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275" r:id="rId4"/>
    <p:sldId id="273" r:id="rId5"/>
    <p:sldId id="274" r:id="rId6"/>
    <p:sldId id="276" r:id="rId7"/>
    <p:sldId id="277" r:id="rId8"/>
    <p:sldId id="2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D7D"/>
    <a:srgbClr val="404040"/>
    <a:srgbClr val="B42D2D"/>
    <a:srgbClr val="5C307D"/>
    <a:srgbClr val="285A32"/>
    <a:srgbClr val="5A327D"/>
    <a:srgbClr val="6E6EAA"/>
    <a:srgbClr val="4196BE"/>
    <a:srgbClr val="595959"/>
    <a:srgbClr val="787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865" autoAdjust="0"/>
  </p:normalViewPr>
  <p:slideViewPr>
    <p:cSldViewPr snapToGrid="0">
      <p:cViewPr varScale="1">
        <p:scale>
          <a:sx n="87" d="100"/>
          <a:sy n="87" d="100"/>
        </p:scale>
        <p:origin x="-49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1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1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16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1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6-1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图的提出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第六章     图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0651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七巧板涂色问题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67" y="889337"/>
            <a:ext cx="10791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假设有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图所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示七巧板，使用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至多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不同颜色对七巧板涂色，要求每个区域涂一种颜色，相邻区域的颜色互不相同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。求涂色方案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8054" y="3519790"/>
            <a:ext cx="44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21009" y="3044113"/>
            <a:ext cx="1260000" cy="1260000"/>
            <a:chOff x="1621009" y="3943273"/>
            <a:chExt cx="1260000" cy="1260000"/>
          </a:xfrm>
        </p:grpSpPr>
        <p:sp>
          <p:nvSpPr>
            <p:cNvPr id="10" name="直角三角形 9"/>
            <p:cNvSpPr/>
            <p:nvPr/>
          </p:nvSpPr>
          <p:spPr>
            <a:xfrm rot="13529780">
              <a:off x="1621009" y="3943273"/>
              <a:ext cx="1260000" cy="1260000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37941" y="4342440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79472" y="4141197"/>
            <a:ext cx="714922" cy="791617"/>
            <a:chOff x="2394712" y="5040357"/>
            <a:chExt cx="714922" cy="791617"/>
          </a:xfrm>
        </p:grpSpPr>
        <p:sp>
          <p:nvSpPr>
            <p:cNvPr id="13" name="直角三角形 12"/>
            <p:cNvSpPr/>
            <p:nvPr/>
          </p:nvSpPr>
          <p:spPr>
            <a:xfrm rot="8100000">
              <a:off x="2394712" y="5116263"/>
              <a:ext cx="714922" cy="715711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89351" y="5040357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929369" y="3779113"/>
            <a:ext cx="540498" cy="702000"/>
            <a:chOff x="2929369" y="4678273"/>
            <a:chExt cx="540498" cy="702000"/>
          </a:xfrm>
        </p:grpSpPr>
        <p:sp>
          <p:nvSpPr>
            <p:cNvPr id="16" name="矩形 15"/>
            <p:cNvSpPr/>
            <p:nvPr/>
          </p:nvSpPr>
          <p:spPr>
            <a:xfrm rot="18900000">
              <a:off x="2929369" y="4678273"/>
              <a:ext cx="540498" cy="702000"/>
            </a:xfrm>
            <a:prstGeom prst="rect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6071" y="4798440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79944" y="2931103"/>
            <a:ext cx="722658" cy="715711"/>
            <a:chOff x="3679944" y="3830263"/>
            <a:chExt cx="722658" cy="715711"/>
          </a:xfrm>
        </p:grpSpPr>
        <p:sp>
          <p:nvSpPr>
            <p:cNvPr id="20" name="直角三角形 19"/>
            <p:cNvSpPr/>
            <p:nvPr/>
          </p:nvSpPr>
          <p:spPr>
            <a:xfrm rot="2684435">
              <a:off x="3687680" y="3830263"/>
              <a:ext cx="714922" cy="715711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79944" y="3942045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244147" y="3776328"/>
            <a:ext cx="800994" cy="792000"/>
            <a:chOff x="3244147" y="4675488"/>
            <a:chExt cx="800994" cy="792000"/>
          </a:xfrm>
        </p:grpSpPr>
        <p:sp>
          <p:nvSpPr>
            <p:cNvPr id="23" name="直角三角形 22"/>
            <p:cNvSpPr/>
            <p:nvPr/>
          </p:nvSpPr>
          <p:spPr>
            <a:xfrm rot="16200000">
              <a:off x="3244147" y="4675488"/>
              <a:ext cx="792000" cy="792000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3181" y="5002530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034786" y="2623562"/>
            <a:ext cx="5277825" cy="2111576"/>
            <a:chOff x="5034786" y="3522722"/>
            <a:chExt cx="5277825" cy="2111576"/>
          </a:xfrm>
        </p:grpSpPr>
        <p:sp>
          <p:nvSpPr>
            <p:cNvPr id="26" name="右箭头 25"/>
            <p:cNvSpPr/>
            <p:nvPr/>
          </p:nvSpPr>
          <p:spPr>
            <a:xfrm>
              <a:off x="5034786" y="4269625"/>
              <a:ext cx="746596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zh-CN" altLang="en-US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endParaRPr lang="zh-CN" altLang="en-US" dirty="0">
                <a:solidFill>
                  <a:srgbClr val="5A32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6202681" y="3522722"/>
              <a:ext cx="4109930" cy="2111576"/>
              <a:chOff x="6349089" y="3416042"/>
              <a:chExt cx="3963521" cy="2111576"/>
            </a:xfrm>
          </p:grpSpPr>
          <p:sp>
            <p:nvSpPr>
              <p:cNvPr id="28" name="Oval 7"/>
              <p:cNvSpPr>
                <a:spLocks noChangeArrowheads="1"/>
              </p:cNvSpPr>
              <p:nvPr/>
            </p:nvSpPr>
            <p:spPr bwMode="auto">
              <a:xfrm>
                <a:off x="7154986" y="3416042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16"/>
              <p:cNvSpPr>
                <a:spLocks noChangeShapeType="1"/>
              </p:cNvSpPr>
              <p:nvPr/>
            </p:nvSpPr>
            <p:spPr bwMode="auto">
              <a:xfrm>
                <a:off x="7594406" y="3636069"/>
                <a:ext cx="151130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30" name="Oval 7"/>
              <p:cNvSpPr>
                <a:spLocks noChangeArrowheads="1"/>
              </p:cNvSpPr>
              <p:nvPr/>
            </p:nvSpPr>
            <p:spPr bwMode="auto">
              <a:xfrm>
                <a:off x="9104120" y="3416042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Freeform 17"/>
              <p:cNvSpPr>
                <a:spLocks/>
              </p:cNvSpPr>
              <p:nvPr/>
            </p:nvSpPr>
            <p:spPr bwMode="auto">
              <a:xfrm>
                <a:off x="7517889" y="4671753"/>
                <a:ext cx="684000" cy="504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32" name="Line 21"/>
              <p:cNvSpPr>
                <a:spLocks noChangeShapeType="1"/>
              </p:cNvSpPr>
              <p:nvPr/>
            </p:nvSpPr>
            <p:spPr bwMode="auto">
              <a:xfrm>
                <a:off x="7374062" y="3834507"/>
                <a:ext cx="0" cy="1260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33" name="Oval 7"/>
              <p:cNvSpPr>
                <a:spLocks noChangeArrowheads="1"/>
              </p:cNvSpPr>
              <p:nvPr/>
            </p:nvSpPr>
            <p:spPr bwMode="auto">
              <a:xfrm>
                <a:off x="7154986" y="5095618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Oval 7"/>
              <p:cNvSpPr>
                <a:spLocks noChangeArrowheads="1"/>
              </p:cNvSpPr>
              <p:nvPr/>
            </p:nvSpPr>
            <p:spPr bwMode="auto">
              <a:xfrm>
                <a:off x="9104120" y="5095618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Oval 7"/>
              <p:cNvSpPr>
                <a:spLocks noChangeArrowheads="1"/>
              </p:cNvSpPr>
              <p:nvPr/>
            </p:nvSpPr>
            <p:spPr bwMode="auto">
              <a:xfrm>
                <a:off x="9880610" y="4248670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Oval 7"/>
              <p:cNvSpPr>
                <a:spLocks noChangeArrowheads="1"/>
              </p:cNvSpPr>
              <p:nvPr/>
            </p:nvSpPr>
            <p:spPr bwMode="auto">
              <a:xfrm>
                <a:off x="6349089" y="4263910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Oval 7"/>
              <p:cNvSpPr>
                <a:spLocks noChangeArrowheads="1"/>
              </p:cNvSpPr>
              <p:nvPr/>
            </p:nvSpPr>
            <p:spPr bwMode="auto">
              <a:xfrm>
                <a:off x="8134056" y="4309630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21"/>
              <p:cNvSpPr>
                <a:spLocks noChangeShapeType="1"/>
              </p:cNvSpPr>
              <p:nvPr/>
            </p:nvSpPr>
            <p:spPr bwMode="auto">
              <a:xfrm>
                <a:off x="9344146" y="3841967"/>
                <a:ext cx="0" cy="1260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7609770" y="5320567"/>
                <a:ext cx="151130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42" name="Freeform 17"/>
              <p:cNvSpPr>
                <a:spLocks/>
              </p:cNvSpPr>
              <p:nvPr/>
            </p:nvSpPr>
            <p:spPr bwMode="auto">
              <a:xfrm flipH="1">
                <a:off x="8498030" y="4645007"/>
                <a:ext cx="684000" cy="504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43" name="Freeform 17"/>
              <p:cNvSpPr>
                <a:spLocks/>
              </p:cNvSpPr>
              <p:nvPr/>
            </p:nvSpPr>
            <p:spPr bwMode="auto">
              <a:xfrm>
                <a:off x="6720129" y="3771522"/>
                <a:ext cx="468000" cy="586157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44" name="Freeform 17"/>
              <p:cNvSpPr>
                <a:spLocks/>
              </p:cNvSpPr>
              <p:nvPr/>
            </p:nvSpPr>
            <p:spPr bwMode="auto">
              <a:xfrm flipV="1">
                <a:off x="6676435" y="4654552"/>
                <a:ext cx="468000" cy="586157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45" name="Freeform 17"/>
              <p:cNvSpPr>
                <a:spLocks/>
              </p:cNvSpPr>
              <p:nvPr/>
            </p:nvSpPr>
            <p:spPr bwMode="auto">
              <a:xfrm>
                <a:off x="9520880" y="4643720"/>
                <a:ext cx="468000" cy="586157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46" name="Freeform 17"/>
              <p:cNvSpPr>
                <a:spLocks/>
              </p:cNvSpPr>
              <p:nvPr/>
            </p:nvSpPr>
            <p:spPr bwMode="auto">
              <a:xfrm flipV="1">
                <a:off x="9505640" y="3733343"/>
                <a:ext cx="468000" cy="586157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526219" y="2153179"/>
            <a:ext cx="1260000" cy="1260000"/>
            <a:chOff x="2526219" y="3052339"/>
            <a:chExt cx="1260000" cy="1260000"/>
          </a:xfrm>
        </p:grpSpPr>
        <p:sp>
          <p:nvSpPr>
            <p:cNvPr id="48" name="直角三角形 47"/>
            <p:cNvSpPr/>
            <p:nvPr/>
          </p:nvSpPr>
          <p:spPr>
            <a:xfrm rot="18923499">
              <a:off x="2526219" y="3052339"/>
              <a:ext cx="1260000" cy="1260000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51317" y="3752468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638167" y="1697057"/>
            <a:ext cx="10791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数据模型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将七巧板的每个区域看成一个顶点，如果两个区域相邻，则这两个顶点之间有边相连，从而将七巧板抽象为图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38167" y="4885828"/>
            <a:ext cx="10791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某公司生产若干种化学制品，其中有些制品如果放在一起可能产生化学反应，因此公司必须将仓库分成相互隔离的若干区，请设计合理的仓库分区。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8167" y="5708788"/>
            <a:ext cx="107918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数据模型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制品</a:t>
            </a: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顶点，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发生化学反应</a:t>
            </a: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之间有边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相连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91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0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851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国际学术会议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8167" y="2474297"/>
            <a:ext cx="10791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数据模型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看成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一个顶点，如果两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成员可以直接交谈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则这两个顶点之间有边相连，从而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分组问题抽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象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为图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二部图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09924" y="3715908"/>
            <a:ext cx="2885443" cy="1742831"/>
            <a:chOff x="6668215" y="3559124"/>
            <a:chExt cx="2885443" cy="1742831"/>
          </a:xfrm>
        </p:grpSpPr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668215" y="3559124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6668215" y="4869955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7886958" y="3559124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9105700" y="4869955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7886958" y="4869955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9105700" y="3559124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 flipH="1">
              <a:off x="6884574" y="4006363"/>
              <a:ext cx="0" cy="864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 flipH="1" flipV="1">
              <a:off x="6990346" y="3956159"/>
              <a:ext cx="1008000" cy="936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 flipV="1">
              <a:off x="6959866" y="3970189"/>
              <a:ext cx="1105350" cy="90017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 flipV="1">
              <a:off x="7039194" y="3933684"/>
              <a:ext cx="2160000" cy="97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 flipH="1">
              <a:off x="8110937" y="4000669"/>
              <a:ext cx="0" cy="864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 flipH="1">
              <a:off x="9329679" y="4006363"/>
              <a:ext cx="0" cy="864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 flipH="1" flipV="1">
              <a:off x="7087276" y="3956243"/>
              <a:ext cx="2124000" cy="1044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638167" y="826405"/>
            <a:ext cx="107918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出席某国际会议的六个成员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，假设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会讲汉语、法语和日语，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会讲德语、日语和俄语，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会讲英语和法语，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会讲汉语和西班牙语，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会讲英语和德语，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会讲俄语和西班牙语，如将此六人分成两组，能否出现同一组内任意两人不能直接交谈的情况？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83040" y="4113027"/>
            <a:ext cx="1950718" cy="830997"/>
          </a:xfrm>
          <a:prstGeom prst="rect">
            <a:avLst/>
          </a:prstGeom>
          <a:noFill/>
          <a:ln>
            <a:solidFill>
              <a:srgbClr val="507D7D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3000"/>
              </a:lnSpc>
            </a:pP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8167" y="3764675"/>
            <a:ext cx="46348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排课问题。教室构成一组顶点，课程构成一组顶点，如果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教室可以安排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课程，则顶点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之间有一条边。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9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3" grpId="0"/>
      <p:bldP spid="3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7755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农夫过河问题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68" y="889337"/>
            <a:ext cx="108223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农夫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过河问题。一个农夫带着一只狼、一只羊和一筐菜，想从河一边（左岸）乘船到另一边（右岸），由于船太小，农夫每次只能带一样东西过河，但是如果没有农夫看管，则狼会吃羊，羊会吃</a:t>
            </a:r>
            <a:r>
              <a:rPr lang="zh-CN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</a:t>
            </a:r>
            <a:r>
              <a:rPr lang="zh-CN" altLang="zh-CN" sz="240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请给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出过河方案。</a:t>
            </a:r>
            <a:endParaRPr lang="zh-CN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8167" y="2154257"/>
            <a:ext cx="10791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数据模型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表示在河的左岸，用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表示在河的右岸，将每一个可能的状态抽象为一个顶点，边表示状态转移发生的条件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34440" y="3458418"/>
            <a:ext cx="4251960" cy="2019030"/>
            <a:chOff x="1234440" y="3458418"/>
            <a:chExt cx="4251960" cy="2019030"/>
          </a:xfrm>
        </p:grpSpPr>
        <p:sp>
          <p:nvSpPr>
            <p:cNvPr id="36" name="矩形 35"/>
            <p:cNvSpPr/>
            <p:nvPr/>
          </p:nvSpPr>
          <p:spPr>
            <a:xfrm>
              <a:off x="1234440" y="3458418"/>
              <a:ext cx="42519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rgbClr val="5C30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左岸            河            右岸</a:t>
              </a:r>
              <a:endParaRPr lang="zh-CN" altLang="zh-CN" sz="2400" dirty="0">
                <a:solidFill>
                  <a:srgbClr val="5C30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5400000" flipV="1">
              <a:off x="1332724" y="4487448"/>
              <a:ext cx="1980000" cy="0"/>
            </a:xfrm>
            <a:prstGeom prst="straightConnector1">
              <a:avLst/>
            </a:prstGeom>
            <a:ln w="25400">
              <a:solidFill>
                <a:srgbClr val="B42D2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rot="5400000" flipV="1">
              <a:off x="3054844" y="4487448"/>
              <a:ext cx="1980000" cy="0"/>
            </a:xfrm>
            <a:prstGeom prst="straightConnector1">
              <a:avLst/>
            </a:prstGeom>
            <a:ln w="25400">
              <a:solidFill>
                <a:srgbClr val="B42D2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1163644" y="4006298"/>
            <a:ext cx="900000" cy="2028596"/>
            <a:chOff x="1163644" y="4006298"/>
            <a:chExt cx="900000" cy="2028596"/>
          </a:xfrm>
        </p:grpSpPr>
        <p:sp>
          <p:nvSpPr>
            <p:cNvPr id="28" name="矩形 27"/>
            <p:cNvSpPr/>
            <p:nvPr/>
          </p:nvSpPr>
          <p:spPr>
            <a:xfrm>
              <a:off x="1234440" y="4006298"/>
              <a:ext cx="756000" cy="1528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zh-CN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农夫</a:t>
              </a:r>
              <a:r>
                <a:rPr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</a:p>
            <a:p>
              <a:pPr algn="ctr">
                <a:lnSpc>
                  <a:spcPts val="2800"/>
                </a:lnSpc>
              </a:pPr>
              <a:r>
                <a:rPr lang="zh-CN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狼</a:t>
              </a:r>
              <a:r>
                <a:rPr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</a:p>
            <a:p>
              <a:pPr algn="ctr">
                <a:lnSpc>
                  <a:spcPts val="2800"/>
                </a:lnSpc>
              </a:pPr>
              <a:r>
                <a:rPr lang="zh-CN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羊</a:t>
              </a:r>
              <a:r>
                <a:rPr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</a:p>
            <a:p>
              <a:pPr algn="ctr">
                <a:lnSpc>
                  <a:spcPts val="2800"/>
                </a:lnSpc>
              </a:pPr>
              <a:r>
                <a:rPr lang="zh-CN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</a:t>
              </a:r>
              <a:r>
                <a:rPr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163644" y="5602894"/>
              <a:ext cx="900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0000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66646" y="4128239"/>
            <a:ext cx="900000" cy="1930123"/>
            <a:chOff x="4166646" y="4128239"/>
            <a:chExt cx="900000" cy="1930123"/>
          </a:xfrm>
        </p:grpSpPr>
        <p:sp>
          <p:nvSpPr>
            <p:cNvPr id="41" name="矩形 40"/>
            <p:cNvSpPr/>
            <p:nvPr/>
          </p:nvSpPr>
          <p:spPr>
            <a:xfrm>
              <a:off x="4282440" y="4128239"/>
              <a:ext cx="75600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zh-CN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农夫</a:t>
              </a:r>
              <a:r>
                <a:rPr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</a:p>
            <a:p>
              <a:pPr algn="ctr">
                <a:lnSpc>
                  <a:spcPts val="2800"/>
                </a:lnSpc>
              </a:pPr>
              <a:r>
                <a:rPr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</a:p>
            <a:p>
              <a:pPr algn="ctr">
                <a:lnSpc>
                  <a:spcPts val="2800"/>
                </a:lnSpc>
              </a:pPr>
              <a:r>
                <a:rPr lang="zh-CN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羊</a:t>
              </a:r>
              <a:r>
                <a:rPr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zh-CN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4166646" y="5626362"/>
              <a:ext cx="900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1010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4" name="直接箭头连接符 43"/>
          <p:cNvCxnSpPr/>
          <p:nvPr/>
        </p:nvCxnSpPr>
        <p:spPr>
          <a:xfrm flipV="1">
            <a:off x="2073480" y="5830125"/>
            <a:ext cx="2088000" cy="0"/>
          </a:xfrm>
          <a:prstGeom prst="straightConnector1">
            <a:avLst/>
          </a:prstGeom>
          <a:ln w="25400">
            <a:solidFill>
              <a:srgbClr val="5C30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箭头 44"/>
          <p:cNvSpPr/>
          <p:nvPr/>
        </p:nvSpPr>
        <p:spPr>
          <a:xfrm>
            <a:off x="2434320" y="4358927"/>
            <a:ext cx="1512000" cy="648000"/>
          </a:xfrm>
          <a:prstGeom prst="rightArrow">
            <a:avLst>
              <a:gd name="adj1" fmla="val 57842"/>
              <a:gd name="adj2" fmla="val 50000"/>
            </a:avLst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农夫和羊</a:t>
            </a:r>
            <a:endParaRPr lang="zh-CN" altLang="en-US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582722" y="3178511"/>
            <a:ext cx="3734640" cy="2886863"/>
            <a:chOff x="6582722" y="3178511"/>
            <a:chExt cx="3734640" cy="2886863"/>
          </a:xfrm>
        </p:grpSpPr>
        <p:sp>
          <p:nvSpPr>
            <p:cNvPr id="2" name="椭圆 1"/>
            <p:cNvSpPr/>
            <p:nvPr/>
          </p:nvSpPr>
          <p:spPr>
            <a:xfrm>
              <a:off x="6582722" y="3192153"/>
              <a:ext cx="900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0000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582722" y="4412763"/>
              <a:ext cx="900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0100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582722" y="5023068"/>
              <a:ext cx="900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0001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582722" y="5633374"/>
              <a:ext cx="900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0101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582722" y="3802458"/>
              <a:ext cx="900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0010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9417362" y="3178511"/>
              <a:ext cx="900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1010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417362" y="4399121"/>
              <a:ext cx="900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1011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417362" y="5009426"/>
              <a:ext cx="900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1101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9417362" y="5619732"/>
              <a:ext cx="900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9417362" y="3788816"/>
              <a:ext cx="900000" cy="432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接箭头连接符 4"/>
            <p:cNvCxnSpPr>
              <a:stCxn id="2" idx="6"/>
              <a:endCxn id="14" idx="2"/>
            </p:cNvCxnSpPr>
            <p:nvPr/>
          </p:nvCxnSpPr>
          <p:spPr>
            <a:xfrm flipV="1">
              <a:off x="7482722" y="3394511"/>
              <a:ext cx="1934640" cy="0"/>
            </a:xfrm>
            <a:prstGeom prst="straightConnector1">
              <a:avLst/>
            </a:prstGeom>
            <a:ln w="25400">
              <a:solidFill>
                <a:srgbClr val="5C30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7482722" y="4029888"/>
              <a:ext cx="1934640" cy="0"/>
            </a:xfrm>
            <a:prstGeom prst="straightConnector1">
              <a:avLst/>
            </a:prstGeom>
            <a:ln w="25400">
              <a:solidFill>
                <a:srgbClr val="5C30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7482722" y="5258118"/>
              <a:ext cx="1934640" cy="0"/>
            </a:xfrm>
            <a:prstGeom prst="straightConnector1">
              <a:avLst/>
            </a:prstGeom>
            <a:ln w="25400">
              <a:solidFill>
                <a:srgbClr val="5C30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7482722" y="5896692"/>
              <a:ext cx="1934640" cy="0"/>
            </a:xfrm>
            <a:prstGeom prst="straightConnector1">
              <a:avLst/>
            </a:prstGeom>
            <a:ln w="25400">
              <a:solidFill>
                <a:srgbClr val="5C30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7482722" y="4090848"/>
              <a:ext cx="1934640" cy="504000"/>
            </a:xfrm>
            <a:prstGeom prst="straightConnector1">
              <a:avLst/>
            </a:prstGeom>
            <a:ln w="25400">
              <a:solidFill>
                <a:srgbClr val="5C30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7482722" y="3470711"/>
              <a:ext cx="1944000" cy="486000"/>
            </a:xfrm>
            <a:prstGeom prst="straightConnector1">
              <a:avLst/>
            </a:prstGeom>
            <a:ln w="25400">
              <a:solidFill>
                <a:srgbClr val="285A32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H="1">
              <a:off x="7473362" y="4099848"/>
              <a:ext cx="1944000" cy="486000"/>
            </a:xfrm>
            <a:prstGeom prst="straightConnector1">
              <a:avLst/>
            </a:prstGeom>
            <a:ln w="25400">
              <a:solidFill>
                <a:srgbClr val="285A32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>
              <a:off x="7473362" y="4682927"/>
              <a:ext cx="1944000" cy="486000"/>
            </a:xfrm>
            <a:prstGeom prst="straightConnector1">
              <a:avLst/>
            </a:prstGeom>
            <a:ln w="25400">
              <a:solidFill>
                <a:srgbClr val="285A32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H="1">
              <a:off x="7473362" y="5339565"/>
              <a:ext cx="1944000" cy="486000"/>
            </a:xfrm>
            <a:prstGeom prst="straightConnector1">
              <a:avLst/>
            </a:prstGeom>
            <a:ln w="25400">
              <a:solidFill>
                <a:srgbClr val="285A32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488602" y="4682927"/>
              <a:ext cx="1934640" cy="504000"/>
            </a:xfrm>
            <a:prstGeom prst="straightConnector1">
              <a:avLst/>
            </a:prstGeom>
            <a:ln w="25400">
              <a:solidFill>
                <a:srgbClr val="5C30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466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45" grpId="0" animBg="1"/>
      <p:bldP spid="4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7755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教学计划编排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68" y="889337"/>
            <a:ext cx="108223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已知计算机专业的核心课程如下表所示，编制合适的教学计划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8167" y="1392257"/>
            <a:ext cx="10791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数据模型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用顶点表示课程，如果从顶点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存在边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，则表示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课程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是课程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先修课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305928"/>
              </p:ext>
            </p:extLst>
          </p:nvPr>
        </p:nvGraphicFramePr>
        <p:xfrm>
          <a:off x="917164" y="2289212"/>
          <a:ext cx="4795518" cy="3800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676"/>
                <a:gridCol w="2316480"/>
                <a:gridCol w="1247362"/>
              </a:tblGrid>
              <a:tr h="4222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课程编号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课程名称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先修课程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0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aseline="-25000" dirty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程序设计基础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200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222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0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aseline="-2500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电子技术基础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200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222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0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aseline="-2500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离散数学</a:t>
                      </a:r>
                      <a:endParaRPr lang="zh-CN" altLang="en-US" sz="200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0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222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0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aseline="-2500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0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222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0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aseline="-2500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计算机原理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0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lang="en-US" altLang="zh-CN" sz="20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0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222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0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aseline="-2500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0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  </a:t>
                      </a:r>
                      <a:r>
                        <a:rPr lang="en-US" altLang="zh-CN" sz="20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0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  </a:t>
                      </a:r>
                      <a:r>
                        <a:rPr lang="en-US" altLang="zh-CN" sz="20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0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222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0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aseline="-2500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0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  </a:t>
                      </a:r>
                      <a:r>
                        <a:rPr lang="en-US" altLang="zh-CN" sz="20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0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  </a:t>
                      </a:r>
                      <a:r>
                        <a:rPr lang="en-US" altLang="zh-CN" sz="20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0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222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0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aseline="-2500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数据库原理及应用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0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  </a:t>
                      </a:r>
                      <a:r>
                        <a:rPr lang="en-US" altLang="zh-CN" sz="2000" i="1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000" baseline="-25000" dirty="0" smtClean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7066280" y="2897272"/>
            <a:ext cx="3072118" cy="2250167"/>
            <a:chOff x="6874717" y="2897272"/>
            <a:chExt cx="3072118" cy="2250167"/>
          </a:xfrm>
        </p:grpSpPr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6874717" y="4715439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 flipV="1">
              <a:off x="7322674" y="3092420"/>
              <a:ext cx="864000" cy="396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6874717" y="3329272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Oval 7"/>
            <p:cNvSpPr>
              <a:spLocks noChangeArrowheads="1"/>
            </p:cNvSpPr>
            <p:nvPr/>
          </p:nvSpPr>
          <p:spPr bwMode="auto">
            <a:xfrm>
              <a:off x="8199422" y="2897272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8199422" y="3812194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8199422" y="4715439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7"/>
            <p:cNvSpPr>
              <a:spLocks noChangeArrowheads="1"/>
            </p:cNvSpPr>
            <p:nvPr/>
          </p:nvSpPr>
          <p:spPr bwMode="auto">
            <a:xfrm>
              <a:off x="9498877" y="2897272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Oval 7"/>
            <p:cNvSpPr>
              <a:spLocks noChangeArrowheads="1"/>
            </p:cNvSpPr>
            <p:nvPr/>
          </p:nvSpPr>
          <p:spPr bwMode="auto">
            <a:xfrm>
              <a:off x="9498877" y="3812194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9498877" y="4715439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7322675" y="3595340"/>
              <a:ext cx="864000" cy="396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80" name="Line 16"/>
            <p:cNvSpPr>
              <a:spLocks noChangeShapeType="1"/>
            </p:cNvSpPr>
            <p:nvPr/>
          </p:nvSpPr>
          <p:spPr bwMode="auto">
            <a:xfrm flipV="1">
              <a:off x="7324073" y="4944039"/>
              <a:ext cx="86400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 flipV="1">
              <a:off x="8655637" y="3113272"/>
              <a:ext cx="82800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82" name="Line 16"/>
            <p:cNvSpPr>
              <a:spLocks noChangeShapeType="1"/>
            </p:cNvSpPr>
            <p:nvPr/>
          </p:nvSpPr>
          <p:spPr bwMode="auto">
            <a:xfrm>
              <a:off x="8602339" y="3214220"/>
              <a:ext cx="900000" cy="684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84" name="Line 16"/>
            <p:cNvSpPr>
              <a:spLocks noChangeShapeType="1"/>
            </p:cNvSpPr>
            <p:nvPr/>
          </p:nvSpPr>
          <p:spPr bwMode="auto">
            <a:xfrm flipV="1">
              <a:off x="8655637" y="4043434"/>
              <a:ext cx="82800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V="1">
              <a:off x="8602339" y="4141000"/>
              <a:ext cx="900000" cy="684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277033" y="3685480"/>
              <a:ext cx="972000" cy="1116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109" name="Line 16"/>
            <p:cNvSpPr>
              <a:spLocks noChangeShapeType="1"/>
            </p:cNvSpPr>
            <p:nvPr/>
          </p:nvSpPr>
          <p:spPr bwMode="auto">
            <a:xfrm flipV="1">
              <a:off x="8659099" y="4948351"/>
              <a:ext cx="82800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110" name="Line 16"/>
            <p:cNvSpPr>
              <a:spLocks noChangeShapeType="1"/>
            </p:cNvSpPr>
            <p:nvPr/>
          </p:nvSpPr>
          <p:spPr bwMode="auto">
            <a:xfrm>
              <a:off x="8607859" y="4135479"/>
              <a:ext cx="936000" cy="612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111" name="Line 16"/>
            <p:cNvSpPr>
              <a:spLocks noChangeShapeType="1"/>
            </p:cNvSpPr>
            <p:nvPr/>
          </p:nvSpPr>
          <p:spPr bwMode="auto">
            <a:xfrm flipV="1">
              <a:off x="8604397" y="3265460"/>
              <a:ext cx="900000" cy="648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rot="5400000" flipV="1">
              <a:off x="9486334" y="4477480"/>
              <a:ext cx="46800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94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1876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社交网络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2" b="10725"/>
          <a:stretch/>
        </p:blipFill>
        <p:spPr>
          <a:xfrm>
            <a:off x="1075723" y="1562100"/>
            <a:ext cx="4988242" cy="301752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1562100"/>
            <a:ext cx="3855720" cy="3855720"/>
          </a:xfrm>
          <a:prstGeom prst="rect">
            <a:avLst/>
          </a:prstGeom>
          <a:ln>
            <a:solidFill>
              <a:srgbClr val="507D7D"/>
            </a:solidFill>
          </a:ln>
        </p:spPr>
      </p:pic>
    </p:spTree>
    <p:extLst>
      <p:ext uri="{BB962C8B-B14F-4D97-AF65-F5344CB8AC3E}">
        <p14:creationId xmlns:p14="http://schemas.microsoft.com/office/powerpoint/2010/main" val="2739649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1876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路径规划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2"/>
          <a:stretch/>
        </p:blipFill>
        <p:spPr>
          <a:xfrm>
            <a:off x="330200" y="2072639"/>
            <a:ext cx="5613400" cy="4049973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60" y="976244"/>
            <a:ext cx="5486400" cy="3657600"/>
          </a:xfrm>
          <a:prstGeom prst="rect">
            <a:avLst/>
          </a:prstGeom>
          <a:ln>
            <a:solidFill>
              <a:srgbClr val="507D7D"/>
            </a:solidFill>
          </a:ln>
        </p:spPr>
      </p:pic>
    </p:spTree>
    <p:extLst>
      <p:ext uri="{BB962C8B-B14F-4D97-AF65-F5344CB8AC3E}">
        <p14:creationId xmlns:p14="http://schemas.microsoft.com/office/powerpoint/2010/main" val="204181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关于图结构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Group 132"/>
          <p:cNvGrpSpPr/>
          <p:nvPr/>
        </p:nvGrpSpPr>
        <p:grpSpPr>
          <a:xfrm>
            <a:off x="1325934" y="106793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22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3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023826" y="1053422"/>
            <a:ext cx="93334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什么是图？在逻辑上有什么特点？有哪些基本术语？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5" name="Group 132"/>
          <p:cNvGrpSpPr/>
          <p:nvPr/>
        </p:nvGrpSpPr>
        <p:grpSpPr>
          <a:xfrm>
            <a:off x="1325934" y="1759605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26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7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023826" y="1750177"/>
            <a:ext cx="798885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如何存储图结构？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0" name="Group 132"/>
          <p:cNvGrpSpPr/>
          <p:nvPr/>
        </p:nvGrpSpPr>
        <p:grpSpPr>
          <a:xfrm>
            <a:off x="1325934" y="245128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31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50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51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2023826" y="2446932"/>
            <a:ext cx="93334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在不同的存储结构上，如何实现图的基本操作？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3" name="Group 132"/>
          <p:cNvGrpSpPr/>
          <p:nvPr/>
        </p:nvGrpSpPr>
        <p:grpSpPr>
          <a:xfrm>
            <a:off x="1325934" y="3142955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54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55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56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2023826" y="3143687"/>
            <a:ext cx="512980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最小生成树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8" name="Group 132"/>
          <p:cNvGrpSpPr/>
          <p:nvPr/>
        </p:nvGrpSpPr>
        <p:grpSpPr>
          <a:xfrm>
            <a:off x="1325934" y="383463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59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60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61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023826" y="3840442"/>
            <a:ext cx="689157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最短路径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132"/>
          <p:cNvGrpSpPr/>
          <p:nvPr/>
        </p:nvGrpSpPr>
        <p:grpSpPr>
          <a:xfrm>
            <a:off x="1325934" y="4526305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64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65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66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2023826" y="4537197"/>
            <a:ext cx="658677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拓扑排序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5" name="Group 132"/>
          <p:cNvGrpSpPr/>
          <p:nvPr/>
        </p:nvGrpSpPr>
        <p:grpSpPr>
          <a:xfrm>
            <a:off x="1325934" y="521798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36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39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0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2023826" y="5233952"/>
            <a:ext cx="658677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关键路径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68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32" grpId="0"/>
      <p:bldP spid="29" grpId="0"/>
      <p:bldP spid="52" grpId="0"/>
      <p:bldP spid="57" grpId="0"/>
      <p:bldP spid="62" grpId="0"/>
      <p:bldP spid="67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669</Words>
  <Application>Microsoft Office PowerPoint</Application>
  <PresentationFormat>自定义</PresentationFormat>
  <Paragraphs>111</Paragraphs>
  <Slides>8</Slides>
  <Notes>4</Notes>
  <HiddenSlides>4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168</cp:revision>
  <dcterms:created xsi:type="dcterms:W3CDTF">2016-09-14T00:58:04Z</dcterms:created>
  <dcterms:modified xsi:type="dcterms:W3CDTF">2020-11-15T15:30:14Z</dcterms:modified>
</cp:coreProperties>
</file>