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70" r:id="rId3"/>
    <p:sldId id="266" r:id="rId4"/>
    <p:sldId id="271" r:id="rId5"/>
    <p:sldId id="273" r:id="rId6"/>
    <p:sldId id="274" r:id="rId7"/>
    <p:sldId id="272" r:id="rId8"/>
    <p:sldId id="276" r:id="rId9"/>
    <p:sldId id="301" r:id="rId10"/>
    <p:sldId id="275" r:id="rId11"/>
    <p:sldId id="293" r:id="rId12"/>
    <p:sldId id="294" r:id="rId13"/>
    <p:sldId id="295" r:id="rId14"/>
    <p:sldId id="296" r:id="rId15"/>
    <p:sldId id="297" r:id="rId16"/>
    <p:sldId id="298" r:id="rId17"/>
    <p:sldId id="300" r:id="rId18"/>
    <p:sldId id="299" r:id="rId19"/>
    <p:sldId id="302" r:id="rId20"/>
    <p:sldId id="30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B42D2D"/>
    <a:srgbClr val="507D7D"/>
    <a:srgbClr val="B4B4BE"/>
    <a:srgbClr val="5C307D"/>
    <a:srgbClr val="285A32"/>
    <a:srgbClr val="9696AA"/>
    <a:srgbClr val="6E6EAA"/>
    <a:srgbClr val="37B4C3"/>
    <a:srgbClr val="5A32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865" autoAdjust="0"/>
  </p:normalViewPr>
  <p:slideViewPr>
    <p:cSldViewPr snapToGrid="0">
      <p:cViewPr varScale="1">
        <p:scale>
          <a:sx n="87" d="100"/>
          <a:sy n="87" d="100"/>
        </p:scale>
        <p:origin x="-499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743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ounded Rectangle 7"/>
          <p:cNvSpPr/>
          <p:nvPr userDrawn="1"/>
        </p:nvSpPr>
        <p:spPr>
          <a:xfrm>
            <a:off x="11697188" y="1471253"/>
            <a:ext cx="288000" cy="4068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751631" y="1530926"/>
            <a:ext cx="246221" cy="41055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6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数据结构（从概念到实现） 清华大学出版社</a:t>
            </a:r>
            <a:endParaRPr lang="zh-CN" altLang="en-US" sz="16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6-3 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图的存储结构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第六章     图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0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60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存储结构定义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39227" y="1806589"/>
            <a:ext cx="4893952" cy="3344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 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vertex[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edge[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vertexNum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edgeNum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MGraph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783388" y="825818"/>
            <a:ext cx="3683001" cy="528638"/>
            <a:chOff x="5945188" y="566738"/>
            <a:chExt cx="3683001" cy="528638"/>
          </a:xfrm>
        </p:grpSpPr>
        <p:sp>
          <p:nvSpPr>
            <p:cNvPr id="19" name="Text Box 77"/>
            <p:cNvSpPr txBox="1">
              <a:spLocks noChangeArrowheads="1"/>
            </p:cNvSpPr>
            <p:nvPr/>
          </p:nvSpPr>
          <p:spPr bwMode="auto">
            <a:xfrm>
              <a:off x="7388226" y="566738"/>
              <a:ext cx="2239963" cy="468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2600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    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Line 78"/>
            <p:cNvSpPr>
              <a:spLocks noChangeShapeType="1"/>
            </p:cNvSpPr>
            <p:nvPr/>
          </p:nvSpPr>
          <p:spPr bwMode="auto">
            <a:xfrm>
              <a:off x="7953376" y="56673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21" name="Line 79"/>
            <p:cNvSpPr>
              <a:spLocks noChangeShapeType="1"/>
            </p:cNvSpPr>
            <p:nvPr/>
          </p:nvSpPr>
          <p:spPr bwMode="auto">
            <a:xfrm>
              <a:off x="8518526" y="56673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22" name="Line 80"/>
            <p:cNvSpPr>
              <a:spLocks noChangeShapeType="1"/>
            </p:cNvSpPr>
            <p:nvPr/>
          </p:nvSpPr>
          <p:spPr bwMode="auto">
            <a:xfrm>
              <a:off x="9067801" y="56673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23" name="Rectangle 81"/>
            <p:cNvSpPr>
              <a:spLocks noChangeArrowheads="1"/>
            </p:cNvSpPr>
            <p:nvPr/>
          </p:nvSpPr>
          <p:spPr bwMode="auto">
            <a:xfrm>
              <a:off x="5945188" y="571501"/>
              <a:ext cx="14605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vertex =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774339" y="1349275"/>
            <a:ext cx="4339273" cy="2489037"/>
            <a:chOff x="5700140" y="3696752"/>
            <a:chExt cx="4339273" cy="2489037"/>
          </a:xfrm>
        </p:grpSpPr>
        <p:sp>
          <p:nvSpPr>
            <p:cNvPr id="25" name="Text Box 48"/>
            <p:cNvSpPr txBox="1">
              <a:spLocks noChangeArrowheads="1"/>
            </p:cNvSpPr>
            <p:nvPr/>
          </p:nvSpPr>
          <p:spPr bwMode="auto">
            <a:xfrm>
              <a:off x="7363523" y="4140300"/>
              <a:ext cx="2675890" cy="2045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pPr algn="just" eaLnBrk="0" hangingPunct="0">
                <a:lnSpc>
                  <a:spcPct val="120000"/>
                </a:lnSpc>
              </a:pPr>
              <a:r>
                <a:rPr lang="zh-CN" altLang="en-US" sz="2800" kern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     </a:t>
              </a:r>
              <a:r>
                <a:rPr lang="en-US" altLang="zh-CN" sz="2800" kern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zh-CN" altLang="en-US" sz="2800" kern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en-US" altLang="zh-CN" sz="2800" kern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∞</a:t>
              </a:r>
              <a:r>
                <a:rPr lang="zh-CN" altLang="en-US" sz="2800" kern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en-US" altLang="zh-CN" sz="2800" kern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800" kern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lang="en-US" altLang="zh-CN" sz="2800" kern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zh-CN" altLang="en-US" sz="2800" kern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0      </a:t>
              </a:r>
              <a:r>
                <a:rPr lang="en-US" altLang="zh-CN" sz="2800" kern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8 </a:t>
              </a:r>
              <a:r>
                <a:rPr lang="zh-CN" altLang="en-US" sz="2800" kern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en-US" altLang="zh-CN" sz="2800" kern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r>
                <a:rPr lang="zh-CN" altLang="en-US" sz="2800" kern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lang="en-US" altLang="zh-CN" sz="2800" kern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∞</a:t>
              </a:r>
              <a:r>
                <a:rPr lang="zh-CN" altLang="en-US" sz="2800" kern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en-US" altLang="zh-CN" sz="2800" kern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r>
                <a:rPr lang="zh-CN" altLang="en-US" sz="2800" kern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0      </a:t>
              </a:r>
              <a:r>
                <a:rPr lang="en-US" altLang="zh-CN" sz="2800" kern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∞</a:t>
              </a:r>
              <a:endParaRPr lang="zh-CN" altLang="en-US" sz="2800" kern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>
                <a:lnSpc>
                  <a:spcPct val="120000"/>
                </a:lnSpc>
              </a:pPr>
              <a:r>
                <a:rPr lang="en-US" altLang="zh-CN" sz="2800" kern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800" kern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en-US" altLang="zh-CN" sz="2800" kern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r>
                <a:rPr lang="zh-CN" altLang="en-US" sz="2800" kern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en-US" altLang="zh-CN" sz="2800" kern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∞</a:t>
              </a:r>
              <a:r>
                <a:rPr lang="zh-CN" altLang="en-US" sz="2800" kern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0 </a:t>
              </a:r>
            </a:p>
          </p:txBody>
        </p:sp>
        <p:sp>
          <p:nvSpPr>
            <p:cNvPr id="26" name="AutoShape 75"/>
            <p:cNvSpPr>
              <a:spLocks noChangeArrowheads="1"/>
            </p:cNvSpPr>
            <p:nvPr/>
          </p:nvSpPr>
          <p:spPr bwMode="auto">
            <a:xfrm>
              <a:off x="7239698" y="4262408"/>
              <a:ext cx="2556000" cy="1908000"/>
            </a:xfrm>
            <a:prstGeom prst="bracketPair">
              <a:avLst>
                <a:gd name="adj" fmla="val 5523"/>
              </a:avLst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27" name="Rectangle 83"/>
            <p:cNvSpPr>
              <a:spLocks noChangeArrowheads="1"/>
            </p:cNvSpPr>
            <p:nvPr/>
          </p:nvSpPr>
          <p:spPr bwMode="auto">
            <a:xfrm>
              <a:off x="5700140" y="4910237"/>
              <a:ext cx="115288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edge =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87"/>
            <p:cNvSpPr>
              <a:spLocks noChangeArrowheads="1"/>
            </p:cNvSpPr>
            <p:nvPr/>
          </p:nvSpPr>
          <p:spPr bwMode="auto">
            <a:xfrm>
              <a:off x="7242238" y="3696752"/>
              <a:ext cx="279717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Rectangle 88"/>
            <p:cNvSpPr>
              <a:spLocks noChangeArrowheads="1"/>
            </p:cNvSpPr>
            <p:nvPr/>
          </p:nvSpPr>
          <p:spPr bwMode="auto">
            <a:xfrm>
              <a:off x="6742811" y="4043462"/>
              <a:ext cx="601663" cy="2115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>
                <a:lnSpc>
                  <a:spcPct val="120000"/>
                </a:lnSpc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>
                <a:lnSpc>
                  <a:spcPct val="120000"/>
                </a:lnSpc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>
                <a:lnSpc>
                  <a:spcPct val="120000"/>
                </a:lnSpc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355490" y="386204"/>
            <a:ext cx="2117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0     1     2     3</a:t>
            </a:r>
            <a:endParaRPr lang="zh-CN" altLang="en-US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42923" y="910265"/>
            <a:ext cx="6131173" cy="523220"/>
            <a:chOff x="753214" y="1066800"/>
            <a:chExt cx="6131173" cy="523220"/>
          </a:xfrm>
        </p:grpSpPr>
        <p:sp>
          <p:nvSpPr>
            <p:cNvPr id="33" name="Text Box 12"/>
            <p:cNvSpPr txBox="1">
              <a:spLocks noChangeArrowheads="1"/>
            </p:cNvSpPr>
            <p:nvPr/>
          </p:nvSpPr>
          <p:spPr bwMode="auto">
            <a:xfrm>
              <a:off x="1341120" y="1066800"/>
              <a:ext cx="554326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如何定义邻接矩阵存储结构？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4" name="Group 31"/>
            <p:cNvGrpSpPr/>
            <p:nvPr/>
          </p:nvGrpSpPr>
          <p:grpSpPr>
            <a:xfrm>
              <a:off x="753214" y="112754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  <p:bldLst>
      <p:bldP spid="2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0965"/>
            <a:ext cx="3337560" cy="53975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6905" y="55880"/>
            <a:ext cx="31369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邻接表存储思想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53214" y="914400"/>
            <a:ext cx="7232546" cy="523220"/>
            <a:chOff x="753214" y="1066800"/>
            <a:chExt cx="7232546" cy="523220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1341119" y="1066800"/>
              <a:ext cx="664464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邻接矩阵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存储结构的空间复杂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度是多少？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6" name="Group 31"/>
            <p:cNvGrpSpPr/>
            <p:nvPr/>
          </p:nvGrpSpPr>
          <p:grpSpPr>
            <a:xfrm>
              <a:off x="753214" y="112754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8023543" y="914400"/>
            <a:ext cx="2019617" cy="523220"/>
            <a:chOff x="4487863" y="5156771"/>
            <a:chExt cx="2019617" cy="523220"/>
          </a:xfrm>
        </p:grpSpPr>
        <p:sp>
          <p:nvSpPr>
            <p:cNvPr id="32" name="Text Box 18"/>
            <p:cNvSpPr txBox="1">
              <a:spLocks noChangeArrowheads="1"/>
            </p:cNvSpPr>
            <p:nvPr/>
          </p:nvSpPr>
          <p:spPr bwMode="auto">
            <a:xfrm>
              <a:off x="5339545" y="5156771"/>
              <a:ext cx="116793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baseline="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右箭头 32"/>
            <p:cNvSpPr/>
            <p:nvPr/>
          </p:nvSpPr>
          <p:spPr>
            <a:xfrm>
              <a:off x="4487863" y="5278691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59713" y="1584960"/>
            <a:ext cx="8626689" cy="523220"/>
            <a:chOff x="753214" y="1066800"/>
            <a:chExt cx="8626689" cy="523220"/>
          </a:xfrm>
        </p:grpSpPr>
        <p:sp>
          <p:nvSpPr>
            <p:cNvPr id="35" name="Text Box 12"/>
            <p:cNvSpPr txBox="1">
              <a:spLocks noChangeArrowheads="1"/>
            </p:cNvSpPr>
            <p:nvPr/>
          </p:nvSpPr>
          <p:spPr bwMode="auto">
            <a:xfrm>
              <a:off x="1341120" y="1066800"/>
              <a:ext cx="803878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如果采用邻接矩阵存储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稀疏图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，会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出现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什么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情况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6" name="Group 31"/>
            <p:cNvGrpSpPr/>
            <p:nvPr/>
          </p:nvGrpSpPr>
          <p:grpSpPr>
            <a:xfrm>
              <a:off x="753214" y="112754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9249242" y="1584960"/>
            <a:ext cx="2455078" cy="523220"/>
            <a:chOff x="4487863" y="5156771"/>
            <a:chExt cx="2455078" cy="523220"/>
          </a:xfrm>
        </p:grpSpPr>
        <p:sp>
          <p:nvSpPr>
            <p:cNvPr id="58" name="Text Box 18"/>
            <p:cNvSpPr txBox="1">
              <a:spLocks noChangeArrowheads="1"/>
            </p:cNvSpPr>
            <p:nvPr/>
          </p:nvSpPr>
          <p:spPr bwMode="auto">
            <a:xfrm>
              <a:off x="5202385" y="5156771"/>
              <a:ext cx="174055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稀疏矩阵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右箭头 58"/>
            <p:cNvSpPr/>
            <p:nvPr/>
          </p:nvSpPr>
          <p:spPr>
            <a:xfrm>
              <a:off x="4487863" y="5278691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90797" y="3170481"/>
            <a:ext cx="2950846" cy="2379019"/>
            <a:chOff x="1228410" y="2561528"/>
            <a:chExt cx="2950846" cy="2379019"/>
          </a:xfrm>
          <a:solidFill>
            <a:srgbClr val="B4B4BE"/>
          </a:solidFill>
        </p:grpSpPr>
        <p:sp>
          <p:nvSpPr>
            <p:cNvPr id="61" name="Oval 45"/>
            <p:cNvSpPr>
              <a:spLocks noChangeArrowheads="1"/>
            </p:cNvSpPr>
            <p:nvPr/>
          </p:nvSpPr>
          <p:spPr bwMode="auto">
            <a:xfrm>
              <a:off x="2662240" y="2561528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2" name="Oval 105"/>
            <p:cNvSpPr>
              <a:spLocks noChangeArrowheads="1"/>
            </p:cNvSpPr>
            <p:nvPr/>
          </p:nvSpPr>
          <p:spPr bwMode="auto">
            <a:xfrm>
              <a:off x="3349310" y="34552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3" name="Oval 106"/>
            <p:cNvSpPr>
              <a:spLocks noChangeArrowheads="1"/>
            </p:cNvSpPr>
            <p:nvPr/>
          </p:nvSpPr>
          <p:spPr bwMode="auto">
            <a:xfrm>
              <a:off x="1917068" y="34425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4" name="Oval 107"/>
            <p:cNvSpPr>
              <a:spLocks noChangeArrowheads="1"/>
            </p:cNvSpPr>
            <p:nvPr/>
          </p:nvSpPr>
          <p:spPr bwMode="auto">
            <a:xfrm>
              <a:off x="3105470" y="4472234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5" name="Oval 108"/>
            <p:cNvSpPr>
              <a:spLocks noChangeArrowheads="1"/>
            </p:cNvSpPr>
            <p:nvPr/>
          </p:nvSpPr>
          <p:spPr bwMode="auto">
            <a:xfrm>
              <a:off x="2532065" y="4472234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66" name="Oval 109"/>
            <p:cNvSpPr>
              <a:spLocks noChangeArrowheads="1"/>
            </p:cNvSpPr>
            <p:nvPr/>
          </p:nvSpPr>
          <p:spPr bwMode="auto">
            <a:xfrm>
              <a:off x="1882143" y="4472234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7" name="Oval 110"/>
            <p:cNvSpPr>
              <a:spLocks noChangeArrowheads="1"/>
            </p:cNvSpPr>
            <p:nvPr/>
          </p:nvSpPr>
          <p:spPr bwMode="auto">
            <a:xfrm>
              <a:off x="1228410" y="4472234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8" name="Line 113"/>
            <p:cNvSpPr>
              <a:spLocks noChangeShapeType="1"/>
            </p:cNvSpPr>
            <p:nvPr/>
          </p:nvSpPr>
          <p:spPr bwMode="auto">
            <a:xfrm flipH="1">
              <a:off x="2283779" y="2947291"/>
              <a:ext cx="482441" cy="54451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lnSpc>
                  <a:spcPts val="2600"/>
                </a:lnSpc>
              </a:pPr>
              <a:endParaRPr lang="zh-CN" altLang="en-US" sz="2400" i="1">
                <a:solidFill>
                  <a:srgbClr val="404040"/>
                </a:solidFill>
              </a:endParaRPr>
            </a:p>
          </p:txBody>
        </p:sp>
        <p:sp>
          <p:nvSpPr>
            <p:cNvPr id="69" name="Line 115"/>
            <p:cNvSpPr>
              <a:spLocks noChangeShapeType="1"/>
            </p:cNvSpPr>
            <p:nvPr/>
          </p:nvSpPr>
          <p:spPr bwMode="auto">
            <a:xfrm flipH="1">
              <a:off x="3349310" y="3904552"/>
              <a:ext cx="129858" cy="59372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lnSpc>
                  <a:spcPts val="2600"/>
                </a:lnSpc>
              </a:pPr>
              <a:endParaRPr lang="zh-CN" altLang="en-US" sz="2400" i="1">
                <a:solidFill>
                  <a:srgbClr val="404040"/>
                </a:solidFill>
              </a:endParaRPr>
            </a:p>
          </p:txBody>
        </p:sp>
        <p:sp>
          <p:nvSpPr>
            <p:cNvPr id="70" name="Line 117"/>
            <p:cNvSpPr>
              <a:spLocks noChangeShapeType="1"/>
            </p:cNvSpPr>
            <p:nvPr/>
          </p:nvSpPr>
          <p:spPr bwMode="auto">
            <a:xfrm flipH="1">
              <a:off x="2121855" y="3891853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ts val="2600"/>
                </a:lnSpc>
              </a:pPr>
              <a:endParaRPr lang="zh-CN" altLang="en-US" sz="2400" i="1">
                <a:solidFill>
                  <a:srgbClr val="404040"/>
                </a:solidFill>
              </a:endParaRPr>
            </a:p>
          </p:txBody>
        </p:sp>
        <p:sp>
          <p:nvSpPr>
            <p:cNvPr id="71" name="Line 118"/>
            <p:cNvSpPr>
              <a:spLocks noChangeShapeType="1"/>
            </p:cNvSpPr>
            <p:nvPr/>
          </p:nvSpPr>
          <p:spPr bwMode="auto">
            <a:xfrm>
              <a:off x="2283780" y="3847403"/>
              <a:ext cx="354013" cy="6508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ts val="2600"/>
                </a:lnSpc>
              </a:pPr>
              <a:endParaRPr lang="zh-CN" altLang="en-US" sz="2400" i="1">
                <a:solidFill>
                  <a:srgbClr val="404040"/>
                </a:solidFill>
              </a:endParaRPr>
            </a:p>
          </p:txBody>
        </p:sp>
        <p:sp>
          <p:nvSpPr>
            <p:cNvPr id="72" name="Line 120"/>
            <p:cNvSpPr>
              <a:spLocks noChangeShapeType="1"/>
            </p:cNvSpPr>
            <p:nvPr/>
          </p:nvSpPr>
          <p:spPr bwMode="auto">
            <a:xfrm flipH="1">
              <a:off x="1575755" y="3834703"/>
              <a:ext cx="412750" cy="6492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ts val="2600"/>
                </a:lnSpc>
              </a:pPr>
              <a:endParaRPr lang="zh-CN" altLang="en-US" sz="2400" i="1">
                <a:solidFill>
                  <a:srgbClr val="404040"/>
                </a:solidFill>
              </a:endParaRPr>
            </a:p>
          </p:txBody>
        </p:sp>
        <p:sp>
          <p:nvSpPr>
            <p:cNvPr id="73" name="Oval 107"/>
            <p:cNvSpPr>
              <a:spLocks noChangeArrowheads="1"/>
            </p:cNvSpPr>
            <p:nvPr/>
          </p:nvSpPr>
          <p:spPr bwMode="auto">
            <a:xfrm>
              <a:off x="3710943" y="4472234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</a:rPr>
                <a:t>H</a:t>
              </a:r>
              <a:endParaRPr lang="en-US" altLang="zh-CN" sz="2400" b="1" i="1" dirty="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4" name="Line 115"/>
            <p:cNvSpPr>
              <a:spLocks noChangeShapeType="1"/>
            </p:cNvSpPr>
            <p:nvPr/>
          </p:nvSpPr>
          <p:spPr bwMode="auto">
            <a:xfrm flipH="1" flipV="1">
              <a:off x="3710943" y="3891853"/>
              <a:ext cx="182880" cy="61484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lnSpc>
                  <a:spcPts val="2600"/>
                </a:lnSpc>
              </a:pPr>
              <a:endParaRPr lang="zh-CN" altLang="en-US" sz="2400" i="1">
                <a:solidFill>
                  <a:srgbClr val="404040"/>
                </a:solidFill>
              </a:endParaRPr>
            </a:p>
          </p:txBody>
        </p:sp>
        <p:sp>
          <p:nvSpPr>
            <p:cNvPr id="75" name="Line 113"/>
            <p:cNvSpPr>
              <a:spLocks noChangeShapeType="1"/>
            </p:cNvSpPr>
            <p:nvPr/>
          </p:nvSpPr>
          <p:spPr bwMode="auto">
            <a:xfrm flipH="1" flipV="1">
              <a:off x="3000378" y="2963018"/>
              <a:ext cx="478790" cy="528786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lnSpc>
                  <a:spcPts val="2600"/>
                </a:lnSpc>
              </a:pPr>
              <a:endParaRPr lang="zh-CN" altLang="en-US" sz="2400" i="1">
                <a:solidFill>
                  <a:srgbClr val="40404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32943" y="2331964"/>
            <a:ext cx="2833688" cy="431801"/>
            <a:chOff x="7032943" y="2331964"/>
            <a:chExt cx="2833688" cy="431801"/>
          </a:xfrm>
        </p:grpSpPr>
        <p:sp>
          <p:nvSpPr>
            <p:cNvPr id="80" name="Line 196"/>
            <p:cNvSpPr>
              <a:spLocks noChangeShapeType="1"/>
            </p:cNvSpPr>
            <p:nvPr/>
          </p:nvSpPr>
          <p:spPr bwMode="auto">
            <a:xfrm>
              <a:off x="8420418" y="2576439"/>
              <a:ext cx="6921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Rectangle 197"/>
            <p:cNvSpPr>
              <a:spLocks noChangeArrowheads="1"/>
            </p:cNvSpPr>
            <p:nvPr/>
          </p:nvSpPr>
          <p:spPr bwMode="auto">
            <a:xfrm>
              <a:off x="7842568" y="2331964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2" name="Line 198"/>
            <p:cNvSpPr>
              <a:spLocks noChangeShapeType="1"/>
            </p:cNvSpPr>
            <p:nvPr/>
          </p:nvSpPr>
          <p:spPr bwMode="auto">
            <a:xfrm>
              <a:off x="7032943" y="2568502"/>
              <a:ext cx="815975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199"/>
            <p:cNvSpPr>
              <a:spLocks noChangeShapeType="1"/>
            </p:cNvSpPr>
            <p:nvPr/>
          </p:nvSpPr>
          <p:spPr bwMode="auto">
            <a:xfrm>
              <a:off x="8231506" y="2336727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" name="Rectangle 200"/>
            <p:cNvSpPr>
              <a:spLocks noChangeArrowheads="1"/>
            </p:cNvSpPr>
            <p:nvPr/>
          </p:nvSpPr>
          <p:spPr bwMode="auto">
            <a:xfrm>
              <a:off x="9110981" y="2331964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85" name="Line 201"/>
            <p:cNvSpPr>
              <a:spLocks noChangeShapeType="1"/>
            </p:cNvSpPr>
            <p:nvPr/>
          </p:nvSpPr>
          <p:spPr bwMode="auto">
            <a:xfrm>
              <a:off x="9499918" y="2336727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032943" y="2819326"/>
            <a:ext cx="4102100" cy="461963"/>
            <a:chOff x="7032943" y="2819326"/>
            <a:chExt cx="4102100" cy="461963"/>
          </a:xfrm>
        </p:grpSpPr>
        <p:sp>
          <p:nvSpPr>
            <p:cNvPr id="87" name="Line 203"/>
            <p:cNvSpPr>
              <a:spLocks noChangeShapeType="1"/>
            </p:cNvSpPr>
            <p:nvPr/>
          </p:nvSpPr>
          <p:spPr bwMode="auto">
            <a:xfrm>
              <a:off x="8434706" y="3063801"/>
              <a:ext cx="6921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204"/>
            <p:cNvSpPr>
              <a:spLocks noChangeShapeType="1"/>
            </p:cNvSpPr>
            <p:nvPr/>
          </p:nvSpPr>
          <p:spPr bwMode="auto">
            <a:xfrm>
              <a:off x="9696768" y="3078089"/>
              <a:ext cx="6921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205"/>
            <p:cNvSpPr>
              <a:spLocks noChangeShapeType="1"/>
            </p:cNvSpPr>
            <p:nvPr/>
          </p:nvSpPr>
          <p:spPr bwMode="auto">
            <a:xfrm>
              <a:off x="7032943" y="3063801"/>
              <a:ext cx="815975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Rectangle 206"/>
            <p:cNvSpPr>
              <a:spLocks noChangeArrowheads="1"/>
            </p:cNvSpPr>
            <p:nvPr/>
          </p:nvSpPr>
          <p:spPr bwMode="auto">
            <a:xfrm>
              <a:off x="7840981" y="2819326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91" name="Line 207"/>
            <p:cNvSpPr>
              <a:spLocks noChangeShapeType="1"/>
            </p:cNvSpPr>
            <p:nvPr/>
          </p:nvSpPr>
          <p:spPr bwMode="auto">
            <a:xfrm>
              <a:off x="8229918" y="2824089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" name="Rectangle 208"/>
            <p:cNvSpPr>
              <a:spLocks noChangeArrowheads="1"/>
            </p:cNvSpPr>
            <p:nvPr/>
          </p:nvSpPr>
          <p:spPr bwMode="auto">
            <a:xfrm>
              <a:off x="9109393" y="2833614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93" name="Line 209"/>
            <p:cNvSpPr>
              <a:spLocks noChangeShapeType="1"/>
            </p:cNvSpPr>
            <p:nvPr/>
          </p:nvSpPr>
          <p:spPr bwMode="auto">
            <a:xfrm>
              <a:off x="9498331" y="2838376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" name="Rectangle 210"/>
            <p:cNvSpPr>
              <a:spLocks noChangeArrowheads="1"/>
            </p:cNvSpPr>
            <p:nvPr/>
          </p:nvSpPr>
          <p:spPr bwMode="auto">
            <a:xfrm>
              <a:off x="10379393" y="2849489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95" name="Line 211"/>
            <p:cNvSpPr>
              <a:spLocks noChangeShapeType="1"/>
            </p:cNvSpPr>
            <p:nvPr/>
          </p:nvSpPr>
          <p:spPr bwMode="auto">
            <a:xfrm>
              <a:off x="10768331" y="2854251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32943" y="3305101"/>
            <a:ext cx="2833688" cy="446088"/>
            <a:chOff x="7032943" y="3305101"/>
            <a:chExt cx="2833688" cy="446088"/>
          </a:xfrm>
        </p:grpSpPr>
        <p:sp>
          <p:nvSpPr>
            <p:cNvPr id="97" name="Line 213"/>
            <p:cNvSpPr>
              <a:spLocks noChangeShapeType="1"/>
            </p:cNvSpPr>
            <p:nvPr/>
          </p:nvSpPr>
          <p:spPr bwMode="auto">
            <a:xfrm>
              <a:off x="7032943" y="3532114"/>
              <a:ext cx="815975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214"/>
            <p:cNvSpPr>
              <a:spLocks noChangeShapeType="1"/>
            </p:cNvSpPr>
            <p:nvPr/>
          </p:nvSpPr>
          <p:spPr bwMode="auto">
            <a:xfrm>
              <a:off x="8417243" y="3546401"/>
              <a:ext cx="671513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Rectangle 215"/>
            <p:cNvSpPr>
              <a:spLocks noChangeArrowheads="1"/>
            </p:cNvSpPr>
            <p:nvPr/>
          </p:nvSpPr>
          <p:spPr bwMode="auto">
            <a:xfrm>
              <a:off x="9110981" y="3319389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00" name="Line 216"/>
            <p:cNvSpPr>
              <a:spLocks noChangeShapeType="1"/>
            </p:cNvSpPr>
            <p:nvPr/>
          </p:nvSpPr>
          <p:spPr bwMode="auto">
            <a:xfrm>
              <a:off x="9499918" y="3324151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" name="Rectangle 217"/>
            <p:cNvSpPr>
              <a:spLocks noChangeArrowheads="1"/>
            </p:cNvSpPr>
            <p:nvPr/>
          </p:nvSpPr>
          <p:spPr bwMode="auto">
            <a:xfrm>
              <a:off x="7842568" y="3305101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02" name="Line 218"/>
            <p:cNvSpPr>
              <a:spLocks noChangeShapeType="1"/>
            </p:cNvSpPr>
            <p:nvPr/>
          </p:nvSpPr>
          <p:spPr bwMode="auto">
            <a:xfrm>
              <a:off x="8245793" y="3309864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037706" y="4175686"/>
            <a:ext cx="1562100" cy="431801"/>
            <a:chOff x="7037706" y="4175686"/>
            <a:chExt cx="1562100" cy="431801"/>
          </a:xfrm>
        </p:grpSpPr>
        <p:sp>
          <p:nvSpPr>
            <p:cNvPr id="104" name="Line 220"/>
            <p:cNvSpPr>
              <a:spLocks noChangeShapeType="1"/>
            </p:cNvSpPr>
            <p:nvPr/>
          </p:nvSpPr>
          <p:spPr bwMode="auto">
            <a:xfrm>
              <a:off x="7037706" y="4401111"/>
              <a:ext cx="8064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Rectangle 221"/>
            <p:cNvSpPr>
              <a:spLocks noChangeArrowheads="1"/>
            </p:cNvSpPr>
            <p:nvPr/>
          </p:nvSpPr>
          <p:spPr bwMode="auto">
            <a:xfrm>
              <a:off x="7844156" y="4175686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06" name="Line 222"/>
            <p:cNvSpPr>
              <a:spLocks noChangeShapeType="1"/>
            </p:cNvSpPr>
            <p:nvPr/>
          </p:nvSpPr>
          <p:spPr bwMode="auto">
            <a:xfrm>
              <a:off x="8233094" y="4180449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711721" y="3783269"/>
            <a:ext cx="623888" cy="2119630"/>
            <a:chOff x="6711721" y="3783269"/>
            <a:chExt cx="623888" cy="2119630"/>
          </a:xfrm>
        </p:grpSpPr>
        <p:sp>
          <p:nvSpPr>
            <p:cNvPr id="108" name="Text Box 92"/>
            <p:cNvSpPr txBox="1">
              <a:spLocks noChangeArrowheads="1"/>
            </p:cNvSpPr>
            <p:nvPr/>
          </p:nvSpPr>
          <p:spPr bwMode="auto">
            <a:xfrm>
              <a:off x="6726009" y="4640836"/>
              <a:ext cx="609600" cy="3841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  <a:endPara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9" name="Text Box 93"/>
            <p:cNvSpPr txBox="1">
              <a:spLocks noChangeArrowheads="1"/>
            </p:cNvSpPr>
            <p:nvPr/>
          </p:nvSpPr>
          <p:spPr bwMode="auto">
            <a:xfrm>
              <a:off x="6711721" y="5083749"/>
              <a:ext cx="609600" cy="3841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  <a:endPara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0" name="Text Box 94"/>
            <p:cNvSpPr txBox="1">
              <a:spLocks noChangeArrowheads="1"/>
            </p:cNvSpPr>
            <p:nvPr/>
          </p:nvSpPr>
          <p:spPr bwMode="auto">
            <a:xfrm>
              <a:off x="6727596" y="5539361"/>
              <a:ext cx="581025" cy="3635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85000"/>
                </a:lnSpc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  <a:endPara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" name="Text Box 194"/>
            <p:cNvSpPr txBox="1">
              <a:spLocks noChangeArrowheads="1"/>
            </p:cNvSpPr>
            <p:nvPr/>
          </p:nvSpPr>
          <p:spPr bwMode="auto">
            <a:xfrm>
              <a:off x="6726009" y="3783269"/>
              <a:ext cx="519112" cy="3841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467409" y="2346569"/>
            <a:ext cx="905156" cy="3564000"/>
            <a:chOff x="6467409" y="2346569"/>
            <a:chExt cx="905156" cy="3564000"/>
          </a:xfrm>
        </p:grpSpPr>
        <p:sp>
          <p:nvSpPr>
            <p:cNvPr id="115" name="Text Box 11"/>
            <p:cNvSpPr txBox="1">
              <a:spLocks noChangeArrowheads="1"/>
            </p:cNvSpPr>
            <p:nvPr/>
          </p:nvSpPr>
          <p:spPr bwMode="auto">
            <a:xfrm>
              <a:off x="6472565" y="2346569"/>
              <a:ext cx="900000" cy="3564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</p:spPr>
          <p:txBody>
            <a:bodyPr tIns="0" bIns="0"/>
            <a:lstStyle/>
            <a:p>
              <a:pPr algn="just" eaLnBrk="0" hangingPunct="0">
                <a:lnSpc>
                  <a:spcPct val="105000"/>
                </a:lnSpc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6" name="Line 14"/>
            <p:cNvSpPr>
              <a:spLocks noChangeShapeType="1"/>
            </p:cNvSpPr>
            <p:nvPr/>
          </p:nvSpPr>
          <p:spPr bwMode="auto">
            <a:xfrm>
              <a:off x="6467409" y="2790128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14"/>
            <p:cNvSpPr>
              <a:spLocks noChangeShapeType="1"/>
            </p:cNvSpPr>
            <p:nvPr/>
          </p:nvSpPr>
          <p:spPr bwMode="auto">
            <a:xfrm>
              <a:off x="6467409" y="3238133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14"/>
            <p:cNvSpPr>
              <a:spLocks noChangeShapeType="1"/>
            </p:cNvSpPr>
            <p:nvPr/>
          </p:nvSpPr>
          <p:spPr bwMode="auto">
            <a:xfrm>
              <a:off x="6467409" y="3687371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14"/>
            <p:cNvSpPr>
              <a:spLocks noChangeShapeType="1"/>
            </p:cNvSpPr>
            <p:nvPr/>
          </p:nvSpPr>
          <p:spPr bwMode="auto">
            <a:xfrm>
              <a:off x="6467409" y="4136316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14"/>
            <p:cNvSpPr>
              <a:spLocks noChangeShapeType="1"/>
            </p:cNvSpPr>
            <p:nvPr/>
          </p:nvSpPr>
          <p:spPr bwMode="auto">
            <a:xfrm>
              <a:off x="6467409" y="4570668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4"/>
            <p:cNvSpPr>
              <a:spLocks noChangeShapeType="1"/>
            </p:cNvSpPr>
            <p:nvPr/>
          </p:nvSpPr>
          <p:spPr bwMode="auto">
            <a:xfrm>
              <a:off x="6467409" y="5033904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4"/>
            <p:cNvSpPr>
              <a:spLocks noChangeShapeType="1"/>
            </p:cNvSpPr>
            <p:nvPr/>
          </p:nvSpPr>
          <p:spPr bwMode="auto">
            <a:xfrm>
              <a:off x="6467409" y="5478234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182090" y="2323391"/>
            <a:ext cx="1306082" cy="3590737"/>
            <a:chOff x="5151610" y="2323391"/>
            <a:chExt cx="1306082" cy="3590737"/>
          </a:xfrm>
        </p:grpSpPr>
        <p:sp>
          <p:nvSpPr>
            <p:cNvPr id="125" name="Text Box 10"/>
            <p:cNvSpPr txBox="1">
              <a:spLocks noChangeArrowheads="1"/>
            </p:cNvSpPr>
            <p:nvPr/>
          </p:nvSpPr>
          <p:spPr bwMode="auto">
            <a:xfrm>
              <a:off x="5151610" y="2323391"/>
              <a:ext cx="215400" cy="359073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zh-CN" altLang="en-US" sz="27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6" name="Text Box 11"/>
            <p:cNvSpPr txBox="1">
              <a:spLocks noChangeArrowheads="1"/>
            </p:cNvSpPr>
            <p:nvPr/>
          </p:nvSpPr>
          <p:spPr bwMode="auto">
            <a:xfrm>
              <a:off x="5543405" y="2346569"/>
              <a:ext cx="900000" cy="3564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</p:spPr>
          <p:txBody>
            <a:bodyPr tIns="0" bIns="0"/>
            <a:lstStyle>
              <a:defPPr>
                <a:defRPr lang="zh-CN"/>
              </a:defPPr>
              <a:lvl1pPr algn="just" eaLnBrk="0" hangingPunct="0">
                <a:lnSpc>
                  <a:spcPct val="105000"/>
                </a:lnSpc>
                <a:defRPr sz="28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pPr algn="ctr"/>
              <a:r>
                <a:rPr lang="zh-CN" altLang="en-US" b="0" dirty="0"/>
                <a:t> </a:t>
              </a:r>
              <a:r>
                <a:rPr lang="en-US" altLang="zh-CN" b="0" dirty="0"/>
                <a:t>A     </a:t>
              </a:r>
            </a:p>
            <a:p>
              <a:pPr algn="ctr"/>
              <a:r>
                <a:rPr lang="en-US" altLang="zh-CN" b="0" dirty="0"/>
                <a:t> B     </a:t>
              </a:r>
            </a:p>
            <a:p>
              <a:pPr algn="ctr"/>
              <a:r>
                <a:rPr lang="en-US" altLang="zh-CN" b="0" dirty="0"/>
                <a:t> C     </a:t>
              </a:r>
            </a:p>
            <a:p>
              <a:pPr algn="ctr"/>
              <a:r>
                <a:rPr lang="en-US" altLang="zh-CN" b="0" dirty="0"/>
                <a:t> D</a:t>
              </a:r>
            </a:p>
            <a:p>
              <a:pPr algn="ctr"/>
              <a:r>
                <a:rPr lang="en-US" altLang="zh-CN" b="0" dirty="0"/>
                <a:t> E     </a:t>
              </a:r>
            </a:p>
            <a:p>
              <a:pPr algn="ctr"/>
              <a:r>
                <a:rPr lang="en-US" altLang="zh-CN" b="0" dirty="0"/>
                <a:t> F</a:t>
              </a:r>
            </a:p>
            <a:p>
              <a:pPr algn="ctr"/>
              <a:r>
                <a:rPr lang="en-US" altLang="zh-CN" b="0" dirty="0"/>
                <a:t> G     </a:t>
              </a:r>
            </a:p>
            <a:p>
              <a:pPr algn="ctr"/>
              <a:r>
                <a:rPr lang="en-US" altLang="zh-CN" b="0" dirty="0"/>
                <a:t> H     </a:t>
              </a:r>
            </a:p>
            <a:p>
              <a:pPr algn="ctr"/>
              <a:r>
                <a:rPr lang="en-US" altLang="zh-CN" b="0" dirty="0"/>
                <a:t> </a:t>
              </a:r>
              <a:r>
                <a:rPr lang="en-US" altLang="zh-CN" b="0" dirty="0" smtClean="0"/>
                <a:t>      </a:t>
              </a:r>
              <a:endParaRPr lang="en-US" altLang="zh-CN" b="0" dirty="0"/>
            </a:p>
          </p:txBody>
        </p:sp>
        <p:sp>
          <p:nvSpPr>
            <p:cNvPr id="127" name="Line 14"/>
            <p:cNvSpPr>
              <a:spLocks noChangeShapeType="1"/>
            </p:cNvSpPr>
            <p:nvPr/>
          </p:nvSpPr>
          <p:spPr bwMode="auto">
            <a:xfrm>
              <a:off x="5543405" y="2792656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15"/>
            <p:cNvSpPr>
              <a:spLocks noChangeShapeType="1"/>
            </p:cNvSpPr>
            <p:nvPr/>
          </p:nvSpPr>
          <p:spPr bwMode="auto">
            <a:xfrm>
              <a:off x="5543405" y="3238744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16"/>
            <p:cNvSpPr>
              <a:spLocks noChangeShapeType="1"/>
            </p:cNvSpPr>
            <p:nvPr/>
          </p:nvSpPr>
          <p:spPr bwMode="auto">
            <a:xfrm>
              <a:off x="5543405" y="3686419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17"/>
            <p:cNvSpPr>
              <a:spLocks noChangeShapeType="1"/>
            </p:cNvSpPr>
            <p:nvPr/>
          </p:nvSpPr>
          <p:spPr bwMode="auto">
            <a:xfrm>
              <a:off x="5543405" y="4578594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18"/>
            <p:cNvSpPr>
              <a:spLocks noChangeShapeType="1"/>
            </p:cNvSpPr>
            <p:nvPr/>
          </p:nvSpPr>
          <p:spPr bwMode="auto">
            <a:xfrm>
              <a:off x="5543405" y="5024681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19"/>
            <p:cNvSpPr>
              <a:spLocks noChangeShapeType="1"/>
            </p:cNvSpPr>
            <p:nvPr/>
          </p:nvSpPr>
          <p:spPr bwMode="auto">
            <a:xfrm>
              <a:off x="5557692" y="5470769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21"/>
            <p:cNvSpPr>
              <a:spLocks noChangeShapeType="1"/>
            </p:cNvSpPr>
            <p:nvPr/>
          </p:nvSpPr>
          <p:spPr bwMode="auto">
            <a:xfrm>
              <a:off x="5557692" y="4132506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759713" y="2331964"/>
            <a:ext cx="3766567" cy="523220"/>
            <a:chOff x="753214" y="1066800"/>
            <a:chExt cx="3766567" cy="523220"/>
          </a:xfrm>
        </p:grpSpPr>
        <p:sp>
          <p:nvSpPr>
            <p:cNvPr id="107" name="Text Box 12"/>
            <p:cNvSpPr txBox="1">
              <a:spLocks noChangeArrowheads="1"/>
            </p:cNvSpPr>
            <p:nvPr/>
          </p:nvSpPr>
          <p:spPr bwMode="auto">
            <a:xfrm>
              <a:off x="1341120" y="1066800"/>
              <a:ext cx="317866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树的孩子表示法？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1" name="Group 31"/>
            <p:cNvGrpSpPr/>
            <p:nvPr/>
          </p:nvGrpSpPr>
          <p:grpSpPr>
            <a:xfrm>
              <a:off x="753214" y="112754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13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9221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存储思想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762340" y="984944"/>
            <a:ext cx="10480312" cy="523220"/>
            <a:chOff x="762340" y="984944"/>
            <a:chExt cx="10480312" cy="523220"/>
          </a:xfrm>
        </p:grpSpPr>
        <p:grpSp>
          <p:nvGrpSpPr>
            <p:cNvPr id="107" name="Group 82"/>
            <p:cNvGrpSpPr/>
            <p:nvPr/>
          </p:nvGrpSpPr>
          <p:grpSpPr>
            <a:xfrm>
              <a:off x="762340" y="1048988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113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1" name="Text Box 6"/>
            <p:cNvSpPr txBox="1">
              <a:spLocks noChangeArrowheads="1"/>
            </p:cNvSpPr>
            <p:nvPr/>
          </p:nvSpPr>
          <p:spPr bwMode="auto">
            <a:xfrm>
              <a:off x="1213780" y="984944"/>
              <a:ext cx="1002887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邻接表存储的基本思想是：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1122340" y="3806191"/>
            <a:ext cx="2381134" cy="2111576"/>
            <a:chOff x="719197" y="1035051"/>
            <a:chExt cx="2381134" cy="2111576"/>
          </a:xfrm>
          <a:solidFill>
            <a:srgbClr val="B4B4BE"/>
          </a:solidFill>
        </p:grpSpPr>
        <p:sp>
          <p:nvSpPr>
            <p:cNvPr id="135" name="Oval 7"/>
            <p:cNvSpPr>
              <a:spLocks noChangeArrowheads="1"/>
            </p:cNvSpPr>
            <p:nvPr/>
          </p:nvSpPr>
          <p:spPr bwMode="auto">
            <a:xfrm>
              <a:off x="719197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Line 16"/>
            <p:cNvSpPr>
              <a:spLocks noChangeShapeType="1"/>
            </p:cNvSpPr>
            <p:nvPr/>
          </p:nvSpPr>
          <p:spPr bwMode="auto">
            <a:xfrm>
              <a:off x="1189097" y="1239838"/>
              <a:ext cx="15113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37" name="Oval 7"/>
            <p:cNvSpPr>
              <a:spLocks noChangeArrowheads="1"/>
            </p:cNvSpPr>
            <p:nvPr/>
          </p:nvSpPr>
          <p:spPr bwMode="auto">
            <a:xfrm>
              <a:off x="2668331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Line 21"/>
            <p:cNvSpPr>
              <a:spLocks noChangeShapeType="1"/>
            </p:cNvSpPr>
            <p:nvPr/>
          </p:nvSpPr>
          <p:spPr bwMode="auto">
            <a:xfrm>
              <a:off x="938273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39" name="Oval 7"/>
            <p:cNvSpPr>
              <a:spLocks noChangeArrowheads="1"/>
            </p:cNvSpPr>
            <p:nvPr/>
          </p:nvSpPr>
          <p:spPr bwMode="auto">
            <a:xfrm>
              <a:off x="2668331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Oval 7"/>
            <p:cNvSpPr>
              <a:spLocks noChangeArrowheads="1"/>
            </p:cNvSpPr>
            <p:nvPr/>
          </p:nvSpPr>
          <p:spPr bwMode="auto">
            <a:xfrm>
              <a:off x="719197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Freeform 17"/>
            <p:cNvSpPr/>
            <p:nvPr/>
          </p:nvSpPr>
          <p:spPr bwMode="auto">
            <a:xfrm>
              <a:off x="1074997" y="1396627"/>
              <a:ext cx="1656000" cy="1368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42" name="Line 16"/>
            <p:cNvSpPr>
              <a:spLocks noChangeShapeType="1"/>
            </p:cNvSpPr>
            <p:nvPr/>
          </p:nvSpPr>
          <p:spPr bwMode="auto">
            <a:xfrm>
              <a:off x="1151197" y="2930627"/>
              <a:ext cx="15113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38442" y="1631633"/>
            <a:ext cx="9519118" cy="1126462"/>
            <a:chOff x="1438442" y="1631633"/>
            <a:chExt cx="9519118" cy="1126462"/>
          </a:xfrm>
        </p:grpSpPr>
        <p:sp>
          <p:nvSpPr>
            <p:cNvPr id="96" name="Text Box 6"/>
            <p:cNvSpPr txBox="1">
              <a:spLocks noChangeArrowheads="1"/>
            </p:cNvSpPr>
            <p:nvPr/>
          </p:nvSpPr>
          <p:spPr bwMode="auto">
            <a:xfrm>
              <a:off x="1750378" y="1631633"/>
              <a:ext cx="9207182" cy="1126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边表（邻接表）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：顶点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的所有邻接点链成的单链表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eaLnBrk="0" hangingPunct="0"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顶点表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：所有边表的头指针和存储顶点信息的一维数组 </a:t>
              </a:r>
            </a:p>
          </p:txBody>
        </p:sp>
        <p:sp>
          <p:nvSpPr>
            <p:cNvPr id="143" name="右大括号 142"/>
            <p:cNvSpPr/>
            <p:nvPr/>
          </p:nvSpPr>
          <p:spPr>
            <a:xfrm flipH="1">
              <a:off x="1438442" y="1853445"/>
              <a:ext cx="216000" cy="720000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841807" y="3921772"/>
            <a:ext cx="2833688" cy="431801"/>
            <a:chOff x="7037706" y="3052712"/>
            <a:chExt cx="2833688" cy="431801"/>
          </a:xfrm>
        </p:grpSpPr>
        <p:sp>
          <p:nvSpPr>
            <p:cNvPr id="145" name="Line 196"/>
            <p:cNvSpPr>
              <a:spLocks noChangeShapeType="1"/>
            </p:cNvSpPr>
            <p:nvPr/>
          </p:nvSpPr>
          <p:spPr bwMode="auto">
            <a:xfrm>
              <a:off x="8425181" y="3297187"/>
              <a:ext cx="6921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Rectangle 197"/>
            <p:cNvSpPr>
              <a:spLocks noChangeArrowheads="1"/>
            </p:cNvSpPr>
            <p:nvPr/>
          </p:nvSpPr>
          <p:spPr bwMode="auto">
            <a:xfrm>
              <a:off x="7847331" y="3052712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47" name="Line 198"/>
            <p:cNvSpPr>
              <a:spLocks noChangeShapeType="1"/>
            </p:cNvSpPr>
            <p:nvPr/>
          </p:nvSpPr>
          <p:spPr bwMode="auto">
            <a:xfrm>
              <a:off x="7037706" y="3289250"/>
              <a:ext cx="815975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99"/>
            <p:cNvSpPr>
              <a:spLocks noChangeShapeType="1"/>
            </p:cNvSpPr>
            <p:nvPr/>
          </p:nvSpPr>
          <p:spPr bwMode="auto">
            <a:xfrm>
              <a:off x="8236269" y="3057475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" name="Rectangle 200"/>
            <p:cNvSpPr>
              <a:spLocks noChangeArrowheads="1"/>
            </p:cNvSpPr>
            <p:nvPr/>
          </p:nvSpPr>
          <p:spPr bwMode="auto">
            <a:xfrm>
              <a:off x="9115744" y="3052712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50" name="Line 201"/>
            <p:cNvSpPr>
              <a:spLocks noChangeShapeType="1"/>
            </p:cNvSpPr>
            <p:nvPr/>
          </p:nvSpPr>
          <p:spPr bwMode="auto">
            <a:xfrm>
              <a:off x="9504681" y="3057475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841807" y="4454854"/>
            <a:ext cx="2835276" cy="431801"/>
            <a:chOff x="7037706" y="3585794"/>
            <a:chExt cx="2835276" cy="431801"/>
          </a:xfrm>
        </p:grpSpPr>
        <p:sp>
          <p:nvSpPr>
            <p:cNvPr id="153" name="Line 204"/>
            <p:cNvSpPr>
              <a:spLocks noChangeShapeType="1"/>
            </p:cNvSpPr>
            <p:nvPr/>
          </p:nvSpPr>
          <p:spPr bwMode="auto">
            <a:xfrm>
              <a:off x="8434707" y="3814394"/>
              <a:ext cx="6921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205"/>
            <p:cNvSpPr>
              <a:spLocks noChangeShapeType="1"/>
            </p:cNvSpPr>
            <p:nvPr/>
          </p:nvSpPr>
          <p:spPr bwMode="auto">
            <a:xfrm>
              <a:off x="7037706" y="3830269"/>
              <a:ext cx="815975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Rectangle 206"/>
            <p:cNvSpPr>
              <a:spLocks noChangeArrowheads="1"/>
            </p:cNvSpPr>
            <p:nvPr/>
          </p:nvSpPr>
          <p:spPr bwMode="auto">
            <a:xfrm>
              <a:off x="7845744" y="3585794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6" name="Line 207"/>
            <p:cNvSpPr>
              <a:spLocks noChangeShapeType="1"/>
            </p:cNvSpPr>
            <p:nvPr/>
          </p:nvSpPr>
          <p:spPr bwMode="auto">
            <a:xfrm>
              <a:off x="8234681" y="3590557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" name="Rectangle 210"/>
            <p:cNvSpPr>
              <a:spLocks noChangeArrowheads="1"/>
            </p:cNvSpPr>
            <p:nvPr/>
          </p:nvSpPr>
          <p:spPr bwMode="auto">
            <a:xfrm>
              <a:off x="9117332" y="3585794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60" name="Line 211"/>
            <p:cNvSpPr>
              <a:spLocks noChangeShapeType="1"/>
            </p:cNvSpPr>
            <p:nvPr/>
          </p:nvSpPr>
          <p:spPr bwMode="auto">
            <a:xfrm>
              <a:off x="9506270" y="3590556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276273" y="3905897"/>
            <a:ext cx="905156" cy="2016000"/>
            <a:chOff x="6276273" y="3783977"/>
            <a:chExt cx="905156" cy="2016000"/>
          </a:xfrm>
        </p:grpSpPr>
        <p:sp>
          <p:nvSpPr>
            <p:cNvPr id="178" name="Text Box 11"/>
            <p:cNvSpPr txBox="1">
              <a:spLocks noChangeArrowheads="1"/>
            </p:cNvSpPr>
            <p:nvPr/>
          </p:nvSpPr>
          <p:spPr bwMode="auto">
            <a:xfrm>
              <a:off x="6281429" y="3783977"/>
              <a:ext cx="900000" cy="2016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</p:spPr>
          <p:txBody>
            <a:bodyPr tIns="0" bIns="0"/>
            <a:lstStyle/>
            <a:p>
              <a:pPr algn="just" eaLnBrk="0" hangingPunct="0">
                <a:lnSpc>
                  <a:spcPct val="105000"/>
                </a:lnSpc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9" name="Line 14"/>
            <p:cNvSpPr>
              <a:spLocks noChangeShapeType="1"/>
            </p:cNvSpPr>
            <p:nvPr/>
          </p:nvSpPr>
          <p:spPr bwMode="auto">
            <a:xfrm>
              <a:off x="6276273" y="4318976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14"/>
            <p:cNvSpPr>
              <a:spLocks noChangeShapeType="1"/>
            </p:cNvSpPr>
            <p:nvPr/>
          </p:nvSpPr>
          <p:spPr bwMode="auto">
            <a:xfrm>
              <a:off x="6276273" y="4827941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14"/>
            <p:cNvSpPr>
              <a:spLocks noChangeShapeType="1"/>
            </p:cNvSpPr>
            <p:nvPr/>
          </p:nvSpPr>
          <p:spPr bwMode="auto">
            <a:xfrm>
              <a:off x="6276273" y="5322899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990953" y="3905897"/>
            <a:ext cx="1291796" cy="2016000"/>
            <a:chOff x="4990953" y="3783977"/>
            <a:chExt cx="1291796" cy="2016000"/>
          </a:xfrm>
        </p:grpSpPr>
        <p:sp>
          <p:nvSpPr>
            <p:cNvPr id="187" name="Text Box 10"/>
            <p:cNvSpPr txBox="1">
              <a:spLocks noChangeArrowheads="1"/>
            </p:cNvSpPr>
            <p:nvPr/>
          </p:nvSpPr>
          <p:spPr bwMode="auto">
            <a:xfrm>
              <a:off x="4990953" y="3806520"/>
              <a:ext cx="391795" cy="179536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ts val="4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algn="just" eaLnBrk="0" hangingPunct="0">
                <a:lnSpc>
                  <a:spcPts val="4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 algn="just" eaLnBrk="0" hangingPunct="0">
                <a:lnSpc>
                  <a:spcPts val="4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  <a:p>
              <a:pPr algn="just" eaLnBrk="0" hangingPunct="0">
                <a:lnSpc>
                  <a:spcPts val="4000"/>
                </a:lnSpc>
              </a:pPr>
              <a:r>
                <a:rPr lang="zh-CN" altLang="en-US" sz="27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 sz="27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8" name="Text Box 11"/>
            <p:cNvSpPr txBox="1">
              <a:spLocks noChangeArrowheads="1"/>
            </p:cNvSpPr>
            <p:nvPr/>
          </p:nvSpPr>
          <p:spPr bwMode="auto">
            <a:xfrm>
              <a:off x="5382749" y="3783977"/>
              <a:ext cx="900000" cy="2016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</p:spPr>
          <p:txBody>
            <a:bodyPr tIns="0" bIns="0"/>
            <a:lstStyle>
              <a:defPPr>
                <a:defRPr lang="zh-CN"/>
              </a:defPPr>
              <a:lvl1pPr algn="just" eaLnBrk="0" hangingPunct="0">
                <a:lnSpc>
                  <a:spcPct val="105000"/>
                </a:lnSpc>
                <a:defRPr sz="28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pPr algn="ctr">
                <a:lnSpc>
                  <a:spcPts val="4000"/>
                </a:lnSpc>
              </a:pPr>
              <a:r>
                <a:rPr lang="zh-CN" altLang="en-US" b="0" dirty="0"/>
                <a:t> </a:t>
              </a:r>
              <a:r>
                <a:rPr lang="en-US" altLang="zh-CN" b="0" i="1" dirty="0" smtClean="0"/>
                <a:t>v</a:t>
              </a:r>
              <a:r>
                <a:rPr lang="en-US" altLang="zh-CN" b="0" baseline="-25000" dirty="0" smtClean="0"/>
                <a:t>0</a:t>
              </a:r>
              <a:r>
                <a:rPr lang="en-US" altLang="zh-CN" b="0" dirty="0" smtClean="0"/>
                <a:t>     </a:t>
              </a:r>
              <a:endParaRPr lang="en-US" altLang="zh-CN" b="0" dirty="0"/>
            </a:p>
            <a:p>
              <a:pPr algn="ctr">
                <a:lnSpc>
                  <a:spcPts val="4000"/>
                </a:lnSpc>
              </a:pPr>
              <a:r>
                <a:rPr lang="en-US" altLang="zh-CN" b="0" dirty="0"/>
                <a:t> </a:t>
              </a:r>
              <a:r>
                <a:rPr lang="en-US" altLang="zh-CN" b="0" i="1" dirty="0" smtClean="0"/>
                <a:t>v</a:t>
              </a:r>
              <a:r>
                <a:rPr lang="en-US" altLang="zh-CN" b="0" baseline="-25000" dirty="0" smtClean="0"/>
                <a:t>1</a:t>
              </a:r>
              <a:r>
                <a:rPr lang="en-US" altLang="zh-CN" b="0" dirty="0" smtClean="0"/>
                <a:t>     </a:t>
              </a:r>
              <a:endParaRPr lang="en-US" altLang="zh-CN" b="0" dirty="0"/>
            </a:p>
            <a:p>
              <a:pPr algn="ctr">
                <a:lnSpc>
                  <a:spcPts val="4000"/>
                </a:lnSpc>
              </a:pPr>
              <a:r>
                <a:rPr lang="en-US" altLang="zh-CN" b="0" dirty="0"/>
                <a:t> </a:t>
              </a:r>
              <a:r>
                <a:rPr lang="en-US" altLang="zh-CN" b="0" i="1" dirty="0" smtClean="0"/>
                <a:t>v</a:t>
              </a:r>
              <a:r>
                <a:rPr lang="en-US" altLang="zh-CN" b="0" baseline="-25000" dirty="0" smtClean="0"/>
                <a:t>2</a:t>
              </a:r>
              <a:r>
                <a:rPr lang="en-US" altLang="zh-CN" b="0" dirty="0" smtClean="0"/>
                <a:t>     </a:t>
              </a:r>
              <a:endParaRPr lang="en-US" altLang="zh-CN" b="0" dirty="0"/>
            </a:p>
            <a:p>
              <a:pPr algn="ctr">
                <a:lnSpc>
                  <a:spcPts val="4000"/>
                </a:lnSpc>
              </a:pPr>
              <a:r>
                <a:rPr lang="en-US" altLang="zh-CN" b="0" dirty="0"/>
                <a:t> </a:t>
              </a:r>
              <a:r>
                <a:rPr lang="en-US" altLang="zh-CN" b="0" i="1" dirty="0" smtClean="0"/>
                <a:t>v</a:t>
              </a:r>
              <a:r>
                <a:rPr lang="en-US" altLang="zh-CN" b="0" baseline="-25000" dirty="0" smtClean="0"/>
                <a:t>3 </a:t>
              </a:r>
              <a:endParaRPr lang="en-US" altLang="zh-CN" b="0" dirty="0"/>
            </a:p>
            <a:p>
              <a:pPr algn="ctr">
                <a:lnSpc>
                  <a:spcPts val="4000"/>
                </a:lnSpc>
              </a:pPr>
              <a:r>
                <a:rPr lang="en-US" altLang="zh-CN" b="0" dirty="0"/>
                <a:t> </a:t>
              </a:r>
              <a:r>
                <a:rPr lang="en-US" altLang="zh-CN" b="0" dirty="0" smtClean="0"/>
                <a:t>       </a:t>
              </a:r>
              <a:endParaRPr lang="en-US" altLang="zh-CN" b="0" dirty="0"/>
            </a:p>
          </p:txBody>
        </p:sp>
        <p:sp>
          <p:nvSpPr>
            <p:cNvPr id="189" name="Line 14"/>
            <p:cNvSpPr>
              <a:spLocks noChangeShapeType="1"/>
            </p:cNvSpPr>
            <p:nvPr/>
          </p:nvSpPr>
          <p:spPr bwMode="auto">
            <a:xfrm>
              <a:off x="5382749" y="4306264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15"/>
            <p:cNvSpPr>
              <a:spLocks noChangeShapeType="1"/>
            </p:cNvSpPr>
            <p:nvPr/>
          </p:nvSpPr>
          <p:spPr bwMode="auto">
            <a:xfrm>
              <a:off x="5382749" y="4828552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16"/>
            <p:cNvSpPr>
              <a:spLocks noChangeShapeType="1"/>
            </p:cNvSpPr>
            <p:nvPr/>
          </p:nvSpPr>
          <p:spPr bwMode="auto">
            <a:xfrm>
              <a:off x="5382749" y="5321947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841807" y="5000637"/>
            <a:ext cx="1562737" cy="431800"/>
            <a:chOff x="7037706" y="4131577"/>
            <a:chExt cx="1562737" cy="431800"/>
          </a:xfrm>
        </p:grpSpPr>
        <p:sp>
          <p:nvSpPr>
            <p:cNvPr id="164" name="Rectangle 215"/>
            <p:cNvSpPr>
              <a:spLocks noChangeArrowheads="1"/>
            </p:cNvSpPr>
            <p:nvPr/>
          </p:nvSpPr>
          <p:spPr bwMode="auto">
            <a:xfrm>
              <a:off x="7844793" y="4131577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65" name="Line 216"/>
            <p:cNvSpPr>
              <a:spLocks noChangeShapeType="1"/>
            </p:cNvSpPr>
            <p:nvPr/>
          </p:nvSpPr>
          <p:spPr bwMode="auto">
            <a:xfrm>
              <a:off x="8233730" y="4136339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" name="Line 205"/>
            <p:cNvSpPr>
              <a:spLocks noChangeShapeType="1"/>
            </p:cNvSpPr>
            <p:nvPr/>
          </p:nvSpPr>
          <p:spPr bwMode="auto">
            <a:xfrm>
              <a:off x="7037706" y="4337266"/>
              <a:ext cx="815975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846570" y="5531179"/>
            <a:ext cx="4196376" cy="431800"/>
            <a:chOff x="7042469" y="4662119"/>
            <a:chExt cx="4196376" cy="431800"/>
          </a:xfrm>
        </p:grpSpPr>
        <p:sp>
          <p:nvSpPr>
            <p:cNvPr id="152" name="Line 203"/>
            <p:cNvSpPr>
              <a:spLocks noChangeShapeType="1"/>
            </p:cNvSpPr>
            <p:nvPr/>
          </p:nvSpPr>
          <p:spPr bwMode="auto">
            <a:xfrm>
              <a:off x="8461220" y="4892306"/>
              <a:ext cx="6921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Rectangle 208"/>
            <p:cNvSpPr>
              <a:spLocks noChangeArrowheads="1"/>
            </p:cNvSpPr>
            <p:nvPr/>
          </p:nvSpPr>
          <p:spPr bwMode="auto">
            <a:xfrm>
              <a:off x="9135907" y="4662119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8" name="Line 209"/>
            <p:cNvSpPr>
              <a:spLocks noChangeShapeType="1"/>
            </p:cNvSpPr>
            <p:nvPr/>
          </p:nvSpPr>
          <p:spPr bwMode="auto">
            <a:xfrm>
              <a:off x="9524845" y="4662119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6" name="Rectangle 217"/>
            <p:cNvSpPr>
              <a:spLocks noChangeArrowheads="1"/>
            </p:cNvSpPr>
            <p:nvPr/>
          </p:nvSpPr>
          <p:spPr bwMode="auto">
            <a:xfrm>
              <a:off x="7844793" y="4662119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7" name="Line 218"/>
            <p:cNvSpPr>
              <a:spLocks noChangeShapeType="1"/>
            </p:cNvSpPr>
            <p:nvPr/>
          </p:nvSpPr>
          <p:spPr bwMode="auto">
            <a:xfrm>
              <a:off x="8248018" y="4662119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" name="Line 220"/>
            <p:cNvSpPr>
              <a:spLocks noChangeShapeType="1"/>
            </p:cNvSpPr>
            <p:nvPr/>
          </p:nvSpPr>
          <p:spPr bwMode="auto">
            <a:xfrm>
              <a:off x="7042469" y="4862779"/>
              <a:ext cx="8064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Rectangle 221"/>
            <p:cNvSpPr>
              <a:spLocks noChangeArrowheads="1"/>
            </p:cNvSpPr>
            <p:nvPr/>
          </p:nvSpPr>
          <p:spPr bwMode="auto">
            <a:xfrm>
              <a:off x="10483195" y="4662119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71" name="Line 222"/>
            <p:cNvSpPr>
              <a:spLocks noChangeShapeType="1"/>
            </p:cNvSpPr>
            <p:nvPr/>
          </p:nvSpPr>
          <p:spPr bwMode="auto">
            <a:xfrm>
              <a:off x="10872133" y="4662119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" name="Line 203"/>
            <p:cNvSpPr>
              <a:spLocks noChangeShapeType="1"/>
            </p:cNvSpPr>
            <p:nvPr/>
          </p:nvSpPr>
          <p:spPr bwMode="auto">
            <a:xfrm>
              <a:off x="9803137" y="4900734"/>
              <a:ext cx="6921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430690" y="3429000"/>
            <a:ext cx="926939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vertex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44776" y="3429627"/>
            <a:ext cx="731497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413276" y="3444232"/>
            <a:ext cx="964562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adjvex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358630" y="3444232"/>
            <a:ext cx="964562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ounded Rectangle 10"/>
          <p:cNvSpPr/>
          <p:nvPr/>
        </p:nvSpPr>
        <p:spPr>
          <a:xfrm>
            <a:off x="542925" y="100965"/>
            <a:ext cx="3337560" cy="53975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 Box 2"/>
          <p:cNvSpPr txBox="1">
            <a:spLocks noChangeArrowheads="1"/>
          </p:cNvSpPr>
          <p:nvPr/>
        </p:nvSpPr>
        <p:spPr bwMode="auto">
          <a:xfrm>
            <a:off x="636905" y="55880"/>
            <a:ext cx="31369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邻接表存储思想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0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6493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存储结构定义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1122340" y="3806191"/>
            <a:ext cx="2381134" cy="2111576"/>
            <a:chOff x="719197" y="1035051"/>
            <a:chExt cx="2381134" cy="2111576"/>
          </a:xfrm>
          <a:solidFill>
            <a:srgbClr val="B4B4BE"/>
          </a:solidFill>
        </p:grpSpPr>
        <p:sp>
          <p:nvSpPr>
            <p:cNvPr id="135" name="Oval 7"/>
            <p:cNvSpPr>
              <a:spLocks noChangeArrowheads="1"/>
            </p:cNvSpPr>
            <p:nvPr/>
          </p:nvSpPr>
          <p:spPr bwMode="auto">
            <a:xfrm>
              <a:off x="719197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Line 16"/>
            <p:cNvSpPr>
              <a:spLocks noChangeShapeType="1"/>
            </p:cNvSpPr>
            <p:nvPr/>
          </p:nvSpPr>
          <p:spPr bwMode="auto">
            <a:xfrm>
              <a:off x="1189097" y="1239838"/>
              <a:ext cx="15113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37" name="Oval 7"/>
            <p:cNvSpPr>
              <a:spLocks noChangeArrowheads="1"/>
            </p:cNvSpPr>
            <p:nvPr/>
          </p:nvSpPr>
          <p:spPr bwMode="auto">
            <a:xfrm>
              <a:off x="2668331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Line 21"/>
            <p:cNvSpPr>
              <a:spLocks noChangeShapeType="1"/>
            </p:cNvSpPr>
            <p:nvPr/>
          </p:nvSpPr>
          <p:spPr bwMode="auto">
            <a:xfrm>
              <a:off x="938273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39" name="Oval 7"/>
            <p:cNvSpPr>
              <a:spLocks noChangeArrowheads="1"/>
            </p:cNvSpPr>
            <p:nvPr/>
          </p:nvSpPr>
          <p:spPr bwMode="auto">
            <a:xfrm>
              <a:off x="2668331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Oval 7"/>
            <p:cNvSpPr>
              <a:spLocks noChangeArrowheads="1"/>
            </p:cNvSpPr>
            <p:nvPr/>
          </p:nvSpPr>
          <p:spPr bwMode="auto">
            <a:xfrm>
              <a:off x="719197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Freeform 17"/>
            <p:cNvSpPr/>
            <p:nvPr/>
          </p:nvSpPr>
          <p:spPr bwMode="auto">
            <a:xfrm>
              <a:off x="1074997" y="1396627"/>
              <a:ext cx="1656000" cy="1368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42" name="Line 16"/>
            <p:cNvSpPr>
              <a:spLocks noChangeShapeType="1"/>
            </p:cNvSpPr>
            <p:nvPr/>
          </p:nvSpPr>
          <p:spPr bwMode="auto">
            <a:xfrm>
              <a:off x="1151197" y="2930627"/>
              <a:ext cx="15113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841807" y="3921772"/>
            <a:ext cx="2833688" cy="431801"/>
            <a:chOff x="7037706" y="3052712"/>
            <a:chExt cx="2833688" cy="431801"/>
          </a:xfrm>
        </p:grpSpPr>
        <p:sp>
          <p:nvSpPr>
            <p:cNvPr id="145" name="Line 196"/>
            <p:cNvSpPr>
              <a:spLocks noChangeShapeType="1"/>
            </p:cNvSpPr>
            <p:nvPr/>
          </p:nvSpPr>
          <p:spPr bwMode="auto">
            <a:xfrm>
              <a:off x="8425181" y="3297187"/>
              <a:ext cx="6921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Rectangle 197"/>
            <p:cNvSpPr>
              <a:spLocks noChangeArrowheads="1"/>
            </p:cNvSpPr>
            <p:nvPr/>
          </p:nvSpPr>
          <p:spPr bwMode="auto">
            <a:xfrm>
              <a:off x="7847331" y="3052712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47" name="Line 198"/>
            <p:cNvSpPr>
              <a:spLocks noChangeShapeType="1"/>
            </p:cNvSpPr>
            <p:nvPr/>
          </p:nvSpPr>
          <p:spPr bwMode="auto">
            <a:xfrm>
              <a:off x="7037706" y="3289250"/>
              <a:ext cx="815975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99"/>
            <p:cNvSpPr>
              <a:spLocks noChangeShapeType="1"/>
            </p:cNvSpPr>
            <p:nvPr/>
          </p:nvSpPr>
          <p:spPr bwMode="auto">
            <a:xfrm>
              <a:off x="8236269" y="3057475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" name="Rectangle 200"/>
            <p:cNvSpPr>
              <a:spLocks noChangeArrowheads="1"/>
            </p:cNvSpPr>
            <p:nvPr/>
          </p:nvSpPr>
          <p:spPr bwMode="auto">
            <a:xfrm>
              <a:off x="9115744" y="3052712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50" name="Line 201"/>
            <p:cNvSpPr>
              <a:spLocks noChangeShapeType="1"/>
            </p:cNvSpPr>
            <p:nvPr/>
          </p:nvSpPr>
          <p:spPr bwMode="auto">
            <a:xfrm>
              <a:off x="9504681" y="3057475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841807" y="4454854"/>
            <a:ext cx="2835276" cy="431801"/>
            <a:chOff x="7037706" y="3585794"/>
            <a:chExt cx="2835276" cy="431801"/>
          </a:xfrm>
        </p:grpSpPr>
        <p:sp>
          <p:nvSpPr>
            <p:cNvPr id="153" name="Line 204"/>
            <p:cNvSpPr>
              <a:spLocks noChangeShapeType="1"/>
            </p:cNvSpPr>
            <p:nvPr/>
          </p:nvSpPr>
          <p:spPr bwMode="auto">
            <a:xfrm>
              <a:off x="8434707" y="3814394"/>
              <a:ext cx="6921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205"/>
            <p:cNvSpPr>
              <a:spLocks noChangeShapeType="1"/>
            </p:cNvSpPr>
            <p:nvPr/>
          </p:nvSpPr>
          <p:spPr bwMode="auto">
            <a:xfrm>
              <a:off x="7037706" y="3830269"/>
              <a:ext cx="815975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Rectangle 206"/>
            <p:cNvSpPr>
              <a:spLocks noChangeArrowheads="1"/>
            </p:cNvSpPr>
            <p:nvPr/>
          </p:nvSpPr>
          <p:spPr bwMode="auto">
            <a:xfrm>
              <a:off x="7845744" y="3585794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6" name="Line 207"/>
            <p:cNvSpPr>
              <a:spLocks noChangeShapeType="1"/>
            </p:cNvSpPr>
            <p:nvPr/>
          </p:nvSpPr>
          <p:spPr bwMode="auto">
            <a:xfrm>
              <a:off x="8234681" y="3590557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" name="Rectangle 210"/>
            <p:cNvSpPr>
              <a:spLocks noChangeArrowheads="1"/>
            </p:cNvSpPr>
            <p:nvPr/>
          </p:nvSpPr>
          <p:spPr bwMode="auto">
            <a:xfrm>
              <a:off x="9117332" y="3585794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60" name="Line 211"/>
            <p:cNvSpPr>
              <a:spLocks noChangeShapeType="1"/>
            </p:cNvSpPr>
            <p:nvPr/>
          </p:nvSpPr>
          <p:spPr bwMode="auto">
            <a:xfrm>
              <a:off x="9506270" y="3590556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276273" y="3905897"/>
            <a:ext cx="905156" cy="2016000"/>
            <a:chOff x="6276273" y="3783977"/>
            <a:chExt cx="905156" cy="2016000"/>
          </a:xfrm>
        </p:grpSpPr>
        <p:sp>
          <p:nvSpPr>
            <p:cNvPr id="178" name="Text Box 11"/>
            <p:cNvSpPr txBox="1">
              <a:spLocks noChangeArrowheads="1"/>
            </p:cNvSpPr>
            <p:nvPr/>
          </p:nvSpPr>
          <p:spPr bwMode="auto">
            <a:xfrm>
              <a:off x="6281429" y="3783977"/>
              <a:ext cx="900000" cy="2016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</p:spPr>
          <p:txBody>
            <a:bodyPr tIns="0" bIns="0"/>
            <a:lstStyle/>
            <a:p>
              <a:pPr algn="just" eaLnBrk="0" hangingPunct="0">
                <a:lnSpc>
                  <a:spcPct val="105000"/>
                </a:lnSpc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9" name="Line 14"/>
            <p:cNvSpPr>
              <a:spLocks noChangeShapeType="1"/>
            </p:cNvSpPr>
            <p:nvPr/>
          </p:nvSpPr>
          <p:spPr bwMode="auto">
            <a:xfrm>
              <a:off x="6276273" y="4318976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14"/>
            <p:cNvSpPr>
              <a:spLocks noChangeShapeType="1"/>
            </p:cNvSpPr>
            <p:nvPr/>
          </p:nvSpPr>
          <p:spPr bwMode="auto">
            <a:xfrm>
              <a:off x="6276273" y="4827941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14"/>
            <p:cNvSpPr>
              <a:spLocks noChangeShapeType="1"/>
            </p:cNvSpPr>
            <p:nvPr/>
          </p:nvSpPr>
          <p:spPr bwMode="auto">
            <a:xfrm>
              <a:off x="6276273" y="5322899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990953" y="3905897"/>
            <a:ext cx="1291796" cy="2016000"/>
            <a:chOff x="4990953" y="3783977"/>
            <a:chExt cx="1291796" cy="2016000"/>
          </a:xfrm>
        </p:grpSpPr>
        <p:sp>
          <p:nvSpPr>
            <p:cNvPr id="187" name="Text Box 10"/>
            <p:cNvSpPr txBox="1">
              <a:spLocks noChangeArrowheads="1"/>
            </p:cNvSpPr>
            <p:nvPr/>
          </p:nvSpPr>
          <p:spPr bwMode="auto">
            <a:xfrm>
              <a:off x="4990953" y="3806520"/>
              <a:ext cx="391795" cy="179536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ts val="4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algn="just" eaLnBrk="0" hangingPunct="0">
                <a:lnSpc>
                  <a:spcPts val="4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 algn="just" eaLnBrk="0" hangingPunct="0">
                <a:lnSpc>
                  <a:spcPts val="4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  <a:p>
              <a:pPr algn="just" eaLnBrk="0" hangingPunct="0">
                <a:lnSpc>
                  <a:spcPts val="4000"/>
                </a:lnSpc>
              </a:pPr>
              <a:r>
                <a:rPr lang="zh-CN" altLang="en-US" sz="27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 sz="27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8" name="Text Box 11"/>
            <p:cNvSpPr txBox="1">
              <a:spLocks noChangeArrowheads="1"/>
            </p:cNvSpPr>
            <p:nvPr/>
          </p:nvSpPr>
          <p:spPr bwMode="auto">
            <a:xfrm>
              <a:off x="5382749" y="3783977"/>
              <a:ext cx="900000" cy="2016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</p:spPr>
          <p:txBody>
            <a:bodyPr tIns="0" bIns="0"/>
            <a:lstStyle>
              <a:defPPr>
                <a:defRPr lang="zh-CN"/>
              </a:defPPr>
              <a:lvl1pPr algn="just" eaLnBrk="0" hangingPunct="0">
                <a:lnSpc>
                  <a:spcPct val="105000"/>
                </a:lnSpc>
                <a:defRPr sz="28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pPr algn="ctr">
                <a:lnSpc>
                  <a:spcPts val="4000"/>
                </a:lnSpc>
              </a:pPr>
              <a:r>
                <a:rPr lang="zh-CN" altLang="en-US" b="0" dirty="0"/>
                <a:t> </a:t>
              </a:r>
              <a:r>
                <a:rPr lang="en-US" altLang="zh-CN" b="0" i="1" dirty="0" smtClean="0"/>
                <a:t>v</a:t>
              </a:r>
              <a:r>
                <a:rPr lang="en-US" altLang="zh-CN" b="0" baseline="-25000" dirty="0" smtClean="0"/>
                <a:t>0</a:t>
              </a:r>
              <a:r>
                <a:rPr lang="en-US" altLang="zh-CN" b="0" dirty="0" smtClean="0"/>
                <a:t>     </a:t>
              </a:r>
              <a:endParaRPr lang="en-US" altLang="zh-CN" b="0" dirty="0"/>
            </a:p>
            <a:p>
              <a:pPr algn="ctr">
                <a:lnSpc>
                  <a:spcPts val="4000"/>
                </a:lnSpc>
              </a:pPr>
              <a:r>
                <a:rPr lang="en-US" altLang="zh-CN" b="0" dirty="0"/>
                <a:t> </a:t>
              </a:r>
              <a:r>
                <a:rPr lang="en-US" altLang="zh-CN" b="0" i="1" dirty="0" smtClean="0"/>
                <a:t>v</a:t>
              </a:r>
              <a:r>
                <a:rPr lang="en-US" altLang="zh-CN" b="0" baseline="-25000" dirty="0" smtClean="0"/>
                <a:t>1</a:t>
              </a:r>
              <a:r>
                <a:rPr lang="en-US" altLang="zh-CN" b="0" dirty="0" smtClean="0"/>
                <a:t>     </a:t>
              </a:r>
              <a:endParaRPr lang="en-US" altLang="zh-CN" b="0" dirty="0"/>
            </a:p>
            <a:p>
              <a:pPr algn="ctr">
                <a:lnSpc>
                  <a:spcPts val="4000"/>
                </a:lnSpc>
              </a:pPr>
              <a:r>
                <a:rPr lang="en-US" altLang="zh-CN" b="0" dirty="0"/>
                <a:t> </a:t>
              </a:r>
              <a:r>
                <a:rPr lang="en-US" altLang="zh-CN" b="0" i="1" dirty="0" smtClean="0"/>
                <a:t>v</a:t>
              </a:r>
              <a:r>
                <a:rPr lang="en-US" altLang="zh-CN" b="0" baseline="-25000" dirty="0" smtClean="0"/>
                <a:t>2</a:t>
              </a:r>
              <a:r>
                <a:rPr lang="en-US" altLang="zh-CN" b="0" dirty="0" smtClean="0"/>
                <a:t>     </a:t>
              </a:r>
              <a:endParaRPr lang="en-US" altLang="zh-CN" b="0" dirty="0"/>
            </a:p>
            <a:p>
              <a:pPr algn="ctr">
                <a:lnSpc>
                  <a:spcPts val="4000"/>
                </a:lnSpc>
              </a:pPr>
              <a:r>
                <a:rPr lang="en-US" altLang="zh-CN" b="0" dirty="0"/>
                <a:t> </a:t>
              </a:r>
              <a:r>
                <a:rPr lang="en-US" altLang="zh-CN" b="0" i="1" dirty="0" smtClean="0"/>
                <a:t>v</a:t>
              </a:r>
              <a:r>
                <a:rPr lang="en-US" altLang="zh-CN" b="0" baseline="-25000" dirty="0" smtClean="0"/>
                <a:t>3 </a:t>
              </a:r>
              <a:endParaRPr lang="en-US" altLang="zh-CN" b="0" dirty="0"/>
            </a:p>
            <a:p>
              <a:pPr algn="ctr">
                <a:lnSpc>
                  <a:spcPts val="4000"/>
                </a:lnSpc>
              </a:pPr>
              <a:r>
                <a:rPr lang="en-US" altLang="zh-CN" b="0" dirty="0"/>
                <a:t> </a:t>
              </a:r>
              <a:r>
                <a:rPr lang="en-US" altLang="zh-CN" b="0" dirty="0" smtClean="0"/>
                <a:t>       </a:t>
              </a:r>
              <a:endParaRPr lang="en-US" altLang="zh-CN" b="0" dirty="0"/>
            </a:p>
          </p:txBody>
        </p:sp>
        <p:sp>
          <p:nvSpPr>
            <p:cNvPr id="189" name="Line 14"/>
            <p:cNvSpPr>
              <a:spLocks noChangeShapeType="1"/>
            </p:cNvSpPr>
            <p:nvPr/>
          </p:nvSpPr>
          <p:spPr bwMode="auto">
            <a:xfrm>
              <a:off x="5382749" y="4306264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15"/>
            <p:cNvSpPr>
              <a:spLocks noChangeShapeType="1"/>
            </p:cNvSpPr>
            <p:nvPr/>
          </p:nvSpPr>
          <p:spPr bwMode="auto">
            <a:xfrm>
              <a:off x="5382749" y="4828552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16"/>
            <p:cNvSpPr>
              <a:spLocks noChangeShapeType="1"/>
            </p:cNvSpPr>
            <p:nvPr/>
          </p:nvSpPr>
          <p:spPr bwMode="auto">
            <a:xfrm>
              <a:off x="5382749" y="5321947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841807" y="5000637"/>
            <a:ext cx="1562737" cy="431800"/>
            <a:chOff x="7037706" y="4131577"/>
            <a:chExt cx="1562737" cy="431800"/>
          </a:xfrm>
        </p:grpSpPr>
        <p:sp>
          <p:nvSpPr>
            <p:cNvPr id="164" name="Rectangle 215"/>
            <p:cNvSpPr>
              <a:spLocks noChangeArrowheads="1"/>
            </p:cNvSpPr>
            <p:nvPr/>
          </p:nvSpPr>
          <p:spPr bwMode="auto">
            <a:xfrm>
              <a:off x="7844793" y="4131577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65" name="Line 216"/>
            <p:cNvSpPr>
              <a:spLocks noChangeShapeType="1"/>
            </p:cNvSpPr>
            <p:nvPr/>
          </p:nvSpPr>
          <p:spPr bwMode="auto">
            <a:xfrm>
              <a:off x="8233730" y="4136339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" name="Line 205"/>
            <p:cNvSpPr>
              <a:spLocks noChangeShapeType="1"/>
            </p:cNvSpPr>
            <p:nvPr/>
          </p:nvSpPr>
          <p:spPr bwMode="auto">
            <a:xfrm>
              <a:off x="7037706" y="4337266"/>
              <a:ext cx="815975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846570" y="5531179"/>
            <a:ext cx="4196376" cy="431800"/>
            <a:chOff x="7042469" y="4662119"/>
            <a:chExt cx="4196376" cy="431800"/>
          </a:xfrm>
        </p:grpSpPr>
        <p:sp>
          <p:nvSpPr>
            <p:cNvPr id="152" name="Line 203"/>
            <p:cNvSpPr>
              <a:spLocks noChangeShapeType="1"/>
            </p:cNvSpPr>
            <p:nvPr/>
          </p:nvSpPr>
          <p:spPr bwMode="auto">
            <a:xfrm>
              <a:off x="8461220" y="4892306"/>
              <a:ext cx="6921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Rectangle 208"/>
            <p:cNvSpPr>
              <a:spLocks noChangeArrowheads="1"/>
            </p:cNvSpPr>
            <p:nvPr/>
          </p:nvSpPr>
          <p:spPr bwMode="auto">
            <a:xfrm>
              <a:off x="9135907" y="4662119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8" name="Line 209"/>
            <p:cNvSpPr>
              <a:spLocks noChangeShapeType="1"/>
            </p:cNvSpPr>
            <p:nvPr/>
          </p:nvSpPr>
          <p:spPr bwMode="auto">
            <a:xfrm>
              <a:off x="9524845" y="4662119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6" name="Rectangle 217"/>
            <p:cNvSpPr>
              <a:spLocks noChangeArrowheads="1"/>
            </p:cNvSpPr>
            <p:nvPr/>
          </p:nvSpPr>
          <p:spPr bwMode="auto">
            <a:xfrm>
              <a:off x="7844793" y="4662119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7" name="Line 218"/>
            <p:cNvSpPr>
              <a:spLocks noChangeShapeType="1"/>
            </p:cNvSpPr>
            <p:nvPr/>
          </p:nvSpPr>
          <p:spPr bwMode="auto">
            <a:xfrm>
              <a:off x="8248018" y="4662119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" name="Line 220"/>
            <p:cNvSpPr>
              <a:spLocks noChangeShapeType="1"/>
            </p:cNvSpPr>
            <p:nvPr/>
          </p:nvSpPr>
          <p:spPr bwMode="auto">
            <a:xfrm>
              <a:off x="7042469" y="4862779"/>
              <a:ext cx="8064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Rectangle 221"/>
            <p:cNvSpPr>
              <a:spLocks noChangeArrowheads="1"/>
            </p:cNvSpPr>
            <p:nvPr/>
          </p:nvSpPr>
          <p:spPr bwMode="auto">
            <a:xfrm>
              <a:off x="10483195" y="4662119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71" name="Line 222"/>
            <p:cNvSpPr>
              <a:spLocks noChangeShapeType="1"/>
            </p:cNvSpPr>
            <p:nvPr/>
          </p:nvSpPr>
          <p:spPr bwMode="auto">
            <a:xfrm>
              <a:off x="10872133" y="4662119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" name="Line 203"/>
            <p:cNvSpPr>
              <a:spLocks noChangeShapeType="1"/>
            </p:cNvSpPr>
            <p:nvPr/>
          </p:nvSpPr>
          <p:spPr bwMode="auto">
            <a:xfrm>
              <a:off x="9803137" y="4900734"/>
              <a:ext cx="6921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655180" y="816903"/>
            <a:ext cx="3420000" cy="1938992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EdgeNode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adjvex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*next;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EdgeNode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163549" y="816903"/>
            <a:ext cx="3240000" cy="2308324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vertex;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EdgeNode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*first;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508557" y="816903"/>
            <a:ext cx="4134803" cy="2308324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VertexNode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adjlist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vertexNum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edgeNum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ALGraph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0690" y="3429000"/>
            <a:ext cx="926939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vertex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44776" y="3429627"/>
            <a:ext cx="731497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413276" y="3444232"/>
            <a:ext cx="964562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adjvex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358630" y="3444232"/>
            <a:ext cx="964562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87" grpId="0" bldLvl="0" animBg="1"/>
      <p:bldP spid="88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9221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基本操作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1122340" y="3806191"/>
            <a:ext cx="2381134" cy="2111576"/>
            <a:chOff x="719197" y="1035051"/>
            <a:chExt cx="2381134" cy="2111576"/>
          </a:xfrm>
          <a:solidFill>
            <a:srgbClr val="B4B4BE"/>
          </a:solidFill>
        </p:grpSpPr>
        <p:sp>
          <p:nvSpPr>
            <p:cNvPr id="135" name="Oval 7"/>
            <p:cNvSpPr>
              <a:spLocks noChangeArrowheads="1"/>
            </p:cNvSpPr>
            <p:nvPr/>
          </p:nvSpPr>
          <p:spPr bwMode="auto">
            <a:xfrm>
              <a:off x="719197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Line 16"/>
            <p:cNvSpPr>
              <a:spLocks noChangeShapeType="1"/>
            </p:cNvSpPr>
            <p:nvPr/>
          </p:nvSpPr>
          <p:spPr bwMode="auto">
            <a:xfrm>
              <a:off x="1189097" y="1239838"/>
              <a:ext cx="15113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37" name="Oval 7"/>
            <p:cNvSpPr>
              <a:spLocks noChangeArrowheads="1"/>
            </p:cNvSpPr>
            <p:nvPr/>
          </p:nvSpPr>
          <p:spPr bwMode="auto">
            <a:xfrm>
              <a:off x="2668331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Line 21"/>
            <p:cNvSpPr>
              <a:spLocks noChangeShapeType="1"/>
            </p:cNvSpPr>
            <p:nvPr/>
          </p:nvSpPr>
          <p:spPr bwMode="auto">
            <a:xfrm>
              <a:off x="938273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39" name="Oval 7"/>
            <p:cNvSpPr>
              <a:spLocks noChangeArrowheads="1"/>
            </p:cNvSpPr>
            <p:nvPr/>
          </p:nvSpPr>
          <p:spPr bwMode="auto">
            <a:xfrm>
              <a:off x="2668331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Oval 7"/>
            <p:cNvSpPr>
              <a:spLocks noChangeArrowheads="1"/>
            </p:cNvSpPr>
            <p:nvPr/>
          </p:nvSpPr>
          <p:spPr bwMode="auto">
            <a:xfrm>
              <a:off x="719197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Freeform 17"/>
            <p:cNvSpPr/>
            <p:nvPr/>
          </p:nvSpPr>
          <p:spPr bwMode="auto">
            <a:xfrm>
              <a:off x="1074997" y="1396627"/>
              <a:ext cx="1656000" cy="1368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42" name="Line 16"/>
            <p:cNvSpPr>
              <a:spLocks noChangeShapeType="1"/>
            </p:cNvSpPr>
            <p:nvPr/>
          </p:nvSpPr>
          <p:spPr bwMode="auto">
            <a:xfrm>
              <a:off x="1151197" y="2930627"/>
              <a:ext cx="15113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841807" y="3921772"/>
            <a:ext cx="2833688" cy="431801"/>
            <a:chOff x="7037706" y="3052712"/>
            <a:chExt cx="2833688" cy="431801"/>
          </a:xfrm>
        </p:grpSpPr>
        <p:sp>
          <p:nvSpPr>
            <p:cNvPr id="145" name="Line 196"/>
            <p:cNvSpPr>
              <a:spLocks noChangeShapeType="1"/>
            </p:cNvSpPr>
            <p:nvPr/>
          </p:nvSpPr>
          <p:spPr bwMode="auto">
            <a:xfrm>
              <a:off x="8425181" y="3297187"/>
              <a:ext cx="6921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Rectangle 197"/>
            <p:cNvSpPr>
              <a:spLocks noChangeArrowheads="1"/>
            </p:cNvSpPr>
            <p:nvPr/>
          </p:nvSpPr>
          <p:spPr bwMode="auto">
            <a:xfrm>
              <a:off x="7847331" y="3052712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47" name="Line 198"/>
            <p:cNvSpPr>
              <a:spLocks noChangeShapeType="1"/>
            </p:cNvSpPr>
            <p:nvPr/>
          </p:nvSpPr>
          <p:spPr bwMode="auto">
            <a:xfrm>
              <a:off x="7037706" y="3289250"/>
              <a:ext cx="815975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99"/>
            <p:cNvSpPr>
              <a:spLocks noChangeShapeType="1"/>
            </p:cNvSpPr>
            <p:nvPr/>
          </p:nvSpPr>
          <p:spPr bwMode="auto">
            <a:xfrm>
              <a:off x="8236269" y="3057475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" name="Rectangle 200"/>
            <p:cNvSpPr>
              <a:spLocks noChangeArrowheads="1"/>
            </p:cNvSpPr>
            <p:nvPr/>
          </p:nvSpPr>
          <p:spPr bwMode="auto">
            <a:xfrm>
              <a:off x="9115744" y="3052712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50" name="Line 201"/>
            <p:cNvSpPr>
              <a:spLocks noChangeShapeType="1"/>
            </p:cNvSpPr>
            <p:nvPr/>
          </p:nvSpPr>
          <p:spPr bwMode="auto">
            <a:xfrm>
              <a:off x="9504681" y="3057475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841807" y="4454854"/>
            <a:ext cx="2835276" cy="431801"/>
            <a:chOff x="7037706" y="3585794"/>
            <a:chExt cx="2835276" cy="431801"/>
          </a:xfrm>
        </p:grpSpPr>
        <p:sp>
          <p:nvSpPr>
            <p:cNvPr id="153" name="Line 204"/>
            <p:cNvSpPr>
              <a:spLocks noChangeShapeType="1"/>
            </p:cNvSpPr>
            <p:nvPr/>
          </p:nvSpPr>
          <p:spPr bwMode="auto">
            <a:xfrm>
              <a:off x="8434707" y="3814394"/>
              <a:ext cx="6921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205"/>
            <p:cNvSpPr>
              <a:spLocks noChangeShapeType="1"/>
            </p:cNvSpPr>
            <p:nvPr/>
          </p:nvSpPr>
          <p:spPr bwMode="auto">
            <a:xfrm>
              <a:off x="7037706" y="3830269"/>
              <a:ext cx="815975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Rectangle 206"/>
            <p:cNvSpPr>
              <a:spLocks noChangeArrowheads="1"/>
            </p:cNvSpPr>
            <p:nvPr/>
          </p:nvSpPr>
          <p:spPr bwMode="auto">
            <a:xfrm>
              <a:off x="7845744" y="3585794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6" name="Line 207"/>
            <p:cNvSpPr>
              <a:spLocks noChangeShapeType="1"/>
            </p:cNvSpPr>
            <p:nvPr/>
          </p:nvSpPr>
          <p:spPr bwMode="auto">
            <a:xfrm>
              <a:off x="8234681" y="3590557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" name="Rectangle 210"/>
            <p:cNvSpPr>
              <a:spLocks noChangeArrowheads="1"/>
            </p:cNvSpPr>
            <p:nvPr/>
          </p:nvSpPr>
          <p:spPr bwMode="auto">
            <a:xfrm>
              <a:off x="9117332" y="3585794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60" name="Line 211"/>
            <p:cNvSpPr>
              <a:spLocks noChangeShapeType="1"/>
            </p:cNvSpPr>
            <p:nvPr/>
          </p:nvSpPr>
          <p:spPr bwMode="auto">
            <a:xfrm>
              <a:off x="9506270" y="3590556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276273" y="3905897"/>
            <a:ext cx="905156" cy="2016000"/>
            <a:chOff x="6276273" y="3783977"/>
            <a:chExt cx="905156" cy="2016000"/>
          </a:xfrm>
        </p:grpSpPr>
        <p:sp>
          <p:nvSpPr>
            <p:cNvPr id="178" name="Text Box 11"/>
            <p:cNvSpPr txBox="1">
              <a:spLocks noChangeArrowheads="1"/>
            </p:cNvSpPr>
            <p:nvPr/>
          </p:nvSpPr>
          <p:spPr bwMode="auto">
            <a:xfrm>
              <a:off x="6281429" y="3783977"/>
              <a:ext cx="900000" cy="2016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</p:spPr>
          <p:txBody>
            <a:bodyPr tIns="0" bIns="0"/>
            <a:lstStyle/>
            <a:p>
              <a:pPr algn="just" eaLnBrk="0" hangingPunct="0">
                <a:lnSpc>
                  <a:spcPct val="105000"/>
                </a:lnSpc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9" name="Line 14"/>
            <p:cNvSpPr>
              <a:spLocks noChangeShapeType="1"/>
            </p:cNvSpPr>
            <p:nvPr/>
          </p:nvSpPr>
          <p:spPr bwMode="auto">
            <a:xfrm>
              <a:off x="6276273" y="4318976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14"/>
            <p:cNvSpPr>
              <a:spLocks noChangeShapeType="1"/>
            </p:cNvSpPr>
            <p:nvPr/>
          </p:nvSpPr>
          <p:spPr bwMode="auto">
            <a:xfrm>
              <a:off x="6276273" y="4827941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14"/>
            <p:cNvSpPr>
              <a:spLocks noChangeShapeType="1"/>
            </p:cNvSpPr>
            <p:nvPr/>
          </p:nvSpPr>
          <p:spPr bwMode="auto">
            <a:xfrm>
              <a:off x="6276273" y="5322899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990953" y="3905897"/>
            <a:ext cx="1291796" cy="2016000"/>
            <a:chOff x="4990953" y="3783977"/>
            <a:chExt cx="1291796" cy="2016000"/>
          </a:xfrm>
        </p:grpSpPr>
        <p:sp>
          <p:nvSpPr>
            <p:cNvPr id="187" name="Text Box 10"/>
            <p:cNvSpPr txBox="1">
              <a:spLocks noChangeArrowheads="1"/>
            </p:cNvSpPr>
            <p:nvPr/>
          </p:nvSpPr>
          <p:spPr bwMode="auto">
            <a:xfrm>
              <a:off x="4990953" y="3806520"/>
              <a:ext cx="391795" cy="179536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ts val="4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algn="just" eaLnBrk="0" hangingPunct="0">
                <a:lnSpc>
                  <a:spcPts val="4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 algn="just" eaLnBrk="0" hangingPunct="0">
                <a:lnSpc>
                  <a:spcPts val="4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  <a:p>
              <a:pPr algn="just" eaLnBrk="0" hangingPunct="0">
                <a:lnSpc>
                  <a:spcPts val="4000"/>
                </a:lnSpc>
              </a:pPr>
              <a:r>
                <a:rPr lang="zh-CN" altLang="en-US" sz="27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 sz="27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8" name="Text Box 11"/>
            <p:cNvSpPr txBox="1">
              <a:spLocks noChangeArrowheads="1"/>
            </p:cNvSpPr>
            <p:nvPr/>
          </p:nvSpPr>
          <p:spPr bwMode="auto">
            <a:xfrm>
              <a:off x="5382749" y="3783977"/>
              <a:ext cx="900000" cy="2016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</p:spPr>
          <p:txBody>
            <a:bodyPr tIns="0" bIns="0"/>
            <a:lstStyle>
              <a:defPPr>
                <a:defRPr lang="zh-CN"/>
              </a:defPPr>
              <a:lvl1pPr algn="just" eaLnBrk="0" hangingPunct="0">
                <a:lnSpc>
                  <a:spcPct val="105000"/>
                </a:lnSpc>
                <a:defRPr sz="28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pPr algn="ctr">
                <a:lnSpc>
                  <a:spcPts val="4000"/>
                </a:lnSpc>
              </a:pPr>
              <a:r>
                <a:rPr lang="zh-CN" altLang="en-US" b="0" dirty="0"/>
                <a:t> </a:t>
              </a:r>
              <a:r>
                <a:rPr lang="en-US" altLang="zh-CN" b="0" i="1" dirty="0" smtClean="0"/>
                <a:t>v</a:t>
              </a:r>
              <a:r>
                <a:rPr lang="en-US" altLang="zh-CN" b="0" baseline="-25000" dirty="0" smtClean="0"/>
                <a:t>0</a:t>
              </a:r>
              <a:r>
                <a:rPr lang="en-US" altLang="zh-CN" b="0" dirty="0" smtClean="0"/>
                <a:t>     </a:t>
              </a:r>
              <a:endParaRPr lang="en-US" altLang="zh-CN" b="0" dirty="0"/>
            </a:p>
            <a:p>
              <a:pPr algn="ctr">
                <a:lnSpc>
                  <a:spcPts val="4000"/>
                </a:lnSpc>
              </a:pPr>
              <a:r>
                <a:rPr lang="en-US" altLang="zh-CN" b="0" dirty="0"/>
                <a:t> </a:t>
              </a:r>
              <a:r>
                <a:rPr lang="en-US" altLang="zh-CN" b="0" i="1" dirty="0" smtClean="0"/>
                <a:t>v</a:t>
              </a:r>
              <a:r>
                <a:rPr lang="en-US" altLang="zh-CN" b="0" baseline="-25000" dirty="0" smtClean="0"/>
                <a:t>1</a:t>
              </a:r>
              <a:r>
                <a:rPr lang="en-US" altLang="zh-CN" b="0" dirty="0" smtClean="0"/>
                <a:t>     </a:t>
              </a:r>
              <a:endParaRPr lang="en-US" altLang="zh-CN" b="0" dirty="0"/>
            </a:p>
            <a:p>
              <a:pPr algn="ctr">
                <a:lnSpc>
                  <a:spcPts val="4000"/>
                </a:lnSpc>
              </a:pPr>
              <a:r>
                <a:rPr lang="en-US" altLang="zh-CN" b="0" dirty="0"/>
                <a:t> </a:t>
              </a:r>
              <a:r>
                <a:rPr lang="en-US" altLang="zh-CN" b="0" i="1" dirty="0" smtClean="0"/>
                <a:t>v</a:t>
              </a:r>
              <a:r>
                <a:rPr lang="en-US" altLang="zh-CN" b="0" baseline="-25000" dirty="0" smtClean="0"/>
                <a:t>2</a:t>
              </a:r>
              <a:r>
                <a:rPr lang="en-US" altLang="zh-CN" b="0" dirty="0" smtClean="0"/>
                <a:t>     </a:t>
              </a:r>
              <a:endParaRPr lang="en-US" altLang="zh-CN" b="0" dirty="0"/>
            </a:p>
            <a:p>
              <a:pPr algn="ctr">
                <a:lnSpc>
                  <a:spcPts val="4000"/>
                </a:lnSpc>
              </a:pPr>
              <a:r>
                <a:rPr lang="en-US" altLang="zh-CN" b="0" dirty="0"/>
                <a:t> </a:t>
              </a:r>
              <a:r>
                <a:rPr lang="en-US" altLang="zh-CN" b="0" i="1" dirty="0" smtClean="0"/>
                <a:t>v</a:t>
              </a:r>
              <a:r>
                <a:rPr lang="en-US" altLang="zh-CN" b="0" baseline="-25000" dirty="0" smtClean="0"/>
                <a:t>3 </a:t>
              </a:r>
              <a:endParaRPr lang="en-US" altLang="zh-CN" b="0" dirty="0"/>
            </a:p>
            <a:p>
              <a:pPr algn="ctr">
                <a:lnSpc>
                  <a:spcPts val="4000"/>
                </a:lnSpc>
              </a:pPr>
              <a:r>
                <a:rPr lang="en-US" altLang="zh-CN" b="0" dirty="0"/>
                <a:t> </a:t>
              </a:r>
              <a:r>
                <a:rPr lang="en-US" altLang="zh-CN" b="0" dirty="0" smtClean="0"/>
                <a:t>       </a:t>
              </a:r>
              <a:endParaRPr lang="en-US" altLang="zh-CN" b="0" dirty="0"/>
            </a:p>
          </p:txBody>
        </p:sp>
        <p:sp>
          <p:nvSpPr>
            <p:cNvPr id="189" name="Line 14"/>
            <p:cNvSpPr>
              <a:spLocks noChangeShapeType="1"/>
            </p:cNvSpPr>
            <p:nvPr/>
          </p:nvSpPr>
          <p:spPr bwMode="auto">
            <a:xfrm>
              <a:off x="5382749" y="4306264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15"/>
            <p:cNvSpPr>
              <a:spLocks noChangeShapeType="1"/>
            </p:cNvSpPr>
            <p:nvPr/>
          </p:nvSpPr>
          <p:spPr bwMode="auto">
            <a:xfrm>
              <a:off x="5382749" y="4828552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16"/>
            <p:cNvSpPr>
              <a:spLocks noChangeShapeType="1"/>
            </p:cNvSpPr>
            <p:nvPr/>
          </p:nvSpPr>
          <p:spPr bwMode="auto">
            <a:xfrm>
              <a:off x="5382749" y="5321947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841807" y="5000637"/>
            <a:ext cx="1562737" cy="431800"/>
            <a:chOff x="7037706" y="4131577"/>
            <a:chExt cx="1562737" cy="431800"/>
          </a:xfrm>
        </p:grpSpPr>
        <p:sp>
          <p:nvSpPr>
            <p:cNvPr id="164" name="Rectangle 215"/>
            <p:cNvSpPr>
              <a:spLocks noChangeArrowheads="1"/>
            </p:cNvSpPr>
            <p:nvPr/>
          </p:nvSpPr>
          <p:spPr bwMode="auto">
            <a:xfrm>
              <a:off x="7844793" y="4131577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65" name="Line 216"/>
            <p:cNvSpPr>
              <a:spLocks noChangeShapeType="1"/>
            </p:cNvSpPr>
            <p:nvPr/>
          </p:nvSpPr>
          <p:spPr bwMode="auto">
            <a:xfrm>
              <a:off x="8233730" y="4136339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" name="Line 205"/>
            <p:cNvSpPr>
              <a:spLocks noChangeShapeType="1"/>
            </p:cNvSpPr>
            <p:nvPr/>
          </p:nvSpPr>
          <p:spPr bwMode="auto">
            <a:xfrm>
              <a:off x="7037706" y="4337266"/>
              <a:ext cx="815975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846570" y="5531179"/>
            <a:ext cx="4196376" cy="431800"/>
            <a:chOff x="7042469" y="4662119"/>
            <a:chExt cx="4196376" cy="431800"/>
          </a:xfrm>
        </p:grpSpPr>
        <p:sp>
          <p:nvSpPr>
            <p:cNvPr id="152" name="Line 203"/>
            <p:cNvSpPr>
              <a:spLocks noChangeShapeType="1"/>
            </p:cNvSpPr>
            <p:nvPr/>
          </p:nvSpPr>
          <p:spPr bwMode="auto">
            <a:xfrm>
              <a:off x="8461220" y="4892306"/>
              <a:ext cx="6921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Rectangle 208"/>
            <p:cNvSpPr>
              <a:spLocks noChangeArrowheads="1"/>
            </p:cNvSpPr>
            <p:nvPr/>
          </p:nvSpPr>
          <p:spPr bwMode="auto">
            <a:xfrm>
              <a:off x="9135907" y="4662119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8" name="Line 209"/>
            <p:cNvSpPr>
              <a:spLocks noChangeShapeType="1"/>
            </p:cNvSpPr>
            <p:nvPr/>
          </p:nvSpPr>
          <p:spPr bwMode="auto">
            <a:xfrm>
              <a:off x="9524845" y="4662119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6" name="Rectangle 217"/>
            <p:cNvSpPr>
              <a:spLocks noChangeArrowheads="1"/>
            </p:cNvSpPr>
            <p:nvPr/>
          </p:nvSpPr>
          <p:spPr bwMode="auto">
            <a:xfrm>
              <a:off x="7844793" y="4662119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7" name="Line 218"/>
            <p:cNvSpPr>
              <a:spLocks noChangeShapeType="1"/>
            </p:cNvSpPr>
            <p:nvPr/>
          </p:nvSpPr>
          <p:spPr bwMode="auto">
            <a:xfrm>
              <a:off x="8248018" y="4662119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" name="Line 220"/>
            <p:cNvSpPr>
              <a:spLocks noChangeShapeType="1"/>
            </p:cNvSpPr>
            <p:nvPr/>
          </p:nvSpPr>
          <p:spPr bwMode="auto">
            <a:xfrm>
              <a:off x="7042469" y="4862779"/>
              <a:ext cx="8064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Rectangle 221"/>
            <p:cNvSpPr>
              <a:spLocks noChangeArrowheads="1"/>
            </p:cNvSpPr>
            <p:nvPr/>
          </p:nvSpPr>
          <p:spPr bwMode="auto">
            <a:xfrm>
              <a:off x="10483195" y="4662119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71" name="Line 222"/>
            <p:cNvSpPr>
              <a:spLocks noChangeShapeType="1"/>
            </p:cNvSpPr>
            <p:nvPr/>
          </p:nvSpPr>
          <p:spPr bwMode="auto">
            <a:xfrm>
              <a:off x="10872133" y="4662119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" name="Line 203"/>
            <p:cNvSpPr>
              <a:spLocks noChangeShapeType="1"/>
            </p:cNvSpPr>
            <p:nvPr/>
          </p:nvSpPr>
          <p:spPr bwMode="auto">
            <a:xfrm>
              <a:off x="9803137" y="4900734"/>
              <a:ext cx="6921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53214" y="1066800"/>
            <a:ext cx="4847486" cy="523220"/>
            <a:chOff x="753214" y="1066800"/>
            <a:chExt cx="4847486" cy="523220"/>
          </a:xfrm>
        </p:grpSpPr>
        <p:sp>
          <p:nvSpPr>
            <p:cNvPr id="67" name="Text Box 12"/>
            <p:cNvSpPr txBox="1">
              <a:spLocks noChangeArrowheads="1"/>
            </p:cNvSpPr>
            <p:nvPr/>
          </p:nvSpPr>
          <p:spPr bwMode="auto">
            <a:xfrm>
              <a:off x="1341120" y="1066800"/>
              <a:ext cx="425958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边表中的结点表示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什么？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8" name="Group 31"/>
            <p:cNvGrpSpPr/>
            <p:nvPr/>
          </p:nvGrpSpPr>
          <p:grpSpPr>
            <a:xfrm>
              <a:off x="753214" y="112754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5574179" y="1089277"/>
            <a:ext cx="3905100" cy="523220"/>
            <a:chOff x="4487863" y="5156771"/>
            <a:chExt cx="3905100" cy="523220"/>
          </a:xfrm>
        </p:grpSpPr>
        <p:sp>
          <p:nvSpPr>
            <p:cNvPr id="74" name="Text Box 18"/>
            <p:cNvSpPr txBox="1">
              <a:spLocks noChangeArrowheads="1"/>
            </p:cNvSpPr>
            <p:nvPr/>
          </p:nvSpPr>
          <p:spPr bwMode="auto">
            <a:xfrm>
              <a:off x="5202384" y="5156771"/>
              <a:ext cx="319057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对应图中的一条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边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右箭头 74"/>
            <p:cNvSpPr/>
            <p:nvPr/>
          </p:nvSpPr>
          <p:spPr>
            <a:xfrm>
              <a:off x="4487863" y="5278691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79735" y="1907784"/>
            <a:ext cx="9173578" cy="523220"/>
            <a:chOff x="753214" y="1066800"/>
            <a:chExt cx="9173578" cy="523220"/>
          </a:xfrm>
        </p:grpSpPr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1341120" y="1066800"/>
              <a:ext cx="858567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设图有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个顶点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条边，邻接表的空间复杂度是多少？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8" name="Group 31"/>
            <p:cNvGrpSpPr/>
            <p:nvPr/>
          </p:nvGrpSpPr>
          <p:grpSpPr>
            <a:xfrm>
              <a:off x="753214" y="112754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9668198" y="1877304"/>
            <a:ext cx="2093982" cy="523220"/>
            <a:chOff x="4487863" y="5156771"/>
            <a:chExt cx="2093982" cy="523220"/>
          </a:xfrm>
        </p:grpSpPr>
        <p:sp>
          <p:nvSpPr>
            <p:cNvPr id="84" name="Text Box 18"/>
            <p:cNvSpPr txBox="1">
              <a:spLocks noChangeArrowheads="1"/>
            </p:cNvSpPr>
            <p:nvPr/>
          </p:nvSpPr>
          <p:spPr bwMode="auto">
            <a:xfrm>
              <a:off x="5202384" y="5156771"/>
              <a:ext cx="137946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28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右箭头 84"/>
            <p:cNvSpPr/>
            <p:nvPr/>
          </p:nvSpPr>
          <p:spPr>
            <a:xfrm>
              <a:off x="4487863" y="5278691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5430690" y="3429000"/>
            <a:ext cx="926939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vertex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444776" y="3429627"/>
            <a:ext cx="731497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413276" y="3444232"/>
            <a:ext cx="964562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adjvex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358630" y="3444232"/>
            <a:ext cx="964562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937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基本操作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1122340" y="3208335"/>
            <a:ext cx="2381134" cy="2111576"/>
            <a:chOff x="719197" y="1035051"/>
            <a:chExt cx="2381134" cy="2111576"/>
          </a:xfrm>
          <a:solidFill>
            <a:srgbClr val="B4B4BE"/>
          </a:solidFill>
        </p:grpSpPr>
        <p:sp>
          <p:nvSpPr>
            <p:cNvPr id="135" name="Oval 7"/>
            <p:cNvSpPr>
              <a:spLocks noChangeArrowheads="1"/>
            </p:cNvSpPr>
            <p:nvPr/>
          </p:nvSpPr>
          <p:spPr bwMode="auto">
            <a:xfrm>
              <a:off x="719197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Line 16"/>
            <p:cNvSpPr>
              <a:spLocks noChangeShapeType="1"/>
            </p:cNvSpPr>
            <p:nvPr/>
          </p:nvSpPr>
          <p:spPr bwMode="auto">
            <a:xfrm>
              <a:off x="1189097" y="1239838"/>
              <a:ext cx="15113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37" name="Oval 7"/>
            <p:cNvSpPr>
              <a:spLocks noChangeArrowheads="1"/>
            </p:cNvSpPr>
            <p:nvPr/>
          </p:nvSpPr>
          <p:spPr bwMode="auto">
            <a:xfrm>
              <a:off x="2668331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Line 21"/>
            <p:cNvSpPr>
              <a:spLocks noChangeShapeType="1"/>
            </p:cNvSpPr>
            <p:nvPr/>
          </p:nvSpPr>
          <p:spPr bwMode="auto">
            <a:xfrm>
              <a:off x="938273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39" name="Oval 7"/>
            <p:cNvSpPr>
              <a:spLocks noChangeArrowheads="1"/>
            </p:cNvSpPr>
            <p:nvPr/>
          </p:nvSpPr>
          <p:spPr bwMode="auto">
            <a:xfrm>
              <a:off x="2668331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Oval 7"/>
            <p:cNvSpPr>
              <a:spLocks noChangeArrowheads="1"/>
            </p:cNvSpPr>
            <p:nvPr/>
          </p:nvSpPr>
          <p:spPr bwMode="auto">
            <a:xfrm>
              <a:off x="719197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Freeform 17"/>
            <p:cNvSpPr/>
            <p:nvPr/>
          </p:nvSpPr>
          <p:spPr bwMode="auto">
            <a:xfrm>
              <a:off x="1074997" y="1396627"/>
              <a:ext cx="1656000" cy="1368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42" name="Line 16"/>
            <p:cNvSpPr>
              <a:spLocks noChangeShapeType="1"/>
            </p:cNvSpPr>
            <p:nvPr/>
          </p:nvSpPr>
          <p:spPr bwMode="auto">
            <a:xfrm>
              <a:off x="1151197" y="2930627"/>
              <a:ext cx="15113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841807" y="3323916"/>
            <a:ext cx="2833688" cy="431801"/>
            <a:chOff x="7037706" y="3052712"/>
            <a:chExt cx="2833688" cy="431801"/>
          </a:xfrm>
        </p:grpSpPr>
        <p:sp>
          <p:nvSpPr>
            <p:cNvPr id="145" name="Line 196"/>
            <p:cNvSpPr>
              <a:spLocks noChangeShapeType="1"/>
            </p:cNvSpPr>
            <p:nvPr/>
          </p:nvSpPr>
          <p:spPr bwMode="auto">
            <a:xfrm>
              <a:off x="8425181" y="3297187"/>
              <a:ext cx="6921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Rectangle 197"/>
            <p:cNvSpPr>
              <a:spLocks noChangeArrowheads="1"/>
            </p:cNvSpPr>
            <p:nvPr/>
          </p:nvSpPr>
          <p:spPr bwMode="auto">
            <a:xfrm>
              <a:off x="7847331" y="3052712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47" name="Line 198"/>
            <p:cNvSpPr>
              <a:spLocks noChangeShapeType="1"/>
            </p:cNvSpPr>
            <p:nvPr/>
          </p:nvSpPr>
          <p:spPr bwMode="auto">
            <a:xfrm>
              <a:off x="7037706" y="3289250"/>
              <a:ext cx="815975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99"/>
            <p:cNvSpPr>
              <a:spLocks noChangeShapeType="1"/>
            </p:cNvSpPr>
            <p:nvPr/>
          </p:nvSpPr>
          <p:spPr bwMode="auto">
            <a:xfrm>
              <a:off x="8236269" y="3057475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" name="Rectangle 200"/>
            <p:cNvSpPr>
              <a:spLocks noChangeArrowheads="1"/>
            </p:cNvSpPr>
            <p:nvPr/>
          </p:nvSpPr>
          <p:spPr bwMode="auto">
            <a:xfrm>
              <a:off x="9115744" y="3052712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50" name="Line 201"/>
            <p:cNvSpPr>
              <a:spLocks noChangeShapeType="1"/>
            </p:cNvSpPr>
            <p:nvPr/>
          </p:nvSpPr>
          <p:spPr bwMode="auto">
            <a:xfrm>
              <a:off x="9504681" y="3057475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841807" y="3856998"/>
            <a:ext cx="2835276" cy="431801"/>
            <a:chOff x="7037706" y="3585794"/>
            <a:chExt cx="2835276" cy="431801"/>
          </a:xfrm>
        </p:grpSpPr>
        <p:sp>
          <p:nvSpPr>
            <p:cNvPr id="153" name="Line 204"/>
            <p:cNvSpPr>
              <a:spLocks noChangeShapeType="1"/>
            </p:cNvSpPr>
            <p:nvPr/>
          </p:nvSpPr>
          <p:spPr bwMode="auto">
            <a:xfrm>
              <a:off x="8434707" y="3814394"/>
              <a:ext cx="6921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205"/>
            <p:cNvSpPr>
              <a:spLocks noChangeShapeType="1"/>
            </p:cNvSpPr>
            <p:nvPr/>
          </p:nvSpPr>
          <p:spPr bwMode="auto">
            <a:xfrm>
              <a:off x="7037706" y="3830269"/>
              <a:ext cx="815975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Rectangle 206"/>
            <p:cNvSpPr>
              <a:spLocks noChangeArrowheads="1"/>
            </p:cNvSpPr>
            <p:nvPr/>
          </p:nvSpPr>
          <p:spPr bwMode="auto">
            <a:xfrm>
              <a:off x="7845744" y="3585794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6" name="Line 207"/>
            <p:cNvSpPr>
              <a:spLocks noChangeShapeType="1"/>
            </p:cNvSpPr>
            <p:nvPr/>
          </p:nvSpPr>
          <p:spPr bwMode="auto">
            <a:xfrm>
              <a:off x="8234681" y="3590557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" name="Rectangle 210"/>
            <p:cNvSpPr>
              <a:spLocks noChangeArrowheads="1"/>
            </p:cNvSpPr>
            <p:nvPr/>
          </p:nvSpPr>
          <p:spPr bwMode="auto">
            <a:xfrm>
              <a:off x="9117332" y="3585794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60" name="Line 211"/>
            <p:cNvSpPr>
              <a:spLocks noChangeShapeType="1"/>
            </p:cNvSpPr>
            <p:nvPr/>
          </p:nvSpPr>
          <p:spPr bwMode="auto">
            <a:xfrm>
              <a:off x="9506270" y="3590556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276273" y="3308041"/>
            <a:ext cx="905156" cy="2016000"/>
            <a:chOff x="6276273" y="3783977"/>
            <a:chExt cx="905156" cy="2016000"/>
          </a:xfrm>
        </p:grpSpPr>
        <p:sp>
          <p:nvSpPr>
            <p:cNvPr id="178" name="Text Box 11"/>
            <p:cNvSpPr txBox="1">
              <a:spLocks noChangeArrowheads="1"/>
            </p:cNvSpPr>
            <p:nvPr/>
          </p:nvSpPr>
          <p:spPr bwMode="auto">
            <a:xfrm>
              <a:off x="6281429" y="3783977"/>
              <a:ext cx="900000" cy="2016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</p:spPr>
          <p:txBody>
            <a:bodyPr tIns="0" bIns="0"/>
            <a:lstStyle/>
            <a:p>
              <a:pPr algn="just" eaLnBrk="0" hangingPunct="0">
                <a:lnSpc>
                  <a:spcPct val="105000"/>
                </a:lnSpc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9" name="Line 14"/>
            <p:cNvSpPr>
              <a:spLocks noChangeShapeType="1"/>
            </p:cNvSpPr>
            <p:nvPr/>
          </p:nvSpPr>
          <p:spPr bwMode="auto">
            <a:xfrm>
              <a:off x="6276273" y="4318976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14"/>
            <p:cNvSpPr>
              <a:spLocks noChangeShapeType="1"/>
            </p:cNvSpPr>
            <p:nvPr/>
          </p:nvSpPr>
          <p:spPr bwMode="auto">
            <a:xfrm>
              <a:off x="6276273" y="4827941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14"/>
            <p:cNvSpPr>
              <a:spLocks noChangeShapeType="1"/>
            </p:cNvSpPr>
            <p:nvPr/>
          </p:nvSpPr>
          <p:spPr bwMode="auto">
            <a:xfrm>
              <a:off x="6276273" y="5322899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990953" y="3308041"/>
            <a:ext cx="1291796" cy="2016000"/>
            <a:chOff x="4990953" y="3783977"/>
            <a:chExt cx="1291796" cy="2016000"/>
          </a:xfrm>
        </p:grpSpPr>
        <p:sp>
          <p:nvSpPr>
            <p:cNvPr id="187" name="Text Box 10"/>
            <p:cNvSpPr txBox="1">
              <a:spLocks noChangeArrowheads="1"/>
            </p:cNvSpPr>
            <p:nvPr/>
          </p:nvSpPr>
          <p:spPr bwMode="auto">
            <a:xfrm>
              <a:off x="4990953" y="3806520"/>
              <a:ext cx="391795" cy="179536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ts val="4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algn="just" eaLnBrk="0" hangingPunct="0">
                <a:lnSpc>
                  <a:spcPts val="4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 algn="just" eaLnBrk="0" hangingPunct="0">
                <a:lnSpc>
                  <a:spcPts val="4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  <a:p>
              <a:pPr algn="just" eaLnBrk="0" hangingPunct="0">
                <a:lnSpc>
                  <a:spcPts val="4000"/>
                </a:lnSpc>
              </a:pPr>
              <a:r>
                <a:rPr lang="zh-CN" altLang="en-US" sz="27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 sz="27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8" name="Text Box 11"/>
            <p:cNvSpPr txBox="1">
              <a:spLocks noChangeArrowheads="1"/>
            </p:cNvSpPr>
            <p:nvPr/>
          </p:nvSpPr>
          <p:spPr bwMode="auto">
            <a:xfrm>
              <a:off x="5382749" y="3783977"/>
              <a:ext cx="900000" cy="2016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</p:spPr>
          <p:txBody>
            <a:bodyPr tIns="0" bIns="0"/>
            <a:lstStyle>
              <a:defPPr>
                <a:defRPr lang="zh-CN"/>
              </a:defPPr>
              <a:lvl1pPr algn="just" eaLnBrk="0" hangingPunct="0">
                <a:lnSpc>
                  <a:spcPct val="105000"/>
                </a:lnSpc>
                <a:defRPr sz="28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pPr algn="ctr">
                <a:lnSpc>
                  <a:spcPts val="4000"/>
                </a:lnSpc>
              </a:pPr>
              <a:r>
                <a:rPr lang="zh-CN" altLang="en-US" b="0" dirty="0"/>
                <a:t> </a:t>
              </a:r>
              <a:r>
                <a:rPr lang="en-US" altLang="zh-CN" b="0" i="1" dirty="0" smtClean="0"/>
                <a:t>v</a:t>
              </a:r>
              <a:r>
                <a:rPr lang="en-US" altLang="zh-CN" b="0" baseline="-25000" dirty="0" smtClean="0"/>
                <a:t>0</a:t>
              </a:r>
              <a:r>
                <a:rPr lang="en-US" altLang="zh-CN" b="0" dirty="0" smtClean="0"/>
                <a:t>     </a:t>
              </a:r>
              <a:endParaRPr lang="en-US" altLang="zh-CN" b="0" dirty="0"/>
            </a:p>
            <a:p>
              <a:pPr algn="ctr">
                <a:lnSpc>
                  <a:spcPts val="4000"/>
                </a:lnSpc>
              </a:pPr>
              <a:r>
                <a:rPr lang="en-US" altLang="zh-CN" b="0" dirty="0"/>
                <a:t> </a:t>
              </a:r>
              <a:r>
                <a:rPr lang="en-US" altLang="zh-CN" b="0" i="1" dirty="0" smtClean="0"/>
                <a:t>v</a:t>
              </a:r>
              <a:r>
                <a:rPr lang="en-US" altLang="zh-CN" b="0" baseline="-25000" dirty="0" smtClean="0"/>
                <a:t>1</a:t>
              </a:r>
              <a:r>
                <a:rPr lang="en-US" altLang="zh-CN" b="0" dirty="0" smtClean="0"/>
                <a:t>     </a:t>
              </a:r>
              <a:endParaRPr lang="en-US" altLang="zh-CN" b="0" dirty="0"/>
            </a:p>
            <a:p>
              <a:pPr algn="ctr">
                <a:lnSpc>
                  <a:spcPts val="4000"/>
                </a:lnSpc>
              </a:pPr>
              <a:r>
                <a:rPr lang="en-US" altLang="zh-CN" b="0" dirty="0"/>
                <a:t> </a:t>
              </a:r>
              <a:r>
                <a:rPr lang="en-US" altLang="zh-CN" b="0" i="1" dirty="0" smtClean="0"/>
                <a:t>v</a:t>
              </a:r>
              <a:r>
                <a:rPr lang="en-US" altLang="zh-CN" b="0" baseline="-25000" dirty="0" smtClean="0"/>
                <a:t>2</a:t>
              </a:r>
              <a:r>
                <a:rPr lang="en-US" altLang="zh-CN" b="0" dirty="0" smtClean="0"/>
                <a:t>     </a:t>
              </a:r>
              <a:endParaRPr lang="en-US" altLang="zh-CN" b="0" dirty="0"/>
            </a:p>
            <a:p>
              <a:pPr algn="ctr">
                <a:lnSpc>
                  <a:spcPts val="4000"/>
                </a:lnSpc>
              </a:pPr>
              <a:r>
                <a:rPr lang="en-US" altLang="zh-CN" b="0" dirty="0"/>
                <a:t> </a:t>
              </a:r>
              <a:r>
                <a:rPr lang="en-US" altLang="zh-CN" b="0" i="1" dirty="0" smtClean="0"/>
                <a:t>v</a:t>
              </a:r>
              <a:r>
                <a:rPr lang="en-US" altLang="zh-CN" b="0" baseline="-25000" dirty="0" smtClean="0"/>
                <a:t>3 </a:t>
              </a:r>
              <a:endParaRPr lang="en-US" altLang="zh-CN" b="0" dirty="0"/>
            </a:p>
            <a:p>
              <a:pPr algn="ctr">
                <a:lnSpc>
                  <a:spcPts val="4000"/>
                </a:lnSpc>
              </a:pPr>
              <a:r>
                <a:rPr lang="en-US" altLang="zh-CN" b="0" dirty="0"/>
                <a:t> </a:t>
              </a:r>
              <a:r>
                <a:rPr lang="en-US" altLang="zh-CN" b="0" dirty="0" smtClean="0"/>
                <a:t>       </a:t>
              </a:r>
              <a:endParaRPr lang="en-US" altLang="zh-CN" b="0" dirty="0"/>
            </a:p>
          </p:txBody>
        </p:sp>
        <p:sp>
          <p:nvSpPr>
            <p:cNvPr id="189" name="Line 14"/>
            <p:cNvSpPr>
              <a:spLocks noChangeShapeType="1"/>
            </p:cNvSpPr>
            <p:nvPr/>
          </p:nvSpPr>
          <p:spPr bwMode="auto">
            <a:xfrm>
              <a:off x="5382749" y="4306264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15"/>
            <p:cNvSpPr>
              <a:spLocks noChangeShapeType="1"/>
            </p:cNvSpPr>
            <p:nvPr/>
          </p:nvSpPr>
          <p:spPr bwMode="auto">
            <a:xfrm>
              <a:off x="5382749" y="4828552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16"/>
            <p:cNvSpPr>
              <a:spLocks noChangeShapeType="1"/>
            </p:cNvSpPr>
            <p:nvPr/>
          </p:nvSpPr>
          <p:spPr bwMode="auto">
            <a:xfrm>
              <a:off x="5382749" y="5321947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841807" y="4402781"/>
            <a:ext cx="1562737" cy="431800"/>
            <a:chOff x="7037706" y="4131577"/>
            <a:chExt cx="1562737" cy="431800"/>
          </a:xfrm>
        </p:grpSpPr>
        <p:sp>
          <p:nvSpPr>
            <p:cNvPr id="164" name="Rectangle 215"/>
            <p:cNvSpPr>
              <a:spLocks noChangeArrowheads="1"/>
            </p:cNvSpPr>
            <p:nvPr/>
          </p:nvSpPr>
          <p:spPr bwMode="auto">
            <a:xfrm>
              <a:off x="7844793" y="4131577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65" name="Line 216"/>
            <p:cNvSpPr>
              <a:spLocks noChangeShapeType="1"/>
            </p:cNvSpPr>
            <p:nvPr/>
          </p:nvSpPr>
          <p:spPr bwMode="auto">
            <a:xfrm>
              <a:off x="8233730" y="4136339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" name="Line 205"/>
            <p:cNvSpPr>
              <a:spLocks noChangeShapeType="1"/>
            </p:cNvSpPr>
            <p:nvPr/>
          </p:nvSpPr>
          <p:spPr bwMode="auto">
            <a:xfrm>
              <a:off x="7037706" y="4337266"/>
              <a:ext cx="815975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846570" y="4933323"/>
            <a:ext cx="4196376" cy="431800"/>
            <a:chOff x="7042469" y="4662119"/>
            <a:chExt cx="4196376" cy="431800"/>
          </a:xfrm>
        </p:grpSpPr>
        <p:sp>
          <p:nvSpPr>
            <p:cNvPr id="152" name="Line 203"/>
            <p:cNvSpPr>
              <a:spLocks noChangeShapeType="1"/>
            </p:cNvSpPr>
            <p:nvPr/>
          </p:nvSpPr>
          <p:spPr bwMode="auto">
            <a:xfrm>
              <a:off x="8461220" y="4892306"/>
              <a:ext cx="6921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Rectangle 208"/>
            <p:cNvSpPr>
              <a:spLocks noChangeArrowheads="1"/>
            </p:cNvSpPr>
            <p:nvPr/>
          </p:nvSpPr>
          <p:spPr bwMode="auto">
            <a:xfrm>
              <a:off x="9135907" y="4662119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8" name="Line 209"/>
            <p:cNvSpPr>
              <a:spLocks noChangeShapeType="1"/>
            </p:cNvSpPr>
            <p:nvPr/>
          </p:nvSpPr>
          <p:spPr bwMode="auto">
            <a:xfrm>
              <a:off x="9524845" y="4662119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6" name="Rectangle 217"/>
            <p:cNvSpPr>
              <a:spLocks noChangeArrowheads="1"/>
            </p:cNvSpPr>
            <p:nvPr/>
          </p:nvSpPr>
          <p:spPr bwMode="auto">
            <a:xfrm>
              <a:off x="7844793" y="4662119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7" name="Line 218"/>
            <p:cNvSpPr>
              <a:spLocks noChangeShapeType="1"/>
            </p:cNvSpPr>
            <p:nvPr/>
          </p:nvSpPr>
          <p:spPr bwMode="auto">
            <a:xfrm>
              <a:off x="8248018" y="4662119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" name="Line 220"/>
            <p:cNvSpPr>
              <a:spLocks noChangeShapeType="1"/>
            </p:cNvSpPr>
            <p:nvPr/>
          </p:nvSpPr>
          <p:spPr bwMode="auto">
            <a:xfrm>
              <a:off x="7042469" y="4862779"/>
              <a:ext cx="8064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Rectangle 221"/>
            <p:cNvSpPr>
              <a:spLocks noChangeArrowheads="1"/>
            </p:cNvSpPr>
            <p:nvPr/>
          </p:nvSpPr>
          <p:spPr bwMode="auto">
            <a:xfrm>
              <a:off x="10483195" y="4662119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71" name="Line 222"/>
            <p:cNvSpPr>
              <a:spLocks noChangeShapeType="1"/>
            </p:cNvSpPr>
            <p:nvPr/>
          </p:nvSpPr>
          <p:spPr bwMode="auto">
            <a:xfrm>
              <a:off x="10872133" y="4662119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" name="Line 203"/>
            <p:cNvSpPr>
              <a:spLocks noChangeShapeType="1"/>
            </p:cNvSpPr>
            <p:nvPr/>
          </p:nvSpPr>
          <p:spPr bwMode="auto">
            <a:xfrm>
              <a:off x="9803137" y="4900734"/>
              <a:ext cx="6921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53214" y="1329968"/>
            <a:ext cx="4847486" cy="523220"/>
            <a:chOff x="753214" y="1066800"/>
            <a:chExt cx="4847486" cy="523220"/>
          </a:xfrm>
        </p:grpSpPr>
        <p:sp>
          <p:nvSpPr>
            <p:cNvPr id="67" name="Text Box 12"/>
            <p:cNvSpPr txBox="1">
              <a:spLocks noChangeArrowheads="1"/>
            </p:cNvSpPr>
            <p:nvPr/>
          </p:nvSpPr>
          <p:spPr bwMode="auto">
            <a:xfrm>
              <a:off x="1341120" y="1066800"/>
              <a:ext cx="425958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如何求顶点 </a:t>
              </a:r>
              <a:r>
                <a:rPr lang="en-US" altLang="zh-CN" sz="2800" i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i="1" baseline="-250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i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度？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8" name="Group 31"/>
            <p:cNvGrpSpPr/>
            <p:nvPr/>
          </p:nvGrpSpPr>
          <p:grpSpPr>
            <a:xfrm>
              <a:off x="753214" y="112754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4812179" y="1352445"/>
            <a:ext cx="5468767" cy="523220"/>
            <a:chOff x="4487863" y="5156771"/>
            <a:chExt cx="5468767" cy="523220"/>
          </a:xfrm>
        </p:grpSpPr>
        <p:sp>
          <p:nvSpPr>
            <p:cNvPr id="74" name="Text Box 18"/>
            <p:cNvSpPr txBox="1">
              <a:spLocks noChangeArrowheads="1"/>
            </p:cNvSpPr>
            <p:nvPr/>
          </p:nvSpPr>
          <p:spPr bwMode="auto">
            <a:xfrm>
              <a:off x="5202384" y="5156771"/>
              <a:ext cx="475424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顶点 </a:t>
              </a:r>
              <a:r>
                <a:rPr lang="en-US" altLang="zh-CN" sz="2800" i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i="1" baseline="-250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i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边表中结点的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个数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右箭头 74"/>
            <p:cNvSpPr/>
            <p:nvPr/>
          </p:nvSpPr>
          <p:spPr>
            <a:xfrm>
              <a:off x="4487863" y="5278691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5430690" y="2831144"/>
            <a:ext cx="926939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vertex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44776" y="2831771"/>
            <a:ext cx="731497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413276" y="2846376"/>
            <a:ext cx="964562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adjvex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358630" y="2846376"/>
            <a:ext cx="964562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 132"/>
          <p:cNvGrpSpPr/>
          <p:nvPr/>
        </p:nvGrpSpPr>
        <p:grpSpPr>
          <a:xfrm>
            <a:off x="1122340" y="3806191"/>
            <a:ext cx="2381134" cy="2111576"/>
            <a:chOff x="719197" y="1035051"/>
            <a:chExt cx="2381134" cy="2111576"/>
          </a:xfrm>
          <a:solidFill>
            <a:srgbClr val="B4B4BE"/>
          </a:solidFill>
        </p:grpSpPr>
        <p:sp>
          <p:nvSpPr>
            <p:cNvPr id="135" name="Oval 7"/>
            <p:cNvSpPr>
              <a:spLocks noChangeArrowheads="1"/>
            </p:cNvSpPr>
            <p:nvPr/>
          </p:nvSpPr>
          <p:spPr bwMode="auto">
            <a:xfrm>
              <a:off x="719197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Line 16"/>
            <p:cNvSpPr>
              <a:spLocks noChangeShapeType="1"/>
            </p:cNvSpPr>
            <p:nvPr/>
          </p:nvSpPr>
          <p:spPr bwMode="auto">
            <a:xfrm>
              <a:off x="1189097" y="1239838"/>
              <a:ext cx="15113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37" name="Oval 7"/>
            <p:cNvSpPr>
              <a:spLocks noChangeArrowheads="1"/>
            </p:cNvSpPr>
            <p:nvPr/>
          </p:nvSpPr>
          <p:spPr bwMode="auto">
            <a:xfrm>
              <a:off x="2668331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Line 21"/>
            <p:cNvSpPr>
              <a:spLocks noChangeShapeType="1"/>
            </p:cNvSpPr>
            <p:nvPr/>
          </p:nvSpPr>
          <p:spPr bwMode="auto">
            <a:xfrm>
              <a:off x="938273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39" name="Oval 7"/>
            <p:cNvSpPr>
              <a:spLocks noChangeArrowheads="1"/>
            </p:cNvSpPr>
            <p:nvPr/>
          </p:nvSpPr>
          <p:spPr bwMode="auto">
            <a:xfrm>
              <a:off x="2668331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Oval 7"/>
            <p:cNvSpPr>
              <a:spLocks noChangeArrowheads="1"/>
            </p:cNvSpPr>
            <p:nvPr/>
          </p:nvSpPr>
          <p:spPr bwMode="auto">
            <a:xfrm>
              <a:off x="719197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Freeform 17"/>
            <p:cNvSpPr/>
            <p:nvPr/>
          </p:nvSpPr>
          <p:spPr bwMode="auto">
            <a:xfrm>
              <a:off x="1074997" y="1396627"/>
              <a:ext cx="1656000" cy="1368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42" name="Line 16"/>
            <p:cNvSpPr>
              <a:spLocks noChangeShapeType="1"/>
            </p:cNvSpPr>
            <p:nvPr/>
          </p:nvSpPr>
          <p:spPr bwMode="auto">
            <a:xfrm>
              <a:off x="1151197" y="2930627"/>
              <a:ext cx="15113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841807" y="3921772"/>
            <a:ext cx="2833688" cy="431801"/>
            <a:chOff x="7037706" y="3052712"/>
            <a:chExt cx="2833688" cy="431801"/>
          </a:xfrm>
        </p:grpSpPr>
        <p:sp>
          <p:nvSpPr>
            <p:cNvPr id="145" name="Line 196"/>
            <p:cNvSpPr>
              <a:spLocks noChangeShapeType="1"/>
            </p:cNvSpPr>
            <p:nvPr/>
          </p:nvSpPr>
          <p:spPr bwMode="auto">
            <a:xfrm>
              <a:off x="8425181" y="3297187"/>
              <a:ext cx="6921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Rectangle 197"/>
            <p:cNvSpPr>
              <a:spLocks noChangeArrowheads="1"/>
            </p:cNvSpPr>
            <p:nvPr/>
          </p:nvSpPr>
          <p:spPr bwMode="auto">
            <a:xfrm>
              <a:off x="7847331" y="3052712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47" name="Line 198"/>
            <p:cNvSpPr>
              <a:spLocks noChangeShapeType="1"/>
            </p:cNvSpPr>
            <p:nvPr/>
          </p:nvSpPr>
          <p:spPr bwMode="auto">
            <a:xfrm>
              <a:off x="7037706" y="3289250"/>
              <a:ext cx="815975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99"/>
            <p:cNvSpPr>
              <a:spLocks noChangeShapeType="1"/>
            </p:cNvSpPr>
            <p:nvPr/>
          </p:nvSpPr>
          <p:spPr bwMode="auto">
            <a:xfrm>
              <a:off x="8236269" y="3057475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" name="Rectangle 200"/>
            <p:cNvSpPr>
              <a:spLocks noChangeArrowheads="1"/>
            </p:cNvSpPr>
            <p:nvPr/>
          </p:nvSpPr>
          <p:spPr bwMode="auto">
            <a:xfrm>
              <a:off x="9115744" y="3052712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50" name="Line 201"/>
            <p:cNvSpPr>
              <a:spLocks noChangeShapeType="1"/>
            </p:cNvSpPr>
            <p:nvPr/>
          </p:nvSpPr>
          <p:spPr bwMode="auto">
            <a:xfrm>
              <a:off x="9504681" y="3057475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841807" y="4454854"/>
            <a:ext cx="2835276" cy="431801"/>
            <a:chOff x="7037706" y="3585794"/>
            <a:chExt cx="2835276" cy="431801"/>
          </a:xfrm>
        </p:grpSpPr>
        <p:sp>
          <p:nvSpPr>
            <p:cNvPr id="153" name="Line 204"/>
            <p:cNvSpPr>
              <a:spLocks noChangeShapeType="1"/>
            </p:cNvSpPr>
            <p:nvPr/>
          </p:nvSpPr>
          <p:spPr bwMode="auto">
            <a:xfrm>
              <a:off x="8434707" y="3814394"/>
              <a:ext cx="6921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205"/>
            <p:cNvSpPr>
              <a:spLocks noChangeShapeType="1"/>
            </p:cNvSpPr>
            <p:nvPr/>
          </p:nvSpPr>
          <p:spPr bwMode="auto">
            <a:xfrm>
              <a:off x="7037706" y="3830269"/>
              <a:ext cx="815975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Rectangle 206"/>
            <p:cNvSpPr>
              <a:spLocks noChangeArrowheads="1"/>
            </p:cNvSpPr>
            <p:nvPr/>
          </p:nvSpPr>
          <p:spPr bwMode="auto">
            <a:xfrm>
              <a:off x="7845744" y="3585794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6" name="Line 207"/>
            <p:cNvSpPr>
              <a:spLocks noChangeShapeType="1"/>
            </p:cNvSpPr>
            <p:nvPr/>
          </p:nvSpPr>
          <p:spPr bwMode="auto">
            <a:xfrm>
              <a:off x="8234681" y="3590557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" name="Rectangle 210"/>
            <p:cNvSpPr>
              <a:spLocks noChangeArrowheads="1"/>
            </p:cNvSpPr>
            <p:nvPr/>
          </p:nvSpPr>
          <p:spPr bwMode="auto">
            <a:xfrm>
              <a:off x="9117332" y="3585794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60" name="Line 211"/>
            <p:cNvSpPr>
              <a:spLocks noChangeShapeType="1"/>
            </p:cNvSpPr>
            <p:nvPr/>
          </p:nvSpPr>
          <p:spPr bwMode="auto">
            <a:xfrm>
              <a:off x="9506270" y="3590556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276273" y="3905897"/>
            <a:ext cx="905156" cy="2016000"/>
            <a:chOff x="6276273" y="3783977"/>
            <a:chExt cx="905156" cy="2016000"/>
          </a:xfrm>
        </p:grpSpPr>
        <p:sp>
          <p:nvSpPr>
            <p:cNvPr id="178" name="Text Box 11"/>
            <p:cNvSpPr txBox="1">
              <a:spLocks noChangeArrowheads="1"/>
            </p:cNvSpPr>
            <p:nvPr/>
          </p:nvSpPr>
          <p:spPr bwMode="auto">
            <a:xfrm>
              <a:off x="6281429" y="3783977"/>
              <a:ext cx="900000" cy="2016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</p:spPr>
          <p:txBody>
            <a:bodyPr tIns="0" bIns="0"/>
            <a:lstStyle/>
            <a:p>
              <a:pPr algn="just" eaLnBrk="0" hangingPunct="0">
                <a:lnSpc>
                  <a:spcPct val="105000"/>
                </a:lnSpc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9" name="Line 14"/>
            <p:cNvSpPr>
              <a:spLocks noChangeShapeType="1"/>
            </p:cNvSpPr>
            <p:nvPr/>
          </p:nvSpPr>
          <p:spPr bwMode="auto">
            <a:xfrm>
              <a:off x="6276273" y="4318976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14"/>
            <p:cNvSpPr>
              <a:spLocks noChangeShapeType="1"/>
            </p:cNvSpPr>
            <p:nvPr/>
          </p:nvSpPr>
          <p:spPr bwMode="auto">
            <a:xfrm>
              <a:off x="6276273" y="4827941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14"/>
            <p:cNvSpPr>
              <a:spLocks noChangeShapeType="1"/>
            </p:cNvSpPr>
            <p:nvPr/>
          </p:nvSpPr>
          <p:spPr bwMode="auto">
            <a:xfrm>
              <a:off x="6276273" y="5322899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990953" y="3905897"/>
            <a:ext cx="1291796" cy="2016000"/>
            <a:chOff x="4990953" y="3783977"/>
            <a:chExt cx="1291796" cy="2016000"/>
          </a:xfrm>
        </p:grpSpPr>
        <p:sp>
          <p:nvSpPr>
            <p:cNvPr id="187" name="Text Box 10"/>
            <p:cNvSpPr txBox="1">
              <a:spLocks noChangeArrowheads="1"/>
            </p:cNvSpPr>
            <p:nvPr/>
          </p:nvSpPr>
          <p:spPr bwMode="auto">
            <a:xfrm>
              <a:off x="4990953" y="3806520"/>
              <a:ext cx="391795" cy="179536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ts val="4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algn="just" eaLnBrk="0" hangingPunct="0">
                <a:lnSpc>
                  <a:spcPts val="4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 algn="just" eaLnBrk="0" hangingPunct="0">
                <a:lnSpc>
                  <a:spcPts val="4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  <a:p>
              <a:pPr algn="just" eaLnBrk="0" hangingPunct="0">
                <a:lnSpc>
                  <a:spcPts val="4000"/>
                </a:lnSpc>
              </a:pPr>
              <a:r>
                <a:rPr lang="zh-CN" altLang="en-US" sz="27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 sz="27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8" name="Text Box 11"/>
            <p:cNvSpPr txBox="1">
              <a:spLocks noChangeArrowheads="1"/>
            </p:cNvSpPr>
            <p:nvPr/>
          </p:nvSpPr>
          <p:spPr bwMode="auto">
            <a:xfrm>
              <a:off x="5382749" y="3783977"/>
              <a:ext cx="900000" cy="2016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</p:spPr>
          <p:txBody>
            <a:bodyPr tIns="0" bIns="0"/>
            <a:lstStyle>
              <a:defPPr>
                <a:defRPr lang="zh-CN"/>
              </a:defPPr>
              <a:lvl1pPr algn="just" eaLnBrk="0" hangingPunct="0">
                <a:lnSpc>
                  <a:spcPct val="105000"/>
                </a:lnSpc>
                <a:defRPr sz="28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pPr algn="ctr">
                <a:lnSpc>
                  <a:spcPts val="4000"/>
                </a:lnSpc>
              </a:pPr>
              <a:r>
                <a:rPr lang="zh-CN" altLang="en-US" b="0" dirty="0"/>
                <a:t> </a:t>
              </a:r>
              <a:r>
                <a:rPr lang="en-US" altLang="zh-CN" b="0" i="1" dirty="0" smtClean="0"/>
                <a:t>v</a:t>
              </a:r>
              <a:r>
                <a:rPr lang="en-US" altLang="zh-CN" b="0" baseline="-25000" dirty="0" smtClean="0"/>
                <a:t>0</a:t>
              </a:r>
              <a:r>
                <a:rPr lang="en-US" altLang="zh-CN" b="0" dirty="0" smtClean="0"/>
                <a:t>     </a:t>
              </a:r>
              <a:endParaRPr lang="en-US" altLang="zh-CN" b="0" dirty="0"/>
            </a:p>
            <a:p>
              <a:pPr algn="ctr">
                <a:lnSpc>
                  <a:spcPts val="4000"/>
                </a:lnSpc>
              </a:pPr>
              <a:r>
                <a:rPr lang="en-US" altLang="zh-CN" b="0" dirty="0"/>
                <a:t> </a:t>
              </a:r>
              <a:r>
                <a:rPr lang="en-US" altLang="zh-CN" b="0" i="1" dirty="0" smtClean="0"/>
                <a:t>v</a:t>
              </a:r>
              <a:r>
                <a:rPr lang="en-US" altLang="zh-CN" b="0" baseline="-25000" dirty="0" smtClean="0"/>
                <a:t>1</a:t>
              </a:r>
              <a:r>
                <a:rPr lang="en-US" altLang="zh-CN" b="0" dirty="0" smtClean="0"/>
                <a:t>     </a:t>
              </a:r>
              <a:endParaRPr lang="en-US" altLang="zh-CN" b="0" dirty="0"/>
            </a:p>
            <a:p>
              <a:pPr algn="ctr">
                <a:lnSpc>
                  <a:spcPts val="4000"/>
                </a:lnSpc>
              </a:pPr>
              <a:r>
                <a:rPr lang="en-US" altLang="zh-CN" b="0" dirty="0"/>
                <a:t> </a:t>
              </a:r>
              <a:r>
                <a:rPr lang="en-US" altLang="zh-CN" b="0" i="1" dirty="0" smtClean="0"/>
                <a:t>v</a:t>
              </a:r>
              <a:r>
                <a:rPr lang="en-US" altLang="zh-CN" b="0" baseline="-25000" dirty="0" smtClean="0"/>
                <a:t>2</a:t>
              </a:r>
              <a:r>
                <a:rPr lang="en-US" altLang="zh-CN" b="0" dirty="0" smtClean="0"/>
                <a:t>     </a:t>
              </a:r>
              <a:endParaRPr lang="en-US" altLang="zh-CN" b="0" dirty="0"/>
            </a:p>
            <a:p>
              <a:pPr algn="ctr">
                <a:lnSpc>
                  <a:spcPts val="4000"/>
                </a:lnSpc>
              </a:pPr>
              <a:r>
                <a:rPr lang="en-US" altLang="zh-CN" b="0" dirty="0"/>
                <a:t> </a:t>
              </a:r>
              <a:r>
                <a:rPr lang="en-US" altLang="zh-CN" b="0" i="1" dirty="0" smtClean="0"/>
                <a:t>v</a:t>
              </a:r>
              <a:r>
                <a:rPr lang="en-US" altLang="zh-CN" b="0" baseline="-25000" dirty="0" smtClean="0"/>
                <a:t>3 </a:t>
              </a:r>
              <a:endParaRPr lang="en-US" altLang="zh-CN" b="0" dirty="0"/>
            </a:p>
            <a:p>
              <a:pPr algn="ctr">
                <a:lnSpc>
                  <a:spcPts val="4000"/>
                </a:lnSpc>
              </a:pPr>
              <a:r>
                <a:rPr lang="en-US" altLang="zh-CN" b="0" dirty="0"/>
                <a:t> </a:t>
              </a:r>
              <a:r>
                <a:rPr lang="en-US" altLang="zh-CN" b="0" dirty="0" smtClean="0"/>
                <a:t>       </a:t>
              </a:r>
              <a:endParaRPr lang="en-US" altLang="zh-CN" b="0" dirty="0"/>
            </a:p>
          </p:txBody>
        </p:sp>
        <p:sp>
          <p:nvSpPr>
            <p:cNvPr id="189" name="Line 14"/>
            <p:cNvSpPr>
              <a:spLocks noChangeShapeType="1"/>
            </p:cNvSpPr>
            <p:nvPr/>
          </p:nvSpPr>
          <p:spPr bwMode="auto">
            <a:xfrm>
              <a:off x="5382749" y="4306264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15"/>
            <p:cNvSpPr>
              <a:spLocks noChangeShapeType="1"/>
            </p:cNvSpPr>
            <p:nvPr/>
          </p:nvSpPr>
          <p:spPr bwMode="auto">
            <a:xfrm>
              <a:off x="5382749" y="4828552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16"/>
            <p:cNvSpPr>
              <a:spLocks noChangeShapeType="1"/>
            </p:cNvSpPr>
            <p:nvPr/>
          </p:nvSpPr>
          <p:spPr bwMode="auto">
            <a:xfrm>
              <a:off x="5382749" y="5321947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841807" y="5000637"/>
            <a:ext cx="1562737" cy="431800"/>
            <a:chOff x="7037706" y="4131577"/>
            <a:chExt cx="1562737" cy="431800"/>
          </a:xfrm>
        </p:grpSpPr>
        <p:sp>
          <p:nvSpPr>
            <p:cNvPr id="164" name="Rectangle 215"/>
            <p:cNvSpPr>
              <a:spLocks noChangeArrowheads="1"/>
            </p:cNvSpPr>
            <p:nvPr/>
          </p:nvSpPr>
          <p:spPr bwMode="auto">
            <a:xfrm>
              <a:off x="7844793" y="4131577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65" name="Line 216"/>
            <p:cNvSpPr>
              <a:spLocks noChangeShapeType="1"/>
            </p:cNvSpPr>
            <p:nvPr/>
          </p:nvSpPr>
          <p:spPr bwMode="auto">
            <a:xfrm>
              <a:off x="8233730" y="4136339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" name="Line 205"/>
            <p:cNvSpPr>
              <a:spLocks noChangeShapeType="1"/>
            </p:cNvSpPr>
            <p:nvPr/>
          </p:nvSpPr>
          <p:spPr bwMode="auto">
            <a:xfrm>
              <a:off x="7037706" y="4337266"/>
              <a:ext cx="815975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846570" y="5531179"/>
            <a:ext cx="4196376" cy="431800"/>
            <a:chOff x="7042469" y="4662119"/>
            <a:chExt cx="4196376" cy="431800"/>
          </a:xfrm>
        </p:grpSpPr>
        <p:sp>
          <p:nvSpPr>
            <p:cNvPr id="152" name="Line 203"/>
            <p:cNvSpPr>
              <a:spLocks noChangeShapeType="1"/>
            </p:cNvSpPr>
            <p:nvPr/>
          </p:nvSpPr>
          <p:spPr bwMode="auto">
            <a:xfrm>
              <a:off x="8461220" y="4892306"/>
              <a:ext cx="6921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Rectangle 208"/>
            <p:cNvSpPr>
              <a:spLocks noChangeArrowheads="1"/>
            </p:cNvSpPr>
            <p:nvPr/>
          </p:nvSpPr>
          <p:spPr bwMode="auto">
            <a:xfrm>
              <a:off x="9135907" y="4662119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8" name="Line 209"/>
            <p:cNvSpPr>
              <a:spLocks noChangeShapeType="1"/>
            </p:cNvSpPr>
            <p:nvPr/>
          </p:nvSpPr>
          <p:spPr bwMode="auto">
            <a:xfrm>
              <a:off x="9524845" y="4662119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6" name="Rectangle 217"/>
            <p:cNvSpPr>
              <a:spLocks noChangeArrowheads="1"/>
            </p:cNvSpPr>
            <p:nvPr/>
          </p:nvSpPr>
          <p:spPr bwMode="auto">
            <a:xfrm>
              <a:off x="7844793" y="4662119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7" name="Line 218"/>
            <p:cNvSpPr>
              <a:spLocks noChangeShapeType="1"/>
            </p:cNvSpPr>
            <p:nvPr/>
          </p:nvSpPr>
          <p:spPr bwMode="auto">
            <a:xfrm>
              <a:off x="8248018" y="4662119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" name="Line 220"/>
            <p:cNvSpPr>
              <a:spLocks noChangeShapeType="1"/>
            </p:cNvSpPr>
            <p:nvPr/>
          </p:nvSpPr>
          <p:spPr bwMode="auto">
            <a:xfrm>
              <a:off x="7042469" y="4862779"/>
              <a:ext cx="8064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Rectangle 221"/>
            <p:cNvSpPr>
              <a:spLocks noChangeArrowheads="1"/>
            </p:cNvSpPr>
            <p:nvPr/>
          </p:nvSpPr>
          <p:spPr bwMode="auto">
            <a:xfrm>
              <a:off x="10483195" y="4662119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71" name="Line 222"/>
            <p:cNvSpPr>
              <a:spLocks noChangeShapeType="1"/>
            </p:cNvSpPr>
            <p:nvPr/>
          </p:nvSpPr>
          <p:spPr bwMode="auto">
            <a:xfrm>
              <a:off x="10872133" y="4662119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" name="Line 203"/>
            <p:cNvSpPr>
              <a:spLocks noChangeShapeType="1"/>
            </p:cNvSpPr>
            <p:nvPr/>
          </p:nvSpPr>
          <p:spPr bwMode="auto">
            <a:xfrm>
              <a:off x="9803137" y="4900734"/>
              <a:ext cx="6921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53214" y="899160"/>
            <a:ext cx="7298905" cy="523220"/>
            <a:chOff x="753214" y="1066800"/>
            <a:chExt cx="7298905" cy="523220"/>
          </a:xfrm>
        </p:grpSpPr>
        <p:sp>
          <p:nvSpPr>
            <p:cNvPr id="67" name="Text Box 12"/>
            <p:cNvSpPr txBox="1">
              <a:spLocks noChangeArrowheads="1"/>
            </p:cNvSpPr>
            <p:nvPr/>
          </p:nvSpPr>
          <p:spPr bwMode="auto">
            <a:xfrm>
              <a:off x="1341120" y="1066800"/>
              <a:ext cx="671099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如何求顶点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800" i="1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的所有邻接点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?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8" name="Group 31"/>
            <p:cNvGrpSpPr/>
            <p:nvPr/>
          </p:nvGrpSpPr>
          <p:grpSpPr>
            <a:xfrm>
              <a:off x="753214" y="112754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5984751" y="897907"/>
            <a:ext cx="5253289" cy="523220"/>
            <a:chOff x="4487863" y="5156771"/>
            <a:chExt cx="5253289" cy="523220"/>
          </a:xfrm>
        </p:grpSpPr>
        <p:sp>
          <p:nvSpPr>
            <p:cNvPr id="74" name="Text Box 18"/>
            <p:cNvSpPr txBox="1">
              <a:spLocks noChangeArrowheads="1"/>
            </p:cNvSpPr>
            <p:nvPr/>
          </p:nvSpPr>
          <p:spPr bwMode="auto">
            <a:xfrm>
              <a:off x="5202384" y="5156771"/>
              <a:ext cx="453876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顶点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800" i="1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边表中的所有结点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右箭头 74"/>
            <p:cNvSpPr/>
            <p:nvPr/>
          </p:nvSpPr>
          <p:spPr>
            <a:xfrm>
              <a:off x="4487863" y="5278691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5430690" y="3429000"/>
            <a:ext cx="926939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vertex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44776" y="3429627"/>
            <a:ext cx="731497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413276" y="3444232"/>
            <a:ext cx="964562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adjvex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358630" y="3444232"/>
            <a:ext cx="964562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9221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基本操作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758294" y="1506230"/>
            <a:ext cx="7654982" cy="954107"/>
            <a:chOff x="753214" y="1066800"/>
            <a:chExt cx="7298905" cy="954107"/>
          </a:xfrm>
        </p:grpSpPr>
        <p:sp>
          <p:nvSpPr>
            <p:cNvPr id="81" name="Text Box 12"/>
            <p:cNvSpPr txBox="1">
              <a:spLocks noChangeArrowheads="1"/>
            </p:cNvSpPr>
            <p:nvPr/>
          </p:nvSpPr>
          <p:spPr bwMode="auto">
            <a:xfrm>
              <a:off x="1341120" y="1066800"/>
              <a:ext cx="6710999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如何判断顶点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800" i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和顶点 </a:t>
              </a:r>
              <a:r>
                <a:rPr lang="en-US" altLang="zh-CN" sz="28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800" i="1" baseline="-25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之间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是否存在边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?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2" name="Group 31"/>
            <p:cNvGrpSpPr/>
            <p:nvPr/>
          </p:nvGrpSpPr>
          <p:grpSpPr>
            <a:xfrm>
              <a:off x="753214" y="112754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83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87" name="组合 86"/>
          <p:cNvGrpSpPr/>
          <p:nvPr/>
        </p:nvGrpSpPr>
        <p:grpSpPr>
          <a:xfrm>
            <a:off x="1483220" y="2189500"/>
            <a:ext cx="8610741" cy="523220"/>
            <a:chOff x="4487863" y="5156771"/>
            <a:chExt cx="8610741" cy="523220"/>
          </a:xfrm>
        </p:grpSpPr>
        <p:sp>
          <p:nvSpPr>
            <p:cNvPr id="88" name="Text Box 18"/>
            <p:cNvSpPr txBox="1">
              <a:spLocks noChangeArrowheads="1"/>
            </p:cNvSpPr>
            <p:nvPr/>
          </p:nvSpPr>
          <p:spPr bwMode="auto">
            <a:xfrm>
              <a:off x="5202384" y="5156771"/>
              <a:ext cx="789622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测试顶点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800" i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的边表中是否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存在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数据域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结点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右箭头 88"/>
            <p:cNvSpPr/>
            <p:nvPr/>
          </p:nvSpPr>
          <p:spPr>
            <a:xfrm>
              <a:off x="4487863" y="5278691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2421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</a:t>
            </a:r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带权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753214" y="899160"/>
            <a:ext cx="5063244" cy="523220"/>
            <a:chOff x="753214" y="1066800"/>
            <a:chExt cx="5063244" cy="523220"/>
          </a:xfrm>
        </p:grpSpPr>
        <p:sp>
          <p:nvSpPr>
            <p:cNvPr id="88" name="Text Box 12"/>
            <p:cNvSpPr txBox="1">
              <a:spLocks noChangeArrowheads="1"/>
            </p:cNvSpPr>
            <p:nvPr/>
          </p:nvSpPr>
          <p:spPr bwMode="auto">
            <a:xfrm>
              <a:off x="1341119" y="1066800"/>
              <a:ext cx="44753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邻接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表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如何存储带权图？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9" name="Group 31"/>
            <p:cNvGrpSpPr/>
            <p:nvPr/>
          </p:nvGrpSpPr>
          <p:grpSpPr>
            <a:xfrm>
              <a:off x="753214" y="112754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94" name="组合 93"/>
          <p:cNvGrpSpPr/>
          <p:nvPr/>
        </p:nvGrpSpPr>
        <p:grpSpPr>
          <a:xfrm>
            <a:off x="5955179" y="921637"/>
            <a:ext cx="5749141" cy="523220"/>
            <a:chOff x="4487863" y="5156771"/>
            <a:chExt cx="5749141" cy="523220"/>
          </a:xfrm>
        </p:grpSpPr>
        <p:sp>
          <p:nvSpPr>
            <p:cNvPr id="95" name="Text Box 18"/>
            <p:cNvSpPr txBox="1">
              <a:spLocks noChangeArrowheads="1"/>
            </p:cNvSpPr>
            <p:nvPr/>
          </p:nvSpPr>
          <p:spPr bwMode="auto">
            <a:xfrm>
              <a:off x="5202384" y="5156771"/>
              <a:ext cx="503462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权值存储在边表中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右箭头 95"/>
            <p:cNvSpPr/>
            <p:nvPr/>
          </p:nvSpPr>
          <p:spPr>
            <a:xfrm>
              <a:off x="4487863" y="5278691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1064536" y="3812024"/>
            <a:ext cx="2381134" cy="2111576"/>
            <a:chOff x="719197" y="1035051"/>
            <a:chExt cx="2381134" cy="2111576"/>
          </a:xfrm>
          <a:solidFill>
            <a:srgbClr val="B4B4BE"/>
          </a:solidFill>
        </p:grpSpPr>
        <p:sp>
          <p:nvSpPr>
            <p:cNvPr id="67" name="Oval 7"/>
            <p:cNvSpPr>
              <a:spLocks noChangeArrowheads="1"/>
            </p:cNvSpPr>
            <p:nvPr/>
          </p:nvSpPr>
          <p:spPr bwMode="auto">
            <a:xfrm>
              <a:off x="719197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Line 16"/>
            <p:cNvSpPr>
              <a:spLocks noChangeShapeType="1"/>
            </p:cNvSpPr>
            <p:nvPr/>
          </p:nvSpPr>
          <p:spPr bwMode="auto">
            <a:xfrm>
              <a:off x="1173857" y="1239838"/>
              <a:ext cx="15113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2668331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Line 21"/>
            <p:cNvSpPr>
              <a:spLocks noChangeShapeType="1"/>
            </p:cNvSpPr>
            <p:nvPr/>
          </p:nvSpPr>
          <p:spPr bwMode="auto">
            <a:xfrm>
              <a:off x="938273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2668331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Oval 7"/>
            <p:cNvSpPr>
              <a:spLocks noChangeArrowheads="1"/>
            </p:cNvSpPr>
            <p:nvPr/>
          </p:nvSpPr>
          <p:spPr bwMode="auto">
            <a:xfrm>
              <a:off x="719197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Freeform 17"/>
            <p:cNvSpPr/>
            <p:nvPr/>
          </p:nvSpPr>
          <p:spPr bwMode="auto">
            <a:xfrm>
              <a:off x="1074997" y="1396627"/>
              <a:ext cx="1656000" cy="1368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4" name="Line 16"/>
            <p:cNvSpPr>
              <a:spLocks noChangeShapeType="1"/>
            </p:cNvSpPr>
            <p:nvPr/>
          </p:nvSpPr>
          <p:spPr bwMode="auto">
            <a:xfrm>
              <a:off x="1151197" y="2930627"/>
              <a:ext cx="15113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300361" y="3590927"/>
            <a:ext cx="1767586" cy="2180273"/>
            <a:chOff x="1231721" y="3462973"/>
            <a:chExt cx="1767586" cy="2180273"/>
          </a:xfrm>
        </p:grpSpPr>
        <p:sp>
          <p:nvSpPr>
            <p:cNvPr id="82" name="Text Box 67"/>
            <p:cNvSpPr txBox="1">
              <a:spLocks noChangeArrowheads="1"/>
            </p:cNvSpPr>
            <p:nvPr/>
          </p:nvSpPr>
          <p:spPr bwMode="auto">
            <a:xfrm>
              <a:off x="1984971" y="3462973"/>
              <a:ext cx="60734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3" name="Text Box 68"/>
            <p:cNvSpPr txBox="1">
              <a:spLocks noChangeArrowheads="1"/>
            </p:cNvSpPr>
            <p:nvPr/>
          </p:nvSpPr>
          <p:spPr bwMode="auto">
            <a:xfrm>
              <a:off x="2391958" y="4392296"/>
              <a:ext cx="60734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84" name="Text Box 69"/>
            <p:cNvSpPr txBox="1">
              <a:spLocks noChangeArrowheads="1"/>
            </p:cNvSpPr>
            <p:nvPr/>
          </p:nvSpPr>
          <p:spPr bwMode="auto">
            <a:xfrm>
              <a:off x="1873485" y="5124133"/>
              <a:ext cx="60734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85" name="Text Box 70"/>
            <p:cNvSpPr txBox="1">
              <a:spLocks noChangeArrowheads="1"/>
            </p:cNvSpPr>
            <p:nvPr/>
          </p:nvSpPr>
          <p:spPr bwMode="auto">
            <a:xfrm>
              <a:off x="1231721" y="4407218"/>
              <a:ext cx="60734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5620953" y="3905897"/>
            <a:ext cx="905156" cy="2016000"/>
            <a:chOff x="6276273" y="3783977"/>
            <a:chExt cx="905156" cy="2016000"/>
          </a:xfrm>
        </p:grpSpPr>
        <p:sp>
          <p:nvSpPr>
            <p:cNvPr id="122" name="Text Box 11"/>
            <p:cNvSpPr txBox="1">
              <a:spLocks noChangeArrowheads="1"/>
            </p:cNvSpPr>
            <p:nvPr/>
          </p:nvSpPr>
          <p:spPr bwMode="auto">
            <a:xfrm>
              <a:off x="6281429" y="3783977"/>
              <a:ext cx="900000" cy="2016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</p:spPr>
          <p:txBody>
            <a:bodyPr tIns="0" bIns="0"/>
            <a:lstStyle/>
            <a:p>
              <a:pPr algn="just" eaLnBrk="0" hangingPunct="0">
                <a:lnSpc>
                  <a:spcPct val="105000"/>
                </a:lnSpc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" name="Line 14"/>
            <p:cNvSpPr>
              <a:spLocks noChangeShapeType="1"/>
            </p:cNvSpPr>
            <p:nvPr/>
          </p:nvSpPr>
          <p:spPr bwMode="auto">
            <a:xfrm>
              <a:off x="6276273" y="4318976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14"/>
            <p:cNvSpPr>
              <a:spLocks noChangeShapeType="1"/>
            </p:cNvSpPr>
            <p:nvPr/>
          </p:nvSpPr>
          <p:spPr bwMode="auto">
            <a:xfrm>
              <a:off x="6276273" y="4827941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14"/>
            <p:cNvSpPr>
              <a:spLocks noChangeShapeType="1"/>
            </p:cNvSpPr>
            <p:nvPr/>
          </p:nvSpPr>
          <p:spPr bwMode="auto">
            <a:xfrm>
              <a:off x="6276273" y="5322899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4335633" y="3905897"/>
            <a:ext cx="1291796" cy="2016000"/>
            <a:chOff x="4990953" y="3783977"/>
            <a:chExt cx="1291796" cy="2016000"/>
          </a:xfrm>
        </p:grpSpPr>
        <p:sp>
          <p:nvSpPr>
            <p:cNvPr id="127" name="Text Box 10"/>
            <p:cNvSpPr txBox="1">
              <a:spLocks noChangeArrowheads="1"/>
            </p:cNvSpPr>
            <p:nvPr/>
          </p:nvSpPr>
          <p:spPr bwMode="auto">
            <a:xfrm>
              <a:off x="4990953" y="3806520"/>
              <a:ext cx="391795" cy="179536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ts val="4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algn="just" eaLnBrk="0" hangingPunct="0">
                <a:lnSpc>
                  <a:spcPts val="4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 algn="just" eaLnBrk="0" hangingPunct="0">
                <a:lnSpc>
                  <a:spcPts val="4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  <a:p>
              <a:pPr algn="just" eaLnBrk="0" hangingPunct="0">
                <a:lnSpc>
                  <a:spcPts val="4000"/>
                </a:lnSpc>
              </a:pPr>
              <a:r>
                <a:rPr lang="zh-CN" altLang="en-US" sz="27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 sz="27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" name="Text Box 11"/>
            <p:cNvSpPr txBox="1">
              <a:spLocks noChangeArrowheads="1"/>
            </p:cNvSpPr>
            <p:nvPr/>
          </p:nvSpPr>
          <p:spPr bwMode="auto">
            <a:xfrm>
              <a:off x="5382749" y="3783977"/>
              <a:ext cx="900000" cy="2016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</p:spPr>
          <p:txBody>
            <a:bodyPr tIns="0" bIns="0"/>
            <a:lstStyle>
              <a:defPPr>
                <a:defRPr lang="zh-CN"/>
              </a:defPPr>
              <a:lvl1pPr algn="just" eaLnBrk="0" hangingPunct="0">
                <a:lnSpc>
                  <a:spcPct val="105000"/>
                </a:lnSpc>
                <a:defRPr sz="28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pPr algn="ctr">
                <a:lnSpc>
                  <a:spcPts val="4000"/>
                </a:lnSpc>
              </a:pPr>
              <a:r>
                <a:rPr lang="zh-CN" altLang="en-US" b="0" dirty="0"/>
                <a:t> </a:t>
              </a:r>
              <a:r>
                <a:rPr lang="en-US" altLang="zh-CN" b="0" i="1" dirty="0" smtClean="0"/>
                <a:t>v</a:t>
              </a:r>
              <a:r>
                <a:rPr lang="en-US" altLang="zh-CN" b="0" baseline="-25000" dirty="0" smtClean="0"/>
                <a:t>0</a:t>
              </a:r>
              <a:r>
                <a:rPr lang="en-US" altLang="zh-CN" b="0" dirty="0" smtClean="0"/>
                <a:t>     </a:t>
              </a:r>
              <a:endParaRPr lang="en-US" altLang="zh-CN" b="0" dirty="0"/>
            </a:p>
            <a:p>
              <a:pPr algn="ctr">
                <a:lnSpc>
                  <a:spcPts val="4000"/>
                </a:lnSpc>
              </a:pPr>
              <a:r>
                <a:rPr lang="en-US" altLang="zh-CN" b="0" dirty="0"/>
                <a:t> </a:t>
              </a:r>
              <a:r>
                <a:rPr lang="en-US" altLang="zh-CN" b="0" i="1" dirty="0" smtClean="0"/>
                <a:t>v</a:t>
              </a:r>
              <a:r>
                <a:rPr lang="en-US" altLang="zh-CN" b="0" baseline="-25000" dirty="0" smtClean="0"/>
                <a:t>1</a:t>
              </a:r>
              <a:r>
                <a:rPr lang="en-US" altLang="zh-CN" b="0" dirty="0" smtClean="0"/>
                <a:t>     </a:t>
              </a:r>
              <a:endParaRPr lang="en-US" altLang="zh-CN" b="0" dirty="0"/>
            </a:p>
            <a:p>
              <a:pPr algn="ctr">
                <a:lnSpc>
                  <a:spcPts val="4000"/>
                </a:lnSpc>
              </a:pPr>
              <a:r>
                <a:rPr lang="en-US" altLang="zh-CN" b="0" dirty="0"/>
                <a:t> </a:t>
              </a:r>
              <a:r>
                <a:rPr lang="en-US" altLang="zh-CN" b="0" i="1" dirty="0" smtClean="0"/>
                <a:t>v</a:t>
              </a:r>
              <a:r>
                <a:rPr lang="en-US" altLang="zh-CN" b="0" baseline="-25000" dirty="0" smtClean="0"/>
                <a:t>2</a:t>
              </a:r>
              <a:r>
                <a:rPr lang="en-US" altLang="zh-CN" b="0" dirty="0" smtClean="0"/>
                <a:t>     </a:t>
              </a:r>
              <a:endParaRPr lang="en-US" altLang="zh-CN" b="0" dirty="0"/>
            </a:p>
            <a:p>
              <a:pPr algn="ctr">
                <a:lnSpc>
                  <a:spcPts val="4000"/>
                </a:lnSpc>
              </a:pPr>
              <a:r>
                <a:rPr lang="en-US" altLang="zh-CN" b="0" dirty="0"/>
                <a:t> </a:t>
              </a:r>
              <a:r>
                <a:rPr lang="en-US" altLang="zh-CN" b="0" i="1" dirty="0" smtClean="0"/>
                <a:t>v</a:t>
              </a:r>
              <a:r>
                <a:rPr lang="en-US" altLang="zh-CN" b="0" baseline="-25000" dirty="0" smtClean="0"/>
                <a:t>3 </a:t>
              </a:r>
              <a:endParaRPr lang="en-US" altLang="zh-CN" b="0" dirty="0"/>
            </a:p>
            <a:p>
              <a:pPr algn="ctr">
                <a:lnSpc>
                  <a:spcPts val="4000"/>
                </a:lnSpc>
              </a:pPr>
              <a:r>
                <a:rPr lang="en-US" altLang="zh-CN" b="0" dirty="0"/>
                <a:t> </a:t>
              </a:r>
              <a:r>
                <a:rPr lang="en-US" altLang="zh-CN" b="0" dirty="0" smtClean="0"/>
                <a:t>       </a:t>
              </a:r>
              <a:endParaRPr lang="en-US" altLang="zh-CN" b="0" dirty="0"/>
            </a:p>
          </p:txBody>
        </p:sp>
        <p:sp>
          <p:nvSpPr>
            <p:cNvPr id="129" name="Line 14"/>
            <p:cNvSpPr>
              <a:spLocks noChangeShapeType="1"/>
            </p:cNvSpPr>
            <p:nvPr/>
          </p:nvSpPr>
          <p:spPr bwMode="auto">
            <a:xfrm>
              <a:off x="5382749" y="4306264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15"/>
            <p:cNvSpPr>
              <a:spLocks noChangeShapeType="1"/>
            </p:cNvSpPr>
            <p:nvPr/>
          </p:nvSpPr>
          <p:spPr bwMode="auto">
            <a:xfrm>
              <a:off x="5382749" y="4828552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16"/>
            <p:cNvSpPr>
              <a:spLocks noChangeShapeType="1"/>
            </p:cNvSpPr>
            <p:nvPr/>
          </p:nvSpPr>
          <p:spPr bwMode="auto">
            <a:xfrm>
              <a:off x="5382749" y="5321947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186487" y="3911443"/>
            <a:ext cx="3498080" cy="431801"/>
            <a:chOff x="6186487" y="3911443"/>
            <a:chExt cx="3498080" cy="431801"/>
          </a:xfrm>
        </p:grpSpPr>
        <p:sp>
          <p:nvSpPr>
            <p:cNvPr id="108" name="Line 196"/>
            <p:cNvSpPr>
              <a:spLocks noChangeShapeType="1"/>
            </p:cNvSpPr>
            <p:nvPr/>
          </p:nvSpPr>
          <p:spPr bwMode="auto">
            <a:xfrm>
              <a:off x="7939722" y="4227207"/>
              <a:ext cx="6921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198"/>
            <p:cNvSpPr>
              <a:spLocks noChangeShapeType="1"/>
            </p:cNvSpPr>
            <p:nvPr/>
          </p:nvSpPr>
          <p:spPr bwMode="auto">
            <a:xfrm>
              <a:off x="6186487" y="4219270"/>
              <a:ext cx="815975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6965479" y="3911443"/>
              <a:ext cx="1080000" cy="431801"/>
              <a:chOff x="7002461" y="3870815"/>
              <a:chExt cx="1080000" cy="431801"/>
            </a:xfrm>
          </p:grpSpPr>
          <p:sp>
            <p:nvSpPr>
              <p:cNvPr id="153" name="Rectangle 197"/>
              <p:cNvSpPr>
                <a:spLocks noChangeArrowheads="1"/>
              </p:cNvSpPr>
              <p:nvPr/>
            </p:nvSpPr>
            <p:spPr bwMode="auto">
              <a:xfrm>
                <a:off x="7002461" y="3870815"/>
                <a:ext cx="1080000" cy="4318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bIns="0"/>
              <a:lstStyle/>
              <a:p>
                <a:pPr algn="just" eaLnBrk="0" hangingPunct="0"/>
                <a:r>
                  <a:rPr lang="zh-CN" altLang="en-US" sz="2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  </a:t>
                </a:r>
                <a:r>
                  <a:rPr lang="en-US" altLang="zh-CN" sz="2800" b="1" dirty="0" smtClean="0">
                    <a:solidFill>
                      <a:srgbClr val="5C307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zh-CN" altLang="en-US" sz="2800" b="1" dirty="0">
                  <a:solidFill>
                    <a:srgbClr val="5C307D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" name="Line 199"/>
              <p:cNvSpPr>
                <a:spLocks noChangeShapeType="1"/>
              </p:cNvSpPr>
              <p:nvPr/>
            </p:nvSpPr>
            <p:spPr bwMode="auto">
              <a:xfrm>
                <a:off x="7391401" y="3875578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5" name="Line 199"/>
              <p:cNvSpPr>
                <a:spLocks noChangeShapeType="1"/>
              </p:cNvSpPr>
              <p:nvPr/>
            </p:nvSpPr>
            <p:spPr bwMode="auto">
              <a:xfrm>
                <a:off x="7741603" y="3875578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8604567" y="3911443"/>
              <a:ext cx="1080000" cy="431801"/>
              <a:chOff x="8650287" y="3850483"/>
              <a:chExt cx="1080000" cy="431801"/>
            </a:xfrm>
          </p:grpSpPr>
          <p:sp>
            <p:nvSpPr>
              <p:cNvPr id="158" name="Rectangle 197"/>
              <p:cNvSpPr>
                <a:spLocks noChangeArrowheads="1"/>
              </p:cNvSpPr>
              <p:nvPr/>
            </p:nvSpPr>
            <p:spPr bwMode="auto">
              <a:xfrm>
                <a:off x="8650287" y="3850483"/>
                <a:ext cx="1080000" cy="4318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rIns="0" bIns="0"/>
              <a:lstStyle/>
              <a:p>
                <a:pPr algn="just" eaLnBrk="0" hangingPunct="0"/>
                <a:r>
                  <a:rPr lang="en-US" altLang="zh-CN" sz="2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  </a:t>
                </a:r>
                <a:r>
                  <a:rPr lang="en-US" altLang="zh-CN" sz="2800" b="1" dirty="0" smtClean="0">
                    <a:solidFill>
                      <a:srgbClr val="5C307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</a:rPr>
                  <a:t> ∧</a:t>
                </a:r>
                <a:endParaRPr lang="zh-CN" altLang="en-US" sz="2800" b="1" dirty="0">
                  <a:solidFill>
                    <a:srgbClr val="5C307D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9" name="Line 199"/>
              <p:cNvSpPr>
                <a:spLocks noChangeShapeType="1"/>
              </p:cNvSpPr>
              <p:nvPr/>
            </p:nvSpPr>
            <p:spPr bwMode="auto">
              <a:xfrm>
                <a:off x="9039227" y="3855246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" name="Line 199"/>
              <p:cNvSpPr>
                <a:spLocks noChangeShapeType="1"/>
              </p:cNvSpPr>
              <p:nvPr/>
            </p:nvSpPr>
            <p:spPr bwMode="auto">
              <a:xfrm>
                <a:off x="9374189" y="3855246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6186487" y="4445353"/>
            <a:ext cx="3498080" cy="431801"/>
            <a:chOff x="6186487" y="4445353"/>
            <a:chExt cx="3498080" cy="431801"/>
          </a:xfrm>
        </p:grpSpPr>
        <p:sp>
          <p:nvSpPr>
            <p:cNvPr id="115" name="Line 204"/>
            <p:cNvSpPr>
              <a:spLocks noChangeShapeType="1"/>
            </p:cNvSpPr>
            <p:nvPr/>
          </p:nvSpPr>
          <p:spPr bwMode="auto">
            <a:xfrm>
              <a:off x="7949248" y="4683454"/>
              <a:ext cx="6921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205"/>
            <p:cNvSpPr>
              <a:spLocks noChangeShapeType="1"/>
            </p:cNvSpPr>
            <p:nvPr/>
          </p:nvSpPr>
          <p:spPr bwMode="auto">
            <a:xfrm>
              <a:off x="6186487" y="4699329"/>
              <a:ext cx="815975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6965479" y="4445353"/>
              <a:ext cx="1080000" cy="431801"/>
              <a:chOff x="6993574" y="4445353"/>
              <a:chExt cx="1080000" cy="431801"/>
            </a:xfrm>
          </p:grpSpPr>
          <p:sp>
            <p:nvSpPr>
              <p:cNvPr id="161" name="Rectangle 197"/>
              <p:cNvSpPr>
                <a:spLocks noChangeArrowheads="1"/>
              </p:cNvSpPr>
              <p:nvPr/>
            </p:nvSpPr>
            <p:spPr bwMode="auto">
              <a:xfrm>
                <a:off x="6993574" y="4445353"/>
                <a:ext cx="1080000" cy="4318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bIns="0"/>
              <a:lstStyle/>
              <a:p>
                <a:pPr algn="just" eaLnBrk="0" hangingPunct="0"/>
                <a:r>
                  <a:rPr lang="en-US" altLang="zh-CN" sz="2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sz="2800" b="1" dirty="0" smtClean="0">
                    <a:solidFill>
                      <a:srgbClr val="5C307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zh-CN" altLang="en-US" sz="2800" b="1" dirty="0">
                  <a:solidFill>
                    <a:srgbClr val="5C307D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2" name="Line 199"/>
              <p:cNvSpPr>
                <a:spLocks noChangeShapeType="1"/>
              </p:cNvSpPr>
              <p:nvPr/>
            </p:nvSpPr>
            <p:spPr bwMode="auto">
              <a:xfrm>
                <a:off x="7382514" y="4450116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3" name="Line 199"/>
              <p:cNvSpPr>
                <a:spLocks noChangeShapeType="1"/>
              </p:cNvSpPr>
              <p:nvPr/>
            </p:nvSpPr>
            <p:spPr bwMode="auto">
              <a:xfrm>
                <a:off x="7732716" y="4450116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8604567" y="4445353"/>
              <a:ext cx="1080000" cy="431801"/>
              <a:chOff x="8650287" y="4467554"/>
              <a:chExt cx="1080000" cy="431801"/>
            </a:xfrm>
          </p:grpSpPr>
          <p:sp>
            <p:nvSpPr>
              <p:cNvPr id="168" name="Rectangle 197"/>
              <p:cNvSpPr>
                <a:spLocks noChangeArrowheads="1"/>
              </p:cNvSpPr>
              <p:nvPr/>
            </p:nvSpPr>
            <p:spPr bwMode="auto">
              <a:xfrm>
                <a:off x="8650287" y="4467554"/>
                <a:ext cx="1080000" cy="4318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rIns="0" bIns="0"/>
              <a:lstStyle/>
              <a:p>
                <a:pPr algn="just" eaLnBrk="0" hangingPunct="0"/>
                <a:r>
                  <a:rPr lang="en-US" altLang="zh-CN" sz="2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  </a:t>
                </a:r>
                <a:r>
                  <a:rPr lang="en-US" altLang="zh-CN" sz="2800" b="1" dirty="0" smtClean="0">
                    <a:solidFill>
                      <a:srgbClr val="5C307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</a:rPr>
                  <a:t> ∧</a:t>
                </a:r>
                <a:endParaRPr lang="zh-CN" altLang="en-US" sz="2800" b="1" dirty="0">
                  <a:solidFill>
                    <a:srgbClr val="5C307D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2" name="Line 199"/>
              <p:cNvSpPr>
                <a:spLocks noChangeShapeType="1"/>
              </p:cNvSpPr>
              <p:nvPr/>
            </p:nvSpPr>
            <p:spPr bwMode="auto">
              <a:xfrm>
                <a:off x="9039227" y="4472317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3" name="Line 199"/>
              <p:cNvSpPr>
                <a:spLocks noChangeShapeType="1"/>
              </p:cNvSpPr>
              <p:nvPr/>
            </p:nvSpPr>
            <p:spPr bwMode="auto">
              <a:xfrm>
                <a:off x="9374189" y="4472317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6186487" y="4988044"/>
            <a:ext cx="1858992" cy="431801"/>
            <a:chOff x="6186487" y="4988044"/>
            <a:chExt cx="1858992" cy="431801"/>
          </a:xfrm>
        </p:grpSpPr>
        <p:sp>
          <p:nvSpPr>
            <p:cNvPr id="135" name="Line 205"/>
            <p:cNvSpPr>
              <a:spLocks noChangeShapeType="1"/>
            </p:cNvSpPr>
            <p:nvPr/>
          </p:nvSpPr>
          <p:spPr bwMode="auto">
            <a:xfrm>
              <a:off x="6186487" y="5206326"/>
              <a:ext cx="815975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6965479" y="4988044"/>
              <a:ext cx="1080000" cy="431801"/>
              <a:chOff x="6979923" y="4988044"/>
              <a:chExt cx="1080000" cy="431801"/>
            </a:xfrm>
          </p:grpSpPr>
          <p:sp>
            <p:nvSpPr>
              <p:cNvPr id="174" name="Rectangle 197"/>
              <p:cNvSpPr>
                <a:spLocks noChangeArrowheads="1"/>
              </p:cNvSpPr>
              <p:nvPr/>
            </p:nvSpPr>
            <p:spPr bwMode="auto">
              <a:xfrm>
                <a:off x="6979923" y="4988044"/>
                <a:ext cx="1080000" cy="4318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rIns="0" bIns="0"/>
              <a:lstStyle/>
              <a:p>
                <a:pPr algn="just" eaLnBrk="0" hangingPunct="0"/>
                <a:r>
                  <a:rPr lang="en-US" altLang="zh-CN" sz="2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  </a:t>
                </a:r>
                <a:r>
                  <a:rPr lang="en-US" altLang="zh-CN" sz="2800" b="1" dirty="0" smtClean="0">
                    <a:solidFill>
                      <a:srgbClr val="5C307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</a:rPr>
                  <a:t> ∧</a:t>
                </a:r>
                <a:endParaRPr lang="zh-CN" altLang="en-US" sz="2800" b="1" dirty="0">
                  <a:solidFill>
                    <a:srgbClr val="5C307D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5" name="Line 199"/>
              <p:cNvSpPr>
                <a:spLocks noChangeShapeType="1"/>
              </p:cNvSpPr>
              <p:nvPr/>
            </p:nvSpPr>
            <p:spPr bwMode="auto">
              <a:xfrm>
                <a:off x="7368863" y="4992807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6" name="Line 199"/>
              <p:cNvSpPr>
                <a:spLocks noChangeShapeType="1"/>
              </p:cNvSpPr>
              <p:nvPr/>
            </p:nvSpPr>
            <p:spPr bwMode="auto">
              <a:xfrm>
                <a:off x="7703825" y="4992807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6191250" y="5509580"/>
            <a:ext cx="5157658" cy="431801"/>
            <a:chOff x="6191250" y="5509580"/>
            <a:chExt cx="5157658" cy="431801"/>
          </a:xfrm>
        </p:grpSpPr>
        <p:sp>
          <p:nvSpPr>
            <p:cNvPr id="137" name="Line 203"/>
            <p:cNvSpPr>
              <a:spLocks noChangeShapeType="1"/>
            </p:cNvSpPr>
            <p:nvPr/>
          </p:nvSpPr>
          <p:spPr bwMode="auto">
            <a:xfrm>
              <a:off x="7930041" y="5761366"/>
              <a:ext cx="6921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220"/>
            <p:cNvSpPr>
              <a:spLocks noChangeShapeType="1"/>
            </p:cNvSpPr>
            <p:nvPr/>
          </p:nvSpPr>
          <p:spPr bwMode="auto">
            <a:xfrm>
              <a:off x="6191250" y="5731839"/>
              <a:ext cx="8064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203"/>
            <p:cNvSpPr>
              <a:spLocks noChangeShapeType="1"/>
            </p:cNvSpPr>
            <p:nvPr/>
          </p:nvSpPr>
          <p:spPr bwMode="auto">
            <a:xfrm>
              <a:off x="9576758" y="5769794"/>
              <a:ext cx="6921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6965479" y="5509580"/>
              <a:ext cx="1080000" cy="431801"/>
              <a:chOff x="6965479" y="5515939"/>
              <a:chExt cx="1080000" cy="431801"/>
            </a:xfrm>
          </p:grpSpPr>
          <p:sp>
            <p:nvSpPr>
              <p:cNvPr id="177" name="Rectangle 197"/>
              <p:cNvSpPr>
                <a:spLocks noChangeArrowheads="1"/>
              </p:cNvSpPr>
              <p:nvPr/>
            </p:nvSpPr>
            <p:spPr bwMode="auto">
              <a:xfrm>
                <a:off x="6965479" y="5515939"/>
                <a:ext cx="1080000" cy="4318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bIns="0"/>
              <a:lstStyle/>
              <a:p>
                <a:pPr algn="just" eaLnBrk="0" hangingPunct="0"/>
                <a:r>
                  <a:rPr lang="en-US" altLang="zh-CN" sz="2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sz="2800" b="1" dirty="0" smtClean="0">
                    <a:solidFill>
                      <a:srgbClr val="5C307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zh-CN" altLang="en-US" sz="2800" b="1" dirty="0">
                  <a:solidFill>
                    <a:srgbClr val="5C307D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2" name="Line 199"/>
              <p:cNvSpPr>
                <a:spLocks noChangeShapeType="1"/>
              </p:cNvSpPr>
              <p:nvPr/>
            </p:nvSpPr>
            <p:spPr bwMode="auto">
              <a:xfrm>
                <a:off x="7354419" y="5520702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3" name="Line 199"/>
              <p:cNvSpPr>
                <a:spLocks noChangeShapeType="1"/>
              </p:cNvSpPr>
              <p:nvPr/>
            </p:nvSpPr>
            <p:spPr bwMode="auto">
              <a:xfrm>
                <a:off x="7704621" y="5520702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8604567" y="5509580"/>
              <a:ext cx="1080000" cy="431801"/>
              <a:chOff x="8650287" y="5509580"/>
              <a:chExt cx="1080000" cy="431801"/>
            </a:xfrm>
          </p:grpSpPr>
          <p:sp>
            <p:nvSpPr>
              <p:cNvPr id="184" name="Rectangle 197"/>
              <p:cNvSpPr>
                <a:spLocks noChangeArrowheads="1"/>
              </p:cNvSpPr>
              <p:nvPr/>
            </p:nvSpPr>
            <p:spPr bwMode="auto">
              <a:xfrm>
                <a:off x="8650287" y="5509580"/>
                <a:ext cx="1080000" cy="4318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bIns="0"/>
              <a:lstStyle/>
              <a:p>
                <a:pPr algn="just" eaLnBrk="0" hangingPunct="0"/>
                <a:r>
                  <a:rPr lang="en-US" altLang="zh-CN" sz="2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sz="2800" b="1" dirty="0" smtClean="0">
                    <a:solidFill>
                      <a:srgbClr val="5C307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  <a:endParaRPr lang="zh-CN" altLang="en-US" sz="2800" b="1" dirty="0">
                  <a:solidFill>
                    <a:srgbClr val="5C307D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" name="Line 199"/>
              <p:cNvSpPr>
                <a:spLocks noChangeShapeType="1"/>
              </p:cNvSpPr>
              <p:nvPr/>
            </p:nvSpPr>
            <p:spPr bwMode="auto">
              <a:xfrm>
                <a:off x="9039227" y="5514343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6" name="Line 199"/>
              <p:cNvSpPr>
                <a:spLocks noChangeShapeType="1"/>
              </p:cNvSpPr>
              <p:nvPr/>
            </p:nvSpPr>
            <p:spPr bwMode="auto">
              <a:xfrm>
                <a:off x="9389429" y="5514343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0268908" y="5509580"/>
              <a:ext cx="1080000" cy="431801"/>
              <a:chOff x="10360348" y="5526360"/>
              <a:chExt cx="1080000" cy="431801"/>
            </a:xfrm>
          </p:grpSpPr>
          <p:sp>
            <p:nvSpPr>
              <p:cNvPr id="192" name="Rectangle 197"/>
              <p:cNvSpPr>
                <a:spLocks noChangeArrowheads="1"/>
              </p:cNvSpPr>
              <p:nvPr/>
            </p:nvSpPr>
            <p:spPr bwMode="auto">
              <a:xfrm>
                <a:off x="10360348" y="5526360"/>
                <a:ext cx="1080000" cy="4318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rIns="0" bIns="0"/>
              <a:lstStyle/>
              <a:p>
                <a:pPr algn="just" eaLnBrk="0" hangingPunct="0"/>
                <a:r>
                  <a:rPr lang="en-US" altLang="zh-CN" sz="2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  </a:t>
                </a:r>
                <a:r>
                  <a:rPr lang="en-US" altLang="zh-CN" sz="2800" b="1" dirty="0" smtClean="0">
                    <a:solidFill>
                      <a:srgbClr val="5C307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</a:rPr>
                  <a:t> ∧</a:t>
                </a:r>
                <a:endParaRPr lang="zh-CN" altLang="en-US" sz="2800" b="1" dirty="0">
                  <a:solidFill>
                    <a:srgbClr val="5C307D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3" name="Line 199"/>
              <p:cNvSpPr>
                <a:spLocks noChangeShapeType="1"/>
              </p:cNvSpPr>
              <p:nvPr/>
            </p:nvSpPr>
            <p:spPr bwMode="auto">
              <a:xfrm>
                <a:off x="10749288" y="5531123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" name="Line 199"/>
              <p:cNvSpPr>
                <a:spLocks noChangeShapeType="1"/>
              </p:cNvSpPr>
              <p:nvPr/>
            </p:nvSpPr>
            <p:spPr bwMode="auto">
              <a:xfrm>
                <a:off x="11084250" y="5531123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86" name="TextBox 85"/>
          <p:cNvSpPr txBox="1"/>
          <p:nvPr/>
        </p:nvSpPr>
        <p:spPr>
          <a:xfrm>
            <a:off x="4760130" y="3429000"/>
            <a:ext cx="926939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vertex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774216" y="3429627"/>
            <a:ext cx="731497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818916" y="3444232"/>
            <a:ext cx="964562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adjvex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688070" y="3444232"/>
            <a:ext cx="964562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576758" y="3444232"/>
            <a:ext cx="964562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748445" y="1523064"/>
            <a:ext cx="6940935" cy="954107"/>
            <a:chOff x="753214" y="1066800"/>
            <a:chExt cx="6254016" cy="954107"/>
          </a:xfrm>
        </p:grpSpPr>
        <p:sp>
          <p:nvSpPr>
            <p:cNvPr id="102" name="Text Box 12"/>
            <p:cNvSpPr txBox="1">
              <a:spLocks noChangeArrowheads="1"/>
            </p:cNvSpPr>
            <p:nvPr/>
          </p:nvSpPr>
          <p:spPr bwMode="auto">
            <a:xfrm>
              <a:off x="1341119" y="1066800"/>
              <a:ext cx="5666111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如何定义带权图的邻接表存储结构？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3" name="Group 31"/>
            <p:cNvGrpSpPr/>
            <p:nvPr/>
          </p:nvGrpSpPr>
          <p:grpSpPr>
            <a:xfrm>
              <a:off x="753214" y="112754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7" grpId="0"/>
      <p:bldP spid="98" grpId="0"/>
      <p:bldP spid="99" grpId="0"/>
      <p:bldP spid="10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841807" y="3921772"/>
            <a:ext cx="2833688" cy="431801"/>
            <a:chOff x="7037706" y="3052712"/>
            <a:chExt cx="2833688" cy="431801"/>
          </a:xfrm>
        </p:grpSpPr>
        <p:sp>
          <p:nvSpPr>
            <p:cNvPr id="145" name="Line 196"/>
            <p:cNvSpPr>
              <a:spLocks noChangeShapeType="1"/>
            </p:cNvSpPr>
            <p:nvPr/>
          </p:nvSpPr>
          <p:spPr bwMode="auto">
            <a:xfrm>
              <a:off x="8425181" y="3297187"/>
              <a:ext cx="6921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Rectangle 197"/>
            <p:cNvSpPr>
              <a:spLocks noChangeArrowheads="1"/>
            </p:cNvSpPr>
            <p:nvPr/>
          </p:nvSpPr>
          <p:spPr bwMode="auto">
            <a:xfrm>
              <a:off x="7847331" y="3052712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47" name="Line 198"/>
            <p:cNvSpPr>
              <a:spLocks noChangeShapeType="1"/>
            </p:cNvSpPr>
            <p:nvPr/>
          </p:nvSpPr>
          <p:spPr bwMode="auto">
            <a:xfrm>
              <a:off x="7037706" y="3289250"/>
              <a:ext cx="815975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99"/>
            <p:cNvSpPr>
              <a:spLocks noChangeShapeType="1"/>
            </p:cNvSpPr>
            <p:nvPr/>
          </p:nvSpPr>
          <p:spPr bwMode="auto">
            <a:xfrm>
              <a:off x="8236269" y="3057475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" name="Rectangle 200"/>
            <p:cNvSpPr>
              <a:spLocks noChangeArrowheads="1"/>
            </p:cNvSpPr>
            <p:nvPr/>
          </p:nvSpPr>
          <p:spPr bwMode="auto">
            <a:xfrm>
              <a:off x="9115744" y="3052712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50" name="Line 201"/>
            <p:cNvSpPr>
              <a:spLocks noChangeShapeType="1"/>
            </p:cNvSpPr>
            <p:nvPr/>
          </p:nvSpPr>
          <p:spPr bwMode="auto">
            <a:xfrm>
              <a:off x="9504681" y="3057475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276273" y="3905897"/>
            <a:ext cx="905156" cy="2016000"/>
            <a:chOff x="6276273" y="3783977"/>
            <a:chExt cx="905156" cy="2016000"/>
          </a:xfrm>
        </p:grpSpPr>
        <p:sp>
          <p:nvSpPr>
            <p:cNvPr id="178" name="Text Box 11"/>
            <p:cNvSpPr txBox="1">
              <a:spLocks noChangeArrowheads="1"/>
            </p:cNvSpPr>
            <p:nvPr/>
          </p:nvSpPr>
          <p:spPr bwMode="auto">
            <a:xfrm>
              <a:off x="6281429" y="3783977"/>
              <a:ext cx="900000" cy="2016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</p:spPr>
          <p:txBody>
            <a:bodyPr tIns="0" bIns="0"/>
            <a:lstStyle/>
            <a:p>
              <a:pPr algn="just" eaLnBrk="0" hangingPunct="0">
                <a:lnSpc>
                  <a:spcPct val="105000"/>
                </a:lnSpc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9" name="Line 14"/>
            <p:cNvSpPr>
              <a:spLocks noChangeShapeType="1"/>
            </p:cNvSpPr>
            <p:nvPr/>
          </p:nvSpPr>
          <p:spPr bwMode="auto">
            <a:xfrm>
              <a:off x="6276273" y="4318976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14"/>
            <p:cNvSpPr>
              <a:spLocks noChangeShapeType="1"/>
            </p:cNvSpPr>
            <p:nvPr/>
          </p:nvSpPr>
          <p:spPr bwMode="auto">
            <a:xfrm>
              <a:off x="6276273" y="4827941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14"/>
            <p:cNvSpPr>
              <a:spLocks noChangeShapeType="1"/>
            </p:cNvSpPr>
            <p:nvPr/>
          </p:nvSpPr>
          <p:spPr bwMode="auto">
            <a:xfrm>
              <a:off x="6276273" y="5322899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990953" y="3905897"/>
            <a:ext cx="1291796" cy="2016000"/>
            <a:chOff x="4990953" y="3783977"/>
            <a:chExt cx="1291796" cy="2016000"/>
          </a:xfrm>
        </p:grpSpPr>
        <p:sp>
          <p:nvSpPr>
            <p:cNvPr id="187" name="Text Box 10"/>
            <p:cNvSpPr txBox="1">
              <a:spLocks noChangeArrowheads="1"/>
            </p:cNvSpPr>
            <p:nvPr/>
          </p:nvSpPr>
          <p:spPr bwMode="auto">
            <a:xfrm>
              <a:off x="4990953" y="3806520"/>
              <a:ext cx="391795" cy="179536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ts val="4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algn="just" eaLnBrk="0" hangingPunct="0">
                <a:lnSpc>
                  <a:spcPts val="4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 algn="just" eaLnBrk="0" hangingPunct="0">
                <a:lnSpc>
                  <a:spcPts val="4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  <a:p>
              <a:pPr algn="just" eaLnBrk="0" hangingPunct="0">
                <a:lnSpc>
                  <a:spcPts val="4000"/>
                </a:lnSpc>
              </a:pPr>
              <a:r>
                <a:rPr lang="zh-CN" altLang="en-US" sz="27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 sz="27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8" name="Text Box 11"/>
            <p:cNvSpPr txBox="1">
              <a:spLocks noChangeArrowheads="1"/>
            </p:cNvSpPr>
            <p:nvPr/>
          </p:nvSpPr>
          <p:spPr bwMode="auto">
            <a:xfrm>
              <a:off x="5382749" y="3783977"/>
              <a:ext cx="900000" cy="2016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</p:spPr>
          <p:txBody>
            <a:bodyPr tIns="0" bIns="0"/>
            <a:lstStyle>
              <a:defPPr>
                <a:defRPr lang="zh-CN"/>
              </a:defPPr>
              <a:lvl1pPr algn="just" eaLnBrk="0" hangingPunct="0">
                <a:lnSpc>
                  <a:spcPct val="105000"/>
                </a:lnSpc>
                <a:defRPr sz="28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pPr algn="ctr">
                <a:lnSpc>
                  <a:spcPts val="4000"/>
                </a:lnSpc>
              </a:pPr>
              <a:r>
                <a:rPr lang="zh-CN" altLang="en-US" b="0" dirty="0"/>
                <a:t> </a:t>
              </a:r>
              <a:r>
                <a:rPr lang="en-US" altLang="zh-CN" b="0" i="1" dirty="0" smtClean="0"/>
                <a:t>v</a:t>
              </a:r>
              <a:r>
                <a:rPr lang="en-US" altLang="zh-CN" b="0" baseline="-25000" dirty="0" smtClean="0"/>
                <a:t>0</a:t>
              </a:r>
              <a:r>
                <a:rPr lang="en-US" altLang="zh-CN" b="0" dirty="0" smtClean="0"/>
                <a:t>     </a:t>
              </a:r>
              <a:endParaRPr lang="en-US" altLang="zh-CN" b="0" dirty="0"/>
            </a:p>
            <a:p>
              <a:pPr algn="ctr">
                <a:lnSpc>
                  <a:spcPts val="4000"/>
                </a:lnSpc>
              </a:pPr>
              <a:r>
                <a:rPr lang="en-US" altLang="zh-CN" b="0" dirty="0"/>
                <a:t> </a:t>
              </a:r>
              <a:r>
                <a:rPr lang="en-US" altLang="zh-CN" b="0" i="1" dirty="0" smtClean="0"/>
                <a:t>v</a:t>
              </a:r>
              <a:r>
                <a:rPr lang="en-US" altLang="zh-CN" b="0" baseline="-25000" dirty="0" smtClean="0"/>
                <a:t>1</a:t>
              </a:r>
              <a:r>
                <a:rPr lang="en-US" altLang="zh-CN" b="0" dirty="0" smtClean="0"/>
                <a:t>     </a:t>
              </a:r>
              <a:endParaRPr lang="en-US" altLang="zh-CN" b="0" dirty="0"/>
            </a:p>
            <a:p>
              <a:pPr algn="ctr">
                <a:lnSpc>
                  <a:spcPts val="4000"/>
                </a:lnSpc>
              </a:pPr>
              <a:r>
                <a:rPr lang="en-US" altLang="zh-CN" b="0" dirty="0"/>
                <a:t> </a:t>
              </a:r>
              <a:r>
                <a:rPr lang="en-US" altLang="zh-CN" b="0" i="1" dirty="0" smtClean="0"/>
                <a:t>v</a:t>
              </a:r>
              <a:r>
                <a:rPr lang="en-US" altLang="zh-CN" b="0" baseline="-25000" dirty="0" smtClean="0"/>
                <a:t>2</a:t>
              </a:r>
              <a:r>
                <a:rPr lang="en-US" altLang="zh-CN" b="0" dirty="0" smtClean="0"/>
                <a:t>     </a:t>
              </a:r>
              <a:endParaRPr lang="en-US" altLang="zh-CN" b="0" dirty="0"/>
            </a:p>
            <a:p>
              <a:pPr algn="ctr">
                <a:lnSpc>
                  <a:spcPts val="4000"/>
                </a:lnSpc>
              </a:pPr>
              <a:r>
                <a:rPr lang="en-US" altLang="zh-CN" b="0" dirty="0"/>
                <a:t> </a:t>
              </a:r>
              <a:r>
                <a:rPr lang="en-US" altLang="zh-CN" b="0" i="1" dirty="0" smtClean="0"/>
                <a:t>v</a:t>
              </a:r>
              <a:r>
                <a:rPr lang="en-US" altLang="zh-CN" b="0" baseline="-25000" dirty="0" smtClean="0"/>
                <a:t>3 </a:t>
              </a:r>
              <a:endParaRPr lang="en-US" altLang="zh-CN" b="0" dirty="0"/>
            </a:p>
            <a:p>
              <a:pPr algn="ctr">
                <a:lnSpc>
                  <a:spcPts val="4000"/>
                </a:lnSpc>
              </a:pPr>
              <a:r>
                <a:rPr lang="en-US" altLang="zh-CN" b="0" dirty="0"/>
                <a:t> </a:t>
              </a:r>
              <a:r>
                <a:rPr lang="en-US" altLang="zh-CN" b="0" dirty="0" smtClean="0"/>
                <a:t>       </a:t>
              </a:r>
              <a:endParaRPr lang="en-US" altLang="zh-CN" b="0" dirty="0"/>
            </a:p>
          </p:txBody>
        </p:sp>
        <p:sp>
          <p:nvSpPr>
            <p:cNvPr id="189" name="Line 14"/>
            <p:cNvSpPr>
              <a:spLocks noChangeShapeType="1"/>
            </p:cNvSpPr>
            <p:nvPr/>
          </p:nvSpPr>
          <p:spPr bwMode="auto">
            <a:xfrm>
              <a:off x="5382749" y="4306264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15"/>
            <p:cNvSpPr>
              <a:spLocks noChangeShapeType="1"/>
            </p:cNvSpPr>
            <p:nvPr/>
          </p:nvSpPr>
          <p:spPr bwMode="auto">
            <a:xfrm>
              <a:off x="5382749" y="4828552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16"/>
            <p:cNvSpPr>
              <a:spLocks noChangeShapeType="1"/>
            </p:cNvSpPr>
            <p:nvPr/>
          </p:nvSpPr>
          <p:spPr bwMode="auto">
            <a:xfrm>
              <a:off x="5382749" y="5321947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841807" y="5000637"/>
            <a:ext cx="1562737" cy="431800"/>
            <a:chOff x="7037706" y="4131577"/>
            <a:chExt cx="1562737" cy="431800"/>
          </a:xfrm>
        </p:grpSpPr>
        <p:sp>
          <p:nvSpPr>
            <p:cNvPr id="164" name="Rectangle 215"/>
            <p:cNvSpPr>
              <a:spLocks noChangeArrowheads="1"/>
            </p:cNvSpPr>
            <p:nvPr/>
          </p:nvSpPr>
          <p:spPr bwMode="auto">
            <a:xfrm>
              <a:off x="7844793" y="4131577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65" name="Line 216"/>
            <p:cNvSpPr>
              <a:spLocks noChangeShapeType="1"/>
            </p:cNvSpPr>
            <p:nvPr/>
          </p:nvSpPr>
          <p:spPr bwMode="auto">
            <a:xfrm>
              <a:off x="8233730" y="4136339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" name="Line 205"/>
            <p:cNvSpPr>
              <a:spLocks noChangeShapeType="1"/>
            </p:cNvSpPr>
            <p:nvPr/>
          </p:nvSpPr>
          <p:spPr bwMode="auto">
            <a:xfrm>
              <a:off x="7037706" y="4337266"/>
              <a:ext cx="815975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846570" y="5531179"/>
            <a:ext cx="2840016" cy="431800"/>
            <a:chOff x="6846570" y="5531179"/>
            <a:chExt cx="2840016" cy="431800"/>
          </a:xfrm>
        </p:grpSpPr>
        <p:sp>
          <p:nvSpPr>
            <p:cNvPr id="166" name="Rectangle 217"/>
            <p:cNvSpPr>
              <a:spLocks noChangeArrowheads="1"/>
            </p:cNvSpPr>
            <p:nvPr/>
          </p:nvSpPr>
          <p:spPr bwMode="auto">
            <a:xfrm>
              <a:off x="7648894" y="5531179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7" name="Line 218"/>
            <p:cNvSpPr>
              <a:spLocks noChangeShapeType="1"/>
            </p:cNvSpPr>
            <p:nvPr/>
          </p:nvSpPr>
          <p:spPr bwMode="auto">
            <a:xfrm>
              <a:off x="8052119" y="5531179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" name="Line 220"/>
            <p:cNvSpPr>
              <a:spLocks noChangeShapeType="1"/>
            </p:cNvSpPr>
            <p:nvPr/>
          </p:nvSpPr>
          <p:spPr bwMode="auto">
            <a:xfrm>
              <a:off x="6846570" y="5731839"/>
              <a:ext cx="8064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Rectangle 221"/>
            <p:cNvSpPr>
              <a:spLocks noChangeArrowheads="1"/>
            </p:cNvSpPr>
            <p:nvPr/>
          </p:nvSpPr>
          <p:spPr bwMode="auto">
            <a:xfrm>
              <a:off x="8930936" y="5531179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71" name="Line 222"/>
            <p:cNvSpPr>
              <a:spLocks noChangeShapeType="1"/>
            </p:cNvSpPr>
            <p:nvPr/>
          </p:nvSpPr>
          <p:spPr bwMode="auto">
            <a:xfrm>
              <a:off x="9319874" y="5531179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" name="Line 203"/>
            <p:cNvSpPr>
              <a:spLocks noChangeShapeType="1"/>
            </p:cNvSpPr>
            <p:nvPr/>
          </p:nvSpPr>
          <p:spPr bwMode="auto">
            <a:xfrm>
              <a:off x="8250878" y="5769794"/>
              <a:ext cx="6921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419868" y="3816056"/>
            <a:ext cx="2381134" cy="2111576"/>
            <a:chOff x="1819493" y="1181635"/>
            <a:chExt cx="2381134" cy="2111576"/>
          </a:xfrm>
          <a:solidFill>
            <a:srgbClr val="B4B4BE"/>
          </a:solidFill>
        </p:grpSpPr>
        <p:sp>
          <p:nvSpPr>
            <p:cNvPr id="63" name="Freeform 31"/>
            <p:cNvSpPr/>
            <p:nvPr/>
          </p:nvSpPr>
          <p:spPr bwMode="auto">
            <a:xfrm>
              <a:off x="2248436" y="1382177"/>
              <a:ext cx="154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1819493" y="118163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Oval 7"/>
            <p:cNvSpPr>
              <a:spLocks noChangeArrowheads="1"/>
            </p:cNvSpPr>
            <p:nvPr/>
          </p:nvSpPr>
          <p:spPr bwMode="auto">
            <a:xfrm>
              <a:off x="3768627" y="118163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 flipH="1">
              <a:off x="2090639" y="1613635"/>
              <a:ext cx="0" cy="1273175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7" name="Line 34"/>
            <p:cNvSpPr>
              <a:spLocks noChangeShapeType="1"/>
            </p:cNvSpPr>
            <p:nvPr/>
          </p:nvSpPr>
          <p:spPr bwMode="auto">
            <a:xfrm flipH="1" flipV="1">
              <a:off x="2217002" y="1525685"/>
              <a:ext cx="1584000" cy="1404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8" name="Oval 7"/>
            <p:cNvSpPr>
              <a:spLocks noChangeArrowheads="1"/>
            </p:cNvSpPr>
            <p:nvPr/>
          </p:nvSpPr>
          <p:spPr bwMode="auto">
            <a:xfrm>
              <a:off x="3768627" y="2861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Oval 7"/>
            <p:cNvSpPr>
              <a:spLocks noChangeArrowheads="1"/>
            </p:cNvSpPr>
            <p:nvPr/>
          </p:nvSpPr>
          <p:spPr bwMode="auto">
            <a:xfrm>
              <a:off x="1819493" y="2861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Freeform 31"/>
            <p:cNvSpPr/>
            <p:nvPr/>
          </p:nvSpPr>
          <p:spPr bwMode="auto">
            <a:xfrm>
              <a:off x="2235866" y="3102392"/>
              <a:ext cx="154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1" name="Line 32"/>
            <p:cNvSpPr>
              <a:spLocks noChangeShapeType="1"/>
            </p:cNvSpPr>
            <p:nvPr/>
          </p:nvSpPr>
          <p:spPr bwMode="auto">
            <a:xfrm flipH="1" flipV="1">
              <a:off x="1987133" y="1583155"/>
              <a:ext cx="0" cy="1273175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sp>
        <p:nvSpPr>
          <p:cNvPr id="86" name="Text Box 194"/>
          <p:cNvSpPr txBox="1">
            <a:spLocks noChangeArrowheads="1"/>
          </p:cNvSpPr>
          <p:nvPr/>
        </p:nvSpPr>
        <p:spPr bwMode="auto">
          <a:xfrm>
            <a:off x="6575563" y="4488977"/>
            <a:ext cx="519112" cy="384175"/>
          </a:xfrm>
          <a:prstGeom prst="rect">
            <a:avLst/>
          </a:prstGeom>
          <a:noFill/>
          <a:ln>
            <a:noFill/>
          </a:ln>
          <a:effectLst/>
        </p:spPr>
        <p:txBody>
          <a:bodyPr tIns="0" bIns="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∧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753214" y="899160"/>
            <a:ext cx="4847486" cy="523220"/>
            <a:chOff x="753214" y="1066800"/>
            <a:chExt cx="4847486" cy="523220"/>
          </a:xfrm>
        </p:grpSpPr>
        <p:sp>
          <p:nvSpPr>
            <p:cNvPr id="88" name="Text Box 12"/>
            <p:cNvSpPr txBox="1">
              <a:spLocks noChangeArrowheads="1"/>
            </p:cNvSpPr>
            <p:nvPr/>
          </p:nvSpPr>
          <p:spPr bwMode="auto">
            <a:xfrm>
              <a:off x="1341120" y="1066800"/>
              <a:ext cx="425958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如何求顶点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i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的出度？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9" name="Group 31"/>
            <p:cNvGrpSpPr/>
            <p:nvPr/>
          </p:nvGrpSpPr>
          <p:grpSpPr>
            <a:xfrm>
              <a:off x="753214" y="112754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94" name="组合 93"/>
          <p:cNvGrpSpPr/>
          <p:nvPr/>
        </p:nvGrpSpPr>
        <p:grpSpPr>
          <a:xfrm>
            <a:off x="5147459" y="921637"/>
            <a:ext cx="5749141" cy="523220"/>
            <a:chOff x="4487863" y="5156771"/>
            <a:chExt cx="5749141" cy="523220"/>
          </a:xfrm>
        </p:grpSpPr>
        <p:sp>
          <p:nvSpPr>
            <p:cNvPr id="95" name="Text Box 18"/>
            <p:cNvSpPr txBox="1">
              <a:spLocks noChangeArrowheads="1"/>
            </p:cNvSpPr>
            <p:nvPr/>
          </p:nvSpPr>
          <p:spPr bwMode="auto">
            <a:xfrm>
              <a:off x="5202384" y="5156771"/>
              <a:ext cx="503462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顶点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i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的出边表中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结点的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个数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右箭头 95"/>
            <p:cNvSpPr/>
            <p:nvPr/>
          </p:nvSpPr>
          <p:spPr>
            <a:xfrm>
              <a:off x="4487863" y="5278691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737974" y="1798320"/>
            <a:ext cx="4847486" cy="523220"/>
            <a:chOff x="753214" y="1066800"/>
            <a:chExt cx="4847486" cy="523220"/>
          </a:xfrm>
        </p:grpSpPr>
        <p:sp>
          <p:nvSpPr>
            <p:cNvPr id="98" name="Text Box 12"/>
            <p:cNvSpPr txBox="1">
              <a:spLocks noChangeArrowheads="1"/>
            </p:cNvSpPr>
            <p:nvPr/>
          </p:nvSpPr>
          <p:spPr bwMode="auto">
            <a:xfrm>
              <a:off x="1341120" y="1066800"/>
              <a:ext cx="425958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如何求顶点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i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的入度？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9" name="Group 31"/>
            <p:cNvGrpSpPr/>
            <p:nvPr/>
          </p:nvGrpSpPr>
          <p:grpSpPr>
            <a:xfrm>
              <a:off x="753214" y="112754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04" name="组合 103"/>
          <p:cNvGrpSpPr/>
          <p:nvPr/>
        </p:nvGrpSpPr>
        <p:grpSpPr>
          <a:xfrm>
            <a:off x="5132219" y="1820797"/>
            <a:ext cx="6572101" cy="523220"/>
            <a:chOff x="4487863" y="5156771"/>
            <a:chExt cx="6572101" cy="523220"/>
          </a:xfrm>
        </p:grpSpPr>
        <p:sp>
          <p:nvSpPr>
            <p:cNvPr id="105" name="Text Box 18"/>
            <p:cNvSpPr txBox="1">
              <a:spLocks noChangeArrowheads="1"/>
            </p:cNvSpPr>
            <p:nvPr/>
          </p:nvSpPr>
          <p:spPr bwMode="auto">
            <a:xfrm>
              <a:off x="5202384" y="5156771"/>
              <a:ext cx="585758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所有出边表中数据域为 </a:t>
              </a:r>
              <a:r>
                <a:rPr lang="en-US" altLang="zh-CN" sz="28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的结点个数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右箭头 105"/>
            <p:cNvSpPr/>
            <p:nvPr/>
          </p:nvSpPr>
          <p:spPr>
            <a:xfrm>
              <a:off x="4487863" y="5278691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5430690" y="3429000"/>
            <a:ext cx="926939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vertex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44776" y="3429627"/>
            <a:ext cx="731497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413276" y="3444232"/>
            <a:ext cx="964562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adjvex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358630" y="3444232"/>
            <a:ext cx="964562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2421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存储有向图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841807" y="3921772"/>
            <a:ext cx="2833688" cy="431801"/>
            <a:chOff x="7037706" y="3052712"/>
            <a:chExt cx="2833688" cy="431801"/>
          </a:xfrm>
        </p:grpSpPr>
        <p:sp>
          <p:nvSpPr>
            <p:cNvPr id="145" name="Line 196"/>
            <p:cNvSpPr>
              <a:spLocks noChangeShapeType="1"/>
            </p:cNvSpPr>
            <p:nvPr/>
          </p:nvSpPr>
          <p:spPr bwMode="auto">
            <a:xfrm>
              <a:off x="8425181" y="3297187"/>
              <a:ext cx="6921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Rectangle 197"/>
            <p:cNvSpPr>
              <a:spLocks noChangeArrowheads="1"/>
            </p:cNvSpPr>
            <p:nvPr/>
          </p:nvSpPr>
          <p:spPr bwMode="auto">
            <a:xfrm>
              <a:off x="7847331" y="3052712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7" name="Line 198"/>
            <p:cNvSpPr>
              <a:spLocks noChangeShapeType="1"/>
            </p:cNvSpPr>
            <p:nvPr/>
          </p:nvSpPr>
          <p:spPr bwMode="auto">
            <a:xfrm>
              <a:off x="7037706" y="3289250"/>
              <a:ext cx="815975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99"/>
            <p:cNvSpPr>
              <a:spLocks noChangeShapeType="1"/>
            </p:cNvSpPr>
            <p:nvPr/>
          </p:nvSpPr>
          <p:spPr bwMode="auto">
            <a:xfrm>
              <a:off x="8236269" y="3057475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" name="Rectangle 200"/>
            <p:cNvSpPr>
              <a:spLocks noChangeArrowheads="1"/>
            </p:cNvSpPr>
            <p:nvPr/>
          </p:nvSpPr>
          <p:spPr bwMode="auto">
            <a:xfrm>
              <a:off x="9115744" y="3052712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50" name="Line 201"/>
            <p:cNvSpPr>
              <a:spLocks noChangeShapeType="1"/>
            </p:cNvSpPr>
            <p:nvPr/>
          </p:nvSpPr>
          <p:spPr bwMode="auto">
            <a:xfrm>
              <a:off x="9504681" y="3057475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276273" y="3905897"/>
            <a:ext cx="905156" cy="2016000"/>
            <a:chOff x="6276273" y="3783977"/>
            <a:chExt cx="905156" cy="2016000"/>
          </a:xfrm>
        </p:grpSpPr>
        <p:sp>
          <p:nvSpPr>
            <p:cNvPr id="178" name="Text Box 11"/>
            <p:cNvSpPr txBox="1">
              <a:spLocks noChangeArrowheads="1"/>
            </p:cNvSpPr>
            <p:nvPr/>
          </p:nvSpPr>
          <p:spPr bwMode="auto">
            <a:xfrm>
              <a:off x="6281429" y="3783977"/>
              <a:ext cx="900000" cy="2016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</p:spPr>
          <p:txBody>
            <a:bodyPr tIns="0" bIns="0"/>
            <a:lstStyle/>
            <a:p>
              <a:pPr algn="just" eaLnBrk="0" hangingPunct="0">
                <a:lnSpc>
                  <a:spcPct val="105000"/>
                </a:lnSpc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9" name="Line 14"/>
            <p:cNvSpPr>
              <a:spLocks noChangeShapeType="1"/>
            </p:cNvSpPr>
            <p:nvPr/>
          </p:nvSpPr>
          <p:spPr bwMode="auto">
            <a:xfrm>
              <a:off x="6276273" y="4318976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14"/>
            <p:cNvSpPr>
              <a:spLocks noChangeShapeType="1"/>
            </p:cNvSpPr>
            <p:nvPr/>
          </p:nvSpPr>
          <p:spPr bwMode="auto">
            <a:xfrm>
              <a:off x="6276273" y="4827941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14"/>
            <p:cNvSpPr>
              <a:spLocks noChangeShapeType="1"/>
            </p:cNvSpPr>
            <p:nvPr/>
          </p:nvSpPr>
          <p:spPr bwMode="auto">
            <a:xfrm>
              <a:off x="6276273" y="5322899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990953" y="3905897"/>
            <a:ext cx="1291796" cy="2016000"/>
            <a:chOff x="4990953" y="3783977"/>
            <a:chExt cx="1291796" cy="2016000"/>
          </a:xfrm>
        </p:grpSpPr>
        <p:sp>
          <p:nvSpPr>
            <p:cNvPr id="187" name="Text Box 10"/>
            <p:cNvSpPr txBox="1">
              <a:spLocks noChangeArrowheads="1"/>
            </p:cNvSpPr>
            <p:nvPr/>
          </p:nvSpPr>
          <p:spPr bwMode="auto">
            <a:xfrm>
              <a:off x="4990953" y="3806520"/>
              <a:ext cx="391795" cy="179536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ts val="4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algn="just" eaLnBrk="0" hangingPunct="0">
                <a:lnSpc>
                  <a:spcPts val="4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 algn="just" eaLnBrk="0" hangingPunct="0">
                <a:lnSpc>
                  <a:spcPts val="4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  <a:p>
              <a:pPr algn="just" eaLnBrk="0" hangingPunct="0">
                <a:lnSpc>
                  <a:spcPts val="4000"/>
                </a:lnSpc>
              </a:pPr>
              <a:r>
                <a:rPr lang="zh-CN" altLang="en-US" sz="27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 sz="27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8" name="Text Box 11"/>
            <p:cNvSpPr txBox="1">
              <a:spLocks noChangeArrowheads="1"/>
            </p:cNvSpPr>
            <p:nvPr/>
          </p:nvSpPr>
          <p:spPr bwMode="auto">
            <a:xfrm>
              <a:off x="5382749" y="3783977"/>
              <a:ext cx="900000" cy="2016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</p:spPr>
          <p:txBody>
            <a:bodyPr tIns="0" bIns="0"/>
            <a:lstStyle>
              <a:defPPr>
                <a:defRPr lang="zh-CN"/>
              </a:defPPr>
              <a:lvl1pPr algn="just" eaLnBrk="0" hangingPunct="0">
                <a:lnSpc>
                  <a:spcPct val="105000"/>
                </a:lnSpc>
                <a:defRPr sz="28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pPr algn="ctr">
                <a:lnSpc>
                  <a:spcPts val="4000"/>
                </a:lnSpc>
              </a:pPr>
              <a:r>
                <a:rPr lang="zh-CN" altLang="en-US" b="0" dirty="0"/>
                <a:t> </a:t>
              </a:r>
              <a:r>
                <a:rPr lang="en-US" altLang="zh-CN" b="0" i="1" dirty="0" smtClean="0"/>
                <a:t>v</a:t>
              </a:r>
              <a:r>
                <a:rPr lang="en-US" altLang="zh-CN" b="0" baseline="-25000" dirty="0" smtClean="0"/>
                <a:t>0</a:t>
              </a:r>
              <a:r>
                <a:rPr lang="en-US" altLang="zh-CN" b="0" dirty="0" smtClean="0"/>
                <a:t>     </a:t>
              </a:r>
              <a:endParaRPr lang="en-US" altLang="zh-CN" b="0" dirty="0"/>
            </a:p>
            <a:p>
              <a:pPr algn="ctr">
                <a:lnSpc>
                  <a:spcPts val="4000"/>
                </a:lnSpc>
              </a:pPr>
              <a:r>
                <a:rPr lang="en-US" altLang="zh-CN" b="0" dirty="0"/>
                <a:t> </a:t>
              </a:r>
              <a:r>
                <a:rPr lang="en-US" altLang="zh-CN" b="0" i="1" dirty="0" smtClean="0"/>
                <a:t>v</a:t>
              </a:r>
              <a:r>
                <a:rPr lang="en-US" altLang="zh-CN" b="0" baseline="-25000" dirty="0" smtClean="0"/>
                <a:t>1</a:t>
              </a:r>
              <a:r>
                <a:rPr lang="en-US" altLang="zh-CN" b="0" dirty="0" smtClean="0"/>
                <a:t>     </a:t>
              </a:r>
              <a:endParaRPr lang="en-US" altLang="zh-CN" b="0" dirty="0"/>
            </a:p>
            <a:p>
              <a:pPr algn="ctr">
                <a:lnSpc>
                  <a:spcPts val="4000"/>
                </a:lnSpc>
              </a:pPr>
              <a:r>
                <a:rPr lang="en-US" altLang="zh-CN" b="0" dirty="0"/>
                <a:t> </a:t>
              </a:r>
              <a:r>
                <a:rPr lang="en-US" altLang="zh-CN" b="0" i="1" dirty="0" smtClean="0"/>
                <a:t>v</a:t>
              </a:r>
              <a:r>
                <a:rPr lang="en-US" altLang="zh-CN" b="0" baseline="-25000" dirty="0" smtClean="0"/>
                <a:t>2</a:t>
              </a:r>
              <a:r>
                <a:rPr lang="en-US" altLang="zh-CN" b="0" dirty="0" smtClean="0"/>
                <a:t>     </a:t>
              </a:r>
              <a:endParaRPr lang="en-US" altLang="zh-CN" b="0" dirty="0"/>
            </a:p>
            <a:p>
              <a:pPr algn="ctr">
                <a:lnSpc>
                  <a:spcPts val="4000"/>
                </a:lnSpc>
              </a:pPr>
              <a:r>
                <a:rPr lang="en-US" altLang="zh-CN" b="0" dirty="0"/>
                <a:t> </a:t>
              </a:r>
              <a:r>
                <a:rPr lang="en-US" altLang="zh-CN" b="0" i="1" dirty="0" smtClean="0"/>
                <a:t>v</a:t>
              </a:r>
              <a:r>
                <a:rPr lang="en-US" altLang="zh-CN" b="0" baseline="-25000" dirty="0" smtClean="0"/>
                <a:t>3 </a:t>
              </a:r>
              <a:endParaRPr lang="en-US" altLang="zh-CN" b="0" dirty="0"/>
            </a:p>
            <a:p>
              <a:pPr algn="ctr">
                <a:lnSpc>
                  <a:spcPts val="4000"/>
                </a:lnSpc>
              </a:pPr>
              <a:r>
                <a:rPr lang="en-US" altLang="zh-CN" b="0" dirty="0"/>
                <a:t> </a:t>
              </a:r>
              <a:r>
                <a:rPr lang="en-US" altLang="zh-CN" b="0" dirty="0" smtClean="0"/>
                <a:t>       </a:t>
              </a:r>
              <a:endParaRPr lang="en-US" altLang="zh-CN" b="0" dirty="0"/>
            </a:p>
          </p:txBody>
        </p:sp>
        <p:sp>
          <p:nvSpPr>
            <p:cNvPr id="189" name="Line 14"/>
            <p:cNvSpPr>
              <a:spLocks noChangeShapeType="1"/>
            </p:cNvSpPr>
            <p:nvPr/>
          </p:nvSpPr>
          <p:spPr bwMode="auto">
            <a:xfrm>
              <a:off x="5382749" y="4306264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15"/>
            <p:cNvSpPr>
              <a:spLocks noChangeShapeType="1"/>
            </p:cNvSpPr>
            <p:nvPr/>
          </p:nvSpPr>
          <p:spPr bwMode="auto">
            <a:xfrm>
              <a:off x="5382749" y="4828552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16"/>
            <p:cNvSpPr>
              <a:spLocks noChangeShapeType="1"/>
            </p:cNvSpPr>
            <p:nvPr/>
          </p:nvSpPr>
          <p:spPr bwMode="auto">
            <a:xfrm>
              <a:off x="5382749" y="5321947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841807" y="4481909"/>
            <a:ext cx="1562737" cy="431800"/>
            <a:chOff x="7037706" y="4131577"/>
            <a:chExt cx="1562737" cy="431800"/>
          </a:xfrm>
        </p:grpSpPr>
        <p:sp>
          <p:nvSpPr>
            <p:cNvPr id="164" name="Rectangle 215"/>
            <p:cNvSpPr>
              <a:spLocks noChangeArrowheads="1"/>
            </p:cNvSpPr>
            <p:nvPr/>
          </p:nvSpPr>
          <p:spPr bwMode="auto">
            <a:xfrm>
              <a:off x="7844793" y="4131577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65" name="Line 216"/>
            <p:cNvSpPr>
              <a:spLocks noChangeShapeType="1"/>
            </p:cNvSpPr>
            <p:nvPr/>
          </p:nvSpPr>
          <p:spPr bwMode="auto">
            <a:xfrm>
              <a:off x="8233730" y="4136339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" name="Line 205"/>
            <p:cNvSpPr>
              <a:spLocks noChangeShapeType="1"/>
            </p:cNvSpPr>
            <p:nvPr/>
          </p:nvSpPr>
          <p:spPr bwMode="auto">
            <a:xfrm>
              <a:off x="7037706" y="4337266"/>
              <a:ext cx="815975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419868" y="3816056"/>
            <a:ext cx="2381134" cy="2111576"/>
            <a:chOff x="1819493" y="1181635"/>
            <a:chExt cx="2381134" cy="2111576"/>
          </a:xfrm>
          <a:solidFill>
            <a:srgbClr val="B4B4BE"/>
          </a:solidFill>
        </p:grpSpPr>
        <p:sp>
          <p:nvSpPr>
            <p:cNvPr id="63" name="Freeform 31"/>
            <p:cNvSpPr/>
            <p:nvPr/>
          </p:nvSpPr>
          <p:spPr bwMode="auto">
            <a:xfrm>
              <a:off x="2248436" y="1382177"/>
              <a:ext cx="154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1819493" y="118163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Oval 7"/>
            <p:cNvSpPr>
              <a:spLocks noChangeArrowheads="1"/>
            </p:cNvSpPr>
            <p:nvPr/>
          </p:nvSpPr>
          <p:spPr bwMode="auto">
            <a:xfrm>
              <a:off x="3768627" y="118163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 flipH="1">
              <a:off x="2090639" y="1613635"/>
              <a:ext cx="0" cy="1273175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7" name="Line 34"/>
            <p:cNvSpPr>
              <a:spLocks noChangeShapeType="1"/>
            </p:cNvSpPr>
            <p:nvPr/>
          </p:nvSpPr>
          <p:spPr bwMode="auto">
            <a:xfrm flipH="1" flipV="1">
              <a:off x="2217002" y="1525685"/>
              <a:ext cx="1584000" cy="1404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8" name="Oval 7"/>
            <p:cNvSpPr>
              <a:spLocks noChangeArrowheads="1"/>
            </p:cNvSpPr>
            <p:nvPr/>
          </p:nvSpPr>
          <p:spPr bwMode="auto">
            <a:xfrm>
              <a:off x="3768627" y="2861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Oval 7"/>
            <p:cNvSpPr>
              <a:spLocks noChangeArrowheads="1"/>
            </p:cNvSpPr>
            <p:nvPr/>
          </p:nvSpPr>
          <p:spPr bwMode="auto">
            <a:xfrm>
              <a:off x="1819493" y="2861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Freeform 31"/>
            <p:cNvSpPr/>
            <p:nvPr/>
          </p:nvSpPr>
          <p:spPr bwMode="auto">
            <a:xfrm>
              <a:off x="2235866" y="3102392"/>
              <a:ext cx="154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1" name="Line 32"/>
            <p:cNvSpPr>
              <a:spLocks noChangeShapeType="1"/>
            </p:cNvSpPr>
            <p:nvPr/>
          </p:nvSpPr>
          <p:spPr bwMode="auto">
            <a:xfrm flipH="1" flipV="1">
              <a:off x="1987133" y="1583155"/>
              <a:ext cx="0" cy="1273175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753214" y="899160"/>
            <a:ext cx="4847486" cy="523220"/>
            <a:chOff x="753214" y="1066800"/>
            <a:chExt cx="4847486" cy="523220"/>
          </a:xfrm>
        </p:grpSpPr>
        <p:sp>
          <p:nvSpPr>
            <p:cNvPr id="88" name="Text Box 12"/>
            <p:cNvSpPr txBox="1">
              <a:spLocks noChangeArrowheads="1"/>
            </p:cNvSpPr>
            <p:nvPr/>
          </p:nvSpPr>
          <p:spPr bwMode="auto">
            <a:xfrm>
              <a:off x="1341120" y="1066800"/>
              <a:ext cx="425958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如何求顶点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i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的入度？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9" name="Group 31"/>
            <p:cNvGrpSpPr/>
            <p:nvPr/>
          </p:nvGrpSpPr>
          <p:grpSpPr>
            <a:xfrm>
              <a:off x="753214" y="112754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94" name="组合 93"/>
          <p:cNvGrpSpPr/>
          <p:nvPr/>
        </p:nvGrpSpPr>
        <p:grpSpPr>
          <a:xfrm>
            <a:off x="5147459" y="921637"/>
            <a:ext cx="5749141" cy="523220"/>
            <a:chOff x="4487863" y="5156771"/>
            <a:chExt cx="5749141" cy="523220"/>
          </a:xfrm>
        </p:grpSpPr>
        <p:sp>
          <p:nvSpPr>
            <p:cNvPr id="95" name="Text Box 18"/>
            <p:cNvSpPr txBox="1">
              <a:spLocks noChangeArrowheads="1"/>
            </p:cNvSpPr>
            <p:nvPr/>
          </p:nvSpPr>
          <p:spPr bwMode="auto">
            <a:xfrm>
              <a:off x="5202384" y="5156771"/>
              <a:ext cx="503462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顶点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i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的入边表中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结点的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个数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右箭头 95"/>
            <p:cNvSpPr/>
            <p:nvPr/>
          </p:nvSpPr>
          <p:spPr>
            <a:xfrm>
              <a:off x="4487863" y="5278691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737974" y="1798320"/>
            <a:ext cx="4847486" cy="523220"/>
            <a:chOff x="753214" y="1066800"/>
            <a:chExt cx="4847486" cy="523220"/>
          </a:xfrm>
        </p:grpSpPr>
        <p:sp>
          <p:nvSpPr>
            <p:cNvPr id="98" name="Text Box 12"/>
            <p:cNvSpPr txBox="1">
              <a:spLocks noChangeArrowheads="1"/>
            </p:cNvSpPr>
            <p:nvPr/>
          </p:nvSpPr>
          <p:spPr bwMode="auto">
            <a:xfrm>
              <a:off x="1341120" y="1066800"/>
              <a:ext cx="425958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如何求顶点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i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的出度？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9" name="Group 31"/>
            <p:cNvGrpSpPr/>
            <p:nvPr/>
          </p:nvGrpSpPr>
          <p:grpSpPr>
            <a:xfrm>
              <a:off x="753214" y="112754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04" name="组合 103"/>
          <p:cNvGrpSpPr/>
          <p:nvPr/>
        </p:nvGrpSpPr>
        <p:grpSpPr>
          <a:xfrm>
            <a:off x="5132219" y="1820797"/>
            <a:ext cx="6572101" cy="523220"/>
            <a:chOff x="4487863" y="5156771"/>
            <a:chExt cx="6572101" cy="523220"/>
          </a:xfrm>
        </p:grpSpPr>
        <p:sp>
          <p:nvSpPr>
            <p:cNvPr id="105" name="Text Box 18"/>
            <p:cNvSpPr txBox="1">
              <a:spLocks noChangeArrowheads="1"/>
            </p:cNvSpPr>
            <p:nvPr/>
          </p:nvSpPr>
          <p:spPr bwMode="auto">
            <a:xfrm>
              <a:off x="5202384" y="5156771"/>
              <a:ext cx="585758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所有入边表中数据域为 </a:t>
              </a:r>
              <a:r>
                <a:rPr lang="en-US" altLang="zh-CN" sz="28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的结点个数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右箭头 105"/>
            <p:cNvSpPr/>
            <p:nvPr/>
          </p:nvSpPr>
          <p:spPr>
            <a:xfrm>
              <a:off x="4487863" y="5278691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5430690" y="3429000"/>
            <a:ext cx="926939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vertex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44776" y="3429627"/>
            <a:ext cx="731497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413276" y="3444232"/>
            <a:ext cx="964562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adjvex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358630" y="3444232"/>
            <a:ext cx="964562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ounded Rectangle 10"/>
          <p:cNvSpPr/>
          <p:nvPr/>
        </p:nvSpPr>
        <p:spPr>
          <a:xfrm>
            <a:off x="542922" y="100964"/>
            <a:ext cx="3343277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1628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有向图逆邻接表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6810524" y="5490751"/>
            <a:ext cx="1562737" cy="431800"/>
            <a:chOff x="7037706" y="4131577"/>
            <a:chExt cx="1562737" cy="431800"/>
          </a:xfrm>
        </p:grpSpPr>
        <p:sp>
          <p:nvSpPr>
            <p:cNvPr id="72" name="Rectangle 215"/>
            <p:cNvSpPr>
              <a:spLocks noChangeArrowheads="1"/>
            </p:cNvSpPr>
            <p:nvPr/>
          </p:nvSpPr>
          <p:spPr bwMode="auto">
            <a:xfrm>
              <a:off x="7844793" y="4131577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74" name="Line 216"/>
            <p:cNvSpPr>
              <a:spLocks noChangeShapeType="1"/>
            </p:cNvSpPr>
            <p:nvPr/>
          </p:nvSpPr>
          <p:spPr bwMode="auto">
            <a:xfrm>
              <a:off x="8233730" y="4136339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Line 205"/>
            <p:cNvSpPr>
              <a:spLocks noChangeShapeType="1"/>
            </p:cNvSpPr>
            <p:nvPr/>
          </p:nvSpPr>
          <p:spPr bwMode="auto">
            <a:xfrm>
              <a:off x="7037706" y="4337266"/>
              <a:ext cx="815975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845130" y="4985029"/>
            <a:ext cx="1562737" cy="431800"/>
            <a:chOff x="7037706" y="4131577"/>
            <a:chExt cx="1562737" cy="431800"/>
          </a:xfrm>
        </p:grpSpPr>
        <p:sp>
          <p:nvSpPr>
            <p:cNvPr id="83" name="Rectangle 215"/>
            <p:cNvSpPr>
              <a:spLocks noChangeArrowheads="1"/>
            </p:cNvSpPr>
            <p:nvPr/>
          </p:nvSpPr>
          <p:spPr bwMode="auto">
            <a:xfrm>
              <a:off x="7844793" y="4131577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84" name="Line 216"/>
            <p:cNvSpPr>
              <a:spLocks noChangeShapeType="1"/>
            </p:cNvSpPr>
            <p:nvPr/>
          </p:nvSpPr>
          <p:spPr bwMode="auto">
            <a:xfrm>
              <a:off x="8233730" y="4136339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" name="Line 205"/>
            <p:cNvSpPr>
              <a:spLocks noChangeShapeType="1"/>
            </p:cNvSpPr>
            <p:nvPr/>
          </p:nvSpPr>
          <p:spPr bwMode="auto">
            <a:xfrm>
              <a:off x="7037706" y="4337266"/>
              <a:ext cx="815975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219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0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8213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图的存储结构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53214" y="1066800"/>
            <a:ext cx="9107066" cy="523220"/>
            <a:chOff x="753214" y="1066800"/>
            <a:chExt cx="9107066" cy="523220"/>
          </a:xfrm>
        </p:grpSpPr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1341120" y="1066800"/>
              <a:ext cx="851916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图是否可以采用顺序存储结构？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9" name="Group 31"/>
            <p:cNvGrpSpPr/>
            <p:nvPr/>
          </p:nvGrpSpPr>
          <p:grpSpPr>
            <a:xfrm>
              <a:off x="753214" y="112754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2048824" y="1853218"/>
            <a:ext cx="72678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在图中，任何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两个顶点之间都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可能存在关系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边）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341633" y="2345363"/>
            <a:ext cx="6304774" cy="1052275"/>
            <a:chOff x="2341633" y="2345363"/>
            <a:chExt cx="6304774" cy="1052275"/>
          </a:xfrm>
        </p:grpSpPr>
        <p:sp>
          <p:nvSpPr>
            <p:cNvPr id="26" name="Text Box 14"/>
            <p:cNvSpPr txBox="1">
              <a:spLocks noChangeArrowheads="1"/>
            </p:cNvSpPr>
            <p:nvPr/>
          </p:nvSpPr>
          <p:spPr bwMode="auto">
            <a:xfrm>
              <a:off x="2341633" y="2935973"/>
              <a:ext cx="630477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无法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通过存储位置表示这种</a:t>
              </a:r>
              <a:r>
                <a:rPr lang="zh-CN" altLang="en-US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任意的逻辑</a:t>
              </a:r>
              <a:r>
                <a:rPr lang="zh-CN" altLang="en-US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关系</a:t>
              </a:r>
              <a:endPara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右箭头 26"/>
            <p:cNvSpPr/>
            <p:nvPr/>
          </p:nvSpPr>
          <p:spPr>
            <a:xfrm rot="5400000">
              <a:off x="5097265" y="2471363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738714" y="3421996"/>
            <a:ext cx="3888112" cy="1058397"/>
            <a:chOff x="3738714" y="3421996"/>
            <a:chExt cx="3888112" cy="1058397"/>
          </a:xfrm>
        </p:grpSpPr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3738714" y="4018728"/>
              <a:ext cx="38881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图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无法采用顺序存储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结构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右箭头 27"/>
            <p:cNvSpPr/>
            <p:nvPr/>
          </p:nvSpPr>
          <p:spPr>
            <a:xfrm rot="5400000">
              <a:off x="5097265" y="3547996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53214" y="4708993"/>
            <a:ext cx="9107066" cy="523220"/>
            <a:chOff x="753214" y="1066800"/>
            <a:chExt cx="9107066" cy="523220"/>
          </a:xfrm>
        </p:grpSpPr>
        <p:sp>
          <p:nvSpPr>
            <p:cNvPr id="30" name="Text Box 12"/>
            <p:cNvSpPr txBox="1">
              <a:spLocks noChangeArrowheads="1"/>
            </p:cNvSpPr>
            <p:nvPr/>
          </p:nvSpPr>
          <p:spPr bwMode="auto">
            <a:xfrm>
              <a:off x="1341120" y="1066800"/>
              <a:ext cx="851916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如何存储图呢？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1" name="Group 31"/>
            <p:cNvGrpSpPr/>
            <p:nvPr/>
          </p:nvGrpSpPr>
          <p:grpSpPr>
            <a:xfrm>
              <a:off x="753214" y="112754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2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1341120" y="5371858"/>
            <a:ext cx="29910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图是由顶点和边组成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548823" y="5070798"/>
            <a:ext cx="4747577" cy="1015663"/>
            <a:chOff x="4548823" y="5070798"/>
            <a:chExt cx="4747577" cy="1015663"/>
          </a:xfrm>
        </p:grpSpPr>
        <p:sp>
          <p:nvSpPr>
            <p:cNvPr id="39" name="Text Box 18"/>
            <p:cNvSpPr txBox="1">
              <a:spLocks noChangeArrowheads="1"/>
            </p:cNvSpPr>
            <p:nvPr/>
          </p:nvSpPr>
          <p:spPr bwMode="auto">
            <a:xfrm>
              <a:off x="5400505" y="5370131"/>
              <a:ext cx="153369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分别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考虑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右箭头 39"/>
            <p:cNvSpPr/>
            <p:nvPr/>
          </p:nvSpPr>
          <p:spPr>
            <a:xfrm>
              <a:off x="4548823" y="5446331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7048183" y="5070798"/>
              <a:ext cx="2248217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507D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</a:t>
              </a:r>
              <a:r>
                <a:rPr lang="zh-CN" altLang="en-US" sz="2400" dirty="0">
                  <a:solidFill>
                    <a:srgbClr val="507D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存储</a:t>
              </a:r>
              <a:r>
                <a:rPr lang="zh-CN" altLang="en-US" sz="2400" dirty="0" smtClean="0">
                  <a:solidFill>
                    <a:srgbClr val="507D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顶点</a:t>
              </a:r>
              <a:endParaRPr lang="en-US" altLang="zh-CN" sz="2400" dirty="0" smtClean="0">
                <a:solidFill>
                  <a:srgbClr val="507D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507D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</a:t>
              </a:r>
              <a:r>
                <a:rPr lang="zh-CN" altLang="en-US" sz="2400" dirty="0">
                  <a:solidFill>
                    <a:srgbClr val="507D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存储边</a:t>
              </a:r>
            </a:p>
          </p:txBody>
        </p:sp>
        <p:sp>
          <p:nvSpPr>
            <p:cNvPr id="42" name="右大括号 41"/>
            <p:cNvSpPr/>
            <p:nvPr/>
          </p:nvSpPr>
          <p:spPr>
            <a:xfrm flipH="1">
              <a:off x="6873814" y="5218629"/>
              <a:ext cx="180000" cy="720000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10"/>
          <p:cNvSpPr/>
          <p:nvPr/>
        </p:nvSpPr>
        <p:spPr>
          <a:xfrm>
            <a:off x="542925" y="100965"/>
            <a:ext cx="1155065" cy="53975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638175" y="61595"/>
            <a:ext cx="123952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</a:p>
        </p:txBody>
      </p:sp>
      <p:pic>
        <p:nvPicPr>
          <p:cNvPr id="34818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657600" y="892281"/>
            <a:ext cx="4267200" cy="1844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0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6"/>
          <a:srcRect r="74401" b="19057"/>
          <a:stretch/>
        </p:blipFill>
        <p:spPr>
          <a:xfrm>
            <a:off x="2382934" y="3247484"/>
            <a:ext cx="1834515" cy="28192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19" name="Picture 11" descr="Fig11-13"/>
          <p:cNvPicPr>
            <a:picLocks noChangeAspect="1"/>
          </p:cNvPicPr>
          <p:nvPr/>
        </p:nvPicPr>
        <p:blipFill>
          <a:blip r:embed="rId7"/>
          <a:srcRect l="35408" t="48492" r="48827" b="19415"/>
          <a:stretch>
            <a:fillRect/>
          </a:stretch>
        </p:blipFill>
        <p:spPr>
          <a:xfrm>
            <a:off x="7475611" y="3115604"/>
            <a:ext cx="2801938" cy="302418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93314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59673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2" y="1531422"/>
            <a:ext cx="6327458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邻接矩阵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" name="Group 40"/>
          <p:cNvGrpSpPr/>
          <p:nvPr/>
        </p:nvGrpSpPr>
        <p:grpSpPr>
          <a:xfrm>
            <a:off x="1964746" y="251113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2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2709862" y="2445822"/>
            <a:ext cx="6327458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邻接表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Group 40"/>
          <p:cNvGrpSpPr/>
          <p:nvPr/>
        </p:nvGrpSpPr>
        <p:grpSpPr>
          <a:xfrm>
            <a:off x="1964746" y="342553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7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2709862" y="3360222"/>
            <a:ext cx="6327458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逆邻接表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34" grpId="0" bldLvl="0" animBg="1"/>
      <p:bldP spid="15" grpId="0" bldLvl="0" animBg="1"/>
      <p:bldP spid="20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0965"/>
            <a:ext cx="3552190" cy="53975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5" y="61595"/>
            <a:ext cx="345694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邻接矩阵存储思想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762340" y="3350970"/>
            <a:ext cx="109572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＝(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顶点，则邻接矩阵是一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 </a:t>
            </a:r>
            <a:r>
              <a:rPr lang="en-US" altLang="zh-CN" sz="28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方阵，定义为：</a:t>
            </a:r>
          </a:p>
        </p:txBody>
      </p:sp>
      <p:grpSp>
        <p:nvGrpSpPr>
          <p:cNvPr id="43" name="Group 15"/>
          <p:cNvGrpSpPr/>
          <p:nvPr/>
        </p:nvGrpSpPr>
        <p:grpSpPr bwMode="auto">
          <a:xfrm>
            <a:off x="1542733" y="4303470"/>
            <a:ext cx="8482012" cy="1597025"/>
            <a:chOff x="70" y="3122"/>
            <a:chExt cx="5343" cy="1006"/>
          </a:xfrm>
        </p:grpSpPr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1317" y="3273"/>
              <a:ext cx="361" cy="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endPara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70" y="3388"/>
              <a:ext cx="11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edge[</a:t>
              </a:r>
              <a:r>
                <a:rPr lang="en-US" altLang="zh-CN" sz="28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][j]＝</a:t>
              </a:r>
            </a:p>
          </p:txBody>
        </p:sp>
        <p:sp>
          <p:nvSpPr>
            <p:cNvPr id="46" name="Text Box 13"/>
            <p:cNvSpPr txBox="1">
              <a:spLocks noChangeArrowheads="1"/>
            </p:cNvSpPr>
            <p:nvPr/>
          </p:nvSpPr>
          <p:spPr bwMode="auto">
            <a:xfrm>
              <a:off x="1402" y="3122"/>
              <a:ext cx="4011" cy="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just" eaLnBrk="0" hangingPunct="0">
                <a:lnSpc>
                  <a:spcPct val="144000"/>
                </a:lnSpc>
                <a:buSzPts val="1000"/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   若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i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)∈E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（或&lt;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i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&gt;∈E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</a:p>
            <a:p>
              <a:pPr algn="just" eaLnBrk="0" hangingPunct="0">
                <a:lnSpc>
                  <a:spcPct val="144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  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其它</a:t>
              </a:r>
            </a:p>
          </p:txBody>
        </p:sp>
        <p:sp>
          <p:nvSpPr>
            <p:cNvPr id="47" name="AutoShape 14"/>
            <p:cNvSpPr/>
            <p:nvPr/>
          </p:nvSpPr>
          <p:spPr bwMode="auto">
            <a:xfrm>
              <a:off x="1178" y="3334"/>
              <a:ext cx="136" cy="454"/>
            </a:xfrm>
            <a:prstGeom prst="leftBrace">
              <a:avLst>
                <a:gd name="adj1" fmla="val 40014"/>
                <a:gd name="adj2" fmla="val 50000"/>
              </a:avLst>
            </a:prstGeom>
            <a:noFill/>
            <a:ln w="38100">
              <a:solidFill>
                <a:srgbClr val="40404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endPara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62340" y="984944"/>
            <a:ext cx="10480312" cy="523220"/>
            <a:chOff x="762340" y="984944"/>
            <a:chExt cx="10480312" cy="523220"/>
          </a:xfrm>
        </p:grpSpPr>
        <p:grpSp>
          <p:nvGrpSpPr>
            <p:cNvPr id="48" name="Group 82"/>
            <p:cNvGrpSpPr/>
            <p:nvPr/>
          </p:nvGrpSpPr>
          <p:grpSpPr>
            <a:xfrm>
              <a:off x="762340" y="1048988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49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3" name="Text Box 6"/>
            <p:cNvSpPr txBox="1">
              <a:spLocks noChangeArrowheads="1"/>
            </p:cNvSpPr>
            <p:nvPr/>
          </p:nvSpPr>
          <p:spPr bwMode="auto">
            <a:xfrm>
              <a:off x="1213780" y="984944"/>
              <a:ext cx="1002887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邻接矩阵也称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表示法，其基本思想是：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03162" y="1615440"/>
            <a:ext cx="10272704" cy="1169551"/>
            <a:chOff x="1103162" y="1615440"/>
            <a:chExt cx="10272704" cy="1169551"/>
          </a:xfrm>
        </p:grpSpPr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1346994" y="1615440"/>
              <a:ext cx="10028872" cy="11695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一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维数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组：存储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图中顶点的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信息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维数组（邻接矩阵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）：存储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图中各顶点之间的邻接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关系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右大括号 53"/>
            <p:cNvSpPr/>
            <p:nvPr/>
          </p:nvSpPr>
          <p:spPr>
            <a:xfrm flipH="1">
              <a:off x="1103162" y="1899165"/>
              <a:ext cx="195696" cy="648000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333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存储示意图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79020" y="1054869"/>
            <a:ext cx="2381134" cy="2111576"/>
            <a:chOff x="719197" y="1035051"/>
            <a:chExt cx="2381134" cy="2111576"/>
          </a:xfrm>
          <a:solidFill>
            <a:srgbClr val="B4B4BE"/>
          </a:solidFill>
        </p:grpSpPr>
        <p:sp>
          <p:nvSpPr>
            <p:cNvPr id="42" name="Oval 7"/>
            <p:cNvSpPr>
              <a:spLocks noChangeArrowheads="1"/>
            </p:cNvSpPr>
            <p:nvPr/>
          </p:nvSpPr>
          <p:spPr bwMode="auto">
            <a:xfrm>
              <a:off x="719197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>
              <a:off x="1189097" y="1239838"/>
              <a:ext cx="15113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2668331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Line 21"/>
            <p:cNvSpPr>
              <a:spLocks noChangeShapeType="1"/>
            </p:cNvSpPr>
            <p:nvPr/>
          </p:nvSpPr>
          <p:spPr bwMode="auto">
            <a:xfrm>
              <a:off x="938273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8" name="Oval 7"/>
            <p:cNvSpPr>
              <a:spLocks noChangeArrowheads="1"/>
            </p:cNvSpPr>
            <p:nvPr/>
          </p:nvSpPr>
          <p:spPr bwMode="auto">
            <a:xfrm>
              <a:off x="2668331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val 7"/>
            <p:cNvSpPr>
              <a:spLocks noChangeArrowheads="1"/>
            </p:cNvSpPr>
            <p:nvPr/>
          </p:nvSpPr>
          <p:spPr bwMode="auto">
            <a:xfrm>
              <a:off x="719197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1074997" y="1396627"/>
              <a:ext cx="1656000" cy="1368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53" name="Line 16"/>
            <p:cNvSpPr>
              <a:spLocks noChangeShapeType="1"/>
            </p:cNvSpPr>
            <p:nvPr/>
          </p:nvSpPr>
          <p:spPr bwMode="auto">
            <a:xfrm>
              <a:off x="1151197" y="2930627"/>
              <a:ext cx="15113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945188" y="841058"/>
            <a:ext cx="3683001" cy="528638"/>
            <a:chOff x="5945188" y="566738"/>
            <a:chExt cx="3683001" cy="528638"/>
          </a:xfrm>
        </p:grpSpPr>
        <p:sp>
          <p:nvSpPr>
            <p:cNvPr id="55" name="Text Box 77"/>
            <p:cNvSpPr txBox="1">
              <a:spLocks noChangeArrowheads="1"/>
            </p:cNvSpPr>
            <p:nvPr/>
          </p:nvSpPr>
          <p:spPr bwMode="auto">
            <a:xfrm>
              <a:off x="7388226" y="566738"/>
              <a:ext cx="2239963" cy="468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2600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    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" name="Line 78"/>
            <p:cNvSpPr>
              <a:spLocks noChangeShapeType="1"/>
            </p:cNvSpPr>
            <p:nvPr/>
          </p:nvSpPr>
          <p:spPr bwMode="auto">
            <a:xfrm>
              <a:off x="7953376" y="56673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57" name="Line 79"/>
            <p:cNvSpPr>
              <a:spLocks noChangeShapeType="1"/>
            </p:cNvSpPr>
            <p:nvPr/>
          </p:nvSpPr>
          <p:spPr bwMode="auto">
            <a:xfrm>
              <a:off x="8518526" y="56673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58" name="Line 80"/>
            <p:cNvSpPr>
              <a:spLocks noChangeShapeType="1"/>
            </p:cNvSpPr>
            <p:nvPr/>
          </p:nvSpPr>
          <p:spPr bwMode="auto">
            <a:xfrm>
              <a:off x="9067801" y="56673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59" name="Rectangle 81"/>
            <p:cNvSpPr>
              <a:spLocks noChangeArrowheads="1"/>
            </p:cNvSpPr>
            <p:nvPr/>
          </p:nvSpPr>
          <p:spPr bwMode="auto">
            <a:xfrm>
              <a:off x="5945188" y="571501"/>
              <a:ext cx="14605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vertex =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945188" y="1298258"/>
            <a:ext cx="4369753" cy="2489037"/>
            <a:chOff x="5792788" y="1023938"/>
            <a:chExt cx="4369753" cy="2489037"/>
          </a:xfrm>
        </p:grpSpPr>
        <p:sp>
          <p:nvSpPr>
            <p:cNvPr id="61" name="Text Box 48"/>
            <p:cNvSpPr txBox="1">
              <a:spLocks noChangeArrowheads="1"/>
            </p:cNvSpPr>
            <p:nvPr/>
          </p:nvSpPr>
          <p:spPr bwMode="auto">
            <a:xfrm>
              <a:off x="7486651" y="1467486"/>
              <a:ext cx="2675890" cy="2045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pPr algn="just" eaLnBrk="0" hangingPunct="0">
                <a:lnSpc>
                  <a:spcPct val="12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      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0      1      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1      0      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1      0      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</a:p>
          </p:txBody>
        </p:sp>
        <p:sp>
          <p:nvSpPr>
            <p:cNvPr id="62" name="AutoShape 75"/>
            <p:cNvSpPr>
              <a:spLocks noChangeArrowheads="1"/>
            </p:cNvSpPr>
            <p:nvPr/>
          </p:nvSpPr>
          <p:spPr bwMode="auto">
            <a:xfrm>
              <a:off x="7362826" y="1589594"/>
              <a:ext cx="2556000" cy="1908000"/>
            </a:xfrm>
            <a:prstGeom prst="bracketPair">
              <a:avLst>
                <a:gd name="adj" fmla="val 5523"/>
              </a:avLst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63" name="Rectangle 83"/>
            <p:cNvSpPr>
              <a:spLocks noChangeArrowheads="1"/>
            </p:cNvSpPr>
            <p:nvPr/>
          </p:nvSpPr>
          <p:spPr bwMode="auto">
            <a:xfrm>
              <a:off x="5792788" y="2237423"/>
              <a:ext cx="115288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edge =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" name="Rectangle 87"/>
            <p:cNvSpPr>
              <a:spLocks noChangeArrowheads="1"/>
            </p:cNvSpPr>
            <p:nvPr/>
          </p:nvSpPr>
          <p:spPr bwMode="auto">
            <a:xfrm>
              <a:off x="7365366" y="1023938"/>
              <a:ext cx="279717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" name="Rectangle 88"/>
            <p:cNvSpPr>
              <a:spLocks noChangeArrowheads="1"/>
            </p:cNvSpPr>
            <p:nvPr/>
          </p:nvSpPr>
          <p:spPr bwMode="auto">
            <a:xfrm>
              <a:off x="6865939" y="1370648"/>
              <a:ext cx="601663" cy="2115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>
                <a:lnSpc>
                  <a:spcPct val="120000"/>
                </a:lnSpc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>
                <a:lnSpc>
                  <a:spcPct val="120000"/>
                </a:lnSpc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>
                <a:lnSpc>
                  <a:spcPct val="120000"/>
                </a:lnSpc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38168" y="3886200"/>
            <a:ext cx="5843173" cy="523220"/>
            <a:chOff x="753214" y="1066800"/>
            <a:chExt cx="5843173" cy="523220"/>
          </a:xfrm>
        </p:grpSpPr>
        <p:sp>
          <p:nvSpPr>
            <p:cNvPr id="51" name="Text Box 12"/>
            <p:cNvSpPr txBox="1">
              <a:spLocks noChangeArrowheads="1"/>
            </p:cNvSpPr>
            <p:nvPr/>
          </p:nvSpPr>
          <p:spPr bwMode="auto">
            <a:xfrm>
              <a:off x="1341120" y="1066800"/>
              <a:ext cx="525526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无向图的邻接矩阵有什么特点？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4" name="Group 31"/>
            <p:cNvGrpSpPr/>
            <p:nvPr/>
          </p:nvGrpSpPr>
          <p:grpSpPr>
            <a:xfrm>
              <a:off x="753214" y="112754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6481341" y="3867765"/>
            <a:ext cx="2679488" cy="523220"/>
            <a:chOff x="6481341" y="3867765"/>
            <a:chExt cx="2679488" cy="523220"/>
          </a:xfrm>
        </p:grpSpPr>
        <p:sp>
          <p:nvSpPr>
            <p:cNvPr id="69" name="Text Box 92"/>
            <p:cNvSpPr txBox="1">
              <a:spLocks noChangeArrowheads="1"/>
            </p:cNvSpPr>
            <p:nvPr/>
          </p:nvSpPr>
          <p:spPr bwMode="auto">
            <a:xfrm>
              <a:off x="7338379" y="3867765"/>
              <a:ext cx="1822450" cy="52322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对称矩阵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" name="右箭头 69"/>
            <p:cNvSpPr/>
            <p:nvPr/>
          </p:nvSpPr>
          <p:spPr>
            <a:xfrm>
              <a:off x="6481341" y="3970815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622928" y="4632960"/>
            <a:ext cx="4300764" cy="954107"/>
            <a:chOff x="753214" y="1066800"/>
            <a:chExt cx="3964313" cy="954107"/>
          </a:xfrm>
        </p:grpSpPr>
        <p:sp>
          <p:nvSpPr>
            <p:cNvPr id="72" name="Text Box 12"/>
            <p:cNvSpPr txBox="1">
              <a:spLocks noChangeArrowheads="1"/>
            </p:cNvSpPr>
            <p:nvPr/>
          </p:nvSpPr>
          <p:spPr bwMode="auto">
            <a:xfrm>
              <a:off x="1341121" y="1066800"/>
              <a:ext cx="3376406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如何求顶点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800" i="1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的度？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3" name="Group 31"/>
            <p:cNvGrpSpPr/>
            <p:nvPr/>
          </p:nvGrpSpPr>
          <p:grpSpPr>
            <a:xfrm>
              <a:off x="753214" y="112754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92" name="组合 91"/>
          <p:cNvGrpSpPr/>
          <p:nvPr/>
        </p:nvGrpSpPr>
        <p:grpSpPr>
          <a:xfrm>
            <a:off x="4726330" y="4632960"/>
            <a:ext cx="6734150" cy="523220"/>
            <a:chOff x="6481341" y="3867765"/>
            <a:chExt cx="6734150" cy="523220"/>
          </a:xfrm>
        </p:grpSpPr>
        <p:sp>
          <p:nvSpPr>
            <p:cNvPr id="93" name="Text Box 92"/>
            <p:cNvSpPr txBox="1">
              <a:spLocks noChangeArrowheads="1"/>
            </p:cNvSpPr>
            <p:nvPr/>
          </p:nvSpPr>
          <p:spPr bwMode="auto">
            <a:xfrm>
              <a:off x="7338378" y="3867765"/>
              <a:ext cx="5877113" cy="52322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 </a:t>
              </a:r>
              <a:r>
                <a:rPr lang="en-US" altLang="zh-CN" sz="28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i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行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（或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i="1" dirty="0" err="1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i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列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）非零元素的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个数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右箭头 93"/>
            <p:cNvSpPr/>
            <p:nvPr/>
          </p:nvSpPr>
          <p:spPr>
            <a:xfrm>
              <a:off x="6481341" y="3970815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38168" y="5318760"/>
            <a:ext cx="7195562" cy="523220"/>
            <a:chOff x="753214" y="1066800"/>
            <a:chExt cx="6700211" cy="523220"/>
          </a:xfrm>
        </p:grpSpPr>
        <p:sp>
          <p:nvSpPr>
            <p:cNvPr id="96" name="Text Box 12"/>
            <p:cNvSpPr txBox="1">
              <a:spLocks noChangeArrowheads="1"/>
            </p:cNvSpPr>
            <p:nvPr/>
          </p:nvSpPr>
          <p:spPr bwMode="auto">
            <a:xfrm>
              <a:off x="1341120" y="1066800"/>
              <a:ext cx="611230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如何判断顶点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800" i="1" baseline="-250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i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dirty="0" err="1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i="1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8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之间是否存在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边？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7" name="Group 31"/>
            <p:cNvGrpSpPr/>
            <p:nvPr/>
          </p:nvGrpSpPr>
          <p:grpSpPr>
            <a:xfrm>
              <a:off x="753214" y="112754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8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02" name="组合 101"/>
          <p:cNvGrpSpPr/>
          <p:nvPr/>
        </p:nvGrpSpPr>
        <p:grpSpPr>
          <a:xfrm>
            <a:off x="7833730" y="5318760"/>
            <a:ext cx="3626750" cy="523220"/>
            <a:chOff x="6481341" y="3867765"/>
            <a:chExt cx="3914750" cy="523220"/>
          </a:xfrm>
        </p:grpSpPr>
        <p:sp>
          <p:nvSpPr>
            <p:cNvPr id="103" name="Text Box 92"/>
            <p:cNvSpPr txBox="1">
              <a:spLocks noChangeArrowheads="1"/>
            </p:cNvSpPr>
            <p:nvPr/>
          </p:nvSpPr>
          <p:spPr bwMode="auto">
            <a:xfrm>
              <a:off x="7338378" y="3867765"/>
              <a:ext cx="3057713" cy="52322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if (edge[</a:t>
              </a:r>
              <a:r>
                <a:rPr lang="en-US" altLang="zh-CN" sz="28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][j] == 1)  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右箭头 103"/>
            <p:cNvSpPr/>
            <p:nvPr/>
          </p:nvSpPr>
          <p:spPr>
            <a:xfrm>
              <a:off x="6481341" y="3970815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517290" y="386204"/>
            <a:ext cx="2117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0     1     2     3</a:t>
            </a:r>
            <a:endParaRPr lang="zh-CN" altLang="en-US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333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存储示意图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79020" y="1054869"/>
            <a:ext cx="2381134" cy="2111576"/>
            <a:chOff x="719197" y="1035051"/>
            <a:chExt cx="2381134" cy="2111576"/>
          </a:xfrm>
          <a:solidFill>
            <a:srgbClr val="B4B4BE"/>
          </a:solidFill>
        </p:grpSpPr>
        <p:sp>
          <p:nvSpPr>
            <p:cNvPr id="42" name="Oval 7"/>
            <p:cNvSpPr>
              <a:spLocks noChangeArrowheads="1"/>
            </p:cNvSpPr>
            <p:nvPr/>
          </p:nvSpPr>
          <p:spPr bwMode="auto">
            <a:xfrm>
              <a:off x="719197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>
              <a:off x="1189097" y="1239838"/>
              <a:ext cx="15113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2668331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Line 21"/>
            <p:cNvSpPr>
              <a:spLocks noChangeShapeType="1"/>
            </p:cNvSpPr>
            <p:nvPr/>
          </p:nvSpPr>
          <p:spPr bwMode="auto">
            <a:xfrm>
              <a:off x="938273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8" name="Oval 7"/>
            <p:cNvSpPr>
              <a:spLocks noChangeArrowheads="1"/>
            </p:cNvSpPr>
            <p:nvPr/>
          </p:nvSpPr>
          <p:spPr bwMode="auto">
            <a:xfrm>
              <a:off x="2668331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val 7"/>
            <p:cNvSpPr>
              <a:spLocks noChangeArrowheads="1"/>
            </p:cNvSpPr>
            <p:nvPr/>
          </p:nvSpPr>
          <p:spPr bwMode="auto">
            <a:xfrm>
              <a:off x="719197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1074997" y="1396627"/>
              <a:ext cx="1656000" cy="1368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53" name="Line 16"/>
            <p:cNvSpPr>
              <a:spLocks noChangeShapeType="1"/>
            </p:cNvSpPr>
            <p:nvPr/>
          </p:nvSpPr>
          <p:spPr bwMode="auto">
            <a:xfrm>
              <a:off x="1151197" y="2930627"/>
              <a:ext cx="15113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38168" y="3886200"/>
            <a:ext cx="5843173" cy="523220"/>
            <a:chOff x="753214" y="1066800"/>
            <a:chExt cx="5843173" cy="523220"/>
          </a:xfrm>
        </p:grpSpPr>
        <p:sp>
          <p:nvSpPr>
            <p:cNvPr id="51" name="Text Box 12"/>
            <p:cNvSpPr txBox="1">
              <a:spLocks noChangeArrowheads="1"/>
            </p:cNvSpPr>
            <p:nvPr/>
          </p:nvSpPr>
          <p:spPr bwMode="auto">
            <a:xfrm>
              <a:off x="1341120" y="1066800"/>
              <a:ext cx="525526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如何求顶点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800" i="1" baseline="-250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i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的所有邻接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点？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4" name="Group 31"/>
            <p:cNvGrpSpPr/>
            <p:nvPr/>
          </p:nvGrpSpPr>
          <p:grpSpPr>
            <a:xfrm>
              <a:off x="753214" y="112754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6481341" y="3867765"/>
            <a:ext cx="2891258" cy="523220"/>
            <a:chOff x="6481341" y="3867765"/>
            <a:chExt cx="2891258" cy="523220"/>
          </a:xfrm>
        </p:grpSpPr>
        <p:sp>
          <p:nvSpPr>
            <p:cNvPr id="69" name="Text Box 92"/>
            <p:cNvSpPr txBox="1">
              <a:spLocks noChangeArrowheads="1"/>
            </p:cNvSpPr>
            <p:nvPr/>
          </p:nvSpPr>
          <p:spPr bwMode="auto">
            <a:xfrm>
              <a:off x="7338378" y="3867765"/>
              <a:ext cx="2034221" cy="52322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扫描第 </a:t>
              </a:r>
              <a:r>
                <a:rPr lang="en-US" altLang="zh-CN" sz="28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行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" name="右箭头 69"/>
            <p:cNvSpPr/>
            <p:nvPr/>
          </p:nvSpPr>
          <p:spPr>
            <a:xfrm>
              <a:off x="6481341" y="3970815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Text Box 92"/>
          <p:cNvSpPr txBox="1">
            <a:spLocks noChangeArrowheads="1"/>
          </p:cNvSpPr>
          <p:nvPr/>
        </p:nvSpPr>
        <p:spPr bwMode="auto">
          <a:xfrm>
            <a:off x="2531333" y="4510573"/>
            <a:ext cx="5422043" cy="1554272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800"/>
              </a:lnSpc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 (j = 0; j &lt; n; j++)</a:t>
            </a:r>
          </a:p>
          <a:p>
            <a:pPr algn="l">
              <a:lnSpc>
                <a:spcPts val="38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if (edge[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][j] == 1) </a:t>
            </a:r>
          </a:p>
          <a:p>
            <a:pPr algn="l">
              <a:lnSpc>
                <a:spcPts val="38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顶点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是顶点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的邻接点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5945188" y="841058"/>
            <a:ext cx="3683001" cy="528638"/>
            <a:chOff x="5945188" y="566738"/>
            <a:chExt cx="3683001" cy="528638"/>
          </a:xfrm>
        </p:grpSpPr>
        <p:sp>
          <p:nvSpPr>
            <p:cNvPr id="56" name="Text Box 77"/>
            <p:cNvSpPr txBox="1">
              <a:spLocks noChangeArrowheads="1"/>
            </p:cNvSpPr>
            <p:nvPr/>
          </p:nvSpPr>
          <p:spPr bwMode="auto">
            <a:xfrm>
              <a:off x="7388226" y="566738"/>
              <a:ext cx="2239963" cy="468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2600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    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" name="Line 78"/>
            <p:cNvSpPr>
              <a:spLocks noChangeShapeType="1"/>
            </p:cNvSpPr>
            <p:nvPr/>
          </p:nvSpPr>
          <p:spPr bwMode="auto">
            <a:xfrm>
              <a:off x="7953376" y="56673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58" name="Line 79"/>
            <p:cNvSpPr>
              <a:spLocks noChangeShapeType="1"/>
            </p:cNvSpPr>
            <p:nvPr/>
          </p:nvSpPr>
          <p:spPr bwMode="auto">
            <a:xfrm>
              <a:off x="8518526" y="56673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59" name="Line 80"/>
            <p:cNvSpPr>
              <a:spLocks noChangeShapeType="1"/>
            </p:cNvSpPr>
            <p:nvPr/>
          </p:nvSpPr>
          <p:spPr bwMode="auto">
            <a:xfrm>
              <a:off x="9067801" y="56673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61" name="Rectangle 81"/>
            <p:cNvSpPr>
              <a:spLocks noChangeArrowheads="1"/>
            </p:cNvSpPr>
            <p:nvPr/>
          </p:nvSpPr>
          <p:spPr bwMode="auto">
            <a:xfrm>
              <a:off x="5945188" y="571501"/>
              <a:ext cx="14605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vertex =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945188" y="1298258"/>
            <a:ext cx="4369753" cy="2489037"/>
            <a:chOff x="5792788" y="1023938"/>
            <a:chExt cx="4369753" cy="2489037"/>
          </a:xfrm>
        </p:grpSpPr>
        <p:sp>
          <p:nvSpPr>
            <p:cNvPr id="63" name="Text Box 48"/>
            <p:cNvSpPr txBox="1">
              <a:spLocks noChangeArrowheads="1"/>
            </p:cNvSpPr>
            <p:nvPr/>
          </p:nvSpPr>
          <p:spPr bwMode="auto">
            <a:xfrm>
              <a:off x="7486651" y="1467486"/>
              <a:ext cx="2675890" cy="2045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pPr algn="just" eaLnBrk="0" hangingPunct="0">
                <a:lnSpc>
                  <a:spcPct val="12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      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0      1      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1      0      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1      0      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</a:p>
          </p:txBody>
        </p:sp>
        <p:sp>
          <p:nvSpPr>
            <p:cNvPr id="64" name="AutoShape 75"/>
            <p:cNvSpPr>
              <a:spLocks noChangeArrowheads="1"/>
            </p:cNvSpPr>
            <p:nvPr/>
          </p:nvSpPr>
          <p:spPr bwMode="auto">
            <a:xfrm>
              <a:off x="7362826" y="1589594"/>
              <a:ext cx="2556000" cy="1908000"/>
            </a:xfrm>
            <a:prstGeom prst="bracketPair">
              <a:avLst>
                <a:gd name="adj" fmla="val 5523"/>
              </a:avLst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65" name="Rectangle 83"/>
            <p:cNvSpPr>
              <a:spLocks noChangeArrowheads="1"/>
            </p:cNvSpPr>
            <p:nvPr/>
          </p:nvSpPr>
          <p:spPr bwMode="auto">
            <a:xfrm>
              <a:off x="5792788" y="2237423"/>
              <a:ext cx="115288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edge =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7365366" y="1023938"/>
              <a:ext cx="279717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" name="Rectangle 88"/>
            <p:cNvSpPr>
              <a:spLocks noChangeArrowheads="1"/>
            </p:cNvSpPr>
            <p:nvPr/>
          </p:nvSpPr>
          <p:spPr bwMode="auto">
            <a:xfrm>
              <a:off x="6865939" y="1370648"/>
              <a:ext cx="601663" cy="2115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>
                <a:lnSpc>
                  <a:spcPct val="120000"/>
                </a:lnSpc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>
                <a:lnSpc>
                  <a:spcPct val="120000"/>
                </a:lnSpc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>
                <a:lnSpc>
                  <a:spcPct val="120000"/>
                </a:lnSpc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7517290" y="386204"/>
            <a:ext cx="2117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0     1     2     3</a:t>
            </a:r>
            <a:endParaRPr lang="zh-CN" altLang="en-US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</p:childTnLst>
        </p:cTn>
      </p:par>
    </p:tnLst>
    <p:bldLst>
      <p:bldP spid="77" grpId="0"/>
      <p:bldP spid="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333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存储示意图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638168" y="3886200"/>
            <a:ext cx="6131173" cy="523220"/>
            <a:chOff x="753214" y="1066800"/>
            <a:chExt cx="6131173" cy="523220"/>
          </a:xfrm>
        </p:grpSpPr>
        <p:sp>
          <p:nvSpPr>
            <p:cNvPr id="91" name="Text Box 12"/>
            <p:cNvSpPr txBox="1">
              <a:spLocks noChangeArrowheads="1"/>
            </p:cNvSpPr>
            <p:nvPr/>
          </p:nvSpPr>
          <p:spPr bwMode="auto">
            <a:xfrm>
              <a:off x="1341120" y="1066800"/>
              <a:ext cx="554326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向图的邻接矩阵一定不对称吗？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2" name="Group 31"/>
            <p:cNvGrpSpPr/>
            <p:nvPr/>
          </p:nvGrpSpPr>
          <p:grpSpPr>
            <a:xfrm>
              <a:off x="753214" y="112754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3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97" name="组合 96"/>
          <p:cNvGrpSpPr/>
          <p:nvPr/>
        </p:nvGrpSpPr>
        <p:grpSpPr>
          <a:xfrm>
            <a:off x="6770901" y="3867765"/>
            <a:ext cx="4826739" cy="523220"/>
            <a:chOff x="6328941" y="3867765"/>
            <a:chExt cx="4826739" cy="523220"/>
          </a:xfrm>
        </p:grpSpPr>
        <p:sp>
          <p:nvSpPr>
            <p:cNvPr id="98" name="Text Box 92"/>
            <p:cNvSpPr txBox="1">
              <a:spLocks noChangeArrowheads="1"/>
            </p:cNvSpPr>
            <p:nvPr/>
          </p:nvSpPr>
          <p:spPr bwMode="auto">
            <a:xfrm>
              <a:off x="7047073" y="3867765"/>
              <a:ext cx="4108607" cy="52322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顶点间存在方向相反的弧</a:t>
              </a:r>
            </a:p>
          </p:txBody>
        </p:sp>
        <p:sp>
          <p:nvSpPr>
            <p:cNvPr id="99" name="右箭头 98"/>
            <p:cNvSpPr/>
            <p:nvPr/>
          </p:nvSpPr>
          <p:spPr>
            <a:xfrm>
              <a:off x="6328941" y="3970815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22928" y="4632960"/>
            <a:ext cx="4391402" cy="523220"/>
            <a:chOff x="753214" y="1066800"/>
            <a:chExt cx="4391402" cy="523220"/>
          </a:xfrm>
        </p:grpSpPr>
        <p:sp>
          <p:nvSpPr>
            <p:cNvPr id="101" name="Text Box 12"/>
            <p:cNvSpPr txBox="1">
              <a:spLocks noChangeArrowheads="1"/>
            </p:cNvSpPr>
            <p:nvPr/>
          </p:nvSpPr>
          <p:spPr bwMode="auto">
            <a:xfrm>
              <a:off x="1341120" y="1066800"/>
              <a:ext cx="380349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如何求顶点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800" i="1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的出度？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2" name="Group 31"/>
            <p:cNvGrpSpPr/>
            <p:nvPr/>
          </p:nvGrpSpPr>
          <p:grpSpPr>
            <a:xfrm>
              <a:off x="753214" y="112754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3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07" name="组合 106"/>
          <p:cNvGrpSpPr/>
          <p:nvPr/>
        </p:nvGrpSpPr>
        <p:grpSpPr>
          <a:xfrm>
            <a:off x="5015890" y="4632960"/>
            <a:ext cx="4817006" cy="523220"/>
            <a:chOff x="6481341" y="3867765"/>
            <a:chExt cx="4817006" cy="523220"/>
          </a:xfrm>
        </p:grpSpPr>
        <p:sp>
          <p:nvSpPr>
            <p:cNvPr id="108" name="Text Box 92"/>
            <p:cNvSpPr txBox="1">
              <a:spLocks noChangeArrowheads="1"/>
            </p:cNvSpPr>
            <p:nvPr/>
          </p:nvSpPr>
          <p:spPr bwMode="auto">
            <a:xfrm>
              <a:off x="7338378" y="3867765"/>
              <a:ext cx="3959969" cy="52322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 </a:t>
              </a:r>
              <a:r>
                <a:rPr lang="en-US" altLang="zh-CN" sz="2800" i="1" dirty="0" err="1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i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行非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零元素的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个数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右箭头 108"/>
            <p:cNvSpPr/>
            <p:nvPr/>
          </p:nvSpPr>
          <p:spPr>
            <a:xfrm>
              <a:off x="6481341" y="3970815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819493" y="1181635"/>
            <a:ext cx="2381134" cy="2111576"/>
            <a:chOff x="1819493" y="1181635"/>
            <a:chExt cx="2381134" cy="2111576"/>
          </a:xfrm>
          <a:solidFill>
            <a:srgbClr val="B4B4BE"/>
          </a:solidFill>
        </p:grpSpPr>
        <p:sp>
          <p:nvSpPr>
            <p:cNvPr id="82" name="Freeform 31"/>
            <p:cNvSpPr/>
            <p:nvPr/>
          </p:nvSpPr>
          <p:spPr bwMode="auto">
            <a:xfrm>
              <a:off x="2248436" y="1382177"/>
              <a:ext cx="154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3" name="Oval 7"/>
            <p:cNvSpPr>
              <a:spLocks noChangeArrowheads="1"/>
            </p:cNvSpPr>
            <p:nvPr/>
          </p:nvSpPr>
          <p:spPr bwMode="auto">
            <a:xfrm>
              <a:off x="1819493" y="118163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Oval 7"/>
            <p:cNvSpPr>
              <a:spLocks noChangeArrowheads="1"/>
            </p:cNvSpPr>
            <p:nvPr/>
          </p:nvSpPr>
          <p:spPr bwMode="auto">
            <a:xfrm>
              <a:off x="3768627" y="118163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Line 32"/>
            <p:cNvSpPr>
              <a:spLocks noChangeShapeType="1"/>
            </p:cNvSpPr>
            <p:nvPr/>
          </p:nvSpPr>
          <p:spPr bwMode="auto">
            <a:xfrm flipH="1">
              <a:off x="2090639" y="1613635"/>
              <a:ext cx="0" cy="1273175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6" name="Line 34"/>
            <p:cNvSpPr>
              <a:spLocks noChangeShapeType="1"/>
            </p:cNvSpPr>
            <p:nvPr/>
          </p:nvSpPr>
          <p:spPr bwMode="auto">
            <a:xfrm flipH="1" flipV="1">
              <a:off x="2217002" y="1525685"/>
              <a:ext cx="1584000" cy="1404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7" name="Oval 7"/>
            <p:cNvSpPr>
              <a:spLocks noChangeArrowheads="1"/>
            </p:cNvSpPr>
            <p:nvPr/>
          </p:nvSpPr>
          <p:spPr bwMode="auto">
            <a:xfrm>
              <a:off x="3768627" y="2861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Oval 7"/>
            <p:cNvSpPr>
              <a:spLocks noChangeArrowheads="1"/>
            </p:cNvSpPr>
            <p:nvPr/>
          </p:nvSpPr>
          <p:spPr bwMode="auto">
            <a:xfrm>
              <a:off x="1819493" y="2861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Freeform 31"/>
            <p:cNvSpPr/>
            <p:nvPr/>
          </p:nvSpPr>
          <p:spPr bwMode="auto">
            <a:xfrm>
              <a:off x="2235866" y="3102392"/>
              <a:ext cx="154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20" name="Line 32"/>
            <p:cNvSpPr>
              <a:spLocks noChangeShapeType="1"/>
            </p:cNvSpPr>
            <p:nvPr/>
          </p:nvSpPr>
          <p:spPr bwMode="auto">
            <a:xfrm flipH="1" flipV="1">
              <a:off x="1987133" y="1583155"/>
              <a:ext cx="0" cy="1273175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625970" y="5371539"/>
            <a:ext cx="4391402" cy="523220"/>
            <a:chOff x="753214" y="1066800"/>
            <a:chExt cx="4391402" cy="523220"/>
          </a:xfrm>
        </p:grpSpPr>
        <p:sp>
          <p:nvSpPr>
            <p:cNvPr id="122" name="Text Box 12"/>
            <p:cNvSpPr txBox="1">
              <a:spLocks noChangeArrowheads="1"/>
            </p:cNvSpPr>
            <p:nvPr/>
          </p:nvSpPr>
          <p:spPr bwMode="auto">
            <a:xfrm>
              <a:off x="1341120" y="1066800"/>
              <a:ext cx="380349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如何求顶点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800" i="1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的入度？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3" name="Group 31"/>
            <p:cNvGrpSpPr/>
            <p:nvPr/>
          </p:nvGrpSpPr>
          <p:grpSpPr>
            <a:xfrm>
              <a:off x="753214" y="112754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2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28" name="组合 127"/>
          <p:cNvGrpSpPr/>
          <p:nvPr/>
        </p:nvGrpSpPr>
        <p:grpSpPr>
          <a:xfrm>
            <a:off x="5018932" y="5371539"/>
            <a:ext cx="4817006" cy="523220"/>
            <a:chOff x="6481341" y="3867765"/>
            <a:chExt cx="4817006" cy="523220"/>
          </a:xfrm>
        </p:grpSpPr>
        <p:sp>
          <p:nvSpPr>
            <p:cNvPr id="129" name="Text Box 92"/>
            <p:cNvSpPr txBox="1">
              <a:spLocks noChangeArrowheads="1"/>
            </p:cNvSpPr>
            <p:nvPr/>
          </p:nvSpPr>
          <p:spPr bwMode="auto">
            <a:xfrm>
              <a:off x="7338378" y="3867765"/>
              <a:ext cx="3959969" cy="52322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 </a:t>
              </a:r>
              <a:r>
                <a:rPr lang="en-US" altLang="zh-CN" sz="2800" i="1" dirty="0" err="1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i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列非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零元素的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个数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右箭头 129"/>
            <p:cNvSpPr/>
            <p:nvPr/>
          </p:nvSpPr>
          <p:spPr>
            <a:xfrm>
              <a:off x="6481341" y="3970815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945188" y="841058"/>
            <a:ext cx="3683001" cy="528638"/>
            <a:chOff x="5945188" y="566738"/>
            <a:chExt cx="3683001" cy="528638"/>
          </a:xfrm>
        </p:grpSpPr>
        <p:sp>
          <p:nvSpPr>
            <p:cNvPr id="61" name="Text Box 77"/>
            <p:cNvSpPr txBox="1">
              <a:spLocks noChangeArrowheads="1"/>
            </p:cNvSpPr>
            <p:nvPr/>
          </p:nvSpPr>
          <p:spPr bwMode="auto">
            <a:xfrm>
              <a:off x="7388226" y="566738"/>
              <a:ext cx="2239963" cy="468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2600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    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" name="Line 78"/>
            <p:cNvSpPr>
              <a:spLocks noChangeShapeType="1"/>
            </p:cNvSpPr>
            <p:nvPr/>
          </p:nvSpPr>
          <p:spPr bwMode="auto">
            <a:xfrm>
              <a:off x="7953376" y="56673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63" name="Line 79"/>
            <p:cNvSpPr>
              <a:spLocks noChangeShapeType="1"/>
            </p:cNvSpPr>
            <p:nvPr/>
          </p:nvSpPr>
          <p:spPr bwMode="auto">
            <a:xfrm>
              <a:off x="8518526" y="56673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64" name="Line 80"/>
            <p:cNvSpPr>
              <a:spLocks noChangeShapeType="1"/>
            </p:cNvSpPr>
            <p:nvPr/>
          </p:nvSpPr>
          <p:spPr bwMode="auto">
            <a:xfrm>
              <a:off x="9067801" y="56673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65" name="Rectangle 81"/>
            <p:cNvSpPr>
              <a:spLocks noChangeArrowheads="1"/>
            </p:cNvSpPr>
            <p:nvPr/>
          </p:nvSpPr>
          <p:spPr bwMode="auto">
            <a:xfrm>
              <a:off x="5945188" y="571501"/>
              <a:ext cx="14605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vertex =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5945188" y="1298258"/>
            <a:ext cx="4369753" cy="2489037"/>
            <a:chOff x="5792788" y="1023938"/>
            <a:chExt cx="4369753" cy="2489037"/>
          </a:xfrm>
        </p:grpSpPr>
        <p:sp>
          <p:nvSpPr>
            <p:cNvPr id="67" name="Text Box 48"/>
            <p:cNvSpPr txBox="1">
              <a:spLocks noChangeArrowheads="1"/>
            </p:cNvSpPr>
            <p:nvPr/>
          </p:nvSpPr>
          <p:spPr bwMode="auto">
            <a:xfrm>
              <a:off x="7486651" y="1467486"/>
              <a:ext cx="2675890" cy="2045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pPr algn="just" eaLnBrk="0" hangingPunct="0">
                <a:lnSpc>
                  <a:spcPct val="12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      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0      1      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>
                <a:lnSpc>
                  <a:spcPct val="120000"/>
                </a:lnSpc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0      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0      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</a:p>
          </p:txBody>
        </p:sp>
        <p:sp>
          <p:nvSpPr>
            <p:cNvPr id="68" name="AutoShape 75"/>
            <p:cNvSpPr>
              <a:spLocks noChangeArrowheads="1"/>
            </p:cNvSpPr>
            <p:nvPr/>
          </p:nvSpPr>
          <p:spPr bwMode="auto">
            <a:xfrm>
              <a:off x="7362826" y="1589594"/>
              <a:ext cx="2556000" cy="1908000"/>
            </a:xfrm>
            <a:prstGeom prst="bracketPair">
              <a:avLst>
                <a:gd name="adj" fmla="val 5523"/>
              </a:avLst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69" name="Rectangle 83"/>
            <p:cNvSpPr>
              <a:spLocks noChangeArrowheads="1"/>
            </p:cNvSpPr>
            <p:nvPr/>
          </p:nvSpPr>
          <p:spPr bwMode="auto">
            <a:xfrm>
              <a:off x="5792788" y="2237423"/>
              <a:ext cx="115288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edge =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" name="Rectangle 87"/>
            <p:cNvSpPr>
              <a:spLocks noChangeArrowheads="1"/>
            </p:cNvSpPr>
            <p:nvPr/>
          </p:nvSpPr>
          <p:spPr bwMode="auto">
            <a:xfrm>
              <a:off x="7365366" y="1023938"/>
              <a:ext cx="279717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" name="Rectangle 88"/>
            <p:cNvSpPr>
              <a:spLocks noChangeArrowheads="1"/>
            </p:cNvSpPr>
            <p:nvPr/>
          </p:nvSpPr>
          <p:spPr bwMode="auto">
            <a:xfrm>
              <a:off x="6865939" y="1370648"/>
              <a:ext cx="601663" cy="2115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>
                <a:lnSpc>
                  <a:spcPct val="120000"/>
                </a:lnSpc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>
                <a:lnSpc>
                  <a:spcPct val="120000"/>
                </a:lnSpc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>
                <a:lnSpc>
                  <a:spcPct val="120000"/>
                </a:lnSpc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7517290" y="386204"/>
            <a:ext cx="2117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0     1     2     3</a:t>
            </a:r>
            <a:endParaRPr lang="zh-CN" altLang="en-US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</p:childTnLst>
        </p:cTn>
      </p:par>
    </p:tnLst>
    <p:bldLst>
      <p:bldP spid="72" grpId="0"/>
      <p:bldP spid="7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945188" y="825818"/>
            <a:ext cx="3683001" cy="528638"/>
            <a:chOff x="5945188" y="566738"/>
            <a:chExt cx="3683001" cy="528638"/>
          </a:xfrm>
        </p:grpSpPr>
        <p:sp>
          <p:nvSpPr>
            <p:cNvPr id="55" name="Text Box 77"/>
            <p:cNvSpPr txBox="1">
              <a:spLocks noChangeArrowheads="1"/>
            </p:cNvSpPr>
            <p:nvPr/>
          </p:nvSpPr>
          <p:spPr bwMode="auto">
            <a:xfrm>
              <a:off x="7388226" y="566738"/>
              <a:ext cx="2239963" cy="468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2600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    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" name="Line 78"/>
            <p:cNvSpPr>
              <a:spLocks noChangeShapeType="1"/>
            </p:cNvSpPr>
            <p:nvPr/>
          </p:nvSpPr>
          <p:spPr bwMode="auto">
            <a:xfrm>
              <a:off x="7953376" y="56673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57" name="Line 79"/>
            <p:cNvSpPr>
              <a:spLocks noChangeShapeType="1"/>
            </p:cNvSpPr>
            <p:nvPr/>
          </p:nvSpPr>
          <p:spPr bwMode="auto">
            <a:xfrm>
              <a:off x="8518526" y="56673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58" name="Line 80"/>
            <p:cNvSpPr>
              <a:spLocks noChangeShapeType="1"/>
            </p:cNvSpPr>
            <p:nvPr/>
          </p:nvSpPr>
          <p:spPr bwMode="auto">
            <a:xfrm>
              <a:off x="9067801" y="56673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59" name="Rectangle 81"/>
            <p:cNvSpPr>
              <a:spLocks noChangeArrowheads="1"/>
            </p:cNvSpPr>
            <p:nvPr/>
          </p:nvSpPr>
          <p:spPr bwMode="auto">
            <a:xfrm>
              <a:off x="5945188" y="571501"/>
              <a:ext cx="14605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vertex =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936139" y="1349275"/>
            <a:ext cx="4339273" cy="2489037"/>
            <a:chOff x="5700140" y="3696752"/>
            <a:chExt cx="4339273" cy="2489037"/>
          </a:xfrm>
        </p:grpSpPr>
        <p:sp>
          <p:nvSpPr>
            <p:cNvPr id="76" name="Text Box 48"/>
            <p:cNvSpPr txBox="1">
              <a:spLocks noChangeArrowheads="1"/>
            </p:cNvSpPr>
            <p:nvPr/>
          </p:nvSpPr>
          <p:spPr bwMode="auto">
            <a:xfrm>
              <a:off x="7363523" y="4140300"/>
              <a:ext cx="2675890" cy="2045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pPr algn="just" eaLnBrk="0" hangingPunct="0">
                <a:lnSpc>
                  <a:spcPct val="120000"/>
                </a:lnSpc>
              </a:pPr>
              <a:r>
                <a:rPr lang="zh-CN" altLang="en-US" sz="280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</a:t>
              </a:r>
              <a:r>
                <a:rPr lang="zh-CN" altLang="en-US" sz="28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8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zh-CN" altLang="en-US" sz="28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en-US" altLang="zh-CN" sz="2800" kern="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∞</a:t>
              </a:r>
              <a:r>
                <a:rPr lang="zh-CN" altLang="en-US" sz="28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en-US" altLang="zh-CN" sz="28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8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>
                <a:lnSpc>
                  <a:spcPct val="120000"/>
                </a:lnSpc>
              </a:pPr>
              <a:r>
                <a:rPr lang="en-US" altLang="zh-CN" sz="28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zh-CN" altLang="en-US" sz="28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0      </a:t>
              </a:r>
              <a:r>
                <a:rPr lang="en-US" altLang="zh-CN" sz="28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r>
                <a:rPr lang="en-US" altLang="zh-CN" sz="2800" kern="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en-US" altLang="zh-CN" sz="28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r>
                <a:rPr lang="zh-CN" altLang="en-US" sz="28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>
                <a:lnSpc>
                  <a:spcPct val="120000"/>
                </a:lnSpc>
              </a:pPr>
              <a:r>
                <a:rPr lang="en-US" altLang="zh-CN" sz="2800" kern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∞</a:t>
              </a:r>
              <a:r>
                <a:rPr lang="zh-CN" altLang="en-US" sz="28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en-US" altLang="zh-CN" sz="28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r>
                <a:rPr lang="zh-CN" altLang="en-US" sz="28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0      </a:t>
              </a:r>
              <a:r>
                <a:rPr lang="en-US" altLang="zh-CN" sz="2800" kern="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∞</a:t>
              </a:r>
              <a:endParaRPr lang="zh-CN" alt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>
                <a:lnSpc>
                  <a:spcPct val="120000"/>
                </a:lnSpc>
              </a:pPr>
              <a:r>
                <a:rPr lang="en-US" altLang="zh-CN" sz="28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8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en-US" altLang="zh-CN" sz="28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r>
                <a:rPr lang="zh-CN" altLang="en-US" sz="28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en-US" altLang="zh-CN" sz="2800" kern="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∞</a:t>
              </a:r>
              <a:r>
                <a:rPr lang="zh-CN" altLang="en-US" sz="28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0 </a:t>
              </a:r>
              <a:endPara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" name="AutoShape 75"/>
            <p:cNvSpPr>
              <a:spLocks noChangeArrowheads="1"/>
            </p:cNvSpPr>
            <p:nvPr/>
          </p:nvSpPr>
          <p:spPr bwMode="auto">
            <a:xfrm>
              <a:off x="7239698" y="4262408"/>
              <a:ext cx="2556000" cy="1908000"/>
            </a:xfrm>
            <a:prstGeom prst="bracketPair">
              <a:avLst>
                <a:gd name="adj" fmla="val 5523"/>
              </a:avLst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78" name="Rectangle 83"/>
            <p:cNvSpPr>
              <a:spLocks noChangeArrowheads="1"/>
            </p:cNvSpPr>
            <p:nvPr/>
          </p:nvSpPr>
          <p:spPr bwMode="auto">
            <a:xfrm>
              <a:off x="5700140" y="4910237"/>
              <a:ext cx="115288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edge =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7242238" y="3696752"/>
              <a:ext cx="279717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" name="Rectangle 88"/>
            <p:cNvSpPr>
              <a:spLocks noChangeArrowheads="1"/>
            </p:cNvSpPr>
            <p:nvPr/>
          </p:nvSpPr>
          <p:spPr bwMode="auto">
            <a:xfrm>
              <a:off x="6742811" y="4043462"/>
              <a:ext cx="601663" cy="2115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>
                <a:lnSpc>
                  <a:spcPct val="120000"/>
                </a:lnSpc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>
                <a:lnSpc>
                  <a:spcPct val="120000"/>
                </a:lnSpc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>
                <a:lnSpc>
                  <a:spcPct val="120000"/>
                </a:lnSpc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379020" y="1054869"/>
            <a:ext cx="2381134" cy="2111576"/>
            <a:chOff x="719197" y="1035051"/>
            <a:chExt cx="2381134" cy="2111576"/>
          </a:xfrm>
          <a:solidFill>
            <a:srgbClr val="B4B4BE"/>
          </a:solidFill>
        </p:grpSpPr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719197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173857" y="1239838"/>
              <a:ext cx="15113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2668331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938273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2" name="Oval 7"/>
            <p:cNvSpPr>
              <a:spLocks noChangeArrowheads="1"/>
            </p:cNvSpPr>
            <p:nvPr/>
          </p:nvSpPr>
          <p:spPr bwMode="auto">
            <a:xfrm>
              <a:off x="2668331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719197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1074997" y="1396627"/>
              <a:ext cx="1656000" cy="1368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>
              <a:off x="1151197" y="2930627"/>
              <a:ext cx="15113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614845" y="833772"/>
            <a:ext cx="1767586" cy="2180273"/>
            <a:chOff x="1231721" y="3462973"/>
            <a:chExt cx="1767586" cy="2180273"/>
          </a:xfrm>
        </p:grpSpPr>
        <p:sp>
          <p:nvSpPr>
            <p:cNvPr id="27" name="Text Box 67"/>
            <p:cNvSpPr txBox="1">
              <a:spLocks noChangeArrowheads="1"/>
            </p:cNvSpPr>
            <p:nvPr/>
          </p:nvSpPr>
          <p:spPr bwMode="auto">
            <a:xfrm>
              <a:off x="1984971" y="3462973"/>
              <a:ext cx="60734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8" name="Text Box 68"/>
            <p:cNvSpPr txBox="1">
              <a:spLocks noChangeArrowheads="1"/>
            </p:cNvSpPr>
            <p:nvPr/>
          </p:nvSpPr>
          <p:spPr bwMode="auto">
            <a:xfrm>
              <a:off x="2391958" y="4392296"/>
              <a:ext cx="60734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9" name="Text Box 69"/>
            <p:cNvSpPr txBox="1">
              <a:spLocks noChangeArrowheads="1"/>
            </p:cNvSpPr>
            <p:nvPr/>
          </p:nvSpPr>
          <p:spPr bwMode="auto">
            <a:xfrm>
              <a:off x="1873485" y="5124133"/>
              <a:ext cx="60734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0" name="Text Box 70"/>
            <p:cNvSpPr txBox="1">
              <a:spLocks noChangeArrowheads="1"/>
            </p:cNvSpPr>
            <p:nvPr/>
          </p:nvSpPr>
          <p:spPr bwMode="auto">
            <a:xfrm>
              <a:off x="1231721" y="4407218"/>
              <a:ext cx="60734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</p:grp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1118457" y="3804443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权图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邻接矩阵可定义为： </a:t>
            </a:r>
          </a:p>
        </p:txBody>
      </p:sp>
      <p:grpSp>
        <p:nvGrpSpPr>
          <p:cNvPr id="32" name="Group 45"/>
          <p:cNvGrpSpPr/>
          <p:nvPr/>
        </p:nvGrpSpPr>
        <p:grpSpPr bwMode="auto">
          <a:xfrm>
            <a:off x="1193069" y="4364513"/>
            <a:ext cx="8278813" cy="1600200"/>
            <a:chOff x="298" y="1622"/>
            <a:chExt cx="5215" cy="1008"/>
          </a:xfrm>
        </p:grpSpPr>
        <p:sp>
          <p:nvSpPr>
            <p:cNvPr id="33" name="Text Box 42"/>
            <p:cNvSpPr txBox="1">
              <a:spLocks noChangeArrowheads="1"/>
            </p:cNvSpPr>
            <p:nvPr/>
          </p:nvSpPr>
          <p:spPr bwMode="auto">
            <a:xfrm>
              <a:off x="298" y="1985"/>
              <a:ext cx="105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arc[</a:t>
              </a:r>
              <a:r>
                <a:rPr lang="en-US" altLang="zh-CN" sz="28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][j]</a:t>
              </a:r>
              <a:r>
                <a:rPr lang="en-US" altLang="zh-CN" sz="28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＝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34" name="Text Box 43"/>
            <p:cNvSpPr txBox="1">
              <a:spLocks noChangeArrowheads="1"/>
            </p:cNvSpPr>
            <p:nvPr/>
          </p:nvSpPr>
          <p:spPr bwMode="auto">
            <a:xfrm>
              <a:off x="1555" y="1622"/>
              <a:ext cx="3958" cy="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just" eaLnBrk="0" hangingPunct="0">
                <a:lnSpc>
                  <a:spcPct val="120000"/>
                </a:lnSpc>
              </a:pPr>
              <a:r>
                <a:rPr lang="en-US" altLang="zh-CN" sz="280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</a:t>
              </a:r>
              <a:r>
                <a:rPr lang="en-US" altLang="zh-CN" sz="2800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ij</a:t>
              </a:r>
              <a:r>
                <a:rPr lang="en-US" altLang="zh-CN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若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en-US" altLang="zh-CN" sz="280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)∈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（或&lt;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en-US" altLang="zh-CN" sz="280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&gt;∈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    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若</a:t>
              </a:r>
              <a:r>
                <a:rPr lang="en-US" altLang="zh-CN" sz="28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>
                <a:lnSpc>
                  <a:spcPct val="12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∞       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其他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AutoShape 44"/>
            <p:cNvSpPr/>
            <p:nvPr/>
          </p:nvSpPr>
          <p:spPr bwMode="auto">
            <a:xfrm>
              <a:off x="1334" y="1839"/>
              <a:ext cx="134" cy="647"/>
            </a:xfrm>
            <a:prstGeom prst="leftBrace">
              <a:avLst>
                <a:gd name="adj1" fmla="val 40236"/>
                <a:gd name="adj2" fmla="val 50000"/>
              </a:avLst>
            </a:prstGeom>
            <a:noFill/>
            <a:ln w="38100">
              <a:solidFill>
                <a:srgbClr val="40404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333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存储示意图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17290" y="386204"/>
            <a:ext cx="2117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0     1     2     3</a:t>
            </a:r>
            <a:endParaRPr lang="zh-CN" altLang="en-US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37" grpId="0"/>
      <p:bldP spid="3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10"/>
          <p:cNvSpPr/>
          <p:nvPr/>
        </p:nvSpPr>
        <p:spPr>
          <a:xfrm>
            <a:off x="542925" y="100965"/>
            <a:ext cx="1155065" cy="53975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638175" y="61595"/>
            <a:ext cx="123952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</a:p>
        </p:txBody>
      </p:sp>
      <p:pic>
        <p:nvPicPr>
          <p:cNvPr id="34818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657600" y="892281"/>
            <a:ext cx="4267200" cy="1844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0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6"/>
          <a:srcRect r="74401" b="19057"/>
          <a:stretch/>
        </p:blipFill>
        <p:spPr>
          <a:xfrm>
            <a:off x="2382934" y="3247484"/>
            <a:ext cx="1834515" cy="28192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19" name="Picture 11" descr="Fig11-13"/>
          <p:cNvPicPr>
            <a:picLocks noChangeAspect="1"/>
          </p:cNvPicPr>
          <p:nvPr/>
        </p:nvPicPr>
        <p:blipFill>
          <a:blip r:embed="rId7"/>
          <a:srcRect l="35408" t="48492" r="48827" b="19415"/>
          <a:stretch>
            <a:fillRect/>
          </a:stretch>
        </p:blipFill>
        <p:spPr>
          <a:xfrm>
            <a:off x="7475611" y="3115604"/>
            <a:ext cx="2801938" cy="30241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905,&quot;width&quot;:672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500,&quot;width&quot;:3060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905,&quot;width&quot;:6720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500,&quot;width&quot;:3060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1288</Words>
  <Application>Microsoft Office PowerPoint</Application>
  <PresentationFormat>自定义</PresentationFormat>
  <Paragraphs>468</Paragraphs>
  <Slides>20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Windows User</cp:lastModifiedBy>
  <cp:revision>210</cp:revision>
  <dcterms:created xsi:type="dcterms:W3CDTF">2016-09-14T00:58:00Z</dcterms:created>
  <dcterms:modified xsi:type="dcterms:W3CDTF">2020-11-24T13:19:40Z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