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87" r:id="rId4"/>
    <p:sldId id="270" r:id="rId5"/>
    <p:sldId id="271" r:id="rId6"/>
    <p:sldId id="294" r:id="rId7"/>
    <p:sldId id="295" r:id="rId8"/>
    <p:sldId id="296" r:id="rId9"/>
    <p:sldId id="297" r:id="rId10"/>
    <p:sldId id="274" r:id="rId11"/>
    <p:sldId id="276" r:id="rId12"/>
    <p:sldId id="289" r:id="rId13"/>
    <p:sldId id="291" r:id="rId14"/>
    <p:sldId id="298" r:id="rId15"/>
    <p:sldId id="290" r:id="rId16"/>
    <p:sldId id="292" r:id="rId17"/>
    <p:sldId id="29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A32"/>
    <a:srgbClr val="404040"/>
    <a:srgbClr val="B42D2D"/>
    <a:srgbClr val="6E6EAA"/>
    <a:srgbClr val="5C307D"/>
    <a:srgbClr val="507D7D"/>
    <a:srgbClr val="B4B4BE"/>
    <a:srgbClr val="9696AA"/>
    <a:srgbClr val="37B4C3"/>
    <a:srgbClr val="5A32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865" autoAdjust="0"/>
  </p:normalViewPr>
  <p:slideViewPr>
    <p:cSldViewPr snapToGrid="0">
      <p:cViewPr varScale="1">
        <p:scale>
          <a:sx n="87" d="100"/>
          <a:sy n="87" d="100"/>
        </p:scale>
        <p:origin x="-49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2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353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3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77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数据结构（从概念到实现） 清华大学出版社</a:t>
            </a:r>
            <a:endParaRPr lang="zh-CN" altLang="en-US" sz="1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8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042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564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104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112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039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06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38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3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2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4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6-4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最小生成树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第六章     图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ounded Rectangle 10"/>
          <p:cNvSpPr/>
          <p:nvPr/>
        </p:nvSpPr>
        <p:spPr>
          <a:xfrm>
            <a:off x="542923" y="100964"/>
            <a:ext cx="357824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5997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Prim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13" y="2427418"/>
            <a:ext cx="6720417" cy="2193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" name="Oval 93"/>
          <p:cNvSpPr/>
          <p:nvPr/>
        </p:nvSpPr>
        <p:spPr>
          <a:xfrm>
            <a:off x="2497678" y="3329117"/>
            <a:ext cx="567267" cy="431800"/>
          </a:xfrm>
          <a:prstGeom prst="ellipse">
            <a:avLst/>
          </a:prstGeom>
          <a:solidFill>
            <a:srgbClr val="A50021">
              <a:alpha val="56078"/>
            </a:srgbClr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2" name="Line 94"/>
          <p:cNvSpPr/>
          <p:nvPr/>
        </p:nvSpPr>
        <p:spPr>
          <a:xfrm>
            <a:off x="2999330" y="3676780"/>
            <a:ext cx="1121833" cy="622300"/>
          </a:xfrm>
          <a:prstGeom prst="line">
            <a:avLst/>
          </a:prstGeom>
          <a:ln w="28575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4D0000"/>
            </a:prstShdw>
          </a:effectLst>
        </p:spPr>
      </p:sp>
      <p:sp>
        <p:nvSpPr>
          <p:cNvPr id="33" name="Oval 95"/>
          <p:cNvSpPr/>
          <p:nvPr/>
        </p:nvSpPr>
        <p:spPr>
          <a:xfrm>
            <a:off x="4042845" y="4167317"/>
            <a:ext cx="567267" cy="431800"/>
          </a:xfrm>
          <a:prstGeom prst="ellipse">
            <a:avLst/>
          </a:prstGeom>
          <a:solidFill>
            <a:srgbClr val="A50021">
              <a:alpha val="56078"/>
            </a:srgbClr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4" name="Line 96"/>
          <p:cNvSpPr/>
          <p:nvPr/>
        </p:nvSpPr>
        <p:spPr>
          <a:xfrm flipV="1">
            <a:off x="4313779" y="2930655"/>
            <a:ext cx="0" cy="1223962"/>
          </a:xfrm>
          <a:prstGeom prst="line">
            <a:avLst/>
          </a:prstGeom>
          <a:ln w="28575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4D0000"/>
            </a:prstShdw>
          </a:effectLst>
        </p:spPr>
      </p:sp>
      <p:sp>
        <p:nvSpPr>
          <p:cNvPr id="35" name="Oval 97"/>
          <p:cNvSpPr/>
          <p:nvPr/>
        </p:nvSpPr>
        <p:spPr>
          <a:xfrm>
            <a:off x="4025912" y="2498855"/>
            <a:ext cx="567267" cy="431800"/>
          </a:xfrm>
          <a:prstGeom prst="ellipse">
            <a:avLst/>
          </a:prstGeom>
          <a:solidFill>
            <a:srgbClr val="A50021">
              <a:alpha val="56078"/>
            </a:srgbClr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6" name="Line 98"/>
          <p:cNvSpPr/>
          <p:nvPr/>
        </p:nvSpPr>
        <p:spPr>
          <a:xfrm flipV="1">
            <a:off x="4557197" y="2787780"/>
            <a:ext cx="2542116" cy="1439862"/>
          </a:xfrm>
          <a:prstGeom prst="line">
            <a:avLst/>
          </a:prstGeom>
          <a:ln w="28575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4D0000"/>
            </a:prstShdw>
          </a:effectLst>
        </p:spPr>
      </p:sp>
      <p:sp>
        <p:nvSpPr>
          <p:cNvPr id="37" name="Oval 99"/>
          <p:cNvSpPr/>
          <p:nvPr/>
        </p:nvSpPr>
        <p:spPr>
          <a:xfrm>
            <a:off x="7099312" y="2498855"/>
            <a:ext cx="567267" cy="431800"/>
          </a:xfrm>
          <a:prstGeom prst="ellipse">
            <a:avLst/>
          </a:prstGeom>
          <a:solidFill>
            <a:srgbClr val="A50021">
              <a:alpha val="56078"/>
            </a:srgbClr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8" name="Line 100"/>
          <p:cNvSpPr/>
          <p:nvPr/>
        </p:nvSpPr>
        <p:spPr>
          <a:xfrm>
            <a:off x="7387179" y="2930655"/>
            <a:ext cx="0" cy="1223962"/>
          </a:xfrm>
          <a:prstGeom prst="line">
            <a:avLst/>
          </a:prstGeom>
          <a:ln w="28575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4D0000"/>
            </a:prstShdw>
          </a:effectLst>
        </p:spPr>
      </p:sp>
      <p:sp>
        <p:nvSpPr>
          <p:cNvPr id="39" name="Oval 101"/>
          <p:cNvSpPr/>
          <p:nvPr/>
        </p:nvSpPr>
        <p:spPr>
          <a:xfrm>
            <a:off x="7099312" y="4154617"/>
            <a:ext cx="567267" cy="431800"/>
          </a:xfrm>
          <a:prstGeom prst="ellipse">
            <a:avLst/>
          </a:prstGeom>
          <a:solidFill>
            <a:srgbClr val="A50021">
              <a:alpha val="56078"/>
            </a:srgbClr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0" name="Line 102"/>
          <p:cNvSpPr/>
          <p:nvPr/>
        </p:nvSpPr>
        <p:spPr>
          <a:xfrm>
            <a:off x="7675046" y="2787780"/>
            <a:ext cx="1056217" cy="576262"/>
          </a:xfrm>
          <a:prstGeom prst="line">
            <a:avLst/>
          </a:prstGeom>
          <a:ln w="28575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4D0000"/>
            </a:prstShdw>
          </a:effectLst>
        </p:spPr>
      </p:sp>
      <p:sp>
        <p:nvSpPr>
          <p:cNvPr id="41" name="Oval 103"/>
          <p:cNvSpPr/>
          <p:nvPr/>
        </p:nvSpPr>
        <p:spPr>
          <a:xfrm>
            <a:off x="8633896" y="3325942"/>
            <a:ext cx="567267" cy="431800"/>
          </a:xfrm>
          <a:prstGeom prst="ellipse">
            <a:avLst/>
          </a:prstGeom>
          <a:solidFill>
            <a:srgbClr val="A50021">
              <a:alpha val="56078"/>
            </a:srgbClr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 animBg="1"/>
      <p:bldP spid="37" grpId="0" animBg="1"/>
      <p:bldP spid="39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680300" y="1936018"/>
            <a:ext cx="3477948" cy="2640093"/>
            <a:chOff x="629619" y="1013518"/>
            <a:chExt cx="3477948" cy="2640093"/>
          </a:xfrm>
          <a:noFill/>
        </p:grpSpPr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Freeform 17"/>
            <p:cNvSpPr/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9" name="Freeform 17"/>
            <p:cNvSpPr/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0" name="Freeform 17"/>
            <p:cNvSpPr/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1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2" name="Freeform 17"/>
            <p:cNvSpPr/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3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4" name="Text Box 68"/>
            <p:cNvSpPr txBox="1">
              <a:spLocks noChangeArrowheads="1"/>
            </p:cNvSpPr>
            <p:nvPr/>
          </p:nvSpPr>
          <p:spPr bwMode="auto">
            <a:xfrm>
              <a:off x="124210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34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6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46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" name="Text Box 68"/>
            <p:cNvSpPr txBox="1">
              <a:spLocks noChangeArrowheads="1"/>
            </p:cNvSpPr>
            <p:nvPr/>
          </p:nvSpPr>
          <p:spPr bwMode="auto">
            <a:xfrm>
              <a:off x="350021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72" name="Rounded Rectangle 10"/>
          <p:cNvSpPr/>
          <p:nvPr/>
        </p:nvSpPr>
        <p:spPr>
          <a:xfrm>
            <a:off x="542923" y="100964"/>
            <a:ext cx="1989262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64356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50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9998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err="1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Kruskal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238082" y="1686233"/>
            <a:ext cx="4217401" cy="461665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找到连接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最短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4162" y="963891"/>
            <a:ext cx="7804560" cy="523220"/>
            <a:chOff x="897522" y="963891"/>
            <a:chExt cx="7804560" cy="523220"/>
          </a:xfrm>
        </p:grpSpPr>
        <p:grpSp>
          <p:nvGrpSpPr>
            <p:cNvPr id="7" name="Group 31"/>
            <p:cNvGrpSpPr/>
            <p:nvPr/>
          </p:nvGrpSpPr>
          <p:grpSpPr>
            <a:xfrm>
              <a:off x="897522" y="10297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477363" y="963891"/>
              <a:ext cx="7224719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Prim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算法的关键是什么？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72465" y="1322793"/>
            <a:ext cx="4091575" cy="1217665"/>
            <a:chOff x="5463905" y="1261833"/>
            <a:chExt cx="4091575" cy="1217665"/>
          </a:xfrm>
        </p:grpSpPr>
        <p:sp>
          <p:nvSpPr>
            <p:cNvPr id="13" name="右大括号 12"/>
            <p:cNvSpPr/>
            <p:nvPr/>
          </p:nvSpPr>
          <p:spPr>
            <a:xfrm flipH="1">
              <a:off x="5463905" y="1492666"/>
              <a:ext cx="195696" cy="756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5730240" y="1261833"/>
              <a:ext cx="1295400" cy="46166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短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边 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5730240" y="2017833"/>
              <a:ext cx="3825240" cy="46166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顶点分别位于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 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9982" y="3362695"/>
            <a:ext cx="10236618" cy="523220"/>
            <a:chOff x="659982" y="3362695"/>
            <a:chExt cx="10236618" cy="523220"/>
          </a:xfrm>
        </p:grpSpPr>
        <p:grpSp>
          <p:nvGrpSpPr>
            <p:cNvPr id="18" name="Group 109"/>
            <p:cNvGrpSpPr/>
            <p:nvPr/>
          </p:nvGrpSpPr>
          <p:grpSpPr>
            <a:xfrm>
              <a:off x="659982" y="3445304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1421399" y="3362695"/>
              <a:ext cx="9475201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Prim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算法：先构造满足条件的候选最短边集，再查找最短边 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59982" y="4078975"/>
            <a:ext cx="10236618" cy="523220"/>
            <a:chOff x="659982" y="4078975"/>
            <a:chExt cx="10236618" cy="523220"/>
          </a:xfrm>
        </p:grpSpPr>
        <p:grpSp>
          <p:nvGrpSpPr>
            <p:cNvPr id="34" name="Group 109"/>
            <p:cNvGrpSpPr/>
            <p:nvPr/>
          </p:nvGrpSpPr>
          <p:grpSpPr>
            <a:xfrm>
              <a:off x="659982" y="4161584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35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1421399" y="4078975"/>
              <a:ext cx="9475201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Kruskal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算法：先查找最短边，再判断是否满足条件 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24214" y="1602832"/>
            <a:ext cx="3477948" cy="2640093"/>
            <a:chOff x="629619" y="1013518"/>
            <a:chExt cx="3477948" cy="2640093"/>
          </a:xfrm>
          <a:solidFill>
            <a:srgbClr val="B4B4BE"/>
          </a:solidFill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 Box 68"/>
            <p:cNvSpPr txBox="1">
              <a:spLocks noChangeArrowheads="1"/>
            </p:cNvSpPr>
            <p:nvPr/>
          </p:nvSpPr>
          <p:spPr bwMode="auto">
            <a:xfrm>
              <a:off x="1242103" y="1189880"/>
              <a:ext cx="6073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prstClr val="black"/>
                  </a:solidFill>
                  <a:latin typeface="Times New Roman" pitchFamily="18" charset="0"/>
                </a:rPr>
                <a:t>34</a:t>
              </a:r>
              <a:endParaRPr lang="en-US" altLang="zh-CN" sz="24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prstClr val="black"/>
                  </a:solidFill>
                  <a:latin typeface="Times New Roman" pitchFamily="18" charset="0"/>
                </a:rPr>
                <a:t>12</a:t>
              </a:r>
              <a:endParaRPr lang="en-US" altLang="zh-CN" sz="24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prstClr val="black"/>
                  </a:solidFill>
                  <a:latin typeface="Times New Roman" pitchFamily="18" charset="0"/>
                </a:rPr>
                <a:t>19</a:t>
              </a:r>
              <a:endParaRPr lang="en-US" altLang="zh-CN" sz="24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prstClr val="black"/>
                  </a:solidFill>
                  <a:latin typeface="Times New Roman" pitchFamily="18" charset="0"/>
                </a:rPr>
                <a:t>26</a:t>
              </a:r>
              <a:endParaRPr lang="en-US" altLang="zh-CN" sz="24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prstClr val="black"/>
                  </a:solidFill>
                  <a:latin typeface="Times New Roman" pitchFamily="18" charset="0"/>
                </a:rPr>
                <a:t>25</a:t>
              </a:r>
              <a:endParaRPr lang="en-US" altLang="zh-CN" sz="24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prstClr val="black"/>
                  </a:solidFill>
                  <a:latin typeface="Times New Roman" pitchFamily="18" charset="0"/>
                </a:rPr>
                <a:t>25</a:t>
              </a:r>
              <a:endParaRPr lang="en-US" altLang="zh-CN" sz="24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prstClr val="black"/>
                  </a:solidFill>
                  <a:latin typeface="Times New Roman" pitchFamily="18" charset="0"/>
                </a:rPr>
                <a:t>46</a:t>
              </a:r>
              <a:endParaRPr lang="en-US" altLang="zh-CN" sz="24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" name="Text Box 68"/>
            <p:cNvSpPr txBox="1">
              <a:spLocks noChangeArrowheads="1"/>
            </p:cNvSpPr>
            <p:nvPr/>
          </p:nvSpPr>
          <p:spPr bwMode="auto">
            <a:xfrm>
              <a:off x="3500218" y="2606596"/>
              <a:ext cx="6073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prstClr val="black"/>
                  </a:solidFill>
                  <a:latin typeface="Times New Roman" pitchFamily="18" charset="0"/>
                </a:rPr>
                <a:t>38</a:t>
              </a:r>
              <a:endParaRPr lang="en-US" altLang="zh-CN" sz="24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prstClr val="black"/>
                  </a:solidFill>
                  <a:latin typeface="Times New Roman" pitchFamily="18" charset="0"/>
                </a:rPr>
                <a:t>17</a:t>
              </a:r>
              <a:endParaRPr lang="en-US" altLang="zh-CN" sz="24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316" name="Text Box 57"/>
          <p:cNvSpPr txBox="1">
            <a:spLocks noChangeArrowheads="1"/>
          </p:cNvSpPr>
          <p:nvPr/>
        </p:nvSpPr>
        <p:spPr bwMode="auto">
          <a:xfrm>
            <a:off x="4995960" y="1508983"/>
            <a:ext cx="68760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初始化：连通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分量＝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9" name="Text Box 57"/>
          <p:cNvSpPr txBox="1">
            <a:spLocks noChangeArrowheads="1"/>
          </p:cNvSpPr>
          <p:nvPr/>
        </p:nvSpPr>
        <p:spPr bwMode="auto">
          <a:xfrm>
            <a:off x="4396756" y="2214561"/>
            <a:ext cx="72000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第一次迭代：连通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分量＝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2" name="Text Box 57"/>
          <p:cNvSpPr txBox="1">
            <a:spLocks noChangeArrowheads="1"/>
          </p:cNvSpPr>
          <p:nvPr/>
        </p:nvSpPr>
        <p:spPr bwMode="auto">
          <a:xfrm>
            <a:off x="4396756" y="2920139"/>
            <a:ext cx="72000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次迭代：连通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分量＝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5" name="Text Box 57"/>
          <p:cNvSpPr txBox="1">
            <a:spLocks noChangeArrowheads="1"/>
          </p:cNvSpPr>
          <p:nvPr/>
        </p:nvSpPr>
        <p:spPr bwMode="auto">
          <a:xfrm>
            <a:off x="4396756" y="3625717"/>
            <a:ext cx="72000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第三次迭代：连通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分量＝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8" name="Text Box 57"/>
          <p:cNvSpPr txBox="1">
            <a:spLocks noChangeArrowheads="1"/>
          </p:cNvSpPr>
          <p:nvPr/>
        </p:nvSpPr>
        <p:spPr bwMode="auto">
          <a:xfrm>
            <a:off x="4396756" y="4331295"/>
            <a:ext cx="72000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次迭代：连通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分量＝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31559" y="1774211"/>
            <a:ext cx="1149014" cy="722284"/>
            <a:chOff x="2549202" y="890139"/>
            <a:chExt cx="1149014" cy="722284"/>
          </a:xfrm>
        </p:grpSpPr>
        <p:sp>
          <p:nvSpPr>
            <p:cNvPr id="317" name="Freeform 17"/>
            <p:cNvSpPr>
              <a:spLocks/>
            </p:cNvSpPr>
            <p:nvPr/>
          </p:nvSpPr>
          <p:spPr bwMode="auto">
            <a:xfrm flipV="1">
              <a:off x="2549202" y="1000423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8" name="Text Box 68"/>
            <p:cNvSpPr txBox="1">
              <a:spLocks noChangeArrowheads="1"/>
            </p:cNvSpPr>
            <p:nvPr/>
          </p:nvSpPr>
          <p:spPr bwMode="auto">
            <a:xfrm>
              <a:off x="2995163" y="890139"/>
              <a:ext cx="607349" cy="461665"/>
            </a:xfrm>
            <a:prstGeom prst="rect">
              <a:avLst/>
            </a:prstGeom>
            <a:noFill/>
            <a:ln w="635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4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51328" y="3645314"/>
            <a:ext cx="1368000" cy="461665"/>
            <a:chOff x="1638903" y="2789762"/>
            <a:chExt cx="1368000" cy="461665"/>
          </a:xfrm>
        </p:grpSpPr>
        <p:sp>
          <p:nvSpPr>
            <p:cNvPr id="320" name="Line 16"/>
            <p:cNvSpPr>
              <a:spLocks noChangeShapeType="1"/>
            </p:cNvSpPr>
            <p:nvPr/>
          </p:nvSpPr>
          <p:spPr bwMode="auto">
            <a:xfrm>
              <a:off x="1638903" y="3189592"/>
              <a:ext cx="1368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1" name="Text Box 68"/>
            <p:cNvSpPr txBox="1">
              <a:spLocks noChangeArrowheads="1"/>
            </p:cNvSpPr>
            <p:nvPr/>
          </p:nvSpPr>
          <p:spPr bwMode="auto">
            <a:xfrm>
              <a:off x="2030020" y="2789762"/>
              <a:ext cx="607349" cy="461665"/>
            </a:xfrm>
            <a:prstGeom prst="rect">
              <a:avLst/>
            </a:prstGeom>
            <a:noFill/>
            <a:ln w="635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4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24248" y="3144041"/>
            <a:ext cx="858786" cy="720000"/>
            <a:chOff x="1409664" y="2252642"/>
            <a:chExt cx="858786" cy="720000"/>
          </a:xfrm>
        </p:grpSpPr>
        <p:sp>
          <p:nvSpPr>
            <p:cNvPr id="323" name="Freeform 17"/>
            <p:cNvSpPr>
              <a:spLocks/>
            </p:cNvSpPr>
            <p:nvPr/>
          </p:nvSpPr>
          <p:spPr bwMode="auto">
            <a:xfrm>
              <a:off x="1548450" y="2252642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4" name="Text Box 68"/>
            <p:cNvSpPr txBox="1">
              <a:spLocks noChangeArrowheads="1"/>
            </p:cNvSpPr>
            <p:nvPr/>
          </p:nvSpPr>
          <p:spPr bwMode="auto">
            <a:xfrm>
              <a:off x="1409664" y="2291615"/>
              <a:ext cx="607349" cy="461665"/>
            </a:xfrm>
            <a:prstGeom prst="rect">
              <a:avLst/>
            </a:prstGeom>
            <a:noFill/>
            <a:ln w="635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4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62208" y="2380389"/>
            <a:ext cx="1070308" cy="590361"/>
            <a:chOff x="2549783" y="1409736"/>
            <a:chExt cx="1070308" cy="590361"/>
          </a:xfrm>
        </p:grpSpPr>
        <p:sp>
          <p:nvSpPr>
            <p:cNvPr id="326" name="Freeform 17"/>
            <p:cNvSpPr>
              <a:spLocks/>
            </p:cNvSpPr>
            <p:nvPr/>
          </p:nvSpPr>
          <p:spPr bwMode="auto">
            <a:xfrm>
              <a:off x="2549783" y="1748097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7" name="Text Box 68"/>
            <p:cNvSpPr txBox="1">
              <a:spLocks noChangeArrowheads="1"/>
            </p:cNvSpPr>
            <p:nvPr/>
          </p:nvSpPr>
          <p:spPr bwMode="auto">
            <a:xfrm>
              <a:off x="2832860" y="1409736"/>
              <a:ext cx="607349" cy="461665"/>
            </a:xfrm>
            <a:prstGeom prst="rect">
              <a:avLst/>
            </a:prstGeom>
            <a:noFill/>
            <a:ln w="635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4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61918" y="2381749"/>
            <a:ext cx="1062943" cy="569601"/>
            <a:chOff x="1039512" y="1522377"/>
            <a:chExt cx="1062943" cy="569601"/>
          </a:xfrm>
        </p:grpSpPr>
        <p:sp>
          <p:nvSpPr>
            <p:cNvPr id="329" name="Freeform 17"/>
            <p:cNvSpPr>
              <a:spLocks/>
            </p:cNvSpPr>
            <p:nvPr/>
          </p:nvSpPr>
          <p:spPr bwMode="auto">
            <a:xfrm flipV="1">
              <a:off x="1039512" y="1797214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0" name="Text Box 68"/>
            <p:cNvSpPr txBox="1">
              <a:spLocks noChangeArrowheads="1"/>
            </p:cNvSpPr>
            <p:nvPr/>
          </p:nvSpPr>
          <p:spPr bwMode="auto">
            <a:xfrm>
              <a:off x="1400663" y="1522377"/>
              <a:ext cx="607349" cy="461665"/>
            </a:xfrm>
            <a:prstGeom prst="rect">
              <a:avLst/>
            </a:prstGeom>
            <a:noFill/>
            <a:ln w="635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4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331" name="Text Box 57"/>
          <p:cNvSpPr txBox="1">
            <a:spLocks noChangeArrowheads="1"/>
          </p:cNvSpPr>
          <p:nvPr/>
        </p:nvSpPr>
        <p:spPr bwMode="auto">
          <a:xfrm>
            <a:off x="4396756" y="5036871"/>
            <a:ext cx="72000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第五次迭代：连通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分量＝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Rounded Rectangle 10"/>
          <p:cNvSpPr/>
          <p:nvPr/>
        </p:nvSpPr>
        <p:spPr>
          <a:xfrm>
            <a:off x="542923" y="100964"/>
            <a:ext cx="50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9998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err="1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Kruskal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06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/>
      <p:bldP spid="322" grpId="0"/>
      <p:bldP spid="325" grpId="0"/>
      <p:bldP spid="328" grpId="0"/>
      <p:bldP spid="3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ounded Rectangle 10"/>
          <p:cNvSpPr/>
          <p:nvPr/>
        </p:nvSpPr>
        <p:spPr>
          <a:xfrm>
            <a:off x="542923" y="100964"/>
            <a:ext cx="4143377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843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Kruskal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1" y="2747963"/>
            <a:ext cx="6720417" cy="2193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" name="Oval 57"/>
          <p:cNvSpPr/>
          <p:nvPr/>
        </p:nvSpPr>
        <p:spPr>
          <a:xfrm>
            <a:off x="2167467" y="3649663"/>
            <a:ext cx="567267" cy="431800"/>
          </a:xfrm>
          <a:prstGeom prst="ellipse">
            <a:avLst/>
          </a:prstGeom>
          <a:solidFill>
            <a:srgbClr val="A50021">
              <a:alpha val="56078"/>
            </a:srgbClr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5" name="Line 58"/>
          <p:cNvSpPr/>
          <p:nvPr/>
        </p:nvSpPr>
        <p:spPr>
          <a:xfrm>
            <a:off x="2669118" y="3997325"/>
            <a:ext cx="1121833" cy="622300"/>
          </a:xfrm>
          <a:prstGeom prst="line">
            <a:avLst/>
          </a:prstGeom>
          <a:ln w="28575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4D0000"/>
            </a:prstShdw>
          </a:effectLst>
        </p:spPr>
      </p:sp>
      <p:sp>
        <p:nvSpPr>
          <p:cNvPr id="56" name="Oval 59"/>
          <p:cNvSpPr/>
          <p:nvPr/>
        </p:nvSpPr>
        <p:spPr>
          <a:xfrm>
            <a:off x="3712633" y="4487863"/>
            <a:ext cx="567267" cy="431800"/>
          </a:xfrm>
          <a:prstGeom prst="ellipse">
            <a:avLst/>
          </a:prstGeom>
          <a:solidFill>
            <a:srgbClr val="A50021">
              <a:alpha val="56078"/>
            </a:srgbClr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7" name="Line 60"/>
          <p:cNvSpPr/>
          <p:nvPr/>
        </p:nvSpPr>
        <p:spPr>
          <a:xfrm flipV="1">
            <a:off x="3983567" y="3251201"/>
            <a:ext cx="0" cy="1223963"/>
          </a:xfrm>
          <a:prstGeom prst="line">
            <a:avLst/>
          </a:prstGeom>
          <a:ln w="28575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4D0000"/>
            </a:prstShdw>
          </a:effectLst>
        </p:spPr>
      </p:sp>
      <p:sp>
        <p:nvSpPr>
          <p:cNvPr id="58" name="Oval 61"/>
          <p:cNvSpPr/>
          <p:nvPr/>
        </p:nvSpPr>
        <p:spPr>
          <a:xfrm>
            <a:off x="3695700" y="2819400"/>
            <a:ext cx="567267" cy="431800"/>
          </a:xfrm>
          <a:prstGeom prst="ellipse">
            <a:avLst/>
          </a:prstGeom>
          <a:solidFill>
            <a:srgbClr val="A50021">
              <a:alpha val="56078"/>
            </a:srgbClr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9" name="Line 62"/>
          <p:cNvSpPr/>
          <p:nvPr/>
        </p:nvSpPr>
        <p:spPr>
          <a:xfrm flipV="1">
            <a:off x="4226985" y="3108326"/>
            <a:ext cx="2542116" cy="1439863"/>
          </a:xfrm>
          <a:prstGeom prst="line">
            <a:avLst/>
          </a:prstGeom>
          <a:ln w="28575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4D0000"/>
            </a:prstShdw>
          </a:effectLst>
        </p:spPr>
      </p:sp>
      <p:sp>
        <p:nvSpPr>
          <p:cNvPr id="60" name="Oval 63"/>
          <p:cNvSpPr/>
          <p:nvPr/>
        </p:nvSpPr>
        <p:spPr>
          <a:xfrm>
            <a:off x="6769100" y="2819400"/>
            <a:ext cx="567267" cy="431800"/>
          </a:xfrm>
          <a:prstGeom prst="ellipse">
            <a:avLst/>
          </a:prstGeom>
          <a:solidFill>
            <a:srgbClr val="A50021">
              <a:alpha val="56078"/>
            </a:srgbClr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" name="Line 64"/>
          <p:cNvSpPr/>
          <p:nvPr/>
        </p:nvSpPr>
        <p:spPr>
          <a:xfrm>
            <a:off x="7056967" y="3251201"/>
            <a:ext cx="0" cy="1223963"/>
          </a:xfrm>
          <a:prstGeom prst="line">
            <a:avLst/>
          </a:prstGeom>
          <a:ln w="28575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4D0000"/>
            </a:prstShdw>
          </a:effectLst>
        </p:spPr>
      </p:sp>
      <p:sp>
        <p:nvSpPr>
          <p:cNvPr id="62" name="Oval 65"/>
          <p:cNvSpPr/>
          <p:nvPr/>
        </p:nvSpPr>
        <p:spPr>
          <a:xfrm>
            <a:off x="6769100" y="4475163"/>
            <a:ext cx="567267" cy="431800"/>
          </a:xfrm>
          <a:prstGeom prst="ellipse">
            <a:avLst/>
          </a:prstGeom>
          <a:solidFill>
            <a:srgbClr val="A50021">
              <a:alpha val="56078"/>
            </a:srgbClr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3" name="Line 66"/>
          <p:cNvSpPr/>
          <p:nvPr/>
        </p:nvSpPr>
        <p:spPr>
          <a:xfrm>
            <a:off x="7344834" y="3108326"/>
            <a:ext cx="1056217" cy="576263"/>
          </a:xfrm>
          <a:prstGeom prst="line">
            <a:avLst/>
          </a:prstGeom>
          <a:ln w="28575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4D0000"/>
            </a:prstShdw>
          </a:effectLst>
        </p:spPr>
      </p:sp>
      <p:sp>
        <p:nvSpPr>
          <p:cNvPr id="64" name="Oval 67"/>
          <p:cNvSpPr/>
          <p:nvPr/>
        </p:nvSpPr>
        <p:spPr>
          <a:xfrm>
            <a:off x="8303684" y="3646488"/>
            <a:ext cx="567267" cy="431800"/>
          </a:xfrm>
          <a:prstGeom prst="ellipse">
            <a:avLst/>
          </a:prstGeom>
          <a:solidFill>
            <a:srgbClr val="A50021">
              <a:alpha val="56078"/>
            </a:srgbClr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50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9998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err="1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Kruskal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36287" y="990600"/>
            <a:ext cx="10197473" cy="4572000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</p:spPr>
        <p:txBody>
          <a:bodyPr vert="horz" wrap="square" lIns="91440" tIns="36000" rIns="91440" bIns="36000" numCol="1" anchor="t" anchorCtr="0" compatLnSpc="1"/>
          <a:lstStyle/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算法：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Kruskal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</a:p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输入：无向连通网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G=(V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输出：最小生成树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T=(U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1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初始化：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U=V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TE={ }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2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重复下述操作直到所有顶点位于一个连通分量：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2.1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中选取最短边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(u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v);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2.2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位于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两个连通分量，则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2.2.1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并入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2.2.2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将这两个连通分量合成一个连通分量；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2.3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标记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v)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使得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参加后续最短边的选取；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680300" y="1936018"/>
            <a:ext cx="3477948" cy="2640093"/>
            <a:chOff x="629619" y="1013518"/>
            <a:chExt cx="3477948" cy="2640093"/>
          </a:xfrm>
          <a:noFill/>
        </p:grpSpPr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Freeform 17"/>
            <p:cNvSpPr/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9" name="Freeform 17"/>
            <p:cNvSpPr/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0" name="Freeform 17"/>
            <p:cNvSpPr/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1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2" name="Freeform 17"/>
            <p:cNvSpPr/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3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4" name="Text Box 68"/>
            <p:cNvSpPr txBox="1">
              <a:spLocks noChangeArrowheads="1"/>
            </p:cNvSpPr>
            <p:nvPr/>
          </p:nvSpPr>
          <p:spPr bwMode="auto">
            <a:xfrm>
              <a:off x="124210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34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6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46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" name="Text Box 68"/>
            <p:cNvSpPr txBox="1">
              <a:spLocks noChangeArrowheads="1"/>
            </p:cNvSpPr>
            <p:nvPr/>
          </p:nvSpPr>
          <p:spPr bwMode="auto">
            <a:xfrm>
              <a:off x="350021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72" name="Rounded Rectangle 10"/>
          <p:cNvSpPr/>
          <p:nvPr/>
        </p:nvSpPr>
        <p:spPr>
          <a:xfrm>
            <a:off x="542923" y="100964"/>
            <a:ext cx="2666269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87875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47917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413865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最小生成树的定义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Group 40"/>
          <p:cNvGrpSpPr/>
          <p:nvPr/>
        </p:nvGrpSpPr>
        <p:grpSpPr>
          <a:xfrm>
            <a:off x="1964746" y="234615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709862" y="2280840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（普里姆）算法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40"/>
          <p:cNvGrpSpPr/>
          <p:nvPr/>
        </p:nvGrpSpPr>
        <p:grpSpPr>
          <a:xfrm>
            <a:off x="1964746" y="321312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709862" y="3147815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Kruskal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（克鲁斯卡尔）算法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34" grpId="0"/>
      <p:bldP spid="29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6939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最小生成树的定义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322713" y="3032939"/>
            <a:ext cx="2381134" cy="2111576"/>
            <a:chOff x="719197" y="1035051"/>
            <a:chExt cx="2381134" cy="2111576"/>
          </a:xfrm>
          <a:solidFill>
            <a:srgbClr val="B4B4BE"/>
          </a:solidFill>
        </p:grpSpPr>
        <p:sp>
          <p:nvSpPr>
            <p:cNvPr id="42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1158617" y="1239838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17"/>
            <p:cNvSpPr/>
            <p:nvPr/>
          </p:nvSpPr>
          <p:spPr bwMode="auto">
            <a:xfrm>
              <a:off x="1127820" y="2306003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6" name="Line 20"/>
            <p:cNvSpPr>
              <a:spLocks noChangeShapeType="1"/>
            </p:cNvSpPr>
            <p:nvPr/>
          </p:nvSpPr>
          <p:spPr bwMode="auto">
            <a:xfrm>
              <a:off x="2106673" y="2306639"/>
              <a:ext cx="593724" cy="554038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7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1720393" y="194214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2884331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2091433" y="1396628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77184" y="1051826"/>
            <a:ext cx="10911896" cy="523220"/>
            <a:chOff x="3501590" y="1376282"/>
            <a:chExt cx="10911896" cy="523220"/>
          </a:xfrm>
        </p:grpSpPr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4033894" y="1376282"/>
              <a:ext cx="103795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生成树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连通图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生成树是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包含全部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顶点的一个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极小连通子图</a:t>
              </a:r>
              <a:endPara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5" name="Group 67"/>
            <p:cNvGrpSpPr/>
            <p:nvPr/>
          </p:nvGrpSpPr>
          <p:grpSpPr>
            <a:xfrm>
              <a:off x="3501590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6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8" name="Line 11"/>
          <p:cNvSpPr>
            <a:spLocks noChangeShapeType="1"/>
          </p:cNvSpPr>
          <p:nvPr/>
        </p:nvSpPr>
        <p:spPr bwMode="auto">
          <a:xfrm flipH="1">
            <a:off x="10287110" y="1560829"/>
            <a:ext cx="641350" cy="0"/>
          </a:xfrm>
          <a:prstGeom prst="line">
            <a:avLst/>
          </a:prstGeom>
          <a:noFill/>
          <a:ln w="38100">
            <a:solidFill>
              <a:srgbClr val="B42D2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 flipH="1" flipV="1">
            <a:off x="9556860" y="1651316"/>
            <a:ext cx="1371600" cy="0"/>
          </a:xfrm>
          <a:prstGeom prst="line">
            <a:avLst/>
          </a:prstGeom>
          <a:noFill/>
          <a:ln w="38100">
            <a:solidFill>
              <a:srgbClr val="B42D2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 flipH="1" flipV="1">
            <a:off x="8794860" y="1741804"/>
            <a:ext cx="2133600" cy="0"/>
          </a:xfrm>
          <a:prstGeom prst="line">
            <a:avLst/>
          </a:prstGeom>
          <a:noFill/>
          <a:ln w="38100">
            <a:solidFill>
              <a:srgbClr val="B42D2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739425" y="1865926"/>
            <a:ext cx="2514917" cy="744416"/>
            <a:chOff x="6739425" y="1820206"/>
            <a:chExt cx="2514917" cy="744416"/>
          </a:xfrm>
        </p:grpSpPr>
        <p:sp>
          <p:nvSpPr>
            <p:cNvPr id="66" name="Text Box 19"/>
            <p:cNvSpPr txBox="1">
              <a:spLocks noChangeArrowheads="1"/>
            </p:cNvSpPr>
            <p:nvPr/>
          </p:nvSpPr>
          <p:spPr bwMode="auto">
            <a:xfrm>
              <a:off x="6739425" y="2107422"/>
              <a:ext cx="2179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含有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</a:rPr>
                <a:t>-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条边</a:t>
              </a:r>
            </a:p>
          </p:txBody>
        </p:sp>
        <p:sp>
          <p:nvSpPr>
            <p:cNvPr id="67" name="圆角右箭头 66"/>
            <p:cNvSpPr/>
            <p:nvPr/>
          </p:nvSpPr>
          <p:spPr>
            <a:xfrm flipH="1" flipV="1">
              <a:off x="8446622" y="1820206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78989" y="1865926"/>
            <a:ext cx="2841943" cy="1015663"/>
            <a:chOff x="3678989" y="1820206"/>
            <a:chExt cx="2841943" cy="1015663"/>
          </a:xfrm>
        </p:grpSpPr>
        <p:sp>
          <p:nvSpPr>
            <p:cNvPr id="63" name="Text Box 16"/>
            <p:cNvSpPr txBox="1">
              <a:spLocks noChangeArrowheads="1"/>
            </p:cNvSpPr>
            <p:nvPr/>
          </p:nvSpPr>
          <p:spPr bwMode="auto">
            <a:xfrm>
              <a:off x="3678989" y="1820206"/>
              <a:ext cx="2582863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rPr>
                <a:t>多</a:t>
              </a:r>
              <a:r>
                <a: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——</a:t>
              </a:r>
              <a:r>
                <a: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rPr>
                <a:t>构成回路</a:t>
              </a:r>
            </a:p>
            <a:p>
              <a:pPr algn="r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rPr>
                <a:t>少</a:t>
              </a:r>
              <a:r>
                <a: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——</a:t>
              </a:r>
              <a:r>
                <a: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rPr>
                <a:t>不连通</a:t>
              </a:r>
            </a:p>
          </p:txBody>
        </p:sp>
        <p:sp>
          <p:nvSpPr>
            <p:cNvPr id="68" name="右大括号 67"/>
            <p:cNvSpPr/>
            <p:nvPr/>
          </p:nvSpPr>
          <p:spPr>
            <a:xfrm>
              <a:off x="6325236" y="2019732"/>
              <a:ext cx="195696" cy="648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670945" y="3673281"/>
            <a:ext cx="2381134" cy="2111576"/>
            <a:chOff x="719197" y="1035051"/>
            <a:chExt cx="2381134" cy="2111576"/>
          </a:xfrm>
          <a:solidFill>
            <a:srgbClr val="B4B4BE"/>
          </a:solidFill>
        </p:grpSpPr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Line 16"/>
            <p:cNvSpPr>
              <a:spLocks noChangeShapeType="1"/>
            </p:cNvSpPr>
            <p:nvPr/>
          </p:nvSpPr>
          <p:spPr bwMode="auto">
            <a:xfrm>
              <a:off x="1158617" y="1239838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1720393" y="194214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>
              <a:off x="2884331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1" name="Freeform 17"/>
            <p:cNvSpPr/>
            <p:nvPr/>
          </p:nvSpPr>
          <p:spPr bwMode="auto">
            <a:xfrm>
              <a:off x="2091433" y="1396628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8974481" y="3673281"/>
            <a:ext cx="2381134" cy="2111576"/>
            <a:chOff x="719197" y="1035051"/>
            <a:chExt cx="2381134" cy="2111576"/>
          </a:xfrm>
          <a:solidFill>
            <a:srgbClr val="B4B4BE"/>
          </a:solidFill>
        </p:grpSpPr>
        <p:sp>
          <p:nvSpPr>
            <p:cNvPr id="83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Freeform 17"/>
            <p:cNvSpPr/>
            <p:nvPr/>
          </p:nvSpPr>
          <p:spPr bwMode="auto">
            <a:xfrm>
              <a:off x="1127820" y="2306003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7" name="Line 20"/>
            <p:cNvSpPr>
              <a:spLocks noChangeShapeType="1"/>
            </p:cNvSpPr>
            <p:nvPr/>
          </p:nvSpPr>
          <p:spPr bwMode="auto">
            <a:xfrm>
              <a:off x="2106673" y="2306639"/>
              <a:ext cx="593724" cy="554038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8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val 7"/>
            <p:cNvSpPr>
              <a:spLocks noChangeArrowheads="1"/>
            </p:cNvSpPr>
            <p:nvPr/>
          </p:nvSpPr>
          <p:spPr bwMode="auto">
            <a:xfrm>
              <a:off x="1720393" y="194214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2884331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39698" y="4034858"/>
            <a:ext cx="1719526" cy="1967888"/>
            <a:chOff x="1348697" y="4042673"/>
            <a:chExt cx="1719526" cy="1967888"/>
          </a:xfrm>
          <a:solidFill>
            <a:srgbClr val="B4B4BE"/>
          </a:solidFill>
        </p:grpSpPr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1863113" y="557856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7"/>
            <p:cNvSpPr>
              <a:spLocks noChangeArrowheads="1"/>
            </p:cNvSpPr>
            <p:nvPr/>
          </p:nvSpPr>
          <p:spPr bwMode="auto">
            <a:xfrm>
              <a:off x="2636223" y="557856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Freeform 17"/>
            <p:cNvSpPr/>
            <p:nvPr/>
          </p:nvSpPr>
          <p:spPr bwMode="auto">
            <a:xfrm>
              <a:off x="1671376" y="4421768"/>
              <a:ext cx="216000" cy="384493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2" name="Oval 7"/>
            <p:cNvSpPr>
              <a:spLocks noChangeArrowheads="1"/>
            </p:cNvSpPr>
            <p:nvPr/>
          </p:nvSpPr>
          <p:spPr bwMode="auto">
            <a:xfrm>
              <a:off x="2248383" y="479102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Oval 7"/>
            <p:cNvSpPr>
              <a:spLocks noChangeArrowheads="1"/>
            </p:cNvSpPr>
            <p:nvPr/>
          </p:nvSpPr>
          <p:spPr bwMode="auto">
            <a:xfrm>
              <a:off x="1348697" y="479102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val 7"/>
            <p:cNvSpPr>
              <a:spLocks noChangeArrowheads="1"/>
            </p:cNvSpPr>
            <p:nvPr/>
          </p:nvSpPr>
          <p:spPr bwMode="auto">
            <a:xfrm>
              <a:off x="1785903" y="4042673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Freeform 17"/>
            <p:cNvSpPr/>
            <p:nvPr/>
          </p:nvSpPr>
          <p:spPr bwMode="auto">
            <a:xfrm flipV="1">
              <a:off x="2123823" y="4426685"/>
              <a:ext cx="216000" cy="384493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8" name="Freeform 17"/>
            <p:cNvSpPr/>
            <p:nvPr/>
          </p:nvSpPr>
          <p:spPr bwMode="auto">
            <a:xfrm>
              <a:off x="2150656" y="5189151"/>
              <a:ext cx="216000" cy="384493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9" name="Freeform 17"/>
            <p:cNvSpPr/>
            <p:nvPr/>
          </p:nvSpPr>
          <p:spPr bwMode="auto">
            <a:xfrm flipV="1">
              <a:off x="2603103" y="5194068"/>
              <a:ext cx="216000" cy="384493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39698" y="1710528"/>
            <a:ext cx="1716069" cy="2128761"/>
            <a:chOff x="1039698" y="1710528"/>
            <a:chExt cx="1716069" cy="2128761"/>
          </a:xfrm>
          <a:solidFill>
            <a:srgbClr val="B4B4BE"/>
          </a:solidFill>
        </p:grpSpPr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1046019" y="255834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1686012" y="17105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Oval 7"/>
            <p:cNvSpPr>
              <a:spLocks noChangeArrowheads="1"/>
            </p:cNvSpPr>
            <p:nvPr/>
          </p:nvSpPr>
          <p:spPr bwMode="auto">
            <a:xfrm>
              <a:off x="2323767" y="255834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Oval 7"/>
            <p:cNvSpPr>
              <a:spLocks noChangeArrowheads="1"/>
            </p:cNvSpPr>
            <p:nvPr/>
          </p:nvSpPr>
          <p:spPr bwMode="auto">
            <a:xfrm>
              <a:off x="1039698" y="340728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1684893" y="255834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Line 21"/>
            <p:cNvSpPr>
              <a:spLocks noChangeShapeType="1"/>
            </p:cNvSpPr>
            <p:nvPr/>
          </p:nvSpPr>
          <p:spPr bwMode="auto">
            <a:xfrm flipH="1">
              <a:off x="1900893" y="2144233"/>
              <a:ext cx="1119" cy="432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3" name="Freeform 17"/>
            <p:cNvSpPr/>
            <p:nvPr/>
          </p:nvSpPr>
          <p:spPr bwMode="auto">
            <a:xfrm>
              <a:off x="1424896" y="2102583"/>
              <a:ext cx="360000" cy="504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5" name="Line 21"/>
            <p:cNvSpPr>
              <a:spLocks noChangeShapeType="1"/>
            </p:cNvSpPr>
            <p:nvPr/>
          </p:nvSpPr>
          <p:spPr bwMode="auto">
            <a:xfrm flipH="1">
              <a:off x="1260900" y="2982137"/>
              <a:ext cx="1119" cy="432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20" name="Freeform 17"/>
            <p:cNvSpPr/>
            <p:nvPr/>
          </p:nvSpPr>
          <p:spPr bwMode="auto">
            <a:xfrm flipV="1">
              <a:off x="2065743" y="2087343"/>
              <a:ext cx="360000" cy="504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6939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最小生成树的定义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777184" y="1051826"/>
            <a:ext cx="10088936" cy="523220"/>
            <a:chOff x="3501590" y="1376282"/>
            <a:chExt cx="10088936" cy="523220"/>
          </a:xfrm>
        </p:grpSpPr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4033894" y="1376282"/>
              <a:ext cx="95566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生成</a:t>
              </a: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树的代价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：在无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向连通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网中，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生成树上各边的权值之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endPara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5" name="Group 67"/>
            <p:cNvGrpSpPr/>
            <p:nvPr/>
          </p:nvGrpSpPr>
          <p:grpSpPr>
            <a:xfrm>
              <a:off x="3501590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6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3" name="组合 92"/>
          <p:cNvGrpSpPr/>
          <p:nvPr/>
        </p:nvGrpSpPr>
        <p:grpSpPr>
          <a:xfrm>
            <a:off x="777184" y="1699522"/>
            <a:ext cx="10088936" cy="523220"/>
            <a:chOff x="3501590" y="1376282"/>
            <a:chExt cx="10088936" cy="523220"/>
          </a:xfrm>
        </p:grpSpPr>
        <p:sp>
          <p:nvSpPr>
            <p:cNvPr id="94" name="Rectangle 13"/>
            <p:cNvSpPr>
              <a:spLocks noChangeArrowheads="1"/>
            </p:cNvSpPr>
            <p:nvPr/>
          </p:nvSpPr>
          <p:spPr bwMode="auto">
            <a:xfrm>
              <a:off x="4033894" y="1376282"/>
              <a:ext cx="95566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最小生成树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在无向连通网中，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代价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最小的生成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</a:t>
              </a:r>
              <a:endPara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6" name="Group 67"/>
            <p:cNvGrpSpPr/>
            <p:nvPr/>
          </p:nvGrpSpPr>
          <p:grpSpPr>
            <a:xfrm>
              <a:off x="3501590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8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28" name="组合 127"/>
          <p:cNvGrpSpPr/>
          <p:nvPr/>
        </p:nvGrpSpPr>
        <p:grpSpPr>
          <a:xfrm>
            <a:off x="862634" y="2338034"/>
            <a:ext cx="2830470" cy="2386056"/>
            <a:chOff x="726390" y="3282834"/>
            <a:chExt cx="2830470" cy="2386056"/>
          </a:xfrm>
        </p:grpSpPr>
        <p:sp>
          <p:nvSpPr>
            <p:cNvPr id="129" name="Oval 7"/>
            <p:cNvSpPr>
              <a:spLocks noChangeArrowheads="1"/>
            </p:cNvSpPr>
            <p:nvPr/>
          </p:nvSpPr>
          <p:spPr bwMode="auto">
            <a:xfrm>
              <a:off x="726390" y="3557314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>
              <a:off x="1165810" y="3762101"/>
              <a:ext cx="151130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1" name="Oval 7"/>
            <p:cNvSpPr>
              <a:spLocks noChangeArrowheads="1"/>
            </p:cNvSpPr>
            <p:nvPr/>
          </p:nvSpPr>
          <p:spPr bwMode="auto">
            <a:xfrm>
              <a:off x="2675524" y="3557314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Freeform 17"/>
            <p:cNvSpPr/>
            <p:nvPr/>
          </p:nvSpPr>
          <p:spPr bwMode="auto">
            <a:xfrm>
              <a:off x="1135013" y="4828266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3" name="Line 20"/>
            <p:cNvSpPr>
              <a:spLocks noChangeShapeType="1"/>
            </p:cNvSpPr>
            <p:nvPr/>
          </p:nvSpPr>
          <p:spPr bwMode="auto">
            <a:xfrm>
              <a:off x="2113866" y="4828902"/>
              <a:ext cx="593724" cy="554038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4" name="Line 21"/>
            <p:cNvSpPr>
              <a:spLocks noChangeShapeType="1"/>
            </p:cNvSpPr>
            <p:nvPr/>
          </p:nvSpPr>
          <p:spPr bwMode="auto">
            <a:xfrm>
              <a:off x="945466" y="4006259"/>
              <a:ext cx="0" cy="12065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5" name="Oval 7"/>
            <p:cNvSpPr>
              <a:spLocks noChangeArrowheads="1"/>
            </p:cNvSpPr>
            <p:nvPr/>
          </p:nvSpPr>
          <p:spPr bwMode="auto">
            <a:xfrm>
              <a:off x="2675524" y="5236890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Oval 7"/>
            <p:cNvSpPr>
              <a:spLocks noChangeArrowheads="1"/>
            </p:cNvSpPr>
            <p:nvPr/>
          </p:nvSpPr>
          <p:spPr bwMode="auto">
            <a:xfrm>
              <a:off x="726390" y="5236890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Oval 7"/>
            <p:cNvSpPr>
              <a:spLocks noChangeArrowheads="1"/>
            </p:cNvSpPr>
            <p:nvPr/>
          </p:nvSpPr>
          <p:spPr bwMode="auto">
            <a:xfrm>
              <a:off x="1727586" y="4464411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Line 21"/>
            <p:cNvSpPr>
              <a:spLocks noChangeShapeType="1"/>
            </p:cNvSpPr>
            <p:nvPr/>
          </p:nvSpPr>
          <p:spPr bwMode="auto">
            <a:xfrm>
              <a:off x="2891524" y="4006259"/>
              <a:ext cx="0" cy="12065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9" name="Freeform 17"/>
            <p:cNvSpPr/>
            <p:nvPr/>
          </p:nvSpPr>
          <p:spPr bwMode="auto">
            <a:xfrm>
              <a:off x="2098626" y="3918891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990660" y="3282834"/>
              <a:ext cx="2566200" cy="2195513"/>
              <a:chOff x="1231721" y="3462973"/>
              <a:chExt cx="2566200" cy="2195513"/>
            </a:xfrm>
          </p:grpSpPr>
          <p:sp>
            <p:nvSpPr>
              <p:cNvPr id="141" name="Text Box 67"/>
              <p:cNvSpPr txBox="1">
                <a:spLocks noChangeArrowheads="1"/>
              </p:cNvSpPr>
              <p:nvPr/>
            </p:nvSpPr>
            <p:spPr bwMode="auto">
              <a:xfrm>
                <a:off x="1984971" y="3462973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42" name="Text Box 68"/>
              <p:cNvSpPr txBox="1">
                <a:spLocks noChangeArrowheads="1"/>
              </p:cNvSpPr>
              <p:nvPr/>
            </p:nvSpPr>
            <p:spPr bwMode="auto">
              <a:xfrm>
                <a:off x="2635798" y="4239896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43" name="Text Box 69"/>
              <p:cNvSpPr txBox="1">
                <a:spLocks noChangeArrowheads="1"/>
              </p:cNvSpPr>
              <p:nvPr/>
            </p:nvSpPr>
            <p:spPr bwMode="auto">
              <a:xfrm>
                <a:off x="1644885" y="5139373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44" name="Text Box 70"/>
              <p:cNvSpPr txBox="1">
                <a:spLocks noChangeArrowheads="1"/>
              </p:cNvSpPr>
              <p:nvPr/>
            </p:nvSpPr>
            <p:spPr bwMode="auto">
              <a:xfrm>
                <a:off x="1231721" y="4590098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45" name="Text Box 68"/>
              <p:cNvSpPr txBox="1">
                <a:spLocks noChangeArrowheads="1"/>
              </p:cNvSpPr>
              <p:nvPr/>
            </p:nvSpPr>
            <p:spPr bwMode="auto">
              <a:xfrm>
                <a:off x="3190572" y="4590098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" name="Text Box 68"/>
              <p:cNvSpPr txBox="1">
                <a:spLocks noChangeArrowheads="1"/>
              </p:cNvSpPr>
              <p:nvPr/>
            </p:nvSpPr>
            <p:spPr bwMode="auto">
              <a:xfrm>
                <a:off x="2617129" y="4895374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584884" y="2338034"/>
            <a:ext cx="2952389" cy="2996564"/>
            <a:chOff x="4584884" y="2795250"/>
            <a:chExt cx="2952389" cy="2996564"/>
          </a:xfrm>
        </p:grpSpPr>
        <p:sp>
          <p:nvSpPr>
            <p:cNvPr id="164" name="Text Box 68"/>
            <p:cNvSpPr txBox="1">
              <a:spLocks noChangeArrowheads="1"/>
            </p:cNvSpPr>
            <p:nvPr/>
          </p:nvSpPr>
          <p:spPr bwMode="auto">
            <a:xfrm>
              <a:off x="6929924" y="3922375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584884" y="2795250"/>
              <a:ext cx="2830470" cy="2996564"/>
              <a:chOff x="4584884" y="2795250"/>
              <a:chExt cx="2830470" cy="2996564"/>
            </a:xfrm>
          </p:grpSpPr>
          <p:sp>
            <p:nvSpPr>
              <p:cNvPr id="148" name="Oval 7"/>
              <p:cNvSpPr>
                <a:spLocks noChangeArrowheads="1"/>
              </p:cNvSpPr>
              <p:nvPr/>
            </p:nvSpPr>
            <p:spPr bwMode="auto">
              <a:xfrm>
                <a:off x="4706803" y="3069730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Line 16"/>
              <p:cNvSpPr>
                <a:spLocks noChangeShapeType="1"/>
              </p:cNvSpPr>
              <p:nvPr/>
            </p:nvSpPr>
            <p:spPr bwMode="auto">
              <a:xfrm>
                <a:off x="5146223" y="3274517"/>
                <a:ext cx="151130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50" name="Oval 7"/>
              <p:cNvSpPr>
                <a:spLocks noChangeArrowheads="1"/>
              </p:cNvSpPr>
              <p:nvPr/>
            </p:nvSpPr>
            <p:spPr bwMode="auto">
              <a:xfrm>
                <a:off x="6655937" y="3069730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Line 21"/>
              <p:cNvSpPr>
                <a:spLocks noChangeShapeType="1"/>
              </p:cNvSpPr>
              <p:nvPr/>
            </p:nvSpPr>
            <p:spPr bwMode="auto">
              <a:xfrm>
                <a:off x="4925879" y="3518675"/>
                <a:ext cx="0" cy="12065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54" name="Oval 7"/>
              <p:cNvSpPr>
                <a:spLocks noChangeArrowheads="1"/>
              </p:cNvSpPr>
              <p:nvPr/>
            </p:nvSpPr>
            <p:spPr bwMode="auto">
              <a:xfrm>
                <a:off x="6655937" y="4749306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Oval 7"/>
              <p:cNvSpPr>
                <a:spLocks noChangeArrowheads="1"/>
              </p:cNvSpPr>
              <p:nvPr/>
            </p:nvSpPr>
            <p:spPr bwMode="auto">
              <a:xfrm>
                <a:off x="4706803" y="4749306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Oval 7"/>
              <p:cNvSpPr>
                <a:spLocks noChangeArrowheads="1"/>
              </p:cNvSpPr>
              <p:nvPr/>
            </p:nvSpPr>
            <p:spPr bwMode="auto">
              <a:xfrm>
                <a:off x="5707999" y="3976827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Line 21"/>
              <p:cNvSpPr>
                <a:spLocks noChangeShapeType="1"/>
              </p:cNvSpPr>
              <p:nvPr/>
            </p:nvSpPr>
            <p:spPr bwMode="auto">
              <a:xfrm>
                <a:off x="6871937" y="3518675"/>
                <a:ext cx="0" cy="12065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58" name="Freeform 17"/>
              <p:cNvSpPr/>
              <p:nvPr/>
            </p:nvSpPr>
            <p:spPr bwMode="auto">
              <a:xfrm>
                <a:off x="6079039" y="3431307"/>
                <a:ext cx="648000" cy="612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60" name="Text Box 67"/>
              <p:cNvSpPr txBox="1">
                <a:spLocks noChangeArrowheads="1"/>
              </p:cNvSpPr>
              <p:nvPr/>
            </p:nvSpPr>
            <p:spPr bwMode="auto">
              <a:xfrm>
                <a:off x="5724323" y="2795250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61" name="Text Box 68"/>
              <p:cNvSpPr txBox="1">
                <a:spLocks noChangeArrowheads="1"/>
              </p:cNvSpPr>
              <p:nvPr/>
            </p:nvSpPr>
            <p:spPr bwMode="auto">
              <a:xfrm>
                <a:off x="6375150" y="3572173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63" name="Text Box 70"/>
              <p:cNvSpPr txBox="1">
                <a:spLocks noChangeArrowheads="1"/>
              </p:cNvSpPr>
              <p:nvPr/>
            </p:nvSpPr>
            <p:spPr bwMode="auto">
              <a:xfrm>
                <a:off x="4971073" y="3922375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85" name="Text Box 68"/>
              <p:cNvSpPr txBox="1">
                <a:spLocks noChangeArrowheads="1"/>
              </p:cNvSpPr>
              <p:nvPr/>
            </p:nvSpPr>
            <p:spPr bwMode="auto">
              <a:xfrm>
                <a:off x="4584884" y="5330149"/>
                <a:ext cx="283047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生成树的代价：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20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8168641" y="2338034"/>
            <a:ext cx="2950032" cy="2996564"/>
            <a:chOff x="8168641" y="2795250"/>
            <a:chExt cx="2950032" cy="2996564"/>
          </a:xfrm>
        </p:grpSpPr>
        <p:sp>
          <p:nvSpPr>
            <p:cNvPr id="167" name="Oval 7"/>
            <p:cNvSpPr>
              <a:spLocks noChangeArrowheads="1"/>
            </p:cNvSpPr>
            <p:nvPr/>
          </p:nvSpPr>
          <p:spPr bwMode="auto">
            <a:xfrm>
              <a:off x="8288203" y="3069730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Line 16"/>
            <p:cNvSpPr>
              <a:spLocks noChangeShapeType="1"/>
            </p:cNvSpPr>
            <p:nvPr/>
          </p:nvSpPr>
          <p:spPr bwMode="auto">
            <a:xfrm>
              <a:off x="8727623" y="3274517"/>
              <a:ext cx="151130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69" name="Oval 7"/>
            <p:cNvSpPr>
              <a:spLocks noChangeArrowheads="1"/>
            </p:cNvSpPr>
            <p:nvPr/>
          </p:nvSpPr>
          <p:spPr bwMode="auto">
            <a:xfrm>
              <a:off x="10237337" y="3069730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Line 20"/>
            <p:cNvSpPr>
              <a:spLocks noChangeShapeType="1"/>
            </p:cNvSpPr>
            <p:nvPr/>
          </p:nvSpPr>
          <p:spPr bwMode="auto">
            <a:xfrm>
              <a:off x="9675679" y="4341318"/>
              <a:ext cx="593724" cy="554038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72" name="Line 21"/>
            <p:cNvSpPr>
              <a:spLocks noChangeShapeType="1"/>
            </p:cNvSpPr>
            <p:nvPr/>
          </p:nvSpPr>
          <p:spPr bwMode="auto">
            <a:xfrm>
              <a:off x="8507279" y="3518675"/>
              <a:ext cx="0" cy="12065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73" name="Oval 7"/>
            <p:cNvSpPr>
              <a:spLocks noChangeArrowheads="1"/>
            </p:cNvSpPr>
            <p:nvPr/>
          </p:nvSpPr>
          <p:spPr bwMode="auto">
            <a:xfrm>
              <a:off x="10237337" y="4749306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Oval 7"/>
            <p:cNvSpPr>
              <a:spLocks noChangeArrowheads="1"/>
            </p:cNvSpPr>
            <p:nvPr/>
          </p:nvSpPr>
          <p:spPr bwMode="auto">
            <a:xfrm>
              <a:off x="8288203" y="4749306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Oval 7"/>
            <p:cNvSpPr>
              <a:spLocks noChangeArrowheads="1"/>
            </p:cNvSpPr>
            <p:nvPr/>
          </p:nvSpPr>
          <p:spPr bwMode="auto">
            <a:xfrm>
              <a:off x="9289399" y="397682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Line 21"/>
            <p:cNvSpPr>
              <a:spLocks noChangeShapeType="1"/>
            </p:cNvSpPr>
            <p:nvPr/>
          </p:nvSpPr>
          <p:spPr bwMode="auto">
            <a:xfrm>
              <a:off x="10453337" y="3518675"/>
              <a:ext cx="0" cy="12065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9305723" y="2795250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8552473" y="3922375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83" name="Text Box 68"/>
            <p:cNvSpPr txBox="1">
              <a:spLocks noChangeArrowheads="1"/>
            </p:cNvSpPr>
            <p:nvPr/>
          </p:nvSpPr>
          <p:spPr bwMode="auto">
            <a:xfrm>
              <a:off x="10511324" y="3922375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" name="Text Box 68"/>
            <p:cNvSpPr txBox="1">
              <a:spLocks noChangeArrowheads="1"/>
            </p:cNvSpPr>
            <p:nvPr/>
          </p:nvSpPr>
          <p:spPr bwMode="auto">
            <a:xfrm>
              <a:off x="9937881" y="4227651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6" name="Text Box 68"/>
            <p:cNvSpPr txBox="1">
              <a:spLocks noChangeArrowheads="1"/>
            </p:cNvSpPr>
            <p:nvPr/>
          </p:nvSpPr>
          <p:spPr bwMode="auto">
            <a:xfrm>
              <a:off x="8168641" y="5330149"/>
              <a:ext cx="27127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生成树的代价： 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329191" y="5611000"/>
            <a:ext cx="10354434" cy="864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城市之间建造通信网络，至少要架设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条通信线路，而每两个城市之间架设通信线路的造价是不一样的，那么如何设计才能使得总造价最小？ </a:t>
            </a:r>
          </a:p>
        </p:txBody>
      </p:sp>
      <p:sp>
        <p:nvSpPr>
          <p:cNvPr id="6" name="矩形 5"/>
          <p:cNvSpPr/>
          <p:nvPr/>
        </p:nvSpPr>
        <p:spPr>
          <a:xfrm>
            <a:off x="5295139" y="3182779"/>
            <a:ext cx="16017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B42D2D"/>
                </a:solidFill>
                <a:latin typeface="Times New Roman" pitchFamily="18" charset="0"/>
              </a:rPr>
              <a:t>(</a:t>
            </a:r>
            <a:r>
              <a:rPr lang="en-US" altLang="zh-CN" sz="2400" i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5 </a:t>
            </a:r>
            <a:r>
              <a:rPr lang="en-US" altLang="zh-CN" sz="2600" dirty="0">
                <a:solidFill>
                  <a:srgbClr val="B42D2D"/>
                </a:solidFill>
                <a:latin typeface="Times New Roman" pitchFamily="18" charset="0"/>
              </a:rPr>
              <a:t>, </a:t>
            </a:r>
            <a:r>
              <a:rPr lang="en-US" altLang="zh-CN" sz="2400" i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600" dirty="0">
                <a:solidFill>
                  <a:srgbClr val="B42D2D"/>
                </a:solidFill>
                <a:latin typeface="Times New Roman" pitchFamily="18" charset="0"/>
              </a:rPr>
              <a:t>)25</a:t>
            </a:r>
            <a:r>
              <a:rPr lang="en-US" altLang="zh-CN" sz="2600" dirty="0">
                <a:solidFill>
                  <a:prstClr val="black"/>
                </a:solidFill>
                <a:latin typeface="Times New Roman" pitchFamily="18" charset="0"/>
              </a:rPr>
              <a:t>,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464300" y="932818"/>
            <a:ext cx="3477948" cy="2640093"/>
            <a:chOff x="629619" y="1013518"/>
            <a:chExt cx="3477948" cy="2640093"/>
          </a:xfrm>
          <a:noFill/>
        </p:grpSpPr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Freeform 17"/>
            <p:cNvSpPr>
              <a:spLocks/>
            </p:cNvSpPr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17"/>
            <p:cNvSpPr>
              <a:spLocks/>
            </p:cNvSpPr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Freeform 17"/>
            <p:cNvSpPr>
              <a:spLocks/>
            </p:cNvSpPr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9" name="Freeform 17"/>
            <p:cNvSpPr>
              <a:spLocks/>
            </p:cNvSpPr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0" name="Freeform 17"/>
            <p:cNvSpPr>
              <a:spLocks/>
            </p:cNvSpPr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1" name="Freeform 17"/>
            <p:cNvSpPr>
              <a:spLocks/>
            </p:cNvSpPr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3" name="Freeform 17"/>
            <p:cNvSpPr>
              <a:spLocks/>
            </p:cNvSpPr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4" name="Text Box 68"/>
            <p:cNvSpPr txBox="1">
              <a:spLocks noChangeArrowheads="1"/>
            </p:cNvSpPr>
            <p:nvPr/>
          </p:nvSpPr>
          <p:spPr bwMode="auto">
            <a:xfrm>
              <a:off x="124210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34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5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12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6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19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7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26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8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9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0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46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1" name="Text Box 68"/>
            <p:cNvSpPr txBox="1">
              <a:spLocks noChangeArrowheads="1"/>
            </p:cNvSpPr>
            <p:nvPr/>
          </p:nvSpPr>
          <p:spPr bwMode="auto">
            <a:xfrm>
              <a:off x="350021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38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2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17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71" name="Text Box 11"/>
          <p:cNvSpPr txBox="1">
            <a:spLocks noChangeArrowheads="1"/>
          </p:cNvSpPr>
          <p:nvPr/>
        </p:nvSpPr>
        <p:spPr bwMode="auto">
          <a:xfrm>
            <a:off x="2025650" y="3973196"/>
            <a:ext cx="8611870" cy="2144177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4000"/>
              </a:lnSpc>
            </a:pPr>
            <a:r>
              <a:rPr lang="zh-CN" altLang="en-US" sz="28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：是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如何找到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最短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边？</a:t>
            </a:r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4000"/>
              </a:lnSpc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i="1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：涂色</a:t>
            </a:r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4000"/>
              </a:lnSpc>
            </a:pPr>
            <a:r>
              <a:rPr lang="zh-CN" altLang="en-US" sz="28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solidFill>
                  <a:srgbClr val="285A32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i="1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：尚未涂色</a:t>
            </a:r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4000"/>
              </a:lnSpc>
            </a:pPr>
            <a:r>
              <a:rPr lang="zh-CN" altLang="en-US" sz="28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：一个顶点涂色、另一个顶点尚未涂色的最短边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2" name="Rounded Rectangle 10"/>
          <p:cNvSpPr/>
          <p:nvPr/>
        </p:nvSpPr>
        <p:spPr>
          <a:xfrm>
            <a:off x="542923" y="100964"/>
            <a:ext cx="439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843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Prim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17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638167" y="745343"/>
            <a:ext cx="3477948" cy="2640093"/>
            <a:chOff x="629619" y="1013518"/>
            <a:chExt cx="3477948" cy="2640093"/>
          </a:xfrm>
          <a:noFill/>
        </p:grpSpPr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Freeform 17"/>
            <p:cNvSpPr>
              <a:spLocks/>
            </p:cNvSpPr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17"/>
            <p:cNvSpPr>
              <a:spLocks/>
            </p:cNvSpPr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Freeform 17"/>
            <p:cNvSpPr>
              <a:spLocks/>
            </p:cNvSpPr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9" name="Freeform 17"/>
            <p:cNvSpPr>
              <a:spLocks/>
            </p:cNvSpPr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0" name="Freeform 17"/>
            <p:cNvSpPr>
              <a:spLocks/>
            </p:cNvSpPr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1" name="Freeform 17"/>
            <p:cNvSpPr>
              <a:spLocks/>
            </p:cNvSpPr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3" name="Freeform 17"/>
            <p:cNvSpPr>
              <a:spLocks/>
            </p:cNvSpPr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4" name="Text Box 68"/>
            <p:cNvSpPr txBox="1">
              <a:spLocks noChangeArrowheads="1"/>
            </p:cNvSpPr>
            <p:nvPr/>
          </p:nvSpPr>
          <p:spPr bwMode="auto">
            <a:xfrm>
              <a:off x="124210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34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5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12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6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19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7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26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8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9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0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46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1" name="Text Box 68"/>
            <p:cNvSpPr txBox="1">
              <a:spLocks noChangeArrowheads="1"/>
            </p:cNvSpPr>
            <p:nvPr/>
          </p:nvSpPr>
          <p:spPr bwMode="auto">
            <a:xfrm>
              <a:off x="350021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38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2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17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72" name="Rounded Rectangle 10"/>
          <p:cNvSpPr/>
          <p:nvPr/>
        </p:nvSpPr>
        <p:spPr>
          <a:xfrm>
            <a:off x="542923" y="100964"/>
            <a:ext cx="439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843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Prim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9" name="Text Box 3"/>
          <p:cNvSpPr txBox="1">
            <a:spLocks noChangeArrowheads="1"/>
          </p:cNvSpPr>
          <p:nvPr/>
        </p:nvSpPr>
        <p:spPr bwMode="auto">
          <a:xfrm>
            <a:off x="4200301" y="1346309"/>
            <a:ext cx="76123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600"/>
              </a:lnSpc>
            </a:pPr>
            <a:r>
              <a:rPr lang="zh-CN" altLang="en-US" sz="2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初始化：</a:t>
            </a:r>
            <a:endParaRPr lang="en-US" altLang="zh-CN" sz="26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ts val="3600"/>
              </a:lnSpc>
            </a:pPr>
            <a:r>
              <a:rPr lang="en-US" altLang="zh-CN" sz="2600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={</a:t>
            </a:r>
            <a:r>
              <a:rPr lang="en-US" altLang="zh-CN" sz="2600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 </a:t>
            </a:r>
            <a:endParaRPr lang="en-US" altLang="zh-CN" sz="26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sz="260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={</a:t>
            </a:r>
            <a:r>
              <a:rPr lang="en-US" altLang="zh-CN" sz="26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6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latin typeface="Times New Roman" pitchFamily="18" charset="0"/>
                <a:ea typeface="宋体" charset="-122"/>
              </a:rPr>
              <a:t>2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6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latin typeface="Times New Roman" pitchFamily="18" charset="0"/>
                <a:ea typeface="宋体" charset="-122"/>
              </a:rPr>
              <a:t>3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6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latin typeface="Times New Roman" pitchFamily="18" charset="0"/>
                <a:ea typeface="宋体" charset="-122"/>
              </a:rPr>
              <a:t>4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6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latin typeface="Times New Roman" pitchFamily="18" charset="0"/>
                <a:ea typeface="宋体" charset="-122"/>
              </a:rPr>
              <a:t>5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</a:t>
            </a:r>
            <a:endParaRPr lang="en-US" altLang="zh-CN" sz="26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</a:rPr>
              <a:t>cost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={(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)34,(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)46,(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</a:rPr>
              <a:t>3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</a:rPr>
              <a:t>∞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,(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</a:rPr>
              <a:t>4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</a:rPr>
              <a:t>∞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,(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</a:rPr>
              <a:t>5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)19</a:t>
            </a: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</a:rPr>
              <a:t>} </a:t>
            </a:r>
          </a:p>
        </p:txBody>
      </p:sp>
      <p:grpSp>
        <p:nvGrpSpPr>
          <p:cNvPr id="257" name="组合 256"/>
          <p:cNvGrpSpPr/>
          <p:nvPr/>
        </p:nvGrpSpPr>
        <p:grpSpPr>
          <a:xfrm>
            <a:off x="638167" y="3439021"/>
            <a:ext cx="3477948" cy="2640093"/>
            <a:chOff x="629619" y="1013518"/>
            <a:chExt cx="3477948" cy="2640093"/>
          </a:xfrm>
          <a:noFill/>
        </p:grpSpPr>
        <p:sp>
          <p:nvSpPr>
            <p:cNvPr id="259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66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Freeform 17"/>
            <p:cNvSpPr>
              <a:spLocks/>
            </p:cNvSpPr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68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Freeform 17"/>
            <p:cNvSpPr>
              <a:spLocks/>
            </p:cNvSpPr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76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Freeform 17"/>
            <p:cNvSpPr>
              <a:spLocks/>
            </p:cNvSpPr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78" name="Freeform 17"/>
            <p:cNvSpPr>
              <a:spLocks/>
            </p:cNvSpPr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79" name="Freeform 17"/>
            <p:cNvSpPr>
              <a:spLocks/>
            </p:cNvSpPr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80" name="Freeform 17"/>
            <p:cNvSpPr>
              <a:spLocks/>
            </p:cNvSpPr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81" name="Freeform 17"/>
            <p:cNvSpPr>
              <a:spLocks/>
            </p:cNvSpPr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82" name="Freeform 17"/>
            <p:cNvSpPr>
              <a:spLocks/>
            </p:cNvSpPr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83" name="Text Box 68"/>
            <p:cNvSpPr txBox="1">
              <a:spLocks noChangeArrowheads="1"/>
            </p:cNvSpPr>
            <p:nvPr/>
          </p:nvSpPr>
          <p:spPr bwMode="auto">
            <a:xfrm>
              <a:off x="124210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34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84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12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85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19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86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26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87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88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89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46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0" name="Text Box 68"/>
            <p:cNvSpPr txBox="1">
              <a:spLocks noChangeArrowheads="1"/>
            </p:cNvSpPr>
            <p:nvPr/>
          </p:nvSpPr>
          <p:spPr bwMode="auto">
            <a:xfrm>
              <a:off x="350021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38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1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17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92" name="Text Box 3"/>
          <p:cNvSpPr txBox="1">
            <a:spLocks noChangeArrowheads="1"/>
          </p:cNvSpPr>
          <p:nvPr/>
        </p:nvSpPr>
        <p:spPr bwMode="auto">
          <a:xfrm>
            <a:off x="4200301" y="3723362"/>
            <a:ext cx="76123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600"/>
              </a:lnSpc>
            </a:pPr>
            <a:r>
              <a:rPr lang="zh-CN" altLang="en-US" sz="2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第一次迭代：</a:t>
            </a:r>
            <a:endParaRPr lang="en-US" altLang="zh-CN" sz="26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={</a:t>
            </a:r>
            <a:r>
              <a:rPr lang="en-US" altLang="zh-CN" sz="2600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600" baseline="-25000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600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600" i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5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 </a:t>
            </a:r>
            <a:endParaRPr lang="en-US" altLang="zh-CN" sz="26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sz="260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={</a:t>
            </a:r>
            <a:r>
              <a:rPr lang="en-US" altLang="zh-CN" sz="26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6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latin typeface="Times New Roman" pitchFamily="18" charset="0"/>
                <a:ea typeface="宋体" charset="-122"/>
              </a:rPr>
              <a:t>2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6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latin typeface="Times New Roman" pitchFamily="18" charset="0"/>
                <a:ea typeface="宋体" charset="-122"/>
              </a:rPr>
              <a:t>3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6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latin typeface="Times New Roman" pitchFamily="18" charset="0"/>
                <a:ea typeface="宋体" charset="-122"/>
              </a:rPr>
              <a:t>4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</a:t>
            </a:r>
            <a:endParaRPr lang="en-US" altLang="zh-CN" sz="26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</a:rPr>
              <a:t>cost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={(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)34, </a:t>
            </a:r>
            <a:r>
              <a:rPr lang="en-US" altLang="zh-CN" sz="2600" dirty="0" smtClean="0">
                <a:solidFill>
                  <a:srgbClr val="B42D2D"/>
                </a:solidFill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5 </a:t>
            </a:r>
            <a:r>
              <a:rPr lang="en-US" altLang="zh-CN" sz="2600" dirty="0" smtClean="0">
                <a:solidFill>
                  <a:srgbClr val="B42D2D"/>
                </a:solidFill>
                <a:latin typeface="Times New Roman" pitchFamily="18" charset="0"/>
              </a:rPr>
              <a:t>, 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600" dirty="0" smtClean="0">
                <a:solidFill>
                  <a:srgbClr val="B42D2D"/>
                </a:solidFill>
                <a:latin typeface="Times New Roman" pitchFamily="18" charset="0"/>
              </a:rPr>
              <a:t>)25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altLang="zh-CN" sz="2600" dirty="0" smtClean="0">
                <a:solidFill>
                  <a:srgbClr val="B42D2D"/>
                </a:solidFill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5</a:t>
            </a:r>
            <a:r>
              <a:rPr lang="en-US" altLang="zh-CN" sz="2600" dirty="0" smtClean="0">
                <a:solidFill>
                  <a:srgbClr val="B42D2D"/>
                </a:solidFill>
                <a:latin typeface="Times New Roman" pitchFamily="18" charset="0"/>
              </a:rPr>
              <a:t>, 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3</a:t>
            </a:r>
            <a:r>
              <a:rPr lang="en-US" altLang="zh-CN" sz="2600" dirty="0" smtClean="0">
                <a:solidFill>
                  <a:srgbClr val="B42D2D"/>
                </a:solidFill>
                <a:latin typeface="Times New Roman" pitchFamily="18" charset="0"/>
              </a:rPr>
              <a:t>)25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altLang="zh-CN" sz="2600" dirty="0" smtClean="0">
                <a:solidFill>
                  <a:srgbClr val="B42D2D"/>
                </a:solidFill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5 </a:t>
            </a:r>
            <a:r>
              <a:rPr lang="en-US" altLang="zh-CN" sz="2600" dirty="0" smtClean="0">
                <a:solidFill>
                  <a:srgbClr val="B42D2D"/>
                </a:solidFill>
                <a:latin typeface="Times New Roman" pitchFamily="18" charset="0"/>
              </a:rPr>
              <a:t>, 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4</a:t>
            </a:r>
            <a:r>
              <a:rPr lang="en-US" altLang="zh-CN" sz="2600" dirty="0" smtClean="0">
                <a:solidFill>
                  <a:srgbClr val="B42D2D"/>
                </a:solidFill>
                <a:latin typeface="Times New Roman" pitchFamily="18" charset="0"/>
              </a:rPr>
              <a:t>)26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} </a:t>
            </a:r>
            <a:endParaRPr lang="en-US" altLang="zh-CN" sz="26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0256520" y="3246511"/>
            <a:ext cx="12954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/>
          <p:nvPr/>
        </p:nvCxnSpPr>
        <p:spPr>
          <a:xfrm>
            <a:off x="6537960" y="5616633"/>
            <a:ext cx="12954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0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2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638167" y="745343"/>
            <a:ext cx="3477948" cy="2640093"/>
            <a:chOff x="629619" y="1013518"/>
            <a:chExt cx="3477948" cy="2640093"/>
          </a:xfrm>
          <a:noFill/>
        </p:grpSpPr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Freeform 17"/>
            <p:cNvSpPr>
              <a:spLocks/>
            </p:cNvSpPr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17"/>
            <p:cNvSpPr>
              <a:spLocks/>
            </p:cNvSpPr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Freeform 17"/>
            <p:cNvSpPr>
              <a:spLocks/>
            </p:cNvSpPr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9" name="Freeform 17"/>
            <p:cNvSpPr>
              <a:spLocks/>
            </p:cNvSpPr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0" name="Freeform 17"/>
            <p:cNvSpPr>
              <a:spLocks/>
            </p:cNvSpPr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1" name="Freeform 17"/>
            <p:cNvSpPr>
              <a:spLocks/>
            </p:cNvSpPr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3" name="Freeform 17"/>
            <p:cNvSpPr>
              <a:spLocks/>
            </p:cNvSpPr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4" name="Text Box 68"/>
            <p:cNvSpPr txBox="1">
              <a:spLocks noChangeArrowheads="1"/>
            </p:cNvSpPr>
            <p:nvPr/>
          </p:nvSpPr>
          <p:spPr bwMode="auto">
            <a:xfrm>
              <a:off x="124210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34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5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12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6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19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7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26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8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9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0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46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1" name="Text Box 68"/>
            <p:cNvSpPr txBox="1">
              <a:spLocks noChangeArrowheads="1"/>
            </p:cNvSpPr>
            <p:nvPr/>
          </p:nvSpPr>
          <p:spPr bwMode="auto">
            <a:xfrm>
              <a:off x="350021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38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2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17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72" name="Rounded Rectangle 10"/>
          <p:cNvSpPr/>
          <p:nvPr/>
        </p:nvSpPr>
        <p:spPr>
          <a:xfrm>
            <a:off x="542923" y="100964"/>
            <a:ext cx="439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843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Prim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9" name="Text Box 3"/>
          <p:cNvSpPr txBox="1">
            <a:spLocks noChangeArrowheads="1"/>
          </p:cNvSpPr>
          <p:nvPr/>
        </p:nvSpPr>
        <p:spPr bwMode="auto">
          <a:xfrm>
            <a:off x="4200301" y="1346309"/>
            <a:ext cx="76123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600"/>
              </a:lnSpc>
            </a:pPr>
            <a:r>
              <a:rPr lang="zh-CN" altLang="en-US" sz="2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第二次迭代：</a:t>
            </a:r>
            <a:endParaRPr lang="en-US" altLang="zh-CN" sz="26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={</a:t>
            </a:r>
            <a:r>
              <a:rPr lang="en-US" altLang="zh-CN" sz="2600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600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6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600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5 </a:t>
            </a:r>
            <a:r>
              <a:rPr lang="en-US" altLang="zh-CN" sz="26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600" i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2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 </a:t>
            </a:r>
            <a:endParaRPr lang="en-US" altLang="zh-CN" sz="26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sz="260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={</a:t>
            </a:r>
            <a:r>
              <a:rPr lang="en-US" altLang="zh-CN" sz="26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6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latin typeface="Times New Roman" pitchFamily="18" charset="0"/>
                <a:ea typeface="宋体" charset="-122"/>
              </a:rPr>
              <a:t>3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6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latin typeface="Times New Roman" pitchFamily="18" charset="0"/>
                <a:ea typeface="宋体" charset="-122"/>
              </a:rPr>
              <a:t>4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</a:t>
            </a:r>
            <a:endParaRPr lang="en-US" altLang="zh-CN" sz="26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cost</a:t>
            </a:r>
            <a:r>
              <a:rPr lang="en-US" altLang="zh-CN" sz="2600" dirty="0">
                <a:latin typeface="Times New Roman" pitchFamily="18" charset="0"/>
              </a:rPr>
              <a:t> ={(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600" dirty="0">
                <a:latin typeface="Times New Roman" pitchFamily="18" charset="0"/>
              </a:rPr>
              <a:t>,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600" dirty="0">
                <a:latin typeface="Times New Roman" pitchFamily="18" charset="0"/>
              </a:rPr>
              <a:t>)34, </a:t>
            </a:r>
            <a:r>
              <a:rPr lang="en-US" altLang="zh-CN" sz="2600" dirty="0" smtClean="0">
                <a:solidFill>
                  <a:srgbClr val="B42D2D"/>
                </a:solidFill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600" dirty="0" smtClean="0">
                <a:solidFill>
                  <a:srgbClr val="B42D2D"/>
                </a:solidFill>
                <a:latin typeface="Times New Roman" pitchFamily="18" charset="0"/>
              </a:rPr>
              <a:t>, 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3</a:t>
            </a:r>
            <a:r>
              <a:rPr lang="en-US" altLang="zh-CN" sz="2600" dirty="0" smtClean="0">
                <a:solidFill>
                  <a:srgbClr val="B42D2D"/>
                </a:solidFill>
                <a:latin typeface="Times New Roman" pitchFamily="18" charset="0"/>
              </a:rPr>
              <a:t>)17</a:t>
            </a:r>
            <a:r>
              <a:rPr lang="en-US" altLang="zh-CN" sz="2600" dirty="0" smtClean="0">
                <a:solidFill>
                  <a:srgbClr val="404040"/>
                </a:solidFill>
                <a:latin typeface="Times New Roman" pitchFamily="18" charset="0"/>
              </a:rPr>
              <a:t>, </a:t>
            </a:r>
            <a:r>
              <a:rPr lang="en-US" altLang="zh-CN" sz="2600" dirty="0">
                <a:solidFill>
                  <a:srgbClr val="404040"/>
                </a:solidFill>
                <a:latin typeface="Times New Roman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5 </a:t>
            </a:r>
            <a:r>
              <a:rPr lang="en-US" altLang="zh-CN" sz="2600" dirty="0">
                <a:solidFill>
                  <a:srgbClr val="404040"/>
                </a:solidFill>
                <a:latin typeface="Times New Roman" pitchFamily="18" charset="0"/>
              </a:rPr>
              <a:t>,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4</a:t>
            </a:r>
            <a:r>
              <a:rPr lang="en-US" altLang="zh-CN" sz="2600" dirty="0">
                <a:solidFill>
                  <a:srgbClr val="404040"/>
                </a:solidFill>
                <a:latin typeface="Times New Roman" pitchFamily="18" charset="0"/>
              </a:rPr>
              <a:t>)26</a:t>
            </a:r>
            <a:r>
              <a:rPr lang="en-US" altLang="zh-CN" sz="2600" dirty="0" smtClean="0">
                <a:solidFill>
                  <a:srgbClr val="404040"/>
                </a:solidFill>
                <a:latin typeface="Times New Roman" pitchFamily="18" charset="0"/>
              </a:rPr>
              <a:t>} </a:t>
            </a:r>
            <a:endParaRPr lang="en-US" altLang="zh-CN" sz="2600" dirty="0">
              <a:solidFill>
                <a:srgbClr val="404040"/>
              </a:solidFill>
              <a:latin typeface="Times New Roman" pitchFamily="18" charset="0"/>
            </a:endParaRPr>
          </a:p>
        </p:txBody>
      </p:sp>
      <p:grpSp>
        <p:nvGrpSpPr>
          <p:cNvPr id="257" name="组合 256"/>
          <p:cNvGrpSpPr/>
          <p:nvPr/>
        </p:nvGrpSpPr>
        <p:grpSpPr>
          <a:xfrm>
            <a:off x="638167" y="3439021"/>
            <a:ext cx="3477948" cy="2640093"/>
            <a:chOff x="629619" y="1013518"/>
            <a:chExt cx="3477948" cy="2640093"/>
          </a:xfrm>
          <a:noFill/>
        </p:grpSpPr>
        <p:sp>
          <p:nvSpPr>
            <p:cNvPr id="259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66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Freeform 17"/>
            <p:cNvSpPr>
              <a:spLocks/>
            </p:cNvSpPr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68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Freeform 17"/>
            <p:cNvSpPr>
              <a:spLocks/>
            </p:cNvSpPr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76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Freeform 17"/>
            <p:cNvSpPr>
              <a:spLocks/>
            </p:cNvSpPr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78" name="Freeform 17"/>
            <p:cNvSpPr>
              <a:spLocks/>
            </p:cNvSpPr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79" name="Freeform 17"/>
            <p:cNvSpPr>
              <a:spLocks/>
            </p:cNvSpPr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80" name="Freeform 17"/>
            <p:cNvSpPr>
              <a:spLocks/>
            </p:cNvSpPr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81" name="Freeform 17"/>
            <p:cNvSpPr>
              <a:spLocks/>
            </p:cNvSpPr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82" name="Freeform 17"/>
            <p:cNvSpPr>
              <a:spLocks/>
            </p:cNvSpPr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83" name="Text Box 68"/>
            <p:cNvSpPr txBox="1">
              <a:spLocks noChangeArrowheads="1"/>
            </p:cNvSpPr>
            <p:nvPr/>
          </p:nvSpPr>
          <p:spPr bwMode="auto">
            <a:xfrm>
              <a:off x="124210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34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84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12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85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19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86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26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87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88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89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46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0" name="Text Box 68"/>
            <p:cNvSpPr txBox="1">
              <a:spLocks noChangeArrowheads="1"/>
            </p:cNvSpPr>
            <p:nvPr/>
          </p:nvSpPr>
          <p:spPr bwMode="auto">
            <a:xfrm>
              <a:off x="350021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38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1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17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92" name="Text Box 3"/>
          <p:cNvSpPr txBox="1">
            <a:spLocks noChangeArrowheads="1"/>
          </p:cNvSpPr>
          <p:nvPr/>
        </p:nvSpPr>
        <p:spPr bwMode="auto">
          <a:xfrm>
            <a:off x="4200301" y="3723362"/>
            <a:ext cx="76123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600"/>
              </a:lnSpc>
            </a:pPr>
            <a:r>
              <a:rPr lang="zh-CN" altLang="en-US" sz="2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第三次迭代：</a:t>
            </a:r>
            <a:endParaRPr lang="en-US" altLang="zh-CN" sz="26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={</a:t>
            </a:r>
            <a:r>
              <a:rPr lang="en-US" altLang="zh-CN" sz="2600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600" baseline="-25000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6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600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5</a:t>
            </a:r>
            <a:r>
              <a:rPr lang="en-US" altLang="zh-CN" sz="26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2600" baseline="-25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600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 </a:t>
            </a:r>
            <a:r>
              <a:rPr lang="en-US" altLang="zh-CN" sz="26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600" i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3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 </a:t>
            </a:r>
            <a:endParaRPr lang="en-US" altLang="zh-CN" sz="26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sz="260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={</a:t>
            </a:r>
            <a:r>
              <a:rPr lang="en-US" altLang="zh-CN" sz="26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 </a:t>
            </a:r>
            <a:r>
              <a:rPr lang="en-US" altLang="zh-CN" sz="26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latin typeface="Times New Roman" pitchFamily="18" charset="0"/>
                <a:ea typeface="宋体" charset="-122"/>
              </a:rPr>
              <a:t>4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</a:t>
            </a:r>
            <a:endParaRPr lang="en-US" altLang="zh-CN" sz="26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</a:rPr>
              <a:t>cost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={(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)34, </a:t>
            </a:r>
            <a:r>
              <a:rPr lang="en-US" altLang="zh-CN" sz="2600" dirty="0" smtClean="0">
                <a:solidFill>
                  <a:srgbClr val="404040"/>
                </a:solidFill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5 </a:t>
            </a:r>
            <a:r>
              <a:rPr lang="en-US" altLang="zh-CN" sz="2600" dirty="0" smtClean="0">
                <a:solidFill>
                  <a:srgbClr val="404040"/>
                </a:solidFill>
                <a:latin typeface="Times New Roman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4</a:t>
            </a:r>
            <a:r>
              <a:rPr lang="en-US" altLang="zh-CN" sz="2600" dirty="0" smtClean="0">
                <a:solidFill>
                  <a:srgbClr val="404040"/>
                </a:solidFill>
                <a:latin typeface="Times New Roman" pitchFamily="18" charset="0"/>
              </a:rPr>
              <a:t>)26} </a:t>
            </a:r>
            <a:endParaRPr lang="en-US" altLang="zh-CN" sz="2600" dirty="0">
              <a:solidFill>
                <a:srgbClr val="404040"/>
              </a:solidFill>
              <a:latin typeface="Times New Roman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614160" y="3246511"/>
            <a:ext cx="12954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598920" y="5616634"/>
            <a:ext cx="12954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6522721" y="1346309"/>
            <a:ext cx="5220000" cy="1015663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600"/>
              </a:lnSpc>
            </a:pPr>
            <a:r>
              <a:rPr lang="zh-CN" altLang="en-US" sz="2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第一次迭代：</a:t>
            </a:r>
            <a:endParaRPr lang="en-US" altLang="zh-CN" sz="26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cost={(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)34, </a:t>
            </a:r>
            <a:r>
              <a:rPr lang="en-US" altLang="zh-CN" sz="2600" dirty="0" smtClean="0">
                <a:solidFill>
                  <a:srgbClr val="404040"/>
                </a:solidFill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5</a:t>
            </a:r>
            <a:r>
              <a:rPr lang="en-US" altLang="zh-CN" sz="2600" dirty="0" smtClean="0">
                <a:solidFill>
                  <a:srgbClr val="404040"/>
                </a:solidFill>
                <a:latin typeface="Times New Roman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</a:t>
            </a:r>
            <a:r>
              <a:rPr lang="en-US" altLang="zh-CN" sz="2600" dirty="0" smtClean="0">
                <a:solidFill>
                  <a:srgbClr val="404040"/>
                </a:solidFill>
                <a:latin typeface="Times New Roman" pitchFamily="18" charset="0"/>
              </a:rPr>
              <a:t>)25, (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5 </a:t>
            </a:r>
            <a:r>
              <a:rPr lang="en-US" altLang="zh-CN" sz="2600" dirty="0" smtClean="0">
                <a:solidFill>
                  <a:srgbClr val="404040"/>
                </a:solidFill>
                <a:latin typeface="Times New Roman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4</a:t>
            </a:r>
            <a:r>
              <a:rPr lang="en-US" altLang="zh-CN" sz="2600" dirty="0" smtClean="0">
                <a:solidFill>
                  <a:srgbClr val="404040"/>
                </a:solidFill>
                <a:latin typeface="Times New Roman" pitchFamily="18" charset="0"/>
              </a:rPr>
              <a:t>)26} </a:t>
            </a:r>
            <a:endParaRPr lang="en-US" altLang="zh-CN" sz="2600" dirty="0">
              <a:solidFill>
                <a:srgbClr val="40404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72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292" grpId="0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638167" y="745343"/>
            <a:ext cx="3477948" cy="2640093"/>
            <a:chOff x="629619" y="1013518"/>
            <a:chExt cx="3477948" cy="2640093"/>
          </a:xfrm>
          <a:noFill/>
        </p:grpSpPr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Freeform 17"/>
            <p:cNvSpPr>
              <a:spLocks/>
            </p:cNvSpPr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17"/>
            <p:cNvSpPr>
              <a:spLocks/>
            </p:cNvSpPr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Freeform 17"/>
            <p:cNvSpPr>
              <a:spLocks/>
            </p:cNvSpPr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9" name="Freeform 17"/>
            <p:cNvSpPr>
              <a:spLocks/>
            </p:cNvSpPr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0" name="Freeform 17"/>
            <p:cNvSpPr>
              <a:spLocks/>
            </p:cNvSpPr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1" name="Freeform 17"/>
            <p:cNvSpPr>
              <a:spLocks/>
            </p:cNvSpPr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3" name="Freeform 17"/>
            <p:cNvSpPr>
              <a:spLocks/>
            </p:cNvSpPr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4" name="Text Box 68"/>
            <p:cNvSpPr txBox="1">
              <a:spLocks noChangeArrowheads="1"/>
            </p:cNvSpPr>
            <p:nvPr/>
          </p:nvSpPr>
          <p:spPr bwMode="auto">
            <a:xfrm>
              <a:off x="124210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34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5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12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6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19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7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26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8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9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0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46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1" name="Text Box 68"/>
            <p:cNvSpPr txBox="1">
              <a:spLocks noChangeArrowheads="1"/>
            </p:cNvSpPr>
            <p:nvPr/>
          </p:nvSpPr>
          <p:spPr bwMode="auto">
            <a:xfrm>
              <a:off x="350021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38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2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17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72" name="Rounded Rectangle 10"/>
          <p:cNvSpPr/>
          <p:nvPr/>
        </p:nvSpPr>
        <p:spPr>
          <a:xfrm>
            <a:off x="542923" y="100964"/>
            <a:ext cx="439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843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Prim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9" name="Text Box 3"/>
          <p:cNvSpPr txBox="1">
            <a:spLocks noChangeArrowheads="1"/>
          </p:cNvSpPr>
          <p:nvPr/>
        </p:nvSpPr>
        <p:spPr bwMode="auto">
          <a:xfrm>
            <a:off x="4200301" y="1346309"/>
            <a:ext cx="76123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600"/>
              </a:lnSpc>
            </a:pPr>
            <a:r>
              <a:rPr lang="zh-CN" altLang="en-US" sz="2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第四次迭代：</a:t>
            </a:r>
            <a:endParaRPr lang="en-US" altLang="zh-CN" sz="26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={</a:t>
            </a:r>
            <a:r>
              <a:rPr lang="en-US" altLang="zh-CN" sz="2600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600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6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600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5</a:t>
            </a:r>
            <a:r>
              <a:rPr lang="en-US" altLang="zh-CN" sz="26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260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600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 </a:t>
            </a:r>
            <a:r>
              <a:rPr lang="en-US" altLang="zh-CN" sz="26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600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 </a:t>
            </a:r>
            <a:r>
              <a:rPr lang="en-US" altLang="zh-CN" sz="26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600" i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4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 </a:t>
            </a:r>
            <a:endParaRPr lang="en-US" altLang="zh-CN" sz="26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sz="260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={</a:t>
            </a:r>
            <a:r>
              <a:rPr lang="en-US" altLang="zh-CN" sz="26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</a:t>
            </a:r>
            <a:endParaRPr lang="en-US" altLang="zh-CN" sz="26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cost</a:t>
            </a:r>
            <a:r>
              <a:rPr lang="en-US" altLang="zh-CN" sz="2600" dirty="0">
                <a:latin typeface="Times New Roman" pitchFamily="18" charset="0"/>
              </a:rPr>
              <a:t> ={</a:t>
            </a:r>
            <a:r>
              <a:rPr lang="en-US" altLang="zh-CN" sz="2600" dirty="0">
                <a:solidFill>
                  <a:srgbClr val="B42D2D"/>
                </a:solidFill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4 </a:t>
            </a:r>
            <a:r>
              <a:rPr lang="en-US" altLang="zh-CN" sz="2600" dirty="0">
                <a:solidFill>
                  <a:srgbClr val="B42D2D"/>
                </a:solidFill>
                <a:latin typeface="Times New Roman" pitchFamily="18" charset="0"/>
              </a:rPr>
              <a:t>, 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600" dirty="0" smtClean="0">
                <a:solidFill>
                  <a:srgbClr val="B42D2D"/>
                </a:solidFill>
                <a:latin typeface="Times New Roman" pitchFamily="18" charset="0"/>
              </a:rPr>
              <a:t>)12</a:t>
            </a:r>
            <a:r>
              <a:rPr lang="en-US" altLang="zh-CN" sz="2600" dirty="0" smtClean="0">
                <a:solidFill>
                  <a:srgbClr val="404040"/>
                </a:solidFill>
                <a:latin typeface="Times New Roman" pitchFamily="18" charset="0"/>
              </a:rPr>
              <a:t>} </a:t>
            </a:r>
            <a:endParaRPr lang="en-US" altLang="zh-CN" sz="2600" dirty="0">
              <a:solidFill>
                <a:srgbClr val="404040"/>
              </a:solidFill>
              <a:latin typeface="Times New Roman" pitchFamily="18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273068" y="3437012"/>
            <a:ext cx="3440214" cy="2640093"/>
            <a:chOff x="629619" y="1013518"/>
            <a:chExt cx="3440214" cy="2640093"/>
          </a:xfrm>
          <a:noFill/>
        </p:grpSpPr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7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Freeform 17"/>
            <p:cNvSpPr>
              <a:spLocks/>
            </p:cNvSpPr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94" name="Freeform 17"/>
            <p:cNvSpPr>
              <a:spLocks/>
            </p:cNvSpPr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95" name="Freeform 17"/>
            <p:cNvSpPr>
              <a:spLocks/>
            </p:cNvSpPr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96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12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7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19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8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26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9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17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638167" y="3439021"/>
            <a:ext cx="3477948" cy="2640093"/>
            <a:chOff x="629619" y="1013518"/>
            <a:chExt cx="3477948" cy="2640093"/>
          </a:xfrm>
          <a:noFill/>
        </p:grpSpPr>
        <p:sp>
          <p:nvSpPr>
            <p:cNvPr id="102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4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Freeform 17"/>
            <p:cNvSpPr>
              <a:spLocks/>
            </p:cNvSpPr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6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Freeform 17"/>
            <p:cNvSpPr>
              <a:spLocks/>
            </p:cNvSpPr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Freeform 17"/>
            <p:cNvSpPr>
              <a:spLocks/>
            </p:cNvSpPr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2" name="Freeform 17"/>
            <p:cNvSpPr>
              <a:spLocks/>
            </p:cNvSpPr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3" name="Freeform 17"/>
            <p:cNvSpPr>
              <a:spLocks/>
            </p:cNvSpPr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4" name="Freeform 17"/>
            <p:cNvSpPr>
              <a:spLocks/>
            </p:cNvSpPr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5" name="Freeform 17"/>
            <p:cNvSpPr>
              <a:spLocks/>
            </p:cNvSpPr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6" name="Freeform 17"/>
            <p:cNvSpPr>
              <a:spLocks/>
            </p:cNvSpPr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7" name="Text Box 68"/>
            <p:cNvSpPr txBox="1">
              <a:spLocks noChangeArrowheads="1"/>
            </p:cNvSpPr>
            <p:nvPr/>
          </p:nvSpPr>
          <p:spPr bwMode="auto">
            <a:xfrm>
              <a:off x="124210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34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8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12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9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19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0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26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1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2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3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46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4" name="Text Box 68"/>
            <p:cNvSpPr txBox="1">
              <a:spLocks noChangeArrowheads="1"/>
            </p:cNvSpPr>
            <p:nvPr/>
          </p:nvSpPr>
          <p:spPr bwMode="auto">
            <a:xfrm>
              <a:off x="350021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38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5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rPr>
                <a:t>17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27" name="Text Box 3"/>
          <p:cNvSpPr txBox="1">
            <a:spLocks noChangeArrowheads="1"/>
          </p:cNvSpPr>
          <p:nvPr/>
        </p:nvSpPr>
        <p:spPr bwMode="auto">
          <a:xfrm>
            <a:off x="7517893" y="1346309"/>
            <a:ext cx="3314647" cy="1938992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600"/>
              </a:lnSpc>
            </a:pPr>
            <a:r>
              <a:rPr lang="zh-CN" altLang="en-US" sz="2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第三次迭代：</a:t>
            </a:r>
            <a:endParaRPr lang="en-US" altLang="zh-CN" sz="26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={</a:t>
            </a:r>
            <a:r>
              <a:rPr lang="en-US" altLang="zh-CN" sz="2600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600" baseline="-25000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6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600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5</a:t>
            </a:r>
            <a:r>
              <a:rPr lang="en-US" altLang="zh-CN" sz="26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2600" baseline="-25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600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 </a:t>
            </a:r>
            <a:r>
              <a:rPr lang="en-US" altLang="zh-CN" sz="26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600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</a:t>
            </a:r>
            <a:r>
              <a:rPr lang="en-US" altLang="zh-CN" sz="2600" baseline="-250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 </a:t>
            </a:r>
            <a:endParaRPr lang="en-US" altLang="zh-CN" sz="26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sz="260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={</a:t>
            </a:r>
            <a:r>
              <a:rPr lang="en-US" altLang="zh-CN" sz="26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 </a:t>
            </a:r>
            <a:r>
              <a:rPr lang="en-US" altLang="zh-CN" sz="26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600" baseline="-25000" dirty="0" smtClean="0">
                <a:latin typeface="Times New Roman" pitchFamily="18" charset="0"/>
                <a:ea typeface="宋体" charset="-122"/>
              </a:rPr>
              <a:t>4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</a:t>
            </a:r>
            <a:endParaRPr lang="en-US" altLang="zh-CN" sz="26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</a:rPr>
              <a:t>cost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={(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</a:rPr>
              <a:t>)34</a:t>
            </a:r>
            <a:endParaRPr lang="en-US" altLang="zh-CN" sz="2600" dirty="0">
              <a:solidFill>
                <a:srgbClr val="40404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73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1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439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843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Prim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80669" y="2414664"/>
            <a:ext cx="10197473" cy="3703320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</p:spPr>
        <p:txBody>
          <a:bodyPr vert="horz" wrap="square" lIns="91440" tIns="36000" rIns="91440" bIns="3600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输入：无向连通网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输出：最小生成树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TE)</a:t>
            </a:r>
          </a:p>
          <a:p>
            <a:pPr marL="457200" marR="0" lvl="1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1.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初始化：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{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TE={ }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</a:p>
          <a:p>
            <a:pPr marL="457200" marR="0" lvl="1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2.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重复下述操作直到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2.1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中寻找最短边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，且满足</a:t>
            </a:r>
            <a:r>
              <a:rPr kumimoji="0" lang="en-US" altLang="zh-CN" sz="24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kumimoji="0" lang="en-US" altLang="zh-CN" sz="24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kumimoji="0" lang="en-US" altLang="zh-CN" sz="24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24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E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2.2 </a:t>
            </a:r>
            <a:r>
              <a:rPr kumimoji="0" lang="es-E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s-E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kumimoji="0" lang="es-E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s-E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{</a:t>
            </a:r>
            <a:r>
              <a:rPr kumimoji="0" lang="es-E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0" lang="es-E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0" lang="zh-CN" altLang="es-E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E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2.3 TE = TE + {(</a:t>
            </a:r>
            <a:r>
              <a:rPr kumimoji="0" lang="es-E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s-E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s-E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0" lang="es-E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)}</a:t>
            </a:r>
            <a:r>
              <a:rPr kumimoji="0" lang="zh-CN" altLang="es-E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" name="Group 13"/>
          <p:cNvGrpSpPr/>
          <p:nvPr/>
        </p:nvGrpSpPr>
        <p:grpSpPr bwMode="auto">
          <a:xfrm>
            <a:off x="981229" y="1326236"/>
            <a:ext cx="7540632" cy="3787775"/>
            <a:chOff x="316" y="896"/>
            <a:chExt cx="4750" cy="2386"/>
          </a:xfrm>
        </p:grpSpPr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316" y="896"/>
              <a:ext cx="4299" cy="33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关键：是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如何找到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连接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最短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边 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1143" y="3282"/>
              <a:ext cx="3923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8046505" y="1065188"/>
            <a:ext cx="1008996" cy="1101984"/>
            <a:chOff x="2387716" y="1472340"/>
            <a:chExt cx="1008996" cy="1101984"/>
          </a:xfrm>
        </p:grpSpPr>
        <p:sp>
          <p:nvSpPr>
            <p:cNvPr id="54" name="椭圆 53"/>
            <p:cNvSpPr/>
            <p:nvPr/>
          </p:nvSpPr>
          <p:spPr>
            <a:xfrm>
              <a:off x="2495716" y="1472340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387716" y="1999038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162629" y="1596810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822157" y="1852536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2682189" y="2466324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288712" y="2203344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603716" y="1567180"/>
              <a:ext cx="233939" cy="308360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2450026" y="1580340"/>
              <a:ext cx="92184" cy="419016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2912706" y="1952858"/>
              <a:ext cx="383512" cy="281482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2736183" y="1950520"/>
              <a:ext cx="115017" cy="499820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2930157" y="1673574"/>
              <a:ext cx="247484" cy="201966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组合 87"/>
          <p:cNvGrpSpPr/>
          <p:nvPr/>
        </p:nvGrpSpPr>
        <p:grpSpPr>
          <a:xfrm>
            <a:off x="10728203" y="1140340"/>
            <a:ext cx="882913" cy="931992"/>
            <a:chOff x="5100410" y="1671476"/>
            <a:chExt cx="882913" cy="931992"/>
          </a:xfrm>
        </p:grpSpPr>
        <p:sp>
          <p:nvSpPr>
            <p:cNvPr id="67" name="椭圆 66"/>
            <p:cNvSpPr/>
            <p:nvPr/>
          </p:nvSpPr>
          <p:spPr>
            <a:xfrm>
              <a:off x="5208410" y="1671476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100410" y="2198174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875323" y="1795946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534851" y="2051672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5722442" y="2495468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5316410" y="1766316"/>
              <a:ext cx="233939" cy="308360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162720" y="1779476"/>
              <a:ext cx="92184" cy="419016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609902" y="2151994"/>
              <a:ext cx="141193" cy="358486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642851" y="1872710"/>
              <a:ext cx="247484" cy="201966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8727708" y="926688"/>
            <a:ext cx="2331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924556" y="880680"/>
            <a:ext cx="2331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784114" y="1757700"/>
            <a:ext cx="2331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v'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7892007" y="401018"/>
            <a:ext cx="1379471" cy="1974271"/>
            <a:chOff x="2233218" y="808170"/>
            <a:chExt cx="1379471" cy="1974271"/>
          </a:xfrm>
        </p:grpSpPr>
        <p:sp>
          <p:nvSpPr>
            <p:cNvPr id="3" name="椭圆 2"/>
            <p:cNvSpPr/>
            <p:nvPr/>
          </p:nvSpPr>
          <p:spPr>
            <a:xfrm>
              <a:off x="2233218" y="1162441"/>
              <a:ext cx="1296000" cy="1620000"/>
            </a:xfrm>
            <a:prstGeom prst="ellipse">
              <a:avLst/>
            </a:prstGeom>
            <a:noFill/>
            <a:ln w="381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340612" y="808170"/>
              <a:ext cx="127207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顶点集</a:t>
              </a:r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480717" y="401017"/>
            <a:ext cx="1302304" cy="1974272"/>
            <a:chOff x="4821928" y="808169"/>
            <a:chExt cx="1302304" cy="1974272"/>
          </a:xfrm>
        </p:grpSpPr>
        <p:sp>
          <p:nvSpPr>
            <p:cNvPr id="53" name="椭圆 52"/>
            <p:cNvSpPr/>
            <p:nvPr/>
          </p:nvSpPr>
          <p:spPr>
            <a:xfrm>
              <a:off x="4821928" y="1162441"/>
              <a:ext cx="1296000" cy="1620000"/>
            </a:xfrm>
            <a:prstGeom prst="ellipse">
              <a:avLst/>
            </a:prstGeom>
            <a:noFill/>
            <a:ln w="38100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52155" y="808169"/>
              <a:ext cx="127207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顶点集</a:t>
              </a:r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dirty="0" smtClean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2" name="直接连接符 91"/>
          <p:cNvCxnSpPr>
            <a:stCxn id="56" idx="6"/>
            <a:endCxn id="67" idx="2"/>
          </p:cNvCxnSpPr>
          <p:nvPr/>
        </p:nvCxnSpPr>
        <p:spPr>
          <a:xfrm flipV="1">
            <a:off x="8929418" y="1194340"/>
            <a:ext cx="1906785" cy="49318"/>
          </a:xfrm>
          <a:prstGeom prst="straightConnector1">
            <a:avLst/>
          </a:prstGeom>
          <a:ln w="19050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1"/>
          <p:cNvCxnSpPr>
            <a:stCxn id="56" idx="5"/>
            <a:endCxn id="68" idx="2"/>
          </p:cNvCxnSpPr>
          <p:nvPr/>
        </p:nvCxnSpPr>
        <p:spPr>
          <a:xfrm>
            <a:off x="8913602" y="1281842"/>
            <a:ext cx="1814601" cy="439196"/>
          </a:xfrm>
          <a:prstGeom prst="straightConnector1">
            <a:avLst/>
          </a:prstGeom>
          <a:ln w="57150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662379" y="927739"/>
            <a:ext cx="47222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</p:childTnLst>
        </p:cTn>
      </p:par>
    </p:tnLst>
    <p:bldLst>
      <p:bldP spid="2" grpId="0" animBg="1"/>
      <p:bldP spid="79" grpId="0"/>
      <p:bldP spid="81" grpId="0"/>
      <p:bldP spid="82" grpId="0"/>
      <p:bldP spid="10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1138</Words>
  <Application>Microsoft Office PowerPoint</Application>
  <PresentationFormat>自定义</PresentationFormat>
  <Paragraphs>327</Paragraphs>
  <Slides>16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222</cp:revision>
  <dcterms:created xsi:type="dcterms:W3CDTF">2016-09-14T00:58:00Z</dcterms:created>
  <dcterms:modified xsi:type="dcterms:W3CDTF">2020-11-30T00:21:15Z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