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6" r:id="rId3"/>
    <p:sldId id="271" r:id="rId4"/>
    <p:sldId id="272" r:id="rId5"/>
    <p:sldId id="273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7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5A32"/>
    <a:srgbClr val="404040"/>
    <a:srgbClr val="5C307D"/>
    <a:srgbClr val="B4B4BE"/>
    <a:srgbClr val="B42D2D"/>
    <a:srgbClr val="9696AA"/>
    <a:srgbClr val="507D7D"/>
    <a:srgbClr val="6E6EAA"/>
    <a:srgbClr val="37B4C3"/>
    <a:srgbClr val="5A32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61840" autoAdjust="0"/>
  </p:normalViewPr>
  <p:slideViewPr>
    <p:cSldViewPr snapToGrid="0">
      <p:cViewPr varScale="1">
        <p:scale>
          <a:sx n="87" d="100"/>
          <a:sy n="87" d="100"/>
        </p:scale>
        <p:origin x="-499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FB564-F609-4D6A-B7A1-3D4272BF8A56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BF65F-D44F-4528-A462-40F60C357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27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3533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353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353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3533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3533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3533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353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353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353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353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353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353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353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353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353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05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71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82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4"/>
          <p:cNvSpPr/>
          <p:nvPr userDrawn="1"/>
        </p:nvSpPr>
        <p:spPr>
          <a:xfrm>
            <a:off x="319020" y="368489"/>
            <a:ext cx="11520000" cy="6120000"/>
          </a:xfrm>
          <a:prstGeom prst="rect">
            <a:avLst/>
          </a:prstGeom>
          <a:noFill/>
          <a:ln w="28575">
            <a:solidFill>
              <a:srgbClr val="5A3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ounded Rectangle 7"/>
          <p:cNvSpPr/>
          <p:nvPr userDrawn="1"/>
        </p:nvSpPr>
        <p:spPr>
          <a:xfrm>
            <a:off x="11697188" y="1471253"/>
            <a:ext cx="288000" cy="4068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1751631" y="1530926"/>
            <a:ext cx="246221" cy="4105593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zh-CN" altLang="en-US" sz="1600" kern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数据结构（从概念到实现） 清华大学出版社</a:t>
            </a:r>
            <a:endParaRPr lang="zh-CN" altLang="en-US" sz="1600" kern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圆角矩形 12"/>
          <p:cNvSpPr/>
          <p:nvPr userDrawn="1"/>
        </p:nvSpPr>
        <p:spPr>
          <a:xfrm>
            <a:off x="10697251" y="6306442"/>
            <a:ext cx="972000" cy="324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1153644" y="6269676"/>
            <a:ext cx="54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F9FB9-CEB1-457A-B993-A1A76D83EC0F}" type="slidenum">
              <a:rPr lang="zh-CN" altLang="en-US" sz="220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‹#›</a:t>
            </a:fld>
            <a:endParaRPr lang="zh-CN" altLang="en-US" sz="2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0671003" y="6244738"/>
            <a:ext cx="716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endParaRPr lang="zh-CN" altLang="en-US" sz="2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426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371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37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28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667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48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01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80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96C3F-8C63-432F-9AD1-2207182A873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86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3934197"/>
            <a:ext cx="5657850" cy="581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6-6   </a:t>
            </a:r>
            <a:r>
              <a:rPr lang="zh-CN" altLang="en-US" sz="24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有向无环图及其应用</a:t>
            </a:r>
            <a:endParaRPr lang="zh-CN" altLang="en-US" sz="24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第六章     图</a:t>
            </a:r>
            <a:endParaRPr lang="zh-CN" altLang="en-US" sz="3200" b="1" dirty="0">
              <a:solidFill>
                <a:srgbClr val="5C307D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31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522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52901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关键路径算法</a:t>
            </a:r>
            <a:r>
              <a:rPr lang="en-US" altLang="zh-CN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基本思想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8432899" y="1896515"/>
            <a:ext cx="2885683" cy="1809278"/>
            <a:chOff x="6868691" y="2385076"/>
            <a:chExt cx="2885683" cy="1809278"/>
          </a:xfrm>
        </p:grpSpPr>
        <p:sp>
          <p:nvSpPr>
            <p:cNvPr id="65" name="Freeform 48"/>
            <p:cNvSpPr>
              <a:spLocks/>
            </p:cNvSpPr>
            <p:nvPr/>
          </p:nvSpPr>
          <p:spPr bwMode="auto">
            <a:xfrm>
              <a:off x="7266657" y="2710395"/>
              <a:ext cx="900000" cy="540000"/>
            </a:xfrm>
            <a:custGeom>
              <a:avLst/>
              <a:gdLst>
                <a:gd name="T0" fmla="*/ 0 w 763"/>
                <a:gd name="T1" fmla="*/ 260 h 260"/>
                <a:gd name="T2" fmla="*/ 763 w 763"/>
                <a:gd name="T3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3" h="260">
                  <a:moveTo>
                    <a:pt x="0" y="260"/>
                  </a:moveTo>
                  <a:lnTo>
                    <a:pt x="763" y="0"/>
                  </a:lnTo>
                </a:path>
              </a:pathLst>
            </a:custGeom>
            <a:noFill/>
            <a:ln w="28575" cap="flat" cmpd="sng">
              <a:solidFill>
                <a:srgbClr val="B42D2D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8103948" y="2385076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Oval 7"/>
            <p:cNvSpPr>
              <a:spLocks noChangeArrowheads="1"/>
            </p:cNvSpPr>
            <p:nvPr/>
          </p:nvSpPr>
          <p:spPr bwMode="auto">
            <a:xfrm>
              <a:off x="6868691" y="3110042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Oval 7"/>
            <p:cNvSpPr>
              <a:spLocks noChangeArrowheads="1"/>
            </p:cNvSpPr>
            <p:nvPr/>
          </p:nvSpPr>
          <p:spPr bwMode="auto">
            <a:xfrm>
              <a:off x="9322374" y="3110042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Oval 7"/>
            <p:cNvSpPr>
              <a:spLocks noChangeArrowheads="1"/>
            </p:cNvSpPr>
            <p:nvPr/>
          </p:nvSpPr>
          <p:spPr bwMode="auto">
            <a:xfrm>
              <a:off x="8103948" y="3762354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Freeform 48"/>
            <p:cNvSpPr>
              <a:spLocks/>
            </p:cNvSpPr>
            <p:nvPr/>
          </p:nvSpPr>
          <p:spPr bwMode="auto">
            <a:xfrm flipV="1">
              <a:off x="7281897" y="3415922"/>
              <a:ext cx="822051" cy="562432"/>
            </a:xfrm>
            <a:custGeom>
              <a:avLst/>
              <a:gdLst>
                <a:gd name="T0" fmla="*/ 0 w 763"/>
                <a:gd name="T1" fmla="*/ 260 h 260"/>
                <a:gd name="T2" fmla="*/ 763 w 763"/>
                <a:gd name="T3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3" h="260">
                  <a:moveTo>
                    <a:pt x="0" y="260"/>
                  </a:moveTo>
                  <a:lnTo>
                    <a:pt x="763" y="0"/>
                  </a:lnTo>
                </a:path>
              </a:pathLst>
            </a:custGeom>
            <a:noFill/>
            <a:ln w="28575" cap="flat" cmpd="sng">
              <a:solidFill>
                <a:srgbClr val="285A32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48"/>
            <p:cNvSpPr>
              <a:spLocks/>
            </p:cNvSpPr>
            <p:nvPr/>
          </p:nvSpPr>
          <p:spPr bwMode="auto">
            <a:xfrm>
              <a:off x="8535948" y="3490676"/>
              <a:ext cx="900000" cy="504000"/>
            </a:xfrm>
            <a:custGeom>
              <a:avLst/>
              <a:gdLst>
                <a:gd name="T0" fmla="*/ 0 w 763"/>
                <a:gd name="T1" fmla="*/ 260 h 260"/>
                <a:gd name="T2" fmla="*/ 763 w 763"/>
                <a:gd name="T3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3" h="260">
                  <a:moveTo>
                    <a:pt x="0" y="260"/>
                  </a:moveTo>
                  <a:lnTo>
                    <a:pt x="763" y="0"/>
                  </a:lnTo>
                </a:path>
              </a:pathLst>
            </a:custGeom>
            <a:noFill/>
            <a:ln w="28575" cap="flat" cmpd="sng">
              <a:solidFill>
                <a:srgbClr val="B42D2D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48"/>
            <p:cNvSpPr>
              <a:spLocks/>
            </p:cNvSpPr>
            <p:nvPr/>
          </p:nvSpPr>
          <p:spPr bwMode="auto">
            <a:xfrm flipV="1">
              <a:off x="8535948" y="2691666"/>
              <a:ext cx="822051" cy="562432"/>
            </a:xfrm>
            <a:custGeom>
              <a:avLst/>
              <a:gdLst>
                <a:gd name="T0" fmla="*/ 0 w 763"/>
                <a:gd name="T1" fmla="*/ 260 h 260"/>
                <a:gd name="T2" fmla="*/ 763 w 763"/>
                <a:gd name="T3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3" h="260">
                  <a:moveTo>
                    <a:pt x="0" y="260"/>
                  </a:moveTo>
                  <a:lnTo>
                    <a:pt x="763" y="0"/>
                  </a:lnTo>
                </a:path>
              </a:pathLst>
            </a:custGeom>
            <a:noFill/>
            <a:ln w="28575" cap="flat" cmpd="sng">
              <a:solidFill>
                <a:srgbClr val="B42D2D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48"/>
            <p:cNvSpPr>
              <a:spLocks/>
            </p:cNvSpPr>
            <p:nvPr/>
          </p:nvSpPr>
          <p:spPr bwMode="auto">
            <a:xfrm flipV="1">
              <a:off x="8320201" y="2816830"/>
              <a:ext cx="0" cy="936000"/>
            </a:xfrm>
            <a:custGeom>
              <a:avLst/>
              <a:gdLst>
                <a:gd name="T0" fmla="*/ 0 w 763"/>
                <a:gd name="T1" fmla="*/ 260 h 260"/>
                <a:gd name="T2" fmla="*/ 763 w 763"/>
                <a:gd name="T3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3" h="260">
                  <a:moveTo>
                    <a:pt x="0" y="260"/>
                  </a:moveTo>
                  <a:lnTo>
                    <a:pt x="763" y="0"/>
                  </a:lnTo>
                </a:path>
              </a:pathLst>
            </a:custGeom>
            <a:noFill/>
            <a:ln w="28575" cap="flat" cmpd="sng">
              <a:solidFill>
                <a:srgbClr val="B42D2D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Oval 7"/>
            <p:cNvSpPr>
              <a:spLocks noChangeArrowheads="1"/>
            </p:cNvSpPr>
            <p:nvPr/>
          </p:nvSpPr>
          <p:spPr bwMode="auto">
            <a:xfrm>
              <a:off x="7012853" y="2662036"/>
              <a:ext cx="864000" cy="432000"/>
            </a:xfrm>
            <a:prstGeom prst="ellipse">
              <a:avLst/>
            </a:prstGeom>
            <a:noFill/>
            <a:ln w="28575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 sz="2400" b="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=4</a:t>
              </a:r>
              <a:endParaRPr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Oval 7"/>
            <p:cNvSpPr>
              <a:spLocks noChangeArrowheads="1"/>
            </p:cNvSpPr>
            <p:nvPr/>
          </p:nvSpPr>
          <p:spPr bwMode="auto">
            <a:xfrm>
              <a:off x="7012853" y="3651418"/>
              <a:ext cx="864000" cy="432000"/>
            </a:xfrm>
            <a:prstGeom prst="ellipse">
              <a:avLst/>
            </a:prstGeom>
            <a:noFill/>
            <a:ln w="28575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400" b="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=3</a:t>
              </a:r>
              <a:endParaRPr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Oval 7"/>
            <p:cNvSpPr>
              <a:spLocks noChangeArrowheads="1"/>
            </p:cNvSpPr>
            <p:nvPr/>
          </p:nvSpPr>
          <p:spPr bwMode="auto">
            <a:xfrm>
              <a:off x="8806215" y="2662036"/>
              <a:ext cx="864000" cy="432000"/>
            </a:xfrm>
            <a:prstGeom prst="ellipse">
              <a:avLst/>
            </a:prstGeom>
            <a:noFill/>
            <a:ln w="28575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2400" b="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=6</a:t>
              </a:r>
              <a:endParaRPr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Oval 7"/>
            <p:cNvSpPr>
              <a:spLocks noChangeArrowheads="1"/>
            </p:cNvSpPr>
            <p:nvPr/>
          </p:nvSpPr>
          <p:spPr bwMode="auto">
            <a:xfrm>
              <a:off x="8806215" y="3651418"/>
              <a:ext cx="864000" cy="432000"/>
            </a:xfrm>
            <a:prstGeom prst="ellipse">
              <a:avLst/>
            </a:prstGeom>
            <a:noFill/>
            <a:ln w="28575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sz="2400" b="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=4</a:t>
              </a:r>
              <a:endParaRPr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Oval 7"/>
            <p:cNvSpPr>
              <a:spLocks noChangeArrowheads="1"/>
            </p:cNvSpPr>
            <p:nvPr/>
          </p:nvSpPr>
          <p:spPr bwMode="auto">
            <a:xfrm>
              <a:off x="8238216" y="3103094"/>
              <a:ext cx="864000" cy="432000"/>
            </a:xfrm>
            <a:prstGeom prst="ellipse">
              <a:avLst/>
            </a:prstGeom>
            <a:noFill/>
            <a:ln w="28575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400" b="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=2</a:t>
              </a:r>
              <a:endParaRPr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731202" y="977613"/>
            <a:ext cx="4160838" cy="541174"/>
            <a:chOff x="3501590" y="1697848"/>
            <a:chExt cx="4160838" cy="541174"/>
          </a:xfrm>
        </p:grpSpPr>
        <p:sp>
          <p:nvSpPr>
            <p:cNvPr id="33" name="Text Box 6"/>
            <p:cNvSpPr txBox="1">
              <a:spLocks noChangeArrowheads="1"/>
            </p:cNvSpPr>
            <p:nvPr/>
          </p:nvSpPr>
          <p:spPr bwMode="auto">
            <a:xfrm>
              <a:off x="4102352" y="1697848"/>
              <a:ext cx="3560076" cy="541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 eaLnBrk="0" hangingPunct="0">
                <a:lnSpc>
                  <a:spcPts val="3500"/>
                </a:lnSpc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如何求关键路径呢？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4" name="Group 31"/>
            <p:cNvGrpSpPr/>
            <p:nvPr/>
          </p:nvGrpSpPr>
          <p:grpSpPr>
            <a:xfrm>
              <a:off x="3501590" y="1775924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39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4900504" y="1024876"/>
            <a:ext cx="4422495" cy="513089"/>
            <a:chOff x="4900504" y="1024876"/>
            <a:chExt cx="4422495" cy="513089"/>
          </a:xfrm>
        </p:grpSpPr>
        <p:sp>
          <p:nvSpPr>
            <p:cNvPr id="51" name="右箭头 50"/>
            <p:cNvSpPr/>
            <p:nvPr/>
          </p:nvSpPr>
          <p:spPr>
            <a:xfrm>
              <a:off x="4900504" y="1117860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Text Box 6"/>
            <p:cNvSpPr txBox="1">
              <a:spLocks noChangeArrowheads="1"/>
            </p:cNvSpPr>
            <p:nvPr/>
          </p:nvSpPr>
          <p:spPr bwMode="auto">
            <a:xfrm>
              <a:off x="5762923" y="1024876"/>
              <a:ext cx="3560076" cy="5130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 eaLnBrk="0" hangingPunct="0">
                <a:lnSpc>
                  <a:spcPts val="3500"/>
                </a:lnSpc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求关键活动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731202" y="1602453"/>
            <a:ext cx="10367302" cy="541174"/>
            <a:chOff x="3501590" y="1697848"/>
            <a:chExt cx="10367302" cy="541174"/>
          </a:xfrm>
        </p:grpSpPr>
        <p:sp>
          <p:nvSpPr>
            <p:cNvPr id="55" name="Text Box 6"/>
            <p:cNvSpPr txBox="1">
              <a:spLocks noChangeArrowheads="1"/>
            </p:cNvSpPr>
            <p:nvPr/>
          </p:nvSpPr>
          <p:spPr bwMode="auto">
            <a:xfrm>
              <a:off x="4102352" y="1697848"/>
              <a:ext cx="9766540" cy="541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 eaLnBrk="0" hangingPunct="0">
                <a:lnSpc>
                  <a:spcPts val="3500"/>
                </a:lnSpc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如何求关键活动呢？关键活动为什么是关键的？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6" name="Group 31"/>
            <p:cNvGrpSpPr/>
            <p:nvPr/>
          </p:nvGrpSpPr>
          <p:grpSpPr>
            <a:xfrm>
              <a:off x="3501590" y="1775924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7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3" name="矩形 2"/>
          <p:cNvSpPr/>
          <p:nvPr/>
        </p:nvSpPr>
        <p:spPr>
          <a:xfrm>
            <a:off x="2065864" y="2216555"/>
            <a:ext cx="43627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关键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活动的开始时间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不能推迟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16827" y="2723940"/>
            <a:ext cx="6588638" cy="1112158"/>
            <a:chOff x="1352107" y="3394500"/>
            <a:chExt cx="6588638" cy="1112158"/>
          </a:xfrm>
        </p:grpSpPr>
        <p:sp>
          <p:nvSpPr>
            <p:cNvPr id="61" name="矩形 60"/>
            <p:cNvSpPr/>
            <p:nvPr/>
          </p:nvSpPr>
          <p:spPr>
            <a:xfrm>
              <a:off x="1352107" y="4044993"/>
              <a:ext cx="658863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关键</a:t>
              </a:r>
              <a:r>
                <a:rPr lang="zh-CN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活动的</a:t>
              </a:r>
              <a:r>
                <a:rPr lang="zh-CN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最早开始</a:t>
              </a:r>
              <a:r>
                <a:rPr lang="zh-CN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时间和</a:t>
              </a:r>
              <a:r>
                <a:rPr lang="zh-CN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最晚开始</a:t>
              </a:r>
              <a:r>
                <a:rPr lang="zh-CN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时间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相等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2" name="右箭头 61"/>
            <p:cNvSpPr/>
            <p:nvPr/>
          </p:nvSpPr>
          <p:spPr>
            <a:xfrm rot="5400000">
              <a:off x="4336149" y="3520500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0" name="Rectangle 9"/>
          <p:cNvSpPr>
            <a:spLocks noChangeArrowheads="1"/>
          </p:cNvSpPr>
          <p:nvPr/>
        </p:nvSpPr>
        <p:spPr bwMode="auto">
          <a:xfrm>
            <a:off x="1048948" y="3959337"/>
            <a:ext cx="9501208" cy="2098010"/>
          </a:xfrm>
          <a:prstGeom prst="rect">
            <a:avLst/>
          </a:prstGeom>
          <a:noFill/>
          <a:ln w="6350">
            <a:solidFill>
              <a:srgbClr val="5C307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算法：关键路径算法</a:t>
            </a:r>
          </a:p>
          <a:p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输入：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带权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有向图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=(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输出：关键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活动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0" hangingPunct="0">
              <a:lnSpc>
                <a:spcPts val="3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1.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计算各个活动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的最早开始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时间和最晚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开始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时间</a:t>
            </a:r>
            <a:endParaRPr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ts val="3500"/>
              </a:lnSpc>
            </a:pPr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2. </a:t>
            </a:r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各个活动的时间</a:t>
            </a:r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余量，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时间余量</a:t>
            </a:r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即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为关键</a:t>
            </a:r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活动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55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522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52901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关键路径算法</a:t>
            </a:r>
            <a:r>
              <a:rPr lang="en-US" altLang="zh-CN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存储结构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Rectangle 9"/>
          <p:cNvSpPr>
            <a:spLocks noChangeArrowheads="1"/>
          </p:cNvSpPr>
          <p:nvPr/>
        </p:nvSpPr>
        <p:spPr bwMode="auto">
          <a:xfrm>
            <a:off x="1048948" y="911337"/>
            <a:ext cx="9501208" cy="2098010"/>
          </a:xfrm>
          <a:prstGeom prst="rect">
            <a:avLst/>
          </a:prstGeom>
          <a:noFill/>
          <a:ln w="6350">
            <a:solidFill>
              <a:srgbClr val="5C307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算法：关键路径算法</a:t>
            </a:r>
          </a:p>
          <a:p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输入：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带权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有向图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=(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输出：关键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活动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0" hangingPunct="0">
              <a:lnSpc>
                <a:spcPts val="3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1.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计算各个活动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的最早开始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时间和最晚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开始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时间</a:t>
            </a:r>
            <a:endParaRPr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ts val="3500"/>
              </a:lnSpc>
            </a:pPr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2. </a:t>
            </a:r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各个活动的时间</a:t>
            </a:r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余量，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时间余量</a:t>
            </a:r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即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为关键</a:t>
            </a:r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活动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2" name="Rectangle 9"/>
          <p:cNvSpPr>
            <a:spLocks noChangeArrowheads="1"/>
          </p:cNvSpPr>
          <p:nvPr/>
        </p:nvSpPr>
        <p:spPr bwMode="auto">
          <a:xfrm>
            <a:off x="1048948" y="3291732"/>
            <a:ext cx="9984422" cy="2413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>
              <a:lnSpc>
                <a:spcPts val="3500"/>
              </a:lnSpc>
              <a:spcAft>
                <a:spcPts val="600"/>
              </a:spcAft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带权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有向图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=(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含有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个顶点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条边，设置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个一维数组：</a:t>
            </a:r>
            <a:endParaRPr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0" hangingPunct="0">
              <a:lnSpc>
                <a:spcPts val="35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 smtClean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事件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最早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发生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时间 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[n] 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ts val="35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 smtClean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事件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最迟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发生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时间 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vl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[n]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0" hangingPunct="0">
              <a:lnSpc>
                <a:spcPts val="35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 smtClean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活动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最早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开始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时间 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ae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[e] 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lnSpc>
                <a:spcPts val="35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 smtClean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活动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最晚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开始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时间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al[e]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81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522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52901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关键路径算法</a:t>
            </a:r>
            <a:r>
              <a:rPr lang="en-US" altLang="zh-CN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存储结构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Rectangle 9"/>
          <p:cNvSpPr>
            <a:spLocks noChangeArrowheads="1"/>
          </p:cNvSpPr>
          <p:nvPr/>
        </p:nvSpPr>
        <p:spPr bwMode="auto">
          <a:xfrm>
            <a:off x="404952" y="859845"/>
            <a:ext cx="9984422" cy="54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 eaLnBrk="0" hangingPunct="0">
              <a:lnSpc>
                <a:spcPts val="3500"/>
              </a:lnSpc>
            </a:pP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800" dirty="0" smtClean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事件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最早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发生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时间 </a:t>
            </a:r>
            <a:r>
              <a:rPr lang="en-US" altLang="zh-CN" sz="28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[n] </a:t>
            </a:r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87435" y="5666572"/>
            <a:ext cx="108664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AOE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网的性质：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只有进入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所有活动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都结束，</a:t>
            </a:r>
            <a:r>
              <a:rPr lang="en-US" altLang="zh-CN" sz="2400" i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i="1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代表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的事件才能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发生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92235" y="1288701"/>
            <a:ext cx="10519391" cy="1200329"/>
            <a:chOff x="925849" y="4587161"/>
            <a:chExt cx="10519391" cy="1200329"/>
          </a:xfrm>
        </p:grpSpPr>
        <p:sp>
          <p:nvSpPr>
            <p:cNvPr id="45" name="Rectangle 4"/>
            <p:cNvSpPr>
              <a:spLocks noChangeArrowheads="1"/>
            </p:cNvSpPr>
            <p:nvPr/>
          </p:nvSpPr>
          <p:spPr bwMode="auto">
            <a:xfrm>
              <a:off x="1113307" y="4587161"/>
              <a:ext cx="10331933" cy="1200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zh-CN" sz="2400" dirty="0" err="1" smtClean="0">
                  <a:solidFill>
                    <a:srgbClr val="404040"/>
                  </a:solidFill>
                  <a:latin typeface="Times New Roman" pitchFamily="18" charset="0"/>
                </a:rPr>
                <a:t>ve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itchFamily="18" charset="0"/>
                </a:rPr>
                <a:t>[0] = 0</a:t>
              </a:r>
              <a:endParaRPr lang="en-US" altLang="zh-CN" sz="2400" dirty="0">
                <a:solidFill>
                  <a:srgbClr val="404040"/>
                </a:solidFill>
                <a:latin typeface="Times New Roman" pitchFamily="18" charset="0"/>
              </a:endParaRPr>
            </a:p>
            <a:p>
              <a:pPr algn="l">
                <a:lnSpc>
                  <a:spcPct val="150000"/>
                </a:lnSpc>
              </a:pPr>
              <a:r>
                <a:rPr lang="en-US" altLang="zh-CN" sz="2400" dirty="0" err="1">
                  <a:solidFill>
                    <a:srgbClr val="404040"/>
                  </a:solidFill>
                  <a:latin typeface="Times New Roman" pitchFamily="18" charset="0"/>
                </a:rPr>
                <a:t>ve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itchFamily="18" charset="0"/>
                </a:rPr>
                <a:t>[k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itchFamily="18" charset="0"/>
                </a:rPr>
                <a:t>] = max{</a:t>
              </a:r>
              <a:r>
                <a:rPr lang="en-US" altLang="zh-CN" sz="2400" dirty="0" err="1" smtClean="0">
                  <a:solidFill>
                    <a:srgbClr val="404040"/>
                  </a:solidFill>
                  <a:latin typeface="Times New Roman" pitchFamily="18" charset="0"/>
                </a:rPr>
                <a:t>ve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itchFamily="18" charset="0"/>
                </a:rPr>
                <a:t>[j] + </a:t>
              </a:r>
              <a:r>
                <a:rPr lang="en-US" altLang="zh-CN" sz="2400" dirty="0" err="1" smtClean="0">
                  <a:solidFill>
                    <a:srgbClr val="404040"/>
                  </a:solidFill>
                  <a:latin typeface="Times New Roman" pitchFamily="18" charset="0"/>
                </a:rPr>
                <a:t>len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itchFamily="18" charset="0"/>
                </a:rPr>
                <a:t>&lt;</a:t>
              </a:r>
              <a:r>
                <a:rPr lang="en-US" altLang="zh-CN" sz="2400" i="1" dirty="0" err="1" smtClean="0">
                  <a:solidFill>
                    <a:srgbClr val="404040"/>
                  </a:solidFill>
                  <a:latin typeface="Times New Roman" pitchFamily="18" charset="0"/>
                </a:rPr>
                <a:t>v</a:t>
              </a:r>
              <a:r>
                <a:rPr lang="en-US" altLang="zh-CN" sz="2400" i="1" baseline="-25000" dirty="0" err="1" smtClean="0">
                  <a:solidFill>
                    <a:srgbClr val="404040"/>
                  </a:solidFill>
                  <a:latin typeface="Times New Roman" pitchFamily="18" charset="0"/>
                </a:rPr>
                <a:t>j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itchFamily="18" charset="0"/>
                </a:rPr>
                <a:t>, </a:t>
              </a:r>
              <a:r>
                <a:rPr lang="en-US" altLang="zh-CN" sz="2400" i="1" dirty="0" err="1">
                  <a:solidFill>
                    <a:srgbClr val="404040"/>
                  </a:solidFill>
                  <a:latin typeface="Times New Roman" pitchFamily="18" charset="0"/>
                </a:rPr>
                <a:t>v</a:t>
              </a:r>
              <a:r>
                <a:rPr lang="en-US" altLang="zh-CN" sz="2400" i="1" baseline="-25000" dirty="0" err="1">
                  <a:solidFill>
                    <a:srgbClr val="404040"/>
                  </a:solidFill>
                  <a:latin typeface="Times New Roman" pitchFamily="18" charset="0"/>
                </a:rPr>
                <a:t>k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itchFamily="18" charset="0"/>
                </a:rPr>
                <a:t>&gt;} (&lt;</a:t>
              </a:r>
              <a:r>
                <a:rPr lang="en-US" altLang="zh-CN" sz="2400" i="1" dirty="0" err="1">
                  <a:solidFill>
                    <a:srgbClr val="404040"/>
                  </a:solidFill>
                  <a:latin typeface="Times New Roman" pitchFamily="18" charset="0"/>
                </a:rPr>
                <a:t>v</a:t>
              </a:r>
              <a:r>
                <a:rPr lang="en-US" altLang="zh-CN" sz="2400" i="1" baseline="-25000" dirty="0" err="1">
                  <a:solidFill>
                    <a:srgbClr val="404040"/>
                  </a:solidFill>
                  <a:latin typeface="Times New Roman" pitchFamily="18" charset="0"/>
                </a:rPr>
                <a:t>j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itchFamily="18" charset="0"/>
                </a:rPr>
                <a:t>, </a:t>
              </a:r>
              <a:r>
                <a:rPr lang="en-US" altLang="zh-CN" sz="2400" i="1" dirty="0" err="1">
                  <a:solidFill>
                    <a:srgbClr val="404040"/>
                  </a:solidFill>
                  <a:latin typeface="Times New Roman" pitchFamily="18" charset="0"/>
                </a:rPr>
                <a:t>v</a:t>
              </a:r>
              <a:r>
                <a:rPr lang="en-US" altLang="zh-CN" sz="2400" i="1" baseline="-25000" dirty="0" err="1">
                  <a:solidFill>
                    <a:srgbClr val="404040"/>
                  </a:solidFill>
                  <a:latin typeface="Times New Roman" pitchFamily="18" charset="0"/>
                </a:rPr>
                <a:t>k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itchFamily="18" charset="0"/>
                </a:rPr>
                <a:t>&gt;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∈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itchFamily="18" charset="0"/>
                </a:rPr>
                <a:t>p[k]) 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itchFamily="18" charset="0"/>
                </a:rPr>
                <a:t>    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p[k]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：所有到达 </a:t>
              </a:r>
              <a:r>
                <a:rPr lang="en-US" altLang="zh-CN" sz="2400" i="1" dirty="0" err="1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sz="2400" i="1" baseline="-25000" dirty="0" err="1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k</a:t>
              </a:r>
              <a:r>
                <a:rPr lang="en-US" altLang="zh-CN" sz="2400" i="1" baseline="-250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的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有向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边 </a:t>
              </a:r>
              <a:endParaRPr lang="zh-CN" altLang="en-US" sz="24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9" name="右大括号 88"/>
            <p:cNvSpPr/>
            <p:nvPr/>
          </p:nvSpPr>
          <p:spPr>
            <a:xfrm flipH="1">
              <a:off x="925849" y="4941800"/>
              <a:ext cx="180000" cy="648000"/>
            </a:xfrm>
            <a:prstGeom prst="rightBrace">
              <a:avLst>
                <a:gd name="adj1" fmla="val 16840"/>
                <a:gd name="adj2" fmla="val 50000"/>
              </a:avLst>
            </a:prstGeom>
            <a:ln w="25400">
              <a:solidFill>
                <a:srgbClr val="507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8376747" y="2717630"/>
            <a:ext cx="2885683" cy="1809278"/>
            <a:chOff x="6868691" y="2385076"/>
            <a:chExt cx="2885683" cy="1809278"/>
          </a:xfrm>
        </p:grpSpPr>
        <p:sp>
          <p:nvSpPr>
            <p:cNvPr id="91" name="Freeform 48"/>
            <p:cNvSpPr>
              <a:spLocks/>
            </p:cNvSpPr>
            <p:nvPr/>
          </p:nvSpPr>
          <p:spPr bwMode="auto">
            <a:xfrm>
              <a:off x="7266657" y="2710395"/>
              <a:ext cx="900000" cy="540000"/>
            </a:xfrm>
            <a:custGeom>
              <a:avLst/>
              <a:gdLst>
                <a:gd name="T0" fmla="*/ 0 w 763"/>
                <a:gd name="T1" fmla="*/ 260 h 260"/>
                <a:gd name="T2" fmla="*/ 763 w 763"/>
                <a:gd name="T3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3" h="260">
                  <a:moveTo>
                    <a:pt x="0" y="260"/>
                  </a:moveTo>
                  <a:lnTo>
                    <a:pt x="763" y="0"/>
                  </a:lnTo>
                </a:path>
              </a:pathLst>
            </a:custGeom>
            <a:noFill/>
            <a:ln w="28575" cap="flat" cmpd="sng">
              <a:solidFill>
                <a:srgbClr val="285A32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Oval 7"/>
            <p:cNvSpPr>
              <a:spLocks noChangeArrowheads="1"/>
            </p:cNvSpPr>
            <p:nvPr/>
          </p:nvSpPr>
          <p:spPr bwMode="auto">
            <a:xfrm>
              <a:off x="8103948" y="2385076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Oval 7"/>
            <p:cNvSpPr>
              <a:spLocks noChangeArrowheads="1"/>
            </p:cNvSpPr>
            <p:nvPr/>
          </p:nvSpPr>
          <p:spPr bwMode="auto">
            <a:xfrm>
              <a:off x="6868691" y="3110042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Oval 7"/>
            <p:cNvSpPr>
              <a:spLocks noChangeArrowheads="1"/>
            </p:cNvSpPr>
            <p:nvPr/>
          </p:nvSpPr>
          <p:spPr bwMode="auto">
            <a:xfrm>
              <a:off x="9322374" y="3110042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Oval 7"/>
            <p:cNvSpPr>
              <a:spLocks noChangeArrowheads="1"/>
            </p:cNvSpPr>
            <p:nvPr/>
          </p:nvSpPr>
          <p:spPr bwMode="auto">
            <a:xfrm>
              <a:off x="8103948" y="3762354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Freeform 48"/>
            <p:cNvSpPr>
              <a:spLocks/>
            </p:cNvSpPr>
            <p:nvPr/>
          </p:nvSpPr>
          <p:spPr bwMode="auto">
            <a:xfrm flipV="1">
              <a:off x="7281897" y="3415922"/>
              <a:ext cx="822051" cy="562432"/>
            </a:xfrm>
            <a:custGeom>
              <a:avLst/>
              <a:gdLst>
                <a:gd name="T0" fmla="*/ 0 w 763"/>
                <a:gd name="T1" fmla="*/ 260 h 260"/>
                <a:gd name="T2" fmla="*/ 763 w 763"/>
                <a:gd name="T3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3" h="260">
                  <a:moveTo>
                    <a:pt x="0" y="260"/>
                  </a:moveTo>
                  <a:lnTo>
                    <a:pt x="763" y="0"/>
                  </a:lnTo>
                </a:path>
              </a:pathLst>
            </a:custGeom>
            <a:noFill/>
            <a:ln w="28575" cap="flat" cmpd="sng">
              <a:solidFill>
                <a:srgbClr val="285A32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48"/>
            <p:cNvSpPr>
              <a:spLocks/>
            </p:cNvSpPr>
            <p:nvPr/>
          </p:nvSpPr>
          <p:spPr bwMode="auto">
            <a:xfrm>
              <a:off x="8535948" y="3490676"/>
              <a:ext cx="900000" cy="504000"/>
            </a:xfrm>
            <a:custGeom>
              <a:avLst/>
              <a:gdLst>
                <a:gd name="T0" fmla="*/ 0 w 763"/>
                <a:gd name="T1" fmla="*/ 260 h 260"/>
                <a:gd name="T2" fmla="*/ 763 w 763"/>
                <a:gd name="T3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3" h="260">
                  <a:moveTo>
                    <a:pt x="0" y="260"/>
                  </a:moveTo>
                  <a:lnTo>
                    <a:pt x="763" y="0"/>
                  </a:lnTo>
                </a:path>
              </a:pathLst>
            </a:custGeom>
            <a:noFill/>
            <a:ln w="28575" cap="flat" cmpd="sng">
              <a:solidFill>
                <a:srgbClr val="285A32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48"/>
            <p:cNvSpPr>
              <a:spLocks/>
            </p:cNvSpPr>
            <p:nvPr/>
          </p:nvSpPr>
          <p:spPr bwMode="auto">
            <a:xfrm flipV="1">
              <a:off x="8535948" y="2691666"/>
              <a:ext cx="822051" cy="562432"/>
            </a:xfrm>
            <a:custGeom>
              <a:avLst/>
              <a:gdLst>
                <a:gd name="T0" fmla="*/ 0 w 763"/>
                <a:gd name="T1" fmla="*/ 260 h 260"/>
                <a:gd name="T2" fmla="*/ 763 w 763"/>
                <a:gd name="T3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3" h="260">
                  <a:moveTo>
                    <a:pt x="0" y="260"/>
                  </a:moveTo>
                  <a:lnTo>
                    <a:pt x="763" y="0"/>
                  </a:lnTo>
                </a:path>
              </a:pathLst>
            </a:custGeom>
            <a:noFill/>
            <a:ln w="28575" cap="flat" cmpd="sng">
              <a:solidFill>
                <a:srgbClr val="285A32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48"/>
            <p:cNvSpPr>
              <a:spLocks/>
            </p:cNvSpPr>
            <p:nvPr/>
          </p:nvSpPr>
          <p:spPr bwMode="auto">
            <a:xfrm flipV="1">
              <a:off x="8320201" y="2816830"/>
              <a:ext cx="0" cy="936000"/>
            </a:xfrm>
            <a:custGeom>
              <a:avLst/>
              <a:gdLst>
                <a:gd name="T0" fmla="*/ 0 w 763"/>
                <a:gd name="T1" fmla="*/ 260 h 260"/>
                <a:gd name="T2" fmla="*/ 763 w 763"/>
                <a:gd name="T3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3" h="260">
                  <a:moveTo>
                    <a:pt x="0" y="260"/>
                  </a:moveTo>
                  <a:lnTo>
                    <a:pt x="763" y="0"/>
                  </a:lnTo>
                </a:path>
              </a:pathLst>
            </a:custGeom>
            <a:noFill/>
            <a:ln w="28575" cap="flat" cmpd="sng">
              <a:solidFill>
                <a:srgbClr val="285A32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Oval 7"/>
            <p:cNvSpPr>
              <a:spLocks noChangeArrowheads="1"/>
            </p:cNvSpPr>
            <p:nvPr/>
          </p:nvSpPr>
          <p:spPr bwMode="auto">
            <a:xfrm>
              <a:off x="7012853" y="2662036"/>
              <a:ext cx="864000" cy="432000"/>
            </a:xfrm>
            <a:prstGeom prst="ellipse">
              <a:avLst/>
            </a:prstGeom>
            <a:noFill/>
            <a:ln w="28575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 sz="2400" b="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=4</a:t>
              </a:r>
              <a:endParaRPr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Oval 7"/>
            <p:cNvSpPr>
              <a:spLocks noChangeArrowheads="1"/>
            </p:cNvSpPr>
            <p:nvPr/>
          </p:nvSpPr>
          <p:spPr bwMode="auto">
            <a:xfrm>
              <a:off x="7012853" y="3651418"/>
              <a:ext cx="864000" cy="432000"/>
            </a:xfrm>
            <a:prstGeom prst="ellipse">
              <a:avLst/>
            </a:prstGeom>
            <a:noFill/>
            <a:ln w="28575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400" b="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=3</a:t>
              </a:r>
              <a:endParaRPr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Oval 7"/>
            <p:cNvSpPr>
              <a:spLocks noChangeArrowheads="1"/>
            </p:cNvSpPr>
            <p:nvPr/>
          </p:nvSpPr>
          <p:spPr bwMode="auto">
            <a:xfrm>
              <a:off x="8806215" y="2662036"/>
              <a:ext cx="864000" cy="432000"/>
            </a:xfrm>
            <a:prstGeom prst="ellipse">
              <a:avLst/>
            </a:prstGeom>
            <a:noFill/>
            <a:ln w="28575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2400" b="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=6</a:t>
              </a:r>
              <a:endParaRPr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Oval 7"/>
            <p:cNvSpPr>
              <a:spLocks noChangeArrowheads="1"/>
            </p:cNvSpPr>
            <p:nvPr/>
          </p:nvSpPr>
          <p:spPr bwMode="auto">
            <a:xfrm>
              <a:off x="8806215" y="3651418"/>
              <a:ext cx="864000" cy="432000"/>
            </a:xfrm>
            <a:prstGeom prst="ellipse">
              <a:avLst/>
            </a:prstGeom>
            <a:noFill/>
            <a:ln w="28575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sz="2400" b="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=4</a:t>
              </a:r>
              <a:endParaRPr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Oval 7"/>
            <p:cNvSpPr>
              <a:spLocks noChangeArrowheads="1"/>
            </p:cNvSpPr>
            <p:nvPr/>
          </p:nvSpPr>
          <p:spPr bwMode="auto">
            <a:xfrm>
              <a:off x="8238216" y="3103094"/>
              <a:ext cx="864000" cy="432000"/>
            </a:xfrm>
            <a:prstGeom prst="ellipse">
              <a:avLst/>
            </a:prstGeom>
            <a:noFill/>
            <a:ln w="28575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400" b="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=2</a:t>
              </a:r>
              <a:endParaRPr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700722" y="2717630"/>
            <a:ext cx="6111558" cy="541174"/>
            <a:chOff x="3501590" y="1697848"/>
            <a:chExt cx="6111558" cy="541174"/>
          </a:xfrm>
        </p:grpSpPr>
        <p:sp>
          <p:nvSpPr>
            <p:cNvPr id="106" name="Text Box 6"/>
            <p:cNvSpPr txBox="1">
              <a:spLocks noChangeArrowheads="1"/>
            </p:cNvSpPr>
            <p:nvPr/>
          </p:nvSpPr>
          <p:spPr bwMode="auto">
            <a:xfrm>
              <a:off x="4102352" y="1697848"/>
              <a:ext cx="5510796" cy="541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 eaLnBrk="0" hangingPunct="0">
                <a:lnSpc>
                  <a:spcPts val="3500"/>
                </a:lnSpc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事件 </a:t>
              </a: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80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的最早发生时间是多少？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07" name="Group 31"/>
            <p:cNvGrpSpPr/>
            <p:nvPr/>
          </p:nvGrpSpPr>
          <p:grpSpPr>
            <a:xfrm>
              <a:off x="3501590" y="1775924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08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12" name="矩形 111"/>
          <p:cNvSpPr/>
          <p:nvPr/>
        </p:nvSpPr>
        <p:spPr>
          <a:xfrm>
            <a:off x="773449" y="3517643"/>
            <a:ext cx="91763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[2] = max{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[0] +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[1] +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 = {0 + 3, 4 + 2} = 6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2590296" y="4272548"/>
            <a:ext cx="3866621" cy="1095375"/>
            <a:chOff x="1054029" y="4267351"/>
            <a:chExt cx="3866621" cy="1095375"/>
          </a:xfrm>
        </p:grpSpPr>
        <p:sp>
          <p:nvSpPr>
            <p:cNvPr id="33" name="Text Box 44"/>
            <p:cNvSpPr txBox="1">
              <a:spLocks noChangeArrowheads="1"/>
            </p:cNvSpPr>
            <p:nvPr/>
          </p:nvSpPr>
          <p:spPr bwMode="auto">
            <a:xfrm>
              <a:off x="2888650" y="4267351"/>
              <a:ext cx="677333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34" name="Text Box 48"/>
            <p:cNvSpPr txBox="1">
              <a:spLocks noChangeArrowheads="1"/>
            </p:cNvSpPr>
            <p:nvPr/>
          </p:nvSpPr>
          <p:spPr bwMode="auto">
            <a:xfrm>
              <a:off x="4243317" y="4267351"/>
              <a:ext cx="677333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i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sz="2800" baseline="-250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35" name="Text Box 49"/>
            <p:cNvSpPr txBox="1">
              <a:spLocks noChangeArrowheads="1"/>
            </p:cNvSpPr>
            <p:nvPr/>
          </p:nvSpPr>
          <p:spPr bwMode="auto">
            <a:xfrm>
              <a:off x="2211317" y="4267351"/>
              <a:ext cx="677333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36" name="Text Box 50"/>
            <p:cNvSpPr txBox="1">
              <a:spLocks noChangeArrowheads="1"/>
            </p:cNvSpPr>
            <p:nvPr/>
          </p:nvSpPr>
          <p:spPr bwMode="auto">
            <a:xfrm>
              <a:off x="3565984" y="4267351"/>
              <a:ext cx="677333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39" name="Text Box 54"/>
            <p:cNvSpPr txBox="1">
              <a:spLocks noChangeArrowheads="1"/>
            </p:cNvSpPr>
            <p:nvPr/>
          </p:nvSpPr>
          <p:spPr bwMode="auto">
            <a:xfrm>
              <a:off x="2793400" y="4805514"/>
              <a:ext cx="677333" cy="557212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endPara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0" name="Text Box 58"/>
            <p:cNvSpPr txBox="1">
              <a:spLocks noChangeArrowheads="1"/>
            </p:cNvSpPr>
            <p:nvPr/>
          </p:nvSpPr>
          <p:spPr bwMode="auto">
            <a:xfrm>
              <a:off x="4148067" y="4805514"/>
              <a:ext cx="677333" cy="557212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endPara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2" name="Text Box 59"/>
            <p:cNvSpPr txBox="1">
              <a:spLocks noChangeArrowheads="1"/>
            </p:cNvSpPr>
            <p:nvPr/>
          </p:nvSpPr>
          <p:spPr bwMode="auto">
            <a:xfrm>
              <a:off x="2116067" y="4805514"/>
              <a:ext cx="677333" cy="557212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endPara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3" name="Text Box 60"/>
            <p:cNvSpPr txBox="1">
              <a:spLocks noChangeArrowheads="1"/>
            </p:cNvSpPr>
            <p:nvPr/>
          </p:nvSpPr>
          <p:spPr bwMode="auto">
            <a:xfrm>
              <a:off x="3470734" y="4805514"/>
              <a:ext cx="677333" cy="557212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endPara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4" name="Text Box 63"/>
            <p:cNvSpPr txBox="1">
              <a:spLocks noChangeArrowheads="1"/>
            </p:cNvSpPr>
            <p:nvPr/>
          </p:nvSpPr>
          <p:spPr bwMode="auto">
            <a:xfrm>
              <a:off x="1054029" y="4792814"/>
              <a:ext cx="99060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ve[k]</a:t>
              </a:r>
            </a:p>
          </p:txBody>
        </p:sp>
      </p:grpSp>
      <p:sp>
        <p:nvSpPr>
          <p:cNvPr id="46" name="Text Box 64"/>
          <p:cNvSpPr txBox="1">
            <a:spLocks noChangeArrowheads="1"/>
          </p:cNvSpPr>
          <p:nvPr/>
        </p:nvSpPr>
        <p:spPr bwMode="auto">
          <a:xfrm>
            <a:off x="3787023" y="4842238"/>
            <a:ext cx="47134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0</a:t>
            </a:r>
          </a:p>
        </p:txBody>
      </p:sp>
      <p:sp>
        <p:nvSpPr>
          <p:cNvPr id="47" name="Text Box 64"/>
          <p:cNvSpPr txBox="1">
            <a:spLocks noChangeArrowheads="1"/>
          </p:cNvSpPr>
          <p:nvPr/>
        </p:nvSpPr>
        <p:spPr bwMode="auto">
          <a:xfrm>
            <a:off x="4493143" y="4842238"/>
            <a:ext cx="47134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4</a:t>
            </a:r>
            <a:endParaRPr lang="en-US" altLang="zh-CN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8" name="Text Box 64"/>
          <p:cNvSpPr txBox="1">
            <a:spLocks noChangeArrowheads="1"/>
          </p:cNvSpPr>
          <p:nvPr/>
        </p:nvSpPr>
        <p:spPr bwMode="auto">
          <a:xfrm>
            <a:off x="5172770" y="4842238"/>
            <a:ext cx="47134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6</a:t>
            </a:r>
            <a:endParaRPr lang="en-US" altLang="zh-CN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9" name="Text Box 64"/>
          <p:cNvSpPr txBox="1">
            <a:spLocks noChangeArrowheads="1"/>
          </p:cNvSpPr>
          <p:nvPr/>
        </p:nvSpPr>
        <p:spPr bwMode="auto">
          <a:xfrm>
            <a:off x="5723896" y="4842238"/>
            <a:ext cx="6415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10</a:t>
            </a:r>
            <a:endParaRPr lang="en-US" altLang="zh-CN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645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2" grpId="0"/>
      <p:bldP spid="46" grpId="0" autoUpdateAnimBg="0"/>
      <p:bldP spid="47" grpId="0" autoUpdateAnimBg="0"/>
      <p:bldP spid="48" grpId="0" autoUpdateAnimBg="0"/>
      <p:bldP spid="4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522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52901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关键路径算法</a:t>
            </a:r>
            <a:r>
              <a:rPr lang="en-US" altLang="zh-CN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存储结构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Rectangle 9"/>
          <p:cNvSpPr>
            <a:spLocks noChangeArrowheads="1"/>
          </p:cNvSpPr>
          <p:nvPr/>
        </p:nvSpPr>
        <p:spPr bwMode="auto">
          <a:xfrm>
            <a:off x="404952" y="859845"/>
            <a:ext cx="9984422" cy="54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 eaLnBrk="0" hangingPunct="0">
              <a:lnSpc>
                <a:spcPts val="3500"/>
              </a:lnSpc>
            </a:pP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800" dirty="0" smtClean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事件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8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</a:t>
            </a:r>
            <a:r>
              <a: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迟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发生时间 </a:t>
            </a:r>
            <a:r>
              <a:rPr lang="en-US" altLang="zh-CN" sz="28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vl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[n] </a:t>
            </a:r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92235" y="1344101"/>
            <a:ext cx="10519391" cy="1089529"/>
            <a:chOff x="925849" y="4642561"/>
            <a:chExt cx="10519391" cy="1089529"/>
          </a:xfrm>
        </p:grpSpPr>
        <p:sp>
          <p:nvSpPr>
            <p:cNvPr id="45" name="Rectangle 4"/>
            <p:cNvSpPr>
              <a:spLocks noChangeArrowheads="1"/>
            </p:cNvSpPr>
            <p:nvPr/>
          </p:nvSpPr>
          <p:spPr bwMode="auto">
            <a:xfrm>
              <a:off x="1113307" y="4642561"/>
              <a:ext cx="10331933" cy="10895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zh-CN" sz="2400" dirty="0" err="1" smtClean="0">
                  <a:solidFill>
                    <a:srgbClr val="404040"/>
                  </a:solidFill>
                  <a:latin typeface="Times New Roman" pitchFamily="18" charset="0"/>
                </a:rPr>
                <a:t>vl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itchFamily="18" charset="0"/>
                </a:rPr>
                <a:t>[n-1] = </a:t>
              </a:r>
              <a:r>
                <a:rPr lang="en-US" altLang="zh-CN" sz="2400" dirty="0" err="1" smtClean="0">
                  <a:solidFill>
                    <a:srgbClr val="404040"/>
                  </a:solidFill>
                  <a:latin typeface="Times New Roman" pitchFamily="18" charset="0"/>
                </a:rPr>
                <a:t>ve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itchFamily="18" charset="0"/>
                </a:rPr>
                <a:t>[n-1]</a:t>
              </a:r>
              <a:endParaRPr lang="en-US" altLang="zh-CN" sz="2400" dirty="0">
                <a:solidFill>
                  <a:srgbClr val="404040"/>
                </a:solidFill>
                <a:latin typeface="Times New Roman" pitchFamily="18" charset="0"/>
              </a:endParaRPr>
            </a:p>
            <a:p>
              <a:pPr eaLnBrk="0" hangingPunct="0">
                <a:lnSpc>
                  <a:spcPct val="120000"/>
                </a:lnSpc>
                <a:tabLst>
                  <a:tab pos="228600" algn="l"/>
                </a:tabLst>
              </a:pPr>
              <a:r>
                <a:rPr lang="en-US" altLang="zh-CN" sz="2400" dirty="0" err="1" smtClean="0">
                  <a:solidFill>
                    <a:srgbClr val="404040"/>
                  </a:solidFill>
                  <a:latin typeface="Times New Roman" pitchFamily="18" charset="0"/>
                </a:rPr>
                <a:t>vl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itchFamily="18" charset="0"/>
                </a:rPr>
                <a:t>[k] = </a:t>
              </a:r>
              <a:r>
                <a:rPr lang="en-US" altLang="zh-CN" sz="2400" dirty="0" smtClean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min{</a:t>
              </a:r>
              <a:r>
                <a:rPr lang="en-US" altLang="zh-CN" sz="2400" dirty="0" err="1" smtClean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vl</a:t>
              </a:r>
              <a:r>
                <a:rPr lang="en-US" altLang="zh-CN" sz="2400" dirty="0" smtClean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[j</a:t>
              </a:r>
              <a:r>
                <a:rPr lang="en-US" altLang="zh-CN" sz="24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]</a:t>
              </a:r>
              <a:r>
                <a:rPr lang="en-US" altLang="zh-CN" sz="2400" dirty="0">
                  <a:latin typeface="+mn-ea"/>
                  <a:cs typeface="Times New Roman" pitchFamily="18" charset="0"/>
                </a:rPr>
                <a:t>-</a:t>
              </a:r>
              <a:r>
                <a:rPr lang="en-US" altLang="zh-CN" sz="2400" dirty="0" err="1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len</a:t>
              </a:r>
              <a:r>
                <a:rPr lang="en-US" altLang="zh-CN" sz="24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&lt;</a:t>
              </a:r>
              <a:r>
                <a:rPr lang="en-US" altLang="zh-CN" sz="2400" i="1" dirty="0" err="1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v</a:t>
              </a:r>
              <a:r>
                <a:rPr lang="en-US" altLang="zh-CN" sz="2400" i="1" baseline="-30000" dirty="0" err="1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k</a:t>
              </a:r>
              <a:r>
                <a:rPr lang="en-US" altLang="zh-CN" sz="2400" i="1" baseline="-300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</a:t>
              </a:r>
              <a:r>
                <a:rPr lang="en-US" altLang="zh-CN" sz="24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, </a:t>
              </a:r>
              <a:r>
                <a:rPr lang="en-US" altLang="zh-CN" sz="2400" i="1" dirty="0" err="1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v</a:t>
              </a:r>
              <a:r>
                <a:rPr lang="en-US" altLang="zh-CN" sz="2400" i="1" baseline="-30000" dirty="0" err="1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j</a:t>
              </a:r>
              <a:r>
                <a:rPr lang="en-US" altLang="zh-CN" sz="24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&gt;}</a:t>
              </a:r>
              <a:r>
                <a:rPr lang="zh-CN" altLang="en-US" sz="24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（</a:t>
              </a:r>
              <a:r>
                <a:rPr lang="en-US" altLang="zh-CN" sz="24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&lt;</a:t>
              </a:r>
              <a:r>
                <a:rPr lang="en-US" altLang="zh-CN" sz="2400" i="1" dirty="0" err="1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v</a:t>
              </a:r>
              <a:r>
                <a:rPr lang="en-US" altLang="zh-CN" sz="2400" i="1" baseline="-30000" dirty="0" err="1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k</a:t>
              </a:r>
              <a:r>
                <a:rPr lang="en-US" altLang="zh-CN" sz="24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, </a:t>
              </a:r>
              <a:r>
                <a:rPr lang="en-US" altLang="zh-CN" sz="2400" i="1" dirty="0" err="1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v</a:t>
              </a:r>
              <a:r>
                <a:rPr lang="en-US" altLang="zh-CN" sz="2400" i="1" baseline="-30000" dirty="0" err="1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j</a:t>
              </a:r>
              <a:r>
                <a:rPr lang="en-US" altLang="zh-CN" sz="24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&gt;∈s[k]</a:t>
              </a:r>
              <a:r>
                <a:rPr lang="zh-CN" altLang="en-US" sz="2400" dirty="0" smtClean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）</a:t>
              </a:r>
              <a:r>
                <a:rPr lang="en-US" altLang="zh-CN" sz="2400" dirty="0" smtClean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s[k] </a:t>
              </a:r>
              <a:r>
                <a:rPr lang="zh-CN" altLang="en-US" sz="2400" dirty="0" smtClean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：所有从 </a:t>
              </a:r>
              <a:r>
                <a:rPr lang="en-US" altLang="zh-CN" sz="2400" i="1" dirty="0" err="1" smtClean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v</a:t>
              </a:r>
              <a:r>
                <a:rPr lang="en-US" altLang="zh-CN" sz="2400" i="1" baseline="-30000" dirty="0" err="1" smtClean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k</a:t>
              </a:r>
              <a:r>
                <a:rPr lang="en-US" altLang="zh-CN" sz="2400" i="1" baseline="-30000" dirty="0" smtClean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</a:t>
              </a:r>
              <a:r>
                <a:rPr lang="zh-CN" altLang="en-US" sz="2400" dirty="0" smtClean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发出</a:t>
              </a:r>
              <a:r>
                <a:rPr lang="zh-CN" altLang="en-US" sz="24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的有向</a:t>
              </a:r>
              <a:r>
                <a:rPr lang="zh-CN" altLang="en-US" sz="2400" dirty="0" smtClean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边</a:t>
              </a:r>
              <a:endParaRPr lang="zh-CN" altLang="en-US" sz="2400" dirty="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sp>
          <p:nvSpPr>
            <p:cNvPr id="89" name="右大括号 88"/>
            <p:cNvSpPr/>
            <p:nvPr/>
          </p:nvSpPr>
          <p:spPr>
            <a:xfrm flipH="1">
              <a:off x="925849" y="4941800"/>
              <a:ext cx="180000" cy="648000"/>
            </a:xfrm>
            <a:prstGeom prst="rightBrace">
              <a:avLst>
                <a:gd name="adj1" fmla="val 16840"/>
                <a:gd name="adj2" fmla="val 50000"/>
              </a:avLst>
            </a:prstGeom>
            <a:ln w="25400">
              <a:solidFill>
                <a:srgbClr val="507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8376747" y="2717630"/>
            <a:ext cx="2885683" cy="1809278"/>
            <a:chOff x="6868691" y="2385076"/>
            <a:chExt cx="2885683" cy="1809278"/>
          </a:xfrm>
        </p:grpSpPr>
        <p:sp>
          <p:nvSpPr>
            <p:cNvPr id="91" name="Freeform 48"/>
            <p:cNvSpPr>
              <a:spLocks/>
            </p:cNvSpPr>
            <p:nvPr/>
          </p:nvSpPr>
          <p:spPr bwMode="auto">
            <a:xfrm>
              <a:off x="7266657" y="2710395"/>
              <a:ext cx="900000" cy="540000"/>
            </a:xfrm>
            <a:custGeom>
              <a:avLst/>
              <a:gdLst>
                <a:gd name="T0" fmla="*/ 0 w 763"/>
                <a:gd name="T1" fmla="*/ 260 h 260"/>
                <a:gd name="T2" fmla="*/ 763 w 763"/>
                <a:gd name="T3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3" h="260">
                  <a:moveTo>
                    <a:pt x="0" y="260"/>
                  </a:moveTo>
                  <a:lnTo>
                    <a:pt x="763" y="0"/>
                  </a:lnTo>
                </a:path>
              </a:pathLst>
            </a:custGeom>
            <a:noFill/>
            <a:ln w="28575" cap="flat" cmpd="sng">
              <a:solidFill>
                <a:srgbClr val="285A32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Oval 7"/>
            <p:cNvSpPr>
              <a:spLocks noChangeArrowheads="1"/>
            </p:cNvSpPr>
            <p:nvPr/>
          </p:nvSpPr>
          <p:spPr bwMode="auto">
            <a:xfrm>
              <a:off x="8103948" y="2385076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Oval 7"/>
            <p:cNvSpPr>
              <a:spLocks noChangeArrowheads="1"/>
            </p:cNvSpPr>
            <p:nvPr/>
          </p:nvSpPr>
          <p:spPr bwMode="auto">
            <a:xfrm>
              <a:off x="6868691" y="3110042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Oval 7"/>
            <p:cNvSpPr>
              <a:spLocks noChangeArrowheads="1"/>
            </p:cNvSpPr>
            <p:nvPr/>
          </p:nvSpPr>
          <p:spPr bwMode="auto">
            <a:xfrm>
              <a:off x="9322374" y="3110042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Oval 7"/>
            <p:cNvSpPr>
              <a:spLocks noChangeArrowheads="1"/>
            </p:cNvSpPr>
            <p:nvPr/>
          </p:nvSpPr>
          <p:spPr bwMode="auto">
            <a:xfrm>
              <a:off x="8103948" y="3762354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Freeform 48"/>
            <p:cNvSpPr>
              <a:spLocks/>
            </p:cNvSpPr>
            <p:nvPr/>
          </p:nvSpPr>
          <p:spPr bwMode="auto">
            <a:xfrm flipV="1">
              <a:off x="7281897" y="3415922"/>
              <a:ext cx="822051" cy="562432"/>
            </a:xfrm>
            <a:custGeom>
              <a:avLst/>
              <a:gdLst>
                <a:gd name="T0" fmla="*/ 0 w 763"/>
                <a:gd name="T1" fmla="*/ 260 h 260"/>
                <a:gd name="T2" fmla="*/ 763 w 763"/>
                <a:gd name="T3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3" h="260">
                  <a:moveTo>
                    <a:pt x="0" y="260"/>
                  </a:moveTo>
                  <a:lnTo>
                    <a:pt x="763" y="0"/>
                  </a:lnTo>
                </a:path>
              </a:pathLst>
            </a:custGeom>
            <a:noFill/>
            <a:ln w="28575" cap="flat" cmpd="sng">
              <a:solidFill>
                <a:srgbClr val="285A32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48"/>
            <p:cNvSpPr>
              <a:spLocks/>
            </p:cNvSpPr>
            <p:nvPr/>
          </p:nvSpPr>
          <p:spPr bwMode="auto">
            <a:xfrm>
              <a:off x="8535948" y="3490676"/>
              <a:ext cx="900000" cy="504000"/>
            </a:xfrm>
            <a:custGeom>
              <a:avLst/>
              <a:gdLst>
                <a:gd name="T0" fmla="*/ 0 w 763"/>
                <a:gd name="T1" fmla="*/ 260 h 260"/>
                <a:gd name="T2" fmla="*/ 763 w 763"/>
                <a:gd name="T3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3" h="260">
                  <a:moveTo>
                    <a:pt x="0" y="260"/>
                  </a:moveTo>
                  <a:lnTo>
                    <a:pt x="763" y="0"/>
                  </a:lnTo>
                </a:path>
              </a:pathLst>
            </a:custGeom>
            <a:noFill/>
            <a:ln w="28575" cap="flat" cmpd="sng">
              <a:solidFill>
                <a:srgbClr val="285A32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48"/>
            <p:cNvSpPr>
              <a:spLocks/>
            </p:cNvSpPr>
            <p:nvPr/>
          </p:nvSpPr>
          <p:spPr bwMode="auto">
            <a:xfrm flipV="1">
              <a:off x="8535948" y="2691666"/>
              <a:ext cx="822051" cy="562432"/>
            </a:xfrm>
            <a:custGeom>
              <a:avLst/>
              <a:gdLst>
                <a:gd name="T0" fmla="*/ 0 w 763"/>
                <a:gd name="T1" fmla="*/ 260 h 260"/>
                <a:gd name="T2" fmla="*/ 763 w 763"/>
                <a:gd name="T3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3" h="260">
                  <a:moveTo>
                    <a:pt x="0" y="260"/>
                  </a:moveTo>
                  <a:lnTo>
                    <a:pt x="763" y="0"/>
                  </a:lnTo>
                </a:path>
              </a:pathLst>
            </a:custGeom>
            <a:noFill/>
            <a:ln w="28575" cap="flat" cmpd="sng">
              <a:solidFill>
                <a:srgbClr val="285A32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48"/>
            <p:cNvSpPr>
              <a:spLocks/>
            </p:cNvSpPr>
            <p:nvPr/>
          </p:nvSpPr>
          <p:spPr bwMode="auto">
            <a:xfrm flipV="1">
              <a:off x="8320201" y="2816830"/>
              <a:ext cx="0" cy="936000"/>
            </a:xfrm>
            <a:custGeom>
              <a:avLst/>
              <a:gdLst>
                <a:gd name="T0" fmla="*/ 0 w 763"/>
                <a:gd name="T1" fmla="*/ 260 h 260"/>
                <a:gd name="T2" fmla="*/ 763 w 763"/>
                <a:gd name="T3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3" h="260">
                  <a:moveTo>
                    <a:pt x="0" y="260"/>
                  </a:moveTo>
                  <a:lnTo>
                    <a:pt x="763" y="0"/>
                  </a:lnTo>
                </a:path>
              </a:pathLst>
            </a:custGeom>
            <a:noFill/>
            <a:ln w="28575" cap="flat" cmpd="sng">
              <a:solidFill>
                <a:srgbClr val="285A32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Oval 7"/>
            <p:cNvSpPr>
              <a:spLocks noChangeArrowheads="1"/>
            </p:cNvSpPr>
            <p:nvPr/>
          </p:nvSpPr>
          <p:spPr bwMode="auto">
            <a:xfrm>
              <a:off x="7012853" y="2662036"/>
              <a:ext cx="864000" cy="432000"/>
            </a:xfrm>
            <a:prstGeom prst="ellipse">
              <a:avLst/>
            </a:prstGeom>
            <a:noFill/>
            <a:ln w="28575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 sz="2400" b="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=4</a:t>
              </a:r>
              <a:endParaRPr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Oval 7"/>
            <p:cNvSpPr>
              <a:spLocks noChangeArrowheads="1"/>
            </p:cNvSpPr>
            <p:nvPr/>
          </p:nvSpPr>
          <p:spPr bwMode="auto">
            <a:xfrm>
              <a:off x="7012853" y="3651418"/>
              <a:ext cx="864000" cy="432000"/>
            </a:xfrm>
            <a:prstGeom prst="ellipse">
              <a:avLst/>
            </a:prstGeom>
            <a:noFill/>
            <a:ln w="28575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400" b="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=3</a:t>
              </a:r>
              <a:endParaRPr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Oval 7"/>
            <p:cNvSpPr>
              <a:spLocks noChangeArrowheads="1"/>
            </p:cNvSpPr>
            <p:nvPr/>
          </p:nvSpPr>
          <p:spPr bwMode="auto">
            <a:xfrm>
              <a:off x="8806215" y="2662036"/>
              <a:ext cx="864000" cy="432000"/>
            </a:xfrm>
            <a:prstGeom prst="ellipse">
              <a:avLst/>
            </a:prstGeom>
            <a:noFill/>
            <a:ln w="28575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2400" b="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=6</a:t>
              </a:r>
              <a:endParaRPr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Oval 7"/>
            <p:cNvSpPr>
              <a:spLocks noChangeArrowheads="1"/>
            </p:cNvSpPr>
            <p:nvPr/>
          </p:nvSpPr>
          <p:spPr bwMode="auto">
            <a:xfrm>
              <a:off x="8806215" y="3651418"/>
              <a:ext cx="864000" cy="432000"/>
            </a:xfrm>
            <a:prstGeom prst="ellipse">
              <a:avLst/>
            </a:prstGeom>
            <a:noFill/>
            <a:ln w="28575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sz="2400" b="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=4</a:t>
              </a:r>
              <a:endParaRPr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Oval 7"/>
            <p:cNvSpPr>
              <a:spLocks noChangeArrowheads="1"/>
            </p:cNvSpPr>
            <p:nvPr/>
          </p:nvSpPr>
          <p:spPr bwMode="auto">
            <a:xfrm>
              <a:off x="8238216" y="3103094"/>
              <a:ext cx="864000" cy="432000"/>
            </a:xfrm>
            <a:prstGeom prst="ellipse">
              <a:avLst/>
            </a:prstGeom>
            <a:noFill/>
            <a:ln w="28575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400" b="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=2</a:t>
              </a:r>
              <a:endParaRPr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700722" y="2626190"/>
            <a:ext cx="7171690" cy="541174"/>
            <a:chOff x="3501590" y="1697848"/>
            <a:chExt cx="7171690" cy="541174"/>
          </a:xfrm>
        </p:grpSpPr>
        <p:sp>
          <p:nvSpPr>
            <p:cNvPr id="72" name="Text Box 6"/>
            <p:cNvSpPr txBox="1">
              <a:spLocks noChangeArrowheads="1"/>
            </p:cNvSpPr>
            <p:nvPr/>
          </p:nvSpPr>
          <p:spPr bwMode="auto">
            <a:xfrm>
              <a:off x="4102351" y="1697848"/>
              <a:ext cx="6570929" cy="541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 eaLnBrk="0" hangingPunct="0">
                <a:lnSpc>
                  <a:spcPts val="3500"/>
                </a:lnSpc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事件 </a:t>
              </a: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80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和</a:t>
              </a: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280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 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的最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迟发生时间是多少？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73" name="Group 31"/>
            <p:cNvGrpSpPr/>
            <p:nvPr/>
          </p:nvGrpSpPr>
          <p:grpSpPr>
            <a:xfrm>
              <a:off x="3501590" y="1775924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74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79" name="矩形 78"/>
          <p:cNvSpPr/>
          <p:nvPr/>
        </p:nvSpPr>
        <p:spPr>
          <a:xfrm>
            <a:off x="1072876" y="3320584"/>
            <a:ext cx="34480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vl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[3] = 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[3] = 10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072876" y="3873679"/>
            <a:ext cx="91763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[0] = min{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[1]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–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[2]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–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 = {4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–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4,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–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3} = 0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7" name="Text Box 44"/>
          <p:cNvSpPr txBox="1">
            <a:spLocks noChangeArrowheads="1"/>
          </p:cNvSpPr>
          <p:nvPr/>
        </p:nvSpPr>
        <p:spPr bwMode="auto">
          <a:xfrm>
            <a:off x="4424917" y="4686900"/>
            <a:ext cx="67733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v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</a:p>
        </p:txBody>
      </p:sp>
      <p:sp>
        <p:nvSpPr>
          <p:cNvPr id="48" name="Text Box 48"/>
          <p:cNvSpPr txBox="1">
            <a:spLocks noChangeArrowheads="1"/>
          </p:cNvSpPr>
          <p:nvPr/>
        </p:nvSpPr>
        <p:spPr bwMode="auto">
          <a:xfrm>
            <a:off x="5779584" y="4686900"/>
            <a:ext cx="67733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 i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v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</a:t>
            </a:r>
          </a:p>
        </p:txBody>
      </p:sp>
      <p:sp>
        <p:nvSpPr>
          <p:cNvPr id="49" name="Text Box 49"/>
          <p:cNvSpPr txBox="1">
            <a:spLocks noChangeArrowheads="1"/>
          </p:cNvSpPr>
          <p:nvPr/>
        </p:nvSpPr>
        <p:spPr bwMode="auto">
          <a:xfrm>
            <a:off x="3747584" y="4686900"/>
            <a:ext cx="67733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v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0</a:t>
            </a:r>
          </a:p>
        </p:txBody>
      </p:sp>
      <p:sp>
        <p:nvSpPr>
          <p:cNvPr id="50" name="Text Box 50"/>
          <p:cNvSpPr txBox="1">
            <a:spLocks noChangeArrowheads="1"/>
          </p:cNvSpPr>
          <p:nvPr/>
        </p:nvSpPr>
        <p:spPr bwMode="auto">
          <a:xfrm>
            <a:off x="5102251" y="4686900"/>
            <a:ext cx="67733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v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</a:p>
        </p:txBody>
      </p:sp>
      <p:sp>
        <p:nvSpPr>
          <p:cNvPr id="51" name="Text Box 54"/>
          <p:cNvSpPr txBox="1">
            <a:spLocks noChangeArrowheads="1"/>
          </p:cNvSpPr>
          <p:nvPr/>
        </p:nvSpPr>
        <p:spPr bwMode="auto">
          <a:xfrm>
            <a:off x="4329667" y="5225063"/>
            <a:ext cx="677333" cy="557212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2" name="Text Box 58"/>
          <p:cNvSpPr txBox="1">
            <a:spLocks noChangeArrowheads="1"/>
          </p:cNvSpPr>
          <p:nvPr/>
        </p:nvSpPr>
        <p:spPr bwMode="auto">
          <a:xfrm>
            <a:off x="5684334" y="5225063"/>
            <a:ext cx="677333" cy="557212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3" name="Text Box 59"/>
          <p:cNvSpPr txBox="1">
            <a:spLocks noChangeArrowheads="1"/>
          </p:cNvSpPr>
          <p:nvPr/>
        </p:nvSpPr>
        <p:spPr bwMode="auto">
          <a:xfrm>
            <a:off x="3652334" y="5225063"/>
            <a:ext cx="677333" cy="557212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4" name="Text Box 60"/>
          <p:cNvSpPr txBox="1">
            <a:spLocks noChangeArrowheads="1"/>
          </p:cNvSpPr>
          <p:nvPr/>
        </p:nvSpPr>
        <p:spPr bwMode="auto">
          <a:xfrm>
            <a:off x="5007001" y="5225063"/>
            <a:ext cx="677333" cy="557212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endParaRPr lang="zh-CN" altLang="en-US" sz="280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5" name="Text Box 63"/>
          <p:cNvSpPr txBox="1">
            <a:spLocks noChangeArrowheads="1"/>
          </p:cNvSpPr>
          <p:nvPr/>
        </p:nvSpPr>
        <p:spPr bwMode="auto">
          <a:xfrm>
            <a:off x="2590296" y="5212363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ve[k]</a:t>
            </a:r>
          </a:p>
        </p:txBody>
      </p:sp>
      <p:sp>
        <p:nvSpPr>
          <p:cNvPr id="56" name="Text Box 64"/>
          <p:cNvSpPr txBox="1">
            <a:spLocks noChangeArrowheads="1"/>
          </p:cNvSpPr>
          <p:nvPr/>
        </p:nvSpPr>
        <p:spPr bwMode="auto">
          <a:xfrm>
            <a:off x="3787023" y="5256590"/>
            <a:ext cx="47134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0</a:t>
            </a:r>
          </a:p>
        </p:txBody>
      </p:sp>
      <p:sp>
        <p:nvSpPr>
          <p:cNvPr id="57" name="Text Box 64"/>
          <p:cNvSpPr txBox="1">
            <a:spLocks noChangeArrowheads="1"/>
          </p:cNvSpPr>
          <p:nvPr/>
        </p:nvSpPr>
        <p:spPr bwMode="auto">
          <a:xfrm>
            <a:off x="4493143" y="5256590"/>
            <a:ext cx="47134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4</a:t>
            </a:r>
            <a:endParaRPr lang="en-US" altLang="zh-CN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8" name="Text Box 64"/>
          <p:cNvSpPr txBox="1">
            <a:spLocks noChangeArrowheads="1"/>
          </p:cNvSpPr>
          <p:nvPr/>
        </p:nvSpPr>
        <p:spPr bwMode="auto">
          <a:xfrm>
            <a:off x="5172770" y="5256590"/>
            <a:ext cx="47134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6</a:t>
            </a:r>
            <a:endParaRPr lang="en-US" altLang="zh-CN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9" name="Text Box 64"/>
          <p:cNvSpPr txBox="1">
            <a:spLocks noChangeArrowheads="1"/>
          </p:cNvSpPr>
          <p:nvPr/>
        </p:nvSpPr>
        <p:spPr bwMode="auto">
          <a:xfrm>
            <a:off x="5723896" y="5256590"/>
            <a:ext cx="6415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10</a:t>
            </a:r>
            <a:endParaRPr lang="en-US" altLang="zh-CN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2604751" y="5769280"/>
            <a:ext cx="3756131" cy="569912"/>
            <a:chOff x="2619991" y="3997568"/>
            <a:chExt cx="3756131" cy="569912"/>
          </a:xfrm>
        </p:grpSpPr>
        <p:sp>
          <p:nvSpPr>
            <p:cNvPr id="61" name="Text Box 54"/>
            <p:cNvSpPr txBox="1">
              <a:spLocks noChangeArrowheads="1"/>
            </p:cNvSpPr>
            <p:nvPr/>
          </p:nvSpPr>
          <p:spPr bwMode="auto">
            <a:xfrm>
              <a:off x="4344122" y="4010268"/>
              <a:ext cx="677333" cy="557212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endPara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2" name="Text Box 58"/>
            <p:cNvSpPr txBox="1">
              <a:spLocks noChangeArrowheads="1"/>
            </p:cNvSpPr>
            <p:nvPr/>
          </p:nvSpPr>
          <p:spPr bwMode="auto">
            <a:xfrm>
              <a:off x="5698789" y="4010268"/>
              <a:ext cx="677333" cy="557212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endPara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3" name="Text Box 59"/>
            <p:cNvSpPr txBox="1">
              <a:spLocks noChangeArrowheads="1"/>
            </p:cNvSpPr>
            <p:nvPr/>
          </p:nvSpPr>
          <p:spPr bwMode="auto">
            <a:xfrm>
              <a:off x="3666789" y="4010268"/>
              <a:ext cx="677333" cy="557212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endPara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4" name="Text Box 60"/>
            <p:cNvSpPr txBox="1">
              <a:spLocks noChangeArrowheads="1"/>
            </p:cNvSpPr>
            <p:nvPr/>
          </p:nvSpPr>
          <p:spPr bwMode="auto">
            <a:xfrm>
              <a:off x="5021456" y="4010268"/>
              <a:ext cx="677333" cy="557212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endPara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5" name="Text Box 63"/>
            <p:cNvSpPr txBox="1">
              <a:spLocks noChangeArrowheads="1"/>
            </p:cNvSpPr>
            <p:nvPr/>
          </p:nvSpPr>
          <p:spPr bwMode="auto">
            <a:xfrm>
              <a:off x="2619991" y="3997568"/>
              <a:ext cx="99060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dirty="0" err="1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vl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[k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]</a:t>
              </a:r>
            </a:p>
          </p:txBody>
        </p:sp>
      </p:grpSp>
      <p:sp>
        <p:nvSpPr>
          <p:cNvPr id="66" name="Text Box 64"/>
          <p:cNvSpPr txBox="1">
            <a:spLocks noChangeArrowheads="1"/>
          </p:cNvSpPr>
          <p:nvPr/>
        </p:nvSpPr>
        <p:spPr bwMode="auto">
          <a:xfrm>
            <a:off x="5732443" y="5784520"/>
            <a:ext cx="5979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10</a:t>
            </a:r>
            <a:endParaRPr lang="en-US" altLang="zh-CN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7" name="Text Box 64"/>
          <p:cNvSpPr txBox="1">
            <a:spLocks noChangeArrowheads="1"/>
          </p:cNvSpPr>
          <p:nvPr/>
        </p:nvSpPr>
        <p:spPr bwMode="auto">
          <a:xfrm>
            <a:off x="5153348" y="5784520"/>
            <a:ext cx="5979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6</a:t>
            </a:r>
            <a:endParaRPr lang="en-US" altLang="zh-CN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" name="Text Box 64"/>
          <p:cNvSpPr txBox="1">
            <a:spLocks noChangeArrowheads="1"/>
          </p:cNvSpPr>
          <p:nvPr/>
        </p:nvSpPr>
        <p:spPr bwMode="auto">
          <a:xfrm>
            <a:off x="4473211" y="5784520"/>
            <a:ext cx="5979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4</a:t>
            </a:r>
            <a:endParaRPr lang="en-US" altLang="zh-CN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9" name="Text Box 64"/>
          <p:cNvSpPr txBox="1">
            <a:spLocks noChangeArrowheads="1"/>
          </p:cNvSpPr>
          <p:nvPr/>
        </p:nvSpPr>
        <p:spPr bwMode="auto">
          <a:xfrm>
            <a:off x="3799916" y="5784520"/>
            <a:ext cx="5979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0</a:t>
            </a:r>
            <a:endParaRPr lang="en-US" altLang="zh-CN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224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118" grpId="0"/>
      <p:bldP spid="66" grpId="0"/>
      <p:bldP spid="67" grpId="0"/>
      <p:bldP spid="68" grpId="0"/>
      <p:bldP spid="6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522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52901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关键路径算法</a:t>
            </a:r>
            <a:r>
              <a:rPr lang="en-US" altLang="zh-CN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存储结构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Rectangle 9"/>
          <p:cNvSpPr>
            <a:spLocks noChangeArrowheads="1"/>
          </p:cNvSpPr>
          <p:nvPr/>
        </p:nvSpPr>
        <p:spPr bwMode="auto">
          <a:xfrm>
            <a:off x="404952" y="859845"/>
            <a:ext cx="5357971" cy="54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>
              <a:lnSpc>
                <a:spcPts val="35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8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活动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最早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开始时间 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ae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[e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 </a:t>
            </a:r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8376747" y="2717630"/>
            <a:ext cx="2885683" cy="1809278"/>
            <a:chOff x="6868691" y="2385076"/>
            <a:chExt cx="2885683" cy="1809278"/>
          </a:xfrm>
        </p:grpSpPr>
        <p:sp>
          <p:nvSpPr>
            <p:cNvPr id="91" name="Freeform 48"/>
            <p:cNvSpPr>
              <a:spLocks/>
            </p:cNvSpPr>
            <p:nvPr/>
          </p:nvSpPr>
          <p:spPr bwMode="auto">
            <a:xfrm>
              <a:off x="7266657" y="2710395"/>
              <a:ext cx="900000" cy="540000"/>
            </a:xfrm>
            <a:custGeom>
              <a:avLst/>
              <a:gdLst>
                <a:gd name="T0" fmla="*/ 0 w 763"/>
                <a:gd name="T1" fmla="*/ 260 h 260"/>
                <a:gd name="T2" fmla="*/ 763 w 763"/>
                <a:gd name="T3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3" h="260">
                  <a:moveTo>
                    <a:pt x="0" y="260"/>
                  </a:moveTo>
                  <a:lnTo>
                    <a:pt x="763" y="0"/>
                  </a:lnTo>
                </a:path>
              </a:pathLst>
            </a:custGeom>
            <a:noFill/>
            <a:ln w="28575" cap="flat" cmpd="sng">
              <a:solidFill>
                <a:srgbClr val="285A32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Oval 7"/>
            <p:cNvSpPr>
              <a:spLocks noChangeArrowheads="1"/>
            </p:cNvSpPr>
            <p:nvPr/>
          </p:nvSpPr>
          <p:spPr bwMode="auto">
            <a:xfrm>
              <a:off x="8103948" y="2385076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Oval 7"/>
            <p:cNvSpPr>
              <a:spLocks noChangeArrowheads="1"/>
            </p:cNvSpPr>
            <p:nvPr/>
          </p:nvSpPr>
          <p:spPr bwMode="auto">
            <a:xfrm>
              <a:off x="6868691" y="3110042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Oval 7"/>
            <p:cNvSpPr>
              <a:spLocks noChangeArrowheads="1"/>
            </p:cNvSpPr>
            <p:nvPr/>
          </p:nvSpPr>
          <p:spPr bwMode="auto">
            <a:xfrm>
              <a:off x="9322374" y="3110042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Oval 7"/>
            <p:cNvSpPr>
              <a:spLocks noChangeArrowheads="1"/>
            </p:cNvSpPr>
            <p:nvPr/>
          </p:nvSpPr>
          <p:spPr bwMode="auto">
            <a:xfrm>
              <a:off x="8103948" y="3762354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Freeform 48"/>
            <p:cNvSpPr>
              <a:spLocks/>
            </p:cNvSpPr>
            <p:nvPr/>
          </p:nvSpPr>
          <p:spPr bwMode="auto">
            <a:xfrm flipV="1">
              <a:off x="7281897" y="3415922"/>
              <a:ext cx="822051" cy="562432"/>
            </a:xfrm>
            <a:custGeom>
              <a:avLst/>
              <a:gdLst>
                <a:gd name="T0" fmla="*/ 0 w 763"/>
                <a:gd name="T1" fmla="*/ 260 h 260"/>
                <a:gd name="T2" fmla="*/ 763 w 763"/>
                <a:gd name="T3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3" h="260">
                  <a:moveTo>
                    <a:pt x="0" y="260"/>
                  </a:moveTo>
                  <a:lnTo>
                    <a:pt x="763" y="0"/>
                  </a:lnTo>
                </a:path>
              </a:pathLst>
            </a:custGeom>
            <a:noFill/>
            <a:ln w="28575" cap="flat" cmpd="sng">
              <a:solidFill>
                <a:srgbClr val="285A32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48"/>
            <p:cNvSpPr>
              <a:spLocks/>
            </p:cNvSpPr>
            <p:nvPr/>
          </p:nvSpPr>
          <p:spPr bwMode="auto">
            <a:xfrm>
              <a:off x="8535948" y="3490676"/>
              <a:ext cx="900000" cy="504000"/>
            </a:xfrm>
            <a:custGeom>
              <a:avLst/>
              <a:gdLst>
                <a:gd name="T0" fmla="*/ 0 w 763"/>
                <a:gd name="T1" fmla="*/ 260 h 260"/>
                <a:gd name="T2" fmla="*/ 763 w 763"/>
                <a:gd name="T3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3" h="260">
                  <a:moveTo>
                    <a:pt x="0" y="260"/>
                  </a:moveTo>
                  <a:lnTo>
                    <a:pt x="763" y="0"/>
                  </a:lnTo>
                </a:path>
              </a:pathLst>
            </a:custGeom>
            <a:noFill/>
            <a:ln w="28575" cap="flat" cmpd="sng">
              <a:solidFill>
                <a:srgbClr val="285A32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48"/>
            <p:cNvSpPr>
              <a:spLocks/>
            </p:cNvSpPr>
            <p:nvPr/>
          </p:nvSpPr>
          <p:spPr bwMode="auto">
            <a:xfrm flipV="1">
              <a:off x="8535948" y="2691666"/>
              <a:ext cx="822051" cy="562432"/>
            </a:xfrm>
            <a:custGeom>
              <a:avLst/>
              <a:gdLst>
                <a:gd name="T0" fmla="*/ 0 w 763"/>
                <a:gd name="T1" fmla="*/ 260 h 260"/>
                <a:gd name="T2" fmla="*/ 763 w 763"/>
                <a:gd name="T3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3" h="260">
                  <a:moveTo>
                    <a:pt x="0" y="260"/>
                  </a:moveTo>
                  <a:lnTo>
                    <a:pt x="763" y="0"/>
                  </a:lnTo>
                </a:path>
              </a:pathLst>
            </a:custGeom>
            <a:noFill/>
            <a:ln w="28575" cap="flat" cmpd="sng">
              <a:solidFill>
                <a:srgbClr val="285A32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48"/>
            <p:cNvSpPr>
              <a:spLocks/>
            </p:cNvSpPr>
            <p:nvPr/>
          </p:nvSpPr>
          <p:spPr bwMode="auto">
            <a:xfrm flipV="1">
              <a:off x="8320201" y="2816830"/>
              <a:ext cx="0" cy="936000"/>
            </a:xfrm>
            <a:custGeom>
              <a:avLst/>
              <a:gdLst>
                <a:gd name="T0" fmla="*/ 0 w 763"/>
                <a:gd name="T1" fmla="*/ 260 h 260"/>
                <a:gd name="T2" fmla="*/ 763 w 763"/>
                <a:gd name="T3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3" h="260">
                  <a:moveTo>
                    <a:pt x="0" y="260"/>
                  </a:moveTo>
                  <a:lnTo>
                    <a:pt x="763" y="0"/>
                  </a:lnTo>
                </a:path>
              </a:pathLst>
            </a:custGeom>
            <a:noFill/>
            <a:ln w="28575" cap="flat" cmpd="sng">
              <a:solidFill>
                <a:srgbClr val="285A32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Oval 7"/>
            <p:cNvSpPr>
              <a:spLocks noChangeArrowheads="1"/>
            </p:cNvSpPr>
            <p:nvPr/>
          </p:nvSpPr>
          <p:spPr bwMode="auto">
            <a:xfrm>
              <a:off x="7012853" y="2662036"/>
              <a:ext cx="864000" cy="432000"/>
            </a:xfrm>
            <a:prstGeom prst="ellipse">
              <a:avLst/>
            </a:prstGeom>
            <a:noFill/>
            <a:ln w="28575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 sz="2400" b="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=4</a:t>
              </a:r>
              <a:endParaRPr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Oval 7"/>
            <p:cNvSpPr>
              <a:spLocks noChangeArrowheads="1"/>
            </p:cNvSpPr>
            <p:nvPr/>
          </p:nvSpPr>
          <p:spPr bwMode="auto">
            <a:xfrm>
              <a:off x="7012853" y="3651418"/>
              <a:ext cx="864000" cy="432000"/>
            </a:xfrm>
            <a:prstGeom prst="ellipse">
              <a:avLst/>
            </a:prstGeom>
            <a:noFill/>
            <a:ln w="28575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400" b="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=3</a:t>
              </a:r>
              <a:endParaRPr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Oval 7"/>
            <p:cNvSpPr>
              <a:spLocks noChangeArrowheads="1"/>
            </p:cNvSpPr>
            <p:nvPr/>
          </p:nvSpPr>
          <p:spPr bwMode="auto">
            <a:xfrm>
              <a:off x="8806215" y="2662036"/>
              <a:ext cx="864000" cy="432000"/>
            </a:xfrm>
            <a:prstGeom prst="ellipse">
              <a:avLst/>
            </a:prstGeom>
            <a:noFill/>
            <a:ln w="28575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2400" b="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=6</a:t>
              </a:r>
              <a:endParaRPr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Oval 7"/>
            <p:cNvSpPr>
              <a:spLocks noChangeArrowheads="1"/>
            </p:cNvSpPr>
            <p:nvPr/>
          </p:nvSpPr>
          <p:spPr bwMode="auto">
            <a:xfrm>
              <a:off x="8806215" y="3651418"/>
              <a:ext cx="864000" cy="432000"/>
            </a:xfrm>
            <a:prstGeom prst="ellipse">
              <a:avLst/>
            </a:prstGeom>
            <a:noFill/>
            <a:ln w="28575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sz="2400" b="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=4</a:t>
              </a:r>
              <a:endParaRPr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Oval 7"/>
            <p:cNvSpPr>
              <a:spLocks noChangeArrowheads="1"/>
            </p:cNvSpPr>
            <p:nvPr/>
          </p:nvSpPr>
          <p:spPr bwMode="auto">
            <a:xfrm>
              <a:off x="8238216" y="3103094"/>
              <a:ext cx="864000" cy="432000"/>
            </a:xfrm>
            <a:prstGeom prst="ellipse">
              <a:avLst/>
            </a:prstGeom>
            <a:noFill/>
            <a:ln w="28575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400" b="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=2</a:t>
              </a:r>
              <a:endParaRPr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700722" y="3022693"/>
            <a:ext cx="6111558" cy="541174"/>
            <a:chOff x="3501590" y="1697848"/>
            <a:chExt cx="6111558" cy="541174"/>
          </a:xfrm>
        </p:grpSpPr>
        <p:sp>
          <p:nvSpPr>
            <p:cNvPr id="72" name="Text Box 6"/>
            <p:cNvSpPr txBox="1">
              <a:spLocks noChangeArrowheads="1"/>
            </p:cNvSpPr>
            <p:nvPr/>
          </p:nvSpPr>
          <p:spPr bwMode="auto">
            <a:xfrm>
              <a:off x="4102352" y="1697848"/>
              <a:ext cx="5510796" cy="541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 eaLnBrk="0" hangingPunct="0">
                <a:lnSpc>
                  <a:spcPts val="35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活动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80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的最早开始时间是多少？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73" name="Group 31"/>
            <p:cNvGrpSpPr/>
            <p:nvPr/>
          </p:nvGrpSpPr>
          <p:grpSpPr>
            <a:xfrm>
              <a:off x="3501590" y="1775924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74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79" name="矩形 78"/>
          <p:cNvSpPr/>
          <p:nvPr/>
        </p:nvSpPr>
        <p:spPr>
          <a:xfrm>
            <a:off x="1301484" y="3617071"/>
            <a:ext cx="34480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ae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[2] = 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[1] = 4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8" name="Rectangle 9"/>
          <p:cNvSpPr>
            <a:spLocks noChangeArrowheads="1"/>
          </p:cNvSpPr>
          <p:nvPr/>
        </p:nvSpPr>
        <p:spPr bwMode="auto">
          <a:xfrm>
            <a:off x="5836920" y="859845"/>
            <a:ext cx="5357971" cy="54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8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活动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最晚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开始时间 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al[e]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700722" y="4199972"/>
            <a:ext cx="6111558" cy="541174"/>
            <a:chOff x="3501590" y="1697848"/>
            <a:chExt cx="6111558" cy="541174"/>
          </a:xfrm>
        </p:grpSpPr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4102352" y="1697848"/>
              <a:ext cx="5510796" cy="541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 eaLnBrk="0" hangingPunct="0">
                <a:lnSpc>
                  <a:spcPts val="35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活动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80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的最晚开始时间是多少？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1" name="Group 31"/>
            <p:cNvGrpSpPr/>
            <p:nvPr/>
          </p:nvGrpSpPr>
          <p:grpSpPr>
            <a:xfrm>
              <a:off x="3501590" y="1775924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2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6" name="矩形 55"/>
          <p:cNvSpPr/>
          <p:nvPr/>
        </p:nvSpPr>
        <p:spPr>
          <a:xfrm>
            <a:off x="1301484" y="4794350"/>
            <a:ext cx="34480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al[2] = 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vl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[2] </a:t>
            </a:r>
            <a:r>
              <a:rPr lang="en-US" altLang="zh-CN" sz="2400" dirty="0" smtClean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2 = 4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40524" y="1429713"/>
            <a:ext cx="4831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活动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有向边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473235" y="1889592"/>
            <a:ext cx="3495005" cy="952190"/>
            <a:chOff x="1473235" y="1889592"/>
            <a:chExt cx="3495005" cy="952190"/>
          </a:xfrm>
        </p:grpSpPr>
        <p:sp>
          <p:nvSpPr>
            <p:cNvPr id="3" name="矩形 2"/>
            <p:cNvSpPr/>
            <p:nvPr/>
          </p:nvSpPr>
          <p:spPr>
            <a:xfrm>
              <a:off x="1646684" y="1889592"/>
              <a:ext cx="180049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err="1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ae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[</a:t>
              </a:r>
              <a:r>
                <a:rPr lang="en-US" altLang="zh-CN" sz="2400" dirty="0" err="1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i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] = </a:t>
              </a:r>
              <a:r>
                <a:rPr lang="en-US" altLang="zh-CN" sz="2400" dirty="0" err="1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ve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[k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] </a:t>
              </a:r>
              <a:endParaRPr lang="zh-CN" altLang="en-US" sz="2400" dirty="0">
                <a:solidFill>
                  <a:srgbClr val="404040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646684" y="2380117"/>
              <a:ext cx="332155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al[</a:t>
              </a:r>
              <a:r>
                <a:rPr lang="en-US" altLang="zh-CN" sz="2400" dirty="0" err="1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i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] = </a:t>
              </a:r>
              <a:r>
                <a:rPr lang="en-US" altLang="zh-CN" sz="2400" dirty="0" err="1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vl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[j] 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+mn-ea"/>
                </a:rPr>
                <a:t>-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en-US" altLang="zh-CN" sz="2400" dirty="0" err="1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len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&lt;</a:t>
              </a:r>
              <a:r>
                <a:rPr lang="en-US" altLang="zh-CN" sz="2400" i="1" dirty="0" err="1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sz="2400" i="1" baseline="-25000" dirty="0" err="1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k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, </a:t>
              </a:r>
              <a:r>
                <a:rPr lang="en-US" altLang="zh-CN" sz="2400" i="1" dirty="0" err="1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sz="2400" i="1" baseline="-25000" dirty="0" err="1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j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&gt; </a:t>
              </a:r>
              <a:endParaRPr lang="zh-CN" altLang="en-US" sz="2400" dirty="0">
                <a:solidFill>
                  <a:srgbClr val="404040"/>
                </a:solidFill>
              </a:endParaRPr>
            </a:p>
          </p:txBody>
        </p:sp>
        <p:sp>
          <p:nvSpPr>
            <p:cNvPr id="60" name="右大括号 59"/>
            <p:cNvSpPr/>
            <p:nvPr/>
          </p:nvSpPr>
          <p:spPr>
            <a:xfrm flipH="1">
              <a:off x="1473235" y="2071010"/>
              <a:ext cx="180000" cy="648000"/>
            </a:xfrm>
            <a:prstGeom prst="rightBrace">
              <a:avLst>
                <a:gd name="adj1" fmla="val 16840"/>
                <a:gd name="adj2" fmla="val 50000"/>
              </a:avLst>
            </a:prstGeom>
            <a:ln w="25400">
              <a:solidFill>
                <a:srgbClr val="507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092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5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522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52901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关键路径算法</a:t>
            </a:r>
            <a:r>
              <a:rPr lang="en-US" altLang="zh-CN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运行实例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Rectangle 9"/>
          <p:cNvSpPr>
            <a:spLocks noChangeArrowheads="1"/>
          </p:cNvSpPr>
          <p:nvPr/>
        </p:nvSpPr>
        <p:spPr bwMode="auto">
          <a:xfrm>
            <a:off x="404952" y="859845"/>
            <a:ext cx="5357971" cy="54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>
              <a:lnSpc>
                <a:spcPts val="35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8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活动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最早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开始时间 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ae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[e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 </a:t>
            </a:r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8376747" y="2717630"/>
            <a:ext cx="2885683" cy="1809278"/>
            <a:chOff x="6868691" y="2385076"/>
            <a:chExt cx="2885683" cy="1809278"/>
          </a:xfrm>
        </p:grpSpPr>
        <p:sp>
          <p:nvSpPr>
            <p:cNvPr id="91" name="Freeform 48"/>
            <p:cNvSpPr>
              <a:spLocks/>
            </p:cNvSpPr>
            <p:nvPr/>
          </p:nvSpPr>
          <p:spPr bwMode="auto">
            <a:xfrm>
              <a:off x="7266657" y="2710395"/>
              <a:ext cx="900000" cy="540000"/>
            </a:xfrm>
            <a:custGeom>
              <a:avLst/>
              <a:gdLst>
                <a:gd name="T0" fmla="*/ 0 w 763"/>
                <a:gd name="T1" fmla="*/ 260 h 260"/>
                <a:gd name="T2" fmla="*/ 763 w 763"/>
                <a:gd name="T3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3" h="260">
                  <a:moveTo>
                    <a:pt x="0" y="260"/>
                  </a:moveTo>
                  <a:lnTo>
                    <a:pt x="763" y="0"/>
                  </a:lnTo>
                </a:path>
              </a:pathLst>
            </a:custGeom>
            <a:noFill/>
            <a:ln w="28575" cap="flat" cmpd="sng">
              <a:solidFill>
                <a:srgbClr val="285A32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Oval 7"/>
            <p:cNvSpPr>
              <a:spLocks noChangeArrowheads="1"/>
            </p:cNvSpPr>
            <p:nvPr/>
          </p:nvSpPr>
          <p:spPr bwMode="auto">
            <a:xfrm>
              <a:off x="8103948" y="2385076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Oval 7"/>
            <p:cNvSpPr>
              <a:spLocks noChangeArrowheads="1"/>
            </p:cNvSpPr>
            <p:nvPr/>
          </p:nvSpPr>
          <p:spPr bwMode="auto">
            <a:xfrm>
              <a:off x="6868691" y="3110042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Oval 7"/>
            <p:cNvSpPr>
              <a:spLocks noChangeArrowheads="1"/>
            </p:cNvSpPr>
            <p:nvPr/>
          </p:nvSpPr>
          <p:spPr bwMode="auto">
            <a:xfrm>
              <a:off x="9322374" y="3110042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Oval 7"/>
            <p:cNvSpPr>
              <a:spLocks noChangeArrowheads="1"/>
            </p:cNvSpPr>
            <p:nvPr/>
          </p:nvSpPr>
          <p:spPr bwMode="auto">
            <a:xfrm>
              <a:off x="8103948" y="3762354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Freeform 48"/>
            <p:cNvSpPr>
              <a:spLocks/>
            </p:cNvSpPr>
            <p:nvPr/>
          </p:nvSpPr>
          <p:spPr bwMode="auto">
            <a:xfrm flipV="1">
              <a:off x="7281897" y="3415922"/>
              <a:ext cx="822051" cy="562432"/>
            </a:xfrm>
            <a:custGeom>
              <a:avLst/>
              <a:gdLst>
                <a:gd name="T0" fmla="*/ 0 w 763"/>
                <a:gd name="T1" fmla="*/ 260 h 260"/>
                <a:gd name="T2" fmla="*/ 763 w 763"/>
                <a:gd name="T3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3" h="260">
                  <a:moveTo>
                    <a:pt x="0" y="260"/>
                  </a:moveTo>
                  <a:lnTo>
                    <a:pt x="763" y="0"/>
                  </a:lnTo>
                </a:path>
              </a:pathLst>
            </a:custGeom>
            <a:noFill/>
            <a:ln w="28575" cap="flat" cmpd="sng">
              <a:solidFill>
                <a:srgbClr val="285A32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48"/>
            <p:cNvSpPr>
              <a:spLocks/>
            </p:cNvSpPr>
            <p:nvPr/>
          </p:nvSpPr>
          <p:spPr bwMode="auto">
            <a:xfrm>
              <a:off x="8535948" y="3490676"/>
              <a:ext cx="900000" cy="504000"/>
            </a:xfrm>
            <a:custGeom>
              <a:avLst/>
              <a:gdLst>
                <a:gd name="T0" fmla="*/ 0 w 763"/>
                <a:gd name="T1" fmla="*/ 260 h 260"/>
                <a:gd name="T2" fmla="*/ 763 w 763"/>
                <a:gd name="T3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3" h="260">
                  <a:moveTo>
                    <a:pt x="0" y="260"/>
                  </a:moveTo>
                  <a:lnTo>
                    <a:pt x="763" y="0"/>
                  </a:lnTo>
                </a:path>
              </a:pathLst>
            </a:custGeom>
            <a:noFill/>
            <a:ln w="28575" cap="flat" cmpd="sng">
              <a:solidFill>
                <a:srgbClr val="285A32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48"/>
            <p:cNvSpPr>
              <a:spLocks/>
            </p:cNvSpPr>
            <p:nvPr/>
          </p:nvSpPr>
          <p:spPr bwMode="auto">
            <a:xfrm flipV="1">
              <a:off x="8535948" y="2691666"/>
              <a:ext cx="822051" cy="562432"/>
            </a:xfrm>
            <a:custGeom>
              <a:avLst/>
              <a:gdLst>
                <a:gd name="T0" fmla="*/ 0 w 763"/>
                <a:gd name="T1" fmla="*/ 260 h 260"/>
                <a:gd name="T2" fmla="*/ 763 w 763"/>
                <a:gd name="T3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3" h="260">
                  <a:moveTo>
                    <a:pt x="0" y="260"/>
                  </a:moveTo>
                  <a:lnTo>
                    <a:pt x="763" y="0"/>
                  </a:lnTo>
                </a:path>
              </a:pathLst>
            </a:custGeom>
            <a:noFill/>
            <a:ln w="28575" cap="flat" cmpd="sng">
              <a:solidFill>
                <a:srgbClr val="285A32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48"/>
            <p:cNvSpPr>
              <a:spLocks/>
            </p:cNvSpPr>
            <p:nvPr/>
          </p:nvSpPr>
          <p:spPr bwMode="auto">
            <a:xfrm flipV="1">
              <a:off x="8320201" y="2816830"/>
              <a:ext cx="0" cy="936000"/>
            </a:xfrm>
            <a:custGeom>
              <a:avLst/>
              <a:gdLst>
                <a:gd name="T0" fmla="*/ 0 w 763"/>
                <a:gd name="T1" fmla="*/ 260 h 260"/>
                <a:gd name="T2" fmla="*/ 763 w 763"/>
                <a:gd name="T3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3" h="260">
                  <a:moveTo>
                    <a:pt x="0" y="260"/>
                  </a:moveTo>
                  <a:lnTo>
                    <a:pt x="763" y="0"/>
                  </a:lnTo>
                </a:path>
              </a:pathLst>
            </a:custGeom>
            <a:noFill/>
            <a:ln w="28575" cap="flat" cmpd="sng">
              <a:solidFill>
                <a:srgbClr val="285A32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Oval 7"/>
            <p:cNvSpPr>
              <a:spLocks noChangeArrowheads="1"/>
            </p:cNvSpPr>
            <p:nvPr/>
          </p:nvSpPr>
          <p:spPr bwMode="auto">
            <a:xfrm>
              <a:off x="7012853" y="2662036"/>
              <a:ext cx="864000" cy="432000"/>
            </a:xfrm>
            <a:prstGeom prst="ellipse">
              <a:avLst/>
            </a:prstGeom>
            <a:noFill/>
            <a:ln w="28575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 sz="2400" b="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=4</a:t>
              </a:r>
              <a:endParaRPr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Oval 7"/>
            <p:cNvSpPr>
              <a:spLocks noChangeArrowheads="1"/>
            </p:cNvSpPr>
            <p:nvPr/>
          </p:nvSpPr>
          <p:spPr bwMode="auto">
            <a:xfrm>
              <a:off x="7012853" y="3651418"/>
              <a:ext cx="864000" cy="432000"/>
            </a:xfrm>
            <a:prstGeom prst="ellipse">
              <a:avLst/>
            </a:prstGeom>
            <a:noFill/>
            <a:ln w="28575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400" b="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=3</a:t>
              </a:r>
              <a:endParaRPr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Oval 7"/>
            <p:cNvSpPr>
              <a:spLocks noChangeArrowheads="1"/>
            </p:cNvSpPr>
            <p:nvPr/>
          </p:nvSpPr>
          <p:spPr bwMode="auto">
            <a:xfrm>
              <a:off x="8806215" y="2662036"/>
              <a:ext cx="864000" cy="432000"/>
            </a:xfrm>
            <a:prstGeom prst="ellipse">
              <a:avLst/>
            </a:prstGeom>
            <a:noFill/>
            <a:ln w="28575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2400" b="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=6</a:t>
              </a:r>
              <a:endParaRPr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Oval 7"/>
            <p:cNvSpPr>
              <a:spLocks noChangeArrowheads="1"/>
            </p:cNvSpPr>
            <p:nvPr/>
          </p:nvSpPr>
          <p:spPr bwMode="auto">
            <a:xfrm>
              <a:off x="8806215" y="3651418"/>
              <a:ext cx="864000" cy="432000"/>
            </a:xfrm>
            <a:prstGeom prst="ellipse">
              <a:avLst/>
            </a:prstGeom>
            <a:noFill/>
            <a:ln w="28575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sz="2400" b="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=4</a:t>
              </a:r>
              <a:endParaRPr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Oval 7"/>
            <p:cNvSpPr>
              <a:spLocks noChangeArrowheads="1"/>
            </p:cNvSpPr>
            <p:nvPr/>
          </p:nvSpPr>
          <p:spPr bwMode="auto">
            <a:xfrm>
              <a:off x="8238216" y="3103094"/>
              <a:ext cx="864000" cy="432000"/>
            </a:xfrm>
            <a:prstGeom prst="ellipse">
              <a:avLst/>
            </a:prstGeom>
            <a:noFill/>
            <a:ln w="28575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400" b="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=2</a:t>
              </a:r>
              <a:endParaRPr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8" name="Rectangle 9"/>
          <p:cNvSpPr>
            <a:spLocks noChangeArrowheads="1"/>
          </p:cNvSpPr>
          <p:nvPr/>
        </p:nvSpPr>
        <p:spPr bwMode="auto">
          <a:xfrm>
            <a:off x="5836920" y="859845"/>
            <a:ext cx="5357971" cy="54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8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活动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最晚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开始时间 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al[e]</a:t>
            </a:r>
          </a:p>
        </p:txBody>
      </p:sp>
      <p:sp>
        <p:nvSpPr>
          <p:cNvPr id="2" name="矩形 1"/>
          <p:cNvSpPr/>
          <p:nvPr/>
        </p:nvSpPr>
        <p:spPr>
          <a:xfrm>
            <a:off x="1240524" y="1429713"/>
            <a:ext cx="4831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活动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i="1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有向边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altLang="zh-CN" sz="24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473235" y="1889592"/>
            <a:ext cx="3495005" cy="952190"/>
            <a:chOff x="1473235" y="1889592"/>
            <a:chExt cx="3495005" cy="952190"/>
          </a:xfrm>
        </p:grpSpPr>
        <p:sp>
          <p:nvSpPr>
            <p:cNvPr id="3" name="矩形 2"/>
            <p:cNvSpPr/>
            <p:nvPr/>
          </p:nvSpPr>
          <p:spPr>
            <a:xfrm>
              <a:off x="1646684" y="1889592"/>
              <a:ext cx="180049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err="1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ae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[</a:t>
              </a:r>
              <a:r>
                <a:rPr lang="en-US" altLang="zh-CN" sz="2400" dirty="0" err="1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i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] = </a:t>
              </a:r>
              <a:r>
                <a:rPr lang="en-US" altLang="zh-CN" sz="2400" dirty="0" err="1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ve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[k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] </a:t>
              </a:r>
              <a:endParaRPr lang="zh-CN" altLang="en-US" sz="2400" dirty="0">
                <a:solidFill>
                  <a:srgbClr val="404040"/>
                </a:solidFill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646684" y="2380117"/>
              <a:ext cx="332155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al[</a:t>
              </a:r>
              <a:r>
                <a:rPr lang="en-US" altLang="zh-CN" sz="2400" dirty="0" err="1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i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] = </a:t>
              </a:r>
              <a:r>
                <a:rPr lang="en-US" altLang="zh-CN" sz="2400" dirty="0" err="1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vl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[j] 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+mn-ea"/>
                </a:rPr>
                <a:t>-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en-US" altLang="zh-CN" sz="2400" dirty="0" err="1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len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&lt;</a:t>
              </a:r>
              <a:r>
                <a:rPr lang="en-US" altLang="zh-CN" sz="2400" i="1" dirty="0" err="1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sz="2400" i="1" baseline="-25000" dirty="0" err="1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k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, </a:t>
              </a:r>
              <a:r>
                <a:rPr lang="en-US" altLang="zh-CN" sz="2400" i="1" dirty="0" err="1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sz="2400" i="1" baseline="-25000" dirty="0" err="1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j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&gt; </a:t>
              </a:r>
              <a:endParaRPr lang="zh-CN" altLang="en-US" sz="2400" dirty="0">
                <a:solidFill>
                  <a:srgbClr val="404040"/>
                </a:solidFill>
              </a:endParaRPr>
            </a:p>
          </p:txBody>
        </p:sp>
        <p:sp>
          <p:nvSpPr>
            <p:cNvPr id="60" name="右大括号 59"/>
            <p:cNvSpPr/>
            <p:nvPr/>
          </p:nvSpPr>
          <p:spPr>
            <a:xfrm flipH="1">
              <a:off x="1473235" y="2071010"/>
              <a:ext cx="180000" cy="648000"/>
            </a:xfrm>
            <a:prstGeom prst="rightBrace">
              <a:avLst>
                <a:gd name="adj1" fmla="val 16840"/>
                <a:gd name="adj2" fmla="val 50000"/>
              </a:avLst>
            </a:prstGeom>
            <a:ln w="25400">
              <a:solidFill>
                <a:srgbClr val="507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590296" y="2778028"/>
            <a:ext cx="3866621" cy="1652292"/>
            <a:chOff x="2590296" y="2899948"/>
            <a:chExt cx="3866621" cy="1652292"/>
          </a:xfrm>
        </p:grpSpPr>
        <p:sp>
          <p:nvSpPr>
            <p:cNvPr id="43" name="Text Box 44"/>
            <p:cNvSpPr txBox="1">
              <a:spLocks noChangeArrowheads="1"/>
            </p:cNvSpPr>
            <p:nvPr/>
          </p:nvSpPr>
          <p:spPr bwMode="auto">
            <a:xfrm>
              <a:off x="4424917" y="2899948"/>
              <a:ext cx="677333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44" name="Text Box 48"/>
            <p:cNvSpPr txBox="1">
              <a:spLocks noChangeArrowheads="1"/>
            </p:cNvSpPr>
            <p:nvPr/>
          </p:nvSpPr>
          <p:spPr bwMode="auto">
            <a:xfrm>
              <a:off x="5779584" y="2899948"/>
              <a:ext cx="677333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i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sz="2800" baseline="-250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45" name="Text Box 49"/>
            <p:cNvSpPr txBox="1">
              <a:spLocks noChangeArrowheads="1"/>
            </p:cNvSpPr>
            <p:nvPr/>
          </p:nvSpPr>
          <p:spPr bwMode="auto">
            <a:xfrm>
              <a:off x="3747584" y="2899948"/>
              <a:ext cx="677333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46" name="Text Box 50"/>
            <p:cNvSpPr txBox="1">
              <a:spLocks noChangeArrowheads="1"/>
            </p:cNvSpPr>
            <p:nvPr/>
          </p:nvSpPr>
          <p:spPr bwMode="auto">
            <a:xfrm>
              <a:off x="5102251" y="2899948"/>
              <a:ext cx="677333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47" name="Text Box 54"/>
            <p:cNvSpPr txBox="1">
              <a:spLocks noChangeArrowheads="1"/>
            </p:cNvSpPr>
            <p:nvPr/>
          </p:nvSpPr>
          <p:spPr bwMode="auto">
            <a:xfrm>
              <a:off x="4329667" y="3438111"/>
              <a:ext cx="677333" cy="557212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endPara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7" name="Text Box 58"/>
            <p:cNvSpPr txBox="1">
              <a:spLocks noChangeArrowheads="1"/>
            </p:cNvSpPr>
            <p:nvPr/>
          </p:nvSpPr>
          <p:spPr bwMode="auto">
            <a:xfrm>
              <a:off x="5684334" y="3438111"/>
              <a:ext cx="677333" cy="557212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endPara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8" name="Text Box 59"/>
            <p:cNvSpPr txBox="1">
              <a:spLocks noChangeArrowheads="1"/>
            </p:cNvSpPr>
            <p:nvPr/>
          </p:nvSpPr>
          <p:spPr bwMode="auto">
            <a:xfrm>
              <a:off x="3652334" y="3438111"/>
              <a:ext cx="677333" cy="557212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endPara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9" name="Text Box 60"/>
            <p:cNvSpPr txBox="1">
              <a:spLocks noChangeArrowheads="1"/>
            </p:cNvSpPr>
            <p:nvPr/>
          </p:nvSpPr>
          <p:spPr bwMode="auto">
            <a:xfrm>
              <a:off x="5007001" y="3438111"/>
              <a:ext cx="677333" cy="557212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endPara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1" name="Text Box 63"/>
            <p:cNvSpPr txBox="1">
              <a:spLocks noChangeArrowheads="1"/>
            </p:cNvSpPr>
            <p:nvPr/>
          </p:nvSpPr>
          <p:spPr bwMode="auto">
            <a:xfrm>
              <a:off x="2590296" y="3425411"/>
              <a:ext cx="99060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ve[k]</a:t>
              </a:r>
            </a:p>
          </p:txBody>
        </p:sp>
        <p:sp>
          <p:nvSpPr>
            <p:cNvPr id="62" name="Text Box 64"/>
            <p:cNvSpPr txBox="1">
              <a:spLocks noChangeArrowheads="1"/>
            </p:cNvSpPr>
            <p:nvPr/>
          </p:nvSpPr>
          <p:spPr bwMode="auto">
            <a:xfrm>
              <a:off x="3787023" y="3469638"/>
              <a:ext cx="471347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63" name="Text Box 64"/>
            <p:cNvSpPr txBox="1">
              <a:spLocks noChangeArrowheads="1"/>
            </p:cNvSpPr>
            <p:nvPr/>
          </p:nvSpPr>
          <p:spPr bwMode="auto">
            <a:xfrm>
              <a:off x="4493143" y="3469638"/>
              <a:ext cx="471347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  <a:endParaRPr lang="en-US" altLang="zh-CN" sz="28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4" name="Text Box 64"/>
            <p:cNvSpPr txBox="1">
              <a:spLocks noChangeArrowheads="1"/>
            </p:cNvSpPr>
            <p:nvPr/>
          </p:nvSpPr>
          <p:spPr bwMode="auto">
            <a:xfrm>
              <a:off x="5172770" y="3469638"/>
              <a:ext cx="471347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6</a:t>
              </a:r>
              <a:endParaRPr lang="en-US" altLang="zh-CN" sz="28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5" name="Text Box 64"/>
            <p:cNvSpPr txBox="1">
              <a:spLocks noChangeArrowheads="1"/>
            </p:cNvSpPr>
            <p:nvPr/>
          </p:nvSpPr>
          <p:spPr bwMode="auto">
            <a:xfrm>
              <a:off x="5723896" y="3469638"/>
              <a:ext cx="64158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10</a:t>
              </a:r>
              <a:endParaRPr lang="en-US" altLang="zh-CN" sz="28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2604751" y="3982328"/>
              <a:ext cx="3756131" cy="569912"/>
              <a:chOff x="2619991" y="3997568"/>
              <a:chExt cx="3756131" cy="569912"/>
            </a:xfrm>
          </p:grpSpPr>
          <p:sp>
            <p:nvSpPr>
              <p:cNvPr id="67" name="Text Box 54"/>
              <p:cNvSpPr txBox="1">
                <a:spLocks noChangeArrowheads="1"/>
              </p:cNvSpPr>
              <p:nvPr/>
            </p:nvSpPr>
            <p:spPr bwMode="auto">
              <a:xfrm>
                <a:off x="4344122" y="4010268"/>
                <a:ext cx="677333" cy="557212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8" name="Text Box 58"/>
              <p:cNvSpPr txBox="1">
                <a:spLocks noChangeArrowheads="1"/>
              </p:cNvSpPr>
              <p:nvPr/>
            </p:nvSpPr>
            <p:spPr bwMode="auto">
              <a:xfrm>
                <a:off x="5698789" y="4010268"/>
                <a:ext cx="677333" cy="557212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9" name="Text Box 59"/>
              <p:cNvSpPr txBox="1">
                <a:spLocks noChangeArrowheads="1"/>
              </p:cNvSpPr>
              <p:nvPr/>
            </p:nvSpPr>
            <p:spPr bwMode="auto">
              <a:xfrm>
                <a:off x="3666789" y="4010268"/>
                <a:ext cx="677333" cy="557212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0" name="Text Box 60"/>
              <p:cNvSpPr txBox="1">
                <a:spLocks noChangeArrowheads="1"/>
              </p:cNvSpPr>
              <p:nvPr/>
            </p:nvSpPr>
            <p:spPr bwMode="auto">
              <a:xfrm>
                <a:off x="5021456" y="4010268"/>
                <a:ext cx="677333" cy="557212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8" name="Text Box 63"/>
              <p:cNvSpPr txBox="1">
                <a:spLocks noChangeArrowheads="1"/>
              </p:cNvSpPr>
              <p:nvPr/>
            </p:nvSpPr>
            <p:spPr bwMode="auto">
              <a:xfrm>
                <a:off x="2619991" y="3997568"/>
                <a:ext cx="990600" cy="519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altLang="zh-CN" sz="2800" dirty="0" err="1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vl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[k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]</a:t>
                </a:r>
              </a:p>
            </p:txBody>
          </p:sp>
        </p:grpSp>
        <p:sp>
          <p:nvSpPr>
            <p:cNvPr id="80" name="Text Box 64"/>
            <p:cNvSpPr txBox="1">
              <a:spLocks noChangeArrowheads="1"/>
            </p:cNvSpPr>
            <p:nvPr/>
          </p:nvSpPr>
          <p:spPr bwMode="auto">
            <a:xfrm>
              <a:off x="5732443" y="3997568"/>
              <a:ext cx="59795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10</a:t>
              </a:r>
              <a:endParaRPr lang="en-US" altLang="zh-CN" sz="28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1" name="Text Box 64"/>
            <p:cNvSpPr txBox="1">
              <a:spLocks noChangeArrowheads="1"/>
            </p:cNvSpPr>
            <p:nvPr/>
          </p:nvSpPr>
          <p:spPr bwMode="auto">
            <a:xfrm>
              <a:off x="5153348" y="3997568"/>
              <a:ext cx="59795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6</a:t>
              </a:r>
              <a:endParaRPr lang="en-US" altLang="zh-CN" sz="28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2" name="Text Box 64"/>
            <p:cNvSpPr txBox="1">
              <a:spLocks noChangeArrowheads="1"/>
            </p:cNvSpPr>
            <p:nvPr/>
          </p:nvSpPr>
          <p:spPr bwMode="auto">
            <a:xfrm>
              <a:off x="4473211" y="3997568"/>
              <a:ext cx="59795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  <a:endParaRPr lang="en-US" altLang="zh-CN" sz="28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3" name="Text Box 64"/>
            <p:cNvSpPr txBox="1">
              <a:spLocks noChangeArrowheads="1"/>
            </p:cNvSpPr>
            <p:nvPr/>
          </p:nvSpPr>
          <p:spPr bwMode="auto">
            <a:xfrm>
              <a:off x="3799916" y="3997568"/>
              <a:ext cx="59795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0</a:t>
              </a:r>
              <a:endParaRPr lang="en-US" altLang="zh-CN" sz="28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08" name="Text Box 64"/>
          <p:cNvSpPr txBox="1">
            <a:spLocks noChangeArrowheads="1"/>
          </p:cNvSpPr>
          <p:nvPr/>
        </p:nvSpPr>
        <p:spPr bwMode="auto">
          <a:xfrm>
            <a:off x="3793304" y="4992591"/>
            <a:ext cx="47134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0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642911" y="4454428"/>
            <a:ext cx="4482994" cy="1653634"/>
            <a:chOff x="2642911" y="4469668"/>
            <a:chExt cx="4482994" cy="1653634"/>
          </a:xfrm>
        </p:grpSpPr>
        <p:sp>
          <p:nvSpPr>
            <p:cNvPr id="84" name="Text Box 44"/>
            <p:cNvSpPr txBox="1">
              <a:spLocks noChangeArrowheads="1"/>
            </p:cNvSpPr>
            <p:nvPr/>
          </p:nvSpPr>
          <p:spPr bwMode="auto">
            <a:xfrm>
              <a:off x="4431812" y="4469668"/>
              <a:ext cx="677333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endParaRPr lang="en-US" altLang="zh-CN" sz="2800" baseline="-25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5" name="Text Box 48"/>
            <p:cNvSpPr txBox="1">
              <a:spLocks noChangeArrowheads="1"/>
            </p:cNvSpPr>
            <p:nvPr/>
          </p:nvSpPr>
          <p:spPr bwMode="auto">
            <a:xfrm>
              <a:off x="5786479" y="4469668"/>
              <a:ext cx="677333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  <a:endParaRPr lang="en-US" altLang="zh-CN" sz="2800" baseline="-25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6" name="Text Box 49"/>
            <p:cNvSpPr txBox="1">
              <a:spLocks noChangeArrowheads="1"/>
            </p:cNvSpPr>
            <p:nvPr/>
          </p:nvSpPr>
          <p:spPr bwMode="auto">
            <a:xfrm>
              <a:off x="3754479" y="4469668"/>
              <a:ext cx="677333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0</a:t>
              </a:r>
              <a:endParaRPr lang="en-US" altLang="zh-CN" sz="2800" baseline="-25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7" name="Text Box 50"/>
            <p:cNvSpPr txBox="1">
              <a:spLocks noChangeArrowheads="1"/>
            </p:cNvSpPr>
            <p:nvPr/>
          </p:nvSpPr>
          <p:spPr bwMode="auto">
            <a:xfrm>
              <a:off x="5109146" y="4469668"/>
              <a:ext cx="677333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endParaRPr lang="en-US" altLang="zh-CN" sz="2800" baseline="-25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7" name="Text Box 63"/>
            <p:cNvSpPr txBox="1">
              <a:spLocks noChangeArrowheads="1"/>
            </p:cNvSpPr>
            <p:nvPr/>
          </p:nvSpPr>
          <p:spPr bwMode="auto">
            <a:xfrm>
              <a:off x="2642911" y="4995131"/>
              <a:ext cx="99060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dirty="0" err="1" smtClean="0"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en-US" altLang="zh-CN" sz="2800" dirty="0" err="1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e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[</a:t>
              </a:r>
              <a:r>
                <a:rPr lang="en-US" altLang="zh-CN" sz="2800" dirty="0" err="1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i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]</a:t>
              </a:r>
              <a:endPara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2" name="Text Box 48"/>
            <p:cNvSpPr txBox="1">
              <a:spLocks noChangeArrowheads="1"/>
            </p:cNvSpPr>
            <p:nvPr/>
          </p:nvSpPr>
          <p:spPr bwMode="auto">
            <a:xfrm>
              <a:off x="6448572" y="4469668"/>
              <a:ext cx="677333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  <a:endParaRPr lang="en-US" altLang="zh-CN" sz="2800" baseline="-25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3659229" y="5006784"/>
              <a:ext cx="3381394" cy="558259"/>
              <a:chOff x="3659229" y="5006784"/>
              <a:chExt cx="3381394" cy="558259"/>
            </a:xfrm>
          </p:grpSpPr>
          <p:sp>
            <p:nvSpPr>
              <p:cNvPr id="88" name="Text Box 54"/>
              <p:cNvSpPr txBox="1">
                <a:spLocks noChangeArrowheads="1"/>
              </p:cNvSpPr>
              <p:nvPr/>
            </p:nvSpPr>
            <p:spPr bwMode="auto">
              <a:xfrm>
                <a:off x="4336562" y="5007831"/>
                <a:ext cx="677333" cy="557212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89" name="Text Box 58"/>
              <p:cNvSpPr txBox="1">
                <a:spLocks noChangeArrowheads="1"/>
              </p:cNvSpPr>
              <p:nvPr/>
            </p:nvSpPr>
            <p:spPr bwMode="auto">
              <a:xfrm>
                <a:off x="5691229" y="5006784"/>
                <a:ext cx="677333" cy="557212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05" name="Text Box 59"/>
              <p:cNvSpPr txBox="1">
                <a:spLocks noChangeArrowheads="1"/>
              </p:cNvSpPr>
              <p:nvPr/>
            </p:nvSpPr>
            <p:spPr bwMode="auto">
              <a:xfrm>
                <a:off x="3659229" y="5007831"/>
                <a:ext cx="677333" cy="557212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06" name="Text Box 60"/>
              <p:cNvSpPr txBox="1">
                <a:spLocks noChangeArrowheads="1"/>
              </p:cNvSpPr>
              <p:nvPr/>
            </p:nvSpPr>
            <p:spPr bwMode="auto">
              <a:xfrm>
                <a:off x="5013896" y="5007831"/>
                <a:ext cx="677333" cy="557212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13" name="Text Box 58"/>
              <p:cNvSpPr txBox="1">
                <a:spLocks noChangeArrowheads="1"/>
              </p:cNvSpPr>
              <p:nvPr/>
            </p:nvSpPr>
            <p:spPr bwMode="auto">
              <a:xfrm>
                <a:off x="6363290" y="5006784"/>
                <a:ext cx="677333" cy="557212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115" name="组合 114"/>
            <p:cNvGrpSpPr/>
            <p:nvPr/>
          </p:nvGrpSpPr>
          <p:grpSpPr>
            <a:xfrm>
              <a:off x="3659229" y="5565043"/>
              <a:ext cx="3381394" cy="558259"/>
              <a:chOff x="3659229" y="5006784"/>
              <a:chExt cx="3381394" cy="558259"/>
            </a:xfrm>
          </p:grpSpPr>
          <p:sp>
            <p:nvSpPr>
              <p:cNvPr id="116" name="Text Box 54"/>
              <p:cNvSpPr txBox="1">
                <a:spLocks noChangeArrowheads="1"/>
              </p:cNvSpPr>
              <p:nvPr/>
            </p:nvSpPr>
            <p:spPr bwMode="auto">
              <a:xfrm>
                <a:off x="4336562" y="5007831"/>
                <a:ext cx="677333" cy="557212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17" name="Text Box 58"/>
              <p:cNvSpPr txBox="1">
                <a:spLocks noChangeArrowheads="1"/>
              </p:cNvSpPr>
              <p:nvPr/>
            </p:nvSpPr>
            <p:spPr bwMode="auto">
              <a:xfrm>
                <a:off x="5691229" y="5006784"/>
                <a:ext cx="677333" cy="557212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18" name="Text Box 59"/>
              <p:cNvSpPr txBox="1">
                <a:spLocks noChangeArrowheads="1"/>
              </p:cNvSpPr>
              <p:nvPr/>
            </p:nvSpPr>
            <p:spPr bwMode="auto">
              <a:xfrm>
                <a:off x="3659229" y="5007831"/>
                <a:ext cx="677333" cy="557212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19" name="Text Box 60"/>
              <p:cNvSpPr txBox="1">
                <a:spLocks noChangeArrowheads="1"/>
              </p:cNvSpPr>
              <p:nvPr/>
            </p:nvSpPr>
            <p:spPr bwMode="auto">
              <a:xfrm>
                <a:off x="5013896" y="5007831"/>
                <a:ext cx="677333" cy="557212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20" name="Text Box 58"/>
              <p:cNvSpPr txBox="1">
                <a:spLocks noChangeArrowheads="1"/>
              </p:cNvSpPr>
              <p:nvPr/>
            </p:nvSpPr>
            <p:spPr bwMode="auto">
              <a:xfrm>
                <a:off x="6363290" y="5006784"/>
                <a:ext cx="677333" cy="557212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122" name="Text Box 63"/>
            <p:cNvSpPr txBox="1">
              <a:spLocks noChangeArrowheads="1"/>
            </p:cNvSpPr>
            <p:nvPr/>
          </p:nvSpPr>
          <p:spPr bwMode="auto">
            <a:xfrm>
              <a:off x="2658151" y="5573710"/>
              <a:ext cx="99060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dirty="0" smtClean="0">
                  <a:latin typeface="Times New Roman" pitchFamily="18" charset="0"/>
                  <a:ea typeface="宋体" pitchFamily="2" charset="-122"/>
                </a:rPr>
                <a:t>al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[</a:t>
              </a:r>
              <a:r>
                <a:rPr lang="en-US" altLang="zh-CN" sz="2800" dirty="0" err="1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i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]</a:t>
              </a:r>
              <a:endPara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23" name="Text Box 64"/>
          <p:cNvSpPr txBox="1">
            <a:spLocks noChangeArrowheads="1"/>
          </p:cNvSpPr>
          <p:nvPr/>
        </p:nvSpPr>
        <p:spPr bwMode="auto">
          <a:xfrm>
            <a:off x="3792701" y="5558470"/>
            <a:ext cx="47134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0</a:t>
            </a:r>
            <a:endParaRPr lang="en-US" altLang="zh-CN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4" name="Text Box 64"/>
          <p:cNvSpPr txBox="1">
            <a:spLocks noChangeArrowheads="1"/>
          </p:cNvSpPr>
          <p:nvPr/>
        </p:nvSpPr>
        <p:spPr bwMode="auto">
          <a:xfrm>
            <a:off x="4432659" y="4992591"/>
            <a:ext cx="47134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0</a:t>
            </a:r>
          </a:p>
        </p:txBody>
      </p:sp>
      <p:sp>
        <p:nvSpPr>
          <p:cNvPr id="125" name="Text Box 64"/>
          <p:cNvSpPr txBox="1">
            <a:spLocks noChangeArrowheads="1"/>
          </p:cNvSpPr>
          <p:nvPr/>
        </p:nvSpPr>
        <p:spPr bwMode="auto">
          <a:xfrm>
            <a:off x="4432056" y="5558470"/>
            <a:ext cx="47134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3</a:t>
            </a:r>
            <a:endParaRPr lang="en-US" altLang="zh-CN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6" name="Text Box 64"/>
          <p:cNvSpPr txBox="1">
            <a:spLocks noChangeArrowheads="1"/>
          </p:cNvSpPr>
          <p:nvPr/>
        </p:nvSpPr>
        <p:spPr bwMode="auto">
          <a:xfrm>
            <a:off x="5147971" y="5008878"/>
            <a:ext cx="47134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4</a:t>
            </a:r>
            <a:endParaRPr lang="en-US" altLang="zh-CN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7" name="Text Box 64"/>
          <p:cNvSpPr txBox="1">
            <a:spLocks noChangeArrowheads="1"/>
          </p:cNvSpPr>
          <p:nvPr/>
        </p:nvSpPr>
        <p:spPr bwMode="auto">
          <a:xfrm>
            <a:off x="5147368" y="5574757"/>
            <a:ext cx="47134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4</a:t>
            </a:r>
            <a:endParaRPr lang="en-US" altLang="zh-CN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8" name="Text Box 64"/>
          <p:cNvSpPr txBox="1">
            <a:spLocks noChangeArrowheads="1"/>
          </p:cNvSpPr>
          <p:nvPr/>
        </p:nvSpPr>
        <p:spPr bwMode="auto">
          <a:xfrm>
            <a:off x="5839492" y="5008878"/>
            <a:ext cx="47134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6</a:t>
            </a:r>
            <a:endParaRPr lang="en-US" altLang="zh-CN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9" name="Text Box 64"/>
          <p:cNvSpPr txBox="1">
            <a:spLocks noChangeArrowheads="1"/>
          </p:cNvSpPr>
          <p:nvPr/>
        </p:nvSpPr>
        <p:spPr bwMode="auto">
          <a:xfrm>
            <a:off x="5838889" y="5574757"/>
            <a:ext cx="47134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6</a:t>
            </a:r>
            <a:endParaRPr lang="en-US" altLang="zh-CN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0" name="Text Box 64"/>
          <p:cNvSpPr txBox="1">
            <a:spLocks noChangeArrowheads="1"/>
          </p:cNvSpPr>
          <p:nvPr/>
        </p:nvSpPr>
        <p:spPr bwMode="auto">
          <a:xfrm>
            <a:off x="6524772" y="5008878"/>
            <a:ext cx="47134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4</a:t>
            </a:r>
            <a:endParaRPr lang="en-US" altLang="zh-CN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1" name="Text Box 64"/>
          <p:cNvSpPr txBox="1">
            <a:spLocks noChangeArrowheads="1"/>
          </p:cNvSpPr>
          <p:nvPr/>
        </p:nvSpPr>
        <p:spPr bwMode="auto">
          <a:xfrm>
            <a:off x="6524169" y="5574757"/>
            <a:ext cx="47134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4</a:t>
            </a:r>
            <a:endParaRPr lang="en-US" altLang="zh-CN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463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522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52901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关键路径算法</a:t>
            </a:r>
            <a:r>
              <a:rPr lang="en-US" altLang="zh-CN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运行实例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8376747" y="2717630"/>
            <a:ext cx="2885683" cy="1809278"/>
            <a:chOff x="6868691" y="2385076"/>
            <a:chExt cx="2885683" cy="1809278"/>
          </a:xfrm>
        </p:grpSpPr>
        <p:sp>
          <p:nvSpPr>
            <p:cNvPr id="91" name="Freeform 48"/>
            <p:cNvSpPr>
              <a:spLocks/>
            </p:cNvSpPr>
            <p:nvPr/>
          </p:nvSpPr>
          <p:spPr bwMode="auto">
            <a:xfrm>
              <a:off x="7266657" y="2710395"/>
              <a:ext cx="900000" cy="540000"/>
            </a:xfrm>
            <a:custGeom>
              <a:avLst/>
              <a:gdLst>
                <a:gd name="T0" fmla="*/ 0 w 763"/>
                <a:gd name="T1" fmla="*/ 260 h 260"/>
                <a:gd name="T2" fmla="*/ 763 w 763"/>
                <a:gd name="T3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3" h="260">
                  <a:moveTo>
                    <a:pt x="0" y="260"/>
                  </a:moveTo>
                  <a:lnTo>
                    <a:pt x="763" y="0"/>
                  </a:lnTo>
                </a:path>
              </a:pathLst>
            </a:custGeom>
            <a:noFill/>
            <a:ln w="28575" cap="flat" cmpd="sng">
              <a:solidFill>
                <a:srgbClr val="285A32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Oval 7"/>
            <p:cNvSpPr>
              <a:spLocks noChangeArrowheads="1"/>
            </p:cNvSpPr>
            <p:nvPr/>
          </p:nvSpPr>
          <p:spPr bwMode="auto">
            <a:xfrm>
              <a:off x="8103948" y="2385076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Oval 7"/>
            <p:cNvSpPr>
              <a:spLocks noChangeArrowheads="1"/>
            </p:cNvSpPr>
            <p:nvPr/>
          </p:nvSpPr>
          <p:spPr bwMode="auto">
            <a:xfrm>
              <a:off x="6868691" y="3110042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Oval 7"/>
            <p:cNvSpPr>
              <a:spLocks noChangeArrowheads="1"/>
            </p:cNvSpPr>
            <p:nvPr/>
          </p:nvSpPr>
          <p:spPr bwMode="auto">
            <a:xfrm>
              <a:off x="9322374" y="3110042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Oval 7"/>
            <p:cNvSpPr>
              <a:spLocks noChangeArrowheads="1"/>
            </p:cNvSpPr>
            <p:nvPr/>
          </p:nvSpPr>
          <p:spPr bwMode="auto">
            <a:xfrm>
              <a:off x="8103948" y="3762354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Freeform 48"/>
            <p:cNvSpPr>
              <a:spLocks/>
            </p:cNvSpPr>
            <p:nvPr/>
          </p:nvSpPr>
          <p:spPr bwMode="auto">
            <a:xfrm flipV="1">
              <a:off x="7281897" y="3415922"/>
              <a:ext cx="822051" cy="562432"/>
            </a:xfrm>
            <a:custGeom>
              <a:avLst/>
              <a:gdLst>
                <a:gd name="T0" fmla="*/ 0 w 763"/>
                <a:gd name="T1" fmla="*/ 260 h 260"/>
                <a:gd name="T2" fmla="*/ 763 w 763"/>
                <a:gd name="T3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3" h="260">
                  <a:moveTo>
                    <a:pt x="0" y="260"/>
                  </a:moveTo>
                  <a:lnTo>
                    <a:pt x="763" y="0"/>
                  </a:lnTo>
                </a:path>
              </a:pathLst>
            </a:custGeom>
            <a:noFill/>
            <a:ln w="28575" cap="flat" cmpd="sng">
              <a:solidFill>
                <a:srgbClr val="285A32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48"/>
            <p:cNvSpPr>
              <a:spLocks/>
            </p:cNvSpPr>
            <p:nvPr/>
          </p:nvSpPr>
          <p:spPr bwMode="auto">
            <a:xfrm>
              <a:off x="8535948" y="3490676"/>
              <a:ext cx="900000" cy="504000"/>
            </a:xfrm>
            <a:custGeom>
              <a:avLst/>
              <a:gdLst>
                <a:gd name="T0" fmla="*/ 0 w 763"/>
                <a:gd name="T1" fmla="*/ 260 h 260"/>
                <a:gd name="T2" fmla="*/ 763 w 763"/>
                <a:gd name="T3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3" h="260">
                  <a:moveTo>
                    <a:pt x="0" y="260"/>
                  </a:moveTo>
                  <a:lnTo>
                    <a:pt x="763" y="0"/>
                  </a:lnTo>
                </a:path>
              </a:pathLst>
            </a:custGeom>
            <a:noFill/>
            <a:ln w="28575" cap="flat" cmpd="sng">
              <a:solidFill>
                <a:srgbClr val="285A32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48"/>
            <p:cNvSpPr>
              <a:spLocks/>
            </p:cNvSpPr>
            <p:nvPr/>
          </p:nvSpPr>
          <p:spPr bwMode="auto">
            <a:xfrm flipV="1">
              <a:off x="8535948" y="2691666"/>
              <a:ext cx="822051" cy="562432"/>
            </a:xfrm>
            <a:custGeom>
              <a:avLst/>
              <a:gdLst>
                <a:gd name="T0" fmla="*/ 0 w 763"/>
                <a:gd name="T1" fmla="*/ 260 h 260"/>
                <a:gd name="T2" fmla="*/ 763 w 763"/>
                <a:gd name="T3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3" h="260">
                  <a:moveTo>
                    <a:pt x="0" y="260"/>
                  </a:moveTo>
                  <a:lnTo>
                    <a:pt x="763" y="0"/>
                  </a:lnTo>
                </a:path>
              </a:pathLst>
            </a:custGeom>
            <a:noFill/>
            <a:ln w="28575" cap="flat" cmpd="sng">
              <a:solidFill>
                <a:srgbClr val="285A32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48"/>
            <p:cNvSpPr>
              <a:spLocks/>
            </p:cNvSpPr>
            <p:nvPr/>
          </p:nvSpPr>
          <p:spPr bwMode="auto">
            <a:xfrm flipV="1">
              <a:off x="8320201" y="2816830"/>
              <a:ext cx="0" cy="936000"/>
            </a:xfrm>
            <a:custGeom>
              <a:avLst/>
              <a:gdLst>
                <a:gd name="T0" fmla="*/ 0 w 763"/>
                <a:gd name="T1" fmla="*/ 260 h 260"/>
                <a:gd name="T2" fmla="*/ 763 w 763"/>
                <a:gd name="T3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3" h="260">
                  <a:moveTo>
                    <a:pt x="0" y="260"/>
                  </a:moveTo>
                  <a:lnTo>
                    <a:pt x="763" y="0"/>
                  </a:lnTo>
                </a:path>
              </a:pathLst>
            </a:custGeom>
            <a:noFill/>
            <a:ln w="28575" cap="flat" cmpd="sng">
              <a:solidFill>
                <a:srgbClr val="285A32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Oval 7"/>
            <p:cNvSpPr>
              <a:spLocks noChangeArrowheads="1"/>
            </p:cNvSpPr>
            <p:nvPr/>
          </p:nvSpPr>
          <p:spPr bwMode="auto">
            <a:xfrm>
              <a:off x="7012853" y="2662036"/>
              <a:ext cx="864000" cy="432000"/>
            </a:xfrm>
            <a:prstGeom prst="ellipse">
              <a:avLst/>
            </a:prstGeom>
            <a:noFill/>
            <a:ln w="28575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 sz="2400" b="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=4</a:t>
              </a:r>
              <a:endParaRPr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Oval 7"/>
            <p:cNvSpPr>
              <a:spLocks noChangeArrowheads="1"/>
            </p:cNvSpPr>
            <p:nvPr/>
          </p:nvSpPr>
          <p:spPr bwMode="auto">
            <a:xfrm>
              <a:off x="7012853" y="3651418"/>
              <a:ext cx="864000" cy="432000"/>
            </a:xfrm>
            <a:prstGeom prst="ellipse">
              <a:avLst/>
            </a:prstGeom>
            <a:noFill/>
            <a:ln w="28575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400" b="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=3</a:t>
              </a:r>
              <a:endParaRPr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Oval 7"/>
            <p:cNvSpPr>
              <a:spLocks noChangeArrowheads="1"/>
            </p:cNvSpPr>
            <p:nvPr/>
          </p:nvSpPr>
          <p:spPr bwMode="auto">
            <a:xfrm>
              <a:off x="8806215" y="2662036"/>
              <a:ext cx="864000" cy="432000"/>
            </a:xfrm>
            <a:prstGeom prst="ellipse">
              <a:avLst/>
            </a:prstGeom>
            <a:noFill/>
            <a:ln w="28575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2400" b="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=6</a:t>
              </a:r>
              <a:endParaRPr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Oval 7"/>
            <p:cNvSpPr>
              <a:spLocks noChangeArrowheads="1"/>
            </p:cNvSpPr>
            <p:nvPr/>
          </p:nvSpPr>
          <p:spPr bwMode="auto">
            <a:xfrm>
              <a:off x="8806215" y="3651418"/>
              <a:ext cx="864000" cy="432000"/>
            </a:xfrm>
            <a:prstGeom prst="ellipse">
              <a:avLst/>
            </a:prstGeom>
            <a:noFill/>
            <a:ln w="28575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sz="2400" b="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=4</a:t>
              </a:r>
              <a:endParaRPr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Oval 7"/>
            <p:cNvSpPr>
              <a:spLocks noChangeArrowheads="1"/>
            </p:cNvSpPr>
            <p:nvPr/>
          </p:nvSpPr>
          <p:spPr bwMode="auto">
            <a:xfrm>
              <a:off x="8238216" y="3103094"/>
              <a:ext cx="864000" cy="432000"/>
            </a:xfrm>
            <a:prstGeom prst="ellipse">
              <a:avLst/>
            </a:prstGeom>
            <a:noFill/>
            <a:ln w="28575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400" b="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=2</a:t>
              </a:r>
              <a:endParaRPr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590296" y="2778028"/>
            <a:ext cx="3866621" cy="1652292"/>
            <a:chOff x="2590296" y="2899948"/>
            <a:chExt cx="3866621" cy="1652292"/>
          </a:xfrm>
        </p:grpSpPr>
        <p:sp>
          <p:nvSpPr>
            <p:cNvPr id="43" name="Text Box 44"/>
            <p:cNvSpPr txBox="1">
              <a:spLocks noChangeArrowheads="1"/>
            </p:cNvSpPr>
            <p:nvPr/>
          </p:nvSpPr>
          <p:spPr bwMode="auto">
            <a:xfrm>
              <a:off x="4424917" y="2899948"/>
              <a:ext cx="677333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44" name="Text Box 48"/>
            <p:cNvSpPr txBox="1">
              <a:spLocks noChangeArrowheads="1"/>
            </p:cNvSpPr>
            <p:nvPr/>
          </p:nvSpPr>
          <p:spPr bwMode="auto">
            <a:xfrm>
              <a:off x="5779584" y="2899948"/>
              <a:ext cx="677333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i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sz="2800" baseline="-250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45" name="Text Box 49"/>
            <p:cNvSpPr txBox="1">
              <a:spLocks noChangeArrowheads="1"/>
            </p:cNvSpPr>
            <p:nvPr/>
          </p:nvSpPr>
          <p:spPr bwMode="auto">
            <a:xfrm>
              <a:off x="3747584" y="2899948"/>
              <a:ext cx="677333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46" name="Text Box 50"/>
            <p:cNvSpPr txBox="1">
              <a:spLocks noChangeArrowheads="1"/>
            </p:cNvSpPr>
            <p:nvPr/>
          </p:nvSpPr>
          <p:spPr bwMode="auto">
            <a:xfrm>
              <a:off x="5102251" y="2899948"/>
              <a:ext cx="677333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sz="2800" baseline="-25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47" name="Text Box 54"/>
            <p:cNvSpPr txBox="1">
              <a:spLocks noChangeArrowheads="1"/>
            </p:cNvSpPr>
            <p:nvPr/>
          </p:nvSpPr>
          <p:spPr bwMode="auto">
            <a:xfrm>
              <a:off x="4329667" y="3438111"/>
              <a:ext cx="677333" cy="557212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endPara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7" name="Text Box 58"/>
            <p:cNvSpPr txBox="1">
              <a:spLocks noChangeArrowheads="1"/>
            </p:cNvSpPr>
            <p:nvPr/>
          </p:nvSpPr>
          <p:spPr bwMode="auto">
            <a:xfrm>
              <a:off x="5684334" y="3438111"/>
              <a:ext cx="677333" cy="557212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endPara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8" name="Text Box 59"/>
            <p:cNvSpPr txBox="1">
              <a:spLocks noChangeArrowheads="1"/>
            </p:cNvSpPr>
            <p:nvPr/>
          </p:nvSpPr>
          <p:spPr bwMode="auto">
            <a:xfrm>
              <a:off x="3652334" y="3438111"/>
              <a:ext cx="677333" cy="557212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endPara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9" name="Text Box 60"/>
            <p:cNvSpPr txBox="1">
              <a:spLocks noChangeArrowheads="1"/>
            </p:cNvSpPr>
            <p:nvPr/>
          </p:nvSpPr>
          <p:spPr bwMode="auto">
            <a:xfrm>
              <a:off x="5007001" y="3438111"/>
              <a:ext cx="677333" cy="557212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endPara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1" name="Text Box 63"/>
            <p:cNvSpPr txBox="1">
              <a:spLocks noChangeArrowheads="1"/>
            </p:cNvSpPr>
            <p:nvPr/>
          </p:nvSpPr>
          <p:spPr bwMode="auto">
            <a:xfrm>
              <a:off x="2590296" y="3425411"/>
              <a:ext cx="99060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ve[k]</a:t>
              </a:r>
            </a:p>
          </p:txBody>
        </p:sp>
        <p:sp>
          <p:nvSpPr>
            <p:cNvPr id="62" name="Text Box 64"/>
            <p:cNvSpPr txBox="1">
              <a:spLocks noChangeArrowheads="1"/>
            </p:cNvSpPr>
            <p:nvPr/>
          </p:nvSpPr>
          <p:spPr bwMode="auto">
            <a:xfrm>
              <a:off x="3787023" y="3469638"/>
              <a:ext cx="471347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63" name="Text Box 64"/>
            <p:cNvSpPr txBox="1">
              <a:spLocks noChangeArrowheads="1"/>
            </p:cNvSpPr>
            <p:nvPr/>
          </p:nvSpPr>
          <p:spPr bwMode="auto">
            <a:xfrm>
              <a:off x="4493143" y="3469638"/>
              <a:ext cx="471347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  <a:endParaRPr lang="en-US" altLang="zh-CN" sz="28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4" name="Text Box 64"/>
            <p:cNvSpPr txBox="1">
              <a:spLocks noChangeArrowheads="1"/>
            </p:cNvSpPr>
            <p:nvPr/>
          </p:nvSpPr>
          <p:spPr bwMode="auto">
            <a:xfrm>
              <a:off x="5172770" y="3469638"/>
              <a:ext cx="471347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6</a:t>
              </a:r>
              <a:endParaRPr lang="en-US" altLang="zh-CN" sz="28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5" name="Text Box 64"/>
            <p:cNvSpPr txBox="1">
              <a:spLocks noChangeArrowheads="1"/>
            </p:cNvSpPr>
            <p:nvPr/>
          </p:nvSpPr>
          <p:spPr bwMode="auto">
            <a:xfrm>
              <a:off x="5723896" y="3469638"/>
              <a:ext cx="64158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10</a:t>
              </a:r>
              <a:endParaRPr lang="en-US" altLang="zh-CN" sz="28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2604751" y="3982328"/>
              <a:ext cx="3756131" cy="569912"/>
              <a:chOff x="2619991" y="3997568"/>
              <a:chExt cx="3756131" cy="569912"/>
            </a:xfrm>
          </p:grpSpPr>
          <p:sp>
            <p:nvSpPr>
              <p:cNvPr id="67" name="Text Box 54"/>
              <p:cNvSpPr txBox="1">
                <a:spLocks noChangeArrowheads="1"/>
              </p:cNvSpPr>
              <p:nvPr/>
            </p:nvSpPr>
            <p:spPr bwMode="auto">
              <a:xfrm>
                <a:off x="4344122" y="4010268"/>
                <a:ext cx="677333" cy="557212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8" name="Text Box 58"/>
              <p:cNvSpPr txBox="1">
                <a:spLocks noChangeArrowheads="1"/>
              </p:cNvSpPr>
              <p:nvPr/>
            </p:nvSpPr>
            <p:spPr bwMode="auto">
              <a:xfrm>
                <a:off x="5698789" y="4010268"/>
                <a:ext cx="677333" cy="557212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9" name="Text Box 59"/>
              <p:cNvSpPr txBox="1">
                <a:spLocks noChangeArrowheads="1"/>
              </p:cNvSpPr>
              <p:nvPr/>
            </p:nvSpPr>
            <p:spPr bwMode="auto">
              <a:xfrm>
                <a:off x="3666789" y="4010268"/>
                <a:ext cx="677333" cy="557212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0" name="Text Box 60"/>
              <p:cNvSpPr txBox="1">
                <a:spLocks noChangeArrowheads="1"/>
              </p:cNvSpPr>
              <p:nvPr/>
            </p:nvSpPr>
            <p:spPr bwMode="auto">
              <a:xfrm>
                <a:off x="5021456" y="4010268"/>
                <a:ext cx="677333" cy="557212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8" name="Text Box 63"/>
              <p:cNvSpPr txBox="1">
                <a:spLocks noChangeArrowheads="1"/>
              </p:cNvSpPr>
              <p:nvPr/>
            </p:nvSpPr>
            <p:spPr bwMode="auto">
              <a:xfrm>
                <a:off x="2619991" y="3997568"/>
                <a:ext cx="990600" cy="519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hlink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lang="en-US" altLang="zh-CN" sz="2800" dirty="0" err="1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vl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[k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]</a:t>
                </a:r>
              </a:p>
            </p:txBody>
          </p:sp>
        </p:grpSp>
        <p:sp>
          <p:nvSpPr>
            <p:cNvPr id="80" name="Text Box 64"/>
            <p:cNvSpPr txBox="1">
              <a:spLocks noChangeArrowheads="1"/>
            </p:cNvSpPr>
            <p:nvPr/>
          </p:nvSpPr>
          <p:spPr bwMode="auto">
            <a:xfrm>
              <a:off x="5732443" y="3997568"/>
              <a:ext cx="59795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10</a:t>
              </a:r>
              <a:endParaRPr lang="en-US" altLang="zh-CN" sz="28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1" name="Text Box 64"/>
            <p:cNvSpPr txBox="1">
              <a:spLocks noChangeArrowheads="1"/>
            </p:cNvSpPr>
            <p:nvPr/>
          </p:nvSpPr>
          <p:spPr bwMode="auto">
            <a:xfrm>
              <a:off x="5153348" y="3997568"/>
              <a:ext cx="59795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6</a:t>
              </a:r>
              <a:endParaRPr lang="en-US" altLang="zh-CN" sz="28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2" name="Text Box 64"/>
            <p:cNvSpPr txBox="1">
              <a:spLocks noChangeArrowheads="1"/>
            </p:cNvSpPr>
            <p:nvPr/>
          </p:nvSpPr>
          <p:spPr bwMode="auto">
            <a:xfrm>
              <a:off x="4473211" y="3997568"/>
              <a:ext cx="59795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  <a:endParaRPr lang="en-US" altLang="zh-CN" sz="28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3" name="Text Box 64"/>
            <p:cNvSpPr txBox="1">
              <a:spLocks noChangeArrowheads="1"/>
            </p:cNvSpPr>
            <p:nvPr/>
          </p:nvSpPr>
          <p:spPr bwMode="auto">
            <a:xfrm>
              <a:off x="3799916" y="3997568"/>
              <a:ext cx="59795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0</a:t>
              </a:r>
              <a:endParaRPr lang="en-US" altLang="zh-CN" sz="28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642911" y="4454428"/>
            <a:ext cx="4482994" cy="1653634"/>
            <a:chOff x="2642911" y="4469668"/>
            <a:chExt cx="4482994" cy="1653634"/>
          </a:xfrm>
        </p:grpSpPr>
        <p:sp>
          <p:nvSpPr>
            <p:cNvPr id="84" name="Text Box 44"/>
            <p:cNvSpPr txBox="1">
              <a:spLocks noChangeArrowheads="1"/>
            </p:cNvSpPr>
            <p:nvPr/>
          </p:nvSpPr>
          <p:spPr bwMode="auto">
            <a:xfrm>
              <a:off x="4431812" y="4469668"/>
              <a:ext cx="677333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endParaRPr lang="en-US" altLang="zh-CN" sz="2800" baseline="-25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5" name="Text Box 48"/>
            <p:cNvSpPr txBox="1">
              <a:spLocks noChangeArrowheads="1"/>
            </p:cNvSpPr>
            <p:nvPr/>
          </p:nvSpPr>
          <p:spPr bwMode="auto">
            <a:xfrm>
              <a:off x="5786479" y="4469668"/>
              <a:ext cx="677333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  <a:endParaRPr lang="en-US" altLang="zh-CN" sz="2800" baseline="-25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6" name="Text Box 49"/>
            <p:cNvSpPr txBox="1">
              <a:spLocks noChangeArrowheads="1"/>
            </p:cNvSpPr>
            <p:nvPr/>
          </p:nvSpPr>
          <p:spPr bwMode="auto">
            <a:xfrm>
              <a:off x="3754479" y="4469668"/>
              <a:ext cx="677333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0</a:t>
              </a:r>
              <a:endParaRPr lang="en-US" altLang="zh-CN" sz="2800" baseline="-25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7" name="Text Box 50"/>
            <p:cNvSpPr txBox="1">
              <a:spLocks noChangeArrowheads="1"/>
            </p:cNvSpPr>
            <p:nvPr/>
          </p:nvSpPr>
          <p:spPr bwMode="auto">
            <a:xfrm>
              <a:off x="5109146" y="4469668"/>
              <a:ext cx="677333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  <a:endParaRPr lang="en-US" altLang="zh-CN" sz="2800" baseline="-25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7" name="Text Box 63"/>
            <p:cNvSpPr txBox="1">
              <a:spLocks noChangeArrowheads="1"/>
            </p:cNvSpPr>
            <p:nvPr/>
          </p:nvSpPr>
          <p:spPr bwMode="auto">
            <a:xfrm>
              <a:off x="2642911" y="4995131"/>
              <a:ext cx="99060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dirty="0" err="1" smtClean="0"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en-US" altLang="zh-CN" sz="2800" dirty="0" err="1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e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[</a:t>
              </a:r>
              <a:r>
                <a:rPr lang="en-US" altLang="zh-CN" sz="2800" dirty="0" err="1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i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]</a:t>
              </a:r>
              <a:endPara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2" name="Text Box 48"/>
            <p:cNvSpPr txBox="1">
              <a:spLocks noChangeArrowheads="1"/>
            </p:cNvSpPr>
            <p:nvPr/>
          </p:nvSpPr>
          <p:spPr bwMode="auto">
            <a:xfrm>
              <a:off x="6448572" y="4469668"/>
              <a:ext cx="677333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  <a:endParaRPr lang="en-US" altLang="zh-CN" sz="2800" baseline="-25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3659229" y="5006784"/>
              <a:ext cx="3381394" cy="558259"/>
              <a:chOff x="3659229" y="5006784"/>
              <a:chExt cx="3381394" cy="558259"/>
            </a:xfrm>
          </p:grpSpPr>
          <p:sp>
            <p:nvSpPr>
              <p:cNvPr id="88" name="Text Box 54"/>
              <p:cNvSpPr txBox="1">
                <a:spLocks noChangeArrowheads="1"/>
              </p:cNvSpPr>
              <p:nvPr/>
            </p:nvSpPr>
            <p:spPr bwMode="auto">
              <a:xfrm>
                <a:off x="4336562" y="5007831"/>
                <a:ext cx="677333" cy="557212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89" name="Text Box 58"/>
              <p:cNvSpPr txBox="1">
                <a:spLocks noChangeArrowheads="1"/>
              </p:cNvSpPr>
              <p:nvPr/>
            </p:nvSpPr>
            <p:spPr bwMode="auto">
              <a:xfrm>
                <a:off x="5691229" y="5006784"/>
                <a:ext cx="677333" cy="557212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05" name="Text Box 59"/>
              <p:cNvSpPr txBox="1">
                <a:spLocks noChangeArrowheads="1"/>
              </p:cNvSpPr>
              <p:nvPr/>
            </p:nvSpPr>
            <p:spPr bwMode="auto">
              <a:xfrm>
                <a:off x="3659229" y="5007831"/>
                <a:ext cx="677333" cy="557212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06" name="Text Box 60"/>
              <p:cNvSpPr txBox="1">
                <a:spLocks noChangeArrowheads="1"/>
              </p:cNvSpPr>
              <p:nvPr/>
            </p:nvSpPr>
            <p:spPr bwMode="auto">
              <a:xfrm>
                <a:off x="5013896" y="5007831"/>
                <a:ext cx="677333" cy="557212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13" name="Text Box 58"/>
              <p:cNvSpPr txBox="1">
                <a:spLocks noChangeArrowheads="1"/>
              </p:cNvSpPr>
              <p:nvPr/>
            </p:nvSpPr>
            <p:spPr bwMode="auto">
              <a:xfrm>
                <a:off x="6363290" y="5006784"/>
                <a:ext cx="677333" cy="557212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115" name="组合 114"/>
            <p:cNvGrpSpPr/>
            <p:nvPr/>
          </p:nvGrpSpPr>
          <p:grpSpPr>
            <a:xfrm>
              <a:off x="3659229" y="5565043"/>
              <a:ext cx="3381394" cy="558259"/>
              <a:chOff x="3659229" y="5006784"/>
              <a:chExt cx="3381394" cy="558259"/>
            </a:xfrm>
          </p:grpSpPr>
          <p:sp>
            <p:nvSpPr>
              <p:cNvPr id="116" name="Text Box 54"/>
              <p:cNvSpPr txBox="1">
                <a:spLocks noChangeArrowheads="1"/>
              </p:cNvSpPr>
              <p:nvPr/>
            </p:nvSpPr>
            <p:spPr bwMode="auto">
              <a:xfrm>
                <a:off x="4336562" y="5007831"/>
                <a:ext cx="677333" cy="557212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17" name="Text Box 58"/>
              <p:cNvSpPr txBox="1">
                <a:spLocks noChangeArrowheads="1"/>
              </p:cNvSpPr>
              <p:nvPr/>
            </p:nvSpPr>
            <p:spPr bwMode="auto">
              <a:xfrm>
                <a:off x="5691229" y="5006784"/>
                <a:ext cx="677333" cy="557212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18" name="Text Box 59"/>
              <p:cNvSpPr txBox="1">
                <a:spLocks noChangeArrowheads="1"/>
              </p:cNvSpPr>
              <p:nvPr/>
            </p:nvSpPr>
            <p:spPr bwMode="auto">
              <a:xfrm>
                <a:off x="3659229" y="5007831"/>
                <a:ext cx="677333" cy="557212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19" name="Text Box 60"/>
              <p:cNvSpPr txBox="1">
                <a:spLocks noChangeArrowheads="1"/>
              </p:cNvSpPr>
              <p:nvPr/>
            </p:nvSpPr>
            <p:spPr bwMode="auto">
              <a:xfrm>
                <a:off x="5013896" y="5007831"/>
                <a:ext cx="677333" cy="557212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20" name="Text Box 58"/>
              <p:cNvSpPr txBox="1">
                <a:spLocks noChangeArrowheads="1"/>
              </p:cNvSpPr>
              <p:nvPr/>
            </p:nvSpPr>
            <p:spPr bwMode="auto">
              <a:xfrm>
                <a:off x="6363290" y="5006784"/>
                <a:ext cx="677333" cy="557212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endPara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122" name="Text Box 63"/>
            <p:cNvSpPr txBox="1">
              <a:spLocks noChangeArrowheads="1"/>
            </p:cNvSpPr>
            <p:nvPr/>
          </p:nvSpPr>
          <p:spPr bwMode="auto">
            <a:xfrm>
              <a:off x="2658151" y="5573710"/>
              <a:ext cx="99060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dirty="0" smtClean="0">
                  <a:latin typeface="Times New Roman" pitchFamily="18" charset="0"/>
                  <a:ea typeface="宋体" pitchFamily="2" charset="-122"/>
                </a:rPr>
                <a:t>al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[</a:t>
              </a:r>
              <a:r>
                <a:rPr lang="en-US" altLang="zh-CN" sz="2800" dirty="0" err="1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i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]</a:t>
              </a:r>
              <a:endPara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792701" y="4992591"/>
            <a:ext cx="471950" cy="1084991"/>
            <a:chOff x="3792701" y="4992591"/>
            <a:chExt cx="471950" cy="1084991"/>
          </a:xfrm>
        </p:grpSpPr>
        <p:sp>
          <p:nvSpPr>
            <p:cNvPr id="108" name="Text Box 64"/>
            <p:cNvSpPr txBox="1">
              <a:spLocks noChangeArrowheads="1"/>
            </p:cNvSpPr>
            <p:nvPr/>
          </p:nvSpPr>
          <p:spPr bwMode="auto">
            <a:xfrm>
              <a:off x="3793304" y="4992591"/>
              <a:ext cx="471347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123" name="Text Box 64"/>
            <p:cNvSpPr txBox="1">
              <a:spLocks noChangeArrowheads="1"/>
            </p:cNvSpPr>
            <p:nvPr/>
          </p:nvSpPr>
          <p:spPr bwMode="auto">
            <a:xfrm>
              <a:off x="3792701" y="5558470"/>
              <a:ext cx="471347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0</a:t>
              </a:r>
              <a:endParaRPr lang="en-US" altLang="zh-CN" sz="28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24" name="Text Box 64"/>
          <p:cNvSpPr txBox="1">
            <a:spLocks noChangeArrowheads="1"/>
          </p:cNvSpPr>
          <p:nvPr/>
        </p:nvSpPr>
        <p:spPr bwMode="auto">
          <a:xfrm>
            <a:off x="4432659" y="4992591"/>
            <a:ext cx="47134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0</a:t>
            </a:r>
          </a:p>
        </p:txBody>
      </p:sp>
      <p:sp>
        <p:nvSpPr>
          <p:cNvPr id="125" name="Text Box 64"/>
          <p:cNvSpPr txBox="1">
            <a:spLocks noChangeArrowheads="1"/>
          </p:cNvSpPr>
          <p:nvPr/>
        </p:nvSpPr>
        <p:spPr bwMode="auto">
          <a:xfrm>
            <a:off x="4432056" y="5558470"/>
            <a:ext cx="47134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rPr>
              <a:t>3</a:t>
            </a:r>
            <a:endParaRPr lang="en-US" altLang="zh-CN" sz="2800" dirty="0">
              <a:solidFill>
                <a:srgbClr val="404040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147368" y="5008878"/>
            <a:ext cx="471950" cy="1084991"/>
            <a:chOff x="5147368" y="5008878"/>
            <a:chExt cx="471950" cy="1084991"/>
          </a:xfrm>
        </p:grpSpPr>
        <p:sp>
          <p:nvSpPr>
            <p:cNvPr id="126" name="Text Box 64"/>
            <p:cNvSpPr txBox="1">
              <a:spLocks noChangeArrowheads="1"/>
            </p:cNvSpPr>
            <p:nvPr/>
          </p:nvSpPr>
          <p:spPr bwMode="auto">
            <a:xfrm>
              <a:off x="5147971" y="5008878"/>
              <a:ext cx="471347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  <a:endParaRPr lang="en-US" altLang="zh-CN" sz="28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7" name="Text Box 64"/>
            <p:cNvSpPr txBox="1">
              <a:spLocks noChangeArrowheads="1"/>
            </p:cNvSpPr>
            <p:nvPr/>
          </p:nvSpPr>
          <p:spPr bwMode="auto">
            <a:xfrm>
              <a:off x="5147368" y="5574757"/>
              <a:ext cx="471347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  <a:endParaRPr lang="en-US" altLang="zh-CN" sz="28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838889" y="5008878"/>
            <a:ext cx="471950" cy="1084991"/>
            <a:chOff x="5838889" y="5008878"/>
            <a:chExt cx="471950" cy="1084991"/>
          </a:xfrm>
        </p:grpSpPr>
        <p:sp>
          <p:nvSpPr>
            <p:cNvPr id="128" name="Text Box 64"/>
            <p:cNvSpPr txBox="1">
              <a:spLocks noChangeArrowheads="1"/>
            </p:cNvSpPr>
            <p:nvPr/>
          </p:nvSpPr>
          <p:spPr bwMode="auto">
            <a:xfrm>
              <a:off x="5839492" y="5008878"/>
              <a:ext cx="471347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6</a:t>
              </a:r>
              <a:endParaRPr lang="en-US" altLang="zh-CN" sz="28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9" name="Text Box 64"/>
            <p:cNvSpPr txBox="1">
              <a:spLocks noChangeArrowheads="1"/>
            </p:cNvSpPr>
            <p:nvPr/>
          </p:nvSpPr>
          <p:spPr bwMode="auto">
            <a:xfrm>
              <a:off x="5838889" y="5574757"/>
              <a:ext cx="471347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6</a:t>
              </a:r>
              <a:endParaRPr lang="en-US" altLang="zh-CN" sz="28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524169" y="5008878"/>
            <a:ext cx="471950" cy="1084991"/>
            <a:chOff x="6524169" y="5008878"/>
            <a:chExt cx="471950" cy="1084991"/>
          </a:xfrm>
        </p:grpSpPr>
        <p:sp>
          <p:nvSpPr>
            <p:cNvPr id="130" name="Text Box 64"/>
            <p:cNvSpPr txBox="1">
              <a:spLocks noChangeArrowheads="1"/>
            </p:cNvSpPr>
            <p:nvPr/>
          </p:nvSpPr>
          <p:spPr bwMode="auto">
            <a:xfrm>
              <a:off x="6524772" y="5008878"/>
              <a:ext cx="471347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  <a:endParaRPr lang="en-US" altLang="zh-CN" sz="28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1" name="Text Box 64"/>
            <p:cNvSpPr txBox="1">
              <a:spLocks noChangeArrowheads="1"/>
            </p:cNvSpPr>
            <p:nvPr/>
          </p:nvSpPr>
          <p:spPr bwMode="auto">
            <a:xfrm>
              <a:off x="6524169" y="5574757"/>
              <a:ext cx="471347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  <a:endParaRPr lang="en-US" altLang="zh-CN" sz="2800" dirty="0">
                <a:solidFill>
                  <a:srgbClr val="40404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1984309" y="908352"/>
            <a:ext cx="2885683" cy="1156966"/>
            <a:chOff x="6868691" y="2385076"/>
            <a:chExt cx="2885683" cy="1156966"/>
          </a:xfrm>
        </p:grpSpPr>
        <p:sp>
          <p:nvSpPr>
            <p:cNvPr id="110" name="Freeform 48"/>
            <p:cNvSpPr>
              <a:spLocks/>
            </p:cNvSpPr>
            <p:nvPr/>
          </p:nvSpPr>
          <p:spPr bwMode="auto">
            <a:xfrm>
              <a:off x="7266657" y="2710395"/>
              <a:ext cx="900000" cy="540000"/>
            </a:xfrm>
            <a:custGeom>
              <a:avLst/>
              <a:gdLst>
                <a:gd name="T0" fmla="*/ 0 w 763"/>
                <a:gd name="T1" fmla="*/ 260 h 260"/>
                <a:gd name="T2" fmla="*/ 763 w 763"/>
                <a:gd name="T3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3" h="260">
                  <a:moveTo>
                    <a:pt x="0" y="260"/>
                  </a:moveTo>
                  <a:lnTo>
                    <a:pt x="763" y="0"/>
                  </a:lnTo>
                </a:path>
              </a:pathLst>
            </a:custGeom>
            <a:noFill/>
            <a:ln w="28575" cap="flat" cmpd="sng">
              <a:solidFill>
                <a:srgbClr val="285A32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Oval 7"/>
            <p:cNvSpPr>
              <a:spLocks noChangeArrowheads="1"/>
            </p:cNvSpPr>
            <p:nvPr/>
          </p:nvSpPr>
          <p:spPr bwMode="auto">
            <a:xfrm>
              <a:off x="8103948" y="2385076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Oval 7"/>
            <p:cNvSpPr>
              <a:spLocks noChangeArrowheads="1"/>
            </p:cNvSpPr>
            <p:nvPr/>
          </p:nvSpPr>
          <p:spPr bwMode="auto">
            <a:xfrm>
              <a:off x="6868691" y="3110042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Oval 7"/>
            <p:cNvSpPr>
              <a:spLocks noChangeArrowheads="1"/>
            </p:cNvSpPr>
            <p:nvPr/>
          </p:nvSpPr>
          <p:spPr bwMode="auto">
            <a:xfrm>
              <a:off x="9322374" y="3110042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Freeform 48"/>
            <p:cNvSpPr>
              <a:spLocks/>
            </p:cNvSpPr>
            <p:nvPr/>
          </p:nvSpPr>
          <p:spPr bwMode="auto">
            <a:xfrm flipV="1">
              <a:off x="8535948" y="2691666"/>
              <a:ext cx="822051" cy="562432"/>
            </a:xfrm>
            <a:custGeom>
              <a:avLst/>
              <a:gdLst>
                <a:gd name="T0" fmla="*/ 0 w 763"/>
                <a:gd name="T1" fmla="*/ 260 h 260"/>
                <a:gd name="T2" fmla="*/ 763 w 763"/>
                <a:gd name="T3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3" h="260">
                  <a:moveTo>
                    <a:pt x="0" y="260"/>
                  </a:moveTo>
                  <a:lnTo>
                    <a:pt x="763" y="0"/>
                  </a:lnTo>
                </a:path>
              </a:pathLst>
            </a:custGeom>
            <a:noFill/>
            <a:ln w="28575" cap="flat" cmpd="sng">
              <a:solidFill>
                <a:srgbClr val="285A32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Oval 7"/>
            <p:cNvSpPr>
              <a:spLocks noChangeArrowheads="1"/>
            </p:cNvSpPr>
            <p:nvPr/>
          </p:nvSpPr>
          <p:spPr bwMode="auto">
            <a:xfrm>
              <a:off x="7012853" y="2662036"/>
              <a:ext cx="864000" cy="432000"/>
            </a:xfrm>
            <a:prstGeom prst="ellipse">
              <a:avLst/>
            </a:prstGeom>
            <a:noFill/>
            <a:ln w="28575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 sz="2400" b="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=4</a:t>
              </a:r>
              <a:endParaRPr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Oval 7"/>
            <p:cNvSpPr>
              <a:spLocks noChangeArrowheads="1"/>
            </p:cNvSpPr>
            <p:nvPr/>
          </p:nvSpPr>
          <p:spPr bwMode="auto">
            <a:xfrm>
              <a:off x="8806215" y="2662036"/>
              <a:ext cx="864000" cy="432000"/>
            </a:xfrm>
            <a:prstGeom prst="ellipse">
              <a:avLst/>
            </a:prstGeom>
            <a:noFill/>
            <a:ln w="28575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2400" b="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=6</a:t>
              </a:r>
              <a:endParaRPr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3" name="组合 142"/>
          <p:cNvGrpSpPr/>
          <p:nvPr/>
        </p:nvGrpSpPr>
        <p:grpSpPr>
          <a:xfrm>
            <a:off x="6023000" y="908352"/>
            <a:ext cx="2885683" cy="1809278"/>
            <a:chOff x="6868691" y="2385076"/>
            <a:chExt cx="2885683" cy="1809278"/>
          </a:xfrm>
        </p:grpSpPr>
        <p:sp>
          <p:nvSpPr>
            <p:cNvPr id="144" name="Freeform 48"/>
            <p:cNvSpPr>
              <a:spLocks/>
            </p:cNvSpPr>
            <p:nvPr/>
          </p:nvSpPr>
          <p:spPr bwMode="auto">
            <a:xfrm>
              <a:off x="7266657" y="2710395"/>
              <a:ext cx="900000" cy="540000"/>
            </a:xfrm>
            <a:custGeom>
              <a:avLst/>
              <a:gdLst>
                <a:gd name="T0" fmla="*/ 0 w 763"/>
                <a:gd name="T1" fmla="*/ 260 h 260"/>
                <a:gd name="T2" fmla="*/ 763 w 763"/>
                <a:gd name="T3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3" h="260">
                  <a:moveTo>
                    <a:pt x="0" y="260"/>
                  </a:moveTo>
                  <a:lnTo>
                    <a:pt x="763" y="0"/>
                  </a:lnTo>
                </a:path>
              </a:pathLst>
            </a:custGeom>
            <a:noFill/>
            <a:ln w="28575" cap="flat" cmpd="sng">
              <a:solidFill>
                <a:srgbClr val="285A32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Oval 7"/>
            <p:cNvSpPr>
              <a:spLocks noChangeArrowheads="1"/>
            </p:cNvSpPr>
            <p:nvPr/>
          </p:nvSpPr>
          <p:spPr bwMode="auto">
            <a:xfrm>
              <a:off x="8103948" y="2385076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" name="Oval 7"/>
            <p:cNvSpPr>
              <a:spLocks noChangeArrowheads="1"/>
            </p:cNvSpPr>
            <p:nvPr/>
          </p:nvSpPr>
          <p:spPr bwMode="auto">
            <a:xfrm>
              <a:off x="6868691" y="3110042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" name="Oval 7"/>
            <p:cNvSpPr>
              <a:spLocks noChangeArrowheads="1"/>
            </p:cNvSpPr>
            <p:nvPr/>
          </p:nvSpPr>
          <p:spPr bwMode="auto">
            <a:xfrm>
              <a:off x="9322374" y="3110042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Oval 7"/>
            <p:cNvSpPr>
              <a:spLocks noChangeArrowheads="1"/>
            </p:cNvSpPr>
            <p:nvPr/>
          </p:nvSpPr>
          <p:spPr bwMode="auto">
            <a:xfrm>
              <a:off x="8103948" y="3762354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0" name="Freeform 48"/>
            <p:cNvSpPr>
              <a:spLocks/>
            </p:cNvSpPr>
            <p:nvPr/>
          </p:nvSpPr>
          <p:spPr bwMode="auto">
            <a:xfrm>
              <a:off x="8535948" y="3490676"/>
              <a:ext cx="900000" cy="504000"/>
            </a:xfrm>
            <a:custGeom>
              <a:avLst/>
              <a:gdLst>
                <a:gd name="T0" fmla="*/ 0 w 763"/>
                <a:gd name="T1" fmla="*/ 260 h 260"/>
                <a:gd name="T2" fmla="*/ 763 w 763"/>
                <a:gd name="T3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3" h="260">
                  <a:moveTo>
                    <a:pt x="0" y="260"/>
                  </a:moveTo>
                  <a:lnTo>
                    <a:pt x="763" y="0"/>
                  </a:lnTo>
                </a:path>
              </a:pathLst>
            </a:custGeom>
            <a:noFill/>
            <a:ln w="28575" cap="flat" cmpd="sng">
              <a:solidFill>
                <a:srgbClr val="285A32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Freeform 48"/>
            <p:cNvSpPr>
              <a:spLocks/>
            </p:cNvSpPr>
            <p:nvPr/>
          </p:nvSpPr>
          <p:spPr bwMode="auto">
            <a:xfrm flipV="1">
              <a:off x="8320201" y="2816830"/>
              <a:ext cx="0" cy="936000"/>
            </a:xfrm>
            <a:custGeom>
              <a:avLst/>
              <a:gdLst>
                <a:gd name="T0" fmla="*/ 0 w 763"/>
                <a:gd name="T1" fmla="*/ 260 h 260"/>
                <a:gd name="T2" fmla="*/ 763 w 763"/>
                <a:gd name="T3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3" h="260">
                  <a:moveTo>
                    <a:pt x="0" y="260"/>
                  </a:moveTo>
                  <a:lnTo>
                    <a:pt x="763" y="0"/>
                  </a:lnTo>
                </a:path>
              </a:pathLst>
            </a:custGeom>
            <a:noFill/>
            <a:ln w="28575" cap="flat" cmpd="sng">
              <a:solidFill>
                <a:srgbClr val="285A32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Oval 7"/>
            <p:cNvSpPr>
              <a:spLocks noChangeArrowheads="1"/>
            </p:cNvSpPr>
            <p:nvPr/>
          </p:nvSpPr>
          <p:spPr bwMode="auto">
            <a:xfrm>
              <a:off x="7012853" y="2662036"/>
              <a:ext cx="864000" cy="432000"/>
            </a:xfrm>
            <a:prstGeom prst="ellipse">
              <a:avLst/>
            </a:prstGeom>
            <a:noFill/>
            <a:ln w="28575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 sz="2400" b="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=4</a:t>
              </a:r>
              <a:endParaRPr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6" name="Oval 7"/>
            <p:cNvSpPr>
              <a:spLocks noChangeArrowheads="1"/>
            </p:cNvSpPr>
            <p:nvPr/>
          </p:nvSpPr>
          <p:spPr bwMode="auto">
            <a:xfrm>
              <a:off x="8806215" y="3651418"/>
              <a:ext cx="864000" cy="432000"/>
            </a:xfrm>
            <a:prstGeom prst="ellipse">
              <a:avLst/>
            </a:prstGeom>
            <a:noFill/>
            <a:ln w="28575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sz="2400" b="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=4</a:t>
              </a:r>
              <a:endParaRPr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7" name="Oval 7"/>
            <p:cNvSpPr>
              <a:spLocks noChangeArrowheads="1"/>
            </p:cNvSpPr>
            <p:nvPr/>
          </p:nvSpPr>
          <p:spPr bwMode="auto">
            <a:xfrm>
              <a:off x="8238216" y="3103094"/>
              <a:ext cx="864000" cy="432000"/>
            </a:xfrm>
            <a:prstGeom prst="ellipse">
              <a:avLst/>
            </a:prstGeom>
            <a:noFill/>
            <a:ln w="28575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400" b="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=2</a:t>
              </a:r>
              <a:endParaRPr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691479" y="5008878"/>
            <a:ext cx="648000" cy="1118255"/>
          </a:xfrm>
          <a:prstGeom prst="rect">
            <a:avLst/>
          </a:prstGeom>
          <a:solidFill>
            <a:srgbClr val="507D7D">
              <a:alpha val="49804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</a:pPr>
            <a:endParaRPr lang="en-US" altLang="zh-CN" dirty="0"/>
          </a:p>
          <a:p>
            <a:pPr>
              <a:lnSpc>
                <a:spcPts val="2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</a:pPr>
            <a:endParaRPr lang="zh-CN" alt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5014271" y="5015629"/>
            <a:ext cx="648000" cy="1118255"/>
          </a:xfrm>
          <a:prstGeom prst="rect">
            <a:avLst/>
          </a:prstGeom>
          <a:solidFill>
            <a:srgbClr val="507D7D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</a:pPr>
            <a:endParaRPr lang="en-US" altLang="zh-CN" dirty="0"/>
          </a:p>
          <a:p>
            <a:pPr>
              <a:lnSpc>
                <a:spcPts val="2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</a:pPr>
            <a:endParaRPr lang="zh-CN" alt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5714240" y="5015629"/>
            <a:ext cx="648000" cy="1118255"/>
          </a:xfrm>
          <a:prstGeom prst="rect">
            <a:avLst/>
          </a:prstGeom>
          <a:solidFill>
            <a:srgbClr val="507D7D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</a:pPr>
            <a:endParaRPr lang="en-US" altLang="zh-CN" dirty="0"/>
          </a:p>
          <a:p>
            <a:pPr>
              <a:lnSpc>
                <a:spcPts val="2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</a:pPr>
            <a:endParaRPr lang="zh-CN" alt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6383162" y="5015629"/>
            <a:ext cx="648000" cy="1118255"/>
          </a:xfrm>
          <a:prstGeom prst="rect">
            <a:avLst/>
          </a:prstGeom>
          <a:solidFill>
            <a:srgbClr val="507D7D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</a:pPr>
            <a:endParaRPr lang="en-US" altLang="zh-CN" dirty="0"/>
          </a:p>
          <a:p>
            <a:pPr>
              <a:lnSpc>
                <a:spcPts val="2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05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2" grpId="0" animBg="1"/>
      <p:bldP spid="133" grpId="0" animBg="1"/>
      <p:bldP spid="134" grpId="0" animBg="1"/>
      <p:bldP spid="13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050928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12908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1" name="Rectangle 2"/>
          <p:cNvSpPr txBox="1">
            <a:spLocks noChangeArrowheads="1"/>
          </p:cNvSpPr>
          <p:nvPr/>
        </p:nvSpPr>
        <p:spPr>
          <a:xfrm>
            <a:off x="527051" y="1052514"/>
            <a:ext cx="4861983" cy="2016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6238" indent="-457200">
              <a:buFont typeface="Times New Roman" pitchFamily="18" charset="0"/>
              <a:buAutoNum type="arabicPeriod"/>
            </a:pPr>
            <a:r>
              <a:rPr lang="zh-CN" altLang="en-US" sz="2400" smtClean="0"/>
              <a:t>计算</a:t>
            </a:r>
            <a:r>
              <a:rPr lang="en-US" altLang="zh-CN" sz="2400" smtClean="0"/>
              <a:t> Ve(i)</a:t>
            </a:r>
          </a:p>
          <a:p>
            <a:pPr marL="376238" indent="-457200">
              <a:buFont typeface="Times New Roman" pitchFamily="18" charset="0"/>
              <a:buAutoNum type="arabicPeriod"/>
            </a:pPr>
            <a:r>
              <a:rPr lang="zh-CN" altLang="en-US" sz="2400" smtClean="0"/>
              <a:t>计算 </a:t>
            </a:r>
            <a:r>
              <a:rPr lang="en-US" altLang="zh-CN" sz="2400" smtClean="0"/>
              <a:t>Vl(j)</a:t>
            </a:r>
          </a:p>
          <a:p>
            <a:pPr marL="376238" indent="-457200">
              <a:buFont typeface="Times New Roman" pitchFamily="18" charset="0"/>
              <a:buAutoNum type="arabicPeriod"/>
            </a:pPr>
            <a:r>
              <a:rPr lang="zh-CN" altLang="en-US" sz="2400" smtClean="0"/>
              <a:t>计算 </a:t>
            </a:r>
            <a:r>
              <a:rPr lang="en-US" altLang="zh-CN" sz="2400" smtClean="0"/>
              <a:t>e(i)</a:t>
            </a:r>
          </a:p>
          <a:p>
            <a:pPr marL="376238" indent="-457200">
              <a:buFont typeface="Times New Roman" pitchFamily="18" charset="0"/>
              <a:buAutoNum type="arabicPeriod"/>
            </a:pPr>
            <a:r>
              <a:rPr lang="zh-CN" altLang="en-US" sz="2400" smtClean="0"/>
              <a:t>计算 </a:t>
            </a:r>
            <a:r>
              <a:rPr lang="en-US" altLang="zh-CN" sz="2400" smtClean="0"/>
              <a:t>l(i)</a:t>
            </a:r>
          </a:p>
          <a:p>
            <a:pPr marL="376238" indent="-457200">
              <a:buFont typeface="Times New Roman" pitchFamily="18" charset="0"/>
              <a:buAutoNum type="arabicPeriod"/>
            </a:pPr>
            <a:r>
              <a:rPr lang="zh-CN" altLang="en-US" sz="2400" smtClean="0"/>
              <a:t>计算 </a:t>
            </a:r>
            <a:r>
              <a:rPr lang="en-US" altLang="zh-CN" sz="2400" smtClean="0"/>
              <a:t>l(i)-e(i)</a:t>
            </a:r>
            <a:endParaRPr lang="en-US" altLang="zh-CN" sz="2400" dirty="0" smtClean="0"/>
          </a:p>
        </p:txBody>
      </p:sp>
      <p:grpSp>
        <p:nvGrpSpPr>
          <p:cNvPr id="137" name="Group 3"/>
          <p:cNvGrpSpPr>
            <a:grpSpLocks/>
          </p:cNvGrpSpPr>
          <p:nvPr/>
        </p:nvGrpSpPr>
        <p:grpSpPr bwMode="auto">
          <a:xfrm>
            <a:off x="2945027" y="431801"/>
            <a:ext cx="6068483" cy="2424113"/>
            <a:chOff x="0" y="0"/>
            <a:chExt cx="2867" cy="1527"/>
          </a:xfrm>
        </p:grpSpPr>
        <p:sp>
          <p:nvSpPr>
            <p:cNvPr id="139" name="Oval 4"/>
            <p:cNvSpPr>
              <a:spLocks noChangeArrowheads="1"/>
            </p:cNvSpPr>
            <p:nvPr/>
          </p:nvSpPr>
          <p:spPr bwMode="auto">
            <a:xfrm>
              <a:off x="2678" y="363"/>
              <a:ext cx="189" cy="22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aseline="0">
                  <a:ea typeface="宋体" pitchFamily="2" charset="-122"/>
                </a:rPr>
                <a:t>V9</a:t>
              </a:r>
            </a:p>
          </p:txBody>
        </p:sp>
        <p:sp>
          <p:nvSpPr>
            <p:cNvPr id="141" name="Oval 5"/>
            <p:cNvSpPr>
              <a:spLocks noChangeArrowheads="1"/>
            </p:cNvSpPr>
            <p:nvPr/>
          </p:nvSpPr>
          <p:spPr bwMode="auto">
            <a:xfrm>
              <a:off x="1951" y="725"/>
              <a:ext cx="189" cy="22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aseline="0">
                  <a:ea typeface="宋体" pitchFamily="2" charset="-122"/>
                </a:rPr>
                <a:t>V8</a:t>
              </a:r>
            </a:p>
          </p:txBody>
        </p:sp>
        <p:sp>
          <p:nvSpPr>
            <p:cNvPr id="142" name="Oval 6"/>
            <p:cNvSpPr>
              <a:spLocks noChangeArrowheads="1"/>
            </p:cNvSpPr>
            <p:nvPr/>
          </p:nvSpPr>
          <p:spPr bwMode="auto">
            <a:xfrm>
              <a:off x="1936" y="0"/>
              <a:ext cx="189" cy="22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aseline="0">
                  <a:ea typeface="宋体" pitchFamily="2" charset="-122"/>
                </a:rPr>
                <a:t>V7</a:t>
              </a:r>
            </a:p>
          </p:txBody>
        </p:sp>
        <p:sp>
          <p:nvSpPr>
            <p:cNvPr id="149" name="Oval 7"/>
            <p:cNvSpPr>
              <a:spLocks noChangeArrowheads="1"/>
            </p:cNvSpPr>
            <p:nvPr/>
          </p:nvSpPr>
          <p:spPr bwMode="auto">
            <a:xfrm>
              <a:off x="1343" y="1305"/>
              <a:ext cx="189" cy="22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aseline="0">
                  <a:ea typeface="宋体" pitchFamily="2" charset="-122"/>
                </a:rPr>
                <a:t>V6</a:t>
              </a:r>
            </a:p>
          </p:txBody>
        </p:sp>
        <p:sp>
          <p:nvSpPr>
            <p:cNvPr id="151" name="Oval 8"/>
            <p:cNvSpPr>
              <a:spLocks noChangeArrowheads="1"/>
            </p:cNvSpPr>
            <p:nvPr/>
          </p:nvSpPr>
          <p:spPr bwMode="auto">
            <a:xfrm>
              <a:off x="628" y="1305"/>
              <a:ext cx="189" cy="22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aseline="0">
                  <a:ea typeface="宋体" pitchFamily="2" charset="-122"/>
                </a:rPr>
                <a:t>V4</a:t>
              </a:r>
            </a:p>
          </p:txBody>
        </p:sp>
        <p:sp>
          <p:nvSpPr>
            <p:cNvPr id="154" name="Oval 9"/>
            <p:cNvSpPr>
              <a:spLocks noChangeArrowheads="1"/>
            </p:cNvSpPr>
            <p:nvPr/>
          </p:nvSpPr>
          <p:spPr bwMode="auto">
            <a:xfrm>
              <a:off x="1347" y="454"/>
              <a:ext cx="189" cy="22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aseline="0">
                  <a:ea typeface="宋体" pitchFamily="2" charset="-122"/>
                </a:rPr>
                <a:t>V5</a:t>
              </a:r>
            </a:p>
          </p:txBody>
        </p:sp>
        <p:sp>
          <p:nvSpPr>
            <p:cNvPr id="155" name="Oval 10"/>
            <p:cNvSpPr>
              <a:spLocks noChangeArrowheads="1"/>
            </p:cNvSpPr>
            <p:nvPr/>
          </p:nvSpPr>
          <p:spPr bwMode="auto">
            <a:xfrm>
              <a:off x="642" y="772"/>
              <a:ext cx="189" cy="22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aseline="0">
                  <a:ea typeface="宋体" pitchFamily="2" charset="-122"/>
                </a:rPr>
                <a:t>V3</a:t>
              </a:r>
            </a:p>
          </p:txBody>
        </p:sp>
        <p:sp>
          <p:nvSpPr>
            <p:cNvPr id="158" name="Oval 11"/>
            <p:cNvSpPr>
              <a:spLocks noChangeArrowheads="1"/>
            </p:cNvSpPr>
            <p:nvPr/>
          </p:nvSpPr>
          <p:spPr bwMode="auto">
            <a:xfrm>
              <a:off x="627" y="23"/>
              <a:ext cx="189" cy="22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aseline="0">
                  <a:ea typeface="宋体" pitchFamily="2" charset="-122"/>
                </a:rPr>
                <a:t>V2</a:t>
              </a:r>
            </a:p>
          </p:txBody>
        </p:sp>
        <p:sp>
          <p:nvSpPr>
            <p:cNvPr id="159" name="Oval 12"/>
            <p:cNvSpPr>
              <a:spLocks noChangeArrowheads="1"/>
            </p:cNvSpPr>
            <p:nvPr/>
          </p:nvSpPr>
          <p:spPr bwMode="auto">
            <a:xfrm>
              <a:off x="0" y="442"/>
              <a:ext cx="189" cy="22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baseline="0" dirty="0">
                  <a:ea typeface="宋体" pitchFamily="2" charset="-122"/>
                </a:rPr>
                <a:t>V1</a:t>
              </a:r>
            </a:p>
          </p:txBody>
        </p:sp>
        <p:sp>
          <p:nvSpPr>
            <p:cNvPr id="160" name="Line 13"/>
            <p:cNvSpPr>
              <a:spLocks noChangeShapeType="1"/>
            </p:cNvSpPr>
            <p:nvPr/>
          </p:nvSpPr>
          <p:spPr bwMode="auto">
            <a:xfrm>
              <a:off x="177" y="584"/>
              <a:ext cx="466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14"/>
            <p:cNvSpPr>
              <a:spLocks noChangeShapeType="1"/>
            </p:cNvSpPr>
            <p:nvPr/>
          </p:nvSpPr>
          <p:spPr bwMode="auto">
            <a:xfrm>
              <a:off x="121" y="651"/>
              <a:ext cx="534" cy="7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15"/>
            <p:cNvSpPr>
              <a:spLocks noChangeShapeType="1"/>
            </p:cNvSpPr>
            <p:nvPr/>
          </p:nvSpPr>
          <p:spPr bwMode="auto">
            <a:xfrm flipV="1">
              <a:off x="844" y="596"/>
              <a:ext cx="50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Line 16"/>
            <p:cNvSpPr>
              <a:spLocks noChangeShapeType="1"/>
            </p:cNvSpPr>
            <p:nvPr/>
          </p:nvSpPr>
          <p:spPr bwMode="auto">
            <a:xfrm>
              <a:off x="810" y="1373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4" name="Group 17"/>
            <p:cNvGrpSpPr>
              <a:grpSpLocks/>
            </p:cNvGrpSpPr>
            <p:nvPr/>
          </p:nvGrpSpPr>
          <p:grpSpPr bwMode="auto">
            <a:xfrm>
              <a:off x="166" y="107"/>
              <a:ext cx="2600" cy="733"/>
              <a:chOff x="0" y="0"/>
              <a:chExt cx="2600" cy="733"/>
            </a:xfrm>
          </p:grpSpPr>
          <p:sp>
            <p:nvSpPr>
              <p:cNvPr id="177" name="Line 18"/>
              <p:cNvSpPr>
                <a:spLocks noChangeShapeType="1"/>
              </p:cNvSpPr>
              <p:nvPr/>
            </p:nvSpPr>
            <p:spPr bwMode="auto">
              <a:xfrm flipV="1">
                <a:off x="0" y="89"/>
                <a:ext cx="489" cy="3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8" name="Line 19"/>
              <p:cNvSpPr>
                <a:spLocks noChangeShapeType="1"/>
              </p:cNvSpPr>
              <p:nvPr/>
            </p:nvSpPr>
            <p:spPr bwMode="auto">
              <a:xfrm>
                <a:off x="655" y="55"/>
                <a:ext cx="534" cy="3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9" name="Line 20"/>
              <p:cNvSpPr>
                <a:spLocks noChangeShapeType="1"/>
              </p:cNvSpPr>
              <p:nvPr/>
            </p:nvSpPr>
            <p:spPr bwMode="auto">
              <a:xfrm flipV="1">
                <a:off x="1355" y="55"/>
                <a:ext cx="423" cy="3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0" name="Line 21"/>
              <p:cNvSpPr>
                <a:spLocks noChangeShapeType="1"/>
              </p:cNvSpPr>
              <p:nvPr/>
            </p:nvSpPr>
            <p:spPr bwMode="auto">
              <a:xfrm>
                <a:off x="1355" y="500"/>
                <a:ext cx="467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1" name="Line 22"/>
              <p:cNvSpPr>
                <a:spLocks noChangeShapeType="1"/>
              </p:cNvSpPr>
              <p:nvPr/>
            </p:nvSpPr>
            <p:spPr bwMode="auto">
              <a:xfrm>
                <a:off x="1955" y="0"/>
                <a:ext cx="645" cy="2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2" name="Line 23"/>
              <p:cNvSpPr>
                <a:spLocks noChangeShapeType="1"/>
              </p:cNvSpPr>
              <p:nvPr/>
            </p:nvSpPr>
            <p:spPr bwMode="auto">
              <a:xfrm flipV="1">
                <a:off x="1978" y="433"/>
                <a:ext cx="566" cy="3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5" name="Line 24"/>
            <p:cNvSpPr>
              <a:spLocks noChangeShapeType="1"/>
            </p:cNvSpPr>
            <p:nvPr/>
          </p:nvSpPr>
          <p:spPr bwMode="auto">
            <a:xfrm flipV="1">
              <a:off x="1488" y="940"/>
              <a:ext cx="511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Text Box 25"/>
            <p:cNvSpPr txBox="1">
              <a:spLocks noChangeArrowheads="1"/>
            </p:cNvSpPr>
            <p:nvPr/>
          </p:nvSpPr>
          <p:spPr bwMode="auto">
            <a:xfrm rot="1789981">
              <a:off x="272" y="502"/>
              <a:ext cx="33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aseline="0">
                  <a:ea typeface="宋体" pitchFamily="2" charset="-122"/>
                </a:rPr>
                <a:t>a2=4</a:t>
              </a:r>
            </a:p>
          </p:txBody>
        </p:sp>
        <p:sp>
          <p:nvSpPr>
            <p:cNvPr id="167" name="Text Box 26"/>
            <p:cNvSpPr txBox="1">
              <a:spLocks noChangeArrowheads="1"/>
            </p:cNvSpPr>
            <p:nvPr/>
          </p:nvSpPr>
          <p:spPr bwMode="auto">
            <a:xfrm rot="3002352">
              <a:off x="76" y="921"/>
              <a:ext cx="45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aseline="0">
                  <a:ea typeface="宋体" pitchFamily="2" charset="-122"/>
                </a:rPr>
                <a:t>a3=5</a:t>
              </a:r>
            </a:p>
          </p:txBody>
        </p:sp>
        <p:sp>
          <p:nvSpPr>
            <p:cNvPr id="168" name="Text Box 27"/>
            <p:cNvSpPr txBox="1">
              <a:spLocks noChangeArrowheads="1"/>
            </p:cNvSpPr>
            <p:nvPr/>
          </p:nvSpPr>
          <p:spPr bwMode="auto">
            <a:xfrm rot="19662524">
              <a:off x="829" y="542"/>
              <a:ext cx="33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aseline="0">
                  <a:ea typeface="宋体" pitchFamily="2" charset="-122"/>
                </a:rPr>
                <a:t>a5=1</a:t>
              </a:r>
            </a:p>
          </p:txBody>
        </p:sp>
        <p:sp>
          <p:nvSpPr>
            <p:cNvPr id="169" name="Text Box 28"/>
            <p:cNvSpPr txBox="1">
              <a:spLocks noChangeArrowheads="1"/>
            </p:cNvSpPr>
            <p:nvPr/>
          </p:nvSpPr>
          <p:spPr bwMode="auto">
            <a:xfrm>
              <a:off x="852" y="1179"/>
              <a:ext cx="33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aseline="0">
                  <a:ea typeface="宋体" pitchFamily="2" charset="-122"/>
                </a:rPr>
                <a:t>a6=2</a:t>
              </a:r>
            </a:p>
          </p:txBody>
        </p:sp>
        <p:sp>
          <p:nvSpPr>
            <p:cNvPr id="170" name="Text Box 29"/>
            <p:cNvSpPr txBox="1">
              <a:spLocks noChangeArrowheads="1"/>
            </p:cNvSpPr>
            <p:nvPr/>
          </p:nvSpPr>
          <p:spPr bwMode="auto">
            <a:xfrm rot="19326552">
              <a:off x="1517" y="953"/>
              <a:ext cx="33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aseline="0">
                  <a:ea typeface="宋体" pitchFamily="2" charset="-122"/>
                </a:rPr>
                <a:t>a9=4</a:t>
              </a:r>
            </a:p>
          </p:txBody>
        </p:sp>
        <p:sp>
          <p:nvSpPr>
            <p:cNvPr id="171" name="Text Box 30"/>
            <p:cNvSpPr txBox="1">
              <a:spLocks noChangeArrowheads="1"/>
            </p:cNvSpPr>
            <p:nvPr/>
          </p:nvSpPr>
          <p:spPr bwMode="auto">
            <a:xfrm rot="19663469">
              <a:off x="218" y="152"/>
              <a:ext cx="33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aseline="0">
                  <a:ea typeface="宋体" pitchFamily="2" charset="-122"/>
                </a:rPr>
                <a:t>a1=6</a:t>
              </a:r>
            </a:p>
          </p:txBody>
        </p:sp>
        <p:sp>
          <p:nvSpPr>
            <p:cNvPr id="172" name="Text Box 31"/>
            <p:cNvSpPr txBox="1">
              <a:spLocks noChangeArrowheads="1"/>
            </p:cNvSpPr>
            <p:nvPr/>
          </p:nvSpPr>
          <p:spPr bwMode="auto">
            <a:xfrm rot="2110140">
              <a:off x="961" y="136"/>
              <a:ext cx="33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aseline="0">
                  <a:ea typeface="宋体" pitchFamily="2" charset="-122"/>
                </a:rPr>
                <a:t>a4=1</a:t>
              </a:r>
            </a:p>
          </p:txBody>
        </p:sp>
        <p:sp>
          <p:nvSpPr>
            <p:cNvPr id="173" name="Text Box 32"/>
            <p:cNvSpPr txBox="1">
              <a:spLocks noChangeArrowheads="1"/>
            </p:cNvSpPr>
            <p:nvPr/>
          </p:nvSpPr>
          <p:spPr bwMode="auto">
            <a:xfrm rot="19215502">
              <a:off x="1494" y="153"/>
              <a:ext cx="33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aseline="0">
                  <a:ea typeface="宋体" pitchFamily="2" charset="-122"/>
                </a:rPr>
                <a:t>a7=9</a:t>
              </a:r>
            </a:p>
          </p:txBody>
        </p:sp>
        <p:sp>
          <p:nvSpPr>
            <p:cNvPr id="174" name="Text Box 33"/>
            <p:cNvSpPr txBox="1">
              <a:spLocks noChangeArrowheads="1"/>
            </p:cNvSpPr>
            <p:nvPr/>
          </p:nvSpPr>
          <p:spPr bwMode="auto">
            <a:xfrm rot="1348562">
              <a:off x="1619" y="502"/>
              <a:ext cx="33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aseline="0">
                  <a:ea typeface="宋体" pitchFamily="2" charset="-122"/>
                </a:rPr>
                <a:t>a8=7</a:t>
              </a:r>
            </a:p>
          </p:txBody>
        </p:sp>
        <p:sp>
          <p:nvSpPr>
            <p:cNvPr id="175" name="Text Box 34"/>
            <p:cNvSpPr txBox="1">
              <a:spLocks noChangeArrowheads="1"/>
            </p:cNvSpPr>
            <p:nvPr/>
          </p:nvSpPr>
          <p:spPr bwMode="auto">
            <a:xfrm rot="1332095">
              <a:off x="2239" y="35"/>
              <a:ext cx="39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aseline="0">
                  <a:ea typeface="宋体" pitchFamily="2" charset="-122"/>
                </a:rPr>
                <a:t>a10=2</a:t>
              </a:r>
            </a:p>
          </p:txBody>
        </p:sp>
        <p:sp>
          <p:nvSpPr>
            <p:cNvPr id="176" name="Text Box 35"/>
            <p:cNvSpPr txBox="1">
              <a:spLocks noChangeArrowheads="1"/>
            </p:cNvSpPr>
            <p:nvPr/>
          </p:nvSpPr>
          <p:spPr bwMode="auto">
            <a:xfrm rot="20106522">
              <a:off x="2276" y="621"/>
              <a:ext cx="39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aseline="0">
                  <a:ea typeface="宋体" pitchFamily="2" charset="-122"/>
                </a:rPr>
                <a:t>a11=4</a:t>
              </a:r>
            </a:p>
          </p:txBody>
        </p:sp>
      </p:grpSp>
      <p:sp>
        <p:nvSpPr>
          <p:cNvPr id="183" name="Text Box 36"/>
          <p:cNvSpPr txBox="1">
            <a:spLocks noChangeArrowheads="1"/>
          </p:cNvSpPr>
          <p:nvPr/>
        </p:nvSpPr>
        <p:spPr bwMode="auto">
          <a:xfrm>
            <a:off x="1686984" y="3530366"/>
            <a:ext cx="498855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baseline="-10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b="1" baseline="-10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b="1" baseline="-10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b="1" baseline="-10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b="1" baseline="-10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 baseline="-10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 baseline="-10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 baseline="-10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 baseline="-10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baseline="0">
                <a:ea typeface="宋体" pitchFamily="2" charset="-122"/>
              </a:rPr>
              <a:t>V1</a:t>
            </a:r>
          </a:p>
          <a:p>
            <a:pPr eaLnBrk="1" hangingPunct="1"/>
            <a:r>
              <a:rPr lang="en-US" altLang="zh-CN" sz="2000" baseline="0">
                <a:ea typeface="宋体" pitchFamily="2" charset="-122"/>
              </a:rPr>
              <a:t>V2</a:t>
            </a:r>
          </a:p>
          <a:p>
            <a:pPr eaLnBrk="1" hangingPunct="1"/>
            <a:r>
              <a:rPr lang="en-US" altLang="zh-CN" sz="2000" baseline="0">
                <a:ea typeface="宋体" pitchFamily="2" charset="-122"/>
              </a:rPr>
              <a:t>V3</a:t>
            </a:r>
          </a:p>
          <a:p>
            <a:pPr eaLnBrk="1" hangingPunct="1"/>
            <a:r>
              <a:rPr lang="en-US" altLang="zh-CN" sz="2000" baseline="0">
                <a:ea typeface="宋体" pitchFamily="2" charset="-122"/>
              </a:rPr>
              <a:t>V4</a:t>
            </a:r>
          </a:p>
          <a:p>
            <a:pPr eaLnBrk="1" hangingPunct="1"/>
            <a:r>
              <a:rPr lang="en-US" altLang="zh-CN" sz="2000" baseline="0">
                <a:ea typeface="宋体" pitchFamily="2" charset="-122"/>
              </a:rPr>
              <a:t>V5</a:t>
            </a:r>
          </a:p>
          <a:p>
            <a:pPr eaLnBrk="1" hangingPunct="1"/>
            <a:r>
              <a:rPr lang="en-US" altLang="zh-CN" sz="2000" baseline="0">
                <a:ea typeface="宋体" pitchFamily="2" charset="-122"/>
              </a:rPr>
              <a:t>V6</a:t>
            </a:r>
          </a:p>
          <a:p>
            <a:pPr eaLnBrk="1" hangingPunct="1"/>
            <a:r>
              <a:rPr lang="en-US" altLang="zh-CN" sz="2000" baseline="0">
                <a:ea typeface="宋体" pitchFamily="2" charset="-122"/>
              </a:rPr>
              <a:t>V7</a:t>
            </a:r>
          </a:p>
          <a:p>
            <a:pPr eaLnBrk="1" hangingPunct="1"/>
            <a:r>
              <a:rPr lang="en-US" altLang="zh-CN" sz="2000" baseline="0">
                <a:ea typeface="宋体" pitchFamily="2" charset="-122"/>
              </a:rPr>
              <a:t>V8</a:t>
            </a:r>
          </a:p>
          <a:p>
            <a:pPr eaLnBrk="1" hangingPunct="1"/>
            <a:r>
              <a:rPr lang="en-US" altLang="zh-CN" sz="2000" baseline="0">
                <a:ea typeface="宋体" pitchFamily="2" charset="-122"/>
              </a:rPr>
              <a:t>V9</a:t>
            </a:r>
          </a:p>
        </p:txBody>
      </p:sp>
      <p:grpSp>
        <p:nvGrpSpPr>
          <p:cNvPr id="184" name="Group 37"/>
          <p:cNvGrpSpPr>
            <a:grpSpLocks/>
          </p:cNvGrpSpPr>
          <p:nvPr/>
        </p:nvGrpSpPr>
        <p:grpSpPr bwMode="auto">
          <a:xfrm>
            <a:off x="1411818" y="3203341"/>
            <a:ext cx="3221567" cy="3128963"/>
            <a:chOff x="0" y="0"/>
            <a:chExt cx="1522" cy="1971"/>
          </a:xfrm>
        </p:grpSpPr>
        <p:sp>
          <p:nvSpPr>
            <p:cNvPr id="185" name="Line 38"/>
            <p:cNvSpPr>
              <a:spLocks noChangeShapeType="1"/>
            </p:cNvSpPr>
            <p:nvPr/>
          </p:nvSpPr>
          <p:spPr bwMode="auto">
            <a:xfrm>
              <a:off x="0" y="994"/>
              <a:ext cx="15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6" name="Group 39"/>
            <p:cNvGrpSpPr>
              <a:grpSpLocks/>
            </p:cNvGrpSpPr>
            <p:nvPr/>
          </p:nvGrpSpPr>
          <p:grpSpPr bwMode="auto">
            <a:xfrm>
              <a:off x="0" y="0"/>
              <a:ext cx="1522" cy="1971"/>
              <a:chOff x="0" y="0"/>
              <a:chExt cx="1522" cy="1971"/>
            </a:xfrm>
          </p:grpSpPr>
          <p:sp>
            <p:nvSpPr>
              <p:cNvPr id="187" name="Rectangle 40"/>
              <p:cNvSpPr>
                <a:spLocks noChangeArrowheads="1"/>
              </p:cNvSpPr>
              <p:nvPr/>
            </p:nvSpPr>
            <p:spPr bwMode="auto">
              <a:xfrm>
                <a:off x="0" y="5"/>
                <a:ext cx="1522" cy="196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b="1" baseline="-100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b="1" baseline="-100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b="1" baseline="-100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b="1" baseline="-100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b="1" baseline="-100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b="1" baseline="-100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b="1" baseline="-100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b="1" baseline="-100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b="1" baseline="-100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 b="0" baseline="0">
                  <a:latin typeface="Verdana" pitchFamily="34" charset="0"/>
                  <a:ea typeface="宋体" pitchFamily="2" charset="-122"/>
                </a:endParaRPr>
              </a:p>
            </p:txBody>
          </p:sp>
          <p:sp>
            <p:nvSpPr>
              <p:cNvPr id="188" name="Line 41"/>
              <p:cNvSpPr>
                <a:spLocks noChangeShapeType="1"/>
              </p:cNvSpPr>
              <p:nvPr/>
            </p:nvSpPr>
            <p:spPr bwMode="auto">
              <a:xfrm>
                <a:off x="0" y="238"/>
                <a:ext cx="15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9" name="Text Box 42"/>
              <p:cNvSpPr txBox="1">
                <a:spLocks noChangeArrowheads="1"/>
              </p:cNvSpPr>
              <p:nvPr/>
            </p:nvSpPr>
            <p:spPr bwMode="auto">
              <a:xfrm>
                <a:off x="86" y="0"/>
                <a:ext cx="983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 baseline="-100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b="1" baseline="-100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b="1" baseline="-100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b="1" baseline="-100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b="1" baseline="-100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b="1" baseline="-100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b="1" baseline="-100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b="1" baseline="-100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b="1" baseline="-10000">
                    <a:solidFill>
                      <a:schemeClr val="tx1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2000" baseline="0">
                    <a:ea typeface="宋体" pitchFamily="2" charset="-122"/>
                  </a:rPr>
                  <a:t>Vetex     Ve       Vl</a:t>
                </a:r>
              </a:p>
            </p:txBody>
          </p:sp>
          <p:sp>
            <p:nvSpPr>
              <p:cNvPr id="190" name="Line 43"/>
              <p:cNvSpPr>
                <a:spLocks noChangeShapeType="1"/>
              </p:cNvSpPr>
              <p:nvPr/>
            </p:nvSpPr>
            <p:spPr bwMode="auto">
              <a:xfrm>
                <a:off x="0" y="416"/>
                <a:ext cx="15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1" name="Line 44"/>
              <p:cNvSpPr>
                <a:spLocks noChangeShapeType="1"/>
              </p:cNvSpPr>
              <p:nvPr/>
            </p:nvSpPr>
            <p:spPr bwMode="auto">
              <a:xfrm>
                <a:off x="0" y="608"/>
                <a:ext cx="15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2" name="Line 45"/>
              <p:cNvSpPr>
                <a:spLocks noChangeShapeType="1"/>
              </p:cNvSpPr>
              <p:nvPr/>
            </p:nvSpPr>
            <p:spPr bwMode="auto">
              <a:xfrm>
                <a:off x="0" y="801"/>
                <a:ext cx="15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3" name="Line 46"/>
              <p:cNvSpPr>
                <a:spLocks noChangeShapeType="1"/>
              </p:cNvSpPr>
              <p:nvPr/>
            </p:nvSpPr>
            <p:spPr bwMode="auto">
              <a:xfrm>
                <a:off x="0" y="1186"/>
                <a:ext cx="15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" name="Line 47"/>
              <p:cNvSpPr>
                <a:spLocks noChangeShapeType="1"/>
              </p:cNvSpPr>
              <p:nvPr/>
            </p:nvSpPr>
            <p:spPr bwMode="auto">
              <a:xfrm>
                <a:off x="0" y="1379"/>
                <a:ext cx="15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" name="Line 48"/>
              <p:cNvSpPr>
                <a:spLocks noChangeShapeType="1"/>
              </p:cNvSpPr>
              <p:nvPr/>
            </p:nvSpPr>
            <p:spPr bwMode="auto">
              <a:xfrm>
                <a:off x="0" y="1572"/>
                <a:ext cx="15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6" name="Line 49"/>
              <p:cNvSpPr>
                <a:spLocks noChangeShapeType="1"/>
              </p:cNvSpPr>
              <p:nvPr/>
            </p:nvSpPr>
            <p:spPr bwMode="auto">
              <a:xfrm>
                <a:off x="0" y="1765"/>
                <a:ext cx="15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7" name="Line 50"/>
              <p:cNvSpPr>
                <a:spLocks noChangeShapeType="1"/>
              </p:cNvSpPr>
              <p:nvPr/>
            </p:nvSpPr>
            <p:spPr bwMode="auto">
              <a:xfrm>
                <a:off x="566" y="5"/>
                <a:ext cx="0" cy="19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8" name="Line 51"/>
              <p:cNvSpPr>
                <a:spLocks noChangeShapeType="1"/>
              </p:cNvSpPr>
              <p:nvPr/>
            </p:nvSpPr>
            <p:spPr bwMode="auto">
              <a:xfrm>
                <a:off x="1067" y="5"/>
                <a:ext cx="0" cy="19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99" name="Text Box 52"/>
          <p:cNvSpPr txBox="1">
            <a:spLocks noChangeArrowheads="1"/>
          </p:cNvSpPr>
          <p:nvPr/>
        </p:nvSpPr>
        <p:spPr bwMode="auto">
          <a:xfrm>
            <a:off x="2783417" y="3541479"/>
            <a:ext cx="441146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baseline="-10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b="1" baseline="-10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b="1" baseline="-10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b="1" baseline="-10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b="1" baseline="-10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 baseline="-10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 baseline="-10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 baseline="-10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 baseline="-10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baseline="0">
                <a:ea typeface="宋体" pitchFamily="2" charset="-122"/>
              </a:rPr>
              <a:t>0</a:t>
            </a:r>
          </a:p>
          <a:p>
            <a:pPr eaLnBrk="1" hangingPunct="1"/>
            <a:r>
              <a:rPr lang="en-US" altLang="zh-CN" sz="2000" baseline="0">
                <a:ea typeface="宋体" pitchFamily="2" charset="-122"/>
              </a:rPr>
              <a:t>6</a:t>
            </a:r>
          </a:p>
          <a:p>
            <a:pPr eaLnBrk="1" hangingPunct="1"/>
            <a:r>
              <a:rPr lang="en-US" altLang="zh-CN" sz="2000" baseline="0">
                <a:ea typeface="宋体" pitchFamily="2" charset="-122"/>
              </a:rPr>
              <a:t>4</a:t>
            </a:r>
          </a:p>
          <a:p>
            <a:pPr eaLnBrk="1" hangingPunct="1"/>
            <a:r>
              <a:rPr lang="en-US" altLang="zh-CN" sz="2000" baseline="0">
                <a:ea typeface="宋体" pitchFamily="2" charset="-122"/>
              </a:rPr>
              <a:t>5</a:t>
            </a:r>
          </a:p>
          <a:p>
            <a:pPr eaLnBrk="1" hangingPunct="1"/>
            <a:r>
              <a:rPr lang="en-US" altLang="zh-CN" sz="2000" baseline="0">
                <a:ea typeface="宋体" pitchFamily="2" charset="-122"/>
              </a:rPr>
              <a:t>7</a:t>
            </a:r>
          </a:p>
          <a:p>
            <a:pPr eaLnBrk="1" hangingPunct="1"/>
            <a:r>
              <a:rPr lang="en-US" altLang="zh-CN" sz="2000" baseline="0">
                <a:ea typeface="宋体" pitchFamily="2" charset="-122"/>
              </a:rPr>
              <a:t>7</a:t>
            </a:r>
          </a:p>
          <a:p>
            <a:pPr eaLnBrk="1" hangingPunct="1"/>
            <a:r>
              <a:rPr lang="en-US" altLang="zh-CN" sz="2000" baseline="0">
                <a:ea typeface="宋体" pitchFamily="2" charset="-122"/>
              </a:rPr>
              <a:t>16</a:t>
            </a:r>
          </a:p>
          <a:p>
            <a:pPr eaLnBrk="1" hangingPunct="1"/>
            <a:r>
              <a:rPr lang="en-US" altLang="zh-CN" sz="2000" baseline="0">
                <a:ea typeface="宋体" pitchFamily="2" charset="-122"/>
              </a:rPr>
              <a:t>14</a:t>
            </a:r>
          </a:p>
          <a:p>
            <a:pPr eaLnBrk="1" hangingPunct="1"/>
            <a:r>
              <a:rPr lang="en-US" altLang="zh-CN" sz="2000" baseline="0">
                <a:ea typeface="宋体" pitchFamily="2" charset="-122"/>
              </a:rPr>
              <a:t>18</a:t>
            </a:r>
          </a:p>
        </p:txBody>
      </p:sp>
      <p:sp>
        <p:nvSpPr>
          <p:cNvPr id="200" name="Text Box 53"/>
          <p:cNvSpPr txBox="1">
            <a:spLocks noChangeArrowheads="1"/>
          </p:cNvSpPr>
          <p:nvPr/>
        </p:nvSpPr>
        <p:spPr bwMode="auto">
          <a:xfrm>
            <a:off x="3748617" y="3543066"/>
            <a:ext cx="441146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baseline="-10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b="1" baseline="-10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b="1" baseline="-10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b="1" baseline="-10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b="1" baseline="-10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 baseline="-10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 baseline="-10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 baseline="-10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 baseline="-10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baseline="0">
                <a:ea typeface="宋体" pitchFamily="2" charset="-122"/>
              </a:rPr>
              <a:t>0</a:t>
            </a:r>
          </a:p>
          <a:p>
            <a:pPr eaLnBrk="1" hangingPunct="1"/>
            <a:r>
              <a:rPr lang="en-US" altLang="zh-CN" sz="2000" baseline="0">
                <a:ea typeface="宋体" pitchFamily="2" charset="-122"/>
              </a:rPr>
              <a:t>6</a:t>
            </a:r>
          </a:p>
          <a:p>
            <a:pPr eaLnBrk="1" hangingPunct="1"/>
            <a:r>
              <a:rPr lang="en-US" altLang="zh-CN" sz="2000" baseline="0">
                <a:ea typeface="宋体" pitchFamily="2" charset="-122"/>
              </a:rPr>
              <a:t>6</a:t>
            </a:r>
          </a:p>
          <a:p>
            <a:pPr eaLnBrk="1" hangingPunct="1"/>
            <a:r>
              <a:rPr lang="en-US" altLang="zh-CN" sz="2000" baseline="0">
                <a:ea typeface="宋体" pitchFamily="2" charset="-122"/>
              </a:rPr>
              <a:t>8</a:t>
            </a:r>
          </a:p>
          <a:p>
            <a:pPr eaLnBrk="1" hangingPunct="1"/>
            <a:r>
              <a:rPr lang="en-US" altLang="zh-CN" sz="2000" baseline="0">
                <a:ea typeface="宋体" pitchFamily="2" charset="-122"/>
              </a:rPr>
              <a:t>7</a:t>
            </a:r>
          </a:p>
          <a:p>
            <a:pPr eaLnBrk="1" hangingPunct="1"/>
            <a:r>
              <a:rPr lang="en-US" altLang="zh-CN" sz="2000" baseline="0">
                <a:ea typeface="宋体" pitchFamily="2" charset="-122"/>
              </a:rPr>
              <a:t>10</a:t>
            </a:r>
          </a:p>
          <a:p>
            <a:pPr eaLnBrk="1" hangingPunct="1"/>
            <a:r>
              <a:rPr lang="en-US" altLang="zh-CN" sz="2000" baseline="0">
                <a:ea typeface="宋体" pitchFamily="2" charset="-122"/>
              </a:rPr>
              <a:t>16</a:t>
            </a:r>
          </a:p>
          <a:p>
            <a:pPr eaLnBrk="1" hangingPunct="1"/>
            <a:r>
              <a:rPr lang="en-US" altLang="zh-CN" sz="2000" baseline="0">
                <a:ea typeface="宋体" pitchFamily="2" charset="-122"/>
              </a:rPr>
              <a:t>14</a:t>
            </a:r>
          </a:p>
          <a:p>
            <a:pPr eaLnBrk="1" hangingPunct="1"/>
            <a:r>
              <a:rPr lang="en-US" altLang="zh-CN" sz="2000" baseline="0">
                <a:ea typeface="宋体" pitchFamily="2" charset="-122"/>
              </a:rPr>
              <a:t>18</a:t>
            </a:r>
          </a:p>
        </p:txBody>
      </p:sp>
      <p:sp>
        <p:nvSpPr>
          <p:cNvPr id="201" name="Line 54"/>
          <p:cNvSpPr>
            <a:spLocks noChangeShapeType="1"/>
          </p:cNvSpPr>
          <p:nvPr/>
        </p:nvSpPr>
        <p:spPr bwMode="auto">
          <a:xfrm>
            <a:off x="3481917" y="3633553"/>
            <a:ext cx="0" cy="2487612"/>
          </a:xfrm>
          <a:prstGeom prst="line">
            <a:avLst/>
          </a:prstGeom>
          <a:noFill/>
          <a:ln w="28575">
            <a:solidFill>
              <a:srgbClr val="1399A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2" name="Line 55"/>
          <p:cNvSpPr>
            <a:spLocks noChangeShapeType="1"/>
          </p:cNvSpPr>
          <p:nvPr/>
        </p:nvSpPr>
        <p:spPr bwMode="auto">
          <a:xfrm flipV="1">
            <a:off x="4468284" y="3704990"/>
            <a:ext cx="0" cy="24336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3" name="Text Box 56"/>
          <p:cNvSpPr txBox="1">
            <a:spLocks noChangeArrowheads="1"/>
          </p:cNvSpPr>
          <p:nvPr/>
        </p:nvSpPr>
        <p:spPr bwMode="auto">
          <a:xfrm>
            <a:off x="6793356" y="2779973"/>
            <a:ext cx="569387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baseline="-10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b="1" baseline="-10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b="1" baseline="-10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b="1" baseline="-10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b="1" baseline="-10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 baseline="-10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 baseline="-10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 baseline="-10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 baseline="-10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000" baseline="0">
                <a:ea typeface="宋体" pitchFamily="2" charset="-122"/>
              </a:rPr>
              <a:t>a1</a:t>
            </a:r>
          </a:p>
          <a:p>
            <a:pPr eaLnBrk="1" hangingPunct="1"/>
            <a:r>
              <a:rPr lang="en-US" altLang="zh-CN" sz="2000" baseline="0">
                <a:ea typeface="宋体" pitchFamily="2" charset="-122"/>
              </a:rPr>
              <a:t>a2</a:t>
            </a:r>
          </a:p>
          <a:p>
            <a:pPr eaLnBrk="1" hangingPunct="1"/>
            <a:r>
              <a:rPr lang="en-US" altLang="zh-CN" sz="2000" baseline="0">
                <a:ea typeface="宋体" pitchFamily="2" charset="-122"/>
              </a:rPr>
              <a:t>a3</a:t>
            </a:r>
          </a:p>
          <a:p>
            <a:pPr eaLnBrk="1" hangingPunct="1"/>
            <a:r>
              <a:rPr lang="en-US" altLang="zh-CN" sz="2000" baseline="0">
                <a:ea typeface="宋体" pitchFamily="2" charset="-122"/>
              </a:rPr>
              <a:t>a4</a:t>
            </a:r>
          </a:p>
          <a:p>
            <a:pPr eaLnBrk="1" hangingPunct="1"/>
            <a:r>
              <a:rPr lang="en-US" altLang="zh-CN" sz="2000" baseline="0">
                <a:ea typeface="宋体" pitchFamily="2" charset="-122"/>
              </a:rPr>
              <a:t>a5</a:t>
            </a:r>
          </a:p>
          <a:p>
            <a:pPr eaLnBrk="1" hangingPunct="1"/>
            <a:r>
              <a:rPr lang="en-US" altLang="zh-CN" sz="2000" baseline="0">
                <a:ea typeface="宋体" pitchFamily="2" charset="-122"/>
              </a:rPr>
              <a:t>a6</a:t>
            </a:r>
          </a:p>
          <a:p>
            <a:pPr eaLnBrk="1" hangingPunct="1"/>
            <a:r>
              <a:rPr lang="en-US" altLang="zh-CN" sz="2000" baseline="0">
                <a:ea typeface="宋体" pitchFamily="2" charset="-122"/>
              </a:rPr>
              <a:t>a7</a:t>
            </a:r>
          </a:p>
          <a:p>
            <a:pPr eaLnBrk="1" hangingPunct="1"/>
            <a:r>
              <a:rPr lang="en-US" altLang="zh-CN" sz="2000" baseline="0">
                <a:ea typeface="宋体" pitchFamily="2" charset="-122"/>
              </a:rPr>
              <a:t>a8</a:t>
            </a:r>
          </a:p>
          <a:p>
            <a:pPr eaLnBrk="1" hangingPunct="1"/>
            <a:r>
              <a:rPr lang="en-US" altLang="zh-CN" sz="2000" baseline="0">
                <a:ea typeface="宋体" pitchFamily="2" charset="-122"/>
              </a:rPr>
              <a:t>a9</a:t>
            </a:r>
          </a:p>
          <a:p>
            <a:pPr eaLnBrk="1" hangingPunct="1"/>
            <a:r>
              <a:rPr lang="en-US" altLang="zh-CN" sz="2000" baseline="0">
                <a:ea typeface="宋体" pitchFamily="2" charset="-122"/>
              </a:rPr>
              <a:t>a10</a:t>
            </a:r>
          </a:p>
          <a:p>
            <a:pPr eaLnBrk="1" hangingPunct="1"/>
            <a:r>
              <a:rPr lang="en-US" altLang="zh-CN" sz="2000" baseline="0">
                <a:ea typeface="宋体" pitchFamily="2" charset="-122"/>
              </a:rPr>
              <a:t>a11</a:t>
            </a:r>
          </a:p>
        </p:txBody>
      </p:sp>
      <p:grpSp>
        <p:nvGrpSpPr>
          <p:cNvPr id="204" name="Group 57"/>
          <p:cNvGrpSpPr>
            <a:grpSpLocks/>
          </p:cNvGrpSpPr>
          <p:nvPr/>
        </p:nvGrpSpPr>
        <p:grpSpPr bwMode="auto">
          <a:xfrm>
            <a:off x="6702339" y="2462472"/>
            <a:ext cx="4163484" cy="3746500"/>
            <a:chOff x="0" y="0"/>
            <a:chExt cx="1967" cy="2360"/>
          </a:xfrm>
        </p:grpSpPr>
        <p:sp>
          <p:nvSpPr>
            <p:cNvPr id="205" name="Rectangle 58"/>
            <p:cNvSpPr>
              <a:spLocks noChangeArrowheads="1"/>
            </p:cNvSpPr>
            <p:nvPr/>
          </p:nvSpPr>
          <p:spPr bwMode="auto">
            <a:xfrm>
              <a:off x="0" y="16"/>
              <a:ext cx="1967" cy="23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b="0" baseline="0">
                <a:latin typeface="Verdana" pitchFamily="34" charset="0"/>
                <a:ea typeface="宋体" pitchFamily="2" charset="-122"/>
              </a:endParaRPr>
            </a:p>
          </p:txBody>
        </p:sp>
        <p:sp>
          <p:nvSpPr>
            <p:cNvPr id="206" name="Line 59"/>
            <p:cNvSpPr>
              <a:spLocks noChangeShapeType="1"/>
            </p:cNvSpPr>
            <p:nvPr/>
          </p:nvSpPr>
          <p:spPr bwMode="auto">
            <a:xfrm>
              <a:off x="0" y="216"/>
              <a:ext cx="19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" name="Text Box 60"/>
            <p:cNvSpPr txBox="1">
              <a:spLocks noChangeArrowheads="1"/>
            </p:cNvSpPr>
            <p:nvPr/>
          </p:nvSpPr>
          <p:spPr bwMode="auto">
            <a:xfrm>
              <a:off x="53" y="0"/>
              <a:ext cx="13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sz="1600" baseline="0">
                  <a:ea typeface="宋体" pitchFamily="2" charset="-122"/>
                </a:rPr>
                <a:t>a</a:t>
              </a:r>
              <a:r>
                <a:rPr lang="en-US" altLang="zh-CN" sz="1600" baseline="0">
                  <a:ea typeface="宋体" pitchFamily="2" charset="-122"/>
                </a:rPr>
                <a:t>ctivity</a:t>
              </a:r>
              <a:r>
                <a:rPr lang="zh-CN" altLang="en-US" sz="2000" baseline="0">
                  <a:ea typeface="宋体" pitchFamily="2" charset="-122"/>
                </a:rPr>
                <a:t>      </a:t>
              </a:r>
              <a:r>
                <a:rPr lang="en-US" altLang="zh-CN" sz="2000" baseline="0">
                  <a:ea typeface="宋体" pitchFamily="2" charset="-122"/>
                </a:rPr>
                <a:t>e       l             l-e</a:t>
              </a:r>
            </a:p>
          </p:txBody>
        </p:sp>
        <p:sp>
          <p:nvSpPr>
            <p:cNvPr id="208" name="Line 61"/>
            <p:cNvSpPr>
              <a:spLocks noChangeShapeType="1"/>
            </p:cNvSpPr>
            <p:nvPr/>
          </p:nvSpPr>
          <p:spPr bwMode="auto">
            <a:xfrm>
              <a:off x="0" y="409"/>
              <a:ext cx="19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Line 62"/>
            <p:cNvSpPr>
              <a:spLocks noChangeShapeType="1"/>
            </p:cNvSpPr>
            <p:nvPr/>
          </p:nvSpPr>
          <p:spPr bwMode="auto">
            <a:xfrm>
              <a:off x="0" y="603"/>
              <a:ext cx="19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" name="Line 63"/>
            <p:cNvSpPr>
              <a:spLocks noChangeShapeType="1"/>
            </p:cNvSpPr>
            <p:nvPr/>
          </p:nvSpPr>
          <p:spPr bwMode="auto">
            <a:xfrm>
              <a:off x="0" y="797"/>
              <a:ext cx="19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" name="Line 64"/>
            <p:cNvSpPr>
              <a:spLocks noChangeShapeType="1"/>
            </p:cNvSpPr>
            <p:nvPr/>
          </p:nvSpPr>
          <p:spPr bwMode="auto">
            <a:xfrm>
              <a:off x="0" y="990"/>
              <a:ext cx="19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" name="Line 65"/>
            <p:cNvSpPr>
              <a:spLocks noChangeShapeType="1"/>
            </p:cNvSpPr>
            <p:nvPr/>
          </p:nvSpPr>
          <p:spPr bwMode="auto">
            <a:xfrm>
              <a:off x="0" y="1184"/>
              <a:ext cx="19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Line 66"/>
            <p:cNvSpPr>
              <a:spLocks noChangeShapeType="1"/>
            </p:cNvSpPr>
            <p:nvPr/>
          </p:nvSpPr>
          <p:spPr bwMode="auto">
            <a:xfrm>
              <a:off x="0" y="1378"/>
              <a:ext cx="19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" name="Line 67"/>
            <p:cNvSpPr>
              <a:spLocks noChangeShapeType="1"/>
            </p:cNvSpPr>
            <p:nvPr/>
          </p:nvSpPr>
          <p:spPr bwMode="auto">
            <a:xfrm>
              <a:off x="0" y="1571"/>
              <a:ext cx="19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" name="Line 68"/>
            <p:cNvSpPr>
              <a:spLocks noChangeShapeType="1"/>
            </p:cNvSpPr>
            <p:nvPr/>
          </p:nvSpPr>
          <p:spPr bwMode="auto">
            <a:xfrm>
              <a:off x="0" y="1765"/>
              <a:ext cx="19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" name="Line 69"/>
            <p:cNvSpPr>
              <a:spLocks noChangeShapeType="1"/>
            </p:cNvSpPr>
            <p:nvPr/>
          </p:nvSpPr>
          <p:spPr bwMode="auto">
            <a:xfrm>
              <a:off x="0" y="1959"/>
              <a:ext cx="19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" name="Line 70"/>
            <p:cNvSpPr>
              <a:spLocks noChangeShapeType="1"/>
            </p:cNvSpPr>
            <p:nvPr/>
          </p:nvSpPr>
          <p:spPr bwMode="auto">
            <a:xfrm>
              <a:off x="0" y="2153"/>
              <a:ext cx="19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" name="Line 71"/>
            <p:cNvSpPr>
              <a:spLocks noChangeShapeType="1"/>
            </p:cNvSpPr>
            <p:nvPr/>
          </p:nvSpPr>
          <p:spPr bwMode="auto">
            <a:xfrm>
              <a:off x="545" y="16"/>
              <a:ext cx="0" cy="2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" name="Line 72"/>
            <p:cNvSpPr>
              <a:spLocks noChangeShapeType="1"/>
            </p:cNvSpPr>
            <p:nvPr/>
          </p:nvSpPr>
          <p:spPr bwMode="auto">
            <a:xfrm>
              <a:off x="967" y="16"/>
              <a:ext cx="0" cy="2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" name="Line 73"/>
            <p:cNvSpPr>
              <a:spLocks noChangeShapeType="1"/>
            </p:cNvSpPr>
            <p:nvPr/>
          </p:nvSpPr>
          <p:spPr bwMode="auto">
            <a:xfrm>
              <a:off x="1367" y="16"/>
              <a:ext cx="0" cy="2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1" name="Text Box 74"/>
          <p:cNvSpPr txBox="1">
            <a:spLocks noChangeArrowheads="1"/>
          </p:cNvSpPr>
          <p:nvPr/>
        </p:nvSpPr>
        <p:spPr bwMode="auto">
          <a:xfrm>
            <a:off x="10349357" y="2778385"/>
            <a:ext cx="386644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 baseline="-10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b="1" baseline="-10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b="1" baseline="-10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b="1" baseline="-10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b="1" baseline="-10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 baseline="-10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 baseline="-10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 baseline="-10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b="1" baseline="-10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000" baseline="0">
                <a:solidFill>
                  <a:srgbClr val="0066FF"/>
                </a:solidFill>
                <a:ea typeface="宋体" pitchFamily="2" charset="-122"/>
                <a:sym typeface="Wingdings" pitchFamily="2" charset="2"/>
              </a:rPr>
              <a:t></a:t>
            </a:r>
            <a:endParaRPr lang="zh-CN" altLang="en-US" sz="2000" baseline="0">
              <a:ea typeface="宋体" pitchFamily="2" charset="-122"/>
            </a:endParaRPr>
          </a:p>
          <a:p>
            <a:pPr eaLnBrk="1" hangingPunct="1"/>
            <a:endParaRPr lang="zh-CN" altLang="en-US" sz="2000" baseline="0">
              <a:ea typeface="宋体" pitchFamily="2" charset="-122"/>
            </a:endParaRPr>
          </a:p>
          <a:p>
            <a:pPr eaLnBrk="1" hangingPunct="1"/>
            <a:endParaRPr lang="zh-CN" altLang="en-US" sz="2000" baseline="0">
              <a:ea typeface="宋体" pitchFamily="2" charset="-122"/>
            </a:endParaRPr>
          </a:p>
          <a:p>
            <a:pPr eaLnBrk="1" hangingPunct="1"/>
            <a:r>
              <a:rPr lang="zh-CN" altLang="en-US" sz="2000" baseline="0">
                <a:solidFill>
                  <a:srgbClr val="0066FF"/>
                </a:solidFill>
                <a:ea typeface="宋体" pitchFamily="2" charset="-122"/>
                <a:sym typeface="Wingdings" pitchFamily="2" charset="2"/>
              </a:rPr>
              <a:t></a:t>
            </a:r>
            <a:endParaRPr lang="zh-CN" altLang="en-US" sz="2000" baseline="0">
              <a:ea typeface="宋体" pitchFamily="2" charset="-122"/>
            </a:endParaRPr>
          </a:p>
          <a:p>
            <a:pPr eaLnBrk="1" hangingPunct="1"/>
            <a:endParaRPr lang="zh-CN" altLang="en-US" sz="2000" baseline="0">
              <a:ea typeface="宋体" pitchFamily="2" charset="-122"/>
            </a:endParaRPr>
          </a:p>
          <a:p>
            <a:pPr eaLnBrk="1" hangingPunct="1"/>
            <a:endParaRPr lang="zh-CN" altLang="en-US" sz="2000" baseline="0">
              <a:ea typeface="宋体" pitchFamily="2" charset="-122"/>
            </a:endParaRPr>
          </a:p>
          <a:p>
            <a:pPr eaLnBrk="1" hangingPunct="1"/>
            <a:r>
              <a:rPr lang="zh-CN" altLang="en-US" sz="2000" baseline="0">
                <a:solidFill>
                  <a:srgbClr val="0066FF"/>
                </a:solidFill>
                <a:ea typeface="宋体" pitchFamily="2" charset="-122"/>
                <a:sym typeface="Wingdings" pitchFamily="2" charset="2"/>
              </a:rPr>
              <a:t></a:t>
            </a:r>
            <a:endParaRPr lang="zh-CN" altLang="en-US" sz="2000" baseline="0">
              <a:ea typeface="宋体" pitchFamily="2" charset="-122"/>
            </a:endParaRPr>
          </a:p>
          <a:p>
            <a:pPr eaLnBrk="1" hangingPunct="1"/>
            <a:r>
              <a:rPr lang="zh-CN" altLang="en-US" sz="2000" baseline="0">
                <a:solidFill>
                  <a:srgbClr val="0066FF"/>
                </a:solidFill>
                <a:ea typeface="宋体" pitchFamily="2" charset="-122"/>
                <a:sym typeface="Wingdings" pitchFamily="2" charset="2"/>
              </a:rPr>
              <a:t></a:t>
            </a:r>
            <a:endParaRPr lang="zh-CN" altLang="en-US" sz="2000" baseline="0">
              <a:ea typeface="宋体" pitchFamily="2" charset="-122"/>
            </a:endParaRPr>
          </a:p>
          <a:p>
            <a:pPr eaLnBrk="1" hangingPunct="1"/>
            <a:endParaRPr lang="zh-CN" altLang="en-US" sz="2000" baseline="0">
              <a:ea typeface="宋体" pitchFamily="2" charset="-122"/>
            </a:endParaRPr>
          </a:p>
          <a:p>
            <a:pPr eaLnBrk="1" hangingPunct="1"/>
            <a:r>
              <a:rPr lang="zh-CN" altLang="en-US" sz="2000" baseline="0">
                <a:solidFill>
                  <a:srgbClr val="0066FF"/>
                </a:solidFill>
                <a:ea typeface="宋体" pitchFamily="2" charset="-122"/>
                <a:sym typeface="Wingdings" pitchFamily="2" charset="2"/>
              </a:rPr>
              <a:t></a:t>
            </a:r>
            <a:endParaRPr lang="zh-CN" altLang="en-US" sz="2000" baseline="0">
              <a:ea typeface="宋体" pitchFamily="2" charset="-122"/>
            </a:endParaRPr>
          </a:p>
          <a:p>
            <a:pPr eaLnBrk="1" hangingPunct="1"/>
            <a:r>
              <a:rPr lang="zh-CN" altLang="en-US" sz="2000" baseline="0">
                <a:solidFill>
                  <a:srgbClr val="0066FF"/>
                </a:solidFill>
                <a:ea typeface="宋体" pitchFamily="2" charset="-122"/>
                <a:sym typeface="Wingdings" pitchFamily="2" charset="2"/>
              </a:rPr>
              <a:t></a:t>
            </a:r>
          </a:p>
        </p:txBody>
      </p:sp>
      <p:grpSp>
        <p:nvGrpSpPr>
          <p:cNvPr id="222" name="Group 75"/>
          <p:cNvGrpSpPr>
            <a:grpSpLocks/>
          </p:cNvGrpSpPr>
          <p:nvPr/>
        </p:nvGrpSpPr>
        <p:grpSpPr bwMode="auto">
          <a:xfrm>
            <a:off x="3296394" y="601664"/>
            <a:ext cx="5503333" cy="1163637"/>
            <a:chOff x="0" y="0"/>
            <a:chExt cx="2600" cy="733"/>
          </a:xfrm>
        </p:grpSpPr>
        <p:sp>
          <p:nvSpPr>
            <p:cNvPr id="223" name="Line 76"/>
            <p:cNvSpPr>
              <a:spLocks noChangeShapeType="1"/>
            </p:cNvSpPr>
            <p:nvPr/>
          </p:nvSpPr>
          <p:spPr bwMode="auto">
            <a:xfrm flipV="1">
              <a:off x="0" y="89"/>
              <a:ext cx="489" cy="30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" name="Line 77"/>
            <p:cNvSpPr>
              <a:spLocks noChangeShapeType="1"/>
            </p:cNvSpPr>
            <p:nvPr/>
          </p:nvSpPr>
          <p:spPr bwMode="auto">
            <a:xfrm>
              <a:off x="655" y="55"/>
              <a:ext cx="534" cy="33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" name="Line 78"/>
            <p:cNvSpPr>
              <a:spLocks noChangeShapeType="1"/>
            </p:cNvSpPr>
            <p:nvPr/>
          </p:nvSpPr>
          <p:spPr bwMode="auto">
            <a:xfrm flipV="1">
              <a:off x="1355" y="55"/>
              <a:ext cx="423" cy="345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" name="Line 79"/>
            <p:cNvSpPr>
              <a:spLocks noChangeShapeType="1"/>
            </p:cNvSpPr>
            <p:nvPr/>
          </p:nvSpPr>
          <p:spPr bwMode="auto">
            <a:xfrm>
              <a:off x="1355" y="500"/>
              <a:ext cx="467" cy="21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" name="Line 80"/>
            <p:cNvSpPr>
              <a:spLocks noChangeShapeType="1"/>
            </p:cNvSpPr>
            <p:nvPr/>
          </p:nvSpPr>
          <p:spPr bwMode="auto">
            <a:xfrm>
              <a:off x="1955" y="0"/>
              <a:ext cx="645" cy="27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" name="Line 81"/>
            <p:cNvSpPr>
              <a:spLocks noChangeShapeType="1"/>
            </p:cNvSpPr>
            <p:nvPr/>
          </p:nvSpPr>
          <p:spPr bwMode="auto">
            <a:xfrm flipV="1">
              <a:off x="1978" y="433"/>
              <a:ext cx="566" cy="30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9" name="Group 82"/>
          <p:cNvGrpSpPr>
            <a:grpSpLocks/>
          </p:cNvGrpSpPr>
          <p:nvPr/>
        </p:nvGrpSpPr>
        <p:grpSpPr bwMode="auto">
          <a:xfrm>
            <a:off x="8084523" y="2762510"/>
            <a:ext cx="2106083" cy="400050"/>
            <a:chOff x="0" y="0"/>
            <a:chExt cx="995" cy="252"/>
          </a:xfrm>
        </p:grpSpPr>
        <p:sp>
          <p:nvSpPr>
            <p:cNvPr id="230" name="Text Box 83"/>
            <p:cNvSpPr txBox="1">
              <a:spLocks noChangeArrowheads="1"/>
            </p:cNvSpPr>
            <p:nvPr/>
          </p:nvSpPr>
          <p:spPr bwMode="auto">
            <a:xfrm>
              <a:off x="0" y="0"/>
              <a:ext cx="14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aseline="0">
                  <a:ea typeface="宋体" pitchFamily="2" charset="-122"/>
                </a:rPr>
                <a:t>0</a:t>
              </a:r>
            </a:p>
          </p:txBody>
        </p:sp>
        <p:sp>
          <p:nvSpPr>
            <p:cNvPr id="231" name="Text Box 84"/>
            <p:cNvSpPr txBox="1">
              <a:spLocks noChangeArrowheads="1"/>
            </p:cNvSpPr>
            <p:nvPr/>
          </p:nvSpPr>
          <p:spPr bwMode="auto">
            <a:xfrm>
              <a:off x="423" y="0"/>
              <a:ext cx="14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aseline="0">
                  <a:ea typeface="宋体" pitchFamily="2" charset="-122"/>
                </a:rPr>
                <a:t>0</a:t>
              </a:r>
            </a:p>
          </p:txBody>
        </p:sp>
        <p:sp>
          <p:nvSpPr>
            <p:cNvPr id="232" name="Text Box 85"/>
            <p:cNvSpPr txBox="1">
              <a:spLocks noChangeArrowheads="1"/>
            </p:cNvSpPr>
            <p:nvPr/>
          </p:nvSpPr>
          <p:spPr bwMode="auto">
            <a:xfrm>
              <a:off x="847" y="0"/>
              <a:ext cx="14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aseline="0">
                  <a:ea typeface="宋体" pitchFamily="2" charset="-122"/>
                </a:rPr>
                <a:t>0</a:t>
              </a:r>
            </a:p>
          </p:txBody>
        </p:sp>
      </p:grpSp>
      <p:grpSp>
        <p:nvGrpSpPr>
          <p:cNvPr id="233" name="Group 86"/>
          <p:cNvGrpSpPr>
            <a:grpSpLocks/>
          </p:cNvGrpSpPr>
          <p:nvPr/>
        </p:nvGrpSpPr>
        <p:grpSpPr bwMode="auto">
          <a:xfrm>
            <a:off x="8084523" y="3067310"/>
            <a:ext cx="2106083" cy="400050"/>
            <a:chOff x="0" y="0"/>
            <a:chExt cx="995" cy="252"/>
          </a:xfrm>
        </p:grpSpPr>
        <p:sp>
          <p:nvSpPr>
            <p:cNvPr id="234" name="Text Box 87"/>
            <p:cNvSpPr txBox="1">
              <a:spLocks noChangeArrowheads="1"/>
            </p:cNvSpPr>
            <p:nvPr/>
          </p:nvSpPr>
          <p:spPr bwMode="auto">
            <a:xfrm>
              <a:off x="0" y="0"/>
              <a:ext cx="14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aseline="0">
                  <a:ea typeface="宋体" pitchFamily="2" charset="-122"/>
                </a:rPr>
                <a:t>0</a:t>
              </a:r>
            </a:p>
          </p:txBody>
        </p:sp>
        <p:sp>
          <p:nvSpPr>
            <p:cNvPr id="235" name="Text Box 88"/>
            <p:cNvSpPr txBox="1">
              <a:spLocks noChangeArrowheads="1"/>
            </p:cNvSpPr>
            <p:nvPr/>
          </p:nvSpPr>
          <p:spPr bwMode="auto">
            <a:xfrm>
              <a:off x="423" y="0"/>
              <a:ext cx="14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aseline="0">
                  <a:ea typeface="宋体" pitchFamily="2" charset="-122"/>
                </a:rPr>
                <a:t>2</a:t>
              </a:r>
            </a:p>
          </p:txBody>
        </p:sp>
        <p:sp>
          <p:nvSpPr>
            <p:cNvPr id="236" name="Text Box 89"/>
            <p:cNvSpPr txBox="1">
              <a:spLocks noChangeArrowheads="1"/>
            </p:cNvSpPr>
            <p:nvPr/>
          </p:nvSpPr>
          <p:spPr bwMode="auto">
            <a:xfrm>
              <a:off x="847" y="0"/>
              <a:ext cx="14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aseline="0">
                  <a:ea typeface="宋体" pitchFamily="2" charset="-122"/>
                </a:rPr>
                <a:t>2</a:t>
              </a:r>
            </a:p>
          </p:txBody>
        </p:sp>
      </p:grpSp>
      <p:grpSp>
        <p:nvGrpSpPr>
          <p:cNvPr id="237" name="Group 90"/>
          <p:cNvGrpSpPr>
            <a:grpSpLocks/>
          </p:cNvGrpSpPr>
          <p:nvPr/>
        </p:nvGrpSpPr>
        <p:grpSpPr bwMode="auto">
          <a:xfrm>
            <a:off x="8084523" y="3689610"/>
            <a:ext cx="2106083" cy="400050"/>
            <a:chOff x="0" y="0"/>
            <a:chExt cx="995" cy="252"/>
          </a:xfrm>
        </p:grpSpPr>
        <p:sp>
          <p:nvSpPr>
            <p:cNvPr id="238" name="Text Box 91"/>
            <p:cNvSpPr txBox="1">
              <a:spLocks noChangeArrowheads="1"/>
            </p:cNvSpPr>
            <p:nvPr/>
          </p:nvSpPr>
          <p:spPr bwMode="auto">
            <a:xfrm>
              <a:off x="0" y="0"/>
              <a:ext cx="14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aseline="0">
                  <a:ea typeface="宋体" pitchFamily="2" charset="-122"/>
                </a:rPr>
                <a:t>6</a:t>
              </a:r>
            </a:p>
          </p:txBody>
        </p:sp>
        <p:sp>
          <p:nvSpPr>
            <p:cNvPr id="239" name="Text Box 92"/>
            <p:cNvSpPr txBox="1">
              <a:spLocks noChangeArrowheads="1"/>
            </p:cNvSpPr>
            <p:nvPr/>
          </p:nvSpPr>
          <p:spPr bwMode="auto">
            <a:xfrm>
              <a:off x="423" y="0"/>
              <a:ext cx="14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aseline="0">
                  <a:ea typeface="宋体" pitchFamily="2" charset="-122"/>
                </a:rPr>
                <a:t>6</a:t>
              </a:r>
            </a:p>
          </p:txBody>
        </p:sp>
        <p:sp>
          <p:nvSpPr>
            <p:cNvPr id="240" name="Text Box 93"/>
            <p:cNvSpPr txBox="1">
              <a:spLocks noChangeArrowheads="1"/>
            </p:cNvSpPr>
            <p:nvPr/>
          </p:nvSpPr>
          <p:spPr bwMode="auto">
            <a:xfrm>
              <a:off x="847" y="0"/>
              <a:ext cx="14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aseline="0">
                  <a:ea typeface="宋体" pitchFamily="2" charset="-122"/>
                </a:rPr>
                <a:t>0</a:t>
              </a:r>
            </a:p>
          </p:txBody>
        </p:sp>
      </p:grpSp>
      <p:grpSp>
        <p:nvGrpSpPr>
          <p:cNvPr id="241" name="Group 94"/>
          <p:cNvGrpSpPr>
            <a:grpSpLocks/>
          </p:cNvGrpSpPr>
          <p:nvPr/>
        </p:nvGrpSpPr>
        <p:grpSpPr bwMode="auto">
          <a:xfrm>
            <a:off x="8084523" y="3994410"/>
            <a:ext cx="2106083" cy="400050"/>
            <a:chOff x="0" y="0"/>
            <a:chExt cx="995" cy="252"/>
          </a:xfrm>
        </p:grpSpPr>
        <p:sp>
          <p:nvSpPr>
            <p:cNvPr id="242" name="Text Box 95"/>
            <p:cNvSpPr txBox="1">
              <a:spLocks noChangeArrowheads="1"/>
            </p:cNvSpPr>
            <p:nvPr/>
          </p:nvSpPr>
          <p:spPr bwMode="auto">
            <a:xfrm>
              <a:off x="0" y="0"/>
              <a:ext cx="14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aseline="0">
                  <a:ea typeface="宋体" pitchFamily="2" charset="-122"/>
                </a:rPr>
                <a:t>4</a:t>
              </a:r>
            </a:p>
          </p:txBody>
        </p:sp>
        <p:sp>
          <p:nvSpPr>
            <p:cNvPr id="243" name="Text Box 96"/>
            <p:cNvSpPr txBox="1">
              <a:spLocks noChangeArrowheads="1"/>
            </p:cNvSpPr>
            <p:nvPr/>
          </p:nvSpPr>
          <p:spPr bwMode="auto">
            <a:xfrm>
              <a:off x="423" y="0"/>
              <a:ext cx="14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aseline="0">
                  <a:ea typeface="宋体" pitchFamily="2" charset="-122"/>
                </a:rPr>
                <a:t>6</a:t>
              </a:r>
            </a:p>
          </p:txBody>
        </p:sp>
        <p:sp>
          <p:nvSpPr>
            <p:cNvPr id="244" name="Text Box 97"/>
            <p:cNvSpPr txBox="1">
              <a:spLocks noChangeArrowheads="1"/>
            </p:cNvSpPr>
            <p:nvPr/>
          </p:nvSpPr>
          <p:spPr bwMode="auto">
            <a:xfrm>
              <a:off x="847" y="0"/>
              <a:ext cx="14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aseline="0">
                  <a:ea typeface="宋体" pitchFamily="2" charset="-122"/>
                </a:rPr>
                <a:t>2</a:t>
              </a:r>
            </a:p>
          </p:txBody>
        </p:sp>
      </p:grpSp>
      <p:grpSp>
        <p:nvGrpSpPr>
          <p:cNvPr id="245" name="Group 98"/>
          <p:cNvGrpSpPr>
            <a:grpSpLocks/>
          </p:cNvGrpSpPr>
          <p:nvPr/>
        </p:nvGrpSpPr>
        <p:grpSpPr bwMode="auto">
          <a:xfrm>
            <a:off x="8084523" y="4299210"/>
            <a:ext cx="2106083" cy="400050"/>
            <a:chOff x="0" y="0"/>
            <a:chExt cx="995" cy="252"/>
          </a:xfrm>
        </p:grpSpPr>
        <p:sp>
          <p:nvSpPr>
            <p:cNvPr id="246" name="Text Box 99"/>
            <p:cNvSpPr txBox="1">
              <a:spLocks noChangeArrowheads="1"/>
            </p:cNvSpPr>
            <p:nvPr/>
          </p:nvSpPr>
          <p:spPr bwMode="auto">
            <a:xfrm>
              <a:off x="0" y="0"/>
              <a:ext cx="14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aseline="0">
                  <a:ea typeface="宋体" pitchFamily="2" charset="-122"/>
                </a:rPr>
                <a:t>5</a:t>
              </a:r>
            </a:p>
          </p:txBody>
        </p:sp>
        <p:sp>
          <p:nvSpPr>
            <p:cNvPr id="247" name="Text Box 100"/>
            <p:cNvSpPr txBox="1">
              <a:spLocks noChangeArrowheads="1"/>
            </p:cNvSpPr>
            <p:nvPr/>
          </p:nvSpPr>
          <p:spPr bwMode="auto">
            <a:xfrm>
              <a:off x="423" y="0"/>
              <a:ext cx="14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aseline="0">
                  <a:ea typeface="宋体" pitchFamily="2" charset="-122"/>
                </a:rPr>
                <a:t>8</a:t>
              </a:r>
            </a:p>
          </p:txBody>
        </p:sp>
        <p:sp>
          <p:nvSpPr>
            <p:cNvPr id="248" name="Text Box 101"/>
            <p:cNvSpPr txBox="1">
              <a:spLocks noChangeArrowheads="1"/>
            </p:cNvSpPr>
            <p:nvPr/>
          </p:nvSpPr>
          <p:spPr bwMode="auto">
            <a:xfrm>
              <a:off x="847" y="0"/>
              <a:ext cx="14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aseline="0">
                  <a:ea typeface="宋体" pitchFamily="2" charset="-122"/>
                </a:rPr>
                <a:t>3</a:t>
              </a:r>
            </a:p>
          </p:txBody>
        </p:sp>
      </p:grpSp>
      <p:grpSp>
        <p:nvGrpSpPr>
          <p:cNvPr id="249" name="Group 102"/>
          <p:cNvGrpSpPr>
            <a:grpSpLocks/>
          </p:cNvGrpSpPr>
          <p:nvPr/>
        </p:nvGrpSpPr>
        <p:grpSpPr bwMode="auto">
          <a:xfrm>
            <a:off x="8084523" y="4604010"/>
            <a:ext cx="2106083" cy="400050"/>
            <a:chOff x="0" y="0"/>
            <a:chExt cx="995" cy="252"/>
          </a:xfrm>
        </p:grpSpPr>
        <p:sp>
          <p:nvSpPr>
            <p:cNvPr id="250" name="Text Box 103"/>
            <p:cNvSpPr txBox="1">
              <a:spLocks noChangeArrowheads="1"/>
            </p:cNvSpPr>
            <p:nvPr/>
          </p:nvSpPr>
          <p:spPr bwMode="auto">
            <a:xfrm>
              <a:off x="0" y="0"/>
              <a:ext cx="14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aseline="0">
                  <a:ea typeface="宋体" pitchFamily="2" charset="-122"/>
                </a:rPr>
                <a:t>7</a:t>
              </a:r>
            </a:p>
          </p:txBody>
        </p:sp>
        <p:sp>
          <p:nvSpPr>
            <p:cNvPr id="251" name="Text Box 104"/>
            <p:cNvSpPr txBox="1">
              <a:spLocks noChangeArrowheads="1"/>
            </p:cNvSpPr>
            <p:nvPr/>
          </p:nvSpPr>
          <p:spPr bwMode="auto">
            <a:xfrm>
              <a:off x="423" y="0"/>
              <a:ext cx="14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aseline="0">
                  <a:ea typeface="宋体" pitchFamily="2" charset="-122"/>
                </a:rPr>
                <a:t>7</a:t>
              </a:r>
            </a:p>
          </p:txBody>
        </p:sp>
        <p:sp>
          <p:nvSpPr>
            <p:cNvPr id="252" name="Text Box 105"/>
            <p:cNvSpPr txBox="1">
              <a:spLocks noChangeArrowheads="1"/>
            </p:cNvSpPr>
            <p:nvPr/>
          </p:nvSpPr>
          <p:spPr bwMode="auto">
            <a:xfrm>
              <a:off x="847" y="0"/>
              <a:ext cx="14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aseline="0">
                  <a:ea typeface="宋体" pitchFamily="2" charset="-122"/>
                </a:rPr>
                <a:t>0</a:t>
              </a:r>
            </a:p>
          </p:txBody>
        </p:sp>
      </p:grpSp>
      <p:grpSp>
        <p:nvGrpSpPr>
          <p:cNvPr id="253" name="Group 106"/>
          <p:cNvGrpSpPr>
            <a:grpSpLocks/>
          </p:cNvGrpSpPr>
          <p:nvPr/>
        </p:nvGrpSpPr>
        <p:grpSpPr bwMode="auto">
          <a:xfrm>
            <a:off x="8084523" y="4908810"/>
            <a:ext cx="2106083" cy="400050"/>
            <a:chOff x="0" y="0"/>
            <a:chExt cx="995" cy="252"/>
          </a:xfrm>
        </p:grpSpPr>
        <p:sp>
          <p:nvSpPr>
            <p:cNvPr id="254" name="Text Box 107"/>
            <p:cNvSpPr txBox="1">
              <a:spLocks noChangeArrowheads="1"/>
            </p:cNvSpPr>
            <p:nvPr/>
          </p:nvSpPr>
          <p:spPr bwMode="auto">
            <a:xfrm>
              <a:off x="0" y="0"/>
              <a:ext cx="14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aseline="0">
                  <a:ea typeface="宋体" pitchFamily="2" charset="-122"/>
                </a:rPr>
                <a:t>7</a:t>
              </a:r>
            </a:p>
          </p:txBody>
        </p:sp>
        <p:sp>
          <p:nvSpPr>
            <p:cNvPr id="255" name="Text Box 108"/>
            <p:cNvSpPr txBox="1">
              <a:spLocks noChangeArrowheads="1"/>
            </p:cNvSpPr>
            <p:nvPr/>
          </p:nvSpPr>
          <p:spPr bwMode="auto">
            <a:xfrm>
              <a:off x="423" y="0"/>
              <a:ext cx="14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aseline="0">
                  <a:ea typeface="宋体" pitchFamily="2" charset="-122"/>
                </a:rPr>
                <a:t>7</a:t>
              </a:r>
            </a:p>
          </p:txBody>
        </p:sp>
        <p:sp>
          <p:nvSpPr>
            <p:cNvPr id="256" name="Text Box 109"/>
            <p:cNvSpPr txBox="1">
              <a:spLocks noChangeArrowheads="1"/>
            </p:cNvSpPr>
            <p:nvPr/>
          </p:nvSpPr>
          <p:spPr bwMode="auto">
            <a:xfrm>
              <a:off x="847" y="0"/>
              <a:ext cx="14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aseline="0">
                  <a:ea typeface="宋体" pitchFamily="2" charset="-122"/>
                </a:rPr>
                <a:t>0</a:t>
              </a:r>
            </a:p>
          </p:txBody>
        </p:sp>
      </p:grpSp>
      <p:grpSp>
        <p:nvGrpSpPr>
          <p:cNvPr id="257" name="Group 110"/>
          <p:cNvGrpSpPr>
            <a:grpSpLocks/>
          </p:cNvGrpSpPr>
          <p:nvPr/>
        </p:nvGrpSpPr>
        <p:grpSpPr bwMode="auto">
          <a:xfrm>
            <a:off x="8084523" y="5213610"/>
            <a:ext cx="2106083" cy="400050"/>
            <a:chOff x="0" y="0"/>
            <a:chExt cx="995" cy="252"/>
          </a:xfrm>
        </p:grpSpPr>
        <p:sp>
          <p:nvSpPr>
            <p:cNvPr id="258" name="Text Box 111"/>
            <p:cNvSpPr txBox="1">
              <a:spLocks noChangeArrowheads="1"/>
            </p:cNvSpPr>
            <p:nvPr/>
          </p:nvSpPr>
          <p:spPr bwMode="auto">
            <a:xfrm>
              <a:off x="0" y="0"/>
              <a:ext cx="14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aseline="0">
                  <a:ea typeface="宋体" pitchFamily="2" charset="-122"/>
                </a:rPr>
                <a:t>7</a:t>
              </a:r>
            </a:p>
          </p:txBody>
        </p:sp>
        <p:sp>
          <p:nvSpPr>
            <p:cNvPr id="259" name="Text Box 112"/>
            <p:cNvSpPr txBox="1">
              <a:spLocks noChangeArrowheads="1"/>
            </p:cNvSpPr>
            <p:nvPr/>
          </p:nvSpPr>
          <p:spPr bwMode="auto">
            <a:xfrm>
              <a:off x="423" y="0"/>
              <a:ext cx="2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aseline="0">
                  <a:ea typeface="宋体" pitchFamily="2" charset="-122"/>
                </a:rPr>
                <a:t>10</a:t>
              </a:r>
            </a:p>
          </p:txBody>
        </p:sp>
        <p:sp>
          <p:nvSpPr>
            <p:cNvPr id="260" name="Text Box 113"/>
            <p:cNvSpPr txBox="1">
              <a:spLocks noChangeArrowheads="1"/>
            </p:cNvSpPr>
            <p:nvPr/>
          </p:nvSpPr>
          <p:spPr bwMode="auto">
            <a:xfrm>
              <a:off x="847" y="0"/>
              <a:ext cx="14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aseline="0">
                  <a:ea typeface="宋体" pitchFamily="2" charset="-122"/>
                </a:rPr>
                <a:t>3</a:t>
              </a:r>
            </a:p>
          </p:txBody>
        </p:sp>
      </p:grpSp>
      <p:grpSp>
        <p:nvGrpSpPr>
          <p:cNvPr id="261" name="Group 114"/>
          <p:cNvGrpSpPr>
            <a:grpSpLocks/>
          </p:cNvGrpSpPr>
          <p:nvPr/>
        </p:nvGrpSpPr>
        <p:grpSpPr bwMode="auto">
          <a:xfrm>
            <a:off x="8084523" y="5518410"/>
            <a:ext cx="2106083" cy="400050"/>
            <a:chOff x="0" y="0"/>
            <a:chExt cx="995" cy="252"/>
          </a:xfrm>
        </p:grpSpPr>
        <p:sp>
          <p:nvSpPr>
            <p:cNvPr id="262" name="Text Box 115"/>
            <p:cNvSpPr txBox="1">
              <a:spLocks noChangeArrowheads="1"/>
            </p:cNvSpPr>
            <p:nvPr/>
          </p:nvSpPr>
          <p:spPr bwMode="auto">
            <a:xfrm>
              <a:off x="0" y="0"/>
              <a:ext cx="2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aseline="0">
                  <a:ea typeface="宋体" pitchFamily="2" charset="-122"/>
                </a:rPr>
                <a:t>16</a:t>
              </a:r>
            </a:p>
          </p:txBody>
        </p:sp>
        <p:sp>
          <p:nvSpPr>
            <p:cNvPr id="263" name="Text Box 116"/>
            <p:cNvSpPr txBox="1">
              <a:spLocks noChangeArrowheads="1"/>
            </p:cNvSpPr>
            <p:nvPr/>
          </p:nvSpPr>
          <p:spPr bwMode="auto">
            <a:xfrm>
              <a:off x="423" y="0"/>
              <a:ext cx="2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aseline="0">
                  <a:ea typeface="宋体" pitchFamily="2" charset="-122"/>
                </a:rPr>
                <a:t>16</a:t>
              </a:r>
            </a:p>
          </p:txBody>
        </p:sp>
        <p:sp>
          <p:nvSpPr>
            <p:cNvPr id="264" name="Text Box 117"/>
            <p:cNvSpPr txBox="1">
              <a:spLocks noChangeArrowheads="1"/>
            </p:cNvSpPr>
            <p:nvPr/>
          </p:nvSpPr>
          <p:spPr bwMode="auto">
            <a:xfrm>
              <a:off x="847" y="0"/>
              <a:ext cx="14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aseline="0">
                  <a:ea typeface="宋体" pitchFamily="2" charset="-122"/>
                </a:rPr>
                <a:t>0</a:t>
              </a:r>
            </a:p>
          </p:txBody>
        </p:sp>
      </p:grpSp>
      <p:grpSp>
        <p:nvGrpSpPr>
          <p:cNvPr id="265" name="Group 118"/>
          <p:cNvGrpSpPr>
            <a:grpSpLocks/>
          </p:cNvGrpSpPr>
          <p:nvPr/>
        </p:nvGrpSpPr>
        <p:grpSpPr bwMode="auto">
          <a:xfrm>
            <a:off x="8084523" y="5823210"/>
            <a:ext cx="2106083" cy="400050"/>
            <a:chOff x="0" y="0"/>
            <a:chExt cx="995" cy="252"/>
          </a:xfrm>
        </p:grpSpPr>
        <p:sp>
          <p:nvSpPr>
            <p:cNvPr id="266" name="Text Box 119"/>
            <p:cNvSpPr txBox="1">
              <a:spLocks noChangeArrowheads="1"/>
            </p:cNvSpPr>
            <p:nvPr/>
          </p:nvSpPr>
          <p:spPr bwMode="auto">
            <a:xfrm>
              <a:off x="0" y="0"/>
              <a:ext cx="2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aseline="0">
                  <a:ea typeface="宋体" pitchFamily="2" charset="-122"/>
                </a:rPr>
                <a:t>14</a:t>
              </a:r>
            </a:p>
          </p:txBody>
        </p:sp>
        <p:sp>
          <p:nvSpPr>
            <p:cNvPr id="267" name="Text Box 120"/>
            <p:cNvSpPr txBox="1">
              <a:spLocks noChangeArrowheads="1"/>
            </p:cNvSpPr>
            <p:nvPr/>
          </p:nvSpPr>
          <p:spPr bwMode="auto">
            <a:xfrm>
              <a:off x="423" y="0"/>
              <a:ext cx="2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aseline="0">
                  <a:ea typeface="宋体" pitchFamily="2" charset="-122"/>
                </a:rPr>
                <a:t>14</a:t>
              </a:r>
            </a:p>
          </p:txBody>
        </p:sp>
        <p:sp>
          <p:nvSpPr>
            <p:cNvPr id="268" name="Text Box 121"/>
            <p:cNvSpPr txBox="1">
              <a:spLocks noChangeArrowheads="1"/>
            </p:cNvSpPr>
            <p:nvPr/>
          </p:nvSpPr>
          <p:spPr bwMode="auto">
            <a:xfrm>
              <a:off x="847" y="0"/>
              <a:ext cx="14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aseline="0">
                  <a:ea typeface="宋体" pitchFamily="2" charset="-122"/>
                </a:rPr>
                <a:t>0</a:t>
              </a:r>
            </a:p>
          </p:txBody>
        </p:sp>
      </p:grpSp>
      <p:grpSp>
        <p:nvGrpSpPr>
          <p:cNvPr id="269" name="Group 122"/>
          <p:cNvGrpSpPr>
            <a:grpSpLocks/>
          </p:cNvGrpSpPr>
          <p:nvPr/>
        </p:nvGrpSpPr>
        <p:grpSpPr bwMode="auto">
          <a:xfrm>
            <a:off x="8084523" y="3392747"/>
            <a:ext cx="2106083" cy="400050"/>
            <a:chOff x="0" y="0"/>
            <a:chExt cx="995" cy="252"/>
          </a:xfrm>
        </p:grpSpPr>
        <p:sp>
          <p:nvSpPr>
            <p:cNvPr id="270" name="Text Box 123"/>
            <p:cNvSpPr txBox="1">
              <a:spLocks noChangeArrowheads="1"/>
            </p:cNvSpPr>
            <p:nvPr/>
          </p:nvSpPr>
          <p:spPr bwMode="auto">
            <a:xfrm>
              <a:off x="0" y="0"/>
              <a:ext cx="14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aseline="0">
                  <a:ea typeface="宋体" pitchFamily="2" charset="-122"/>
                </a:rPr>
                <a:t>0</a:t>
              </a:r>
            </a:p>
          </p:txBody>
        </p:sp>
        <p:sp>
          <p:nvSpPr>
            <p:cNvPr id="271" name="Text Box 124"/>
            <p:cNvSpPr txBox="1">
              <a:spLocks noChangeArrowheads="1"/>
            </p:cNvSpPr>
            <p:nvPr/>
          </p:nvSpPr>
          <p:spPr bwMode="auto">
            <a:xfrm>
              <a:off x="423" y="0"/>
              <a:ext cx="14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aseline="0">
                  <a:ea typeface="宋体" pitchFamily="2" charset="-122"/>
                </a:rPr>
                <a:t>3</a:t>
              </a:r>
            </a:p>
          </p:txBody>
        </p:sp>
        <p:sp>
          <p:nvSpPr>
            <p:cNvPr id="272" name="Text Box 125"/>
            <p:cNvSpPr txBox="1">
              <a:spLocks noChangeArrowheads="1"/>
            </p:cNvSpPr>
            <p:nvPr/>
          </p:nvSpPr>
          <p:spPr bwMode="auto">
            <a:xfrm>
              <a:off x="847" y="0"/>
              <a:ext cx="14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2000" baseline="0">
                  <a:ea typeface="宋体" pitchFamily="2" charset="-122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46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2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2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7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2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7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2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183" grpId="0"/>
      <p:bldP spid="199" grpId="0" build="p"/>
      <p:bldP spid="200" grpId="0" build="p" rev="1"/>
      <p:bldP spid="201" grpId="0" animBg="1"/>
      <p:bldP spid="202" grpId="0" animBg="1"/>
      <p:bldP spid="203" grpId="0"/>
      <p:bldP spid="2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40"/>
          <p:cNvGrpSpPr/>
          <p:nvPr/>
        </p:nvGrpSpPr>
        <p:grpSpPr>
          <a:xfrm>
            <a:off x="1964746" y="1444335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3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709862" y="1379022"/>
            <a:ext cx="63274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AOV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网的定义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ounded Rectangle 10"/>
          <p:cNvSpPr/>
          <p:nvPr/>
        </p:nvSpPr>
        <p:spPr>
          <a:xfrm>
            <a:off x="542924" y="100964"/>
            <a:ext cx="1997075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849" y="46345"/>
            <a:ext cx="1739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" name="Group 40"/>
          <p:cNvGrpSpPr/>
          <p:nvPr/>
        </p:nvGrpSpPr>
        <p:grpSpPr>
          <a:xfrm>
            <a:off x="1964746" y="2198000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11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2709862" y="2132687"/>
            <a:ext cx="63274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拓扑排序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Group 40"/>
          <p:cNvGrpSpPr/>
          <p:nvPr/>
        </p:nvGrpSpPr>
        <p:grpSpPr>
          <a:xfrm>
            <a:off x="1964746" y="2951665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16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2709862" y="2886352"/>
            <a:ext cx="26916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AOE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网的定义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Group 40"/>
          <p:cNvGrpSpPr/>
          <p:nvPr/>
        </p:nvGrpSpPr>
        <p:grpSpPr>
          <a:xfrm>
            <a:off x="1964746" y="3705330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6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3" name="Text Box 19"/>
          <p:cNvSpPr txBox="1">
            <a:spLocks noChangeArrowheads="1"/>
          </p:cNvSpPr>
          <p:nvPr/>
        </p:nvSpPr>
        <p:spPr bwMode="auto">
          <a:xfrm>
            <a:off x="2709861" y="3600882"/>
            <a:ext cx="26916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关键路径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152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</p:childTnLst>
        </p:cTn>
      </p:par>
    </p:tnLst>
    <p:bldLst>
      <p:bldP spid="34" grpId="0"/>
      <p:bldP spid="14" grpId="0"/>
      <p:bldP spid="19" grpId="0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80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70212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AOV 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网的定义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731202" y="977613"/>
            <a:ext cx="5852478" cy="541174"/>
            <a:chOff x="3501590" y="1697848"/>
            <a:chExt cx="5852478" cy="541174"/>
          </a:xfrm>
        </p:grpSpPr>
        <p:sp>
          <p:nvSpPr>
            <p:cNvPr id="41" name="Text Box 6"/>
            <p:cNvSpPr txBox="1">
              <a:spLocks noChangeArrowheads="1"/>
            </p:cNvSpPr>
            <p:nvPr/>
          </p:nvSpPr>
          <p:spPr bwMode="auto">
            <a:xfrm>
              <a:off x="4102352" y="1697848"/>
              <a:ext cx="5251716" cy="541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 eaLnBrk="0" hangingPunct="0">
                <a:lnSpc>
                  <a:spcPts val="35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什么是工程？工程有什么共性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？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2" name="Group 31"/>
            <p:cNvGrpSpPr/>
            <p:nvPr/>
          </p:nvGrpSpPr>
          <p:grpSpPr>
            <a:xfrm>
              <a:off x="3501590" y="1775924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3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3" name="矩形 2"/>
          <p:cNvSpPr/>
          <p:nvPr/>
        </p:nvSpPr>
        <p:spPr>
          <a:xfrm>
            <a:off x="1331278" y="1518787"/>
            <a:ext cx="10190264" cy="950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几乎所有的工程都可以分为若干个称作</a:t>
            </a:r>
            <a:r>
              <a:rPr lang="zh-CN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活动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子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工程</a:t>
            </a:r>
            <a:endParaRPr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某些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活动之间通常存在一定的</a:t>
            </a:r>
            <a:r>
              <a:rPr lang="zh-CN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约束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条件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90286" y="2689226"/>
            <a:ext cx="10837834" cy="1126462"/>
            <a:chOff x="790286" y="2689226"/>
            <a:chExt cx="10837834" cy="1126462"/>
          </a:xfrm>
        </p:grpSpPr>
        <p:sp>
          <p:nvSpPr>
            <p:cNvPr id="63" name="Text Box 4"/>
            <p:cNvSpPr txBox="1">
              <a:spLocks noChangeArrowheads="1"/>
            </p:cNvSpPr>
            <p:nvPr/>
          </p:nvSpPr>
          <p:spPr bwMode="auto">
            <a:xfrm>
              <a:off x="1316038" y="2689226"/>
              <a:ext cx="10312082" cy="1126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</a:pPr>
              <a:r>
                <a:rPr lang="en-US" altLang="zh-CN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AOV</a:t>
              </a:r>
              <a:r>
                <a:rPr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网（顶点</a:t>
              </a: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表示活动的</a:t>
              </a:r>
              <a:r>
                <a:rPr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网</a:t>
              </a: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在一个表示工程的有向图中，用顶点表示活动，用弧表示活动之间的</a:t>
              </a: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优先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关系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4" name="Group 67"/>
            <p:cNvGrpSpPr/>
            <p:nvPr/>
          </p:nvGrpSpPr>
          <p:grpSpPr>
            <a:xfrm>
              <a:off x="790286" y="2816679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67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90" name="组合 89"/>
          <p:cNvGrpSpPr/>
          <p:nvPr/>
        </p:nvGrpSpPr>
        <p:grpSpPr>
          <a:xfrm>
            <a:off x="745131" y="4696173"/>
            <a:ext cx="5852478" cy="514180"/>
            <a:chOff x="3501590" y="1697848"/>
            <a:chExt cx="5852478" cy="514180"/>
          </a:xfrm>
        </p:grpSpPr>
        <p:sp>
          <p:nvSpPr>
            <p:cNvPr id="91" name="Text Box 6"/>
            <p:cNvSpPr txBox="1">
              <a:spLocks noChangeArrowheads="1"/>
            </p:cNvSpPr>
            <p:nvPr/>
          </p:nvSpPr>
          <p:spPr bwMode="auto">
            <a:xfrm>
              <a:off x="4102352" y="1697848"/>
              <a:ext cx="5251716" cy="514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 eaLnBrk="0" hangingPunct="0">
                <a:lnSpc>
                  <a:spcPts val="3500"/>
                </a:lnSpc>
              </a:pP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AOV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网中出现回路意味着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什么？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92" name="Group 31"/>
            <p:cNvGrpSpPr/>
            <p:nvPr/>
          </p:nvGrpSpPr>
          <p:grpSpPr>
            <a:xfrm>
              <a:off x="3501590" y="1775924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93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97" name="矩形 96"/>
          <p:cNvSpPr/>
          <p:nvPr/>
        </p:nvSpPr>
        <p:spPr>
          <a:xfrm>
            <a:off x="1331278" y="5252587"/>
            <a:ext cx="4917122" cy="541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活动之间的优先关系是矛盾的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007053" y="3891888"/>
            <a:ext cx="5220000" cy="541174"/>
          </a:xfrm>
          <a:prstGeom prst="rect">
            <a:avLst/>
          </a:prstGeom>
          <a:ln w="28575">
            <a:solidFill>
              <a:srgbClr val="5C307D"/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ts val="3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AOV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网（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activity on vertex network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64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7" grpId="0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16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08322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拓扑序列的定义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319270" y="3854874"/>
            <a:ext cx="4204733" cy="2237623"/>
            <a:chOff x="1070168" y="3275278"/>
            <a:chExt cx="4204733" cy="2237623"/>
          </a:xfrm>
        </p:grpSpPr>
        <p:sp>
          <p:nvSpPr>
            <p:cNvPr id="27" name="Freeform 42"/>
            <p:cNvSpPr>
              <a:spLocks/>
            </p:cNvSpPr>
            <p:nvPr/>
          </p:nvSpPr>
          <p:spPr bwMode="auto">
            <a:xfrm>
              <a:off x="3904295" y="4653961"/>
              <a:ext cx="1048462" cy="648000"/>
            </a:xfrm>
            <a:custGeom>
              <a:avLst/>
              <a:gdLst>
                <a:gd name="T0" fmla="*/ 0 w 900"/>
                <a:gd name="T1" fmla="*/ 650 h 650"/>
                <a:gd name="T2" fmla="*/ 900 w 900"/>
                <a:gd name="T3" fmla="*/ 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00" h="650">
                  <a:moveTo>
                    <a:pt x="0" y="650"/>
                  </a:moveTo>
                  <a:lnTo>
                    <a:pt x="900" y="0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43"/>
            <p:cNvSpPr>
              <a:spLocks/>
            </p:cNvSpPr>
            <p:nvPr/>
          </p:nvSpPr>
          <p:spPr bwMode="auto">
            <a:xfrm>
              <a:off x="4323989" y="3589226"/>
              <a:ext cx="612000" cy="684000"/>
            </a:xfrm>
            <a:custGeom>
              <a:avLst/>
              <a:gdLst>
                <a:gd name="T0" fmla="*/ 0 w 548"/>
                <a:gd name="T1" fmla="*/ 0 h 597"/>
                <a:gd name="T2" fmla="*/ 548 w 548"/>
                <a:gd name="T3" fmla="*/ 597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48" h="597">
                  <a:moveTo>
                    <a:pt x="0" y="0"/>
                  </a:moveTo>
                  <a:lnTo>
                    <a:pt x="548" y="597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44"/>
            <p:cNvSpPr>
              <a:spLocks/>
            </p:cNvSpPr>
            <p:nvPr/>
          </p:nvSpPr>
          <p:spPr bwMode="auto">
            <a:xfrm>
              <a:off x="2767721" y="3501438"/>
              <a:ext cx="1152000" cy="1588"/>
            </a:xfrm>
            <a:custGeom>
              <a:avLst/>
              <a:gdLst>
                <a:gd name="T0" fmla="*/ 0 w 1005"/>
                <a:gd name="T1" fmla="*/ 5 h 5"/>
                <a:gd name="T2" fmla="*/ 1005 w 1005"/>
                <a:gd name="T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05" h="5">
                  <a:moveTo>
                    <a:pt x="0" y="5"/>
                  </a:moveTo>
                  <a:lnTo>
                    <a:pt x="1005" y="0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45"/>
            <p:cNvSpPr>
              <a:spLocks/>
            </p:cNvSpPr>
            <p:nvPr/>
          </p:nvSpPr>
          <p:spPr bwMode="auto">
            <a:xfrm>
              <a:off x="2771849" y="3619706"/>
              <a:ext cx="1169988" cy="705009"/>
            </a:xfrm>
            <a:custGeom>
              <a:avLst/>
              <a:gdLst>
                <a:gd name="T0" fmla="*/ 0 w 1028"/>
                <a:gd name="T1" fmla="*/ 650 h 650"/>
                <a:gd name="T2" fmla="*/ 1028 w 1028"/>
                <a:gd name="T3" fmla="*/ 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28" h="650">
                  <a:moveTo>
                    <a:pt x="0" y="650"/>
                  </a:moveTo>
                  <a:lnTo>
                    <a:pt x="1028" y="0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46"/>
            <p:cNvSpPr>
              <a:spLocks/>
            </p:cNvSpPr>
            <p:nvPr/>
          </p:nvSpPr>
          <p:spPr bwMode="auto">
            <a:xfrm>
              <a:off x="2659771" y="4555537"/>
              <a:ext cx="864000" cy="648000"/>
            </a:xfrm>
            <a:custGeom>
              <a:avLst/>
              <a:gdLst>
                <a:gd name="T0" fmla="*/ 0 w 629"/>
                <a:gd name="T1" fmla="*/ 0 h 645"/>
                <a:gd name="T2" fmla="*/ 629 w 629"/>
                <a:gd name="T3" fmla="*/ 64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9" h="645">
                  <a:moveTo>
                    <a:pt x="0" y="0"/>
                  </a:moveTo>
                  <a:lnTo>
                    <a:pt x="629" y="645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round/>
              <a:headEnd type="none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47"/>
            <p:cNvSpPr>
              <a:spLocks/>
            </p:cNvSpPr>
            <p:nvPr/>
          </p:nvSpPr>
          <p:spPr bwMode="auto">
            <a:xfrm>
              <a:off x="2771531" y="4480608"/>
              <a:ext cx="2088000" cy="1588"/>
            </a:xfrm>
            <a:custGeom>
              <a:avLst/>
              <a:gdLst>
                <a:gd name="T0" fmla="*/ 0 w 1711"/>
                <a:gd name="T1" fmla="*/ 1 h 1"/>
                <a:gd name="T2" fmla="*/ 1711 w 171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11" h="1">
                  <a:moveTo>
                    <a:pt x="0" y="1"/>
                  </a:moveTo>
                  <a:lnTo>
                    <a:pt x="1711" y="0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round/>
              <a:headEnd type="none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48"/>
            <p:cNvSpPr>
              <a:spLocks/>
            </p:cNvSpPr>
            <p:nvPr/>
          </p:nvSpPr>
          <p:spPr bwMode="auto">
            <a:xfrm>
              <a:off x="1462479" y="3503026"/>
              <a:ext cx="859473" cy="336550"/>
            </a:xfrm>
            <a:custGeom>
              <a:avLst/>
              <a:gdLst>
                <a:gd name="T0" fmla="*/ 0 w 763"/>
                <a:gd name="T1" fmla="*/ 260 h 260"/>
                <a:gd name="T2" fmla="*/ 763 w 763"/>
                <a:gd name="T3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3" h="260">
                  <a:moveTo>
                    <a:pt x="0" y="260"/>
                  </a:moveTo>
                  <a:lnTo>
                    <a:pt x="763" y="0"/>
                  </a:lnTo>
                </a:path>
              </a:pathLst>
            </a:custGeom>
            <a:noFill/>
            <a:ln w="28575" cap="flat" cmpd="sng">
              <a:solidFill>
                <a:srgbClr val="285A32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49"/>
            <p:cNvSpPr>
              <a:spLocks/>
            </p:cNvSpPr>
            <p:nvPr/>
          </p:nvSpPr>
          <p:spPr bwMode="auto">
            <a:xfrm>
              <a:off x="1447239" y="4912726"/>
              <a:ext cx="2025056" cy="384175"/>
            </a:xfrm>
            <a:custGeom>
              <a:avLst/>
              <a:gdLst>
                <a:gd name="T0" fmla="*/ 0 w 1764"/>
                <a:gd name="T1" fmla="*/ 0 h 470"/>
                <a:gd name="T2" fmla="*/ 1764 w 1764"/>
                <a:gd name="T3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64" h="470">
                  <a:moveTo>
                    <a:pt x="0" y="0"/>
                  </a:moveTo>
                  <a:lnTo>
                    <a:pt x="1764" y="470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50"/>
            <p:cNvSpPr>
              <a:spLocks/>
            </p:cNvSpPr>
            <p:nvPr/>
          </p:nvSpPr>
          <p:spPr bwMode="auto">
            <a:xfrm>
              <a:off x="1493276" y="4555537"/>
              <a:ext cx="894919" cy="144564"/>
            </a:xfrm>
            <a:custGeom>
              <a:avLst/>
              <a:gdLst>
                <a:gd name="T0" fmla="*/ 0 w 821"/>
                <a:gd name="T1" fmla="*/ 148 h 148"/>
                <a:gd name="T2" fmla="*/ 821 w 821"/>
                <a:gd name="T3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21" h="148">
                  <a:moveTo>
                    <a:pt x="0" y="148"/>
                  </a:moveTo>
                  <a:lnTo>
                    <a:pt x="821" y="0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51"/>
            <p:cNvSpPr>
              <a:spLocks/>
            </p:cNvSpPr>
            <p:nvPr/>
          </p:nvSpPr>
          <p:spPr bwMode="auto">
            <a:xfrm>
              <a:off x="1457716" y="4109370"/>
              <a:ext cx="907098" cy="288000"/>
            </a:xfrm>
            <a:custGeom>
              <a:avLst/>
              <a:gdLst>
                <a:gd name="T0" fmla="*/ 0 w 830"/>
                <a:gd name="T1" fmla="*/ 0 h 340"/>
                <a:gd name="T2" fmla="*/ 830 w 830"/>
                <a:gd name="T3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30" h="340">
                  <a:moveTo>
                    <a:pt x="0" y="0"/>
                  </a:moveTo>
                  <a:lnTo>
                    <a:pt x="830" y="340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round/>
              <a:headEnd type="none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Oval 7"/>
            <p:cNvSpPr>
              <a:spLocks noChangeArrowheads="1"/>
            </p:cNvSpPr>
            <p:nvPr/>
          </p:nvSpPr>
          <p:spPr bwMode="auto">
            <a:xfrm>
              <a:off x="1076517" y="3766234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Oval 7"/>
            <p:cNvSpPr>
              <a:spLocks noChangeArrowheads="1"/>
            </p:cNvSpPr>
            <p:nvPr/>
          </p:nvSpPr>
          <p:spPr bwMode="auto">
            <a:xfrm>
              <a:off x="1070168" y="4575541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Oval 7"/>
            <p:cNvSpPr>
              <a:spLocks noChangeArrowheads="1"/>
            </p:cNvSpPr>
            <p:nvPr/>
          </p:nvSpPr>
          <p:spPr bwMode="auto">
            <a:xfrm>
              <a:off x="2321952" y="3275278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Oval 7"/>
            <p:cNvSpPr>
              <a:spLocks noChangeArrowheads="1"/>
            </p:cNvSpPr>
            <p:nvPr/>
          </p:nvSpPr>
          <p:spPr bwMode="auto">
            <a:xfrm>
              <a:off x="3907229" y="3275278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Oval 7"/>
            <p:cNvSpPr>
              <a:spLocks noChangeArrowheads="1"/>
            </p:cNvSpPr>
            <p:nvPr/>
          </p:nvSpPr>
          <p:spPr bwMode="auto">
            <a:xfrm>
              <a:off x="3472295" y="5080901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Oval 7"/>
            <p:cNvSpPr>
              <a:spLocks noChangeArrowheads="1"/>
            </p:cNvSpPr>
            <p:nvPr/>
          </p:nvSpPr>
          <p:spPr bwMode="auto">
            <a:xfrm>
              <a:off x="2354972" y="4227461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Oval 7"/>
            <p:cNvSpPr>
              <a:spLocks noChangeArrowheads="1"/>
            </p:cNvSpPr>
            <p:nvPr/>
          </p:nvSpPr>
          <p:spPr bwMode="auto">
            <a:xfrm>
              <a:off x="4842901" y="4242701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638168" y="814706"/>
            <a:ext cx="10837834" cy="1643527"/>
            <a:chOff x="790286" y="2689226"/>
            <a:chExt cx="10837834" cy="1643527"/>
          </a:xfrm>
        </p:grpSpPr>
        <p:sp>
          <p:nvSpPr>
            <p:cNvPr id="98" name="Text Box 4"/>
            <p:cNvSpPr txBox="1">
              <a:spLocks noChangeArrowheads="1"/>
            </p:cNvSpPr>
            <p:nvPr/>
          </p:nvSpPr>
          <p:spPr bwMode="auto">
            <a:xfrm>
              <a:off x="1316038" y="2689226"/>
              <a:ext cx="10312082" cy="16435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拓扑序列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设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有向图</a:t>
              </a: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G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=</a:t>
              </a:r>
              <a:r>
                <a:rPr lang="en-US" altLang="zh-CN" sz="2800" dirty="0">
                  <a:solidFill>
                    <a:srgbClr val="404040"/>
                  </a:solidFill>
                  <a:latin typeface="宋体" pitchFamily="2" charset="-122"/>
                  <a:ea typeface="宋体" pitchFamily="2" charset="-122"/>
                </a:rPr>
                <a:t>(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，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E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宋体" pitchFamily="2" charset="-122"/>
                  <a:ea typeface="宋体" pitchFamily="2" charset="-122"/>
                </a:rPr>
                <a:t>)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具有 </a:t>
              </a: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n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个顶点，则顶点序列 </a:t>
              </a: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sz="2800" baseline="-300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0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, </a:t>
              </a: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sz="2800" baseline="-300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, 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…, </a:t>
              </a: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sz="2800" i="1" baseline="-300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n</a:t>
              </a:r>
              <a:r>
                <a:rPr lang="en-US" altLang="zh-CN" sz="2800" baseline="-300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-1</a:t>
              </a:r>
              <a:r>
                <a:rPr lang="en-US" altLang="zh-CN" sz="2800" i="1" baseline="-300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称为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一个拓扑序列，当且仅当满足下列条件：若从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顶点 </a:t>
              </a: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sz="2800" i="1" baseline="-300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i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到 </a:t>
              </a:r>
              <a:r>
                <a:rPr lang="en-US" altLang="zh-CN" sz="2800" i="1" dirty="0" err="1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sz="2800" i="1" baseline="-30000" dirty="0" err="1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j</a:t>
              </a:r>
              <a:r>
                <a:rPr lang="en-US" altLang="zh-CN" sz="2800" i="1" baseline="-300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有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一条</a:t>
              </a: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路径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，则在顶点序列中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顶点 </a:t>
              </a: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sz="2800" i="1" baseline="-300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i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必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在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顶点 </a:t>
              </a:r>
              <a:r>
                <a:rPr lang="en-US" altLang="zh-CN" sz="2800" i="1" dirty="0" err="1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v</a:t>
              </a:r>
              <a:r>
                <a:rPr lang="en-US" altLang="zh-CN" sz="2800" i="1" baseline="-30000" dirty="0" err="1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j</a:t>
              </a:r>
              <a:r>
                <a:rPr lang="en-US" altLang="zh-CN" sz="2800" i="1" baseline="-30000" dirty="0" smtClean="0">
                  <a:solidFill>
                    <a:srgbClr val="404040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zh-CN" altLang="en-US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之前</a:t>
              </a:r>
              <a:endPara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99" name="Group 67"/>
            <p:cNvGrpSpPr/>
            <p:nvPr/>
          </p:nvGrpSpPr>
          <p:grpSpPr>
            <a:xfrm>
              <a:off x="790286" y="2816679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100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" name="矩形 4"/>
          <p:cNvSpPr/>
          <p:nvPr/>
        </p:nvSpPr>
        <p:spPr>
          <a:xfrm>
            <a:off x="6278880" y="4103886"/>
            <a:ext cx="4373880" cy="501997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拓扑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序列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v</a:t>
            </a:r>
            <a:r>
              <a:rPr lang="en-US" altLang="zh-CN" sz="24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v</a:t>
            </a:r>
            <a:r>
              <a:rPr lang="en-US" altLang="zh-CN" sz="24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v</a:t>
            </a:r>
            <a:r>
              <a:rPr lang="en-US" altLang="zh-CN" sz="24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v</a:t>
            </a:r>
            <a:r>
              <a:rPr lang="en-US" altLang="zh-CN" sz="24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v</a:t>
            </a:r>
            <a:r>
              <a:rPr lang="en-US" altLang="zh-CN" sz="24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634363" y="3095685"/>
            <a:ext cx="10837834" cy="565348"/>
            <a:chOff x="790286" y="2689226"/>
            <a:chExt cx="10837834" cy="565348"/>
          </a:xfrm>
        </p:grpSpPr>
        <p:sp>
          <p:nvSpPr>
            <p:cNvPr id="103" name="Text Box 4"/>
            <p:cNvSpPr txBox="1">
              <a:spLocks noChangeArrowheads="1"/>
            </p:cNvSpPr>
            <p:nvPr/>
          </p:nvSpPr>
          <p:spPr bwMode="auto">
            <a:xfrm>
              <a:off x="1316038" y="2689226"/>
              <a:ext cx="10312082" cy="565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</a:pPr>
              <a:r>
                <a:rPr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拓扑排序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对一个有向图构造拓扑序列的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过程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04" name="Group 67"/>
            <p:cNvGrpSpPr/>
            <p:nvPr/>
          </p:nvGrpSpPr>
          <p:grpSpPr>
            <a:xfrm>
              <a:off x="790286" y="2816679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105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39" name="矩形 38"/>
          <p:cNvSpPr/>
          <p:nvPr/>
        </p:nvSpPr>
        <p:spPr>
          <a:xfrm>
            <a:off x="6278880" y="4683114"/>
            <a:ext cx="4373880" cy="541174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拓扑序列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2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v</a:t>
            </a:r>
            <a:r>
              <a:rPr lang="en-US" altLang="zh-CN" sz="24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v</a:t>
            </a:r>
            <a:r>
              <a:rPr lang="en-US" altLang="zh-CN" sz="24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v</a:t>
            </a:r>
            <a:r>
              <a:rPr lang="en-US" altLang="zh-CN" sz="24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v</a:t>
            </a:r>
            <a:r>
              <a:rPr lang="en-US" altLang="zh-CN" sz="24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v</a:t>
            </a:r>
            <a:r>
              <a:rPr lang="en-US" altLang="zh-CN" sz="24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851618" y="2478311"/>
            <a:ext cx="8280000" cy="576000"/>
          </a:xfrm>
          <a:prstGeom prst="rect">
            <a:avLst/>
          </a:prstGeom>
          <a:ln w="28575">
            <a:solidFill>
              <a:srgbClr val="5C307D"/>
            </a:solidFill>
          </a:ln>
        </p:spPr>
        <p:txBody>
          <a:bodyPr wrap="square" anchor="ctr" anchorCtr="0">
            <a:noAutofit/>
          </a:bodyPr>
          <a:lstStyle/>
          <a:p>
            <a:pPr algn="ctr"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使得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AOV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网中所有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应该存在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的前驱和后继关系都能得到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满足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29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39" grpId="0"/>
      <p:bldP spid="39" grpId="1"/>
      <p:bldP spid="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522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51225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拓扑排序算法</a:t>
            </a:r>
            <a:r>
              <a:rPr lang="en-US" altLang="zh-CN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基本思想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Text Box 2"/>
          <p:cNvSpPr txBox="1">
            <a:spLocks noChangeArrowheads="1"/>
          </p:cNvSpPr>
          <p:nvPr/>
        </p:nvSpPr>
        <p:spPr bwMode="auto">
          <a:xfrm>
            <a:off x="638168" y="793115"/>
            <a:ext cx="10744200" cy="2785378"/>
          </a:xfrm>
          <a:prstGeom prst="rect">
            <a:avLst/>
          </a:prstGeom>
          <a:noFill/>
          <a:ln w="9525">
            <a:solidFill>
              <a:srgbClr val="5C307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lvl="0" algn="just" fontAlgn="base">
              <a:lnSpc>
                <a:spcPts val="35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算法：拓扑排序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TopSort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just" fontAlgn="base">
              <a:lnSpc>
                <a:spcPts val="35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输入：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AOV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网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=(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lvl="0" algn="just" fontAlgn="base">
              <a:lnSpc>
                <a:spcPts val="35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输出：拓扑序列</a:t>
            </a:r>
            <a:endParaRPr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just" fontAlgn="base">
              <a:lnSpc>
                <a:spcPts val="35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重复下述操作，直到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全部顶点，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AOV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网中不存在没有前驱的顶点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 eaLnBrk="0" hangingPunct="0">
              <a:lnSpc>
                <a:spcPts val="35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1.1 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AOV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网中选择一个没有前驱的顶点并且输出；</a:t>
            </a:r>
          </a:p>
          <a:p>
            <a:pPr algn="just" eaLnBrk="0" hangingPunct="0">
              <a:lnSpc>
                <a:spcPts val="35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1.2 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AOV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网中删去该顶点，并且删去所有以该顶点为尾的弧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 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25619" y="4082622"/>
            <a:ext cx="1288297" cy="894344"/>
            <a:chOff x="1325619" y="4021662"/>
            <a:chExt cx="1288297" cy="894344"/>
          </a:xfrm>
        </p:grpSpPr>
        <p:sp>
          <p:nvSpPr>
            <p:cNvPr id="47" name="Freeform 48"/>
            <p:cNvSpPr>
              <a:spLocks/>
            </p:cNvSpPr>
            <p:nvPr/>
          </p:nvSpPr>
          <p:spPr bwMode="auto">
            <a:xfrm>
              <a:off x="1711581" y="4021662"/>
              <a:ext cx="859473" cy="336550"/>
            </a:xfrm>
            <a:custGeom>
              <a:avLst/>
              <a:gdLst>
                <a:gd name="T0" fmla="*/ 0 w 763"/>
                <a:gd name="T1" fmla="*/ 260 h 260"/>
                <a:gd name="T2" fmla="*/ 763 w 763"/>
                <a:gd name="T3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3" h="260">
                  <a:moveTo>
                    <a:pt x="0" y="260"/>
                  </a:moveTo>
                  <a:lnTo>
                    <a:pt x="763" y="0"/>
                  </a:lnTo>
                </a:path>
              </a:pathLst>
            </a:custGeom>
            <a:noFill/>
            <a:ln w="28575" cap="flat" cmpd="sng">
              <a:solidFill>
                <a:srgbClr val="285A32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51"/>
            <p:cNvSpPr>
              <a:spLocks/>
            </p:cNvSpPr>
            <p:nvPr/>
          </p:nvSpPr>
          <p:spPr bwMode="auto">
            <a:xfrm>
              <a:off x="1706818" y="4628006"/>
              <a:ext cx="907098" cy="288000"/>
            </a:xfrm>
            <a:custGeom>
              <a:avLst/>
              <a:gdLst>
                <a:gd name="T0" fmla="*/ 0 w 830"/>
                <a:gd name="T1" fmla="*/ 0 h 340"/>
                <a:gd name="T2" fmla="*/ 830 w 830"/>
                <a:gd name="T3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30" h="340">
                  <a:moveTo>
                    <a:pt x="0" y="0"/>
                  </a:moveTo>
                  <a:lnTo>
                    <a:pt x="830" y="340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round/>
              <a:headEnd type="none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Oval 7"/>
            <p:cNvSpPr>
              <a:spLocks noChangeArrowheads="1"/>
            </p:cNvSpPr>
            <p:nvPr/>
          </p:nvSpPr>
          <p:spPr bwMode="auto">
            <a:xfrm>
              <a:off x="1325619" y="4284870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319270" y="5135133"/>
            <a:ext cx="2402127" cy="741364"/>
            <a:chOff x="1319270" y="5074173"/>
            <a:chExt cx="2402127" cy="741364"/>
          </a:xfrm>
        </p:grpSpPr>
        <p:sp>
          <p:nvSpPr>
            <p:cNvPr id="48" name="Freeform 49"/>
            <p:cNvSpPr>
              <a:spLocks/>
            </p:cNvSpPr>
            <p:nvPr/>
          </p:nvSpPr>
          <p:spPr bwMode="auto">
            <a:xfrm>
              <a:off x="1696341" y="5431362"/>
              <a:ext cx="2025056" cy="384175"/>
            </a:xfrm>
            <a:custGeom>
              <a:avLst/>
              <a:gdLst>
                <a:gd name="T0" fmla="*/ 0 w 1764"/>
                <a:gd name="T1" fmla="*/ 0 h 470"/>
                <a:gd name="T2" fmla="*/ 1764 w 1764"/>
                <a:gd name="T3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64" h="470">
                  <a:moveTo>
                    <a:pt x="0" y="0"/>
                  </a:moveTo>
                  <a:lnTo>
                    <a:pt x="1764" y="470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50"/>
            <p:cNvSpPr>
              <a:spLocks/>
            </p:cNvSpPr>
            <p:nvPr/>
          </p:nvSpPr>
          <p:spPr bwMode="auto">
            <a:xfrm>
              <a:off x="1742378" y="5074173"/>
              <a:ext cx="894919" cy="144564"/>
            </a:xfrm>
            <a:custGeom>
              <a:avLst/>
              <a:gdLst>
                <a:gd name="T0" fmla="*/ 0 w 821"/>
                <a:gd name="T1" fmla="*/ 148 h 148"/>
                <a:gd name="T2" fmla="*/ 821 w 821"/>
                <a:gd name="T3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21" h="148">
                  <a:moveTo>
                    <a:pt x="0" y="148"/>
                  </a:moveTo>
                  <a:lnTo>
                    <a:pt x="821" y="0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Oval 7"/>
            <p:cNvSpPr>
              <a:spLocks noChangeArrowheads="1"/>
            </p:cNvSpPr>
            <p:nvPr/>
          </p:nvSpPr>
          <p:spPr bwMode="auto">
            <a:xfrm>
              <a:off x="1319270" y="5094177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571054" y="3854874"/>
            <a:ext cx="1597769" cy="432000"/>
            <a:chOff x="2571054" y="3793914"/>
            <a:chExt cx="1597769" cy="432000"/>
          </a:xfrm>
        </p:grpSpPr>
        <p:sp>
          <p:nvSpPr>
            <p:cNvPr id="43" name="Freeform 44"/>
            <p:cNvSpPr>
              <a:spLocks/>
            </p:cNvSpPr>
            <p:nvPr/>
          </p:nvSpPr>
          <p:spPr bwMode="auto">
            <a:xfrm>
              <a:off x="3016823" y="4020074"/>
              <a:ext cx="1152000" cy="1588"/>
            </a:xfrm>
            <a:custGeom>
              <a:avLst/>
              <a:gdLst>
                <a:gd name="T0" fmla="*/ 0 w 1005"/>
                <a:gd name="T1" fmla="*/ 5 h 5"/>
                <a:gd name="T2" fmla="*/ 1005 w 1005"/>
                <a:gd name="T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05" h="5">
                  <a:moveTo>
                    <a:pt x="0" y="5"/>
                  </a:moveTo>
                  <a:lnTo>
                    <a:pt x="1005" y="0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Oval 7"/>
            <p:cNvSpPr>
              <a:spLocks noChangeArrowheads="1"/>
            </p:cNvSpPr>
            <p:nvPr/>
          </p:nvSpPr>
          <p:spPr bwMode="auto">
            <a:xfrm>
              <a:off x="2571054" y="3793914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156331" y="3854874"/>
            <a:ext cx="1028760" cy="997948"/>
            <a:chOff x="4156331" y="3793914"/>
            <a:chExt cx="1028760" cy="997948"/>
          </a:xfrm>
        </p:grpSpPr>
        <p:sp>
          <p:nvSpPr>
            <p:cNvPr id="42" name="Freeform 43"/>
            <p:cNvSpPr>
              <a:spLocks/>
            </p:cNvSpPr>
            <p:nvPr/>
          </p:nvSpPr>
          <p:spPr bwMode="auto">
            <a:xfrm>
              <a:off x="4573091" y="4107862"/>
              <a:ext cx="612000" cy="684000"/>
            </a:xfrm>
            <a:custGeom>
              <a:avLst/>
              <a:gdLst>
                <a:gd name="T0" fmla="*/ 0 w 548"/>
                <a:gd name="T1" fmla="*/ 0 h 597"/>
                <a:gd name="T2" fmla="*/ 548 w 548"/>
                <a:gd name="T3" fmla="*/ 597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48" h="597">
                  <a:moveTo>
                    <a:pt x="0" y="0"/>
                  </a:moveTo>
                  <a:lnTo>
                    <a:pt x="548" y="597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56331" y="3793914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721397" y="5233557"/>
            <a:ext cx="1480462" cy="858940"/>
            <a:chOff x="3721397" y="5172597"/>
            <a:chExt cx="1480462" cy="858940"/>
          </a:xfrm>
        </p:grpSpPr>
        <p:sp>
          <p:nvSpPr>
            <p:cNvPr id="41" name="Freeform 42"/>
            <p:cNvSpPr>
              <a:spLocks/>
            </p:cNvSpPr>
            <p:nvPr/>
          </p:nvSpPr>
          <p:spPr bwMode="auto">
            <a:xfrm>
              <a:off x="4153397" y="5172597"/>
              <a:ext cx="1048462" cy="648000"/>
            </a:xfrm>
            <a:custGeom>
              <a:avLst/>
              <a:gdLst>
                <a:gd name="T0" fmla="*/ 0 w 900"/>
                <a:gd name="T1" fmla="*/ 650 h 650"/>
                <a:gd name="T2" fmla="*/ 900 w 900"/>
                <a:gd name="T3" fmla="*/ 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00" h="650">
                  <a:moveTo>
                    <a:pt x="0" y="650"/>
                  </a:moveTo>
                  <a:lnTo>
                    <a:pt x="900" y="0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Oval 7"/>
            <p:cNvSpPr>
              <a:spLocks noChangeArrowheads="1"/>
            </p:cNvSpPr>
            <p:nvPr/>
          </p:nvSpPr>
          <p:spPr bwMode="auto">
            <a:xfrm>
              <a:off x="3721397" y="5599537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604074" y="4199302"/>
            <a:ext cx="2504559" cy="1583831"/>
            <a:chOff x="2604074" y="4138342"/>
            <a:chExt cx="2504559" cy="1583831"/>
          </a:xfrm>
        </p:grpSpPr>
        <p:sp>
          <p:nvSpPr>
            <p:cNvPr id="44" name="Freeform 45"/>
            <p:cNvSpPr>
              <a:spLocks/>
            </p:cNvSpPr>
            <p:nvPr/>
          </p:nvSpPr>
          <p:spPr bwMode="auto">
            <a:xfrm>
              <a:off x="3020951" y="4138342"/>
              <a:ext cx="1169988" cy="705009"/>
            </a:xfrm>
            <a:custGeom>
              <a:avLst/>
              <a:gdLst>
                <a:gd name="T0" fmla="*/ 0 w 1028"/>
                <a:gd name="T1" fmla="*/ 650 h 650"/>
                <a:gd name="T2" fmla="*/ 1028 w 1028"/>
                <a:gd name="T3" fmla="*/ 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28" h="650">
                  <a:moveTo>
                    <a:pt x="0" y="650"/>
                  </a:moveTo>
                  <a:lnTo>
                    <a:pt x="1028" y="0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46"/>
            <p:cNvSpPr>
              <a:spLocks/>
            </p:cNvSpPr>
            <p:nvPr/>
          </p:nvSpPr>
          <p:spPr bwMode="auto">
            <a:xfrm>
              <a:off x="2908873" y="5074173"/>
              <a:ext cx="864000" cy="648000"/>
            </a:xfrm>
            <a:custGeom>
              <a:avLst/>
              <a:gdLst>
                <a:gd name="T0" fmla="*/ 0 w 629"/>
                <a:gd name="T1" fmla="*/ 0 h 645"/>
                <a:gd name="T2" fmla="*/ 629 w 629"/>
                <a:gd name="T3" fmla="*/ 64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9" h="645">
                  <a:moveTo>
                    <a:pt x="0" y="0"/>
                  </a:moveTo>
                  <a:lnTo>
                    <a:pt x="629" y="645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round/>
              <a:headEnd type="none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47"/>
            <p:cNvSpPr>
              <a:spLocks/>
            </p:cNvSpPr>
            <p:nvPr/>
          </p:nvSpPr>
          <p:spPr bwMode="auto">
            <a:xfrm>
              <a:off x="3020633" y="4999244"/>
              <a:ext cx="2088000" cy="1588"/>
            </a:xfrm>
            <a:custGeom>
              <a:avLst/>
              <a:gdLst>
                <a:gd name="T0" fmla="*/ 0 w 1711"/>
                <a:gd name="T1" fmla="*/ 1 h 1"/>
                <a:gd name="T2" fmla="*/ 1711 w 171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11" h="1">
                  <a:moveTo>
                    <a:pt x="0" y="1"/>
                  </a:moveTo>
                  <a:lnTo>
                    <a:pt x="1711" y="0"/>
                  </a:lnTo>
                </a:path>
              </a:pathLst>
            </a:custGeom>
            <a:noFill/>
            <a:ln w="28575" cmpd="sng">
              <a:solidFill>
                <a:srgbClr val="285A32"/>
              </a:solidFill>
              <a:round/>
              <a:headEnd type="none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Oval 7"/>
            <p:cNvSpPr>
              <a:spLocks noChangeArrowheads="1"/>
            </p:cNvSpPr>
            <p:nvPr/>
          </p:nvSpPr>
          <p:spPr bwMode="auto">
            <a:xfrm>
              <a:off x="2604074" y="4746097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7" name="Oval 7"/>
          <p:cNvSpPr>
            <a:spLocks noChangeArrowheads="1"/>
          </p:cNvSpPr>
          <p:nvPr/>
        </p:nvSpPr>
        <p:spPr bwMode="auto">
          <a:xfrm>
            <a:off x="5092003" y="4822297"/>
            <a:ext cx="432000" cy="432000"/>
          </a:xfrm>
          <a:prstGeom prst="ellipse">
            <a:avLst/>
          </a:prstGeom>
          <a:solidFill>
            <a:srgbClr val="B4B4BE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010268" y="4444649"/>
            <a:ext cx="1878369" cy="541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拓扑序列：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0" name="Oval 7"/>
          <p:cNvSpPr>
            <a:spLocks noChangeArrowheads="1"/>
          </p:cNvSpPr>
          <p:nvPr/>
        </p:nvSpPr>
        <p:spPr bwMode="auto">
          <a:xfrm>
            <a:off x="7672637" y="4523744"/>
            <a:ext cx="432000" cy="4320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Oval 7"/>
          <p:cNvSpPr>
            <a:spLocks noChangeArrowheads="1"/>
          </p:cNvSpPr>
          <p:nvPr/>
        </p:nvSpPr>
        <p:spPr bwMode="auto">
          <a:xfrm>
            <a:off x="8218925" y="4523744"/>
            <a:ext cx="432000" cy="4320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Oval 7"/>
          <p:cNvSpPr>
            <a:spLocks noChangeArrowheads="1"/>
          </p:cNvSpPr>
          <p:nvPr/>
        </p:nvSpPr>
        <p:spPr bwMode="auto">
          <a:xfrm>
            <a:off x="9311501" y="4523744"/>
            <a:ext cx="432000" cy="4320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Oval 7"/>
          <p:cNvSpPr>
            <a:spLocks noChangeArrowheads="1"/>
          </p:cNvSpPr>
          <p:nvPr/>
        </p:nvSpPr>
        <p:spPr bwMode="auto">
          <a:xfrm>
            <a:off x="9857790" y="4523744"/>
            <a:ext cx="432000" cy="4320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Oval 7"/>
          <p:cNvSpPr>
            <a:spLocks noChangeArrowheads="1"/>
          </p:cNvSpPr>
          <p:nvPr/>
        </p:nvSpPr>
        <p:spPr bwMode="auto">
          <a:xfrm>
            <a:off x="8765213" y="4523744"/>
            <a:ext cx="432000" cy="4320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Oval 7"/>
          <p:cNvSpPr>
            <a:spLocks noChangeArrowheads="1"/>
          </p:cNvSpPr>
          <p:nvPr/>
        </p:nvSpPr>
        <p:spPr bwMode="auto">
          <a:xfrm>
            <a:off x="10404079" y="4523744"/>
            <a:ext cx="432000" cy="4320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Oval 7"/>
          <p:cNvSpPr>
            <a:spLocks noChangeArrowheads="1"/>
          </p:cNvSpPr>
          <p:nvPr/>
        </p:nvSpPr>
        <p:spPr bwMode="auto">
          <a:xfrm>
            <a:off x="10950368" y="4523744"/>
            <a:ext cx="432000" cy="4320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69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57" grpId="0" animBg="1"/>
      <p:bldP spid="58" grpId="0"/>
      <p:bldP spid="60" grpId="0"/>
      <p:bldP spid="61" grpId="0"/>
      <p:bldP spid="62" grpId="0"/>
      <p:bldP spid="63" grpId="0"/>
      <p:bldP spid="64" grpId="0"/>
      <p:bldP spid="65" grpId="0"/>
      <p:bldP spid="6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182182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08693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</a:p>
        </p:txBody>
      </p:sp>
      <p:grpSp>
        <p:nvGrpSpPr>
          <p:cNvPr id="39" name="Group 2"/>
          <p:cNvGrpSpPr>
            <a:grpSpLocks/>
          </p:cNvGrpSpPr>
          <p:nvPr/>
        </p:nvGrpSpPr>
        <p:grpSpPr bwMode="auto">
          <a:xfrm>
            <a:off x="2529003" y="1485106"/>
            <a:ext cx="4735512" cy="3989388"/>
            <a:chOff x="0" y="0"/>
            <a:chExt cx="2983" cy="2513"/>
          </a:xfrm>
        </p:grpSpPr>
        <p:sp>
          <p:nvSpPr>
            <p:cNvPr id="40" name="Oval 3"/>
            <p:cNvSpPr>
              <a:spLocks noChangeArrowheads="1"/>
            </p:cNvSpPr>
            <p:nvPr/>
          </p:nvSpPr>
          <p:spPr bwMode="auto">
            <a:xfrm>
              <a:off x="0" y="834"/>
              <a:ext cx="340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400" baseline="0">
                  <a:ea typeface="宋体" pitchFamily="2" charset="-122"/>
                </a:rPr>
                <a:t>C1</a:t>
              </a:r>
            </a:p>
          </p:txBody>
        </p:sp>
        <p:sp>
          <p:nvSpPr>
            <p:cNvPr id="41" name="Oval 4"/>
            <p:cNvSpPr>
              <a:spLocks noChangeArrowheads="1"/>
            </p:cNvSpPr>
            <p:nvPr/>
          </p:nvSpPr>
          <p:spPr bwMode="auto">
            <a:xfrm>
              <a:off x="704" y="430"/>
              <a:ext cx="340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400" baseline="0">
                  <a:ea typeface="宋体" pitchFamily="2" charset="-122"/>
                </a:rPr>
                <a:t>C2</a:t>
              </a: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1448" y="834"/>
              <a:ext cx="340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400" baseline="0">
                  <a:ea typeface="宋体" pitchFamily="2" charset="-122"/>
                </a:rPr>
                <a:t>C3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752" y="0"/>
              <a:ext cx="340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400" baseline="0">
                  <a:ea typeface="宋体" pitchFamily="2" charset="-122"/>
                </a:rPr>
                <a:t>C4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2191" y="9"/>
              <a:ext cx="341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400" baseline="0">
                  <a:ea typeface="宋体" pitchFamily="2" charset="-122"/>
                </a:rPr>
                <a:t>C5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1936" y="1818"/>
              <a:ext cx="340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400" baseline="0">
                  <a:ea typeface="宋体" pitchFamily="2" charset="-122"/>
                </a:rPr>
                <a:t>C6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2618" y="851"/>
              <a:ext cx="341" cy="24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400" baseline="0">
                  <a:ea typeface="宋体" pitchFamily="2" charset="-122"/>
                </a:rPr>
                <a:t>C7</a:t>
              </a:r>
            </a:p>
          </p:txBody>
        </p:sp>
        <p:sp>
          <p:nvSpPr>
            <p:cNvPr id="47" name="Oval 10"/>
            <p:cNvSpPr>
              <a:spLocks noChangeArrowheads="1"/>
            </p:cNvSpPr>
            <p:nvPr/>
          </p:nvSpPr>
          <p:spPr bwMode="auto">
            <a:xfrm>
              <a:off x="2643" y="1407"/>
              <a:ext cx="340" cy="26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400" baseline="0">
                  <a:ea typeface="宋体" pitchFamily="2" charset="-122"/>
                </a:rPr>
                <a:t>C8</a:t>
              </a:r>
            </a:p>
          </p:txBody>
        </p:sp>
        <p:sp>
          <p:nvSpPr>
            <p:cNvPr id="48" name="Oval 11"/>
            <p:cNvSpPr>
              <a:spLocks noChangeArrowheads="1"/>
            </p:cNvSpPr>
            <p:nvPr/>
          </p:nvSpPr>
          <p:spPr bwMode="auto">
            <a:xfrm>
              <a:off x="9" y="1797"/>
              <a:ext cx="340" cy="26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400" baseline="0">
                  <a:ea typeface="宋体" pitchFamily="2" charset="-122"/>
                </a:rPr>
                <a:t>C9</a:t>
              </a:r>
            </a:p>
          </p:txBody>
        </p:sp>
        <p:sp>
          <p:nvSpPr>
            <p:cNvPr id="49" name="Oval 12"/>
            <p:cNvSpPr>
              <a:spLocks noChangeArrowheads="1"/>
            </p:cNvSpPr>
            <p:nvPr/>
          </p:nvSpPr>
          <p:spPr bwMode="auto">
            <a:xfrm>
              <a:off x="715" y="1778"/>
              <a:ext cx="340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400" baseline="0">
                  <a:ea typeface="宋体" pitchFamily="2" charset="-122"/>
                </a:rPr>
                <a:t>C10</a:t>
              </a:r>
            </a:p>
          </p:txBody>
        </p:sp>
        <p:sp>
          <p:nvSpPr>
            <p:cNvPr id="50" name="Oval 13"/>
            <p:cNvSpPr>
              <a:spLocks noChangeArrowheads="1"/>
            </p:cNvSpPr>
            <p:nvPr/>
          </p:nvSpPr>
          <p:spPr bwMode="auto">
            <a:xfrm>
              <a:off x="728" y="2249"/>
              <a:ext cx="340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400" baseline="0">
                  <a:ea typeface="宋体" pitchFamily="2" charset="-122"/>
                </a:rPr>
                <a:t>C11</a:t>
              </a:r>
            </a:p>
          </p:txBody>
        </p:sp>
        <p:sp>
          <p:nvSpPr>
            <p:cNvPr id="51" name="Oval 14"/>
            <p:cNvSpPr>
              <a:spLocks noChangeArrowheads="1"/>
            </p:cNvSpPr>
            <p:nvPr/>
          </p:nvSpPr>
          <p:spPr bwMode="auto">
            <a:xfrm>
              <a:off x="704" y="1209"/>
              <a:ext cx="340" cy="2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b="1" baseline="-10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r>
                <a:rPr lang="en-US" altLang="zh-CN" sz="2400" baseline="0">
                  <a:ea typeface="宋体" pitchFamily="2" charset="-122"/>
                </a:rPr>
                <a:t>C12</a:t>
              </a:r>
            </a:p>
          </p:txBody>
        </p:sp>
        <p:sp>
          <p:nvSpPr>
            <p:cNvPr id="52" name="Line 15"/>
            <p:cNvSpPr>
              <a:spLocks noChangeShapeType="1"/>
            </p:cNvSpPr>
            <p:nvPr/>
          </p:nvSpPr>
          <p:spPr bwMode="auto">
            <a:xfrm>
              <a:off x="340" y="969"/>
              <a:ext cx="11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16"/>
            <p:cNvSpPr>
              <a:spLocks noChangeShapeType="1"/>
            </p:cNvSpPr>
            <p:nvPr/>
          </p:nvSpPr>
          <p:spPr bwMode="auto">
            <a:xfrm flipV="1">
              <a:off x="305" y="666"/>
              <a:ext cx="451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17"/>
            <p:cNvSpPr>
              <a:spLocks noChangeShapeType="1"/>
            </p:cNvSpPr>
            <p:nvPr/>
          </p:nvSpPr>
          <p:spPr bwMode="auto">
            <a:xfrm>
              <a:off x="1024" y="624"/>
              <a:ext cx="477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18"/>
            <p:cNvSpPr>
              <a:spLocks noChangeShapeType="1"/>
            </p:cNvSpPr>
            <p:nvPr/>
          </p:nvSpPr>
          <p:spPr bwMode="auto">
            <a:xfrm flipV="1">
              <a:off x="244" y="214"/>
              <a:ext cx="573" cy="6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19"/>
            <p:cNvSpPr>
              <a:spLocks noChangeShapeType="1"/>
            </p:cNvSpPr>
            <p:nvPr/>
          </p:nvSpPr>
          <p:spPr bwMode="auto">
            <a:xfrm>
              <a:off x="1110" y="130"/>
              <a:ext cx="10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20"/>
            <p:cNvSpPr>
              <a:spLocks noChangeShapeType="1"/>
            </p:cNvSpPr>
            <p:nvPr/>
          </p:nvSpPr>
          <p:spPr bwMode="auto">
            <a:xfrm flipV="1">
              <a:off x="1732" y="256"/>
              <a:ext cx="537" cy="6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21"/>
            <p:cNvSpPr>
              <a:spLocks noChangeShapeType="1"/>
            </p:cNvSpPr>
            <p:nvPr/>
          </p:nvSpPr>
          <p:spPr bwMode="auto">
            <a:xfrm>
              <a:off x="1793" y="961"/>
              <a:ext cx="8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22"/>
            <p:cNvSpPr>
              <a:spLocks noChangeShapeType="1"/>
            </p:cNvSpPr>
            <p:nvPr/>
          </p:nvSpPr>
          <p:spPr bwMode="auto">
            <a:xfrm>
              <a:off x="2464" y="256"/>
              <a:ext cx="293" cy="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23"/>
            <p:cNvSpPr>
              <a:spLocks noChangeShapeType="1"/>
            </p:cNvSpPr>
            <p:nvPr/>
          </p:nvSpPr>
          <p:spPr bwMode="auto">
            <a:xfrm>
              <a:off x="292" y="1055"/>
              <a:ext cx="415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24"/>
            <p:cNvSpPr>
              <a:spLocks noChangeShapeType="1"/>
            </p:cNvSpPr>
            <p:nvPr/>
          </p:nvSpPr>
          <p:spPr bwMode="auto">
            <a:xfrm flipV="1">
              <a:off x="305" y="1413"/>
              <a:ext cx="426" cy="4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25"/>
            <p:cNvSpPr>
              <a:spLocks noChangeShapeType="1"/>
            </p:cNvSpPr>
            <p:nvPr/>
          </p:nvSpPr>
          <p:spPr bwMode="auto">
            <a:xfrm>
              <a:off x="354" y="1918"/>
              <a:ext cx="3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26"/>
            <p:cNvSpPr>
              <a:spLocks noChangeShapeType="1"/>
            </p:cNvSpPr>
            <p:nvPr/>
          </p:nvSpPr>
          <p:spPr bwMode="auto">
            <a:xfrm flipV="1">
              <a:off x="878" y="1465"/>
              <a:ext cx="0" cy="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27"/>
            <p:cNvSpPr>
              <a:spLocks noChangeShapeType="1"/>
            </p:cNvSpPr>
            <p:nvPr/>
          </p:nvSpPr>
          <p:spPr bwMode="auto">
            <a:xfrm>
              <a:off x="268" y="2023"/>
              <a:ext cx="476" cy="3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28"/>
            <p:cNvSpPr>
              <a:spLocks noChangeShapeType="1"/>
            </p:cNvSpPr>
            <p:nvPr/>
          </p:nvSpPr>
          <p:spPr bwMode="auto">
            <a:xfrm flipV="1">
              <a:off x="1061" y="1949"/>
              <a:ext cx="866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29"/>
            <p:cNvSpPr>
              <a:spLocks noChangeShapeType="1"/>
            </p:cNvSpPr>
            <p:nvPr/>
          </p:nvSpPr>
          <p:spPr bwMode="auto">
            <a:xfrm flipV="1">
              <a:off x="2257" y="1665"/>
              <a:ext cx="452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30"/>
            <p:cNvSpPr>
              <a:spLocks noChangeShapeType="1"/>
            </p:cNvSpPr>
            <p:nvPr/>
          </p:nvSpPr>
          <p:spPr bwMode="auto">
            <a:xfrm>
              <a:off x="1757" y="1055"/>
              <a:ext cx="902" cy="4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874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80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70212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AOV 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网的定义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731202" y="977613"/>
            <a:ext cx="5852478" cy="541174"/>
            <a:chOff x="3501590" y="1697848"/>
            <a:chExt cx="5852478" cy="541174"/>
          </a:xfrm>
        </p:grpSpPr>
        <p:sp>
          <p:nvSpPr>
            <p:cNvPr id="41" name="Text Box 6"/>
            <p:cNvSpPr txBox="1">
              <a:spLocks noChangeArrowheads="1"/>
            </p:cNvSpPr>
            <p:nvPr/>
          </p:nvSpPr>
          <p:spPr bwMode="auto">
            <a:xfrm>
              <a:off x="4102352" y="1697848"/>
              <a:ext cx="5251716" cy="541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 eaLnBrk="0" hangingPunct="0">
                <a:lnSpc>
                  <a:spcPts val="35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什么是工程？工程有什么共性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？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2" name="Group 31"/>
            <p:cNvGrpSpPr/>
            <p:nvPr/>
          </p:nvGrpSpPr>
          <p:grpSpPr>
            <a:xfrm>
              <a:off x="3501590" y="1775924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3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3" name="矩形 2"/>
          <p:cNvSpPr/>
          <p:nvPr/>
        </p:nvSpPr>
        <p:spPr>
          <a:xfrm>
            <a:off x="1331278" y="1518787"/>
            <a:ext cx="7386889" cy="143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几乎所有的工程都可以分为若干个称作</a:t>
            </a:r>
            <a:r>
              <a:rPr lang="zh-CN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活动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子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工程</a:t>
            </a:r>
            <a:endParaRPr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活动之间存在某些</a:t>
            </a:r>
            <a:r>
              <a:rPr lang="zh-CN" altLang="en-US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制约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关系</a:t>
            </a:r>
            <a:endParaRPr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每个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活动通常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需要一个持续的</a:t>
            </a:r>
            <a:r>
              <a:rPr lang="zh-CN" altLang="en-US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时间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31202" y="4392081"/>
            <a:ext cx="10837834" cy="1599477"/>
            <a:chOff x="790286" y="2689226"/>
            <a:chExt cx="10837834" cy="1599477"/>
          </a:xfrm>
        </p:grpSpPr>
        <p:sp>
          <p:nvSpPr>
            <p:cNvPr id="63" name="Text Box 4"/>
            <p:cNvSpPr txBox="1">
              <a:spLocks noChangeArrowheads="1"/>
            </p:cNvSpPr>
            <p:nvPr/>
          </p:nvSpPr>
          <p:spPr bwMode="auto">
            <a:xfrm>
              <a:off x="1316038" y="2689226"/>
              <a:ext cx="10312082" cy="1599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</a:pPr>
              <a:r>
                <a:rPr lang="en-US" altLang="zh-CN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AOE</a:t>
              </a:r>
              <a:r>
                <a:rPr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网（边表示</a:t>
              </a: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活动的</a:t>
              </a:r>
              <a:r>
                <a:rPr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网</a:t>
              </a: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：在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一个表示工程的</a:t>
              </a: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带权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有向图中，用顶点表示事件，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用有向边表示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活动，边上的权值表示活动的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持续时间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4" name="Group 67"/>
            <p:cNvGrpSpPr/>
            <p:nvPr/>
          </p:nvGrpSpPr>
          <p:grpSpPr>
            <a:xfrm>
              <a:off x="790286" y="2816679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67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8320201" y="2171517"/>
            <a:ext cx="2885683" cy="1809278"/>
            <a:chOff x="6868691" y="2385076"/>
            <a:chExt cx="2885683" cy="1809278"/>
          </a:xfrm>
        </p:grpSpPr>
        <p:sp>
          <p:nvSpPr>
            <p:cNvPr id="33" name="Freeform 48"/>
            <p:cNvSpPr>
              <a:spLocks/>
            </p:cNvSpPr>
            <p:nvPr/>
          </p:nvSpPr>
          <p:spPr bwMode="auto">
            <a:xfrm>
              <a:off x="7266657" y="2710395"/>
              <a:ext cx="900000" cy="540000"/>
            </a:xfrm>
            <a:custGeom>
              <a:avLst/>
              <a:gdLst>
                <a:gd name="T0" fmla="*/ 0 w 763"/>
                <a:gd name="T1" fmla="*/ 260 h 260"/>
                <a:gd name="T2" fmla="*/ 763 w 763"/>
                <a:gd name="T3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3" h="260">
                  <a:moveTo>
                    <a:pt x="0" y="260"/>
                  </a:moveTo>
                  <a:lnTo>
                    <a:pt x="763" y="0"/>
                  </a:lnTo>
                </a:path>
              </a:pathLst>
            </a:custGeom>
            <a:noFill/>
            <a:ln w="28575" cap="flat" cmpd="sng">
              <a:solidFill>
                <a:srgbClr val="285A32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Oval 7"/>
            <p:cNvSpPr>
              <a:spLocks noChangeArrowheads="1"/>
            </p:cNvSpPr>
            <p:nvPr/>
          </p:nvSpPr>
          <p:spPr bwMode="auto">
            <a:xfrm>
              <a:off x="8103948" y="2385076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Oval 7"/>
            <p:cNvSpPr>
              <a:spLocks noChangeArrowheads="1"/>
            </p:cNvSpPr>
            <p:nvPr/>
          </p:nvSpPr>
          <p:spPr bwMode="auto">
            <a:xfrm>
              <a:off x="6868691" y="3110042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Oval 7"/>
            <p:cNvSpPr>
              <a:spLocks noChangeArrowheads="1"/>
            </p:cNvSpPr>
            <p:nvPr/>
          </p:nvSpPr>
          <p:spPr bwMode="auto">
            <a:xfrm>
              <a:off x="9322374" y="3110042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Oval 7"/>
            <p:cNvSpPr>
              <a:spLocks noChangeArrowheads="1"/>
            </p:cNvSpPr>
            <p:nvPr/>
          </p:nvSpPr>
          <p:spPr bwMode="auto">
            <a:xfrm>
              <a:off x="8103948" y="3762354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Freeform 48"/>
            <p:cNvSpPr>
              <a:spLocks/>
            </p:cNvSpPr>
            <p:nvPr/>
          </p:nvSpPr>
          <p:spPr bwMode="auto">
            <a:xfrm flipV="1">
              <a:off x="7281897" y="3415922"/>
              <a:ext cx="822051" cy="562432"/>
            </a:xfrm>
            <a:custGeom>
              <a:avLst/>
              <a:gdLst>
                <a:gd name="T0" fmla="*/ 0 w 763"/>
                <a:gd name="T1" fmla="*/ 260 h 260"/>
                <a:gd name="T2" fmla="*/ 763 w 763"/>
                <a:gd name="T3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3" h="260">
                  <a:moveTo>
                    <a:pt x="0" y="260"/>
                  </a:moveTo>
                  <a:lnTo>
                    <a:pt x="763" y="0"/>
                  </a:lnTo>
                </a:path>
              </a:pathLst>
            </a:custGeom>
            <a:noFill/>
            <a:ln w="28575" cap="flat" cmpd="sng">
              <a:solidFill>
                <a:srgbClr val="285A32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48"/>
            <p:cNvSpPr>
              <a:spLocks/>
            </p:cNvSpPr>
            <p:nvPr/>
          </p:nvSpPr>
          <p:spPr bwMode="auto">
            <a:xfrm>
              <a:off x="8535948" y="3490676"/>
              <a:ext cx="900000" cy="504000"/>
            </a:xfrm>
            <a:custGeom>
              <a:avLst/>
              <a:gdLst>
                <a:gd name="T0" fmla="*/ 0 w 763"/>
                <a:gd name="T1" fmla="*/ 260 h 260"/>
                <a:gd name="T2" fmla="*/ 763 w 763"/>
                <a:gd name="T3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3" h="260">
                  <a:moveTo>
                    <a:pt x="0" y="260"/>
                  </a:moveTo>
                  <a:lnTo>
                    <a:pt x="763" y="0"/>
                  </a:lnTo>
                </a:path>
              </a:pathLst>
            </a:custGeom>
            <a:noFill/>
            <a:ln w="28575" cap="flat" cmpd="sng">
              <a:solidFill>
                <a:srgbClr val="285A32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48"/>
            <p:cNvSpPr>
              <a:spLocks/>
            </p:cNvSpPr>
            <p:nvPr/>
          </p:nvSpPr>
          <p:spPr bwMode="auto">
            <a:xfrm flipV="1">
              <a:off x="8535948" y="2691666"/>
              <a:ext cx="822051" cy="562432"/>
            </a:xfrm>
            <a:custGeom>
              <a:avLst/>
              <a:gdLst>
                <a:gd name="T0" fmla="*/ 0 w 763"/>
                <a:gd name="T1" fmla="*/ 260 h 260"/>
                <a:gd name="T2" fmla="*/ 763 w 763"/>
                <a:gd name="T3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3" h="260">
                  <a:moveTo>
                    <a:pt x="0" y="260"/>
                  </a:moveTo>
                  <a:lnTo>
                    <a:pt x="763" y="0"/>
                  </a:lnTo>
                </a:path>
              </a:pathLst>
            </a:custGeom>
            <a:noFill/>
            <a:ln w="28575" cap="flat" cmpd="sng">
              <a:solidFill>
                <a:srgbClr val="285A32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48"/>
            <p:cNvSpPr>
              <a:spLocks/>
            </p:cNvSpPr>
            <p:nvPr/>
          </p:nvSpPr>
          <p:spPr bwMode="auto">
            <a:xfrm flipV="1">
              <a:off x="8320201" y="2816830"/>
              <a:ext cx="0" cy="936000"/>
            </a:xfrm>
            <a:custGeom>
              <a:avLst/>
              <a:gdLst>
                <a:gd name="T0" fmla="*/ 0 w 763"/>
                <a:gd name="T1" fmla="*/ 260 h 260"/>
                <a:gd name="T2" fmla="*/ 763 w 763"/>
                <a:gd name="T3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3" h="260">
                  <a:moveTo>
                    <a:pt x="0" y="260"/>
                  </a:moveTo>
                  <a:lnTo>
                    <a:pt x="763" y="0"/>
                  </a:lnTo>
                </a:path>
              </a:pathLst>
            </a:custGeom>
            <a:noFill/>
            <a:ln w="28575" cap="flat" cmpd="sng">
              <a:solidFill>
                <a:srgbClr val="285A32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Oval 7"/>
            <p:cNvSpPr>
              <a:spLocks noChangeArrowheads="1"/>
            </p:cNvSpPr>
            <p:nvPr/>
          </p:nvSpPr>
          <p:spPr bwMode="auto">
            <a:xfrm>
              <a:off x="7012853" y="2662036"/>
              <a:ext cx="864000" cy="432000"/>
            </a:xfrm>
            <a:prstGeom prst="ellipse">
              <a:avLst/>
            </a:prstGeom>
            <a:noFill/>
            <a:ln w="28575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 sz="2400" b="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=4</a:t>
              </a:r>
              <a:endParaRPr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Oval 7"/>
            <p:cNvSpPr>
              <a:spLocks noChangeArrowheads="1"/>
            </p:cNvSpPr>
            <p:nvPr/>
          </p:nvSpPr>
          <p:spPr bwMode="auto">
            <a:xfrm>
              <a:off x="7012853" y="3651418"/>
              <a:ext cx="864000" cy="432000"/>
            </a:xfrm>
            <a:prstGeom prst="ellipse">
              <a:avLst/>
            </a:prstGeom>
            <a:noFill/>
            <a:ln w="28575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400" b="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=3</a:t>
              </a:r>
              <a:endParaRPr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Oval 7"/>
            <p:cNvSpPr>
              <a:spLocks noChangeArrowheads="1"/>
            </p:cNvSpPr>
            <p:nvPr/>
          </p:nvSpPr>
          <p:spPr bwMode="auto">
            <a:xfrm>
              <a:off x="8806215" y="2662036"/>
              <a:ext cx="864000" cy="432000"/>
            </a:xfrm>
            <a:prstGeom prst="ellipse">
              <a:avLst/>
            </a:prstGeom>
            <a:noFill/>
            <a:ln w="28575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2400" b="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=6</a:t>
              </a:r>
              <a:endParaRPr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Oval 7"/>
            <p:cNvSpPr>
              <a:spLocks noChangeArrowheads="1"/>
            </p:cNvSpPr>
            <p:nvPr/>
          </p:nvSpPr>
          <p:spPr bwMode="auto">
            <a:xfrm>
              <a:off x="8806215" y="3651418"/>
              <a:ext cx="864000" cy="432000"/>
            </a:xfrm>
            <a:prstGeom prst="ellipse">
              <a:avLst/>
            </a:prstGeom>
            <a:noFill/>
            <a:ln w="28575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sz="2400" b="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=4</a:t>
              </a:r>
              <a:endParaRPr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Oval 7"/>
            <p:cNvSpPr>
              <a:spLocks noChangeArrowheads="1"/>
            </p:cNvSpPr>
            <p:nvPr/>
          </p:nvSpPr>
          <p:spPr bwMode="auto">
            <a:xfrm>
              <a:off x="8238216" y="3103094"/>
              <a:ext cx="864000" cy="432000"/>
            </a:xfrm>
            <a:prstGeom prst="ellipse">
              <a:avLst/>
            </a:prstGeom>
            <a:noFill/>
            <a:ln w="28575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400" b="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=2</a:t>
              </a:r>
              <a:endParaRPr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731202" y="3089577"/>
            <a:ext cx="6648429" cy="1118255"/>
            <a:chOff x="790286" y="2689226"/>
            <a:chExt cx="6648429" cy="1118255"/>
          </a:xfrm>
        </p:grpSpPr>
        <p:sp>
          <p:nvSpPr>
            <p:cNvPr id="66" name="Text Box 4"/>
            <p:cNvSpPr txBox="1">
              <a:spLocks noChangeArrowheads="1"/>
            </p:cNvSpPr>
            <p:nvPr/>
          </p:nvSpPr>
          <p:spPr bwMode="auto">
            <a:xfrm>
              <a:off x="1316038" y="2689226"/>
              <a:ext cx="6122677" cy="1118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zh-CN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源点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整个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工程的开始点，其入度为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</a:p>
            <a:p>
              <a:pPr>
                <a:lnSpc>
                  <a:spcPts val="4000"/>
                </a:lnSpc>
              </a:pPr>
              <a:r>
                <a:rPr lang="zh-CN" altLang="zh-CN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终点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整个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工程的结束点，其出度为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790286" y="2816679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69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" name="矩形 4"/>
          <p:cNvSpPr/>
          <p:nvPr/>
        </p:nvSpPr>
        <p:spPr>
          <a:xfrm>
            <a:off x="2846504" y="5497278"/>
            <a:ext cx="4860000" cy="504000"/>
          </a:xfrm>
          <a:prstGeom prst="rect">
            <a:avLst/>
          </a:prstGeom>
          <a:ln w="28575">
            <a:solidFill>
              <a:srgbClr val="5C307D"/>
            </a:solidFill>
          </a:ln>
        </p:spPr>
        <p:txBody>
          <a:bodyPr wrap="none" anchor="ctr" anchorCtr="0">
            <a:noAutofit/>
          </a:bodyPr>
          <a:lstStyle/>
          <a:p>
            <a:pPr algn="ctr"/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AOE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网（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activity on edge network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59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80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70212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AOV 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网的定义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Freeform 48"/>
          <p:cNvSpPr>
            <a:spLocks/>
          </p:cNvSpPr>
          <p:nvPr/>
        </p:nvSpPr>
        <p:spPr bwMode="auto">
          <a:xfrm>
            <a:off x="8718167" y="2496836"/>
            <a:ext cx="900000" cy="540000"/>
          </a:xfrm>
          <a:custGeom>
            <a:avLst/>
            <a:gdLst>
              <a:gd name="T0" fmla="*/ 0 w 763"/>
              <a:gd name="T1" fmla="*/ 260 h 260"/>
              <a:gd name="T2" fmla="*/ 763 w 763"/>
              <a:gd name="T3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63" h="260">
                <a:moveTo>
                  <a:pt x="0" y="260"/>
                </a:moveTo>
                <a:lnTo>
                  <a:pt x="763" y="0"/>
                </a:lnTo>
              </a:path>
            </a:pathLst>
          </a:custGeom>
          <a:noFill/>
          <a:ln w="28575" cap="flat" cmpd="sng">
            <a:solidFill>
              <a:srgbClr val="285A32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Oval 7"/>
          <p:cNvSpPr>
            <a:spLocks noChangeArrowheads="1"/>
          </p:cNvSpPr>
          <p:nvPr/>
        </p:nvSpPr>
        <p:spPr bwMode="auto">
          <a:xfrm>
            <a:off x="9555458" y="2171517"/>
            <a:ext cx="432000" cy="432000"/>
          </a:xfrm>
          <a:prstGeom prst="ellipse">
            <a:avLst/>
          </a:prstGeom>
          <a:solidFill>
            <a:srgbClr val="B4B4BE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val 7"/>
          <p:cNvSpPr>
            <a:spLocks noChangeArrowheads="1"/>
          </p:cNvSpPr>
          <p:nvPr/>
        </p:nvSpPr>
        <p:spPr bwMode="auto">
          <a:xfrm>
            <a:off x="8320201" y="2896483"/>
            <a:ext cx="432000" cy="432000"/>
          </a:xfrm>
          <a:prstGeom prst="ellipse">
            <a:avLst/>
          </a:prstGeom>
          <a:solidFill>
            <a:srgbClr val="B4B4BE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Oval 7"/>
          <p:cNvSpPr>
            <a:spLocks noChangeArrowheads="1"/>
          </p:cNvSpPr>
          <p:nvPr/>
        </p:nvSpPr>
        <p:spPr bwMode="auto">
          <a:xfrm>
            <a:off x="10773884" y="2896483"/>
            <a:ext cx="432000" cy="432000"/>
          </a:xfrm>
          <a:prstGeom prst="ellipse">
            <a:avLst/>
          </a:prstGeom>
          <a:solidFill>
            <a:srgbClr val="B4B4BE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Oval 7"/>
          <p:cNvSpPr>
            <a:spLocks noChangeArrowheads="1"/>
          </p:cNvSpPr>
          <p:nvPr/>
        </p:nvSpPr>
        <p:spPr bwMode="auto">
          <a:xfrm>
            <a:off x="9555458" y="3548795"/>
            <a:ext cx="432000" cy="432000"/>
          </a:xfrm>
          <a:prstGeom prst="ellipse">
            <a:avLst/>
          </a:prstGeom>
          <a:solidFill>
            <a:srgbClr val="B4B4BE"/>
          </a:solidFill>
          <a:ln w="28575">
            <a:solidFill>
              <a:srgbClr val="507D7D"/>
            </a:solidFill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b="0" baseline="-25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Freeform 48"/>
          <p:cNvSpPr>
            <a:spLocks/>
          </p:cNvSpPr>
          <p:nvPr/>
        </p:nvSpPr>
        <p:spPr bwMode="auto">
          <a:xfrm flipV="1">
            <a:off x="8733407" y="3202363"/>
            <a:ext cx="822051" cy="562432"/>
          </a:xfrm>
          <a:custGeom>
            <a:avLst/>
            <a:gdLst>
              <a:gd name="T0" fmla="*/ 0 w 763"/>
              <a:gd name="T1" fmla="*/ 260 h 260"/>
              <a:gd name="T2" fmla="*/ 763 w 763"/>
              <a:gd name="T3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63" h="260">
                <a:moveTo>
                  <a:pt x="0" y="260"/>
                </a:moveTo>
                <a:lnTo>
                  <a:pt x="763" y="0"/>
                </a:lnTo>
              </a:path>
            </a:pathLst>
          </a:custGeom>
          <a:noFill/>
          <a:ln w="28575" cap="flat" cmpd="sng">
            <a:solidFill>
              <a:srgbClr val="285A32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" name="Freeform 48"/>
          <p:cNvSpPr>
            <a:spLocks/>
          </p:cNvSpPr>
          <p:nvPr/>
        </p:nvSpPr>
        <p:spPr bwMode="auto">
          <a:xfrm>
            <a:off x="9987458" y="3277117"/>
            <a:ext cx="900000" cy="504000"/>
          </a:xfrm>
          <a:custGeom>
            <a:avLst/>
            <a:gdLst>
              <a:gd name="T0" fmla="*/ 0 w 763"/>
              <a:gd name="T1" fmla="*/ 260 h 260"/>
              <a:gd name="T2" fmla="*/ 763 w 763"/>
              <a:gd name="T3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63" h="260">
                <a:moveTo>
                  <a:pt x="0" y="260"/>
                </a:moveTo>
                <a:lnTo>
                  <a:pt x="763" y="0"/>
                </a:lnTo>
              </a:path>
            </a:pathLst>
          </a:custGeom>
          <a:noFill/>
          <a:ln w="28575" cap="flat" cmpd="sng">
            <a:solidFill>
              <a:srgbClr val="285A32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Freeform 48"/>
          <p:cNvSpPr>
            <a:spLocks/>
          </p:cNvSpPr>
          <p:nvPr/>
        </p:nvSpPr>
        <p:spPr bwMode="auto">
          <a:xfrm flipV="1">
            <a:off x="9987458" y="2478107"/>
            <a:ext cx="822051" cy="562432"/>
          </a:xfrm>
          <a:custGeom>
            <a:avLst/>
            <a:gdLst>
              <a:gd name="T0" fmla="*/ 0 w 763"/>
              <a:gd name="T1" fmla="*/ 260 h 260"/>
              <a:gd name="T2" fmla="*/ 763 w 763"/>
              <a:gd name="T3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63" h="260">
                <a:moveTo>
                  <a:pt x="0" y="260"/>
                </a:moveTo>
                <a:lnTo>
                  <a:pt x="763" y="0"/>
                </a:lnTo>
              </a:path>
            </a:pathLst>
          </a:custGeom>
          <a:noFill/>
          <a:ln w="28575" cap="flat" cmpd="sng">
            <a:solidFill>
              <a:srgbClr val="285A32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" name="Freeform 48"/>
          <p:cNvSpPr>
            <a:spLocks/>
          </p:cNvSpPr>
          <p:nvPr/>
        </p:nvSpPr>
        <p:spPr bwMode="auto">
          <a:xfrm flipV="1">
            <a:off x="9771711" y="2603271"/>
            <a:ext cx="0" cy="936000"/>
          </a:xfrm>
          <a:custGeom>
            <a:avLst/>
            <a:gdLst>
              <a:gd name="T0" fmla="*/ 0 w 763"/>
              <a:gd name="T1" fmla="*/ 260 h 260"/>
              <a:gd name="T2" fmla="*/ 763 w 763"/>
              <a:gd name="T3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63" h="260">
                <a:moveTo>
                  <a:pt x="0" y="260"/>
                </a:moveTo>
                <a:lnTo>
                  <a:pt x="763" y="0"/>
                </a:lnTo>
              </a:path>
            </a:pathLst>
          </a:custGeom>
          <a:noFill/>
          <a:ln w="28575" cap="flat" cmpd="sng">
            <a:solidFill>
              <a:srgbClr val="285A32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" name="Oval 7"/>
          <p:cNvSpPr>
            <a:spLocks noChangeArrowheads="1"/>
          </p:cNvSpPr>
          <p:nvPr/>
        </p:nvSpPr>
        <p:spPr bwMode="auto">
          <a:xfrm>
            <a:off x="8464363" y="2448477"/>
            <a:ext cx="864000" cy="4320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b="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</a:t>
            </a:r>
            <a:endParaRPr lang="zh-CN" altLang="en-US" sz="2400" b="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Oval 7"/>
          <p:cNvSpPr>
            <a:spLocks noChangeArrowheads="1"/>
          </p:cNvSpPr>
          <p:nvPr/>
        </p:nvSpPr>
        <p:spPr bwMode="auto">
          <a:xfrm>
            <a:off x="8464363" y="3437859"/>
            <a:ext cx="864000" cy="4320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</a:t>
            </a:r>
            <a:endParaRPr lang="zh-CN" altLang="en-US" sz="2400" b="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Oval 7"/>
          <p:cNvSpPr>
            <a:spLocks noChangeArrowheads="1"/>
          </p:cNvSpPr>
          <p:nvPr/>
        </p:nvSpPr>
        <p:spPr bwMode="auto">
          <a:xfrm>
            <a:off x="10257725" y="2448477"/>
            <a:ext cx="864000" cy="4320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 b="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=6</a:t>
            </a:r>
            <a:endParaRPr lang="zh-CN" altLang="en-US" sz="2400" b="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Oval 7"/>
          <p:cNvSpPr>
            <a:spLocks noChangeArrowheads="1"/>
          </p:cNvSpPr>
          <p:nvPr/>
        </p:nvSpPr>
        <p:spPr bwMode="auto">
          <a:xfrm>
            <a:off x="10257725" y="3437859"/>
            <a:ext cx="864000" cy="4320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b="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</a:t>
            </a:r>
            <a:endParaRPr lang="zh-CN" altLang="en-US" sz="2400" b="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Oval 7"/>
          <p:cNvSpPr>
            <a:spLocks noChangeArrowheads="1"/>
          </p:cNvSpPr>
          <p:nvPr/>
        </p:nvSpPr>
        <p:spPr bwMode="auto">
          <a:xfrm>
            <a:off x="9689726" y="2889535"/>
            <a:ext cx="864000" cy="432000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ts val="2200"/>
              </a:lnSpc>
            </a:pPr>
            <a:r>
              <a:rPr lang="en-US" altLang="zh-CN" sz="2400" b="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endParaRPr lang="zh-CN" altLang="en-US" sz="2400" b="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280160" y="1168390"/>
            <a:ext cx="6096000" cy="2340941"/>
            <a:chOff x="1097280" y="1549752"/>
            <a:chExt cx="6096000" cy="2340941"/>
          </a:xfrm>
        </p:grpSpPr>
        <p:sp>
          <p:nvSpPr>
            <p:cNvPr id="5" name="矩形 4"/>
            <p:cNvSpPr/>
            <p:nvPr/>
          </p:nvSpPr>
          <p:spPr>
            <a:xfrm>
              <a:off x="1097280" y="1549752"/>
              <a:ext cx="6096000" cy="2336537"/>
            </a:xfrm>
            <a:prstGeom prst="rect">
              <a:avLst/>
            </a:prstGeom>
            <a:ln>
              <a:solidFill>
                <a:srgbClr val="5C307D"/>
              </a:solidFill>
            </a:ln>
          </p:spPr>
          <p:txBody>
            <a:bodyPr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zh-CN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事件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</a:t>
              </a:r>
              <a:r>
                <a:rPr lang="zh-CN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事件含义</a:t>
              </a:r>
            </a:p>
            <a:p>
              <a:pPr>
                <a:lnSpc>
                  <a:spcPts val="3500"/>
                </a:lnSpc>
              </a:pP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v</a:t>
              </a:r>
              <a:r>
                <a:rPr lang="en-US" altLang="zh-CN" sz="240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</a:t>
              </a:r>
              <a:r>
                <a:rPr lang="zh-CN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源点</a:t>
              </a:r>
              <a:r>
                <a:rPr lang="zh-CN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，整个工程开始</a:t>
              </a:r>
            </a:p>
            <a:p>
              <a:pPr>
                <a:lnSpc>
                  <a:spcPts val="3500"/>
                </a:lnSpc>
              </a:pP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v</a:t>
              </a:r>
              <a:r>
                <a:rPr lang="en-US" altLang="zh-CN" sz="240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</a:t>
              </a:r>
              <a:r>
                <a:rPr lang="zh-CN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活动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 </a:t>
              </a:r>
              <a:r>
                <a:rPr lang="zh-CN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完成</a:t>
              </a:r>
              <a:r>
                <a:rPr lang="zh-CN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lang="zh-CN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活动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 </a:t>
              </a:r>
              <a:r>
                <a:rPr lang="zh-CN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和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 </a:t>
              </a:r>
              <a:r>
                <a:rPr lang="zh-CN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可以</a:t>
              </a:r>
              <a:r>
                <a:rPr lang="zh-CN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开始</a:t>
              </a:r>
            </a:p>
            <a:p>
              <a:pPr>
                <a:lnSpc>
                  <a:spcPts val="3500"/>
                </a:lnSpc>
              </a:pP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v</a:t>
              </a:r>
              <a:r>
                <a:rPr lang="en-US" altLang="zh-CN" sz="240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</a:t>
              </a:r>
              <a:r>
                <a:rPr lang="zh-CN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活动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 </a:t>
              </a:r>
              <a:r>
                <a:rPr lang="zh-CN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和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 </a:t>
              </a:r>
              <a:r>
                <a:rPr lang="zh-CN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完成</a:t>
              </a:r>
              <a:r>
                <a:rPr lang="zh-CN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lang="zh-CN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活动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 </a:t>
              </a:r>
              <a:r>
                <a:rPr lang="zh-CN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可以</a:t>
              </a:r>
              <a:r>
                <a:rPr lang="zh-CN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开始</a:t>
              </a:r>
            </a:p>
            <a:p>
              <a:pPr>
                <a:lnSpc>
                  <a:spcPts val="3500"/>
                </a:lnSpc>
              </a:pP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v</a:t>
              </a:r>
              <a:r>
                <a:rPr lang="en-US" altLang="zh-CN" sz="240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</a:t>
              </a:r>
              <a:r>
                <a:rPr lang="zh-CN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活动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 </a:t>
              </a:r>
              <a:r>
                <a:rPr lang="zh-CN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和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 </a:t>
              </a:r>
              <a:r>
                <a:rPr lang="zh-CN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完成</a:t>
              </a:r>
              <a:r>
                <a:rPr lang="zh-CN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，整个工程结束</a:t>
              </a: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1097280" y="2042160"/>
              <a:ext cx="6096000" cy="0"/>
            </a:xfrm>
            <a:prstGeom prst="line">
              <a:avLst/>
            </a:prstGeom>
            <a:ln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2034949" y="1550693"/>
              <a:ext cx="0" cy="2340000"/>
            </a:xfrm>
            <a:prstGeom prst="line">
              <a:avLst/>
            </a:prstGeom>
            <a:ln>
              <a:solidFill>
                <a:srgbClr val="5C30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/>
        </p:nvGrpSpPr>
        <p:grpSpPr>
          <a:xfrm>
            <a:off x="542923" y="4183855"/>
            <a:ext cx="11176637" cy="1576009"/>
            <a:chOff x="542923" y="4183855"/>
            <a:chExt cx="11176637" cy="1576009"/>
          </a:xfrm>
        </p:grpSpPr>
        <p:sp>
          <p:nvSpPr>
            <p:cNvPr id="10" name="矩形 9"/>
            <p:cNvSpPr/>
            <p:nvPr/>
          </p:nvSpPr>
          <p:spPr>
            <a:xfrm>
              <a:off x="1151845" y="4183855"/>
              <a:ext cx="10567715" cy="1576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AOE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网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性质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</a:p>
            <a:p>
              <a:pPr>
                <a:lnSpc>
                  <a:spcPts val="4000"/>
                </a:lnSpc>
              </a:pP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r>
                <a:rPr lang="zh-CN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只有</a:t>
              </a:r>
              <a:r>
                <a:rPr lang="zh-CN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在进入某顶点的各活动都已经结束，该顶点所代表的事件才能</a:t>
              </a:r>
              <a:r>
                <a:rPr lang="zh-CN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发生</a:t>
              </a:r>
              <a:endPara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ts val="4000"/>
                </a:lnSpc>
              </a:pP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r>
                <a:rPr lang="zh-CN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只有</a:t>
              </a:r>
              <a:r>
                <a:rPr lang="zh-CN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在某顶点所代表的事件发生后，从该顶点出发的各活动才能</a:t>
              </a:r>
              <a:r>
                <a:rPr lang="zh-CN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开始</a:t>
              </a:r>
              <a:endPara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0" name="Group 109"/>
            <p:cNvGrpSpPr/>
            <p:nvPr/>
          </p:nvGrpSpPr>
          <p:grpSpPr>
            <a:xfrm>
              <a:off x="542923" y="4305775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52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476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</p:childTnLst>
        </p:cTn>
      </p:par>
    </p:tnLst>
    <p:bldLst>
      <p:bldP spid="33" grpId="0" animBg="1"/>
      <p:bldP spid="39" grpId="0" animBg="1"/>
      <p:bldP spid="47" grpId="0" animBg="1"/>
      <p:bldP spid="48" grpId="0" animBg="1"/>
      <p:bldP spid="51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80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70212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AOV 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网的定义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662740" y="3579177"/>
            <a:ext cx="2885683" cy="1809278"/>
            <a:chOff x="8320201" y="2171517"/>
            <a:chExt cx="2885683" cy="1809278"/>
          </a:xfrm>
        </p:grpSpPr>
        <p:sp>
          <p:nvSpPr>
            <p:cNvPr id="33" name="Freeform 48"/>
            <p:cNvSpPr>
              <a:spLocks/>
            </p:cNvSpPr>
            <p:nvPr/>
          </p:nvSpPr>
          <p:spPr bwMode="auto">
            <a:xfrm>
              <a:off x="8718167" y="2496836"/>
              <a:ext cx="900000" cy="540000"/>
            </a:xfrm>
            <a:custGeom>
              <a:avLst/>
              <a:gdLst>
                <a:gd name="T0" fmla="*/ 0 w 763"/>
                <a:gd name="T1" fmla="*/ 260 h 260"/>
                <a:gd name="T2" fmla="*/ 763 w 763"/>
                <a:gd name="T3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3" h="260">
                  <a:moveTo>
                    <a:pt x="0" y="260"/>
                  </a:moveTo>
                  <a:lnTo>
                    <a:pt x="763" y="0"/>
                  </a:lnTo>
                </a:path>
              </a:pathLst>
            </a:custGeom>
            <a:noFill/>
            <a:ln w="28575" cap="flat" cmpd="sng">
              <a:solidFill>
                <a:srgbClr val="285A32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Oval 7"/>
            <p:cNvSpPr>
              <a:spLocks noChangeArrowheads="1"/>
            </p:cNvSpPr>
            <p:nvPr/>
          </p:nvSpPr>
          <p:spPr bwMode="auto">
            <a:xfrm>
              <a:off x="9555458" y="2171517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Oval 7"/>
            <p:cNvSpPr>
              <a:spLocks noChangeArrowheads="1"/>
            </p:cNvSpPr>
            <p:nvPr/>
          </p:nvSpPr>
          <p:spPr bwMode="auto">
            <a:xfrm>
              <a:off x="8320201" y="2896483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Oval 7"/>
            <p:cNvSpPr>
              <a:spLocks noChangeArrowheads="1"/>
            </p:cNvSpPr>
            <p:nvPr/>
          </p:nvSpPr>
          <p:spPr bwMode="auto">
            <a:xfrm>
              <a:off x="10773884" y="2896483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Oval 7"/>
            <p:cNvSpPr>
              <a:spLocks noChangeArrowheads="1"/>
            </p:cNvSpPr>
            <p:nvPr/>
          </p:nvSpPr>
          <p:spPr bwMode="auto">
            <a:xfrm>
              <a:off x="9555458" y="3548795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Freeform 48"/>
            <p:cNvSpPr>
              <a:spLocks/>
            </p:cNvSpPr>
            <p:nvPr/>
          </p:nvSpPr>
          <p:spPr bwMode="auto">
            <a:xfrm flipV="1">
              <a:off x="8733407" y="3202363"/>
              <a:ext cx="822051" cy="562432"/>
            </a:xfrm>
            <a:custGeom>
              <a:avLst/>
              <a:gdLst>
                <a:gd name="T0" fmla="*/ 0 w 763"/>
                <a:gd name="T1" fmla="*/ 260 h 260"/>
                <a:gd name="T2" fmla="*/ 763 w 763"/>
                <a:gd name="T3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3" h="260">
                  <a:moveTo>
                    <a:pt x="0" y="260"/>
                  </a:moveTo>
                  <a:lnTo>
                    <a:pt x="763" y="0"/>
                  </a:lnTo>
                </a:path>
              </a:pathLst>
            </a:custGeom>
            <a:noFill/>
            <a:ln w="28575" cap="flat" cmpd="sng">
              <a:solidFill>
                <a:srgbClr val="285A32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48"/>
            <p:cNvSpPr>
              <a:spLocks/>
            </p:cNvSpPr>
            <p:nvPr/>
          </p:nvSpPr>
          <p:spPr bwMode="auto">
            <a:xfrm>
              <a:off x="9987458" y="3277117"/>
              <a:ext cx="900000" cy="504000"/>
            </a:xfrm>
            <a:custGeom>
              <a:avLst/>
              <a:gdLst>
                <a:gd name="T0" fmla="*/ 0 w 763"/>
                <a:gd name="T1" fmla="*/ 260 h 260"/>
                <a:gd name="T2" fmla="*/ 763 w 763"/>
                <a:gd name="T3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3" h="260">
                  <a:moveTo>
                    <a:pt x="0" y="260"/>
                  </a:moveTo>
                  <a:lnTo>
                    <a:pt x="763" y="0"/>
                  </a:lnTo>
                </a:path>
              </a:pathLst>
            </a:custGeom>
            <a:noFill/>
            <a:ln w="28575" cap="flat" cmpd="sng">
              <a:solidFill>
                <a:srgbClr val="285A32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48"/>
            <p:cNvSpPr>
              <a:spLocks/>
            </p:cNvSpPr>
            <p:nvPr/>
          </p:nvSpPr>
          <p:spPr bwMode="auto">
            <a:xfrm flipV="1">
              <a:off x="9987458" y="2478107"/>
              <a:ext cx="822051" cy="562432"/>
            </a:xfrm>
            <a:custGeom>
              <a:avLst/>
              <a:gdLst>
                <a:gd name="T0" fmla="*/ 0 w 763"/>
                <a:gd name="T1" fmla="*/ 260 h 260"/>
                <a:gd name="T2" fmla="*/ 763 w 763"/>
                <a:gd name="T3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3" h="260">
                  <a:moveTo>
                    <a:pt x="0" y="260"/>
                  </a:moveTo>
                  <a:lnTo>
                    <a:pt x="763" y="0"/>
                  </a:lnTo>
                </a:path>
              </a:pathLst>
            </a:custGeom>
            <a:noFill/>
            <a:ln w="28575" cap="flat" cmpd="sng">
              <a:solidFill>
                <a:srgbClr val="285A32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48"/>
            <p:cNvSpPr>
              <a:spLocks/>
            </p:cNvSpPr>
            <p:nvPr/>
          </p:nvSpPr>
          <p:spPr bwMode="auto">
            <a:xfrm flipV="1">
              <a:off x="9771711" y="2603271"/>
              <a:ext cx="0" cy="936000"/>
            </a:xfrm>
            <a:custGeom>
              <a:avLst/>
              <a:gdLst>
                <a:gd name="T0" fmla="*/ 0 w 763"/>
                <a:gd name="T1" fmla="*/ 260 h 260"/>
                <a:gd name="T2" fmla="*/ 763 w 763"/>
                <a:gd name="T3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3" h="260">
                  <a:moveTo>
                    <a:pt x="0" y="260"/>
                  </a:moveTo>
                  <a:lnTo>
                    <a:pt x="763" y="0"/>
                  </a:lnTo>
                </a:path>
              </a:pathLst>
            </a:custGeom>
            <a:noFill/>
            <a:ln w="28575" cap="flat" cmpd="sng">
              <a:solidFill>
                <a:srgbClr val="285A32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Oval 7"/>
            <p:cNvSpPr>
              <a:spLocks noChangeArrowheads="1"/>
            </p:cNvSpPr>
            <p:nvPr/>
          </p:nvSpPr>
          <p:spPr bwMode="auto">
            <a:xfrm>
              <a:off x="8464363" y="2448477"/>
              <a:ext cx="864000" cy="432000"/>
            </a:xfrm>
            <a:prstGeom prst="ellipse">
              <a:avLst/>
            </a:prstGeom>
            <a:noFill/>
            <a:ln w="28575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 sz="2400" b="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=4</a:t>
              </a:r>
              <a:endParaRPr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Oval 7"/>
            <p:cNvSpPr>
              <a:spLocks noChangeArrowheads="1"/>
            </p:cNvSpPr>
            <p:nvPr/>
          </p:nvSpPr>
          <p:spPr bwMode="auto">
            <a:xfrm>
              <a:off x="8464363" y="3437859"/>
              <a:ext cx="864000" cy="432000"/>
            </a:xfrm>
            <a:prstGeom prst="ellipse">
              <a:avLst/>
            </a:prstGeom>
            <a:noFill/>
            <a:ln w="28575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400" b="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=3</a:t>
              </a:r>
              <a:endParaRPr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Oval 7"/>
            <p:cNvSpPr>
              <a:spLocks noChangeArrowheads="1"/>
            </p:cNvSpPr>
            <p:nvPr/>
          </p:nvSpPr>
          <p:spPr bwMode="auto">
            <a:xfrm>
              <a:off x="10257725" y="2448477"/>
              <a:ext cx="864000" cy="432000"/>
            </a:xfrm>
            <a:prstGeom prst="ellipse">
              <a:avLst/>
            </a:prstGeom>
            <a:noFill/>
            <a:ln w="28575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2400" b="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=6</a:t>
              </a:r>
              <a:endParaRPr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Oval 7"/>
            <p:cNvSpPr>
              <a:spLocks noChangeArrowheads="1"/>
            </p:cNvSpPr>
            <p:nvPr/>
          </p:nvSpPr>
          <p:spPr bwMode="auto">
            <a:xfrm>
              <a:off x="10257725" y="3437859"/>
              <a:ext cx="864000" cy="432000"/>
            </a:xfrm>
            <a:prstGeom prst="ellipse">
              <a:avLst/>
            </a:prstGeom>
            <a:noFill/>
            <a:ln w="28575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sz="2400" b="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=4</a:t>
              </a:r>
              <a:endParaRPr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Oval 7"/>
            <p:cNvSpPr>
              <a:spLocks noChangeArrowheads="1"/>
            </p:cNvSpPr>
            <p:nvPr/>
          </p:nvSpPr>
          <p:spPr bwMode="auto">
            <a:xfrm>
              <a:off x="9689726" y="2889535"/>
              <a:ext cx="864000" cy="432000"/>
            </a:xfrm>
            <a:prstGeom prst="ellipse">
              <a:avLst/>
            </a:prstGeom>
            <a:noFill/>
            <a:ln w="28575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400" b="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=2</a:t>
              </a:r>
              <a:endParaRPr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0" name="Rectangle 6"/>
          <p:cNvSpPr>
            <a:spLocks noChangeArrowheads="1"/>
          </p:cNvSpPr>
          <p:nvPr/>
        </p:nvSpPr>
        <p:spPr bwMode="auto">
          <a:xfrm>
            <a:off x="1152303" y="1453238"/>
            <a:ext cx="85344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ts val="4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完成整个工程至少需要多少时间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?</a:t>
            </a:r>
          </a:p>
          <a:p>
            <a:pPr algn="l">
              <a:lnSpc>
                <a:spcPts val="40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）为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缩短完成工程所需的时间，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应当加快哪些活动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?   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731202" y="977613"/>
            <a:ext cx="5852478" cy="541174"/>
            <a:chOff x="3501590" y="1697848"/>
            <a:chExt cx="5852478" cy="541174"/>
          </a:xfrm>
        </p:grpSpPr>
        <p:sp>
          <p:nvSpPr>
            <p:cNvPr id="87" name="Text Box 6"/>
            <p:cNvSpPr txBox="1">
              <a:spLocks noChangeArrowheads="1"/>
            </p:cNvSpPr>
            <p:nvPr/>
          </p:nvSpPr>
          <p:spPr bwMode="auto">
            <a:xfrm>
              <a:off x="4102352" y="1697848"/>
              <a:ext cx="5251716" cy="541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 eaLnBrk="0" hangingPunct="0">
                <a:lnSpc>
                  <a:spcPts val="3500"/>
                </a:lnSpc>
              </a:pP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AOE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网能够解决什么问题？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88" name="Group 31"/>
            <p:cNvGrpSpPr/>
            <p:nvPr/>
          </p:nvGrpSpPr>
          <p:grpSpPr>
            <a:xfrm>
              <a:off x="3501590" y="1775924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89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93" name="组合 92"/>
          <p:cNvGrpSpPr/>
          <p:nvPr/>
        </p:nvGrpSpPr>
        <p:grpSpPr>
          <a:xfrm>
            <a:off x="731202" y="2622365"/>
            <a:ext cx="5852478" cy="541174"/>
            <a:chOff x="3501590" y="1697848"/>
            <a:chExt cx="5852478" cy="541174"/>
          </a:xfrm>
        </p:grpSpPr>
        <p:sp>
          <p:nvSpPr>
            <p:cNvPr id="94" name="Text Box 6"/>
            <p:cNvSpPr txBox="1">
              <a:spLocks noChangeArrowheads="1"/>
            </p:cNvSpPr>
            <p:nvPr/>
          </p:nvSpPr>
          <p:spPr bwMode="auto">
            <a:xfrm>
              <a:off x="4102352" y="1697848"/>
              <a:ext cx="5251716" cy="541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 eaLnBrk="0" hangingPunct="0">
                <a:lnSpc>
                  <a:spcPts val="3500"/>
                </a:lnSpc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这个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AOE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网的最短工期是多少？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95" name="Group 31"/>
            <p:cNvGrpSpPr/>
            <p:nvPr/>
          </p:nvGrpSpPr>
          <p:grpSpPr>
            <a:xfrm>
              <a:off x="3501590" y="1775924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96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8662740" y="3579177"/>
            <a:ext cx="2885683" cy="1809278"/>
            <a:chOff x="6868691" y="2385076"/>
            <a:chExt cx="2885683" cy="1809278"/>
          </a:xfrm>
        </p:grpSpPr>
        <p:sp>
          <p:nvSpPr>
            <p:cNvPr id="41" name="Freeform 48"/>
            <p:cNvSpPr>
              <a:spLocks/>
            </p:cNvSpPr>
            <p:nvPr/>
          </p:nvSpPr>
          <p:spPr bwMode="auto">
            <a:xfrm>
              <a:off x="7266657" y="2710395"/>
              <a:ext cx="900000" cy="540000"/>
            </a:xfrm>
            <a:custGeom>
              <a:avLst/>
              <a:gdLst>
                <a:gd name="T0" fmla="*/ 0 w 763"/>
                <a:gd name="T1" fmla="*/ 260 h 260"/>
                <a:gd name="T2" fmla="*/ 763 w 763"/>
                <a:gd name="T3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3" h="260">
                  <a:moveTo>
                    <a:pt x="0" y="260"/>
                  </a:moveTo>
                  <a:lnTo>
                    <a:pt x="763" y="0"/>
                  </a:lnTo>
                </a:path>
              </a:pathLst>
            </a:custGeom>
            <a:noFill/>
            <a:ln w="28575" cap="flat" cmpd="sng">
              <a:solidFill>
                <a:srgbClr val="B42D2D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Oval 7"/>
            <p:cNvSpPr>
              <a:spLocks noChangeArrowheads="1"/>
            </p:cNvSpPr>
            <p:nvPr/>
          </p:nvSpPr>
          <p:spPr bwMode="auto">
            <a:xfrm>
              <a:off x="8103948" y="2385076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Oval 7"/>
            <p:cNvSpPr>
              <a:spLocks noChangeArrowheads="1"/>
            </p:cNvSpPr>
            <p:nvPr/>
          </p:nvSpPr>
          <p:spPr bwMode="auto">
            <a:xfrm>
              <a:off x="6868691" y="3110042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9322374" y="3110042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Oval 7"/>
            <p:cNvSpPr>
              <a:spLocks noChangeArrowheads="1"/>
            </p:cNvSpPr>
            <p:nvPr/>
          </p:nvSpPr>
          <p:spPr bwMode="auto">
            <a:xfrm>
              <a:off x="8103948" y="3762354"/>
              <a:ext cx="432000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Freeform 48"/>
            <p:cNvSpPr>
              <a:spLocks/>
            </p:cNvSpPr>
            <p:nvPr/>
          </p:nvSpPr>
          <p:spPr bwMode="auto">
            <a:xfrm flipV="1">
              <a:off x="7281897" y="3415922"/>
              <a:ext cx="822051" cy="562432"/>
            </a:xfrm>
            <a:custGeom>
              <a:avLst/>
              <a:gdLst>
                <a:gd name="T0" fmla="*/ 0 w 763"/>
                <a:gd name="T1" fmla="*/ 260 h 260"/>
                <a:gd name="T2" fmla="*/ 763 w 763"/>
                <a:gd name="T3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3" h="260">
                  <a:moveTo>
                    <a:pt x="0" y="260"/>
                  </a:moveTo>
                  <a:lnTo>
                    <a:pt x="763" y="0"/>
                  </a:lnTo>
                </a:path>
              </a:pathLst>
            </a:custGeom>
            <a:noFill/>
            <a:ln w="28575" cap="flat" cmpd="sng">
              <a:solidFill>
                <a:srgbClr val="285A32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8535948" y="3490676"/>
              <a:ext cx="900000" cy="504000"/>
            </a:xfrm>
            <a:custGeom>
              <a:avLst/>
              <a:gdLst>
                <a:gd name="T0" fmla="*/ 0 w 763"/>
                <a:gd name="T1" fmla="*/ 260 h 260"/>
                <a:gd name="T2" fmla="*/ 763 w 763"/>
                <a:gd name="T3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3" h="260">
                  <a:moveTo>
                    <a:pt x="0" y="260"/>
                  </a:moveTo>
                  <a:lnTo>
                    <a:pt x="763" y="0"/>
                  </a:lnTo>
                </a:path>
              </a:pathLst>
            </a:custGeom>
            <a:noFill/>
            <a:ln w="28575" cap="flat" cmpd="sng">
              <a:solidFill>
                <a:srgbClr val="B42D2D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 flipV="1">
              <a:off x="8535948" y="2691666"/>
              <a:ext cx="822051" cy="562432"/>
            </a:xfrm>
            <a:custGeom>
              <a:avLst/>
              <a:gdLst>
                <a:gd name="T0" fmla="*/ 0 w 763"/>
                <a:gd name="T1" fmla="*/ 260 h 260"/>
                <a:gd name="T2" fmla="*/ 763 w 763"/>
                <a:gd name="T3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3" h="260">
                  <a:moveTo>
                    <a:pt x="0" y="260"/>
                  </a:moveTo>
                  <a:lnTo>
                    <a:pt x="763" y="0"/>
                  </a:lnTo>
                </a:path>
              </a:pathLst>
            </a:custGeom>
            <a:noFill/>
            <a:ln w="28575" cap="flat" cmpd="sng">
              <a:solidFill>
                <a:srgbClr val="B42D2D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48"/>
            <p:cNvSpPr>
              <a:spLocks/>
            </p:cNvSpPr>
            <p:nvPr/>
          </p:nvSpPr>
          <p:spPr bwMode="auto">
            <a:xfrm flipV="1">
              <a:off x="8320201" y="2816830"/>
              <a:ext cx="0" cy="936000"/>
            </a:xfrm>
            <a:custGeom>
              <a:avLst/>
              <a:gdLst>
                <a:gd name="T0" fmla="*/ 0 w 763"/>
                <a:gd name="T1" fmla="*/ 260 h 260"/>
                <a:gd name="T2" fmla="*/ 763 w 763"/>
                <a:gd name="T3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3" h="260">
                  <a:moveTo>
                    <a:pt x="0" y="260"/>
                  </a:moveTo>
                  <a:lnTo>
                    <a:pt x="763" y="0"/>
                  </a:lnTo>
                </a:path>
              </a:pathLst>
            </a:custGeom>
            <a:noFill/>
            <a:ln w="28575" cap="flat" cmpd="sng">
              <a:solidFill>
                <a:srgbClr val="B42D2D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Oval 7"/>
            <p:cNvSpPr>
              <a:spLocks noChangeArrowheads="1"/>
            </p:cNvSpPr>
            <p:nvPr/>
          </p:nvSpPr>
          <p:spPr bwMode="auto">
            <a:xfrm>
              <a:off x="7012853" y="2662036"/>
              <a:ext cx="864000" cy="432000"/>
            </a:xfrm>
            <a:prstGeom prst="ellipse">
              <a:avLst/>
            </a:prstGeom>
            <a:noFill/>
            <a:ln w="28575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 sz="2400" b="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=4</a:t>
              </a:r>
              <a:endParaRPr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Oval 7"/>
            <p:cNvSpPr>
              <a:spLocks noChangeArrowheads="1"/>
            </p:cNvSpPr>
            <p:nvPr/>
          </p:nvSpPr>
          <p:spPr bwMode="auto">
            <a:xfrm>
              <a:off x="7012853" y="3651418"/>
              <a:ext cx="864000" cy="432000"/>
            </a:xfrm>
            <a:prstGeom prst="ellipse">
              <a:avLst/>
            </a:prstGeom>
            <a:noFill/>
            <a:ln w="28575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400" b="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=3</a:t>
              </a:r>
              <a:endParaRPr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Oval 7"/>
            <p:cNvSpPr>
              <a:spLocks noChangeArrowheads="1"/>
            </p:cNvSpPr>
            <p:nvPr/>
          </p:nvSpPr>
          <p:spPr bwMode="auto">
            <a:xfrm>
              <a:off x="8806215" y="2662036"/>
              <a:ext cx="864000" cy="432000"/>
            </a:xfrm>
            <a:prstGeom prst="ellipse">
              <a:avLst/>
            </a:prstGeom>
            <a:noFill/>
            <a:ln w="28575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sz="2400" b="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=6</a:t>
              </a:r>
              <a:endParaRPr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Oval 7"/>
            <p:cNvSpPr>
              <a:spLocks noChangeArrowheads="1"/>
            </p:cNvSpPr>
            <p:nvPr/>
          </p:nvSpPr>
          <p:spPr bwMode="auto">
            <a:xfrm>
              <a:off x="8806215" y="3651418"/>
              <a:ext cx="864000" cy="432000"/>
            </a:xfrm>
            <a:prstGeom prst="ellipse">
              <a:avLst/>
            </a:prstGeom>
            <a:noFill/>
            <a:ln w="28575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sz="2400" b="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=4</a:t>
              </a:r>
              <a:endParaRPr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8238216" y="3103094"/>
              <a:ext cx="864000" cy="432000"/>
            </a:xfrm>
            <a:prstGeom prst="ellipse">
              <a:avLst/>
            </a:prstGeom>
            <a:noFill/>
            <a:ln w="28575">
              <a:noFill/>
              <a:round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200"/>
                </a:lnSpc>
              </a:pPr>
              <a:r>
                <a:rPr lang="en-US" altLang="zh-CN" sz="2400" b="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b="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400" b="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=2</a:t>
              </a:r>
              <a:endParaRPr lang="zh-CN" altLang="en-US" sz="2400" b="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731202" y="3348657"/>
            <a:ext cx="8147538" cy="605294"/>
            <a:chOff x="790286" y="2689226"/>
            <a:chExt cx="8147538" cy="605294"/>
          </a:xfrm>
        </p:grpSpPr>
        <p:sp>
          <p:nvSpPr>
            <p:cNvPr id="68" name="Text Box 4"/>
            <p:cNvSpPr txBox="1">
              <a:spLocks noChangeArrowheads="1"/>
            </p:cNvSpPr>
            <p:nvPr/>
          </p:nvSpPr>
          <p:spPr bwMode="auto">
            <a:xfrm>
              <a:off x="1316038" y="2689226"/>
              <a:ext cx="7621786" cy="605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关键路径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AOE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中从源点到终点的</a:t>
              </a:r>
              <a:r>
                <a:rPr lang="zh-CN" altLang="en-US" sz="2800" dirty="0" smtClean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最长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路径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9" name="Group 67"/>
            <p:cNvGrpSpPr/>
            <p:nvPr/>
          </p:nvGrpSpPr>
          <p:grpSpPr>
            <a:xfrm>
              <a:off x="790286" y="2816679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70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72" name="组合 71"/>
          <p:cNvGrpSpPr/>
          <p:nvPr/>
        </p:nvGrpSpPr>
        <p:grpSpPr>
          <a:xfrm>
            <a:off x="731202" y="4171617"/>
            <a:ext cx="9311958" cy="605294"/>
            <a:chOff x="790286" y="2689226"/>
            <a:chExt cx="9311958" cy="605294"/>
          </a:xfrm>
        </p:grpSpPr>
        <p:sp>
          <p:nvSpPr>
            <p:cNvPr id="73" name="Text Box 4"/>
            <p:cNvSpPr txBox="1">
              <a:spLocks noChangeArrowheads="1"/>
            </p:cNvSpPr>
            <p:nvPr/>
          </p:nvSpPr>
          <p:spPr bwMode="auto">
            <a:xfrm>
              <a:off x="1316038" y="2689226"/>
              <a:ext cx="8786206" cy="605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关键活动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：关键路径上的活动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74" name="Group 67"/>
            <p:cNvGrpSpPr/>
            <p:nvPr/>
          </p:nvGrpSpPr>
          <p:grpSpPr>
            <a:xfrm>
              <a:off x="790286" y="2816679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75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77" name="Text Box 7"/>
          <p:cNvSpPr txBox="1">
            <a:spLocks noChangeArrowheads="1"/>
          </p:cNvSpPr>
          <p:nvPr/>
        </p:nvSpPr>
        <p:spPr bwMode="auto">
          <a:xfrm>
            <a:off x="1228722" y="4878910"/>
            <a:ext cx="9896477" cy="53553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按期完成关键活动就会影响</a:t>
            </a:r>
            <a:r>
              <a:rPr lang="zh-CN" altLang="en-US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整个</a:t>
            </a:r>
            <a:r>
              <a:rPr lang="zh-CN" altLang="en-US" sz="240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工程的进度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Text Box 7"/>
          <p:cNvSpPr txBox="1">
            <a:spLocks noChangeArrowheads="1"/>
          </p:cNvSpPr>
          <p:nvPr/>
        </p:nvSpPr>
        <p:spPr bwMode="auto">
          <a:xfrm>
            <a:off x="1228722" y="5414441"/>
            <a:ext cx="9896477" cy="49398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换言之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要缩短整个工期，必须加快关键活动的进度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651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77" grpId="0"/>
      <p:bldP spid="7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2937</TotalTime>
  <Words>1568</Words>
  <Application>Microsoft Office PowerPoint</Application>
  <PresentationFormat>自定义</PresentationFormat>
  <Paragraphs>464</Paragraphs>
  <Slides>17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AutoBVT</dc:creator>
  <cp:lastModifiedBy>Windows User</cp:lastModifiedBy>
  <cp:revision>227</cp:revision>
  <dcterms:created xsi:type="dcterms:W3CDTF">2016-09-14T00:58:04Z</dcterms:created>
  <dcterms:modified xsi:type="dcterms:W3CDTF">2020-11-30T00:28:01Z</dcterms:modified>
</cp:coreProperties>
</file>