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6" r:id="rId3"/>
    <p:sldId id="270" r:id="rId4"/>
    <p:sldId id="274" r:id="rId5"/>
    <p:sldId id="275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B42D2D"/>
    <a:srgbClr val="285A32"/>
    <a:srgbClr val="9696AA"/>
    <a:srgbClr val="507D7D"/>
    <a:srgbClr val="5C307D"/>
    <a:srgbClr val="6E6EAA"/>
    <a:srgbClr val="37B4C3"/>
    <a:srgbClr val="5A327D"/>
    <a:srgbClr val="41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67" autoAdjust="0"/>
  </p:normalViewPr>
  <p:slideViewPr>
    <p:cSldViewPr snapToGrid="0">
      <p:cViewPr varScale="1">
        <p:scale>
          <a:sx n="80" d="100"/>
          <a:sy n="80" d="100"/>
        </p:scale>
        <p:origin x="-754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3" name="圆角矩形 12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4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2020/11/30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7-2-1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顺序查找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第七章     查找技术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964746" y="156489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709862" y="149958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顺序查找的基本思想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4634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" name="Group 40"/>
          <p:cNvGrpSpPr/>
          <p:nvPr/>
        </p:nvGrpSpPr>
        <p:grpSpPr>
          <a:xfrm>
            <a:off x="1964746" y="24488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Text Box 19"/>
          <p:cNvSpPr txBox="1">
            <a:spLocks noChangeArrowheads="1"/>
          </p:cNvSpPr>
          <p:nvPr/>
        </p:nvSpPr>
        <p:spPr bwMode="auto">
          <a:xfrm>
            <a:off x="2709862" y="238350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改进的顺序查找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964746" y="333273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709862" y="326742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顺序查找的时间性能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Group 40"/>
          <p:cNvGrpSpPr/>
          <p:nvPr/>
        </p:nvGrpSpPr>
        <p:grpSpPr>
          <a:xfrm>
            <a:off x="1964746" y="421665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2709862" y="4151340"/>
            <a:ext cx="41176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顺序查找的优缺点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4" grpId="0"/>
      <p:bldP spid="14" grpId="0"/>
      <p:bldP spid="19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20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187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基本思想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2160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顺序查找（线性查找）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从线性表的一端向另一端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逐个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将记录与给定值进行比较，若相等，则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查找成功</a:t>
            </a:r>
            <a:r>
              <a:rPr lang="zh-CN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，给出该记录在表中的位置；若整个表检测完仍未找到与给定值相等的记录，则</a:t>
            </a:r>
            <a:r>
              <a:rPr lang="zh-CN" altLang="zh-CN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查找失败</a:t>
            </a:r>
            <a:r>
              <a:rPr lang="zh-CN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位置为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Freeform 84"/>
          <p:cNvSpPr>
            <a:spLocks/>
          </p:cNvSpPr>
          <p:nvPr/>
        </p:nvSpPr>
        <p:spPr bwMode="auto">
          <a:xfrm>
            <a:off x="576021" y="102036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104" name="Group 3"/>
          <p:cNvGrpSpPr>
            <a:grpSpLocks/>
          </p:cNvGrpSpPr>
          <p:nvPr/>
        </p:nvGrpSpPr>
        <p:grpSpPr bwMode="auto">
          <a:xfrm>
            <a:off x="11195008" y="5810261"/>
            <a:ext cx="474663" cy="439738"/>
            <a:chOff x="4780" y="3251"/>
            <a:chExt cx="299" cy="277"/>
          </a:xfrm>
          <a:noFill/>
        </p:grpSpPr>
        <p:sp>
          <p:nvSpPr>
            <p:cNvPr id="105" name="Text Box 19"/>
            <p:cNvSpPr txBox="1">
              <a:spLocks noChangeArrowheads="1"/>
            </p:cNvSpPr>
            <p:nvPr/>
          </p:nvSpPr>
          <p:spPr bwMode="auto">
            <a:xfrm>
              <a:off x="4836" y="3251"/>
              <a:ext cx="243" cy="2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0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lang="en-US" altLang="zh-CN" sz="2800" b="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6" name="Line 24"/>
            <p:cNvSpPr>
              <a:spLocks noChangeShapeType="1"/>
            </p:cNvSpPr>
            <p:nvPr/>
          </p:nvSpPr>
          <p:spPr bwMode="auto">
            <a:xfrm flipV="1">
              <a:off x="4780" y="3256"/>
              <a:ext cx="0" cy="27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76021" y="4831721"/>
            <a:ext cx="11074600" cy="1014662"/>
            <a:chOff x="576021" y="4660265"/>
            <a:chExt cx="11074600" cy="1014662"/>
          </a:xfrm>
        </p:grpSpPr>
        <p:sp>
          <p:nvSpPr>
            <p:cNvPr id="93" name="Text Box 7"/>
            <p:cNvSpPr txBox="1">
              <a:spLocks noChangeArrowheads="1"/>
            </p:cNvSpPr>
            <p:nvPr/>
          </p:nvSpPr>
          <p:spPr bwMode="auto">
            <a:xfrm>
              <a:off x="4603708" y="5134927"/>
              <a:ext cx="6938963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90000" tIns="10800" bIns="10800"/>
            <a:lstStyle/>
            <a:p>
              <a:pPr algn="l" eaLnBrk="0" hangingPunct="0"/>
              <a:r>
                <a:rPr lang="en-US" altLang="zh-CN" sz="2800" b="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800" b="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10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15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24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12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35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40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98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55</a:t>
              </a:r>
            </a:p>
          </p:txBody>
        </p:sp>
        <p:sp>
          <p:nvSpPr>
            <p:cNvPr id="94" name="Line 8"/>
            <p:cNvSpPr>
              <a:spLocks noChangeShapeType="1"/>
            </p:cNvSpPr>
            <p:nvPr/>
          </p:nvSpPr>
          <p:spPr bwMode="auto">
            <a:xfrm>
              <a:off x="52641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5" name="Line 9"/>
            <p:cNvSpPr>
              <a:spLocks noChangeShapeType="1"/>
            </p:cNvSpPr>
            <p:nvPr/>
          </p:nvSpPr>
          <p:spPr bwMode="auto">
            <a:xfrm>
              <a:off x="59530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6" name="Line 10"/>
            <p:cNvSpPr>
              <a:spLocks noChangeShapeType="1"/>
            </p:cNvSpPr>
            <p:nvPr/>
          </p:nvSpPr>
          <p:spPr bwMode="auto">
            <a:xfrm>
              <a:off x="66738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7" name="Line 11"/>
            <p:cNvSpPr>
              <a:spLocks noChangeShapeType="1"/>
            </p:cNvSpPr>
            <p:nvPr/>
          </p:nvSpPr>
          <p:spPr bwMode="auto">
            <a:xfrm>
              <a:off x="740723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8" name="Line 12"/>
            <p:cNvSpPr>
              <a:spLocks noChangeShapeType="1"/>
            </p:cNvSpPr>
            <p:nvPr/>
          </p:nvSpPr>
          <p:spPr bwMode="auto">
            <a:xfrm>
              <a:off x="80247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99" name="Line 13"/>
            <p:cNvSpPr>
              <a:spLocks noChangeShapeType="1"/>
            </p:cNvSpPr>
            <p:nvPr/>
          </p:nvSpPr>
          <p:spPr bwMode="auto">
            <a:xfrm>
              <a:off x="86978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0" name="Line 14"/>
            <p:cNvSpPr>
              <a:spLocks noChangeShapeType="1"/>
            </p:cNvSpPr>
            <p:nvPr/>
          </p:nvSpPr>
          <p:spPr bwMode="auto">
            <a:xfrm>
              <a:off x="94297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1" name="Line 15"/>
            <p:cNvSpPr>
              <a:spLocks noChangeShapeType="1"/>
            </p:cNvSpPr>
            <p:nvPr/>
          </p:nvSpPr>
          <p:spPr bwMode="auto">
            <a:xfrm>
              <a:off x="108425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2" name="Line 16"/>
            <p:cNvSpPr>
              <a:spLocks noChangeShapeType="1"/>
            </p:cNvSpPr>
            <p:nvPr/>
          </p:nvSpPr>
          <p:spPr bwMode="auto">
            <a:xfrm>
              <a:off x="10142496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03" name="Text Box 17"/>
            <p:cNvSpPr txBox="1">
              <a:spLocks noChangeArrowheads="1"/>
            </p:cNvSpPr>
            <p:nvPr/>
          </p:nvSpPr>
          <p:spPr bwMode="auto">
            <a:xfrm>
              <a:off x="4744996" y="4660265"/>
              <a:ext cx="6905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0" bIns="10800"/>
            <a:lstStyle/>
            <a:p>
              <a:pPr algn="just" eaLnBrk="0" hangingPunct="0"/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0     1      2      3      4      5      6      7      8      9   </a:t>
              </a:r>
            </a:p>
          </p:txBody>
        </p:sp>
        <p:sp>
          <p:nvSpPr>
            <p:cNvPr id="107" name="Text Box 4"/>
            <p:cNvSpPr txBox="1">
              <a:spLocks noChangeArrowheads="1"/>
            </p:cNvSpPr>
            <p:nvPr/>
          </p:nvSpPr>
          <p:spPr bwMode="auto">
            <a:xfrm>
              <a:off x="576021" y="5135650"/>
              <a:ext cx="2138135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117" name="Text Box 7"/>
          <p:cNvSpPr txBox="1">
            <a:spLocks noChangeArrowheads="1"/>
          </p:cNvSpPr>
          <p:nvPr/>
        </p:nvSpPr>
        <p:spPr bwMode="auto">
          <a:xfrm>
            <a:off x="6272868" y="2589755"/>
            <a:ext cx="4608000" cy="2079086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200"/>
              </a:lnSpc>
            </a:pP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SeqSearch1</a:t>
            </a:r>
            <a:r>
              <a:rPr lang="en-US" altLang="zh-CN" sz="2200" dirty="0">
                <a:solidFill>
                  <a:schemeClr val="tx1"/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r[ ],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n,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k</a:t>
            </a:r>
            <a:r>
              <a:rPr lang="en-US" altLang="zh-CN" sz="2200" dirty="0">
                <a:solidFill>
                  <a:schemeClr val="tx1"/>
                </a:solidFill>
                <a:latin typeface="宋体" charset="-122"/>
                <a:ea typeface="宋体" charset="-122"/>
              </a:rPr>
              <a:t>)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{   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2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200" dirty="0" err="1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= n;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while (</a:t>
            </a:r>
            <a:r>
              <a:rPr lang="en-US" altLang="zh-CN" sz="2200" dirty="0" err="1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&gt; 0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 &amp;&amp; r[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] != k)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--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return </a:t>
            </a:r>
            <a:r>
              <a:rPr lang="en-US" altLang="zh-CN" sz="2200" dirty="0" err="1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;</a:t>
            </a:r>
          </a:p>
          <a:p>
            <a:pPr algn="just" eaLnBrk="0" hangingPunct="0">
              <a:lnSpc>
                <a:spcPts val="2200"/>
              </a:lnSpc>
            </a:pP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118" name="Text Box 4"/>
          <p:cNvSpPr txBox="1">
            <a:spLocks noChangeArrowheads="1"/>
          </p:cNvSpPr>
          <p:nvPr/>
        </p:nvSpPr>
        <p:spPr bwMode="auto">
          <a:xfrm>
            <a:off x="2381553" y="5306383"/>
            <a:ext cx="177896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53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11111E-6 L -0.18125 1.11111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0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2787E-7 3.23699E-6 L -0.51946 3.23699E-6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  <p:bldP spid="1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65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改进的顺序查找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1130976" y="878090"/>
            <a:ext cx="10283784" cy="108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顺序查找的改进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设置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哨兵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”，就是待查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值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，放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在查找方向的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尽头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处，免去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了每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一次比较后都要判断查找位置是否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越界</a:t>
            </a:r>
            <a:endParaRPr lang="zh-CN" altLang="en-US" sz="28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8" name="Freeform 84"/>
          <p:cNvSpPr>
            <a:spLocks/>
          </p:cNvSpPr>
          <p:nvPr/>
        </p:nvSpPr>
        <p:spPr bwMode="auto">
          <a:xfrm>
            <a:off x="576021" y="1020361"/>
            <a:ext cx="432000" cy="360000"/>
          </a:xfrm>
          <a:custGeom>
            <a:avLst/>
            <a:gdLst>
              <a:gd name="T0" fmla="*/ 180 w 202"/>
              <a:gd name="T1" fmla="*/ 16 h 171"/>
              <a:gd name="T2" fmla="*/ 140 w 202"/>
              <a:gd name="T3" fmla="*/ 0 h 171"/>
              <a:gd name="T4" fmla="*/ 100 w 202"/>
              <a:gd name="T5" fmla="*/ 16 h 171"/>
              <a:gd name="T6" fmla="*/ 51 w 202"/>
              <a:gd name="T7" fmla="*/ 66 h 171"/>
              <a:gd name="T8" fmla="*/ 17 w 202"/>
              <a:gd name="T9" fmla="*/ 100 h 171"/>
              <a:gd name="T10" fmla="*/ 17 w 202"/>
              <a:gd name="T11" fmla="*/ 159 h 171"/>
              <a:gd name="T12" fmla="*/ 46 w 202"/>
              <a:gd name="T13" fmla="*/ 171 h 171"/>
              <a:gd name="T14" fmla="*/ 76 w 202"/>
              <a:gd name="T15" fmla="*/ 158 h 171"/>
              <a:gd name="T16" fmla="*/ 138 w 202"/>
              <a:gd name="T17" fmla="*/ 96 h 171"/>
              <a:gd name="T18" fmla="*/ 138 w 202"/>
              <a:gd name="T19" fmla="*/ 96 h 171"/>
              <a:gd name="T20" fmla="*/ 160 w 202"/>
              <a:gd name="T21" fmla="*/ 75 h 171"/>
              <a:gd name="T22" fmla="*/ 168 w 202"/>
              <a:gd name="T23" fmla="*/ 54 h 171"/>
              <a:gd name="T24" fmla="*/ 160 w 202"/>
              <a:gd name="T25" fmla="*/ 33 h 171"/>
              <a:gd name="T26" fmla="*/ 118 w 202"/>
              <a:gd name="T27" fmla="*/ 34 h 171"/>
              <a:gd name="T28" fmla="*/ 43 w 202"/>
              <a:gd name="T29" fmla="*/ 109 h 171"/>
              <a:gd name="T30" fmla="*/ 43 w 202"/>
              <a:gd name="T31" fmla="*/ 117 h 171"/>
              <a:gd name="T32" fmla="*/ 47 w 202"/>
              <a:gd name="T33" fmla="*/ 119 h 171"/>
              <a:gd name="T34" fmla="*/ 51 w 202"/>
              <a:gd name="T35" fmla="*/ 117 h 171"/>
              <a:gd name="T36" fmla="*/ 127 w 202"/>
              <a:gd name="T37" fmla="*/ 42 h 171"/>
              <a:gd name="T38" fmla="*/ 152 w 202"/>
              <a:gd name="T39" fmla="*/ 41 h 171"/>
              <a:gd name="T40" fmla="*/ 157 w 202"/>
              <a:gd name="T41" fmla="*/ 54 h 171"/>
              <a:gd name="T42" fmla="*/ 151 w 202"/>
              <a:gd name="T43" fmla="*/ 67 h 171"/>
              <a:gd name="T44" fmla="*/ 129 w 202"/>
              <a:gd name="T45" fmla="*/ 89 h 171"/>
              <a:gd name="T46" fmla="*/ 129 w 202"/>
              <a:gd name="T47" fmla="*/ 89 h 171"/>
              <a:gd name="T48" fmla="*/ 68 w 202"/>
              <a:gd name="T49" fmla="*/ 150 h 171"/>
              <a:gd name="T50" fmla="*/ 25 w 202"/>
              <a:gd name="T51" fmla="*/ 151 h 171"/>
              <a:gd name="T52" fmla="*/ 25 w 202"/>
              <a:gd name="T53" fmla="*/ 108 h 171"/>
              <a:gd name="T54" fmla="*/ 29 w 202"/>
              <a:gd name="T55" fmla="*/ 104 h 171"/>
              <a:gd name="T56" fmla="*/ 29 w 202"/>
              <a:gd name="T57" fmla="*/ 104 h 171"/>
              <a:gd name="T58" fmla="*/ 109 w 202"/>
              <a:gd name="T59" fmla="*/ 25 h 171"/>
              <a:gd name="T60" fmla="*/ 140 w 202"/>
              <a:gd name="T61" fmla="*/ 11 h 171"/>
              <a:gd name="T62" fmla="*/ 172 w 202"/>
              <a:gd name="T63" fmla="*/ 24 h 171"/>
              <a:gd name="T64" fmla="*/ 172 w 202"/>
              <a:gd name="T65" fmla="*/ 88 h 171"/>
              <a:gd name="T66" fmla="*/ 106 w 202"/>
              <a:gd name="T67" fmla="*/ 153 h 171"/>
              <a:gd name="T68" fmla="*/ 106 w 202"/>
              <a:gd name="T69" fmla="*/ 161 h 171"/>
              <a:gd name="T70" fmla="*/ 110 w 202"/>
              <a:gd name="T71" fmla="*/ 163 h 171"/>
              <a:gd name="T72" fmla="*/ 115 w 202"/>
              <a:gd name="T73" fmla="*/ 161 h 171"/>
              <a:gd name="T74" fmla="*/ 180 w 202"/>
              <a:gd name="T75" fmla="*/ 96 h 171"/>
              <a:gd name="T76" fmla="*/ 180 w 202"/>
              <a:gd name="T77" fmla="*/ 16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02" h="171">
                <a:moveTo>
                  <a:pt x="180" y="16"/>
                </a:moveTo>
                <a:cubicBezTo>
                  <a:pt x="170" y="5"/>
                  <a:pt x="155" y="0"/>
                  <a:pt x="140" y="0"/>
                </a:cubicBezTo>
                <a:cubicBezTo>
                  <a:pt x="125" y="0"/>
                  <a:pt x="111" y="6"/>
                  <a:pt x="100" y="16"/>
                </a:cubicBezTo>
                <a:cubicBezTo>
                  <a:pt x="51" y="66"/>
                  <a:pt x="51" y="66"/>
                  <a:pt x="51" y="66"/>
                </a:cubicBezTo>
                <a:cubicBezTo>
                  <a:pt x="17" y="100"/>
                  <a:pt x="17" y="100"/>
                  <a:pt x="17" y="100"/>
                </a:cubicBezTo>
                <a:cubicBezTo>
                  <a:pt x="1" y="116"/>
                  <a:pt x="0" y="143"/>
                  <a:pt x="17" y="159"/>
                </a:cubicBezTo>
                <a:cubicBezTo>
                  <a:pt x="25" y="167"/>
                  <a:pt x="35" y="171"/>
                  <a:pt x="46" y="171"/>
                </a:cubicBezTo>
                <a:cubicBezTo>
                  <a:pt x="57" y="171"/>
                  <a:pt x="68" y="167"/>
                  <a:pt x="76" y="158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38" y="96"/>
                  <a:pt x="138" y="96"/>
                  <a:pt x="138" y="96"/>
                </a:cubicBezTo>
                <a:cubicBezTo>
                  <a:pt x="160" y="75"/>
                  <a:pt x="160" y="75"/>
                  <a:pt x="160" y="75"/>
                </a:cubicBezTo>
                <a:cubicBezTo>
                  <a:pt x="165" y="69"/>
                  <a:pt x="168" y="62"/>
                  <a:pt x="168" y="54"/>
                </a:cubicBezTo>
                <a:cubicBezTo>
                  <a:pt x="169" y="46"/>
                  <a:pt x="166" y="39"/>
                  <a:pt x="160" y="33"/>
                </a:cubicBezTo>
                <a:cubicBezTo>
                  <a:pt x="149" y="22"/>
                  <a:pt x="130" y="22"/>
                  <a:pt x="118" y="34"/>
                </a:cubicBezTo>
                <a:cubicBezTo>
                  <a:pt x="43" y="109"/>
                  <a:pt x="43" y="109"/>
                  <a:pt x="43" y="109"/>
                </a:cubicBezTo>
                <a:cubicBezTo>
                  <a:pt x="41" y="111"/>
                  <a:pt x="41" y="115"/>
                  <a:pt x="43" y="117"/>
                </a:cubicBezTo>
                <a:cubicBezTo>
                  <a:pt x="44" y="118"/>
                  <a:pt x="46" y="119"/>
                  <a:pt x="47" y="119"/>
                </a:cubicBezTo>
                <a:cubicBezTo>
                  <a:pt x="49" y="119"/>
                  <a:pt x="50" y="118"/>
                  <a:pt x="51" y="117"/>
                </a:cubicBezTo>
                <a:cubicBezTo>
                  <a:pt x="127" y="42"/>
                  <a:pt x="127" y="42"/>
                  <a:pt x="127" y="42"/>
                </a:cubicBezTo>
                <a:cubicBezTo>
                  <a:pt x="134" y="35"/>
                  <a:pt x="145" y="35"/>
                  <a:pt x="152" y="41"/>
                </a:cubicBezTo>
                <a:cubicBezTo>
                  <a:pt x="155" y="45"/>
                  <a:pt x="157" y="49"/>
                  <a:pt x="157" y="54"/>
                </a:cubicBezTo>
                <a:cubicBezTo>
                  <a:pt x="157" y="59"/>
                  <a:pt x="155" y="63"/>
                  <a:pt x="151" y="67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129" y="89"/>
                  <a:pt x="129" y="89"/>
                  <a:pt x="129" y="89"/>
                </a:cubicBezTo>
                <a:cubicBezTo>
                  <a:pt x="68" y="150"/>
                  <a:pt x="68" y="150"/>
                  <a:pt x="68" y="150"/>
                </a:cubicBezTo>
                <a:cubicBezTo>
                  <a:pt x="56" y="162"/>
                  <a:pt x="36" y="163"/>
                  <a:pt x="25" y="151"/>
                </a:cubicBezTo>
                <a:cubicBezTo>
                  <a:pt x="13" y="139"/>
                  <a:pt x="13" y="120"/>
                  <a:pt x="25" y="108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29" y="104"/>
                  <a:pt x="29" y="104"/>
                  <a:pt x="29" y="104"/>
                </a:cubicBezTo>
                <a:cubicBezTo>
                  <a:pt x="109" y="25"/>
                  <a:pt x="109" y="25"/>
                  <a:pt x="109" y="25"/>
                </a:cubicBezTo>
                <a:cubicBezTo>
                  <a:pt x="117" y="16"/>
                  <a:pt x="128" y="11"/>
                  <a:pt x="140" y="11"/>
                </a:cubicBezTo>
                <a:cubicBezTo>
                  <a:pt x="152" y="11"/>
                  <a:pt x="164" y="16"/>
                  <a:pt x="172" y="24"/>
                </a:cubicBezTo>
                <a:cubicBezTo>
                  <a:pt x="190" y="42"/>
                  <a:pt x="189" y="70"/>
                  <a:pt x="172" y="8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4" y="155"/>
                  <a:pt x="104" y="159"/>
                  <a:pt x="106" y="161"/>
                </a:cubicBezTo>
                <a:cubicBezTo>
                  <a:pt x="108" y="162"/>
                  <a:pt x="109" y="163"/>
                  <a:pt x="110" y="163"/>
                </a:cubicBezTo>
                <a:cubicBezTo>
                  <a:pt x="112" y="163"/>
                  <a:pt x="113" y="162"/>
                  <a:pt x="115" y="161"/>
                </a:cubicBezTo>
                <a:cubicBezTo>
                  <a:pt x="180" y="96"/>
                  <a:pt x="180" y="96"/>
                  <a:pt x="180" y="96"/>
                </a:cubicBezTo>
                <a:cubicBezTo>
                  <a:pt x="202" y="74"/>
                  <a:pt x="202" y="38"/>
                  <a:pt x="180" y="16"/>
                </a:cubicBezTo>
                <a:close/>
              </a:path>
            </a:pathLst>
          </a:custGeom>
          <a:solidFill>
            <a:srgbClr val="5A327D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grpSp>
        <p:nvGrpSpPr>
          <p:cNvPr id="45" name="Group 3"/>
          <p:cNvGrpSpPr>
            <a:grpSpLocks/>
          </p:cNvGrpSpPr>
          <p:nvPr/>
        </p:nvGrpSpPr>
        <p:grpSpPr bwMode="auto">
          <a:xfrm>
            <a:off x="11195008" y="5824549"/>
            <a:ext cx="474663" cy="439738"/>
            <a:chOff x="4780" y="3251"/>
            <a:chExt cx="299" cy="277"/>
          </a:xfrm>
          <a:noFill/>
        </p:grpSpPr>
        <p:sp>
          <p:nvSpPr>
            <p:cNvPr id="46" name="Text Box 19"/>
            <p:cNvSpPr txBox="1">
              <a:spLocks noChangeArrowheads="1"/>
            </p:cNvSpPr>
            <p:nvPr/>
          </p:nvSpPr>
          <p:spPr bwMode="auto">
            <a:xfrm>
              <a:off x="4836" y="3251"/>
              <a:ext cx="243" cy="27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 eaLnBrk="0" hangingPunct="0"/>
              <a:r>
                <a:rPr lang="en-US" altLang="zh-CN" sz="2800" b="0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endParaRPr lang="en-US" altLang="zh-CN" sz="2800" b="0" i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V="1">
              <a:off x="4780" y="3256"/>
              <a:ext cx="0" cy="272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 type="stealth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576021" y="4846009"/>
            <a:ext cx="11074600" cy="1014662"/>
            <a:chOff x="576021" y="4660265"/>
            <a:chExt cx="11074600" cy="1014662"/>
          </a:xfrm>
        </p:grpSpPr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4603708" y="5134927"/>
              <a:ext cx="6938963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</p:spPr>
          <p:txBody>
            <a:bodyPr lIns="90000" tIns="10800" bIns="10800"/>
            <a:lstStyle/>
            <a:p>
              <a:pPr algn="l" eaLnBrk="0" hangingPunct="0"/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10    15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24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6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12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35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40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98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55</a:t>
              </a:r>
            </a:p>
          </p:txBody>
        </p:sp>
        <p:sp>
          <p:nvSpPr>
            <p:cNvPr id="50" name="Line 8"/>
            <p:cNvSpPr>
              <a:spLocks noChangeShapeType="1"/>
            </p:cNvSpPr>
            <p:nvPr/>
          </p:nvSpPr>
          <p:spPr bwMode="auto">
            <a:xfrm>
              <a:off x="52641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1" name="Line 9"/>
            <p:cNvSpPr>
              <a:spLocks noChangeShapeType="1"/>
            </p:cNvSpPr>
            <p:nvPr/>
          </p:nvSpPr>
          <p:spPr bwMode="auto">
            <a:xfrm>
              <a:off x="59530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2" name="Line 10"/>
            <p:cNvSpPr>
              <a:spLocks noChangeShapeType="1"/>
            </p:cNvSpPr>
            <p:nvPr/>
          </p:nvSpPr>
          <p:spPr bwMode="auto">
            <a:xfrm>
              <a:off x="66738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740723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4" name="Line 12"/>
            <p:cNvSpPr>
              <a:spLocks noChangeShapeType="1"/>
            </p:cNvSpPr>
            <p:nvPr/>
          </p:nvSpPr>
          <p:spPr bwMode="auto">
            <a:xfrm>
              <a:off x="80247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5" name="Line 13"/>
            <p:cNvSpPr>
              <a:spLocks noChangeShapeType="1"/>
            </p:cNvSpPr>
            <p:nvPr/>
          </p:nvSpPr>
          <p:spPr bwMode="auto">
            <a:xfrm>
              <a:off x="8697871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6" name="Line 14"/>
            <p:cNvSpPr>
              <a:spLocks noChangeShapeType="1"/>
            </p:cNvSpPr>
            <p:nvPr/>
          </p:nvSpPr>
          <p:spPr bwMode="auto">
            <a:xfrm>
              <a:off x="9429708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7" name="Line 15"/>
            <p:cNvSpPr>
              <a:spLocks noChangeShapeType="1"/>
            </p:cNvSpPr>
            <p:nvPr/>
          </p:nvSpPr>
          <p:spPr bwMode="auto">
            <a:xfrm>
              <a:off x="10842583" y="5134927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8" name="Line 16"/>
            <p:cNvSpPr>
              <a:spLocks noChangeShapeType="1"/>
            </p:cNvSpPr>
            <p:nvPr/>
          </p:nvSpPr>
          <p:spPr bwMode="auto">
            <a:xfrm>
              <a:off x="10142496" y="5134927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59" name="Text Box 17"/>
            <p:cNvSpPr txBox="1">
              <a:spLocks noChangeArrowheads="1"/>
            </p:cNvSpPr>
            <p:nvPr/>
          </p:nvSpPr>
          <p:spPr bwMode="auto">
            <a:xfrm>
              <a:off x="4744996" y="4660265"/>
              <a:ext cx="6905625" cy="377825"/>
            </a:xfrm>
            <a:prstGeom prst="rect">
              <a:avLst/>
            </a:prstGeom>
            <a:noFill/>
            <a:ln>
              <a:noFill/>
            </a:ln>
          </p:spPr>
          <p:txBody>
            <a:bodyPr lIns="54000" tIns="0" bIns="10800"/>
            <a:lstStyle/>
            <a:p>
              <a:pPr algn="just" eaLnBrk="0" hangingPunct="0"/>
              <a:r>
                <a: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0     1      2      3      4      5      6      7      8      9   </a:t>
              </a:r>
            </a:p>
          </p:txBody>
        </p:sp>
        <p:sp>
          <p:nvSpPr>
            <p:cNvPr id="60" name="Text Box 4"/>
            <p:cNvSpPr txBox="1">
              <a:spLocks noChangeArrowheads="1"/>
            </p:cNvSpPr>
            <p:nvPr/>
          </p:nvSpPr>
          <p:spPr bwMode="auto">
            <a:xfrm>
              <a:off x="576021" y="5135650"/>
              <a:ext cx="2138135" cy="5191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5C307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例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35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2381553" y="5320671"/>
            <a:ext cx="177896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5C30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25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2" name="Text Box 5"/>
          <p:cNvSpPr txBox="1">
            <a:spLocks noChangeArrowheads="1"/>
          </p:cNvSpPr>
          <p:nvPr/>
        </p:nvSpPr>
        <p:spPr bwMode="auto">
          <a:xfrm>
            <a:off x="1280165" y="2064326"/>
            <a:ext cx="4608000" cy="2556000"/>
          </a:xfrm>
          <a:prstGeom prst="rect">
            <a:avLst/>
          </a:prstGeom>
          <a:noFill/>
          <a:ln w="9525">
            <a:solidFill>
              <a:srgbClr val="5C30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l" eaLnBrk="0" hangingPunct="0">
              <a:lnSpc>
                <a:spcPts val="2400"/>
              </a:lnSpc>
            </a:pP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 SeqSearch2(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 r[ ], 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 n, 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 k)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 smtClean="0">
                <a:latin typeface="Times New Roman" pitchFamily="18" charset="0"/>
                <a:ea typeface="宋体" charset="-122"/>
              </a:rPr>
              <a:t>{   </a:t>
            </a:r>
            <a:endParaRPr lang="en-US" altLang="zh-CN" sz="2200" dirty="0"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 smtClean="0">
                <a:latin typeface="Times New Roman" pitchFamily="18" charset="0"/>
                <a:ea typeface="宋体" charset="-122"/>
              </a:rPr>
              <a:t>     </a:t>
            </a:r>
            <a:r>
              <a:rPr lang="en-US" altLang="zh-CN" sz="2200" dirty="0" err="1" smtClean="0"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2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200" dirty="0" err="1" smtClean="0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 smtClean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= n</a:t>
            </a:r>
            <a:r>
              <a:rPr lang="en-US" altLang="zh-CN" sz="2200" dirty="0" smtClean="0">
                <a:latin typeface="Times New Roman" pitchFamily="18" charset="0"/>
                <a:ea typeface="宋体" charset="-122"/>
              </a:rPr>
              <a:t>;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 </a:t>
            </a:r>
            <a:endParaRPr lang="en-US" altLang="zh-CN" sz="2200" dirty="0" smtClean="0">
              <a:latin typeface="Times New Roman" pitchFamily="18" charset="0"/>
              <a:ea typeface="宋体" charset="-122"/>
            </a:endParaRP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200" dirty="0" smtClean="0">
                <a:latin typeface="Times New Roman" pitchFamily="18" charset="0"/>
                <a:ea typeface="宋体" charset="-122"/>
              </a:rPr>
              <a:t>    </a:t>
            </a:r>
            <a:r>
              <a:rPr lang="en-US" altLang="zh-CN" sz="22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r[0</a:t>
            </a:r>
            <a:r>
              <a:rPr lang="en-US" altLang="zh-CN" sz="22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] = k; 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     while (r[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] != k)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        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latin typeface="+mn-ea"/>
              </a:rPr>
              <a:t>--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;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     return </a:t>
            </a:r>
            <a:r>
              <a:rPr lang="en-US" altLang="zh-CN" sz="2200" dirty="0" err="1"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200" dirty="0">
                <a:latin typeface="Times New Roman" pitchFamily="18" charset="0"/>
                <a:ea typeface="宋体" charset="-122"/>
              </a:rPr>
              <a:t>;</a:t>
            </a:r>
          </a:p>
          <a:p>
            <a:pPr algn="just" eaLnBrk="0" hangingPunct="0">
              <a:lnSpc>
                <a:spcPts val="2400"/>
              </a:lnSpc>
            </a:pPr>
            <a:r>
              <a:rPr lang="en-US" altLang="zh-CN" sz="2200" dirty="0">
                <a:latin typeface="Times New Roman" pitchFamily="18" charset="0"/>
                <a:ea typeface="宋体" charset="-122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637404" y="5321394"/>
            <a:ext cx="641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endParaRPr lang="zh-CN" altLang="en-US" sz="28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Group 33"/>
          <p:cNvGrpSpPr>
            <a:grpSpLocks/>
          </p:cNvGrpSpPr>
          <p:nvPr/>
        </p:nvGrpSpPr>
        <p:grpSpPr bwMode="auto">
          <a:xfrm>
            <a:off x="5937843" y="5875026"/>
            <a:ext cx="4410075" cy="461963"/>
            <a:chOff x="1548" y="3919"/>
            <a:chExt cx="2778" cy="291"/>
          </a:xfrm>
        </p:grpSpPr>
        <p:sp>
          <p:nvSpPr>
            <p:cNvPr id="64" name="Line 34"/>
            <p:cNvSpPr>
              <a:spLocks noChangeShapeType="1"/>
            </p:cNvSpPr>
            <p:nvPr/>
          </p:nvSpPr>
          <p:spPr bwMode="auto">
            <a:xfrm flipH="1">
              <a:off x="1548" y="4059"/>
              <a:ext cx="2778" cy="0"/>
            </a:xfrm>
            <a:prstGeom prst="line">
              <a:avLst/>
            </a:prstGeom>
            <a:noFill/>
            <a:ln w="38100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5" name="Text Box 35"/>
            <p:cNvSpPr txBox="1">
              <a:spLocks noChangeArrowheads="1"/>
            </p:cNvSpPr>
            <p:nvPr/>
          </p:nvSpPr>
          <p:spPr bwMode="auto">
            <a:xfrm>
              <a:off x="2423" y="3919"/>
              <a:ext cx="100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查找方向</a:t>
              </a:r>
              <a:endParaRPr lang="en-US" altLang="zh-CN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62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32787E-7 3.23699E-6 L -0.51946 3.23699E-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62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3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8" y="61585"/>
            <a:ext cx="306542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顺序查找的性能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51818" y="1098924"/>
            <a:ext cx="5323410" cy="1487947"/>
            <a:chOff x="6176313" y="2050989"/>
            <a:chExt cx="5323410" cy="148794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2608922"/>
                </p:ext>
              </p:extLst>
            </p:nvPr>
          </p:nvGraphicFramePr>
          <p:xfrm>
            <a:off x="6582728" y="2574209"/>
            <a:ext cx="4916995" cy="9647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" name="公式" r:id="rId3" imgW="2006280" imgH="393480" progId="Equation.3">
                    <p:embed/>
                  </p:oleObj>
                </mc:Choice>
                <mc:Fallback>
                  <p:oleObj name="公式" r:id="rId3" imgW="200628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582728" y="2574209"/>
                          <a:ext cx="4916995" cy="96472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3" name="Text Box 4"/>
            <p:cNvSpPr txBox="1">
              <a:spLocks noChangeArrowheads="1"/>
            </p:cNvSpPr>
            <p:nvPr/>
          </p:nvSpPr>
          <p:spPr bwMode="auto">
            <a:xfrm>
              <a:off x="6176313" y="2050989"/>
              <a:ext cx="1778967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查找成功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474539" y="1098924"/>
            <a:ext cx="2205688" cy="1113915"/>
            <a:chOff x="6176312" y="3696909"/>
            <a:chExt cx="2205688" cy="1113915"/>
          </a:xfrm>
        </p:grpSpPr>
        <p:sp>
          <p:nvSpPr>
            <p:cNvPr id="84" name="Text Box 4"/>
            <p:cNvSpPr txBox="1">
              <a:spLocks noChangeArrowheads="1"/>
            </p:cNvSpPr>
            <p:nvPr/>
          </p:nvSpPr>
          <p:spPr bwMode="auto">
            <a:xfrm>
              <a:off x="6176312" y="3696909"/>
              <a:ext cx="2205688" cy="52322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查找不成功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51082997"/>
                </p:ext>
              </p:extLst>
            </p:nvPr>
          </p:nvGraphicFramePr>
          <p:xfrm>
            <a:off x="6582728" y="4344099"/>
            <a:ext cx="1585912" cy="466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" name="公式" r:id="rId5" imgW="647640" imgH="190440" progId="Equation.3">
                    <p:embed/>
                  </p:oleObj>
                </mc:Choice>
                <mc:Fallback>
                  <p:oleObj name="公式" r:id="rId5" imgW="647640" imgH="190440" progId="Equation.3">
                    <p:embed/>
                    <p:pic>
                      <p:nvPicPr>
                        <p:cNvPr id="0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82728" y="4344099"/>
                          <a:ext cx="1585912" cy="4667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810597" y="2999283"/>
            <a:ext cx="10731430" cy="1104471"/>
            <a:chOff x="668090" y="899043"/>
            <a:chExt cx="10731430" cy="1104471"/>
          </a:xfrm>
        </p:grpSpPr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1270794" y="1467983"/>
              <a:ext cx="10128726" cy="535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rIns="0" anchor="ctr">
              <a:spAutoFit/>
            </a:bodyPr>
            <a:lstStyle/>
            <a:p>
              <a:pPr algn="l" eaLnBrk="0" hangingPunct="0">
                <a:lnSpc>
                  <a:spcPct val="1200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特别是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当待查找集合中</a:t>
              </a:r>
              <a:r>
                <a:rPr lang="zh-CN" altLang="en-US" sz="24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元素较多</a:t>
              </a: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，不推荐使用顺序查找</a:t>
              </a:r>
              <a:endPara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68090" y="899043"/>
              <a:ext cx="7003504" cy="523220"/>
              <a:chOff x="668090" y="899043"/>
              <a:chExt cx="7003504" cy="523220"/>
            </a:xfrm>
          </p:grpSpPr>
          <p:sp>
            <p:nvSpPr>
              <p:cNvPr id="14" name="Freeform 84"/>
              <p:cNvSpPr>
                <a:spLocks/>
              </p:cNvSpPr>
              <p:nvPr/>
            </p:nvSpPr>
            <p:spPr bwMode="auto">
              <a:xfrm>
                <a:off x="668090" y="96612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Text Box 6"/>
              <p:cNvSpPr txBox="1">
                <a:spLocks noChangeArrowheads="1"/>
              </p:cNvSpPr>
              <p:nvPr/>
            </p:nvSpPr>
            <p:spPr bwMode="auto">
              <a:xfrm>
                <a:off x="1270794" y="899043"/>
                <a:ext cx="6400800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顺序查找的缺点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查找效率较低</a:t>
                </a:r>
              </a:p>
            </p:txBody>
          </p:sp>
        </p:grpSp>
      </p:grpSp>
      <p:grpSp>
        <p:nvGrpSpPr>
          <p:cNvPr id="16" name="组合 15"/>
          <p:cNvGrpSpPr/>
          <p:nvPr/>
        </p:nvGrpSpPr>
        <p:grpSpPr>
          <a:xfrm>
            <a:off x="811155" y="4340403"/>
            <a:ext cx="10699835" cy="1624497"/>
            <a:chOff x="668648" y="2240163"/>
            <a:chExt cx="10699835" cy="1624497"/>
          </a:xfrm>
        </p:grpSpPr>
        <p:sp>
          <p:nvSpPr>
            <p:cNvPr id="17" name="Rectangle 7"/>
            <p:cNvSpPr>
              <a:spLocks noChangeArrowheads="1"/>
            </p:cNvSpPr>
            <p:nvPr/>
          </p:nvSpPr>
          <p:spPr bwMode="auto">
            <a:xfrm>
              <a:off x="1240314" y="2874645"/>
              <a:ext cx="10128169" cy="9900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）对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表中记录的存储没有任何要求，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顺序存储和链接存储均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lnSpc>
                  <a:spcPts val="3500"/>
                </a:lnSpc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2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）对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表中记录的有序性也没有要求，</a:t>
              </a:r>
              <a:r>
                <a:rPr lang="zh-CN" altLang="en-US" sz="24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无论记录是否按关键码有序均</a:t>
              </a:r>
              <a:r>
                <a:rPr lang="zh-CN" altLang="en-US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可</a:t>
              </a:r>
              <a:endPara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668648" y="2240163"/>
              <a:ext cx="8268976" cy="523220"/>
              <a:chOff x="668090" y="899043"/>
              <a:chExt cx="8268976" cy="523220"/>
            </a:xfrm>
          </p:grpSpPr>
          <p:sp>
            <p:nvSpPr>
              <p:cNvPr id="19" name="Freeform 84"/>
              <p:cNvSpPr>
                <a:spLocks/>
              </p:cNvSpPr>
              <p:nvPr/>
            </p:nvSpPr>
            <p:spPr bwMode="auto">
              <a:xfrm>
                <a:off x="668090" y="966121"/>
                <a:ext cx="432000" cy="360000"/>
              </a:xfrm>
              <a:custGeom>
                <a:avLst/>
                <a:gdLst>
                  <a:gd name="T0" fmla="*/ 180 w 202"/>
                  <a:gd name="T1" fmla="*/ 16 h 171"/>
                  <a:gd name="T2" fmla="*/ 140 w 202"/>
                  <a:gd name="T3" fmla="*/ 0 h 171"/>
                  <a:gd name="T4" fmla="*/ 100 w 202"/>
                  <a:gd name="T5" fmla="*/ 16 h 171"/>
                  <a:gd name="T6" fmla="*/ 51 w 202"/>
                  <a:gd name="T7" fmla="*/ 66 h 171"/>
                  <a:gd name="T8" fmla="*/ 17 w 202"/>
                  <a:gd name="T9" fmla="*/ 100 h 171"/>
                  <a:gd name="T10" fmla="*/ 17 w 202"/>
                  <a:gd name="T11" fmla="*/ 159 h 171"/>
                  <a:gd name="T12" fmla="*/ 46 w 202"/>
                  <a:gd name="T13" fmla="*/ 171 h 171"/>
                  <a:gd name="T14" fmla="*/ 76 w 202"/>
                  <a:gd name="T15" fmla="*/ 158 h 171"/>
                  <a:gd name="T16" fmla="*/ 138 w 202"/>
                  <a:gd name="T17" fmla="*/ 96 h 171"/>
                  <a:gd name="T18" fmla="*/ 138 w 202"/>
                  <a:gd name="T19" fmla="*/ 96 h 171"/>
                  <a:gd name="T20" fmla="*/ 160 w 202"/>
                  <a:gd name="T21" fmla="*/ 75 h 171"/>
                  <a:gd name="T22" fmla="*/ 168 w 202"/>
                  <a:gd name="T23" fmla="*/ 54 h 171"/>
                  <a:gd name="T24" fmla="*/ 160 w 202"/>
                  <a:gd name="T25" fmla="*/ 33 h 171"/>
                  <a:gd name="T26" fmla="*/ 118 w 202"/>
                  <a:gd name="T27" fmla="*/ 34 h 171"/>
                  <a:gd name="T28" fmla="*/ 43 w 202"/>
                  <a:gd name="T29" fmla="*/ 109 h 171"/>
                  <a:gd name="T30" fmla="*/ 43 w 202"/>
                  <a:gd name="T31" fmla="*/ 117 h 171"/>
                  <a:gd name="T32" fmla="*/ 47 w 202"/>
                  <a:gd name="T33" fmla="*/ 119 h 171"/>
                  <a:gd name="T34" fmla="*/ 51 w 202"/>
                  <a:gd name="T35" fmla="*/ 117 h 171"/>
                  <a:gd name="T36" fmla="*/ 127 w 202"/>
                  <a:gd name="T37" fmla="*/ 42 h 171"/>
                  <a:gd name="T38" fmla="*/ 152 w 202"/>
                  <a:gd name="T39" fmla="*/ 41 h 171"/>
                  <a:gd name="T40" fmla="*/ 157 w 202"/>
                  <a:gd name="T41" fmla="*/ 54 h 171"/>
                  <a:gd name="T42" fmla="*/ 151 w 202"/>
                  <a:gd name="T43" fmla="*/ 67 h 171"/>
                  <a:gd name="T44" fmla="*/ 129 w 202"/>
                  <a:gd name="T45" fmla="*/ 89 h 171"/>
                  <a:gd name="T46" fmla="*/ 129 w 202"/>
                  <a:gd name="T47" fmla="*/ 89 h 171"/>
                  <a:gd name="T48" fmla="*/ 68 w 202"/>
                  <a:gd name="T49" fmla="*/ 150 h 171"/>
                  <a:gd name="T50" fmla="*/ 25 w 202"/>
                  <a:gd name="T51" fmla="*/ 151 h 171"/>
                  <a:gd name="T52" fmla="*/ 25 w 202"/>
                  <a:gd name="T53" fmla="*/ 108 h 171"/>
                  <a:gd name="T54" fmla="*/ 29 w 202"/>
                  <a:gd name="T55" fmla="*/ 104 h 171"/>
                  <a:gd name="T56" fmla="*/ 29 w 202"/>
                  <a:gd name="T57" fmla="*/ 104 h 171"/>
                  <a:gd name="T58" fmla="*/ 109 w 202"/>
                  <a:gd name="T59" fmla="*/ 25 h 171"/>
                  <a:gd name="T60" fmla="*/ 140 w 202"/>
                  <a:gd name="T61" fmla="*/ 11 h 171"/>
                  <a:gd name="T62" fmla="*/ 172 w 202"/>
                  <a:gd name="T63" fmla="*/ 24 h 171"/>
                  <a:gd name="T64" fmla="*/ 172 w 202"/>
                  <a:gd name="T65" fmla="*/ 88 h 171"/>
                  <a:gd name="T66" fmla="*/ 106 w 202"/>
                  <a:gd name="T67" fmla="*/ 153 h 171"/>
                  <a:gd name="T68" fmla="*/ 106 w 202"/>
                  <a:gd name="T69" fmla="*/ 161 h 171"/>
                  <a:gd name="T70" fmla="*/ 110 w 202"/>
                  <a:gd name="T71" fmla="*/ 163 h 171"/>
                  <a:gd name="T72" fmla="*/ 115 w 202"/>
                  <a:gd name="T73" fmla="*/ 161 h 171"/>
                  <a:gd name="T74" fmla="*/ 180 w 202"/>
                  <a:gd name="T75" fmla="*/ 96 h 171"/>
                  <a:gd name="T76" fmla="*/ 180 w 202"/>
                  <a:gd name="T77" fmla="*/ 16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202" h="171">
                    <a:moveTo>
                      <a:pt x="180" y="16"/>
                    </a:moveTo>
                    <a:cubicBezTo>
                      <a:pt x="170" y="5"/>
                      <a:pt x="155" y="0"/>
                      <a:pt x="140" y="0"/>
                    </a:cubicBezTo>
                    <a:cubicBezTo>
                      <a:pt x="125" y="0"/>
                      <a:pt x="111" y="6"/>
                      <a:pt x="100" y="16"/>
                    </a:cubicBezTo>
                    <a:cubicBezTo>
                      <a:pt x="51" y="66"/>
                      <a:pt x="51" y="66"/>
                      <a:pt x="51" y="66"/>
                    </a:cubicBezTo>
                    <a:cubicBezTo>
                      <a:pt x="17" y="100"/>
                      <a:pt x="17" y="100"/>
                      <a:pt x="17" y="100"/>
                    </a:cubicBezTo>
                    <a:cubicBezTo>
                      <a:pt x="1" y="116"/>
                      <a:pt x="0" y="143"/>
                      <a:pt x="17" y="159"/>
                    </a:cubicBezTo>
                    <a:cubicBezTo>
                      <a:pt x="25" y="167"/>
                      <a:pt x="35" y="171"/>
                      <a:pt x="46" y="171"/>
                    </a:cubicBezTo>
                    <a:cubicBezTo>
                      <a:pt x="57" y="171"/>
                      <a:pt x="68" y="167"/>
                      <a:pt x="76" y="158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38" y="96"/>
                      <a:pt x="138" y="96"/>
                      <a:pt x="138" y="96"/>
                    </a:cubicBezTo>
                    <a:cubicBezTo>
                      <a:pt x="160" y="75"/>
                      <a:pt x="160" y="75"/>
                      <a:pt x="160" y="75"/>
                    </a:cubicBezTo>
                    <a:cubicBezTo>
                      <a:pt x="165" y="69"/>
                      <a:pt x="168" y="62"/>
                      <a:pt x="168" y="54"/>
                    </a:cubicBezTo>
                    <a:cubicBezTo>
                      <a:pt x="169" y="46"/>
                      <a:pt x="166" y="39"/>
                      <a:pt x="160" y="33"/>
                    </a:cubicBezTo>
                    <a:cubicBezTo>
                      <a:pt x="149" y="22"/>
                      <a:pt x="130" y="22"/>
                      <a:pt x="118" y="34"/>
                    </a:cubicBezTo>
                    <a:cubicBezTo>
                      <a:pt x="43" y="109"/>
                      <a:pt x="43" y="109"/>
                      <a:pt x="43" y="109"/>
                    </a:cubicBezTo>
                    <a:cubicBezTo>
                      <a:pt x="41" y="111"/>
                      <a:pt x="41" y="115"/>
                      <a:pt x="43" y="117"/>
                    </a:cubicBezTo>
                    <a:cubicBezTo>
                      <a:pt x="44" y="118"/>
                      <a:pt x="46" y="119"/>
                      <a:pt x="47" y="119"/>
                    </a:cubicBezTo>
                    <a:cubicBezTo>
                      <a:pt x="49" y="119"/>
                      <a:pt x="50" y="118"/>
                      <a:pt x="51" y="117"/>
                    </a:cubicBezTo>
                    <a:cubicBezTo>
                      <a:pt x="127" y="42"/>
                      <a:pt x="127" y="42"/>
                      <a:pt x="127" y="42"/>
                    </a:cubicBezTo>
                    <a:cubicBezTo>
                      <a:pt x="134" y="35"/>
                      <a:pt x="145" y="35"/>
                      <a:pt x="152" y="41"/>
                    </a:cubicBezTo>
                    <a:cubicBezTo>
                      <a:pt x="155" y="45"/>
                      <a:pt x="157" y="49"/>
                      <a:pt x="157" y="54"/>
                    </a:cubicBezTo>
                    <a:cubicBezTo>
                      <a:pt x="157" y="59"/>
                      <a:pt x="155" y="63"/>
                      <a:pt x="151" y="67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129" y="89"/>
                      <a:pt x="129" y="89"/>
                      <a:pt x="129" y="89"/>
                    </a:cubicBezTo>
                    <a:cubicBezTo>
                      <a:pt x="68" y="150"/>
                      <a:pt x="68" y="150"/>
                      <a:pt x="68" y="150"/>
                    </a:cubicBezTo>
                    <a:cubicBezTo>
                      <a:pt x="56" y="162"/>
                      <a:pt x="36" y="163"/>
                      <a:pt x="25" y="151"/>
                    </a:cubicBezTo>
                    <a:cubicBezTo>
                      <a:pt x="13" y="139"/>
                      <a:pt x="13" y="120"/>
                      <a:pt x="25" y="108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29" y="104"/>
                      <a:pt x="29" y="104"/>
                      <a:pt x="29" y="104"/>
                    </a:cubicBezTo>
                    <a:cubicBezTo>
                      <a:pt x="109" y="25"/>
                      <a:pt x="109" y="25"/>
                      <a:pt x="109" y="25"/>
                    </a:cubicBezTo>
                    <a:cubicBezTo>
                      <a:pt x="117" y="16"/>
                      <a:pt x="128" y="11"/>
                      <a:pt x="140" y="11"/>
                    </a:cubicBezTo>
                    <a:cubicBezTo>
                      <a:pt x="152" y="11"/>
                      <a:pt x="164" y="16"/>
                      <a:pt x="172" y="24"/>
                    </a:cubicBezTo>
                    <a:cubicBezTo>
                      <a:pt x="190" y="42"/>
                      <a:pt x="189" y="70"/>
                      <a:pt x="172" y="88"/>
                    </a:cubicBezTo>
                    <a:cubicBezTo>
                      <a:pt x="106" y="153"/>
                      <a:pt x="106" y="153"/>
                      <a:pt x="106" y="153"/>
                    </a:cubicBezTo>
                    <a:cubicBezTo>
                      <a:pt x="104" y="155"/>
                      <a:pt x="104" y="159"/>
                      <a:pt x="106" y="161"/>
                    </a:cubicBezTo>
                    <a:cubicBezTo>
                      <a:pt x="108" y="162"/>
                      <a:pt x="109" y="163"/>
                      <a:pt x="110" y="163"/>
                    </a:cubicBezTo>
                    <a:cubicBezTo>
                      <a:pt x="112" y="163"/>
                      <a:pt x="113" y="162"/>
                      <a:pt x="115" y="161"/>
                    </a:cubicBezTo>
                    <a:cubicBezTo>
                      <a:pt x="180" y="96"/>
                      <a:pt x="180" y="96"/>
                      <a:pt x="180" y="96"/>
                    </a:cubicBezTo>
                    <a:cubicBezTo>
                      <a:pt x="202" y="74"/>
                      <a:pt x="202" y="38"/>
                      <a:pt x="180" y="16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1270793" y="899043"/>
                <a:ext cx="7666273" cy="523220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28398" dir="1593903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顺序查找</a:t>
                </a:r>
                <a:r>
                  <a:rPr lang="zh-CN" altLang="en-US" sz="2800" dirty="0" smtClean="0">
                    <a:solidFill>
                      <a:srgbClr val="285A3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的优点</a:t>
                </a:r>
                <a:r>
                  <a:rPr lang="zh-CN" altLang="en-US" sz="2800" dirty="0" smtClean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算法简单而且使用面广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7953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2523</TotalTime>
  <Words>352</Words>
  <Application>Microsoft Office PowerPoint</Application>
  <PresentationFormat>自定义</PresentationFormat>
  <Paragraphs>47</Paragraphs>
  <Slides>5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7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184</cp:revision>
  <dcterms:created xsi:type="dcterms:W3CDTF">2016-09-14T00:58:04Z</dcterms:created>
  <dcterms:modified xsi:type="dcterms:W3CDTF">2020-11-30T06:11:49Z</dcterms:modified>
</cp:coreProperties>
</file>