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6" r:id="rId4"/>
    <p:sldId id="271" r:id="rId5"/>
    <p:sldId id="272" r:id="rId6"/>
    <p:sldId id="275" r:id="rId7"/>
    <p:sldId id="277" r:id="rId8"/>
    <p:sldId id="278" r:id="rId9"/>
    <p:sldId id="279" r:id="rId10"/>
    <p:sldId id="280" r:id="rId11"/>
    <p:sldId id="281" r:id="rId12"/>
    <p:sldId id="285" r:id="rId13"/>
    <p:sldId id="288" r:id="rId14"/>
    <p:sldId id="28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B4BE"/>
    <a:srgbClr val="B42D2D"/>
    <a:srgbClr val="5C307D"/>
    <a:srgbClr val="507D7D"/>
    <a:srgbClr val="285A32"/>
    <a:srgbClr val="9696AA"/>
    <a:srgbClr val="6E6E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01" autoAdjust="0"/>
  </p:normalViewPr>
  <p:slideViewPr>
    <p:cSldViewPr snapToGrid="0">
      <p:cViewPr varScale="1">
        <p:scale>
          <a:sx n="85" d="100"/>
          <a:sy n="85" d="100"/>
        </p:scale>
        <p:origin x="-562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7-3-1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二叉排序树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3189620" y="280879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247597" y="3137092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582435" y="3884805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3805888" y="4723005"/>
            <a:ext cx="179388" cy="539750"/>
          </a:xfrm>
          <a:prstGeom prst="line">
            <a:avLst/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  <a:extLst/>
        </p:spPr>
        <p:txBody>
          <a:bodyPr lIns="18000" tIns="10800" rIns="18000" bIns="108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1945178" y="4718179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14757" y="4715639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588917" y="3107319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455688" y="3892596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600940" y="3892596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9843" y="1496398"/>
            <a:ext cx="10619197" cy="523220"/>
            <a:chOff x="749843" y="902038"/>
            <a:chExt cx="10619197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100112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只有左子树或者只有右子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Group 73"/>
          <p:cNvGrpSpPr>
            <a:grpSpLocks/>
          </p:cNvGrpSpPr>
          <p:nvPr/>
        </p:nvGrpSpPr>
        <p:grpSpPr bwMode="auto">
          <a:xfrm>
            <a:off x="3518967" y="3777506"/>
            <a:ext cx="336550" cy="581025"/>
            <a:chOff x="2350" y="2887"/>
            <a:chExt cx="212" cy="36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5014676" y="3672995"/>
            <a:ext cx="63877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：用其的左子树或者右子树替换之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965842" y="786131"/>
            <a:ext cx="3096213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待删除结点为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1" name="Oval 66"/>
          <p:cNvSpPr>
            <a:spLocks noChangeArrowheads="1"/>
          </p:cNvSpPr>
          <p:nvPr/>
        </p:nvSpPr>
        <p:spPr bwMode="auto">
          <a:xfrm>
            <a:off x="3843987" y="52348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-0.03216 -0.1289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2986135" y="26743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044112" y="3002617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378950" y="3750330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602403" y="4588530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695973" y="4583704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911272" y="4581164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385432" y="2972844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252203" y="3758121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Oval 58"/>
          <p:cNvSpPr>
            <a:spLocks noChangeArrowheads="1"/>
          </p:cNvSpPr>
          <p:nvPr/>
        </p:nvSpPr>
        <p:spPr bwMode="auto">
          <a:xfrm>
            <a:off x="2693400" y="421642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Line 22"/>
          <p:cNvSpPr>
            <a:spLocks noChangeShapeType="1"/>
          </p:cNvSpPr>
          <p:nvPr/>
        </p:nvSpPr>
        <p:spPr bwMode="auto">
          <a:xfrm>
            <a:off x="2397455" y="3758121"/>
            <a:ext cx="404813" cy="48133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9843" y="1496398"/>
            <a:ext cx="10619197" cy="523220"/>
            <a:chOff x="749843" y="902038"/>
            <a:chExt cx="10619197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100112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既有左子树也有右子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80" name="Group 73"/>
          <p:cNvGrpSpPr>
            <a:grpSpLocks/>
          </p:cNvGrpSpPr>
          <p:nvPr/>
        </p:nvGrpSpPr>
        <p:grpSpPr bwMode="auto">
          <a:xfrm>
            <a:off x="3196145" y="2167638"/>
            <a:ext cx="336550" cy="581025"/>
            <a:chOff x="2350" y="2887"/>
            <a:chExt cx="212" cy="36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5026174" y="2894130"/>
            <a:ext cx="645047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：以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其左子树中的最大值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结点替换之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，然后再删除该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其右子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树中的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最小值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结点替换之，然后再删除该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4" name="Group 73"/>
          <p:cNvGrpSpPr>
            <a:grpSpLocks/>
          </p:cNvGrpSpPr>
          <p:nvPr/>
        </p:nvGrpSpPr>
        <p:grpSpPr bwMode="auto">
          <a:xfrm>
            <a:off x="2895208" y="3680408"/>
            <a:ext cx="336550" cy="581025"/>
            <a:chOff x="2350" y="2887"/>
            <a:chExt cx="212" cy="366"/>
          </a:xfrm>
          <a:solidFill>
            <a:srgbClr val="B4B4C8"/>
          </a:solidFill>
        </p:grpSpPr>
        <p:sp>
          <p:nvSpPr>
            <p:cNvPr id="105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2350" y="288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166" name="Line 40"/>
          <p:cNvSpPr>
            <a:spLocks noChangeShapeType="1"/>
          </p:cNvSpPr>
          <p:nvPr/>
        </p:nvSpPr>
        <p:spPr bwMode="auto">
          <a:xfrm flipH="1">
            <a:off x="2535759" y="4597063"/>
            <a:ext cx="249238" cy="542290"/>
          </a:xfrm>
          <a:prstGeom prst="line">
            <a:avLst/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  <a:extLst/>
        </p:spPr>
        <p:txBody>
          <a:bodyPr lIns="18000" tIns="10800" rIns="18000" bIns="108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965842" y="786131"/>
            <a:ext cx="3096213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待删除结点为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Oval 50"/>
          <p:cNvSpPr>
            <a:spLocks noChangeArrowheads="1"/>
          </p:cNvSpPr>
          <p:nvPr/>
        </p:nvSpPr>
        <p:spPr bwMode="auto">
          <a:xfrm>
            <a:off x="2987728" y="26743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58</a:t>
            </a:r>
            <a:endParaRPr lang="zh-CN" altLang="en-US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Oval 60"/>
          <p:cNvSpPr>
            <a:spLocks noChangeArrowheads="1"/>
          </p:cNvSpPr>
          <p:nvPr/>
        </p:nvSpPr>
        <p:spPr bwMode="auto">
          <a:xfrm>
            <a:off x="2246676" y="511623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3672 -0.131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96" grpId="0" animBg="1"/>
      <p:bldP spid="88" grpId="0"/>
      <p:bldP spid="166" grpId="0" animBg="1"/>
      <p:bldP spid="84" grpId="0" animBg="1"/>
      <p:bldP spid="1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树的查找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345644" y="937257"/>
            <a:ext cx="85068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二叉排序树中查找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给定值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过程是</a:t>
            </a:r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1117096" y="1430656"/>
            <a:ext cx="10312903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是空树，则查找失败；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＝root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则查找成功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＜root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-&gt;data，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的左子树上查找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&gt;data，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root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的右子树上查找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718189" y="4188272"/>
            <a:ext cx="5330810" cy="1040285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二叉排序树的查找效率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在于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eaLnBrk="0" hangingPunct="0">
              <a:spcBef>
                <a:spcPct val="2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只需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查找二个子树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之一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Oval 50"/>
          <p:cNvSpPr>
            <a:spLocks noChangeArrowheads="1"/>
          </p:cNvSpPr>
          <p:nvPr/>
        </p:nvSpPr>
        <p:spPr bwMode="auto">
          <a:xfrm>
            <a:off x="3247251" y="32544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82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8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3049131" y="5166127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3863519" y="5168667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10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0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1172388" y="5161301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0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646548" y="3552981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109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513319" y="4338258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2658571" y="4338258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115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24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7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9" name="组合 128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0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2" name="Freeform 84"/>
          <p:cNvSpPr>
            <a:spLocks/>
          </p:cNvSpPr>
          <p:nvPr/>
        </p:nvSpPr>
        <p:spPr bwMode="auto">
          <a:xfrm>
            <a:off x="740388" y="101886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6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406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6482777" y="1630668"/>
            <a:ext cx="5244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中执行插入和删除操作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279027" y="2199013"/>
            <a:ext cx="3363674" cy="1104903"/>
            <a:chOff x="6745627" y="1467493"/>
            <a:chExt cx="3363674" cy="1104903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6745627" y="2110731"/>
              <a:ext cx="336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查找插入和删除的位置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右箭头 45"/>
            <p:cNvSpPr/>
            <p:nvPr/>
          </p:nvSpPr>
          <p:spPr>
            <a:xfrm rot="5400000">
              <a:off x="8121613" y="159349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279027" y="3389270"/>
            <a:ext cx="3363674" cy="1104903"/>
            <a:chOff x="6745627" y="2657750"/>
            <a:chExt cx="3363674" cy="1104903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6745627" y="3300988"/>
              <a:ext cx="336367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修改相应指针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121613" y="278375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345617" y="4570373"/>
            <a:ext cx="5267263" cy="1106440"/>
            <a:chOff x="5812217" y="3838853"/>
            <a:chExt cx="5267263" cy="1106440"/>
          </a:xfrm>
        </p:grpSpPr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5812217" y="4483628"/>
              <a:ext cx="526726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插入、删除、查找的时间复杂度相同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右箭头 49"/>
            <p:cNvSpPr/>
            <p:nvPr/>
          </p:nvSpPr>
          <p:spPr>
            <a:xfrm rot="5400000">
              <a:off x="8139464" y="396485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7735" y="960780"/>
            <a:ext cx="6627944" cy="523220"/>
            <a:chOff x="717735" y="1494180"/>
            <a:chExt cx="6627944" cy="523220"/>
          </a:xfrm>
        </p:grpSpPr>
        <p:grpSp>
          <p:nvGrpSpPr>
            <p:cNvPr id="54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42074" y="1494180"/>
              <a:ext cx="61036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二叉排序树的查找性能取决于什么？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Oval 50"/>
          <p:cNvSpPr>
            <a:spLocks noChangeArrowheads="1"/>
          </p:cNvSpPr>
          <p:nvPr/>
        </p:nvSpPr>
        <p:spPr bwMode="auto">
          <a:xfrm>
            <a:off x="3247251" y="32544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3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049131" y="5166127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69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863519" y="5168667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5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172388" y="5161301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8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646548" y="3552981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513319" y="4338258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658571" y="4338258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305228" y="3582754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18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640066" y="4330467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21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2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002809" y="5163841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3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35" name="Text Box 19"/>
          <p:cNvSpPr txBox="1">
            <a:spLocks noChangeArrowheads="1"/>
          </p:cNvSpPr>
          <p:nvPr/>
        </p:nvSpPr>
        <p:spPr bwMode="auto">
          <a:xfrm>
            <a:off x="1549273" y="2051706"/>
            <a:ext cx="4320000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次数不超过树的深度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43" grpId="0"/>
      <p:bldP spid="1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406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47629" y="970960"/>
            <a:ext cx="7192411" cy="523220"/>
            <a:chOff x="717735" y="1494180"/>
            <a:chExt cx="7040011" cy="523220"/>
          </a:xfrm>
        </p:grpSpPr>
        <p:grpSp>
          <p:nvGrpSpPr>
            <p:cNvPr id="54" name="Group 31"/>
            <p:cNvGrpSpPr/>
            <p:nvPr/>
          </p:nvGrpSpPr>
          <p:grpSpPr>
            <a:xfrm>
              <a:off x="717735" y="1554325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" name="Text Box 19"/>
            <p:cNvSpPr txBox="1">
              <a:spLocks noChangeArrowheads="1"/>
            </p:cNvSpPr>
            <p:nvPr/>
          </p:nvSpPr>
          <p:spPr bwMode="auto">
            <a:xfrm>
              <a:off x="1242074" y="1494180"/>
              <a:ext cx="65156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二叉排序树的深度是多少？取决于什么？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723328" y="1631340"/>
            <a:ext cx="9731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，给定查找集合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{40, 35, 30, 25, 20, 15}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，构造的二叉排序树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092" y="2750723"/>
            <a:ext cx="2936479" cy="3357929"/>
            <a:chOff x="952692" y="2750723"/>
            <a:chExt cx="2936479" cy="3357929"/>
          </a:xfrm>
          <a:solidFill>
            <a:srgbClr val="B4B4C8"/>
          </a:solidFill>
        </p:grpSpPr>
        <p:sp>
          <p:nvSpPr>
            <p:cNvPr id="82" name="Line 22"/>
            <p:cNvSpPr>
              <a:spLocks noChangeShapeType="1"/>
            </p:cNvSpPr>
            <p:nvPr/>
          </p:nvSpPr>
          <p:spPr bwMode="auto">
            <a:xfrm flipH="1">
              <a:off x="3295335" y="3127992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Oval 56"/>
            <p:cNvSpPr>
              <a:spLocks noChangeArrowheads="1"/>
            </p:cNvSpPr>
            <p:nvPr/>
          </p:nvSpPr>
          <p:spPr bwMode="auto">
            <a:xfrm>
              <a:off x="3457171" y="2750723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56"/>
            <p:cNvSpPr>
              <a:spLocks noChangeArrowheads="1"/>
            </p:cNvSpPr>
            <p:nvPr/>
          </p:nvSpPr>
          <p:spPr bwMode="auto">
            <a:xfrm>
              <a:off x="2920010" y="33268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56"/>
            <p:cNvSpPr>
              <a:spLocks noChangeArrowheads="1"/>
            </p:cNvSpPr>
            <p:nvPr/>
          </p:nvSpPr>
          <p:spPr bwMode="auto">
            <a:xfrm>
              <a:off x="2418340" y="390599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56"/>
            <p:cNvSpPr>
              <a:spLocks noChangeArrowheads="1"/>
            </p:cNvSpPr>
            <p:nvPr/>
          </p:nvSpPr>
          <p:spPr bwMode="auto">
            <a:xfrm>
              <a:off x="952692" y="56766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Oval 56"/>
            <p:cNvSpPr>
              <a:spLocks noChangeArrowheads="1"/>
            </p:cNvSpPr>
            <p:nvPr/>
          </p:nvSpPr>
          <p:spPr bwMode="auto">
            <a:xfrm>
              <a:off x="1914416" y="450730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56"/>
            <p:cNvSpPr>
              <a:spLocks noChangeArrowheads="1"/>
            </p:cNvSpPr>
            <p:nvPr/>
          </p:nvSpPr>
          <p:spPr bwMode="auto">
            <a:xfrm>
              <a:off x="1397020" y="506386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>
              <a:off x="2789458" y="3721023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>
              <a:off x="2299376" y="4307567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H="1">
              <a:off x="1767516" y="4889504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 flipH="1">
              <a:off x="1276692" y="5455132"/>
              <a:ext cx="216000" cy="252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5" name="Rectangle 1048"/>
          <p:cNvSpPr>
            <a:spLocks noChangeArrowheads="1"/>
          </p:cNvSpPr>
          <p:nvPr/>
        </p:nvSpPr>
        <p:spPr bwMode="auto">
          <a:xfrm>
            <a:off x="1003420" y="5571516"/>
            <a:ext cx="5519521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平均比较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(1+2+3+4+5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+6)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/6 = 21/6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0" name="Text Box 19"/>
          <p:cNvSpPr txBox="1">
            <a:spLocks noChangeArrowheads="1"/>
          </p:cNvSpPr>
          <p:nvPr/>
        </p:nvSpPr>
        <p:spPr bwMode="auto">
          <a:xfrm>
            <a:off x="723328" y="2138725"/>
            <a:ext cx="10447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，给定查找集合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{15, 20, 25, 30, 35, 40}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，构造的二叉排序树深度为</a:t>
            </a:r>
            <a:endParaRPr lang="zh-CN" altLang="en-US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34454" y="2750723"/>
            <a:ext cx="2686802" cy="1801612"/>
            <a:chOff x="6137624" y="3901440"/>
            <a:chExt cx="2686802" cy="1801612"/>
          </a:xfrm>
          <a:solidFill>
            <a:srgbClr val="B4B4C8"/>
          </a:solidFill>
        </p:grpSpPr>
        <p:sp>
          <p:nvSpPr>
            <p:cNvPr id="105" name="Oval 56"/>
            <p:cNvSpPr>
              <a:spLocks noChangeArrowheads="1"/>
            </p:cNvSpPr>
            <p:nvPr/>
          </p:nvSpPr>
          <p:spPr bwMode="auto">
            <a:xfrm>
              <a:off x="8392426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Oval 56"/>
            <p:cNvSpPr>
              <a:spLocks noChangeArrowheads="1"/>
            </p:cNvSpPr>
            <p:nvPr/>
          </p:nvSpPr>
          <p:spPr bwMode="auto">
            <a:xfrm>
              <a:off x="7866015" y="45768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56"/>
            <p:cNvSpPr>
              <a:spLocks noChangeArrowheads="1"/>
            </p:cNvSpPr>
            <p:nvPr/>
          </p:nvSpPr>
          <p:spPr bwMode="auto">
            <a:xfrm>
              <a:off x="7279900" y="390144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56"/>
            <p:cNvSpPr>
              <a:spLocks noChangeArrowheads="1"/>
            </p:cNvSpPr>
            <p:nvPr/>
          </p:nvSpPr>
          <p:spPr bwMode="auto">
            <a:xfrm>
              <a:off x="6137624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56"/>
            <p:cNvSpPr>
              <a:spLocks noChangeArrowheads="1"/>
            </p:cNvSpPr>
            <p:nvPr/>
          </p:nvSpPr>
          <p:spPr bwMode="auto">
            <a:xfrm>
              <a:off x="7174856" y="5271052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6654056" y="457686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Line 22"/>
            <p:cNvSpPr>
              <a:spLocks noChangeShapeType="1"/>
            </p:cNvSpPr>
            <p:nvPr/>
          </p:nvSpPr>
          <p:spPr bwMode="auto">
            <a:xfrm flipH="1">
              <a:off x="7008536" y="4261846"/>
              <a:ext cx="35184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Line 22"/>
            <p:cNvSpPr>
              <a:spLocks noChangeShapeType="1"/>
            </p:cNvSpPr>
            <p:nvPr/>
          </p:nvSpPr>
          <p:spPr bwMode="auto">
            <a:xfrm flipH="1">
              <a:off x="6476676" y="4978385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22"/>
            <p:cNvSpPr>
              <a:spLocks noChangeShapeType="1"/>
            </p:cNvSpPr>
            <p:nvPr/>
          </p:nvSpPr>
          <p:spPr bwMode="auto">
            <a:xfrm>
              <a:off x="6986456" y="4972424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22"/>
            <p:cNvSpPr>
              <a:spLocks noChangeShapeType="1"/>
            </p:cNvSpPr>
            <p:nvPr/>
          </p:nvSpPr>
          <p:spPr bwMode="auto">
            <a:xfrm>
              <a:off x="8203391" y="4978385"/>
              <a:ext cx="28800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3" name="Line 22"/>
            <p:cNvSpPr>
              <a:spLocks noChangeShapeType="1"/>
            </p:cNvSpPr>
            <p:nvPr/>
          </p:nvSpPr>
          <p:spPr bwMode="auto">
            <a:xfrm>
              <a:off x="7622096" y="4273350"/>
              <a:ext cx="351840" cy="3600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aphicFrame>
        <p:nvGraphicFramePr>
          <p:cNvPr id="124" name="对象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961766"/>
              </p:ext>
            </p:extLst>
          </p:nvPr>
        </p:nvGraphicFramePr>
        <p:xfrm>
          <a:off x="10093063" y="2144349"/>
          <a:ext cx="1352983" cy="45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3" imgW="622030" imgH="190417" progId="Equation.3">
                  <p:embed/>
                </p:oleObj>
              </mc:Choice>
              <mc:Fallback>
                <p:oleObj name="公式" r:id="rId3" imgW="622030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3063" y="2144349"/>
                        <a:ext cx="1352983" cy="45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048"/>
          <p:cNvSpPr>
            <a:spLocks noChangeArrowheads="1"/>
          </p:cNvSpPr>
          <p:nvPr/>
        </p:nvSpPr>
        <p:spPr bwMode="auto">
          <a:xfrm>
            <a:off x="2341844" y="4780580"/>
            <a:ext cx="5925856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平均比较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次数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(1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×2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+3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×3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/6 = </a:t>
            </a:r>
            <a:r>
              <a:rPr kumimoji="1" lang="en-US" altLang="zh-CN" sz="2400" dirty="0" smtClean="0">
                <a:latin typeface="Times New Roman" pitchFamily="18" charset="0"/>
                <a:ea typeface="楷体_GB2312" pitchFamily="49" charset="-122"/>
              </a:rPr>
              <a:t>14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/6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13066" y="2883836"/>
            <a:ext cx="4551201" cy="461665"/>
            <a:chOff x="6845426" y="2883836"/>
            <a:chExt cx="4551201" cy="461665"/>
          </a:xfrm>
        </p:grpSpPr>
        <p:sp>
          <p:nvSpPr>
            <p:cNvPr id="42" name="Freeform 84"/>
            <p:cNvSpPr>
              <a:spLocks/>
            </p:cNvSpPr>
            <p:nvPr/>
          </p:nvSpPr>
          <p:spPr bwMode="auto">
            <a:xfrm>
              <a:off x="6845426" y="294799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7311104" y="2883836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最坏情况：退化为线性查找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013066" y="3380994"/>
            <a:ext cx="4551201" cy="461665"/>
            <a:chOff x="6845426" y="3502914"/>
            <a:chExt cx="4551201" cy="461665"/>
          </a:xfrm>
        </p:grpSpPr>
        <p:sp>
          <p:nvSpPr>
            <p:cNvPr id="44" name="Freeform 84"/>
            <p:cNvSpPr>
              <a:spLocks/>
            </p:cNvSpPr>
            <p:nvPr/>
          </p:nvSpPr>
          <p:spPr bwMode="auto">
            <a:xfrm>
              <a:off x="6845426" y="356707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311104" y="3502914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最好情况：相当于折半查找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013066" y="3862911"/>
            <a:ext cx="4551201" cy="461665"/>
            <a:chOff x="6845426" y="4121991"/>
            <a:chExt cx="4551201" cy="461665"/>
          </a:xfrm>
        </p:grpSpPr>
        <p:sp>
          <p:nvSpPr>
            <p:cNvPr id="46" name="Freeform 84"/>
            <p:cNvSpPr>
              <a:spLocks/>
            </p:cNvSpPr>
            <p:nvPr/>
          </p:nvSpPr>
          <p:spPr bwMode="auto">
            <a:xfrm>
              <a:off x="6845426" y="418614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7311104" y="4121991"/>
              <a:ext cx="408552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情况：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~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7918438" y="933673"/>
            <a:ext cx="3528000" cy="576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查找集合的初始排列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25" grpId="0"/>
      <p:bldP spid="80" grpId="0"/>
      <p:bldP spid="126" grpId="0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257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树表的提出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3205" y="937257"/>
            <a:ext cx="8444598" cy="523220"/>
            <a:chOff x="775602" y="937257"/>
            <a:chExt cx="8444598" cy="523220"/>
          </a:xfrm>
        </p:grpSpPr>
        <p:grpSp>
          <p:nvGrpSpPr>
            <p:cNvPr id="1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78521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如何在一个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大型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的数据集合上进行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动态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98745" y="1643681"/>
            <a:ext cx="10398894" cy="913070"/>
            <a:chOff x="1198745" y="1643681"/>
            <a:chExt cx="10398894" cy="913070"/>
          </a:xfrm>
        </p:grpSpPr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1719544" y="1643681"/>
              <a:ext cx="9878095" cy="913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顺序查找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：不要求元素的有序性，插入、删除的性能是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</a:p>
            <a:p>
              <a:pPr>
                <a:lnSpc>
                  <a:spcPts val="3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查找性能是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>
              <a:spLocks/>
            </p:cNvSpPr>
            <p:nvPr/>
          </p:nvSpPr>
          <p:spPr bwMode="auto">
            <a:xfrm>
              <a:off x="1198745" y="17254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94626" y="2541293"/>
            <a:ext cx="10398894" cy="883512"/>
            <a:chOff x="1210124" y="2634281"/>
            <a:chExt cx="10398894" cy="883512"/>
          </a:xfrm>
        </p:grpSpPr>
        <p:sp>
          <p:nvSpPr>
            <p:cNvPr id="40" name="Text Box 19"/>
            <p:cNvSpPr txBox="1">
              <a:spLocks noChangeArrowheads="1"/>
            </p:cNvSpPr>
            <p:nvPr/>
          </p:nvSpPr>
          <p:spPr bwMode="auto">
            <a:xfrm>
              <a:off x="1730923" y="2634281"/>
              <a:ext cx="9878095" cy="883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200"/>
                </a:lnSpc>
              </a:pPr>
              <a:r>
                <a:rPr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折半</a:t>
              </a: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：查找性能是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3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为保证元素的有序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性，插入、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删除要移动元素，性能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Freeform 84"/>
            <p:cNvSpPr>
              <a:spLocks/>
            </p:cNvSpPr>
            <p:nvPr/>
          </p:nvSpPr>
          <p:spPr bwMode="auto">
            <a:xfrm>
              <a:off x="1210124" y="27160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53205" y="4724754"/>
            <a:ext cx="10844434" cy="523220"/>
            <a:chOff x="775602" y="937257"/>
            <a:chExt cx="10539634" cy="523220"/>
          </a:xfrm>
        </p:grpSpPr>
        <p:grpSp>
          <p:nvGrpSpPr>
            <p:cNvPr id="4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994719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有没有一种查找结构，使得插入、删除、查找均具有较好效率？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78124" y="5476187"/>
            <a:ext cx="8045836" cy="523220"/>
            <a:chOff x="778124" y="4507058"/>
            <a:chExt cx="8045836" cy="523220"/>
          </a:xfrm>
        </p:grpSpPr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1344774" y="4507058"/>
              <a:ext cx="74791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：将查找集合组织成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的结构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 67"/>
            <p:cNvGrpSpPr/>
            <p:nvPr/>
          </p:nvGrpSpPr>
          <p:grpSpPr>
            <a:xfrm>
              <a:off x="778124" y="455266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019262" y="5460787"/>
            <a:ext cx="2868655" cy="523220"/>
            <a:chOff x="4365745" y="1717622"/>
            <a:chExt cx="2868655" cy="523220"/>
          </a:xfrm>
        </p:grpSpPr>
        <p:sp>
          <p:nvSpPr>
            <p:cNvPr id="57" name="右箭头 56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 Box 19"/>
            <p:cNvSpPr txBox="1">
              <a:spLocks noChangeArrowheads="1"/>
            </p:cNvSpPr>
            <p:nvPr/>
          </p:nvSpPr>
          <p:spPr bwMode="auto">
            <a:xfrm>
              <a:off x="5049199" y="1717622"/>
              <a:ext cx="2185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二叉排序树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04772" y="3424805"/>
            <a:ext cx="10398894" cy="1080809"/>
            <a:chOff x="1210124" y="2634281"/>
            <a:chExt cx="10398894" cy="10808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730923" y="2634281"/>
                  <a:ext cx="9878095" cy="10808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 smtClean="0">
                      <a:solidFill>
                        <a:srgbClr val="285A32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分块查找</a:t>
                  </a:r>
                  <a:r>
                    <a:rPr lang="zh-CN" altLang="en-US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：查找性能是</a:t>
                  </a:r>
                  <a:r>
                    <a:rPr lang="en-US" altLang="zh-CN" sz="2400" i="1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rgbClr val="404040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rgbClr val="404040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rgbClr val="404040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2400" b="0" i="1" dirty="0" smtClean="0">
                          <a:solidFill>
                            <a:srgbClr val="404040"/>
                          </a:solidFill>
                          <a:latin typeface="Cambria Math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dirty="0" smtClean="0">
                          <a:solidFill>
                            <a:srgbClr val="404040"/>
                          </a:solidFill>
                          <a:latin typeface="Cambria Math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𝑠</m:t>
                      </m:r>
                    </m:oMath>
                  </a14:m>
                  <a:r>
                    <a:rPr lang="en-US" altLang="zh-CN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</a:p>
                <a:p>
                  <a:r>
                    <a:rPr lang="zh-CN" altLang="en-US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                    插入</a:t>
                  </a:r>
                  <a:r>
                    <a:rPr lang="zh-CN" altLang="en-US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、</a:t>
                  </a:r>
                  <a:r>
                    <a:rPr lang="zh-CN" altLang="en-US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删除</a:t>
                  </a:r>
                  <a:r>
                    <a:rPr lang="zh-CN" altLang="en-US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性能</a:t>
                  </a:r>
                  <a:r>
                    <a:rPr lang="zh-CN" altLang="en-US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是</a:t>
                  </a:r>
                  <a:r>
                    <a:rPr lang="en-US" altLang="zh-CN" sz="2400" i="1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</a:t>
                  </a:r>
                  <a:r>
                    <a:rPr lang="en-US" altLang="zh-CN" sz="2400" dirty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>
                              <a:solidFill>
                                <a:srgbClr val="404040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rgbClr val="404040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rgbClr val="404040"/>
                              </a:solidFill>
                              <a:latin typeface="Cambria Math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den>
                      </m:f>
                    </m:oMath>
                  </a14:m>
                  <a:r>
                    <a:rPr lang="en-US" altLang="zh-CN" sz="2400" dirty="0" smtClean="0">
                      <a:solidFill>
                        <a:srgbClr val="40404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3" name="Text 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30923" y="2634281"/>
                  <a:ext cx="9878095" cy="108080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988" t="-565" b="-452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reeform 84"/>
            <p:cNvSpPr>
              <a:spLocks/>
            </p:cNvSpPr>
            <p:nvPr/>
          </p:nvSpPr>
          <p:spPr bwMode="auto">
            <a:xfrm>
              <a:off x="1210124" y="271603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1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794883" y="123528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539999" y="1169970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794883" y="20102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539999" y="1944973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二叉排序树的存储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Group 40"/>
          <p:cNvGrpSpPr/>
          <p:nvPr/>
        </p:nvGrpSpPr>
        <p:grpSpPr>
          <a:xfrm>
            <a:off x="1794883" y="511029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2539999" y="5044985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二叉排序树的性能分析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40"/>
          <p:cNvGrpSpPr/>
          <p:nvPr/>
        </p:nvGrpSpPr>
        <p:grpSpPr>
          <a:xfrm>
            <a:off x="1794883" y="27852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539999" y="2719976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插入和构造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794883" y="356029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539999" y="3494979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二叉排序树的删除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794883" y="433529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539999" y="4269982"/>
            <a:ext cx="6662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二叉排序树的查找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30" grpId="0"/>
      <p:bldP spid="35" grpId="0"/>
      <p:bldP spid="42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738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249680" y="895382"/>
            <a:ext cx="1033272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Binary Sort Tree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BST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），二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叉查找树）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：或者是一棵空的二叉树，或者是具有下列性质的二叉树：</a:t>
            </a: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它的左子树不空，则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左子树上所有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结点的值均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它的右子树不空，则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右子树上所有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结点的值均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）它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的左右子树也都是二叉排序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8" name="Group 67"/>
          <p:cNvGrpSpPr/>
          <p:nvPr/>
        </p:nvGrpSpPr>
        <p:grpSpPr>
          <a:xfrm>
            <a:off x="688757" y="98682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387172" y="3237710"/>
            <a:ext cx="3394910" cy="2858018"/>
            <a:chOff x="925972" y="3235261"/>
            <a:chExt cx="3394910" cy="2858018"/>
          </a:xfrm>
          <a:solidFill>
            <a:srgbClr val="B4B4BE"/>
          </a:solidFill>
        </p:grpSpPr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H="1">
              <a:off x="1713370" y="431126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Freeform 28"/>
            <p:cNvSpPr>
              <a:spLocks/>
            </p:cNvSpPr>
            <p:nvPr/>
          </p:nvSpPr>
          <p:spPr bwMode="auto">
            <a:xfrm>
              <a:off x="2462989" y="3563556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>
              <a:off x="3617103" y="5149469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40"/>
            <p:cNvSpPr>
              <a:spLocks noChangeShapeType="1"/>
            </p:cNvSpPr>
            <p:nvPr/>
          </p:nvSpPr>
          <p:spPr bwMode="auto">
            <a:xfrm flipH="1">
              <a:off x="3075765" y="5146929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Oval 50"/>
            <p:cNvSpPr>
              <a:spLocks noChangeArrowheads="1"/>
            </p:cNvSpPr>
            <p:nvPr/>
          </p:nvSpPr>
          <p:spPr bwMode="auto">
            <a:xfrm>
              <a:off x="3000835" y="323526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52"/>
            <p:cNvSpPr>
              <a:spLocks noChangeArrowheads="1"/>
            </p:cNvSpPr>
            <p:nvPr/>
          </p:nvSpPr>
          <p:spPr bwMode="auto">
            <a:xfrm>
              <a:off x="3888882" y="39242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B42D2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54"/>
            <p:cNvSpPr>
              <a:spLocks noChangeArrowheads="1"/>
            </p:cNvSpPr>
            <p:nvPr/>
          </p:nvSpPr>
          <p:spPr bwMode="auto">
            <a:xfrm>
              <a:off x="2058812" y="392423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56"/>
            <p:cNvSpPr>
              <a:spLocks noChangeArrowheads="1"/>
            </p:cNvSpPr>
            <p:nvPr/>
          </p:nvSpPr>
          <p:spPr bwMode="auto">
            <a:xfrm>
              <a:off x="1393650" y="47773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58"/>
            <p:cNvSpPr>
              <a:spLocks noChangeArrowheads="1"/>
            </p:cNvSpPr>
            <p:nvPr/>
          </p:nvSpPr>
          <p:spPr bwMode="auto">
            <a:xfrm>
              <a:off x="2479500" y="47773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60"/>
            <p:cNvSpPr>
              <a:spLocks noChangeArrowheads="1"/>
            </p:cNvSpPr>
            <p:nvPr/>
          </p:nvSpPr>
          <p:spPr bwMode="auto">
            <a:xfrm>
              <a:off x="925972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62"/>
            <p:cNvSpPr>
              <a:spLocks noChangeArrowheads="1"/>
            </p:cNvSpPr>
            <p:nvPr/>
          </p:nvSpPr>
          <p:spPr bwMode="auto">
            <a:xfrm>
              <a:off x="1815607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64"/>
            <p:cNvSpPr>
              <a:spLocks noChangeArrowheads="1"/>
            </p:cNvSpPr>
            <p:nvPr/>
          </p:nvSpPr>
          <p:spPr bwMode="auto">
            <a:xfrm>
              <a:off x="2802715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66"/>
            <p:cNvSpPr>
              <a:spLocks noChangeArrowheads="1"/>
            </p:cNvSpPr>
            <p:nvPr/>
          </p:nvSpPr>
          <p:spPr bwMode="auto">
            <a:xfrm>
              <a:off x="3655202" y="566127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auto">
            <a:xfrm>
              <a:off x="3251660" y="477735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36"/>
            <p:cNvSpPr>
              <a:spLocks noChangeShapeType="1"/>
            </p:cNvSpPr>
            <p:nvPr/>
          </p:nvSpPr>
          <p:spPr bwMode="auto">
            <a:xfrm>
              <a:off x="1756393" y="5144643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0" name="Line 40"/>
            <p:cNvSpPr>
              <a:spLocks noChangeShapeType="1"/>
            </p:cNvSpPr>
            <p:nvPr/>
          </p:nvSpPr>
          <p:spPr bwMode="auto">
            <a:xfrm flipH="1">
              <a:off x="1215055" y="5142103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H="1">
              <a:off x="3597576" y="4336923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2" name="Line 22"/>
            <p:cNvSpPr>
              <a:spLocks noChangeShapeType="1"/>
            </p:cNvSpPr>
            <p:nvPr/>
          </p:nvSpPr>
          <p:spPr bwMode="auto">
            <a:xfrm>
              <a:off x="2388503" y="4321683"/>
              <a:ext cx="306997" cy="470916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3" name="Freeform 28"/>
            <p:cNvSpPr>
              <a:spLocks/>
            </p:cNvSpPr>
            <p:nvPr/>
          </p:nvSpPr>
          <p:spPr bwMode="auto">
            <a:xfrm flipH="1">
              <a:off x="3400132" y="3564263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357972" y="3237710"/>
            <a:ext cx="3394910" cy="2858018"/>
            <a:chOff x="1357972" y="3237710"/>
            <a:chExt cx="3394910" cy="2858018"/>
          </a:xfrm>
          <a:solidFill>
            <a:srgbClr val="B4B4BE"/>
          </a:solidFill>
        </p:grpSpPr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H="1">
              <a:off x="2145370" y="4313718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Freeform 28"/>
            <p:cNvSpPr>
              <a:spLocks/>
            </p:cNvSpPr>
            <p:nvPr/>
          </p:nvSpPr>
          <p:spPr bwMode="auto">
            <a:xfrm>
              <a:off x="2894989" y="3566005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4049103" y="51519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 flipH="1">
              <a:off x="3507765" y="51493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Oval 50"/>
            <p:cNvSpPr>
              <a:spLocks noChangeArrowheads="1"/>
            </p:cNvSpPr>
            <p:nvPr/>
          </p:nvSpPr>
          <p:spPr bwMode="auto">
            <a:xfrm>
              <a:off x="3432835" y="32377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2"/>
            <p:cNvSpPr>
              <a:spLocks noChangeArrowheads="1"/>
            </p:cNvSpPr>
            <p:nvPr/>
          </p:nvSpPr>
          <p:spPr bwMode="auto">
            <a:xfrm>
              <a:off x="432088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54"/>
            <p:cNvSpPr>
              <a:spLocks noChangeArrowheads="1"/>
            </p:cNvSpPr>
            <p:nvPr/>
          </p:nvSpPr>
          <p:spPr bwMode="auto">
            <a:xfrm>
              <a:off x="249081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56"/>
            <p:cNvSpPr>
              <a:spLocks noChangeArrowheads="1"/>
            </p:cNvSpPr>
            <p:nvPr/>
          </p:nvSpPr>
          <p:spPr bwMode="auto">
            <a:xfrm>
              <a:off x="182565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58"/>
            <p:cNvSpPr>
              <a:spLocks noChangeArrowheads="1"/>
            </p:cNvSpPr>
            <p:nvPr/>
          </p:nvSpPr>
          <p:spPr bwMode="auto">
            <a:xfrm>
              <a:off x="314010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60"/>
            <p:cNvSpPr>
              <a:spLocks noChangeArrowheads="1"/>
            </p:cNvSpPr>
            <p:nvPr/>
          </p:nvSpPr>
          <p:spPr bwMode="auto">
            <a:xfrm>
              <a:off x="135797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62"/>
            <p:cNvSpPr>
              <a:spLocks noChangeArrowheads="1"/>
            </p:cNvSpPr>
            <p:nvPr/>
          </p:nvSpPr>
          <p:spPr bwMode="auto">
            <a:xfrm>
              <a:off x="2247607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Oval 64"/>
            <p:cNvSpPr>
              <a:spLocks noChangeArrowheads="1"/>
            </p:cNvSpPr>
            <p:nvPr/>
          </p:nvSpPr>
          <p:spPr bwMode="auto">
            <a:xfrm>
              <a:off x="3234715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Oval 66"/>
            <p:cNvSpPr>
              <a:spLocks noChangeArrowheads="1"/>
            </p:cNvSpPr>
            <p:nvPr/>
          </p:nvSpPr>
          <p:spPr bwMode="auto">
            <a:xfrm>
              <a:off x="408720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36"/>
            <p:cNvSpPr>
              <a:spLocks noChangeShapeType="1"/>
            </p:cNvSpPr>
            <p:nvPr/>
          </p:nvSpPr>
          <p:spPr bwMode="auto">
            <a:xfrm>
              <a:off x="2188393" y="5147092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Line 40"/>
            <p:cNvSpPr>
              <a:spLocks noChangeShapeType="1"/>
            </p:cNvSpPr>
            <p:nvPr/>
          </p:nvSpPr>
          <p:spPr bwMode="auto">
            <a:xfrm flipH="1">
              <a:off x="1647055" y="5144552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Freeform 28"/>
            <p:cNvSpPr>
              <a:spLocks/>
            </p:cNvSpPr>
            <p:nvPr/>
          </p:nvSpPr>
          <p:spPr bwMode="auto">
            <a:xfrm flipH="1">
              <a:off x="3832132" y="3536232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 flipH="1">
              <a:off x="4018623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6" name="Oval 56"/>
            <p:cNvSpPr>
              <a:spLocks noChangeArrowheads="1"/>
            </p:cNvSpPr>
            <p:nvPr/>
          </p:nvSpPr>
          <p:spPr bwMode="auto">
            <a:xfrm>
              <a:off x="3698903" y="478759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844155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07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37388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896292" y="895382"/>
            <a:ext cx="8604068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ctr" eaLnBrk="0" hangingPunct="0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二叉排序树是记录之间满足某种大小关系的二叉树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799908" y="1821177"/>
            <a:ext cx="5555172" cy="523220"/>
            <a:chOff x="775602" y="937257"/>
            <a:chExt cx="5555172" cy="523220"/>
          </a:xfrm>
        </p:grpSpPr>
        <p:grpSp>
          <p:nvGrpSpPr>
            <p:cNvPr id="50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368042" y="937257"/>
              <a:ext cx="49627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写出二叉排序树的中序序列？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1418294" y="2496797"/>
            <a:ext cx="4962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25 42 45 55 58 63 65 70 85 90 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1"/>
          <p:cNvGrpSpPr/>
          <p:nvPr/>
        </p:nvGrpSpPr>
        <p:grpSpPr>
          <a:xfrm>
            <a:off x="6198326" y="1821177"/>
            <a:ext cx="2341241" cy="523220"/>
            <a:chOff x="4365745" y="1748618"/>
            <a:chExt cx="2341241" cy="523220"/>
          </a:xfrm>
        </p:grpSpPr>
        <p:sp>
          <p:nvSpPr>
            <p:cNvPr id="64" name="右箭头 63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5002706" y="1748618"/>
              <a:ext cx="17042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升序序列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8562574" y="1821177"/>
            <a:ext cx="2882665" cy="523220"/>
            <a:chOff x="4365745" y="1748618"/>
            <a:chExt cx="2882665" cy="523220"/>
          </a:xfrm>
        </p:grpSpPr>
        <p:sp>
          <p:nvSpPr>
            <p:cNvPr id="70" name="右箭头 69"/>
            <p:cNvSpPr/>
            <p:nvPr/>
          </p:nvSpPr>
          <p:spPr>
            <a:xfrm>
              <a:off x="4365745" y="184822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Text Box 19"/>
            <p:cNvSpPr txBox="1">
              <a:spLocks noChangeArrowheads="1"/>
            </p:cNvSpPr>
            <p:nvPr/>
          </p:nvSpPr>
          <p:spPr bwMode="auto">
            <a:xfrm>
              <a:off x="5002705" y="1748618"/>
              <a:ext cx="224570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二叉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357972" y="3237710"/>
            <a:ext cx="3394910" cy="2858018"/>
            <a:chOff x="1357972" y="3237710"/>
            <a:chExt cx="3394910" cy="2858018"/>
          </a:xfrm>
          <a:solidFill>
            <a:srgbClr val="B4B4BE"/>
          </a:solidFill>
        </p:grpSpPr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2145370" y="4313718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Freeform 28"/>
            <p:cNvSpPr>
              <a:spLocks/>
            </p:cNvSpPr>
            <p:nvPr/>
          </p:nvSpPr>
          <p:spPr bwMode="auto">
            <a:xfrm>
              <a:off x="2894989" y="3566005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4049103" y="51519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H="1">
              <a:off x="3507765" y="51493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Oval 50"/>
            <p:cNvSpPr>
              <a:spLocks noChangeArrowheads="1"/>
            </p:cNvSpPr>
            <p:nvPr/>
          </p:nvSpPr>
          <p:spPr bwMode="auto">
            <a:xfrm>
              <a:off x="3432835" y="32377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52"/>
            <p:cNvSpPr>
              <a:spLocks noChangeArrowheads="1"/>
            </p:cNvSpPr>
            <p:nvPr/>
          </p:nvSpPr>
          <p:spPr bwMode="auto">
            <a:xfrm>
              <a:off x="432088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val 54"/>
            <p:cNvSpPr>
              <a:spLocks noChangeArrowheads="1"/>
            </p:cNvSpPr>
            <p:nvPr/>
          </p:nvSpPr>
          <p:spPr bwMode="auto">
            <a:xfrm>
              <a:off x="2490812" y="392668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56"/>
            <p:cNvSpPr>
              <a:spLocks noChangeArrowheads="1"/>
            </p:cNvSpPr>
            <p:nvPr/>
          </p:nvSpPr>
          <p:spPr bwMode="auto">
            <a:xfrm>
              <a:off x="182565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58"/>
            <p:cNvSpPr>
              <a:spLocks noChangeArrowheads="1"/>
            </p:cNvSpPr>
            <p:nvPr/>
          </p:nvSpPr>
          <p:spPr bwMode="auto">
            <a:xfrm>
              <a:off x="3140100" y="477980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60"/>
            <p:cNvSpPr>
              <a:spLocks noChangeArrowheads="1"/>
            </p:cNvSpPr>
            <p:nvPr/>
          </p:nvSpPr>
          <p:spPr bwMode="auto">
            <a:xfrm>
              <a:off x="135797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62"/>
            <p:cNvSpPr>
              <a:spLocks noChangeArrowheads="1"/>
            </p:cNvSpPr>
            <p:nvPr/>
          </p:nvSpPr>
          <p:spPr bwMode="auto">
            <a:xfrm>
              <a:off x="2247607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64"/>
            <p:cNvSpPr>
              <a:spLocks noChangeArrowheads="1"/>
            </p:cNvSpPr>
            <p:nvPr/>
          </p:nvSpPr>
          <p:spPr bwMode="auto">
            <a:xfrm>
              <a:off x="3234715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Oval 66"/>
            <p:cNvSpPr>
              <a:spLocks noChangeArrowheads="1"/>
            </p:cNvSpPr>
            <p:nvPr/>
          </p:nvSpPr>
          <p:spPr bwMode="auto">
            <a:xfrm>
              <a:off x="4087202" y="5663728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36"/>
            <p:cNvSpPr>
              <a:spLocks noChangeShapeType="1"/>
            </p:cNvSpPr>
            <p:nvPr/>
          </p:nvSpPr>
          <p:spPr bwMode="auto">
            <a:xfrm>
              <a:off x="2188393" y="5147092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Line 40"/>
            <p:cNvSpPr>
              <a:spLocks noChangeShapeType="1"/>
            </p:cNvSpPr>
            <p:nvPr/>
          </p:nvSpPr>
          <p:spPr bwMode="auto">
            <a:xfrm flipH="1">
              <a:off x="1647055" y="5144552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Freeform 28"/>
            <p:cNvSpPr>
              <a:spLocks/>
            </p:cNvSpPr>
            <p:nvPr/>
          </p:nvSpPr>
          <p:spPr bwMode="auto">
            <a:xfrm flipH="1">
              <a:off x="3832132" y="3536232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 flipH="1">
              <a:off x="4018623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1" name="Oval 56"/>
            <p:cNvSpPr>
              <a:spLocks noChangeArrowheads="1"/>
            </p:cNvSpPr>
            <p:nvPr/>
          </p:nvSpPr>
          <p:spPr bwMode="auto">
            <a:xfrm>
              <a:off x="3698903" y="4787599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2844155" y="4321509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852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树的插入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3205" y="937257"/>
            <a:ext cx="9099256" cy="523220"/>
            <a:chOff x="775602" y="937257"/>
            <a:chExt cx="9099256" cy="523220"/>
          </a:xfrm>
        </p:grpSpPr>
        <p:grpSp>
          <p:nvGrpSpPr>
            <p:cNvPr id="1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8506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如何在二叉排序树中插入一个元素？</a:t>
              </a:r>
              <a:r>
                <a:rPr lang="zh-CN" altLang="en-US" sz="2400" dirty="0" smtClean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例如，插入</a:t>
              </a:r>
              <a:r>
                <a:rPr lang="en-US" altLang="zh-CN" sz="2400" dirty="0" smtClean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98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Freeform 28"/>
          <p:cNvSpPr>
            <a:spLocks/>
          </p:cNvSpPr>
          <p:nvPr/>
        </p:nvSpPr>
        <p:spPr bwMode="auto">
          <a:xfrm>
            <a:off x="5080328" y="2162626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32" name="Oval 50"/>
          <p:cNvSpPr>
            <a:spLocks noChangeArrowheads="1"/>
          </p:cNvSpPr>
          <p:nvPr/>
        </p:nvSpPr>
        <p:spPr bwMode="auto">
          <a:xfrm>
            <a:off x="5618174" y="1834331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52"/>
          <p:cNvSpPr>
            <a:spLocks noChangeArrowheads="1"/>
          </p:cNvSpPr>
          <p:nvPr/>
        </p:nvSpPr>
        <p:spPr bwMode="auto">
          <a:xfrm>
            <a:off x="6506221" y="2523306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54"/>
          <p:cNvSpPr>
            <a:spLocks noChangeArrowheads="1"/>
          </p:cNvSpPr>
          <p:nvPr/>
        </p:nvSpPr>
        <p:spPr bwMode="auto">
          <a:xfrm>
            <a:off x="4676151" y="2523306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Freeform 28"/>
          <p:cNvSpPr>
            <a:spLocks/>
          </p:cNvSpPr>
          <p:nvPr/>
        </p:nvSpPr>
        <p:spPr bwMode="auto">
          <a:xfrm flipH="1">
            <a:off x="6017471" y="2132853"/>
            <a:ext cx="567055" cy="450850"/>
          </a:xfrm>
          <a:custGeom>
            <a:avLst/>
            <a:gdLst>
              <a:gd name="T0" fmla="*/ 210 w 210"/>
              <a:gd name="T1" fmla="*/ 0 h 210"/>
              <a:gd name="T2" fmla="*/ 0 w 210"/>
              <a:gd name="T3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0" h="210">
                <a:moveTo>
                  <a:pt x="210" y="0"/>
                </a:moveTo>
                <a:lnTo>
                  <a:pt x="0" y="210"/>
                </a:lnTo>
              </a:path>
            </a:pathLst>
          </a:custGeom>
          <a:noFill/>
          <a:ln w="28575" cmpd="sng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44" name="Line 22"/>
          <p:cNvSpPr>
            <a:spLocks noChangeShapeType="1"/>
          </p:cNvSpPr>
          <p:nvPr/>
        </p:nvSpPr>
        <p:spPr bwMode="auto">
          <a:xfrm flipH="1">
            <a:off x="6203962" y="2918130"/>
            <a:ext cx="404813" cy="48133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8000" tIns="10800" rIns="18000" bIns="10800"/>
          <a:lstStyle/>
          <a:p>
            <a:endParaRPr lang="zh-CN" altLang="en-US"/>
          </a:p>
        </p:txBody>
      </p:sp>
      <p:sp>
        <p:nvSpPr>
          <p:cNvPr id="145" name="Oval 56"/>
          <p:cNvSpPr>
            <a:spLocks noChangeArrowheads="1"/>
          </p:cNvSpPr>
          <p:nvPr/>
        </p:nvSpPr>
        <p:spPr bwMode="auto">
          <a:xfrm>
            <a:off x="5884242" y="3384220"/>
            <a:ext cx="432000" cy="432000"/>
          </a:xfrm>
          <a:prstGeom prst="ellipse">
            <a:avLst/>
          </a:prstGeom>
          <a:noFill/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29494" y="2918130"/>
            <a:ext cx="727945" cy="890299"/>
            <a:chOff x="1581444" y="3013380"/>
            <a:chExt cx="727945" cy="890299"/>
          </a:xfrm>
        </p:grpSpPr>
        <p:sp>
          <p:nvSpPr>
            <p:cNvPr id="136" name="Oval 58"/>
            <p:cNvSpPr>
              <a:spLocks noChangeArrowheads="1"/>
            </p:cNvSpPr>
            <p:nvPr/>
          </p:nvSpPr>
          <p:spPr bwMode="auto">
            <a:xfrm>
              <a:off x="1877389" y="34716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Line 22"/>
            <p:cNvSpPr>
              <a:spLocks noChangeShapeType="1"/>
            </p:cNvSpPr>
            <p:nvPr/>
          </p:nvSpPr>
          <p:spPr bwMode="auto">
            <a:xfrm>
              <a:off x="1581444" y="3013380"/>
              <a:ext cx="404813" cy="48133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845137" y="2920416"/>
            <a:ext cx="727945" cy="890299"/>
            <a:chOff x="1581444" y="3013380"/>
            <a:chExt cx="727945" cy="890299"/>
          </a:xfrm>
        </p:grpSpPr>
        <p:sp>
          <p:nvSpPr>
            <p:cNvPr id="151" name="Oval 58"/>
            <p:cNvSpPr>
              <a:spLocks noChangeArrowheads="1"/>
            </p:cNvSpPr>
            <p:nvPr/>
          </p:nvSpPr>
          <p:spPr bwMode="auto">
            <a:xfrm>
              <a:off x="1877389" y="347167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Line 22"/>
            <p:cNvSpPr>
              <a:spLocks noChangeShapeType="1"/>
            </p:cNvSpPr>
            <p:nvPr/>
          </p:nvSpPr>
          <p:spPr bwMode="auto">
            <a:xfrm>
              <a:off x="1581444" y="3013380"/>
              <a:ext cx="404813" cy="481330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</p:grpSp>
      <p:sp>
        <p:nvSpPr>
          <p:cNvPr id="159" name="Text Box 5"/>
          <p:cNvSpPr txBox="1">
            <a:spLocks noChangeArrowheads="1"/>
          </p:cNvSpPr>
          <p:nvPr/>
        </p:nvSpPr>
        <p:spPr bwMode="auto">
          <a:xfrm>
            <a:off x="799908" y="4861430"/>
            <a:ext cx="10435348" cy="990015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二叉排序树为空树，则新插入的结点为新的根结点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，新插入的结点必为一个新的叶子结点，其插入位置由查找过程得到。</a:t>
            </a:r>
          </a:p>
        </p:txBody>
      </p:sp>
    </p:spTree>
    <p:extLst>
      <p:ext uri="{BB962C8B-B14F-4D97-AF65-F5344CB8AC3E}">
        <p14:creationId xmlns:p14="http://schemas.microsoft.com/office/powerpoint/2010/main" val="207091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构造</a:t>
            </a:r>
          </a:p>
        </p:txBody>
      </p:sp>
      <p:sp>
        <p:nvSpPr>
          <p:cNvPr id="33" name="Oval 50"/>
          <p:cNvSpPr>
            <a:spLocks noChangeArrowheads="1"/>
          </p:cNvSpPr>
          <p:nvPr/>
        </p:nvSpPr>
        <p:spPr bwMode="auto">
          <a:xfrm>
            <a:off x="5480710" y="1691916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538687" y="2020211"/>
            <a:ext cx="971232" cy="792680"/>
            <a:chOff x="8312492" y="1913531"/>
            <a:chExt cx="971232" cy="792680"/>
          </a:xfrm>
          <a:solidFill>
            <a:srgbClr val="B4B4BE"/>
          </a:solidFill>
        </p:grpSpPr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73525" y="2767924"/>
            <a:ext cx="724533" cy="898090"/>
            <a:chOff x="7647330" y="2661244"/>
            <a:chExt cx="724533" cy="898090"/>
          </a:xfrm>
          <a:solidFill>
            <a:srgbClr val="B4B4BE"/>
          </a:solidFill>
        </p:grpSpPr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82590" y="3603584"/>
            <a:ext cx="522288" cy="946350"/>
            <a:chOff x="9056395" y="3496904"/>
            <a:chExt cx="522288" cy="946350"/>
          </a:xfrm>
          <a:solidFill>
            <a:srgbClr val="B4B4BE"/>
          </a:solidFill>
        </p:grpSpPr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6978" y="3606124"/>
            <a:ext cx="470099" cy="943810"/>
            <a:chOff x="9870783" y="3499444"/>
            <a:chExt cx="470099" cy="943810"/>
          </a:xfrm>
          <a:solidFill>
            <a:srgbClr val="B4B4BE"/>
          </a:solidFill>
        </p:grpSpPr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36268" y="3601298"/>
            <a:ext cx="491214" cy="948636"/>
            <a:chOff x="8010073" y="3494618"/>
            <a:chExt cx="491214" cy="948636"/>
          </a:xfrm>
          <a:solidFill>
            <a:srgbClr val="B4B4BE"/>
          </a:solidFill>
        </p:grpSpPr>
        <p:sp>
          <p:nvSpPr>
            <p:cNvPr id="41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405847" y="3598758"/>
            <a:ext cx="538321" cy="951176"/>
            <a:chOff x="7179652" y="3492078"/>
            <a:chExt cx="538321" cy="951176"/>
          </a:xfrm>
          <a:solidFill>
            <a:srgbClr val="B4B4BE"/>
          </a:solidFill>
        </p:grpSpPr>
        <p:sp>
          <p:nvSpPr>
            <p:cNvPr id="40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880007" y="1990438"/>
            <a:ext cx="920750" cy="822453"/>
            <a:chOff x="9653812" y="1883758"/>
            <a:chExt cx="920750" cy="822453"/>
          </a:xfrm>
          <a:solidFill>
            <a:srgbClr val="B4B4BE"/>
          </a:solidFill>
        </p:grpSpPr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46778" y="2775715"/>
            <a:ext cx="724533" cy="898090"/>
            <a:chOff x="9520583" y="2669035"/>
            <a:chExt cx="724533" cy="898090"/>
          </a:xfrm>
          <a:solidFill>
            <a:srgbClr val="B4B4BE"/>
          </a:solidFill>
        </p:grpSpPr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2030" y="2775715"/>
            <a:ext cx="727945" cy="890299"/>
            <a:chOff x="8665835" y="2669035"/>
            <a:chExt cx="727945" cy="890299"/>
          </a:xfrm>
          <a:solidFill>
            <a:srgbClr val="B4B4BE"/>
          </a:solidFill>
        </p:grpSpPr>
        <p:sp>
          <p:nvSpPr>
            <p:cNvPr id="39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827484" y="937256"/>
            <a:ext cx="104805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给定查找集合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{63, 55, 42, 45, 58, 90, 70, 25, 85, 65}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，构造二叉排序树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Rectangle 1026"/>
          <p:cNvSpPr>
            <a:spLocks noChangeArrowheads="1"/>
          </p:cNvSpPr>
          <p:nvPr/>
        </p:nvSpPr>
        <p:spPr bwMode="auto">
          <a:xfrm>
            <a:off x="652513" y="4683284"/>
            <a:ext cx="10830538" cy="172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）每次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插入的新结点都是二叉排序树上新的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叶子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结点;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）找到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插入位置后，不必移动其它结点，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仅需修改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某个结点的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左子树/右子树的查找过程与在整棵树上查找过程相同；</a:t>
            </a:r>
          </a:p>
          <a:p>
            <a:pPr algn="l" eaLnBrk="0" hangingPunct="0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插入的结点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没有破坏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原有结点之间的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489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3205" y="937257"/>
            <a:ext cx="9099256" cy="523220"/>
            <a:chOff x="775602" y="937257"/>
            <a:chExt cx="9099256" cy="523220"/>
          </a:xfrm>
        </p:grpSpPr>
        <p:grpSp>
          <p:nvGrpSpPr>
            <p:cNvPr id="13" name="Group 31"/>
            <p:cNvGrpSpPr/>
            <p:nvPr/>
          </p:nvGrpSpPr>
          <p:grpSpPr>
            <a:xfrm>
              <a:off x="775602" y="99925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1368041" y="937257"/>
              <a:ext cx="85068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如何在二叉排序树中删除一个元素？</a:t>
              </a:r>
              <a:endPara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1094709" y="1511615"/>
            <a:ext cx="10096628" cy="50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二叉排序树中删除一个结点之后，要仍然保持二叉排序树的特性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0" name="Oval 50"/>
          <p:cNvSpPr>
            <a:spLocks noChangeArrowheads="1"/>
          </p:cNvSpPr>
          <p:nvPr/>
        </p:nvSpPr>
        <p:spPr bwMode="auto">
          <a:xfrm>
            <a:off x="5341946" y="302844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组合 160"/>
          <p:cNvGrpSpPr/>
          <p:nvPr/>
        </p:nvGrpSpPr>
        <p:grpSpPr>
          <a:xfrm>
            <a:off x="4399923" y="3356740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162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3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3734761" y="4104453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165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6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5143826" y="4940113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168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9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5958214" y="4942653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171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2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4097504" y="4937827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174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3267083" y="4935287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177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5741243" y="3326967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180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82" name="组合 181"/>
          <p:cNvGrpSpPr/>
          <p:nvPr/>
        </p:nvGrpSpPr>
        <p:grpSpPr>
          <a:xfrm>
            <a:off x="5608014" y="4112244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18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8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4753266" y="4112244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18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7" name="矩形 76"/>
          <p:cNvSpPr/>
          <p:nvPr/>
        </p:nvSpPr>
        <p:spPr>
          <a:xfrm>
            <a:off x="1094709" y="2022097"/>
            <a:ext cx="10096628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删除分支结点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时破坏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了二叉排序树中原有结点之间的链接关系，需要重新修改指针，使得删除结点后仍为一棵二叉排序树。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84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3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</p:childTnLst>
        </p:cTn>
      </p:par>
    </p:tnLst>
    <p:bldLst>
      <p:bldP spid="4" grpId="0"/>
      <p:bldP spid="7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二叉排序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树的删除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Oval 50"/>
          <p:cNvSpPr>
            <a:spLocks noChangeArrowheads="1"/>
          </p:cNvSpPr>
          <p:nvPr/>
        </p:nvSpPr>
        <p:spPr bwMode="auto">
          <a:xfrm>
            <a:off x="3386850" y="263846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</a:ln>
        </p:spPr>
        <p:txBody>
          <a:bodyPr lIns="0" tIns="0" rIns="0" bIns="0"/>
          <a:lstStyle/>
          <a:p>
            <a:pPr algn="ctr"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444827" y="2966757"/>
            <a:ext cx="971232" cy="792680"/>
            <a:chOff x="8312492" y="1913531"/>
            <a:chExt cx="971232" cy="792680"/>
          </a:xfrm>
          <a:solidFill>
            <a:srgbClr val="B4B4C8"/>
          </a:solidFill>
        </p:grpSpPr>
        <p:sp>
          <p:nvSpPr>
            <p:cNvPr id="61" name="Freeform 28"/>
            <p:cNvSpPr>
              <a:spLocks/>
            </p:cNvSpPr>
            <p:nvPr/>
          </p:nvSpPr>
          <p:spPr bwMode="auto">
            <a:xfrm>
              <a:off x="8716669" y="1913531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Oval 54"/>
            <p:cNvSpPr>
              <a:spLocks noChangeArrowheads="1"/>
            </p:cNvSpPr>
            <p:nvPr/>
          </p:nvSpPr>
          <p:spPr bwMode="auto">
            <a:xfrm>
              <a:off x="831249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779665" y="3714470"/>
            <a:ext cx="724533" cy="898090"/>
            <a:chOff x="7647330" y="2661244"/>
            <a:chExt cx="724533" cy="898090"/>
          </a:xfrm>
          <a:solidFill>
            <a:srgbClr val="B4B4C8"/>
          </a:solidFill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>
              <a:off x="7967050" y="2661244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764733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188730" y="4550130"/>
            <a:ext cx="522288" cy="946350"/>
            <a:chOff x="9056395" y="3496904"/>
            <a:chExt cx="522288" cy="946350"/>
          </a:xfrm>
          <a:solidFill>
            <a:srgbClr val="B4B4C8"/>
          </a:solidFill>
        </p:grpSpPr>
        <p:sp>
          <p:nvSpPr>
            <p:cNvPr id="67" name="Line 40"/>
            <p:cNvSpPr>
              <a:spLocks noChangeShapeType="1"/>
            </p:cNvSpPr>
            <p:nvPr/>
          </p:nvSpPr>
          <p:spPr bwMode="auto">
            <a:xfrm flipH="1">
              <a:off x="9329445" y="3496904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9056395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03118" y="4552670"/>
            <a:ext cx="470099" cy="943810"/>
            <a:chOff x="9870783" y="3499444"/>
            <a:chExt cx="470099" cy="943810"/>
          </a:xfrm>
          <a:solidFill>
            <a:srgbClr val="B4B4C8"/>
          </a:solidFill>
        </p:grpSpPr>
        <p:sp>
          <p:nvSpPr>
            <p:cNvPr id="70" name="Line 36"/>
            <p:cNvSpPr>
              <a:spLocks noChangeShapeType="1"/>
            </p:cNvSpPr>
            <p:nvPr/>
          </p:nvSpPr>
          <p:spPr bwMode="auto">
            <a:xfrm>
              <a:off x="9870783" y="3499444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Oval 66"/>
            <p:cNvSpPr>
              <a:spLocks noChangeArrowheads="1"/>
            </p:cNvSpPr>
            <p:nvPr/>
          </p:nvSpPr>
          <p:spPr bwMode="auto">
            <a:xfrm>
              <a:off x="990888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2142408" y="4547844"/>
            <a:ext cx="491214" cy="948636"/>
            <a:chOff x="8010073" y="3494618"/>
            <a:chExt cx="491214" cy="948636"/>
          </a:xfrm>
          <a:solidFill>
            <a:srgbClr val="B4B4C8"/>
          </a:solidFill>
        </p:grpSpPr>
        <p:sp>
          <p:nvSpPr>
            <p:cNvPr id="73" name="Oval 62"/>
            <p:cNvSpPr>
              <a:spLocks noChangeArrowheads="1"/>
            </p:cNvSpPr>
            <p:nvPr/>
          </p:nvSpPr>
          <p:spPr bwMode="auto">
            <a:xfrm>
              <a:off x="8069287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8010073" y="3494618"/>
              <a:ext cx="179388" cy="53975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311987" y="4545304"/>
            <a:ext cx="538321" cy="951176"/>
            <a:chOff x="7179652" y="3492078"/>
            <a:chExt cx="538321" cy="951176"/>
          </a:xfrm>
          <a:solidFill>
            <a:srgbClr val="B4B4C8"/>
          </a:solidFill>
        </p:grpSpPr>
        <p:sp>
          <p:nvSpPr>
            <p:cNvPr id="76" name="Oval 60"/>
            <p:cNvSpPr>
              <a:spLocks noChangeArrowheads="1"/>
            </p:cNvSpPr>
            <p:nvPr/>
          </p:nvSpPr>
          <p:spPr bwMode="auto">
            <a:xfrm>
              <a:off x="7179652" y="401125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7468735" y="3492078"/>
              <a:ext cx="249238" cy="54229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>
            <a:off x="3786147" y="2936984"/>
            <a:ext cx="920750" cy="822453"/>
            <a:chOff x="9653812" y="1883758"/>
            <a:chExt cx="920750" cy="822453"/>
          </a:xfrm>
          <a:solidFill>
            <a:srgbClr val="B4B4C8"/>
          </a:solidFill>
        </p:grpSpPr>
        <p:sp>
          <p:nvSpPr>
            <p:cNvPr id="87" name="Oval 52"/>
            <p:cNvSpPr>
              <a:spLocks noChangeArrowheads="1"/>
            </p:cNvSpPr>
            <p:nvPr/>
          </p:nvSpPr>
          <p:spPr bwMode="auto">
            <a:xfrm>
              <a:off x="10142562" y="227421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Freeform 28"/>
            <p:cNvSpPr>
              <a:spLocks/>
            </p:cNvSpPr>
            <p:nvPr/>
          </p:nvSpPr>
          <p:spPr bwMode="auto">
            <a:xfrm flipH="1">
              <a:off x="9653812" y="1883758"/>
              <a:ext cx="567055" cy="45085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grpFill/>
            <a:ln w="28575" cmpd="sng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3652918" y="3722261"/>
            <a:ext cx="724533" cy="898090"/>
            <a:chOff x="9520583" y="2669035"/>
            <a:chExt cx="724533" cy="898090"/>
          </a:xfrm>
          <a:solidFill>
            <a:srgbClr val="B4B4C8"/>
          </a:solidFill>
        </p:grpSpPr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H="1">
              <a:off x="9840303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Oval 56"/>
            <p:cNvSpPr>
              <a:spLocks noChangeArrowheads="1"/>
            </p:cNvSpPr>
            <p:nvPr/>
          </p:nvSpPr>
          <p:spPr bwMode="auto">
            <a:xfrm>
              <a:off x="9520583" y="313512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70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2798170" y="3722261"/>
            <a:ext cx="727945" cy="890299"/>
            <a:chOff x="8665835" y="2669035"/>
            <a:chExt cx="727945" cy="890299"/>
          </a:xfrm>
          <a:solidFill>
            <a:srgbClr val="B4B4C8"/>
          </a:solidFill>
        </p:grpSpPr>
        <p:sp>
          <p:nvSpPr>
            <p:cNvPr id="96" name="Oval 58"/>
            <p:cNvSpPr>
              <a:spLocks noChangeArrowheads="1"/>
            </p:cNvSpPr>
            <p:nvPr/>
          </p:nvSpPr>
          <p:spPr bwMode="auto">
            <a:xfrm>
              <a:off x="8961780" y="3127334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</a:ln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2"/>
            <p:cNvSpPr>
              <a:spLocks noChangeShapeType="1"/>
            </p:cNvSpPr>
            <p:nvPr/>
          </p:nvSpPr>
          <p:spPr bwMode="auto">
            <a:xfrm>
              <a:off x="8665835" y="2669035"/>
              <a:ext cx="404813" cy="48133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headEnd/>
              <a:tailEnd/>
            </a:ln>
            <a:extLst/>
          </p:spPr>
          <p:txBody>
            <a:bodyPr lIns="18000" tIns="10800" rIns="18000" bIns="108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49843" y="1496398"/>
            <a:ext cx="7502439" cy="523220"/>
            <a:chOff x="749843" y="902038"/>
            <a:chExt cx="7502439" cy="523220"/>
          </a:xfrm>
        </p:grpSpPr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1357769" y="902038"/>
              <a:ext cx="68945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情况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被删除的结点是叶子结点</a:t>
              </a:r>
            </a:p>
          </p:txBody>
        </p:sp>
        <p:sp>
          <p:nvSpPr>
            <p:cNvPr id="79" name="Freeform 84"/>
            <p:cNvSpPr>
              <a:spLocks/>
            </p:cNvSpPr>
            <p:nvPr/>
          </p:nvSpPr>
          <p:spPr bwMode="auto">
            <a:xfrm>
              <a:off x="749843" y="962999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965842" y="786131"/>
            <a:ext cx="3096213" cy="523220"/>
          </a:xfrm>
          <a:prstGeom prst="rect">
            <a:avLst/>
          </a:prstGeom>
          <a:ln w="19050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待删除结点为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0" name="Group 73"/>
          <p:cNvGrpSpPr>
            <a:grpSpLocks/>
          </p:cNvGrpSpPr>
          <p:nvPr/>
        </p:nvGrpSpPr>
        <p:grpSpPr bwMode="auto">
          <a:xfrm>
            <a:off x="3602850" y="4668052"/>
            <a:ext cx="415925" cy="501650"/>
            <a:chOff x="2448" y="2937"/>
            <a:chExt cx="262" cy="316"/>
          </a:xfrm>
        </p:grpSpPr>
        <p:sp>
          <p:nvSpPr>
            <p:cNvPr id="81" name="Line 68"/>
            <p:cNvSpPr>
              <a:spLocks noChangeShapeType="1"/>
            </p:cNvSpPr>
            <p:nvPr/>
          </p:nvSpPr>
          <p:spPr bwMode="auto">
            <a:xfrm flipH="1">
              <a:off x="2448" y="3054"/>
              <a:ext cx="114" cy="19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69"/>
            <p:cNvSpPr txBox="1">
              <a:spLocks noChangeArrowheads="1"/>
            </p:cNvSpPr>
            <p:nvPr/>
          </p:nvSpPr>
          <p:spPr bwMode="auto">
            <a:xfrm>
              <a:off x="2540" y="2937"/>
              <a:ext cx="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88" name="Rectangle 67"/>
          <p:cNvSpPr>
            <a:spLocks noChangeArrowheads="1"/>
          </p:cNvSpPr>
          <p:nvPr/>
        </p:nvSpPr>
        <p:spPr bwMode="auto">
          <a:xfrm>
            <a:off x="6164253" y="3536778"/>
            <a:ext cx="474579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：直接将该节点删除</a:t>
            </a:r>
            <a:endParaRPr kumimoji="1" lang="zh-CN" altLang="en-US" sz="2800" dirty="0">
              <a:solidFill>
                <a:srgbClr val="003366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14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1118</Words>
  <Application>Microsoft Office PowerPoint</Application>
  <PresentationFormat>自定义</PresentationFormat>
  <Paragraphs>212</Paragraphs>
  <Slides>14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219</cp:revision>
  <dcterms:created xsi:type="dcterms:W3CDTF">2016-09-14T00:58:04Z</dcterms:created>
  <dcterms:modified xsi:type="dcterms:W3CDTF">2020-12-08T13:09:21Z</dcterms:modified>
</cp:coreProperties>
</file>