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0" r:id="rId4"/>
    <p:sldId id="272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2D2D"/>
    <a:srgbClr val="5C307D"/>
    <a:srgbClr val="B4B4C8"/>
    <a:srgbClr val="285A32"/>
    <a:srgbClr val="507D7D"/>
    <a:srgbClr val="C8C8FA"/>
    <a:srgbClr val="9696AA"/>
    <a:srgbClr val="6E6EAA"/>
    <a:srgbClr val="37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67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5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7-3-2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平衡二叉树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3283943" y="212336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20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50311" y="2494216"/>
            <a:ext cx="733387" cy="833234"/>
            <a:chOff x="4229431" y="2768536"/>
            <a:chExt cx="733387" cy="833234"/>
          </a:xfrm>
        </p:grpSpPr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4530818" y="316977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4229431" y="276853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92964" y="3279559"/>
            <a:ext cx="709121" cy="825516"/>
            <a:chOff x="4895347" y="3538368"/>
            <a:chExt cx="709121" cy="825516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5172468" y="39318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>
              <a:off x="4895347" y="3538368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35335" y="1858644"/>
            <a:ext cx="1643148" cy="1852644"/>
            <a:chOff x="3392625" y="2395216"/>
            <a:chExt cx="1643148" cy="1852644"/>
          </a:xfrm>
        </p:grpSpPr>
        <p:sp>
          <p:nvSpPr>
            <p:cNvPr id="75" name="TextBox 74"/>
            <p:cNvSpPr txBox="1"/>
            <p:nvPr/>
          </p:nvSpPr>
          <p:spPr>
            <a:xfrm>
              <a:off x="4651423" y="3878528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055518" y="3089392"/>
              <a:ext cx="413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92625" y="2395216"/>
              <a:ext cx="33704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7202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35, 40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3283942" y="2123362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20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3447714" y="2574632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50511" y="2366994"/>
            <a:ext cx="769805" cy="757131"/>
            <a:chOff x="6250511" y="2366994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6250511" y="2692125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6600422" y="2366994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980814" y="1996141"/>
            <a:ext cx="1118774" cy="1127984"/>
            <a:chOff x="6980814" y="1996141"/>
            <a:chExt cx="1118774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6980814" y="199614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7667588" y="2692125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>
              <a:off x="7150068" y="2406928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7352784" y="2351101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985808"/>
            <a:ext cx="9560210" cy="501997"/>
            <a:chOff x="542923" y="5031528"/>
            <a:chExt cx="9560210" cy="501997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0199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40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20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507D7D"/>
                  </a:solidFill>
                  <a:latin typeface="Times New Roman" panose="02020603050405020304" pitchFamily="18" charset="0"/>
                </a:rPr>
                <a:t>RR</a:t>
              </a:r>
              <a:r>
                <a:rPr lang="zh-CN" altLang="en-US" sz="2400" dirty="0" smtClean="0">
                  <a:solidFill>
                    <a:srgbClr val="507D7D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556292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扁担原理：将根结点看成是扁担中肩膀的位置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8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513 0.1136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62" grpId="0" animBg="1"/>
      <p:bldP spid="52" grpId="0" animBg="1"/>
      <p:bldP spid="52" grpId="1" animBg="1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9564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35, 40, 38, 45, 50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92288" y="1358750"/>
            <a:ext cx="1994541" cy="2246431"/>
            <a:chOff x="1192288" y="1648310"/>
            <a:chExt cx="1994541" cy="2246431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1192289" y="191302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558657" y="2283882"/>
              <a:ext cx="733387" cy="833234"/>
              <a:chOff x="4229431" y="2768536"/>
              <a:chExt cx="733387" cy="833234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4530818" y="3169770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>
                <a:off x="4229431" y="2768536"/>
                <a:ext cx="396000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201310" y="3069225"/>
              <a:ext cx="709121" cy="825516"/>
              <a:chOff x="4895347" y="3538368"/>
              <a:chExt cx="709121" cy="825516"/>
            </a:xfrm>
          </p:grpSpPr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5172468" y="393188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5C307D"/>
                    </a:solidFill>
                    <a:latin typeface="Times New Roman" pitchFamily="18" charset="0"/>
                    <a:ea typeface="宋体" charset="-122"/>
                  </a:rPr>
                  <a:t>40</a:t>
                </a:r>
                <a:endParaRPr kumimoji="1" lang="zh-CN" altLang="en-US" sz="2400" b="0" dirty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>
                <a:off x="4895347" y="3538368"/>
                <a:ext cx="396000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543681" y="1648310"/>
              <a:ext cx="1643148" cy="1852644"/>
              <a:chOff x="3392625" y="2395216"/>
              <a:chExt cx="1643148" cy="185264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4651423" y="3878528"/>
                <a:ext cx="3843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5518" y="3089392"/>
                <a:ext cx="4139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392625" y="2395216"/>
                <a:ext cx="3370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1192288" y="1913028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1356060" y="2364298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4890774" y="1907034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91217" y="1496247"/>
            <a:ext cx="1849077" cy="1127984"/>
            <a:chOff x="4158857" y="1785807"/>
            <a:chExt cx="1849077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4889160" y="178580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158857" y="248179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4508768" y="215666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5575934" y="248179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5261130" y="214076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421928"/>
            <a:ext cx="9560210" cy="501997"/>
            <a:chOff x="542923" y="5031528"/>
            <a:chExt cx="9560210" cy="501997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0199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50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507D7D"/>
                  </a:solidFill>
                  <a:latin typeface="Times New Roman" panose="02020603050405020304" pitchFamily="18" charset="0"/>
                </a:rPr>
                <a:t>RR</a:t>
              </a:r>
              <a:r>
                <a:rPr lang="zh-CN" altLang="en-US" sz="2400" dirty="0" smtClean="0">
                  <a:solidFill>
                    <a:srgbClr val="507D7D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507D7D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499904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扁担原理：将根结点看成是扁担中肩膀的位置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712743" y="2569962"/>
            <a:ext cx="769805" cy="757131"/>
            <a:chOff x="4880383" y="2859522"/>
            <a:chExt cx="769805" cy="757131"/>
          </a:xfrm>
        </p:grpSpPr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4880383" y="318465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5230294" y="285952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91495" y="2557867"/>
            <a:ext cx="746804" cy="773025"/>
            <a:chOff x="5959135" y="2847427"/>
            <a:chExt cx="746804" cy="773025"/>
          </a:xfrm>
        </p:grpSpPr>
        <p:sp>
          <p:nvSpPr>
            <p:cNvPr id="64" name="Oval 4"/>
            <p:cNvSpPr>
              <a:spLocks noChangeArrowheads="1"/>
            </p:cNvSpPr>
            <p:nvPr/>
          </p:nvSpPr>
          <p:spPr bwMode="auto">
            <a:xfrm>
              <a:off x="6273939" y="318845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5959135" y="2847427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31674" y="3294636"/>
            <a:ext cx="746804" cy="788265"/>
            <a:chOff x="6599314" y="3584196"/>
            <a:chExt cx="746804" cy="788265"/>
          </a:xfrm>
        </p:grpSpPr>
        <p:sp>
          <p:nvSpPr>
            <p:cNvPr id="69" name="Oval 4"/>
            <p:cNvSpPr>
              <a:spLocks noChangeArrowheads="1"/>
            </p:cNvSpPr>
            <p:nvPr/>
          </p:nvSpPr>
          <p:spPr bwMode="auto">
            <a:xfrm>
              <a:off x="6914118" y="3940461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6599314" y="358419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4721520" y="1496247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26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：旋转下来的结点作为新根结点的孩子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27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2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948862" y="2553184"/>
            <a:ext cx="785045" cy="787611"/>
            <a:chOff x="7948862" y="3270467"/>
            <a:chExt cx="785045" cy="787611"/>
          </a:xfrm>
        </p:grpSpPr>
        <p:sp>
          <p:nvSpPr>
            <p:cNvPr id="144" name="Oval 7"/>
            <p:cNvSpPr>
              <a:spLocks noChangeArrowheads="1"/>
            </p:cNvSpPr>
            <p:nvPr/>
          </p:nvSpPr>
          <p:spPr bwMode="auto">
            <a:xfrm>
              <a:off x="7948862" y="3626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8314013" y="327046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416414" y="1450317"/>
            <a:ext cx="1770184" cy="1890478"/>
            <a:chOff x="9416414" y="2167600"/>
            <a:chExt cx="1770184" cy="1890478"/>
          </a:xfrm>
        </p:grpSpPr>
        <p:sp>
          <p:nvSpPr>
            <p:cNvPr id="141" name="AutoShape 4"/>
            <p:cNvSpPr>
              <a:spLocks noChangeArrowheads="1"/>
            </p:cNvSpPr>
            <p:nvPr/>
          </p:nvSpPr>
          <p:spPr bwMode="auto">
            <a:xfrm>
              <a:off x="9564945" y="2611556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Oval 4"/>
            <p:cNvSpPr>
              <a:spLocks noChangeArrowheads="1"/>
            </p:cNvSpPr>
            <p:nvPr/>
          </p:nvSpPr>
          <p:spPr bwMode="auto">
            <a:xfrm>
              <a:off x="9416414" y="216760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2" name="Oval 4"/>
            <p:cNvSpPr>
              <a:spLocks noChangeArrowheads="1"/>
            </p:cNvSpPr>
            <p:nvPr/>
          </p:nvSpPr>
          <p:spPr bwMode="auto">
            <a:xfrm>
              <a:off x="10114419" y="287426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>
              <a:off x="9784375" y="251799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Oval 4"/>
            <p:cNvSpPr>
              <a:spLocks noChangeArrowheads="1"/>
            </p:cNvSpPr>
            <p:nvPr/>
          </p:nvSpPr>
          <p:spPr bwMode="auto">
            <a:xfrm>
              <a:off x="10754598" y="3626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6" name="Line 9"/>
            <p:cNvSpPr>
              <a:spLocks noChangeShapeType="1"/>
            </p:cNvSpPr>
            <p:nvPr/>
          </p:nvSpPr>
          <p:spPr bwMode="auto">
            <a:xfrm>
              <a:off x="10439794" y="3270005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679165" y="1824197"/>
            <a:ext cx="797110" cy="764781"/>
            <a:chOff x="8679165" y="2541480"/>
            <a:chExt cx="797110" cy="764781"/>
          </a:xfrm>
        </p:grpSpPr>
        <p:sp>
          <p:nvSpPr>
            <p:cNvPr id="157" name="Oval 5"/>
            <p:cNvSpPr>
              <a:spLocks noChangeArrowheads="1"/>
            </p:cNvSpPr>
            <p:nvPr/>
          </p:nvSpPr>
          <p:spPr bwMode="auto">
            <a:xfrm>
              <a:off x="8679165" y="2874261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9"/>
            <p:cNvSpPr>
              <a:spLocks noChangeShapeType="1"/>
            </p:cNvSpPr>
            <p:nvPr/>
          </p:nvSpPr>
          <p:spPr bwMode="auto">
            <a:xfrm flipH="1">
              <a:off x="9056381" y="254148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46756" y="2539669"/>
            <a:ext cx="715415" cy="801126"/>
            <a:chOff x="9046756" y="3256952"/>
            <a:chExt cx="715415" cy="801126"/>
          </a:xfrm>
        </p:grpSpPr>
        <p:sp>
          <p:nvSpPr>
            <p:cNvPr id="149" name="Oval 7"/>
            <p:cNvSpPr>
              <a:spLocks noChangeArrowheads="1"/>
            </p:cNvSpPr>
            <p:nvPr/>
          </p:nvSpPr>
          <p:spPr bwMode="auto">
            <a:xfrm>
              <a:off x="9330171" y="3626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0" name="Line 9"/>
            <p:cNvSpPr>
              <a:spLocks noChangeShapeType="1"/>
            </p:cNvSpPr>
            <p:nvPr/>
          </p:nvSpPr>
          <p:spPr bwMode="auto">
            <a:xfrm>
              <a:off x="9046756" y="3256952"/>
              <a:ext cx="360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RR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0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625 0.104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99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平衡调整算法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1242706" y="1450656"/>
            <a:ext cx="8905889" cy="368306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算法：平衡调整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输入：平衡二叉树，新插入结点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输出：新的平衡二叉树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1.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找到最小</a:t>
            </a:r>
            <a:r>
              <a:rPr lang="zh-CN" altLang="en-US" sz="2400" dirty="0">
                <a:latin typeface="Times New Roman" panose="02020603050405020304" pitchFamily="18" charset="0"/>
              </a:rPr>
              <a:t>不平衡子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树的根结点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2.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</a:rPr>
              <a:t>结点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和结点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之间的关系，判断调整类型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3.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根据类型、遵循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扁担原理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旋转优先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原则进行相应调整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型：调整一次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型：调整两次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{35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15, 30, 25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6128" y="1780948"/>
            <a:ext cx="769805" cy="757131"/>
            <a:chOff x="1575688" y="2207668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88401" y="1765055"/>
            <a:ext cx="746804" cy="773024"/>
            <a:chOff x="2677961" y="2191775"/>
            <a:chExt cx="746804" cy="773024"/>
          </a:xfrm>
        </p:grpSpPr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25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LR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589202" y="2479678"/>
            <a:ext cx="769805" cy="757131"/>
            <a:chOff x="1575688" y="2207668"/>
            <a:chExt cx="769805" cy="757131"/>
          </a:xfrm>
        </p:grpSpPr>
        <p:sp>
          <p:nvSpPr>
            <p:cNvPr id="142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656837" y="2473199"/>
            <a:ext cx="746804" cy="773024"/>
            <a:chOff x="2677961" y="2191775"/>
            <a:chExt cx="746804" cy="773024"/>
          </a:xfrm>
        </p:grpSpPr>
        <p:sp>
          <p:nvSpPr>
            <p:cNvPr id="190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306926" y="3208260"/>
            <a:ext cx="769805" cy="757131"/>
            <a:chOff x="1575688" y="2207668"/>
            <a:chExt cx="769805" cy="757131"/>
          </a:xfrm>
        </p:grpSpPr>
        <p:sp>
          <p:nvSpPr>
            <p:cNvPr id="193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：旋转下来的结点作为新根结点的孩子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8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7" name="AutoShape 4"/>
          <p:cNvSpPr>
            <a:spLocks noChangeArrowheads="1"/>
          </p:cNvSpPr>
          <p:nvPr/>
        </p:nvSpPr>
        <p:spPr bwMode="auto">
          <a:xfrm>
            <a:off x="1448949" y="2553319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76504" y="3053553"/>
            <a:ext cx="1098538" cy="1173076"/>
            <a:chOff x="3976504" y="3053553"/>
            <a:chExt cx="1098538" cy="1173076"/>
          </a:xfrm>
        </p:grpSpPr>
        <p:sp>
          <p:nvSpPr>
            <p:cNvPr id="222" name="Oval 7"/>
            <p:cNvSpPr>
              <a:spLocks noChangeArrowheads="1"/>
            </p:cNvSpPr>
            <p:nvPr/>
          </p:nvSpPr>
          <p:spPr bwMode="auto">
            <a:xfrm>
              <a:off x="4643042" y="305355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3" name="Oval 7"/>
            <p:cNvSpPr>
              <a:spLocks noChangeArrowheads="1"/>
            </p:cNvSpPr>
            <p:nvPr/>
          </p:nvSpPr>
          <p:spPr bwMode="auto">
            <a:xfrm>
              <a:off x="3976504" y="37946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4" name="Line 9"/>
            <p:cNvSpPr>
              <a:spLocks noChangeShapeType="1"/>
            </p:cNvSpPr>
            <p:nvPr/>
          </p:nvSpPr>
          <p:spPr bwMode="auto">
            <a:xfrm flipH="1">
              <a:off x="4326415" y="345425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77713" y="3454257"/>
            <a:ext cx="769333" cy="772372"/>
            <a:chOff x="4977713" y="3454257"/>
            <a:chExt cx="769333" cy="772372"/>
          </a:xfrm>
        </p:grpSpPr>
        <p:sp>
          <p:nvSpPr>
            <p:cNvPr id="228" name="Oval 7"/>
            <p:cNvSpPr>
              <a:spLocks noChangeArrowheads="1"/>
            </p:cNvSpPr>
            <p:nvPr/>
          </p:nvSpPr>
          <p:spPr bwMode="auto">
            <a:xfrm>
              <a:off x="5315046" y="37946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6" name="Line 9"/>
            <p:cNvSpPr>
              <a:spLocks noChangeShapeType="1"/>
            </p:cNvSpPr>
            <p:nvPr/>
          </p:nvSpPr>
          <p:spPr bwMode="auto">
            <a:xfrm>
              <a:off x="4977713" y="345425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92953" y="2370063"/>
            <a:ext cx="794255" cy="748518"/>
            <a:chOff x="4992953" y="2370063"/>
            <a:chExt cx="794255" cy="748518"/>
          </a:xfrm>
        </p:grpSpPr>
        <p:sp>
          <p:nvSpPr>
            <p:cNvPr id="223" name="Line 9"/>
            <p:cNvSpPr>
              <a:spLocks noChangeShapeType="1"/>
            </p:cNvSpPr>
            <p:nvPr/>
          </p:nvSpPr>
          <p:spPr bwMode="auto">
            <a:xfrm flipH="1">
              <a:off x="4992953" y="272842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Oval 7"/>
            <p:cNvSpPr>
              <a:spLocks noChangeArrowheads="1"/>
            </p:cNvSpPr>
            <p:nvPr/>
          </p:nvSpPr>
          <p:spPr bwMode="auto">
            <a:xfrm>
              <a:off x="5355208" y="237006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05119" y="1674079"/>
            <a:ext cx="1499166" cy="1127984"/>
            <a:chOff x="5705119" y="1674079"/>
            <a:chExt cx="1499166" cy="1127984"/>
          </a:xfrm>
        </p:grpSpPr>
        <p:sp>
          <p:nvSpPr>
            <p:cNvPr id="213" name="Oval 5"/>
            <p:cNvSpPr>
              <a:spLocks noChangeArrowheads="1"/>
            </p:cNvSpPr>
            <p:nvPr/>
          </p:nvSpPr>
          <p:spPr bwMode="auto">
            <a:xfrm>
              <a:off x="6085511" y="16740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705119" y="1674079"/>
              <a:ext cx="1499166" cy="1127984"/>
              <a:chOff x="6177559" y="1674079"/>
              <a:chExt cx="1499166" cy="1127984"/>
            </a:xfrm>
          </p:grpSpPr>
          <p:sp>
            <p:nvSpPr>
              <p:cNvPr id="216" name="Line 9"/>
              <p:cNvSpPr>
                <a:spLocks noChangeShapeType="1"/>
              </p:cNvSpPr>
              <p:nvPr/>
            </p:nvSpPr>
            <p:spPr bwMode="auto">
              <a:xfrm flipH="1">
                <a:off x="6177559" y="20449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8" name="组合 217"/>
              <p:cNvGrpSpPr/>
              <p:nvPr/>
            </p:nvGrpSpPr>
            <p:grpSpPr>
              <a:xfrm>
                <a:off x="6929921" y="2029039"/>
                <a:ext cx="746804" cy="773024"/>
                <a:chOff x="2677961" y="2191775"/>
                <a:chExt cx="746804" cy="773024"/>
              </a:xfrm>
            </p:grpSpPr>
            <p:sp>
              <p:nvSpPr>
                <p:cNvPr id="219" name="Oval 4"/>
                <p:cNvSpPr>
                  <a:spLocks noChangeArrowheads="1"/>
                </p:cNvSpPr>
                <p:nvPr/>
              </p:nvSpPr>
              <p:spPr bwMode="auto">
                <a:xfrm>
                  <a:off x="2992765" y="2532799"/>
                  <a:ext cx="432000" cy="432000"/>
                </a:xfrm>
                <a:prstGeom prst="ellips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ts val="3000"/>
                    </a:lnSpc>
                  </a:pPr>
                  <a:r>
                    <a:rPr kumimoji="1" lang="en-US" altLang="zh-CN" sz="2400" dirty="0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</a:rPr>
                    <a:t>40</a:t>
                  </a:r>
                  <a:endParaRPr kumimoji="1" lang="zh-CN" altLang="en-US" sz="2400" b="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220" name="Line 9"/>
                <p:cNvSpPr>
                  <a:spLocks noChangeShapeType="1"/>
                </p:cNvSpPr>
                <p:nvPr/>
              </p:nvSpPr>
              <p:spPr bwMode="auto">
                <a:xfrm>
                  <a:off x="2677961" y="2191775"/>
                  <a:ext cx="419894" cy="390159"/>
                </a:xfrm>
                <a:prstGeom prst="line">
                  <a:avLst/>
                </a:prstGeom>
                <a:noFill/>
                <a:ln w="28575">
                  <a:solidFill>
                    <a:srgbClr val="285A3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0" name="Oval 5"/>
              <p:cNvSpPr>
                <a:spLocks noChangeArrowheads="1"/>
              </p:cNvSpPr>
              <p:nvPr/>
            </p:nvSpPr>
            <p:spPr bwMode="auto">
              <a:xfrm>
                <a:off x="6557951" y="167407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35</a:t>
                </a:r>
                <a:endParaRPr kumimoji="1" lang="zh-CN" altLang="en-US" sz="2400" b="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022206" y="2522463"/>
            <a:ext cx="1590356" cy="916555"/>
            <a:chOff x="3540366" y="2522463"/>
            <a:chExt cx="1590356" cy="916555"/>
          </a:xfrm>
        </p:grpSpPr>
        <p:sp>
          <p:nvSpPr>
            <p:cNvPr id="231" name="右箭头 230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右箭头 231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8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0513 0.0979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95" grpId="0" animBg="1"/>
      <p:bldP spid="217" grpId="0" animBg="1"/>
      <p:bldP spid="2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{35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15, 30, 25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6128" y="1780948"/>
            <a:ext cx="769805" cy="757131"/>
            <a:chOff x="1575688" y="2207668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88401" y="1765055"/>
            <a:ext cx="746804" cy="773024"/>
            <a:chOff x="2677961" y="2191775"/>
            <a:chExt cx="746804" cy="773024"/>
          </a:xfrm>
        </p:grpSpPr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25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LR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6" name="组合 125"/>
          <p:cNvGrpSpPr/>
          <p:nvPr/>
        </p:nvGrpSpPr>
        <p:grpSpPr>
          <a:xfrm>
            <a:off x="589202" y="2479678"/>
            <a:ext cx="769805" cy="757131"/>
            <a:chOff x="1575688" y="2207668"/>
            <a:chExt cx="769805" cy="757131"/>
          </a:xfrm>
        </p:grpSpPr>
        <p:sp>
          <p:nvSpPr>
            <p:cNvPr id="142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5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1656837" y="2473199"/>
            <a:ext cx="746804" cy="773024"/>
            <a:chOff x="2677961" y="2191775"/>
            <a:chExt cx="746804" cy="773024"/>
          </a:xfrm>
        </p:grpSpPr>
        <p:sp>
          <p:nvSpPr>
            <p:cNvPr id="190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306926" y="3208260"/>
            <a:ext cx="769805" cy="757131"/>
            <a:chOff x="1575688" y="2207668"/>
            <a:chExt cx="769805" cy="757131"/>
          </a:xfrm>
        </p:grpSpPr>
        <p:sp>
          <p:nvSpPr>
            <p:cNvPr id="193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16431" y="141009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：旋转下来的结点作为新根结点的孩子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8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7" name="AutoShape 4"/>
          <p:cNvSpPr>
            <a:spLocks noChangeArrowheads="1"/>
          </p:cNvSpPr>
          <p:nvPr/>
        </p:nvSpPr>
        <p:spPr bwMode="auto">
          <a:xfrm>
            <a:off x="1448949" y="2553319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" name="Oval 5"/>
          <p:cNvSpPr>
            <a:spLocks noChangeArrowheads="1"/>
          </p:cNvSpPr>
          <p:nvPr/>
        </p:nvSpPr>
        <p:spPr bwMode="auto">
          <a:xfrm>
            <a:off x="6085511" y="167407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76504" y="2370063"/>
            <a:ext cx="1810704" cy="1856566"/>
            <a:chOff x="3976504" y="2370063"/>
            <a:chExt cx="1810704" cy="1856566"/>
          </a:xfrm>
        </p:grpSpPr>
        <p:sp>
          <p:nvSpPr>
            <p:cNvPr id="228" name="Oval 7"/>
            <p:cNvSpPr>
              <a:spLocks noChangeArrowheads="1"/>
            </p:cNvSpPr>
            <p:nvPr/>
          </p:nvSpPr>
          <p:spPr bwMode="auto">
            <a:xfrm>
              <a:off x="5315046" y="37946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976504" y="2370063"/>
              <a:ext cx="1810704" cy="1856566"/>
              <a:chOff x="3976504" y="2370063"/>
              <a:chExt cx="1810704" cy="1856566"/>
            </a:xfrm>
          </p:grpSpPr>
          <p:sp>
            <p:nvSpPr>
              <p:cNvPr id="222" name="Oval 7"/>
              <p:cNvSpPr>
                <a:spLocks noChangeArrowheads="1"/>
              </p:cNvSpPr>
              <p:nvPr/>
            </p:nvSpPr>
            <p:spPr bwMode="auto">
              <a:xfrm>
                <a:off x="4643042" y="305355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3" name="Line 9"/>
              <p:cNvSpPr>
                <a:spLocks noChangeShapeType="1"/>
              </p:cNvSpPr>
              <p:nvPr/>
            </p:nvSpPr>
            <p:spPr bwMode="auto">
              <a:xfrm flipH="1">
                <a:off x="4992953" y="272842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" name="Oval 7"/>
              <p:cNvSpPr>
                <a:spLocks noChangeArrowheads="1"/>
              </p:cNvSpPr>
              <p:nvPr/>
            </p:nvSpPr>
            <p:spPr bwMode="auto">
              <a:xfrm>
                <a:off x="3976504" y="379462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4" name="Line 9"/>
              <p:cNvSpPr>
                <a:spLocks noChangeShapeType="1"/>
              </p:cNvSpPr>
              <p:nvPr/>
            </p:nvSpPr>
            <p:spPr bwMode="auto">
              <a:xfrm flipH="1">
                <a:off x="4326415" y="3454258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9"/>
              <p:cNvSpPr>
                <a:spLocks noChangeShapeType="1"/>
              </p:cNvSpPr>
              <p:nvPr/>
            </p:nvSpPr>
            <p:spPr bwMode="auto">
              <a:xfrm>
                <a:off x="4977713" y="3454257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Oval 7"/>
              <p:cNvSpPr>
                <a:spLocks noChangeArrowheads="1"/>
              </p:cNvSpPr>
              <p:nvPr/>
            </p:nvSpPr>
            <p:spPr bwMode="auto">
              <a:xfrm>
                <a:off x="5355208" y="237006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705119" y="1674079"/>
            <a:ext cx="1499166" cy="1127984"/>
            <a:chOff x="6177559" y="1674079"/>
            <a:chExt cx="1499166" cy="1127984"/>
          </a:xfrm>
        </p:grpSpPr>
        <p:sp>
          <p:nvSpPr>
            <p:cNvPr id="216" name="Line 9"/>
            <p:cNvSpPr>
              <a:spLocks noChangeShapeType="1"/>
            </p:cNvSpPr>
            <p:nvPr/>
          </p:nvSpPr>
          <p:spPr bwMode="auto">
            <a:xfrm flipH="1">
              <a:off x="6177559" y="204493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6929921" y="2029039"/>
              <a:ext cx="746804" cy="773024"/>
              <a:chOff x="2677961" y="2191775"/>
              <a:chExt cx="746804" cy="773024"/>
            </a:xfrm>
          </p:grpSpPr>
          <p:sp>
            <p:nvSpPr>
              <p:cNvPr id="219" name="Oval 4"/>
              <p:cNvSpPr>
                <a:spLocks noChangeArrowheads="1"/>
              </p:cNvSpPr>
              <p:nvPr/>
            </p:nvSpPr>
            <p:spPr bwMode="auto">
              <a:xfrm>
                <a:off x="2992765" y="253279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40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0" name="Line 9"/>
              <p:cNvSpPr>
                <a:spLocks noChangeShapeType="1"/>
              </p:cNvSpPr>
              <p:nvPr/>
            </p:nvSpPr>
            <p:spPr bwMode="auto">
              <a:xfrm>
                <a:off x="2677961" y="2191775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0" name="Oval 5"/>
            <p:cNvSpPr>
              <a:spLocks noChangeArrowheads="1"/>
            </p:cNvSpPr>
            <p:nvPr/>
          </p:nvSpPr>
          <p:spPr bwMode="auto">
            <a:xfrm>
              <a:off x="6557951" y="167407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22206" y="2522463"/>
            <a:ext cx="1590356" cy="916555"/>
            <a:chOff x="3540366" y="2522463"/>
            <a:chExt cx="1590356" cy="916555"/>
          </a:xfrm>
        </p:grpSpPr>
        <p:sp>
          <p:nvSpPr>
            <p:cNvPr id="231" name="右箭头 230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右箭头 231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52246" y="2522463"/>
            <a:ext cx="1590356" cy="916555"/>
            <a:chOff x="7853286" y="2706223"/>
            <a:chExt cx="1590356" cy="916555"/>
          </a:xfrm>
        </p:grpSpPr>
        <p:sp>
          <p:nvSpPr>
            <p:cNvPr id="235" name="右箭头 234"/>
            <p:cNvSpPr/>
            <p:nvPr/>
          </p:nvSpPr>
          <p:spPr>
            <a:xfrm>
              <a:off x="7853286" y="302424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" name="右箭头 235"/>
            <p:cNvSpPr/>
            <p:nvPr/>
          </p:nvSpPr>
          <p:spPr>
            <a:xfrm>
              <a:off x="8360464" y="27062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67155" y="2072371"/>
            <a:ext cx="1810704" cy="1856566"/>
            <a:chOff x="8367155" y="2072371"/>
            <a:chExt cx="1810704" cy="1856566"/>
          </a:xfrm>
        </p:grpSpPr>
        <p:sp>
          <p:nvSpPr>
            <p:cNvPr id="242" name="Oval 7"/>
            <p:cNvSpPr>
              <a:spLocks noChangeArrowheads="1"/>
            </p:cNvSpPr>
            <p:nvPr/>
          </p:nvSpPr>
          <p:spPr bwMode="auto">
            <a:xfrm>
              <a:off x="9705697" y="3496937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367155" y="2072371"/>
              <a:ext cx="1810704" cy="1856566"/>
              <a:chOff x="8367155" y="2072371"/>
              <a:chExt cx="1810704" cy="1856566"/>
            </a:xfrm>
          </p:grpSpPr>
          <p:sp>
            <p:nvSpPr>
              <p:cNvPr id="237" name="Oval 7"/>
              <p:cNvSpPr>
                <a:spLocks noChangeArrowheads="1"/>
              </p:cNvSpPr>
              <p:nvPr/>
            </p:nvSpPr>
            <p:spPr bwMode="auto">
              <a:xfrm>
                <a:off x="9033693" y="275586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8" name="Line 9"/>
              <p:cNvSpPr>
                <a:spLocks noChangeShapeType="1"/>
              </p:cNvSpPr>
              <p:nvPr/>
            </p:nvSpPr>
            <p:spPr bwMode="auto">
              <a:xfrm flipH="1">
                <a:off x="9383604" y="2430730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Oval 7"/>
              <p:cNvSpPr>
                <a:spLocks noChangeArrowheads="1"/>
              </p:cNvSpPr>
              <p:nvPr/>
            </p:nvSpPr>
            <p:spPr bwMode="auto">
              <a:xfrm>
                <a:off x="8367155" y="3496937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0" name="Line 9"/>
              <p:cNvSpPr>
                <a:spLocks noChangeShapeType="1"/>
              </p:cNvSpPr>
              <p:nvPr/>
            </p:nvSpPr>
            <p:spPr bwMode="auto">
              <a:xfrm flipH="1">
                <a:off x="8717066" y="3156566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" name="Line 9"/>
              <p:cNvSpPr>
                <a:spLocks noChangeShapeType="1"/>
              </p:cNvSpPr>
              <p:nvPr/>
            </p:nvSpPr>
            <p:spPr bwMode="auto">
              <a:xfrm>
                <a:off x="9368364" y="3156565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4" name="Oval 7"/>
              <p:cNvSpPr>
                <a:spLocks noChangeArrowheads="1"/>
              </p:cNvSpPr>
              <p:nvPr/>
            </p:nvSpPr>
            <p:spPr bwMode="auto">
              <a:xfrm>
                <a:off x="9745859" y="207237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0107217" y="2439343"/>
            <a:ext cx="1487719" cy="1489594"/>
            <a:chOff x="10107217" y="2439343"/>
            <a:chExt cx="1487719" cy="1489594"/>
          </a:xfrm>
        </p:grpSpPr>
        <p:sp>
          <p:nvSpPr>
            <p:cNvPr id="249" name="Oval 4"/>
            <p:cNvSpPr>
              <a:spLocks noChangeArrowheads="1"/>
            </p:cNvSpPr>
            <p:nvPr/>
          </p:nvSpPr>
          <p:spPr bwMode="auto">
            <a:xfrm>
              <a:off x="11162936" y="349693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0" name="Line 9"/>
            <p:cNvSpPr>
              <a:spLocks noChangeShapeType="1"/>
            </p:cNvSpPr>
            <p:nvPr/>
          </p:nvSpPr>
          <p:spPr bwMode="auto">
            <a:xfrm>
              <a:off x="10817652" y="314497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5"/>
            <p:cNvSpPr>
              <a:spLocks noChangeArrowheads="1"/>
            </p:cNvSpPr>
            <p:nvPr/>
          </p:nvSpPr>
          <p:spPr bwMode="auto">
            <a:xfrm>
              <a:off x="10416132" y="2755861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1" name="Line 9"/>
            <p:cNvSpPr>
              <a:spLocks noChangeShapeType="1"/>
            </p:cNvSpPr>
            <p:nvPr/>
          </p:nvSpPr>
          <p:spPr bwMode="auto">
            <a:xfrm>
              <a:off x="10107217" y="243934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" name="AutoShape 4"/>
          <p:cNvSpPr>
            <a:spLocks noChangeArrowheads="1"/>
          </p:cNvSpPr>
          <p:nvPr/>
        </p:nvSpPr>
        <p:spPr bwMode="auto">
          <a:xfrm>
            <a:off x="6218802" y="213394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8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6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5872 0.097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{35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30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016431" y="1760615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6128" y="2131468"/>
            <a:ext cx="769805" cy="757131"/>
            <a:chOff x="1575688" y="2207668"/>
            <a:chExt cx="769805" cy="757131"/>
          </a:xfrm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LR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1656837" y="2823719"/>
            <a:ext cx="746804" cy="773024"/>
            <a:chOff x="2677961" y="2191775"/>
            <a:chExt cx="746804" cy="773024"/>
          </a:xfrm>
        </p:grpSpPr>
        <p:sp>
          <p:nvSpPr>
            <p:cNvPr id="190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" name="Oval 5"/>
          <p:cNvSpPr>
            <a:spLocks noChangeArrowheads="1"/>
          </p:cNvSpPr>
          <p:nvPr/>
        </p:nvSpPr>
        <p:spPr bwMode="auto">
          <a:xfrm>
            <a:off x="2011086" y="176061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17" name="AutoShape 4"/>
          <p:cNvSpPr>
            <a:spLocks noChangeArrowheads="1"/>
          </p:cNvSpPr>
          <p:nvPr/>
        </p:nvSpPr>
        <p:spPr bwMode="auto">
          <a:xfrm>
            <a:off x="1448949" y="2903839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43042" y="2972262"/>
            <a:ext cx="769805" cy="757131"/>
            <a:chOff x="4643042" y="2972262"/>
            <a:chExt cx="769805" cy="757131"/>
          </a:xfrm>
        </p:grpSpPr>
        <p:sp>
          <p:nvSpPr>
            <p:cNvPr id="222" name="Oval 7"/>
            <p:cNvSpPr>
              <a:spLocks noChangeArrowheads="1"/>
            </p:cNvSpPr>
            <p:nvPr/>
          </p:nvSpPr>
          <p:spPr bwMode="auto">
            <a:xfrm>
              <a:off x="4643042" y="3297393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3" name="Line 9"/>
            <p:cNvSpPr>
              <a:spLocks noChangeShapeType="1"/>
            </p:cNvSpPr>
            <p:nvPr/>
          </p:nvSpPr>
          <p:spPr bwMode="auto">
            <a:xfrm flipH="1">
              <a:off x="4992953" y="297226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55208" y="2288772"/>
            <a:ext cx="769805" cy="757131"/>
            <a:chOff x="5355208" y="2288772"/>
            <a:chExt cx="769805" cy="757131"/>
          </a:xfrm>
        </p:grpSpPr>
        <p:sp>
          <p:nvSpPr>
            <p:cNvPr id="215" name="Oval 7"/>
            <p:cNvSpPr>
              <a:spLocks noChangeArrowheads="1"/>
            </p:cNvSpPr>
            <p:nvPr/>
          </p:nvSpPr>
          <p:spPr bwMode="auto">
            <a:xfrm>
              <a:off x="5355208" y="261390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6" name="Line 9"/>
            <p:cNvSpPr>
              <a:spLocks noChangeShapeType="1"/>
            </p:cNvSpPr>
            <p:nvPr/>
          </p:nvSpPr>
          <p:spPr bwMode="auto">
            <a:xfrm flipH="1">
              <a:off x="5705119" y="228877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" name="Oval 5"/>
          <p:cNvSpPr>
            <a:spLocks noChangeArrowheads="1"/>
          </p:cNvSpPr>
          <p:nvPr/>
        </p:nvSpPr>
        <p:spPr bwMode="auto">
          <a:xfrm>
            <a:off x="6059717" y="191791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022206" y="2522463"/>
            <a:ext cx="1590356" cy="916555"/>
            <a:chOff x="3540366" y="2522463"/>
            <a:chExt cx="1590356" cy="916555"/>
          </a:xfrm>
        </p:grpSpPr>
        <p:sp>
          <p:nvSpPr>
            <p:cNvPr id="231" name="右箭头 230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右箭头 231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52246" y="2522463"/>
            <a:ext cx="1590356" cy="916555"/>
            <a:chOff x="7853286" y="2706223"/>
            <a:chExt cx="1590356" cy="916555"/>
          </a:xfrm>
        </p:grpSpPr>
        <p:sp>
          <p:nvSpPr>
            <p:cNvPr id="235" name="右箭头 234"/>
            <p:cNvSpPr/>
            <p:nvPr/>
          </p:nvSpPr>
          <p:spPr>
            <a:xfrm>
              <a:off x="7853286" y="302424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" name="右箭头 235"/>
            <p:cNvSpPr/>
            <p:nvPr/>
          </p:nvSpPr>
          <p:spPr>
            <a:xfrm>
              <a:off x="8360464" y="27062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033693" y="2072371"/>
            <a:ext cx="1144166" cy="1115490"/>
            <a:chOff x="9033693" y="2072371"/>
            <a:chExt cx="1144166" cy="1115490"/>
          </a:xfrm>
        </p:grpSpPr>
        <p:sp>
          <p:nvSpPr>
            <p:cNvPr id="237" name="Oval 7"/>
            <p:cNvSpPr>
              <a:spLocks noChangeArrowheads="1"/>
            </p:cNvSpPr>
            <p:nvPr/>
          </p:nvSpPr>
          <p:spPr bwMode="auto">
            <a:xfrm>
              <a:off x="9033693" y="2755861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8" name="Line 9"/>
            <p:cNvSpPr>
              <a:spLocks noChangeShapeType="1"/>
            </p:cNvSpPr>
            <p:nvPr/>
          </p:nvSpPr>
          <p:spPr bwMode="auto">
            <a:xfrm flipH="1">
              <a:off x="9383604" y="243073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Oval 7"/>
            <p:cNvSpPr>
              <a:spLocks noChangeArrowheads="1"/>
            </p:cNvSpPr>
            <p:nvPr/>
          </p:nvSpPr>
          <p:spPr bwMode="auto">
            <a:xfrm>
              <a:off x="9745859" y="20723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107217" y="2439343"/>
            <a:ext cx="740915" cy="748518"/>
            <a:chOff x="10107217" y="2439343"/>
            <a:chExt cx="740915" cy="748518"/>
          </a:xfrm>
        </p:grpSpPr>
        <p:sp>
          <p:nvSpPr>
            <p:cNvPr id="248" name="Oval 5"/>
            <p:cNvSpPr>
              <a:spLocks noChangeArrowheads="1"/>
            </p:cNvSpPr>
            <p:nvPr/>
          </p:nvSpPr>
          <p:spPr bwMode="auto">
            <a:xfrm>
              <a:off x="10416132" y="2755861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1" name="Line 9"/>
            <p:cNvSpPr>
              <a:spLocks noChangeShapeType="1"/>
            </p:cNvSpPr>
            <p:nvPr/>
          </p:nvSpPr>
          <p:spPr bwMode="auto">
            <a:xfrm>
              <a:off x="10107217" y="243934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" name="AutoShape 4"/>
          <p:cNvSpPr>
            <a:spLocks noChangeArrowheads="1"/>
          </p:cNvSpPr>
          <p:nvPr/>
        </p:nvSpPr>
        <p:spPr bwMode="auto">
          <a:xfrm>
            <a:off x="6218802" y="237778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4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5247 0.102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0.05872 0.0979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95" grpId="0" animBg="1"/>
      <p:bldP spid="217" grpId="0" animBg="1"/>
      <p:bldP spid="217" grpId="1" animBg="1"/>
      <p:bldP spid="230" grpId="0" animBg="1"/>
      <p:bldP spid="252" grpId="0" animBg="1"/>
      <p:bldP spid="25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50, 40, 38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00803" y="1828932"/>
            <a:ext cx="769805" cy="757131"/>
            <a:chOff x="1575688" y="2207668"/>
            <a:chExt cx="769805" cy="757131"/>
          </a:xfrm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3076" y="1813039"/>
            <a:ext cx="746804" cy="773024"/>
            <a:chOff x="2677961" y="2191775"/>
            <a:chExt cx="746804" cy="773024"/>
          </a:xfrm>
        </p:grpSpPr>
        <p:sp>
          <p:nvSpPr>
            <p:cNvPr id="72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38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RL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6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7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4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222685" y="2525102"/>
            <a:ext cx="745911" cy="802852"/>
            <a:chOff x="1222685" y="2525102"/>
            <a:chExt cx="745911" cy="802852"/>
          </a:xfrm>
        </p:grpSpPr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1222685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9" name="Line 9"/>
            <p:cNvSpPr>
              <a:spLocks noChangeShapeType="1"/>
            </p:cNvSpPr>
            <p:nvPr/>
          </p:nvSpPr>
          <p:spPr bwMode="auto">
            <a:xfrm flipH="1">
              <a:off x="1572596" y="252510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3876" y="2525564"/>
            <a:ext cx="731564" cy="802390"/>
            <a:chOff x="2283876" y="2525564"/>
            <a:chExt cx="731564" cy="802390"/>
          </a:xfrm>
        </p:grpSpPr>
        <p:sp>
          <p:nvSpPr>
            <p:cNvPr id="141" name="Oval 4"/>
            <p:cNvSpPr>
              <a:spLocks noChangeArrowheads="1"/>
            </p:cNvSpPr>
            <p:nvPr/>
          </p:nvSpPr>
          <p:spPr bwMode="auto">
            <a:xfrm>
              <a:off x="2583440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2283876" y="2525564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601" y="3241003"/>
            <a:ext cx="761151" cy="787612"/>
            <a:chOff x="521601" y="3241003"/>
            <a:chExt cx="761151" cy="787612"/>
          </a:xfrm>
        </p:grpSpPr>
        <p:sp>
          <p:nvSpPr>
            <p:cNvPr id="144" name="Oval 7"/>
            <p:cNvSpPr>
              <a:spLocks noChangeArrowheads="1"/>
            </p:cNvSpPr>
            <p:nvPr/>
          </p:nvSpPr>
          <p:spPr bwMode="auto">
            <a:xfrm>
              <a:off x="521601" y="3596615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886752" y="3241003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" name="AutoShape 4"/>
          <p:cNvSpPr>
            <a:spLocks noChangeArrowheads="1"/>
          </p:cNvSpPr>
          <p:nvPr/>
        </p:nvSpPr>
        <p:spPr bwMode="auto">
          <a:xfrm>
            <a:off x="2062214" y="262964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458188" y="2370063"/>
            <a:ext cx="1045057" cy="1241955"/>
            <a:chOff x="5808708" y="2370063"/>
            <a:chExt cx="1045057" cy="1241955"/>
          </a:xfrm>
        </p:grpSpPr>
        <p:sp>
          <p:nvSpPr>
            <p:cNvPr id="165" name="Oval 7"/>
            <p:cNvSpPr>
              <a:spLocks noChangeArrowheads="1"/>
            </p:cNvSpPr>
            <p:nvPr/>
          </p:nvSpPr>
          <p:spPr bwMode="auto">
            <a:xfrm>
              <a:off x="5808708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8" name="Line 9"/>
            <p:cNvSpPr>
              <a:spLocks noChangeShapeType="1"/>
            </p:cNvSpPr>
            <p:nvPr/>
          </p:nvSpPr>
          <p:spPr bwMode="auto">
            <a:xfrm flipH="1">
              <a:off x="6113021" y="275734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6421765" y="237006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4168" y="1686998"/>
            <a:ext cx="1522167" cy="1115065"/>
            <a:chOff x="5004688" y="1686998"/>
            <a:chExt cx="1522167" cy="1115065"/>
          </a:xfrm>
        </p:grpSpPr>
        <p:sp>
          <p:nvSpPr>
            <p:cNvPr id="181" name="Line 9"/>
            <p:cNvSpPr>
              <a:spLocks noChangeShapeType="1"/>
            </p:cNvSpPr>
            <p:nvPr/>
          </p:nvSpPr>
          <p:spPr bwMode="auto">
            <a:xfrm>
              <a:off x="6106961" y="2029039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004688" y="1686998"/>
              <a:ext cx="1149818" cy="1115065"/>
              <a:chOff x="5004688" y="1686998"/>
              <a:chExt cx="1149818" cy="1115065"/>
            </a:xfrm>
          </p:grpSpPr>
          <p:sp>
            <p:nvSpPr>
              <p:cNvPr id="172" name="Oval 7"/>
              <p:cNvSpPr>
                <a:spLocks noChangeArrowheads="1"/>
              </p:cNvSpPr>
              <p:nvPr/>
            </p:nvSpPr>
            <p:spPr bwMode="auto">
              <a:xfrm>
                <a:off x="5004688" y="237006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H="1">
                <a:off x="5354599" y="20449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Oval 5"/>
              <p:cNvSpPr>
                <a:spLocks noChangeArrowheads="1"/>
              </p:cNvSpPr>
              <p:nvPr/>
            </p:nvSpPr>
            <p:spPr bwMode="auto">
              <a:xfrm>
                <a:off x="5722506" y="1686998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35</a:t>
                </a:r>
                <a:endParaRPr kumimoji="1" lang="zh-CN" altLang="en-US" sz="2400" b="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82" name="组合 181"/>
          <p:cNvGrpSpPr/>
          <p:nvPr/>
        </p:nvGrpSpPr>
        <p:grpSpPr>
          <a:xfrm>
            <a:off x="3235566" y="2522463"/>
            <a:ext cx="1590356" cy="916555"/>
            <a:chOff x="3540366" y="2522463"/>
            <a:chExt cx="1590356" cy="916555"/>
          </a:xfrm>
        </p:grpSpPr>
        <p:sp>
          <p:nvSpPr>
            <p:cNvPr id="183" name="右箭头 182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右箭头 183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19196" y="2773129"/>
            <a:ext cx="1318412" cy="1639346"/>
            <a:chOff x="6769716" y="2773129"/>
            <a:chExt cx="1318412" cy="1639346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7034586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7656128" y="39804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5" name="Line 9"/>
            <p:cNvSpPr>
              <a:spLocks noChangeShapeType="1"/>
            </p:cNvSpPr>
            <p:nvPr/>
          </p:nvSpPr>
          <p:spPr bwMode="auto">
            <a:xfrm>
              <a:off x="6769716" y="2773129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9"/>
            <p:cNvSpPr>
              <a:spLocks noChangeShapeType="1"/>
            </p:cNvSpPr>
            <p:nvPr/>
          </p:nvSpPr>
          <p:spPr bwMode="auto">
            <a:xfrm>
              <a:off x="7397288" y="356841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3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485E-6 4.85549E-6 L -0.05427 0.09919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" y="4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46" grpId="0" animBg="1"/>
      <p:bldP spid="163" grpId="0" animBg="1"/>
      <p:bldP spid="1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7" y="774720"/>
            <a:ext cx="939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设序列{35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50, 40, 38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00803" y="1828932"/>
            <a:ext cx="769805" cy="757131"/>
            <a:chOff x="1575688" y="2207668"/>
            <a:chExt cx="769805" cy="757131"/>
          </a:xfrm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1575688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>
              <a:off x="1925599" y="220766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3076" y="1813039"/>
            <a:ext cx="746804" cy="773024"/>
            <a:chOff x="2677961" y="2191775"/>
            <a:chExt cx="746804" cy="773024"/>
          </a:xfrm>
        </p:grpSpPr>
        <p:sp>
          <p:nvSpPr>
            <p:cNvPr id="72" name="Oval 4"/>
            <p:cNvSpPr>
              <a:spLocks noChangeArrowheads="1"/>
            </p:cNvSpPr>
            <p:nvPr/>
          </p:nvSpPr>
          <p:spPr bwMode="auto">
            <a:xfrm>
              <a:off x="2992765" y="253279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2677961" y="219177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2923" y="4437168"/>
            <a:ext cx="9560210" cy="541174"/>
            <a:chOff x="542923" y="5031528"/>
            <a:chExt cx="9560210" cy="541174"/>
          </a:xfrm>
        </p:grpSpPr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38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smtClean="0">
                  <a:latin typeface="Times New Roman" panose="02020603050405020304" pitchFamily="18" charset="0"/>
                </a:rPr>
                <a:t>之间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RL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6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7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542923" y="5014287"/>
            <a:ext cx="9560210" cy="541174"/>
            <a:chOff x="542923" y="5623887"/>
            <a:chExt cx="9560210" cy="541174"/>
          </a:xfrm>
        </p:grpSpPr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4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222685" y="2525102"/>
            <a:ext cx="745911" cy="802852"/>
            <a:chOff x="1222685" y="2525102"/>
            <a:chExt cx="745911" cy="802852"/>
          </a:xfrm>
        </p:grpSpPr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1222685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9" name="Line 9"/>
            <p:cNvSpPr>
              <a:spLocks noChangeShapeType="1"/>
            </p:cNvSpPr>
            <p:nvPr/>
          </p:nvSpPr>
          <p:spPr bwMode="auto">
            <a:xfrm flipH="1">
              <a:off x="1572596" y="252510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83876" y="2525564"/>
            <a:ext cx="731564" cy="802390"/>
            <a:chOff x="2283876" y="2525564"/>
            <a:chExt cx="731564" cy="802390"/>
          </a:xfrm>
        </p:grpSpPr>
        <p:sp>
          <p:nvSpPr>
            <p:cNvPr id="141" name="Oval 4"/>
            <p:cNvSpPr>
              <a:spLocks noChangeArrowheads="1"/>
            </p:cNvSpPr>
            <p:nvPr/>
          </p:nvSpPr>
          <p:spPr bwMode="auto">
            <a:xfrm>
              <a:off x="2583440" y="28959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2283876" y="2525564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1601" y="3241003"/>
            <a:ext cx="761151" cy="787612"/>
            <a:chOff x="521601" y="3241003"/>
            <a:chExt cx="761151" cy="787612"/>
          </a:xfrm>
        </p:grpSpPr>
        <p:sp>
          <p:nvSpPr>
            <p:cNvPr id="144" name="Oval 7"/>
            <p:cNvSpPr>
              <a:spLocks noChangeArrowheads="1"/>
            </p:cNvSpPr>
            <p:nvPr/>
          </p:nvSpPr>
          <p:spPr bwMode="auto">
            <a:xfrm>
              <a:off x="521601" y="3596615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886752" y="3241003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" name="Oval 5"/>
          <p:cNvSpPr>
            <a:spLocks noChangeArrowheads="1"/>
          </p:cNvSpPr>
          <p:nvPr/>
        </p:nvSpPr>
        <p:spPr bwMode="auto">
          <a:xfrm>
            <a:off x="1231106" y="1458079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48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：旋转下来的结点作为新根结点的孩子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49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5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3" name="AutoShape 4"/>
          <p:cNvSpPr>
            <a:spLocks noChangeArrowheads="1"/>
          </p:cNvSpPr>
          <p:nvPr/>
        </p:nvSpPr>
        <p:spPr bwMode="auto">
          <a:xfrm>
            <a:off x="2062214" y="2629645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458188" y="2370063"/>
            <a:ext cx="1045057" cy="1241955"/>
            <a:chOff x="5808708" y="2370063"/>
            <a:chExt cx="1045057" cy="1241955"/>
          </a:xfrm>
        </p:grpSpPr>
        <p:sp>
          <p:nvSpPr>
            <p:cNvPr id="165" name="Oval 7"/>
            <p:cNvSpPr>
              <a:spLocks noChangeArrowheads="1"/>
            </p:cNvSpPr>
            <p:nvPr/>
          </p:nvSpPr>
          <p:spPr bwMode="auto">
            <a:xfrm>
              <a:off x="5808708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8" name="Line 9"/>
            <p:cNvSpPr>
              <a:spLocks noChangeShapeType="1"/>
            </p:cNvSpPr>
            <p:nvPr/>
          </p:nvSpPr>
          <p:spPr bwMode="auto">
            <a:xfrm flipH="1">
              <a:off x="6113021" y="2757346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4"/>
            <p:cNvSpPr>
              <a:spLocks noChangeArrowheads="1"/>
            </p:cNvSpPr>
            <p:nvPr/>
          </p:nvSpPr>
          <p:spPr bwMode="auto">
            <a:xfrm>
              <a:off x="6421765" y="237006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4168" y="1689319"/>
            <a:ext cx="1522167" cy="1112744"/>
            <a:chOff x="5004688" y="1689319"/>
            <a:chExt cx="1522167" cy="1112744"/>
          </a:xfrm>
        </p:grpSpPr>
        <p:sp>
          <p:nvSpPr>
            <p:cNvPr id="181" name="Line 9"/>
            <p:cNvSpPr>
              <a:spLocks noChangeShapeType="1"/>
            </p:cNvSpPr>
            <p:nvPr/>
          </p:nvSpPr>
          <p:spPr bwMode="auto">
            <a:xfrm>
              <a:off x="6106961" y="2029039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004688" y="1689319"/>
              <a:ext cx="1159720" cy="1112744"/>
              <a:chOff x="5004688" y="1689319"/>
              <a:chExt cx="1159720" cy="1112744"/>
            </a:xfrm>
          </p:grpSpPr>
          <p:sp>
            <p:nvSpPr>
              <p:cNvPr id="172" name="Oval 7"/>
              <p:cNvSpPr>
                <a:spLocks noChangeArrowheads="1"/>
              </p:cNvSpPr>
              <p:nvPr/>
            </p:nvSpPr>
            <p:spPr bwMode="auto">
              <a:xfrm>
                <a:off x="5004688" y="237006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H="1">
                <a:off x="5354599" y="20449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9" name="Oval 5"/>
              <p:cNvSpPr>
                <a:spLocks noChangeArrowheads="1"/>
              </p:cNvSpPr>
              <p:nvPr/>
            </p:nvSpPr>
            <p:spPr bwMode="auto">
              <a:xfrm>
                <a:off x="5732408" y="168931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35</a:t>
                </a:r>
                <a:endParaRPr kumimoji="1" lang="zh-CN" altLang="en-US" sz="2400" b="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182" name="组合 181"/>
          <p:cNvGrpSpPr/>
          <p:nvPr/>
        </p:nvGrpSpPr>
        <p:grpSpPr>
          <a:xfrm>
            <a:off x="3235566" y="2522463"/>
            <a:ext cx="1590356" cy="916555"/>
            <a:chOff x="3540366" y="2522463"/>
            <a:chExt cx="1590356" cy="916555"/>
          </a:xfrm>
        </p:grpSpPr>
        <p:sp>
          <p:nvSpPr>
            <p:cNvPr id="183" name="右箭头 182"/>
            <p:cNvSpPr/>
            <p:nvPr/>
          </p:nvSpPr>
          <p:spPr>
            <a:xfrm>
              <a:off x="3540366" y="284048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右箭头 183"/>
            <p:cNvSpPr/>
            <p:nvPr/>
          </p:nvSpPr>
          <p:spPr>
            <a:xfrm>
              <a:off x="4047544" y="252246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19196" y="2773129"/>
            <a:ext cx="1318412" cy="1639346"/>
            <a:chOff x="6769716" y="2773129"/>
            <a:chExt cx="1318412" cy="1639346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7034586" y="318001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7656128" y="39804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5" name="Line 9"/>
            <p:cNvSpPr>
              <a:spLocks noChangeShapeType="1"/>
            </p:cNvSpPr>
            <p:nvPr/>
          </p:nvSpPr>
          <p:spPr bwMode="auto">
            <a:xfrm>
              <a:off x="6769716" y="2773129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9"/>
            <p:cNvSpPr>
              <a:spLocks noChangeShapeType="1"/>
            </p:cNvSpPr>
            <p:nvPr/>
          </p:nvSpPr>
          <p:spPr bwMode="auto">
            <a:xfrm>
              <a:off x="7397288" y="3568412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7152246" y="2522463"/>
            <a:ext cx="1590356" cy="916555"/>
            <a:chOff x="7853286" y="2706223"/>
            <a:chExt cx="1590356" cy="916555"/>
          </a:xfrm>
        </p:grpSpPr>
        <p:sp>
          <p:nvSpPr>
            <p:cNvPr id="188" name="右箭头 187"/>
            <p:cNvSpPr/>
            <p:nvPr/>
          </p:nvSpPr>
          <p:spPr>
            <a:xfrm>
              <a:off x="7853286" y="3024248"/>
              <a:ext cx="1590356" cy="598530"/>
            </a:xfrm>
            <a:prstGeom prst="rightArrow">
              <a:avLst>
                <a:gd name="adj1" fmla="val 66232"/>
                <a:gd name="adj2" fmla="val 50000"/>
              </a:avLst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次调整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右箭头 188"/>
            <p:cNvSpPr/>
            <p:nvPr/>
          </p:nvSpPr>
          <p:spPr>
            <a:xfrm>
              <a:off x="8360464" y="27062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8" name="AutoShape 4"/>
          <p:cNvSpPr>
            <a:spLocks noChangeArrowheads="1"/>
          </p:cNvSpPr>
          <p:nvPr/>
        </p:nvSpPr>
        <p:spPr bwMode="auto">
          <a:xfrm>
            <a:off x="5522872" y="2128092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9968676" y="2176924"/>
            <a:ext cx="1666363" cy="2062160"/>
            <a:chOff x="9968676" y="2176924"/>
            <a:chExt cx="1666363" cy="2062160"/>
          </a:xfrm>
        </p:grpSpPr>
        <p:sp>
          <p:nvSpPr>
            <p:cNvPr id="213" name="Oval 4"/>
            <p:cNvSpPr>
              <a:spLocks noChangeArrowheads="1"/>
            </p:cNvSpPr>
            <p:nvPr/>
          </p:nvSpPr>
          <p:spPr bwMode="auto">
            <a:xfrm>
              <a:off x="9968676" y="217692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6" name="Oval 7"/>
            <p:cNvSpPr>
              <a:spLocks noChangeArrowheads="1"/>
            </p:cNvSpPr>
            <p:nvPr/>
          </p:nvSpPr>
          <p:spPr bwMode="auto">
            <a:xfrm>
              <a:off x="10581497" y="29868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7" name="Oval 7"/>
            <p:cNvSpPr>
              <a:spLocks noChangeArrowheads="1"/>
            </p:cNvSpPr>
            <p:nvPr/>
          </p:nvSpPr>
          <p:spPr bwMode="auto">
            <a:xfrm>
              <a:off x="11203039" y="38070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8" name="Line 9"/>
            <p:cNvSpPr>
              <a:spLocks noChangeShapeType="1"/>
            </p:cNvSpPr>
            <p:nvPr/>
          </p:nvSpPr>
          <p:spPr bwMode="auto">
            <a:xfrm>
              <a:off x="10316627" y="2579990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9"/>
            <p:cNvSpPr>
              <a:spLocks noChangeShapeType="1"/>
            </p:cNvSpPr>
            <p:nvPr/>
          </p:nvSpPr>
          <p:spPr bwMode="auto">
            <a:xfrm>
              <a:off x="10944199" y="3375273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743665" y="2576671"/>
            <a:ext cx="1316331" cy="1662413"/>
            <a:chOff x="8743665" y="2576671"/>
            <a:chExt cx="1316331" cy="1662413"/>
          </a:xfrm>
        </p:grpSpPr>
        <p:sp>
          <p:nvSpPr>
            <p:cNvPr id="220" name="Oval 7"/>
            <p:cNvSpPr>
              <a:spLocks noChangeArrowheads="1"/>
            </p:cNvSpPr>
            <p:nvPr/>
          </p:nvSpPr>
          <p:spPr bwMode="auto">
            <a:xfrm>
              <a:off x="8743665" y="38070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1" name="Line 9"/>
            <p:cNvSpPr>
              <a:spLocks noChangeShapeType="1"/>
            </p:cNvSpPr>
            <p:nvPr/>
          </p:nvSpPr>
          <p:spPr bwMode="auto">
            <a:xfrm flipH="1">
              <a:off x="9002136" y="3375272"/>
              <a:ext cx="419894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5"/>
            <p:cNvSpPr>
              <a:spLocks noChangeArrowheads="1"/>
            </p:cNvSpPr>
            <p:nvPr/>
          </p:nvSpPr>
          <p:spPr bwMode="auto">
            <a:xfrm>
              <a:off x="9336808" y="298687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 flipH="1">
              <a:off x="9663996" y="2576671"/>
              <a:ext cx="396000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687936" y="3375272"/>
            <a:ext cx="704891" cy="863812"/>
            <a:chOff x="9687936" y="3375272"/>
            <a:chExt cx="704891" cy="863812"/>
          </a:xfrm>
        </p:grpSpPr>
        <p:sp>
          <p:nvSpPr>
            <p:cNvPr id="211" name="Oval 7"/>
            <p:cNvSpPr>
              <a:spLocks noChangeArrowheads="1"/>
            </p:cNvSpPr>
            <p:nvPr/>
          </p:nvSpPr>
          <p:spPr bwMode="auto">
            <a:xfrm>
              <a:off x="9960827" y="3807084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38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40" name="Line 9"/>
            <p:cNvSpPr>
              <a:spLocks noChangeShapeType="1"/>
            </p:cNvSpPr>
            <p:nvPr/>
          </p:nvSpPr>
          <p:spPr bwMode="auto">
            <a:xfrm>
              <a:off x="9687936" y="3375272"/>
              <a:ext cx="419894" cy="432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9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5873 0.0953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794883" y="160396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539999" y="153865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40"/>
          <p:cNvGrpSpPr/>
          <p:nvPr/>
        </p:nvGrpSpPr>
        <p:grpSpPr>
          <a:xfrm>
            <a:off x="1794883" y="358778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539999" y="3522472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平衡二叉树的平衡调整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0"/>
          <p:cNvGrpSpPr/>
          <p:nvPr/>
        </p:nvGrpSpPr>
        <p:grpSpPr>
          <a:xfrm>
            <a:off x="1794883" y="457969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539999" y="4514383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平衡二叉树的平衡调整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——LR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型、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Group 40"/>
          <p:cNvGrpSpPr/>
          <p:nvPr/>
        </p:nvGrpSpPr>
        <p:grpSpPr>
          <a:xfrm>
            <a:off x="1794883" y="259587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8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539999" y="2530561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最小不平衡子树的定义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平衡二叉树的提出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7272" y="1001440"/>
            <a:ext cx="11110594" cy="523220"/>
            <a:chOff x="607272" y="1001440"/>
            <a:chExt cx="11110594" cy="523220"/>
          </a:xfrm>
        </p:grpSpPr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089087" y="1001440"/>
              <a:ext cx="10628779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二叉排序树的深度取决于给定查找集合的排列，即结点的插入顺序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607272" y="108052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1552" y="1702480"/>
            <a:ext cx="10819531" cy="492443"/>
            <a:chOff x="717735" y="1509420"/>
            <a:chExt cx="10819531" cy="492443"/>
          </a:xfrm>
        </p:grpSpPr>
        <p:grpSp>
          <p:nvGrpSpPr>
            <p:cNvPr id="23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226834" y="1509420"/>
              <a:ext cx="1031043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6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个结点的二叉排序树，最小深度是多少？有什么特征？</a:t>
              </a:r>
              <a:endParaRPr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2080" y="2429599"/>
            <a:ext cx="4500000" cy="504000"/>
            <a:chOff x="1402080" y="2429599"/>
            <a:chExt cx="4500000" cy="50400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402080" y="2429599"/>
              <a:ext cx="4500000" cy="50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完全二叉树的深度：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157171"/>
                </p:ext>
              </p:extLst>
            </p:nvPr>
          </p:nvGraphicFramePr>
          <p:xfrm>
            <a:off x="4254486" y="2453759"/>
            <a:ext cx="1476000" cy="46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公式" r:id="rId3" imgW="609480" imgH="190440" progId="Equation.3">
                    <p:embed/>
                  </p:oleObj>
                </mc:Choice>
                <mc:Fallback>
                  <p:oleObj name="公式" r:id="rId3" imgW="609480" imgH="1904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4486" y="2453759"/>
                          <a:ext cx="1476000" cy="461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1543425" y="3149897"/>
            <a:ext cx="4121166" cy="2675615"/>
            <a:chOff x="7192931" y="1589829"/>
            <a:chExt cx="4121166" cy="2675615"/>
          </a:xfrm>
          <a:solidFill>
            <a:srgbClr val="B4B4BE"/>
          </a:solidFill>
        </p:grpSpPr>
        <p:sp>
          <p:nvSpPr>
            <p:cNvPr id="43" name="Freeform 65"/>
            <p:cNvSpPr>
              <a:spLocks/>
            </p:cNvSpPr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9" name="Freeform 65"/>
            <p:cNvSpPr>
              <a:spLocks/>
            </p:cNvSpPr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21250" y="3210877"/>
            <a:ext cx="4339709" cy="2646208"/>
            <a:chOff x="5950690" y="3210877"/>
            <a:chExt cx="4339709" cy="2646208"/>
          </a:xfrm>
        </p:grpSpPr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8626407" y="5075675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9526251" y="436439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Freeform 44"/>
            <p:cNvSpPr>
              <a:spLocks/>
            </p:cNvSpPr>
            <p:nvPr/>
          </p:nvSpPr>
          <p:spPr bwMode="auto">
            <a:xfrm>
              <a:off x="8970308" y="433391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 flipH="1">
              <a:off x="7050326" y="3556001"/>
              <a:ext cx="995363" cy="493713"/>
            </a:xfrm>
            <a:prstGeom prst="line">
              <a:avLst/>
            </a:prstGeom>
            <a:solidFill>
              <a:srgbClr val="B4B4BE"/>
            </a:solidFill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Freeform 43"/>
            <p:cNvSpPr>
              <a:spLocks/>
            </p:cNvSpPr>
            <p:nvPr/>
          </p:nvSpPr>
          <p:spPr bwMode="auto">
            <a:xfrm>
              <a:off x="8380651" y="3509963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7" name="Freeform 44"/>
            <p:cNvSpPr>
              <a:spLocks/>
            </p:cNvSpPr>
            <p:nvPr/>
          </p:nvSpPr>
          <p:spPr bwMode="auto">
            <a:xfrm>
              <a:off x="6534388" y="427037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8" name="Freeform 45"/>
            <p:cNvSpPr>
              <a:spLocks/>
            </p:cNvSpPr>
            <p:nvPr/>
          </p:nvSpPr>
          <p:spPr bwMode="auto">
            <a:xfrm>
              <a:off x="7090331" y="430085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9" name="Freeform 65"/>
            <p:cNvSpPr>
              <a:spLocks/>
            </p:cNvSpPr>
            <p:nvPr/>
          </p:nvSpPr>
          <p:spPr bwMode="auto">
            <a:xfrm>
              <a:off x="6243875" y="505936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solidFill>
              <a:srgbClr val="B4B4BE"/>
            </a:solidFill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0" name="Line 66"/>
            <p:cNvSpPr>
              <a:spLocks noChangeShapeType="1"/>
            </p:cNvSpPr>
            <p:nvPr/>
          </p:nvSpPr>
          <p:spPr bwMode="auto">
            <a:xfrm>
              <a:off x="9960731" y="5102861"/>
              <a:ext cx="111125" cy="412750"/>
            </a:xfrm>
            <a:prstGeom prst="line">
              <a:avLst/>
            </a:prstGeom>
            <a:solidFill>
              <a:srgbClr val="B4B4BE"/>
            </a:solidFill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8015209" y="321087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auto">
            <a:xfrm>
              <a:off x="6743941" y="39635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9199801" y="39635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6278920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37"/>
            <p:cNvSpPr>
              <a:spLocks noChangeArrowheads="1"/>
            </p:cNvSpPr>
            <p:nvPr/>
          </p:nvSpPr>
          <p:spPr bwMode="auto">
            <a:xfrm>
              <a:off x="7221260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37"/>
            <p:cNvSpPr>
              <a:spLocks noChangeArrowheads="1"/>
            </p:cNvSpPr>
            <p:nvPr/>
          </p:nvSpPr>
          <p:spPr bwMode="auto">
            <a:xfrm>
              <a:off x="8716407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37"/>
            <p:cNvSpPr>
              <a:spLocks noChangeArrowheads="1"/>
            </p:cNvSpPr>
            <p:nvPr/>
          </p:nvSpPr>
          <p:spPr bwMode="auto">
            <a:xfrm>
              <a:off x="5950690" y="542508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37"/>
            <p:cNvSpPr>
              <a:spLocks noChangeArrowheads="1"/>
            </p:cNvSpPr>
            <p:nvPr/>
          </p:nvSpPr>
          <p:spPr bwMode="auto">
            <a:xfrm>
              <a:off x="9858399" y="542508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8416416" y="542508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37"/>
            <p:cNvSpPr>
              <a:spLocks noChangeArrowheads="1"/>
            </p:cNvSpPr>
            <p:nvPr/>
          </p:nvSpPr>
          <p:spPr bwMode="auto">
            <a:xfrm>
              <a:off x="9639856" y="469286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Text Box 19"/>
          <p:cNvSpPr txBox="1">
            <a:spLocks noChangeArrowheads="1"/>
          </p:cNvSpPr>
          <p:nvPr/>
        </p:nvSpPr>
        <p:spPr bwMode="auto">
          <a:xfrm>
            <a:off x="7533698" y="2429599"/>
            <a:ext cx="3240000" cy="504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左右子树的深度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平衡二叉树的提出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80972" y="4736432"/>
            <a:ext cx="10819531" cy="492443"/>
            <a:chOff x="717735" y="1509420"/>
            <a:chExt cx="10819531" cy="492443"/>
          </a:xfrm>
        </p:grpSpPr>
        <p:grpSp>
          <p:nvGrpSpPr>
            <p:cNvPr id="47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1226834" y="1509420"/>
              <a:ext cx="1031043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对于查找集合的任意排列，如何得到一棵深度尽可能小的二叉排序树？</a:t>
              </a:r>
              <a:endParaRPr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7272" y="1001440"/>
            <a:ext cx="11110594" cy="523220"/>
            <a:chOff x="607272" y="1001440"/>
            <a:chExt cx="11110594" cy="523220"/>
          </a:xfrm>
        </p:grpSpPr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089087" y="1001440"/>
              <a:ext cx="10628779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二叉排序树的深度取决于给定查找集合的排列，即结点的插入顺序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84"/>
            <p:cNvSpPr>
              <a:spLocks/>
            </p:cNvSpPr>
            <p:nvPr/>
          </p:nvSpPr>
          <p:spPr bwMode="auto">
            <a:xfrm>
              <a:off x="607272" y="108052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1552" y="1702480"/>
            <a:ext cx="10819531" cy="492443"/>
            <a:chOff x="717735" y="1509420"/>
            <a:chExt cx="10819531" cy="492443"/>
          </a:xfrm>
        </p:grpSpPr>
        <p:grpSp>
          <p:nvGrpSpPr>
            <p:cNvPr id="23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226834" y="1509420"/>
              <a:ext cx="10310432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6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个结点的二叉排序树，最小深度是多少？有什么特征？</a:t>
              </a:r>
              <a:endParaRPr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7533698" y="2429599"/>
            <a:ext cx="3240000" cy="504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左右子树的深度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8332" y="3959192"/>
            <a:ext cx="6752109" cy="523220"/>
            <a:chOff x="563092" y="3043600"/>
            <a:chExt cx="6752109" cy="523220"/>
          </a:xfrm>
        </p:grpSpPr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563092" y="31252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060597" y="3043600"/>
              <a:ext cx="6254604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维护最小深度的二叉排序树的代价太大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2080" y="2429599"/>
            <a:ext cx="4500000" cy="504000"/>
            <a:chOff x="1402080" y="2429599"/>
            <a:chExt cx="4500000" cy="50400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402080" y="2429599"/>
              <a:ext cx="4500000" cy="504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完全二叉树的深度：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278360"/>
                </p:ext>
              </p:extLst>
            </p:nvPr>
          </p:nvGraphicFramePr>
          <p:xfrm>
            <a:off x="4254486" y="2453759"/>
            <a:ext cx="1476000" cy="461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公式" r:id="rId3" imgW="609480" imgH="190440" progId="Equation.3">
                    <p:embed/>
                  </p:oleObj>
                </mc:Choice>
                <mc:Fallback>
                  <p:oleObj name="公式" r:id="rId3" imgW="609480" imgH="1904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4486" y="2453759"/>
                          <a:ext cx="1476000" cy="461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78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平衡二叉树的定义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7088" y="970960"/>
            <a:ext cx="9264152" cy="523220"/>
            <a:chOff x="657088" y="970960"/>
            <a:chExt cx="9264152" cy="523220"/>
          </a:xfrm>
        </p:grpSpPr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1195768" y="970960"/>
              <a:ext cx="8725472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平衡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结点的左子树的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深度减去右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7088" y="100144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505572" y="3811000"/>
            <a:ext cx="2561948" cy="1823969"/>
            <a:chOff x="2578576" y="2748133"/>
            <a:chExt cx="2561948" cy="1823969"/>
          </a:xfrm>
          <a:solidFill>
            <a:srgbClr val="B4B4C8"/>
          </a:solidFill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008702" y="274813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3308879" y="34441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2400" b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708524" y="34441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578576" y="414010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kumimoji="1" lang="zh-CN" altLang="en-US" sz="2400" b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H="1">
              <a:off x="3658790" y="3118986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>
              <a:off x="2928487" y="3814971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4358613" y="3118986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80292" y="3117880"/>
            <a:ext cx="2561948" cy="2517089"/>
            <a:chOff x="5271385" y="3311132"/>
            <a:chExt cx="2561948" cy="2517089"/>
          </a:xfrm>
          <a:solidFill>
            <a:srgbClr val="B4B4C8"/>
          </a:solidFill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6701511" y="331113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6001688" y="400711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2400" b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7401333" y="400711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kumimoji="1" lang="zh-CN" altLang="en-US" sz="2400" b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5271385" y="470310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4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kumimoji="1" lang="zh-CN" altLang="en-US" sz="2400" b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 flipH="1">
              <a:off x="6351599" y="3681985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H="1">
              <a:off x="5621296" y="4377970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7051422" y="3681985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5971207" y="53962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>
              <a:off x="5621296" y="5071089"/>
              <a:ext cx="419894" cy="390159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58532" y="3595854"/>
            <a:ext cx="2718307" cy="1591875"/>
            <a:chOff x="2785945" y="3260574"/>
            <a:chExt cx="2718307" cy="1591875"/>
          </a:xfrm>
        </p:grpSpPr>
        <p:sp>
          <p:nvSpPr>
            <p:cNvPr id="8" name="TextBox 7"/>
            <p:cNvSpPr txBox="1"/>
            <p:nvPr/>
          </p:nvSpPr>
          <p:spPr>
            <a:xfrm>
              <a:off x="2785945" y="4483117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70528" y="3846760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4222" y="3260574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88253" y="3846760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69653" y="2898882"/>
            <a:ext cx="2794507" cy="2404379"/>
            <a:chOff x="6197066" y="3264642"/>
            <a:chExt cx="2794507" cy="2404379"/>
          </a:xfrm>
        </p:grpSpPr>
        <p:sp>
          <p:nvSpPr>
            <p:cNvPr id="75" name="TextBox 74"/>
            <p:cNvSpPr txBox="1"/>
            <p:nvPr/>
          </p:nvSpPr>
          <p:spPr>
            <a:xfrm>
              <a:off x="6197066" y="4517665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57849" y="3881308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16783" y="326464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5574" y="3881308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4287" y="5299689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2906" y="1580560"/>
            <a:ext cx="10726134" cy="2012859"/>
            <a:chOff x="657088" y="925240"/>
            <a:chExt cx="9185843" cy="2012859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1117459" y="925240"/>
              <a:ext cx="8725472" cy="201285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平衡二叉树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或者是一棵空的二叉排序树，或者是具有下列性质的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结点的左子树和右子树的深度最多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相差 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结点的左子树和右子树也都是平衡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657088" y="100144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5" name="Text Box 4"/>
          <p:cNvSpPr txBox="1">
            <a:spLocks noChangeArrowheads="1"/>
          </p:cNvSpPr>
          <p:nvPr/>
        </p:nvSpPr>
        <p:spPr bwMode="auto">
          <a:xfrm>
            <a:off x="922148" y="4029163"/>
            <a:ext cx="4156392" cy="99001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在平衡二叉树中，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结点的平衡因子是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4"/>
          <p:cNvSpPr txBox="1">
            <a:spLocks noChangeArrowheads="1"/>
          </p:cNvSpPr>
          <p:nvPr/>
        </p:nvSpPr>
        <p:spPr bwMode="auto">
          <a:xfrm>
            <a:off x="6104449" y="5603555"/>
            <a:ext cx="2010077" cy="5411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平衡二叉树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9412293" y="5603555"/>
            <a:ext cx="2347882" cy="5411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非平衡二叉树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最小不平衡子树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7088" y="1565320"/>
            <a:ext cx="10681472" cy="954107"/>
            <a:chOff x="657088" y="940480"/>
            <a:chExt cx="10681472" cy="954107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195768" y="940480"/>
              <a:ext cx="10142792" cy="9541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不平衡子树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距离插入结点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最近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的、且平衡因子的绝对值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大于 1 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67"/>
            <p:cNvGrpSpPr/>
            <p:nvPr/>
          </p:nvGrpSpPr>
          <p:grpSpPr>
            <a:xfrm>
              <a:off x="657088" y="100144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690123" y="4877837"/>
            <a:ext cx="781911" cy="757132"/>
            <a:chOff x="9330203" y="4877837"/>
            <a:chExt cx="781911" cy="757132"/>
          </a:xfrm>
        </p:grpSpPr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9680114" y="520296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8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zh-CN" altLang="en-US" sz="28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9330203" y="487783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48981" y="2761708"/>
            <a:ext cx="1635716" cy="2495819"/>
            <a:chOff x="6197066" y="3264642"/>
            <a:chExt cx="1635716" cy="2495819"/>
          </a:xfrm>
        </p:grpSpPr>
        <p:sp>
          <p:nvSpPr>
            <p:cNvPr id="40" name="TextBox 39"/>
            <p:cNvSpPr txBox="1"/>
            <p:nvPr/>
          </p:nvSpPr>
          <p:spPr>
            <a:xfrm>
              <a:off x="6197066" y="4517665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B42D2D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7849" y="3881308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16783" y="326464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34727" y="5391129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7088" y="5129434"/>
            <a:ext cx="5819912" cy="523220"/>
            <a:chOff x="657088" y="4656781"/>
            <a:chExt cx="5819912" cy="523220"/>
          </a:xfrm>
        </p:grpSpPr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1263527" y="4656781"/>
              <a:ext cx="5213473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如何调整最小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不平衡子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6" name="Group 31"/>
            <p:cNvGrpSpPr/>
            <p:nvPr/>
          </p:nvGrpSpPr>
          <p:grpSpPr>
            <a:xfrm>
              <a:off x="657088" y="471792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668648" y="877474"/>
            <a:ext cx="7733794" cy="523220"/>
            <a:chOff x="657088" y="4656781"/>
            <a:chExt cx="7733794" cy="523220"/>
          </a:xfrm>
        </p:grpSpPr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1202567" y="4656781"/>
              <a:ext cx="7188315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插入一个结点会影响哪些结点的平衡因子？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657088" y="471792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340212" y="3117880"/>
            <a:ext cx="3058514" cy="1823969"/>
            <a:chOff x="8340212" y="3117880"/>
            <a:chExt cx="3058514" cy="1823969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9770338" y="311788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9070515" y="381386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0470160" y="381386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8340212" y="450984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flipH="1">
              <a:off x="9420426" y="348873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8690123" y="418471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10120249" y="348873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9986338" y="450984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10966726" y="450984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9</a:t>
              </a:r>
              <a:endParaRPr kumimoji="1" lang="zh-CN" altLang="en-US" sz="28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>
              <a:off x="10821268" y="4200145"/>
              <a:ext cx="25200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 flipH="1">
              <a:off x="10313680" y="4198954"/>
              <a:ext cx="25200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25507" y="2908999"/>
            <a:ext cx="3158868" cy="1622355"/>
            <a:chOff x="8225507" y="2908999"/>
            <a:chExt cx="3158868" cy="1622355"/>
          </a:xfrm>
        </p:grpSpPr>
        <p:sp>
          <p:nvSpPr>
            <p:cNvPr id="55" name="TextBox 54"/>
            <p:cNvSpPr txBox="1"/>
            <p:nvPr/>
          </p:nvSpPr>
          <p:spPr>
            <a:xfrm>
              <a:off x="8225507" y="4162022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+mn-ea"/>
                  <a:cs typeface="Times New Roman" panose="02020603050405020304" pitchFamily="18" charset="0"/>
                </a:rPr>
                <a:t> 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86290" y="3525665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45224" y="2908999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04015" y="3525665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95690" y="416202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168376" y="416202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1402080" y="2881565"/>
            <a:ext cx="5623559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38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且入且判断，一旦失衡立即调整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7687" y="3530965"/>
            <a:ext cx="7416000" cy="1185178"/>
            <a:chOff x="517687" y="3530965"/>
            <a:chExt cx="7416000" cy="1185178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517687" y="4140143"/>
              <a:ext cx="7416000" cy="57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38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只调整最小不平衡子树，并且不影响其他结点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右箭头 74"/>
            <p:cNvSpPr/>
            <p:nvPr/>
          </p:nvSpPr>
          <p:spPr>
            <a:xfrm rot="5400000">
              <a:off x="3977785" y="3638965"/>
              <a:ext cx="504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9070515" y="3818965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zh-CN" altLang="en-US" sz="28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28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0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74" grpId="0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99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平衡调整算法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1242706" y="1450656"/>
            <a:ext cx="8905889" cy="368306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算法：平衡调整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输入：平衡二叉树，新插入结点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输出：新的平衡二叉树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1.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找到最小</a:t>
            </a:r>
            <a:r>
              <a:rPr lang="zh-CN" altLang="en-US" sz="2400" dirty="0">
                <a:latin typeface="Times New Roman" panose="02020603050405020304" pitchFamily="18" charset="0"/>
              </a:rPr>
              <a:t>不平衡子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树的根结点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2.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根据</a:t>
            </a:r>
            <a:r>
              <a:rPr lang="zh-CN" altLang="en-US" sz="2400" dirty="0">
                <a:latin typeface="Times New Roman" panose="02020603050405020304" pitchFamily="18" charset="0"/>
              </a:rPr>
              <a:t>结点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和结点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之间的关系，判断调整类型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3.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根据类型、遵循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扁担原理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旋转优先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原则进行相应调整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型：调整一次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型、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RL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型：调整两次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189007" y="235138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40</a:t>
            </a:r>
            <a:endParaRPr kumimoji="1" lang="zh-CN" altLang="en-US" sz="2400" b="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84" y="2722240"/>
            <a:ext cx="769805" cy="757132"/>
            <a:chOff x="1527943" y="3142173"/>
            <a:chExt cx="769805" cy="757132"/>
          </a:xfrm>
        </p:grpSpPr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1527943" y="346730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 flipH="1">
              <a:off x="1877854" y="3142173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8881" y="3418225"/>
            <a:ext cx="769805" cy="757131"/>
            <a:chOff x="797640" y="3838158"/>
            <a:chExt cx="769805" cy="757131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797640" y="4163289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7" name="Line 9"/>
            <p:cNvSpPr>
              <a:spLocks noChangeShapeType="1"/>
            </p:cNvSpPr>
            <p:nvPr/>
          </p:nvSpPr>
          <p:spPr bwMode="auto">
            <a:xfrm flipH="1">
              <a:off x="1147551" y="3838158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8722" y="2086669"/>
            <a:ext cx="1605236" cy="1668075"/>
            <a:chOff x="1530948" y="2395216"/>
            <a:chExt cx="1605236" cy="1668075"/>
          </a:xfrm>
        </p:grpSpPr>
        <p:sp>
          <p:nvSpPr>
            <p:cNvPr id="75" name="TextBox 74"/>
            <p:cNvSpPr txBox="1"/>
            <p:nvPr/>
          </p:nvSpPr>
          <p:spPr>
            <a:xfrm>
              <a:off x="1530948" y="3693959"/>
              <a:ext cx="3843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61251" y="3057602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0185" y="2395216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7202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2189007" y="2351387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40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6" name="AutoShape 4"/>
          <p:cNvSpPr>
            <a:spLocks noChangeArrowheads="1"/>
          </p:cNvSpPr>
          <p:nvPr/>
        </p:nvSpPr>
        <p:spPr bwMode="auto">
          <a:xfrm>
            <a:off x="2352778" y="2802657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05264" y="2365894"/>
            <a:ext cx="1162303" cy="1127984"/>
            <a:chOff x="3005264" y="2442094"/>
            <a:chExt cx="1162303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735567" y="244209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005264" y="3138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3355175" y="281294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AutoShape 4"/>
            <p:cNvSpPr>
              <a:spLocks noChangeArrowheads="1"/>
            </p:cNvSpPr>
            <p:nvPr/>
          </p:nvSpPr>
          <p:spPr bwMode="auto">
            <a:xfrm>
              <a:off x="3904821" y="2852881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07537" y="2720854"/>
            <a:ext cx="746804" cy="773024"/>
            <a:chOff x="4107537" y="2797054"/>
            <a:chExt cx="746804" cy="773024"/>
          </a:xfrm>
        </p:grpSpPr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4422341" y="3138078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4107537" y="2797054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985808"/>
            <a:ext cx="9560210" cy="501997"/>
            <a:chOff x="542923" y="5031528"/>
            <a:chExt cx="9560210" cy="501997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0199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20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40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LL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556292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446713" y="1466934"/>
            <a:ext cx="2971166" cy="3440424"/>
            <a:chOff x="5446713" y="1558374"/>
            <a:chExt cx="2971166" cy="3440424"/>
          </a:xfrm>
        </p:grpSpPr>
        <p:sp>
          <p:nvSpPr>
            <p:cNvPr id="127" name="Text Box 139"/>
            <p:cNvSpPr txBox="1">
              <a:spLocks noChangeArrowheads="1"/>
            </p:cNvSpPr>
            <p:nvPr/>
          </p:nvSpPr>
          <p:spPr bwMode="auto">
            <a:xfrm>
              <a:off x="8070216" y="2601362"/>
              <a:ext cx="347663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</a:t>
              </a:r>
            </a:p>
          </p:txBody>
        </p:sp>
        <p:sp>
          <p:nvSpPr>
            <p:cNvPr id="129" name="Text Box 118" descr="白色大理石"/>
            <p:cNvSpPr txBox="1">
              <a:spLocks noChangeArrowheads="1"/>
            </p:cNvSpPr>
            <p:nvPr/>
          </p:nvSpPr>
          <p:spPr bwMode="auto">
            <a:xfrm>
              <a:off x="5751513" y="2869649"/>
              <a:ext cx="346075" cy="8334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0" name="Line 119"/>
            <p:cNvSpPr>
              <a:spLocks noChangeShapeType="1"/>
            </p:cNvSpPr>
            <p:nvPr/>
          </p:nvSpPr>
          <p:spPr bwMode="auto">
            <a:xfrm>
              <a:off x="5545138" y="2869649"/>
              <a:ext cx="179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20"/>
            <p:cNvSpPr>
              <a:spLocks noChangeShapeType="1"/>
            </p:cNvSpPr>
            <p:nvPr/>
          </p:nvSpPr>
          <p:spPr bwMode="auto">
            <a:xfrm>
              <a:off x="5538788" y="3690387"/>
              <a:ext cx="182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21"/>
            <p:cNvSpPr txBox="1">
              <a:spLocks noChangeArrowheads="1"/>
            </p:cNvSpPr>
            <p:nvPr/>
          </p:nvSpPr>
          <p:spPr bwMode="auto">
            <a:xfrm>
              <a:off x="5538153" y="3158574"/>
              <a:ext cx="347663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" name="Line 122"/>
            <p:cNvSpPr>
              <a:spLocks noChangeShapeType="1"/>
            </p:cNvSpPr>
            <p:nvPr/>
          </p:nvSpPr>
          <p:spPr bwMode="auto">
            <a:xfrm flipH="1">
              <a:off x="5622926" y="2885524"/>
              <a:ext cx="0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3"/>
            <p:cNvSpPr>
              <a:spLocks noChangeShapeType="1"/>
            </p:cNvSpPr>
            <p:nvPr/>
          </p:nvSpPr>
          <p:spPr bwMode="auto">
            <a:xfrm>
              <a:off x="5611178" y="3468137"/>
              <a:ext cx="0" cy="209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/>
          </p:nvSpPr>
          <p:spPr bwMode="auto">
            <a:xfrm>
              <a:off x="7309486" y="1915562"/>
              <a:ext cx="404813" cy="406400"/>
            </a:xfrm>
            <a:custGeom>
              <a:avLst/>
              <a:gdLst>
                <a:gd name="T0" fmla="*/ 0 w 235"/>
                <a:gd name="T1" fmla="*/ 0 h 232"/>
                <a:gd name="T2" fmla="*/ 235 w 235"/>
                <a:gd name="T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5" h="232">
                  <a:moveTo>
                    <a:pt x="0" y="0"/>
                  </a:moveTo>
                  <a:lnTo>
                    <a:pt x="235" y="232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26"/>
            <p:cNvSpPr>
              <a:spLocks noChangeShapeType="1"/>
            </p:cNvSpPr>
            <p:nvPr/>
          </p:nvSpPr>
          <p:spPr bwMode="auto">
            <a:xfrm>
              <a:off x="8028623" y="2317199"/>
              <a:ext cx="1793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28" descr="白色大理石"/>
            <p:cNvSpPr txBox="1">
              <a:spLocks noChangeArrowheads="1"/>
            </p:cNvSpPr>
            <p:nvPr/>
          </p:nvSpPr>
          <p:spPr bwMode="auto">
            <a:xfrm>
              <a:off x="6799898" y="2882349"/>
              <a:ext cx="344488" cy="8350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8" name="Line 129"/>
            <p:cNvSpPr>
              <a:spLocks noChangeShapeType="1"/>
            </p:cNvSpPr>
            <p:nvPr/>
          </p:nvSpPr>
          <p:spPr bwMode="auto">
            <a:xfrm>
              <a:off x="6593523" y="2887112"/>
              <a:ext cx="180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30"/>
            <p:cNvSpPr>
              <a:spLocks noChangeShapeType="1"/>
            </p:cNvSpPr>
            <p:nvPr/>
          </p:nvSpPr>
          <p:spPr bwMode="auto">
            <a:xfrm>
              <a:off x="6587173" y="3725312"/>
              <a:ext cx="180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131"/>
            <p:cNvSpPr txBox="1">
              <a:spLocks noChangeArrowheads="1"/>
            </p:cNvSpPr>
            <p:nvPr/>
          </p:nvSpPr>
          <p:spPr bwMode="auto">
            <a:xfrm>
              <a:off x="6596381" y="3160162"/>
              <a:ext cx="346075" cy="465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1" name="Line 132"/>
            <p:cNvSpPr>
              <a:spLocks noChangeShapeType="1"/>
            </p:cNvSpPr>
            <p:nvPr/>
          </p:nvSpPr>
          <p:spPr bwMode="auto">
            <a:xfrm flipH="1">
              <a:off x="6669723" y="2891874"/>
              <a:ext cx="0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34"/>
            <p:cNvSpPr>
              <a:spLocks/>
            </p:cNvSpPr>
            <p:nvPr/>
          </p:nvSpPr>
          <p:spPr bwMode="auto">
            <a:xfrm>
              <a:off x="5942013" y="2523574"/>
              <a:ext cx="354013" cy="339725"/>
            </a:xfrm>
            <a:custGeom>
              <a:avLst/>
              <a:gdLst>
                <a:gd name="T0" fmla="*/ 257 w 257"/>
                <a:gd name="T1" fmla="*/ 0 h 240"/>
                <a:gd name="T2" fmla="*/ 0 w 257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240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35"/>
            <p:cNvSpPr>
              <a:spLocks noChangeShapeType="1"/>
            </p:cNvSpPr>
            <p:nvPr/>
          </p:nvSpPr>
          <p:spPr bwMode="auto">
            <a:xfrm>
              <a:off x="6653848" y="3476074"/>
              <a:ext cx="0" cy="225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37" descr="白色大理石"/>
            <p:cNvSpPr txBox="1">
              <a:spLocks noChangeArrowheads="1"/>
            </p:cNvSpPr>
            <p:nvPr/>
          </p:nvSpPr>
          <p:spPr bwMode="auto">
            <a:xfrm>
              <a:off x="7649211" y="2318787"/>
              <a:ext cx="346075" cy="83343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7" name="Line 138"/>
            <p:cNvSpPr>
              <a:spLocks noChangeShapeType="1"/>
            </p:cNvSpPr>
            <p:nvPr/>
          </p:nvSpPr>
          <p:spPr bwMode="auto">
            <a:xfrm>
              <a:off x="8004811" y="3150637"/>
              <a:ext cx="1809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0"/>
            <p:cNvSpPr>
              <a:spLocks noChangeShapeType="1"/>
            </p:cNvSpPr>
            <p:nvPr/>
          </p:nvSpPr>
          <p:spPr bwMode="auto">
            <a:xfrm flipH="1">
              <a:off x="8155623" y="2339424"/>
              <a:ext cx="0" cy="277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1"/>
            <p:cNvSpPr>
              <a:spLocks noChangeShapeType="1"/>
            </p:cNvSpPr>
            <p:nvPr/>
          </p:nvSpPr>
          <p:spPr bwMode="auto">
            <a:xfrm>
              <a:off x="8130223" y="2923624"/>
              <a:ext cx="0" cy="209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2"/>
            <p:cNvSpPr>
              <a:spLocks/>
            </p:cNvSpPr>
            <p:nvPr/>
          </p:nvSpPr>
          <p:spPr bwMode="auto">
            <a:xfrm>
              <a:off x="6607176" y="1897781"/>
              <a:ext cx="360000" cy="396000"/>
            </a:xfrm>
            <a:custGeom>
              <a:avLst/>
              <a:gdLst>
                <a:gd name="T0" fmla="*/ 315 w 315"/>
                <a:gd name="T1" fmla="*/ 0 h 223"/>
                <a:gd name="T2" fmla="*/ 0 w 315"/>
                <a:gd name="T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5" h="223">
                  <a:moveTo>
                    <a:pt x="315" y="0"/>
                  </a:moveTo>
                  <a:lnTo>
                    <a:pt x="0" y="223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47"/>
            <p:cNvSpPr>
              <a:spLocks noChangeShapeType="1"/>
            </p:cNvSpPr>
            <p:nvPr/>
          </p:nvSpPr>
          <p:spPr bwMode="auto">
            <a:xfrm>
              <a:off x="5913438" y="3710389"/>
              <a:ext cx="1588" cy="39600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Oval 36"/>
            <p:cNvSpPr>
              <a:spLocks noChangeArrowheads="1"/>
            </p:cNvSpPr>
            <p:nvPr/>
          </p:nvSpPr>
          <p:spPr bwMode="auto">
            <a:xfrm>
              <a:off x="6921501" y="1558374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53" name="Oval 37"/>
            <p:cNvSpPr>
              <a:spLocks noChangeArrowheads="1"/>
            </p:cNvSpPr>
            <p:nvPr/>
          </p:nvSpPr>
          <p:spPr bwMode="auto">
            <a:xfrm>
              <a:off x="6229351" y="218702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54" name="Oval 40"/>
            <p:cNvSpPr>
              <a:spLocks noChangeArrowheads="1"/>
            </p:cNvSpPr>
            <p:nvPr/>
          </p:nvSpPr>
          <p:spPr bwMode="auto">
            <a:xfrm>
              <a:off x="5689601" y="4120917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186" name="Text Box 7"/>
            <p:cNvSpPr txBox="1">
              <a:spLocks noChangeArrowheads="1"/>
            </p:cNvSpPr>
            <p:nvPr/>
          </p:nvSpPr>
          <p:spPr bwMode="auto">
            <a:xfrm>
              <a:off x="5446713" y="4537133"/>
              <a:ext cx="29185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插入结点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失去平衡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Freeform 134"/>
            <p:cNvSpPr>
              <a:spLocks/>
            </p:cNvSpPr>
            <p:nvPr/>
          </p:nvSpPr>
          <p:spPr bwMode="auto">
            <a:xfrm flipH="1">
              <a:off x="6581934" y="2536923"/>
              <a:ext cx="354013" cy="339725"/>
            </a:xfrm>
            <a:custGeom>
              <a:avLst/>
              <a:gdLst>
                <a:gd name="T0" fmla="*/ 257 w 257"/>
                <a:gd name="T1" fmla="*/ 0 h 240"/>
                <a:gd name="T2" fmla="*/ 0 w 257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240">
                  <a:moveTo>
                    <a:pt x="257" y="0"/>
                  </a:move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7"/>
          <p:cNvSpPr txBox="1">
            <a:spLocks noChangeArrowheads="1"/>
          </p:cNvSpPr>
          <p:nvPr/>
        </p:nvSpPr>
        <p:spPr bwMode="auto">
          <a:xfrm>
            <a:off x="8890261" y="4460933"/>
            <a:ext cx="28328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调整后重新平衡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10613" y="1362102"/>
            <a:ext cx="2880677" cy="2519620"/>
            <a:chOff x="8710613" y="1362102"/>
            <a:chExt cx="2880677" cy="2519620"/>
          </a:xfrm>
        </p:grpSpPr>
        <p:sp>
          <p:nvSpPr>
            <p:cNvPr id="156" name="Text Box 81"/>
            <p:cNvSpPr txBox="1">
              <a:spLocks noChangeArrowheads="1"/>
            </p:cNvSpPr>
            <p:nvPr/>
          </p:nvSpPr>
          <p:spPr bwMode="auto">
            <a:xfrm>
              <a:off x="8710613" y="2824564"/>
              <a:ext cx="7651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+1</a:t>
              </a:r>
            </a:p>
          </p:txBody>
        </p:sp>
        <p:sp>
          <p:nvSpPr>
            <p:cNvPr id="157" name="Text Box 78" descr="白色大理石"/>
            <p:cNvSpPr txBox="1">
              <a:spLocks noChangeArrowheads="1"/>
            </p:cNvSpPr>
            <p:nvPr/>
          </p:nvSpPr>
          <p:spPr bwMode="auto">
            <a:xfrm>
              <a:off x="9151938" y="2220679"/>
              <a:ext cx="345600" cy="8352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algn="ctr" eaLnBrk="0" hangingPunct="0">
                <a:lnSpc>
                  <a:spcPct val="90000"/>
                </a:lnSpc>
              </a:pPr>
              <a:endParaRPr lang="en-US" altLang="zh-CN" sz="12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79"/>
            <p:cNvSpPr>
              <a:spLocks noChangeShapeType="1"/>
            </p:cNvSpPr>
            <p:nvPr/>
          </p:nvSpPr>
          <p:spPr bwMode="auto">
            <a:xfrm>
              <a:off x="8888413" y="2220679"/>
              <a:ext cx="188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80"/>
            <p:cNvSpPr>
              <a:spLocks noChangeShapeType="1"/>
            </p:cNvSpPr>
            <p:nvPr/>
          </p:nvSpPr>
          <p:spPr bwMode="auto">
            <a:xfrm>
              <a:off x="8880475" y="3675782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H="1">
              <a:off x="8947150" y="2261954"/>
              <a:ext cx="0" cy="540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>
              <a:off x="8963025" y="3163972"/>
              <a:ext cx="0" cy="504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86"/>
            <p:cNvSpPr>
              <a:spLocks/>
            </p:cNvSpPr>
            <p:nvPr/>
          </p:nvSpPr>
          <p:spPr bwMode="auto">
            <a:xfrm>
              <a:off x="10155873" y="1778402"/>
              <a:ext cx="303212" cy="392113"/>
            </a:xfrm>
            <a:custGeom>
              <a:avLst/>
              <a:gdLst>
                <a:gd name="T0" fmla="*/ 0 w 202"/>
                <a:gd name="T1" fmla="*/ 0 h 182"/>
                <a:gd name="T2" fmla="*/ 202 w 202"/>
                <a:gd name="T3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2" h="182">
                  <a:moveTo>
                    <a:pt x="0" y="0"/>
                  </a:moveTo>
                  <a:lnTo>
                    <a:pt x="202" y="182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87"/>
            <p:cNvSpPr>
              <a:spLocks noChangeShapeType="1"/>
            </p:cNvSpPr>
            <p:nvPr/>
          </p:nvSpPr>
          <p:spPr bwMode="auto">
            <a:xfrm>
              <a:off x="11157585" y="2809007"/>
              <a:ext cx="1920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88"/>
            <p:cNvSpPr>
              <a:spLocks noChangeShapeType="1"/>
            </p:cNvSpPr>
            <p:nvPr/>
          </p:nvSpPr>
          <p:spPr bwMode="auto">
            <a:xfrm>
              <a:off x="11144885" y="3661494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89"/>
            <p:cNvSpPr txBox="1">
              <a:spLocks noChangeArrowheads="1"/>
            </p:cNvSpPr>
            <p:nvPr/>
          </p:nvSpPr>
          <p:spPr bwMode="auto">
            <a:xfrm>
              <a:off x="11229340" y="3116664"/>
              <a:ext cx="361950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6" name="Line 90"/>
            <p:cNvSpPr>
              <a:spLocks noChangeShapeType="1"/>
            </p:cNvSpPr>
            <p:nvPr/>
          </p:nvSpPr>
          <p:spPr bwMode="auto">
            <a:xfrm flipH="1">
              <a:off x="11295698" y="2820754"/>
              <a:ext cx="0" cy="28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91"/>
            <p:cNvSpPr>
              <a:spLocks noChangeShapeType="1"/>
            </p:cNvSpPr>
            <p:nvPr/>
          </p:nvSpPr>
          <p:spPr bwMode="auto">
            <a:xfrm>
              <a:off x="11294110" y="3437974"/>
              <a:ext cx="0" cy="21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Text Box 92" descr="白色大理石"/>
            <p:cNvSpPr txBox="1">
              <a:spLocks noChangeArrowheads="1"/>
            </p:cNvSpPr>
            <p:nvPr/>
          </p:nvSpPr>
          <p:spPr bwMode="auto">
            <a:xfrm>
              <a:off x="10752773" y="2796307"/>
              <a:ext cx="345600" cy="8352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12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9" name="Text Box 95" descr="白色大理石"/>
            <p:cNvSpPr txBox="1">
              <a:spLocks noChangeArrowheads="1"/>
            </p:cNvSpPr>
            <p:nvPr/>
          </p:nvSpPr>
          <p:spPr bwMode="auto">
            <a:xfrm>
              <a:off x="10012998" y="2796307"/>
              <a:ext cx="345600" cy="8352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 eaLnBrk="0" hangingPunct="0">
                <a:lnSpc>
                  <a:spcPct val="90000"/>
                </a:lnSpc>
              </a:pPr>
              <a:endParaRPr lang="en-US" altLang="zh-CN" sz="12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B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0" name="Line 96"/>
            <p:cNvSpPr>
              <a:spLocks noChangeShapeType="1"/>
            </p:cNvSpPr>
            <p:nvPr/>
          </p:nvSpPr>
          <p:spPr bwMode="auto">
            <a:xfrm>
              <a:off x="9795510" y="2796307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97"/>
            <p:cNvSpPr>
              <a:spLocks noChangeShapeType="1"/>
            </p:cNvSpPr>
            <p:nvPr/>
          </p:nvSpPr>
          <p:spPr bwMode="auto">
            <a:xfrm>
              <a:off x="9789160" y="3651652"/>
              <a:ext cx="190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98"/>
            <p:cNvSpPr txBox="1">
              <a:spLocks noChangeArrowheads="1"/>
            </p:cNvSpPr>
            <p:nvPr/>
          </p:nvSpPr>
          <p:spPr bwMode="auto">
            <a:xfrm>
              <a:off x="9803130" y="3128094"/>
              <a:ext cx="363537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/>
            <a:p>
              <a:pPr eaLnBrk="0" hangingPunct="0"/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h</a:t>
              </a:r>
              <a:endParaRPr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3" name="Line 99"/>
            <p:cNvSpPr>
              <a:spLocks noChangeShapeType="1"/>
            </p:cNvSpPr>
            <p:nvPr/>
          </p:nvSpPr>
          <p:spPr bwMode="auto">
            <a:xfrm flipH="1">
              <a:off x="9876473" y="2802022"/>
              <a:ext cx="0" cy="28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0"/>
            <p:cNvSpPr>
              <a:spLocks noChangeShapeType="1"/>
            </p:cNvSpPr>
            <p:nvPr/>
          </p:nvSpPr>
          <p:spPr bwMode="auto">
            <a:xfrm>
              <a:off x="9871710" y="3448452"/>
              <a:ext cx="0" cy="216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2"/>
            <p:cNvSpPr>
              <a:spLocks noChangeShapeType="1"/>
            </p:cNvSpPr>
            <p:nvPr/>
          </p:nvSpPr>
          <p:spPr bwMode="auto">
            <a:xfrm flipH="1">
              <a:off x="10230485" y="2507382"/>
              <a:ext cx="201612" cy="2889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03"/>
            <p:cNvSpPr>
              <a:spLocks/>
            </p:cNvSpPr>
            <p:nvPr/>
          </p:nvSpPr>
          <p:spPr bwMode="auto">
            <a:xfrm>
              <a:off x="9422765" y="1810152"/>
              <a:ext cx="360000" cy="396000"/>
            </a:xfrm>
            <a:custGeom>
              <a:avLst/>
              <a:gdLst>
                <a:gd name="T0" fmla="*/ 255 w 255"/>
                <a:gd name="T1" fmla="*/ 0 h 225"/>
                <a:gd name="T2" fmla="*/ 0 w 255"/>
                <a:gd name="T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5" h="225">
                  <a:moveTo>
                    <a:pt x="255" y="0"/>
                  </a:moveTo>
                  <a:lnTo>
                    <a:pt x="0" y="225"/>
                  </a:lnTo>
                </a:path>
              </a:pathLst>
            </a:custGeom>
            <a:noFill/>
            <a:ln w="38100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Oval 108"/>
            <p:cNvSpPr>
              <a:spLocks noChangeArrowheads="1"/>
            </p:cNvSpPr>
            <p:nvPr/>
          </p:nvSpPr>
          <p:spPr bwMode="auto">
            <a:xfrm>
              <a:off x="10071917" y="1362102"/>
              <a:ext cx="434159" cy="32623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80" name="Oval 38"/>
            <p:cNvSpPr>
              <a:spLocks noChangeArrowheads="1"/>
            </p:cNvSpPr>
            <p:nvPr/>
          </p:nvSpPr>
          <p:spPr bwMode="auto">
            <a:xfrm>
              <a:off x="9756775" y="14634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81" name="Oval 39"/>
            <p:cNvSpPr>
              <a:spLocks noChangeArrowheads="1"/>
            </p:cNvSpPr>
            <p:nvPr/>
          </p:nvSpPr>
          <p:spPr bwMode="auto">
            <a:xfrm>
              <a:off x="10352723" y="212892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9348788" y="3069674"/>
              <a:ext cx="0" cy="36000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Oval 42"/>
            <p:cNvSpPr>
              <a:spLocks noChangeArrowheads="1"/>
            </p:cNvSpPr>
            <p:nvPr/>
          </p:nvSpPr>
          <p:spPr bwMode="auto">
            <a:xfrm>
              <a:off x="9124950" y="3449722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</p:spPr>
          <p:txBody>
            <a:bodyPr tIns="0" bIns="0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X</a:t>
              </a:r>
            </a:p>
          </p:txBody>
        </p:sp>
        <p:sp>
          <p:nvSpPr>
            <p:cNvPr id="189" name="Line 102"/>
            <p:cNvSpPr>
              <a:spLocks noChangeShapeType="1"/>
            </p:cNvSpPr>
            <p:nvPr/>
          </p:nvSpPr>
          <p:spPr bwMode="auto">
            <a:xfrm>
              <a:off x="10715308" y="2493178"/>
              <a:ext cx="201612" cy="2889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78545" y="2353394"/>
            <a:ext cx="3636000" cy="1168484"/>
            <a:chOff x="1378545" y="2353394"/>
            <a:chExt cx="3636000" cy="1168484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1799203" y="2353394"/>
              <a:ext cx="2700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1378545" y="3521878"/>
              <a:ext cx="3636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347018" y="1441534"/>
            <a:ext cx="6228000" cy="2222818"/>
            <a:chOff x="5347018" y="1441534"/>
            <a:chExt cx="6228000" cy="2222818"/>
          </a:xfrm>
        </p:grpSpPr>
        <p:cxnSp>
          <p:nvCxnSpPr>
            <p:cNvPr id="155" name="直接连接符 154"/>
            <p:cNvCxnSpPr/>
            <p:nvPr/>
          </p:nvCxnSpPr>
          <p:spPr>
            <a:xfrm flipV="1">
              <a:off x="6640513" y="1441534"/>
              <a:ext cx="3960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5347018" y="3664352"/>
              <a:ext cx="6228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05625 0.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62" grpId="0" animBg="1"/>
      <p:bldP spid="52" grpId="0" animBg="1"/>
      <p:bldP spid="52" grpId="1" animBg="1"/>
      <p:bldP spid="56" grpId="0" animBg="1"/>
      <p:bldP spid="56" grpId="1" animBg="1"/>
      <p:bldP spid="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95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型的平衡调整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06848" y="774720"/>
            <a:ext cx="9625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设序列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,15, 25, 10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1162" y="1324669"/>
            <a:ext cx="1942285" cy="2088687"/>
            <a:chOff x="678722" y="2086669"/>
            <a:chExt cx="1942285" cy="2088687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2189007" y="235138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489184" y="2722240"/>
              <a:ext cx="769805" cy="757132"/>
              <a:chOff x="1527943" y="3142173"/>
              <a:chExt cx="769805" cy="75713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1527943" y="346730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6" name="Line 8"/>
              <p:cNvSpPr>
                <a:spLocks noChangeShapeType="1"/>
              </p:cNvSpPr>
              <p:nvPr/>
            </p:nvSpPr>
            <p:spPr bwMode="auto">
              <a:xfrm flipH="1">
                <a:off x="1877854" y="3142173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758881" y="3418225"/>
              <a:ext cx="769805" cy="757131"/>
              <a:chOff x="797640" y="3838158"/>
              <a:chExt cx="769805" cy="757131"/>
            </a:xfrm>
          </p:grpSpPr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797640" y="4163289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5C307D"/>
                    </a:solidFill>
                    <a:latin typeface="Times New Roman" pitchFamily="18" charset="0"/>
                    <a:ea typeface="宋体" charset="-122"/>
                  </a:rPr>
                  <a:t>20</a:t>
                </a:r>
                <a:endParaRPr kumimoji="1" lang="zh-CN" altLang="en-US" sz="2400" b="0" dirty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7" name="Line 9"/>
              <p:cNvSpPr>
                <a:spLocks noChangeShapeType="1"/>
              </p:cNvSpPr>
              <p:nvPr/>
            </p:nvSpPr>
            <p:spPr bwMode="auto">
              <a:xfrm flipH="1">
                <a:off x="1147551" y="3838158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78722" y="2086669"/>
              <a:ext cx="1605236" cy="1668075"/>
              <a:chOff x="1530948" y="2395216"/>
              <a:chExt cx="1605236" cy="166807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1530948" y="3693959"/>
                <a:ext cx="3843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261251" y="3057602"/>
                <a:ext cx="2159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920185" y="2395216"/>
                <a:ext cx="2159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2189007" y="235138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AutoShape 4"/>
            <p:cNvSpPr>
              <a:spLocks noChangeArrowheads="1"/>
            </p:cNvSpPr>
            <p:nvPr/>
          </p:nvSpPr>
          <p:spPr bwMode="auto">
            <a:xfrm>
              <a:off x="2352778" y="2802657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6252178" y="2011617"/>
            <a:ext cx="134937" cy="223837"/>
          </a:xfrm>
          <a:prstGeom prst="triangle">
            <a:avLst>
              <a:gd name="adj" fmla="val 50000"/>
            </a:avLst>
          </a:prstGeom>
          <a:solidFill>
            <a:srgbClr val="B42D2D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352621" y="1600830"/>
            <a:ext cx="1849077" cy="1127984"/>
            <a:chOff x="3660584" y="1984894"/>
            <a:chExt cx="1849077" cy="1127984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4390887" y="198489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660584" y="26808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 flipH="1">
              <a:off x="4010495" y="2355747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4"/>
            <p:cNvSpPr>
              <a:spLocks noChangeArrowheads="1"/>
            </p:cNvSpPr>
            <p:nvPr/>
          </p:nvSpPr>
          <p:spPr bwMode="auto">
            <a:xfrm>
              <a:off x="5077661" y="2680878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4762857" y="2339854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2923" y="4391448"/>
            <a:ext cx="9560210" cy="541174"/>
            <a:chOff x="542923" y="5031528"/>
            <a:chExt cx="9560210" cy="541174"/>
          </a:xfrm>
        </p:grpSpPr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1197244" y="5031528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latin typeface="Times New Roman" panose="02020603050405020304" pitchFamily="18" charset="0"/>
                </a:rPr>
                <a:t>新插入结点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10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和最小不平衡子树根结点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35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之间的关系</a:t>
              </a:r>
              <a:r>
                <a:rPr lang="en-US" altLang="zh-CN" sz="2400" dirty="0" smtClean="0">
                  <a:latin typeface="Times New Roman" panose="02020603050405020304" pitchFamily="18" charset="0"/>
                </a:rPr>
                <a:t>——</a:t>
              </a:r>
              <a:r>
                <a:rPr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LL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型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" name="Group 109"/>
            <p:cNvGrpSpPr/>
            <p:nvPr/>
          </p:nvGrpSpPr>
          <p:grpSpPr>
            <a:xfrm>
              <a:off x="542923" y="508611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42923" y="4968567"/>
            <a:ext cx="9560210" cy="541174"/>
            <a:chOff x="542923" y="5623887"/>
            <a:chExt cx="9560210" cy="541174"/>
          </a:xfrm>
        </p:grpSpPr>
        <p:sp>
          <p:nvSpPr>
            <p:cNvPr id="97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扁担原理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：将根结点看成是扁担中肩膀的位置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2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653377" y="2668588"/>
            <a:ext cx="769805" cy="757131"/>
            <a:chOff x="2961340" y="3052652"/>
            <a:chExt cx="769805" cy="757131"/>
          </a:xfrm>
        </p:grpSpPr>
        <p:sp>
          <p:nvSpPr>
            <p:cNvPr id="126" name="Oval 7"/>
            <p:cNvSpPr>
              <a:spLocks noChangeArrowheads="1"/>
            </p:cNvSpPr>
            <p:nvPr/>
          </p:nvSpPr>
          <p:spPr bwMode="auto">
            <a:xfrm>
              <a:off x="2961340" y="337778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 flipH="1">
              <a:off x="3311251" y="305265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02532" y="2658441"/>
            <a:ext cx="746804" cy="767278"/>
            <a:chOff x="4010495" y="3042505"/>
            <a:chExt cx="746804" cy="767278"/>
          </a:xfrm>
        </p:grpSpPr>
        <p:sp>
          <p:nvSpPr>
            <p:cNvPr id="155" name="Oval 4"/>
            <p:cNvSpPr>
              <a:spLocks noChangeArrowheads="1"/>
            </p:cNvSpPr>
            <p:nvPr/>
          </p:nvSpPr>
          <p:spPr bwMode="auto">
            <a:xfrm>
              <a:off x="4325299" y="3377783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5" name="Line 9"/>
            <p:cNvSpPr>
              <a:spLocks noChangeShapeType="1"/>
            </p:cNvSpPr>
            <p:nvPr/>
          </p:nvSpPr>
          <p:spPr bwMode="auto">
            <a:xfrm>
              <a:off x="4010495" y="304250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63457" y="3371276"/>
            <a:ext cx="769805" cy="757131"/>
            <a:chOff x="2271420" y="3755340"/>
            <a:chExt cx="769805" cy="757131"/>
          </a:xfrm>
        </p:grpSpPr>
        <p:sp>
          <p:nvSpPr>
            <p:cNvPr id="190" name="Oval 7"/>
            <p:cNvSpPr>
              <a:spLocks noChangeArrowheads="1"/>
            </p:cNvSpPr>
            <p:nvPr/>
          </p:nvSpPr>
          <p:spPr bwMode="auto">
            <a:xfrm>
              <a:off x="2271420" y="4080471"/>
              <a:ext cx="432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kumimoji="1" lang="zh-CN" altLang="en-US" sz="2400" b="0" dirty="0">
                <a:solidFill>
                  <a:srgbClr val="5C307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 flipH="1">
              <a:off x="2621331" y="375534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59296" y="1371177"/>
            <a:ext cx="2301147" cy="2437328"/>
            <a:chOff x="2167259" y="1755241"/>
            <a:chExt cx="2301147" cy="2437328"/>
          </a:xfrm>
        </p:grpSpPr>
        <p:sp>
          <p:nvSpPr>
            <p:cNvPr id="192" name="TextBox 191"/>
            <p:cNvSpPr txBox="1"/>
            <p:nvPr/>
          </p:nvSpPr>
          <p:spPr>
            <a:xfrm>
              <a:off x="2900098" y="3079334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167259" y="3823237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530924" y="2391177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252407" y="1755241"/>
              <a:ext cx="2159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6" name="Oval 5"/>
          <p:cNvSpPr>
            <a:spLocks noChangeArrowheads="1"/>
          </p:cNvSpPr>
          <p:nvPr/>
        </p:nvSpPr>
        <p:spPr bwMode="auto">
          <a:xfrm>
            <a:off x="6073166" y="1603471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35</a:t>
            </a:r>
            <a:endParaRPr kumimoji="1" lang="zh-CN" altLang="en-US" sz="2400" b="0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513556" y="5555461"/>
            <a:ext cx="9560210" cy="541174"/>
            <a:chOff x="542923" y="5623887"/>
            <a:chExt cx="9560210" cy="541174"/>
          </a:xfrm>
        </p:grpSpPr>
        <p:sp>
          <p:nvSpPr>
            <p:cNvPr id="198" name="Text Box 19"/>
            <p:cNvSpPr txBox="1">
              <a:spLocks noChangeArrowheads="1"/>
            </p:cNvSpPr>
            <p:nvPr/>
          </p:nvSpPr>
          <p:spPr bwMode="auto">
            <a:xfrm>
              <a:off x="1197244" y="5623887"/>
              <a:ext cx="8905889" cy="541174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</a:rPr>
                <a:t>旋转优先</a:t>
              </a:r>
              <a:r>
                <a:rPr lang="zh-CN" altLang="en-US" sz="2400" dirty="0" smtClean="0">
                  <a:latin typeface="Times New Roman" panose="02020603050405020304" pitchFamily="18" charset="0"/>
                </a:rPr>
                <a:t>：旋转下来的结点作为新根结点的孩子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99" name="Group 109"/>
            <p:cNvGrpSpPr/>
            <p:nvPr/>
          </p:nvGrpSpPr>
          <p:grpSpPr>
            <a:xfrm>
              <a:off x="542923" y="567210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0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0464706" y="2623811"/>
            <a:ext cx="746804" cy="803504"/>
            <a:chOff x="9603937" y="3364782"/>
            <a:chExt cx="746804" cy="803504"/>
          </a:xfrm>
        </p:grpSpPr>
        <p:sp>
          <p:nvSpPr>
            <p:cNvPr id="218" name="Oval 4"/>
            <p:cNvSpPr>
              <a:spLocks noChangeArrowheads="1"/>
            </p:cNvSpPr>
            <p:nvPr/>
          </p:nvSpPr>
          <p:spPr bwMode="auto">
            <a:xfrm>
              <a:off x="9918741" y="3736286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40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9" name="Line 9"/>
            <p:cNvSpPr>
              <a:spLocks noChangeShapeType="1"/>
            </p:cNvSpPr>
            <p:nvPr/>
          </p:nvSpPr>
          <p:spPr bwMode="auto">
            <a:xfrm>
              <a:off x="9603937" y="3364782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993992" y="1589387"/>
            <a:ext cx="1821164" cy="1837928"/>
            <a:chOff x="7133223" y="2330358"/>
            <a:chExt cx="1821164" cy="1837928"/>
          </a:xfrm>
        </p:grpSpPr>
        <p:sp>
          <p:nvSpPr>
            <p:cNvPr id="213" name="AutoShape 4"/>
            <p:cNvSpPr>
              <a:spLocks noChangeArrowheads="1"/>
            </p:cNvSpPr>
            <p:nvPr/>
          </p:nvSpPr>
          <p:spPr bwMode="auto">
            <a:xfrm>
              <a:off x="8670918" y="2761906"/>
              <a:ext cx="134937" cy="223837"/>
            </a:xfrm>
            <a:prstGeom prst="triangle">
              <a:avLst>
                <a:gd name="adj" fmla="val 50000"/>
              </a:avLst>
            </a:prstGeom>
            <a:solidFill>
              <a:srgbClr val="B42D2D"/>
            </a:soli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133223" y="2330358"/>
              <a:ext cx="1821164" cy="1837928"/>
              <a:chOff x="7133223" y="2330358"/>
              <a:chExt cx="1821164" cy="1837928"/>
            </a:xfrm>
          </p:grpSpPr>
          <p:sp>
            <p:nvSpPr>
              <p:cNvPr id="216" name="Oval 7"/>
              <p:cNvSpPr>
                <a:spLocks noChangeArrowheads="1"/>
              </p:cNvSpPr>
              <p:nvPr/>
            </p:nvSpPr>
            <p:spPr bwMode="auto">
              <a:xfrm>
                <a:off x="8522387" y="2330358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20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1" name="Oval 7"/>
              <p:cNvSpPr>
                <a:spLocks noChangeArrowheads="1"/>
              </p:cNvSpPr>
              <p:nvPr/>
            </p:nvSpPr>
            <p:spPr bwMode="auto">
              <a:xfrm>
                <a:off x="7823143" y="3027703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15</a:t>
                </a:r>
                <a:endParaRPr kumimoji="1" lang="zh-CN" altLang="en-US" sz="2400" b="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2" name="Line 9"/>
              <p:cNvSpPr>
                <a:spLocks noChangeShapeType="1"/>
              </p:cNvSpPr>
              <p:nvPr/>
            </p:nvSpPr>
            <p:spPr bwMode="auto">
              <a:xfrm flipH="1">
                <a:off x="8173054" y="2702132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Oval 7"/>
              <p:cNvSpPr>
                <a:spLocks noChangeArrowheads="1"/>
              </p:cNvSpPr>
              <p:nvPr/>
            </p:nvSpPr>
            <p:spPr bwMode="auto">
              <a:xfrm>
                <a:off x="7133223" y="3736286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 smtClean="0">
                    <a:solidFill>
                      <a:srgbClr val="5C307D"/>
                    </a:solidFill>
                    <a:latin typeface="Times New Roman" pitchFamily="18" charset="0"/>
                    <a:ea typeface="宋体" charset="-122"/>
                  </a:rPr>
                  <a:t>10</a:t>
                </a:r>
                <a:endParaRPr kumimoji="1" lang="zh-CN" altLang="en-US" sz="2400" b="0" dirty="0">
                  <a:solidFill>
                    <a:srgbClr val="5C307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8" name="Line 9"/>
              <p:cNvSpPr>
                <a:spLocks noChangeShapeType="1"/>
              </p:cNvSpPr>
              <p:nvPr/>
            </p:nvSpPr>
            <p:spPr bwMode="auto">
              <a:xfrm flipH="1">
                <a:off x="7483134" y="3404820"/>
                <a:ext cx="419894" cy="390159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9733067" y="1951014"/>
            <a:ext cx="781911" cy="767718"/>
            <a:chOff x="8872298" y="2691985"/>
            <a:chExt cx="781911" cy="767718"/>
          </a:xfrm>
        </p:grpSpPr>
        <p:sp>
          <p:nvSpPr>
            <p:cNvPr id="225" name="Line 9"/>
            <p:cNvSpPr>
              <a:spLocks noChangeShapeType="1"/>
            </p:cNvSpPr>
            <p:nvPr/>
          </p:nvSpPr>
          <p:spPr bwMode="auto">
            <a:xfrm>
              <a:off x="8872298" y="2691985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Oval 5"/>
            <p:cNvSpPr>
              <a:spLocks noChangeArrowheads="1"/>
            </p:cNvSpPr>
            <p:nvPr/>
          </p:nvSpPr>
          <p:spPr bwMode="auto">
            <a:xfrm>
              <a:off x="9222209" y="3027703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35</a:t>
              </a:r>
              <a:endParaRPr kumimoji="1" lang="zh-CN" altLang="en-US" sz="2400" b="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406130" y="2665199"/>
            <a:ext cx="738481" cy="762116"/>
            <a:chOff x="8545361" y="3406170"/>
            <a:chExt cx="738481" cy="762116"/>
          </a:xfrm>
        </p:grpSpPr>
        <p:sp>
          <p:nvSpPr>
            <p:cNvPr id="224" name="Oval 4"/>
            <p:cNvSpPr>
              <a:spLocks noChangeArrowheads="1"/>
            </p:cNvSpPr>
            <p:nvPr/>
          </p:nvSpPr>
          <p:spPr bwMode="auto">
            <a:xfrm>
              <a:off x="8545361" y="3736286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ts val="3000"/>
                </a:lnSpc>
              </a:pP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25</a:t>
              </a:r>
              <a:endParaRPr kumimoji="1" lang="zh-CN" altLang="en-US" sz="2400" b="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" name="Line 9"/>
            <p:cNvSpPr>
              <a:spLocks noChangeShapeType="1"/>
            </p:cNvSpPr>
            <p:nvPr/>
          </p:nvSpPr>
          <p:spPr bwMode="auto">
            <a:xfrm flipH="1">
              <a:off x="8863948" y="3406170"/>
              <a:ext cx="419894" cy="390159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539298" y="1548214"/>
            <a:ext cx="6768000" cy="1933258"/>
            <a:chOff x="5118418" y="1441534"/>
            <a:chExt cx="6768000" cy="1933258"/>
          </a:xfrm>
        </p:grpSpPr>
        <p:cxnSp>
          <p:nvCxnSpPr>
            <p:cNvPr id="129" name="直接连接符 128"/>
            <p:cNvCxnSpPr/>
            <p:nvPr/>
          </p:nvCxnSpPr>
          <p:spPr>
            <a:xfrm flipV="1">
              <a:off x="6640513" y="1441534"/>
              <a:ext cx="3960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5118418" y="3374792"/>
              <a:ext cx="6768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5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612 0.10208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1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1363</Words>
  <Application>Microsoft Office PowerPoint</Application>
  <PresentationFormat>自定义</PresentationFormat>
  <Paragraphs>332</Paragraphs>
  <Slides>17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237</cp:revision>
  <dcterms:created xsi:type="dcterms:W3CDTF">2016-09-14T00:58:04Z</dcterms:created>
  <dcterms:modified xsi:type="dcterms:W3CDTF">2020-12-08T14:52:07Z</dcterms:modified>
</cp:coreProperties>
</file>