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6" r:id="rId3"/>
    <p:sldId id="271" r:id="rId4"/>
    <p:sldId id="273" r:id="rId5"/>
    <p:sldId id="274" r:id="rId6"/>
    <p:sldId id="272" r:id="rId7"/>
    <p:sldId id="275" r:id="rId8"/>
    <p:sldId id="276" r:id="rId9"/>
    <p:sldId id="277" r:id="rId10"/>
    <p:sldId id="278" r:id="rId11"/>
    <p:sldId id="281" r:id="rId12"/>
    <p:sldId id="282" r:id="rId13"/>
    <p:sldId id="283" r:id="rId14"/>
    <p:sldId id="284" r:id="rId15"/>
    <p:sldId id="285" r:id="rId16"/>
    <p:sldId id="287" r:id="rId17"/>
    <p:sldId id="288" r:id="rId18"/>
    <p:sldId id="291" r:id="rId19"/>
    <p:sldId id="292" r:id="rId20"/>
    <p:sldId id="294" r:id="rId21"/>
    <p:sldId id="295" r:id="rId22"/>
    <p:sldId id="297" r:id="rId23"/>
    <p:sldId id="298" r:id="rId24"/>
    <p:sldId id="299" r:id="rId25"/>
    <p:sldId id="300" r:id="rId26"/>
    <p:sldId id="302" r:id="rId27"/>
    <p:sldId id="303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B42D2D"/>
    <a:srgbClr val="507D7D"/>
    <a:srgbClr val="5C307D"/>
    <a:srgbClr val="285A32"/>
    <a:srgbClr val="C8C8FA"/>
    <a:srgbClr val="9696AA"/>
    <a:srgbClr val="6E6EAA"/>
    <a:srgbClr val="37B4C3"/>
    <a:srgbClr val="5A32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2767" autoAdjust="0"/>
  </p:normalViewPr>
  <p:slideViewPr>
    <p:cSldViewPr snapToGrid="0">
      <p:cViewPr varScale="1">
        <p:scale>
          <a:sx n="87" d="100"/>
          <a:sy n="87" d="100"/>
        </p:scale>
        <p:origin x="-499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FB564-F609-4D6A-B7A1-3D4272BF8A56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BF65F-D44F-4528-A462-40F60C357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27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3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05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71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82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4"/>
          <p:cNvSpPr/>
          <p:nvPr userDrawn="1"/>
        </p:nvSpPr>
        <p:spPr>
          <a:xfrm>
            <a:off x="319020" y="368489"/>
            <a:ext cx="11520000" cy="6120000"/>
          </a:xfrm>
          <a:prstGeom prst="rect">
            <a:avLst/>
          </a:prstGeom>
          <a:noFill/>
          <a:ln w="28575">
            <a:solidFill>
              <a:srgbClr val="5A3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ounded Rectangle 7"/>
          <p:cNvSpPr/>
          <p:nvPr userDrawn="1"/>
        </p:nvSpPr>
        <p:spPr>
          <a:xfrm>
            <a:off x="11697188" y="1471253"/>
            <a:ext cx="288000" cy="4068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1751631" y="1530926"/>
            <a:ext cx="246221" cy="4105593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zh-CN" altLang="en-US" sz="1600" kern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数据结构（从概念到实现） 清华大学出版社</a:t>
            </a:r>
            <a:endParaRPr lang="zh-CN" altLang="en-US" sz="1600" kern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圆角矩形 12"/>
          <p:cNvSpPr/>
          <p:nvPr userDrawn="1"/>
        </p:nvSpPr>
        <p:spPr>
          <a:xfrm>
            <a:off x="10697251" y="6306442"/>
            <a:ext cx="972000" cy="324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1153644" y="6269676"/>
            <a:ext cx="54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6F9FB9-CEB1-457A-B993-A1A76D83EC0F}" type="slidenum">
              <a:rPr lang="zh-CN" altLang="en-US" sz="220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‹#›</a:t>
            </a:fld>
            <a:endParaRPr lang="zh-CN" altLang="en-US" sz="2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0671003" y="6244738"/>
            <a:ext cx="716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endParaRPr lang="zh-CN" altLang="en-US" sz="2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426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371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37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28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667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48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01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80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96C3F-8C63-432F-9AD1-2207182A8732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86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3981332"/>
            <a:ext cx="5657850" cy="500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7-4    </a:t>
            </a:r>
            <a:r>
              <a:rPr lang="zh-CN" altLang="en-US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散列表的查找技术</a:t>
            </a:r>
            <a:endParaRPr lang="zh-CN" altLang="en-US" sz="20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第七章     查找技术</a:t>
            </a:r>
            <a:endParaRPr lang="zh-CN" altLang="en-US" sz="3200" b="1" dirty="0">
              <a:solidFill>
                <a:srgbClr val="5C307D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31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16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1413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散列的适用情况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22993" y="830577"/>
            <a:ext cx="9587807" cy="523220"/>
            <a:chOff x="622993" y="830577"/>
            <a:chExt cx="9587807" cy="523220"/>
          </a:xfrm>
        </p:grpSpPr>
        <p:grpSp>
          <p:nvGrpSpPr>
            <p:cNvPr id="47" name="Group 31"/>
            <p:cNvGrpSpPr/>
            <p:nvPr/>
          </p:nvGrpSpPr>
          <p:grpSpPr>
            <a:xfrm>
              <a:off x="622993" y="87733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5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1151144" y="830577"/>
              <a:ext cx="905965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散列是一种完整的存储结构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吗？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5" name="Rectangle 39"/>
          <p:cNvSpPr>
            <a:spLocks noChangeArrowheads="1"/>
          </p:cNvSpPr>
          <p:nvPr/>
        </p:nvSpPr>
        <p:spPr bwMode="auto">
          <a:xfrm>
            <a:off x="1446453" y="1473202"/>
            <a:ext cx="9785428" cy="1030603"/>
          </a:xfrm>
          <a:prstGeom prst="rect">
            <a:avLst/>
          </a:prstGeom>
          <a:noFill/>
          <a:ln w="28575">
            <a:solidFill>
              <a:srgbClr val="5C30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ts val="38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散列只是通过记录的关键码定位该记录，没有完整地表达记录之间的</a:t>
            </a: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逻辑关系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，所以，散列主要是</a:t>
            </a: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面向查找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的存储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622993" y="2830897"/>
            <a:ext cx="9721157" cy="523220"/>
            <a:chOff x="622993" y="830577"/>
            <a:chExt cx="9721157" cy="523220"/>
          </a:xfrm>
        </p:grpSpPr>
        <p:grpSp>
          <p:nvGrpSpPr>
            <p:cNvPr id="30" name="Group 31"/>
            <p:cNvGrpSpPr/>
            <p:nvPr/>
          </p:nvGrpSpPr>
          <p:grpSpPr>
            <a:xfrm>
              <a:off x="622993" y="87733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33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2" name="矩形 31"/>
            <p:cNvSpPr/>
            <p:nvPr/>
          </p:nvSpPr>
          <p:spPr>
            <a:xfrm>
              <a:off x="1151144" y="830577"/>
              <a:ext cx="919300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散列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技术能进行范围查找吗？适合于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哪种类型的查找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9" name="Rectangle 39"/>
          <p:cNvSpPr>
            <a:spLocks noChangeArrowheads="1"/>
          </p:cNvSpPr>
          <p:nvPr/>
        </p:nvSpPr>
        <p:spPr bwMode="auto">
          <a:xfrm>
            <a:off x="1446453" y="3473522"/>
            <a:ext cx="8048067" cy="1066959"/>
          </a:xfrm>
          <a:prstGeom prst="rect">
            <a:avLst/>
          </a:prstGeom>
          <a:noFill/>
          <a:ln w="28575">
            <a:solidFill>
              <a:srgbClr val="5C30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散列技术最适合回答的问题是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有的话，哪个记录的关键码等于待查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639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9645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设计原则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638300" y="2732722"/>
            <a:ext cx="1928812" cy="2879725"/>
            <a:chOff x="1638300" y="2732722"/>
            <a:chExt cx="1928812" cy="2879725"/>
          </a:xfrm>
        </p:grpSpPr>
        <p:sp>
          <p:nvSpPr>
            <p:cNvPr id="24" name="Text Box 27"/>
            <p:cNvSpPr txBox="1">
              <a:spLocks noChangeArrowheads="1"/>
            </p:cNvSpPr>
            <p:nvPr/>
          </p:nvSpPr>
          <p:spPr bwMode="auto">
            <a:xfrm>
              <a:off x="1941512" y="3256597"/>
              <a:ext cx="314325" cy="1755775"/>
            </a:xfrm>
            <a:prstGeom prst="rect">
              <a:avLst/>
            </a:prstGeom>
            <a:noFill/>
            <a:ln>
              <a:noFill/>
            </a:ln>
          </p:spPr>
          <p:txBody>
            <a:bodyPr lIns="18000" tIns="0" rIns="18000" bIns="0"/>
            <a:lstStyle/>
            <a:p>
              <a:pPr algn="just">
                <a:lnSpc>
                  <a:spcPct val="96000"/>
                </a:lnSpc>
              </a:pPr>
              <a:r>
                <a:rPr lang="zh-CN" altLang="en-US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ngsana New" pitchFamily="18" charset="-34"/>
                </a:rPr>
                <a:t>关键码集合</a:t>
              </a:r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1638300" y="2732722"/>
              <a:ext cx="1928812" cy="2879725"/>
            </a:xfrm>
            <a:prstGeom prst="ellipse">
              <a:avLst/>
            </a:prstGeom>
            <a:noFill/>
            <a:ln w="38100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878637" y="2750185"/>
            <a:ext cx="1168400" cy="3105150"/>
            <a:chOff x="6878637" y="2750185"/>
            <a:chExt cx="1168400" cy="3105150"/>
          </a:xfrm>
        </p:grpSpPr>
        <p:sp>
          <p:nvSpPr>
            <p:cNvPr id="26" name="Text Box 29"/>
            <p:cNvSpPr txBox="1">
              <a:spLocks noChangeArrowheads="1"/>
            </p:cNvSpPr>
            <p:nvPr/>
          </p:nvSpPr>
          <p:spPr bwMode="auto">
            <a:xfrm>
              <a:off x="6878637" y="2750185"/>
              <a:ext cx="1168400" cy="3105150"/>
            </a:xfrm>
            <a:prstGeom prst="rect">
              <a:avLst/>
            </a:prstGeom>
            <a:noFill/>
            <a:ln w="38100">
              <a:solidFill>
                <a:srgbClr val="507D7D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12000"/>
                </a:lnSpc>
              </a:pPr>
              <a:endParaRPr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endParaRPr>
            </a:p>
            <a:p>
              <a:pPr algn="just">
                <a:lnSpc>
                  <a:spcPct val="112000"/>
                </a:lnSpc>
              </a:pPr>
              <a:endParaRPr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endParaRPr>
            </a:p>
            <a:p>
              <a:pPr algn="just"/>
              <a:endParaRPr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endParaRPr>
            </a:p>
            <a:p>
              <a:pPr algn="just"/>
              <a:r>
                <a:rPr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Angsana New" pitchFamily="18" charset="-34"/>
                </a:rPr>
                <a:t>     r</a:t>
              </a:r>
              <a:r>
                <a:rPr lang="en-US" altLang="zh-CN" sz="2400" i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Angsana New" pitchFamily="18" charset="-34"/>
                </a:rPr>
                <a:t>i</a:t>
              </a:r>
              <a:endParaRPr lang="en-US" altLang="zh-CN" sz="2400">
                <a:solidFill>
                  <a:schemeClr val="tx1"/>
                </a:solidFill>
                <a:cs typeface="Angsana New" pitchFamily="18" charset="-34"/>
              </a:endParaRPr>
            </a:p>
          </p:txBody>
        </p:sp>
        <p:sp>
          <p:nvSpPr>
            <p:cNvPr id="27" name="Line 30"/>
            <p:cNvSpPr>
              <a:spLocks noChangeShapeType="1"/>
            </p:cNvSpPr>
            <p:nvPr/>
          </p:nvSpPr>
          <p:spPr bwMode="auto">
            <a:xfrm>
              <a:off x="6878637" y="3977957"/>
              <a:ext cx="1168400" cy="1588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31"/>
            <p:cNvSpPr>
              <a:spLocks noChangeShapeType="1"/>
            </p:cNvSpPr>
            <p:nvPr/>
          </p:nvSpPr>
          <p:spPr bwMode="auto">
            <a:xfrm>
              <a:off x="6878637" y="4404677"/>
              <a:ext cx="1168400" cy="1588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Text Box 33"/>
            <p:cNvSpPr txBox="1">
              <a:spLocks noChangeArrowheads="1"/>
            </p:cNvSpPr>
            <p:nvPr/>
          </p:nvSpPr>
          <p:spPr bwMode="auto">
            <a:xfrm>
              <a:off x="7373937" y="3020060"/>
              <a:ext cx="334963" cy="827087"/>
            </a:xfrm>
            <a:prstGeom prst="rect">
              <a:avLst/>
            </a:prstGeom>
            <a:noFill/>
            <a:ln>
              <a:noFill/>
            </a:ln>
          </p:spPr>
          <p:txBody>
            <a:bodyPr vert="eaVert" lIns="18000" tIns="36000" rIns="18000" bIns="0"/>
            <a:lstStyle/>
            <a:p>
              <a:pPr algn="just">
                <a:lnSpc>
                  <a:spcPct val="96000"/>
                </a:lnSpc>
              </a:pPr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Angsana New" pitchFamily="18" charset="-34"/>
                </a:rPr>
                <a:t>……</a:t>
              </a:r>
              <a:endParaRPr lang="en-US" altLang="zh-CN" sz="2400">
                <a:solidFill>
                  <a:schemeClr val="tx1"/>
                </a:solidFill>
                <a:cs typeface="Angsana New" pitchFamily="18" charset="-34"/>
              </a:endParaRPr>
            </a:p>
          </p:txBody>
        </p:sp>
        <p:sp>
          <p:nvSpPr>
            <p:cNvPr id="41" name="Text Box 34"/>
            <p:cNvSpPr txBox="1">
              <a:spLocks noChangeArrowheads="1"/>
            </p:cNvSpPr>
            <p:nvPr/>
          </p:nvSpPr>
          <p:spPr bwMode="auto">
            <a:xfrm>
              <a:off x="7361237" y="4729797"/>
              <a:ext cx="334963" cy="827088"/>
            </a:xfrm>
            <a:prstGeom prst="rect">
              <a:avLst/>
            </a:prstGeom>
            <a:noFill/>
            <a:ln>
              <a:noFill/>
            </a:ln>
          </p:spPr>
          <p:txBody>
            <a:bodyPr vert="eaVert" lIns="18000" tIns="36000" rIns="18000" bIns="0"/>
            <a:lstStyle/>
            <a:p>
              <a:pPr algn="just">
                <a:lnSpc>
                  <a:spcPct val="96000"/>
                </a:lnSpc>
              </a:pPr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Angsana New" pitchFamily="18" charset="-34"/>
                </a:rPr>
                <a:t>……</a:t>
              </a:r>
              <a:endParaRPr lang="en-US" altLang="zh-CN" sz="2400">
                <a:solidFill>
                  <a:schemeClr val="tx1"/>
                </a:solidFill>
                <a:cs typeface="Angsana New" pitchFamily="18" charset="-34"/>
              </a:endParaRPr>
            </a:p>
          </p:txBody>
        </p:sp>
      </p:grp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3516153" y="2531427"/>
            <a:ext cx="1593533" cy="1141095"/>
          </a:xfrm>
          <a:prstGeom prst="rect">
            <a:avLst/>
          </a:prstGeom>
          <a:noFill/>
          <a:ln>
            <a:noFill/>
          </a:ln>
        </p:spPr>
        <p:txBody>
          <a:bodyPr lIns="18000" tIns="0" rIns="18000" bIns="0"/>
          <a:lstStyle/>
          <a:p>
            <a:pPr algn="just">
              <a:lnSpc>
                <a:spcPct val="96000"/>
              </a:lnSpc>
            </a:pPr>
            <a:endParaRPr lang="en-US" altLang="zh-CN" sz="2400" dirty="0">
              <a:solidFill>
                <a:schemeClr val="tx1"/>
              </a:solidFill>
              <a:cs typeface="Angsana New" pitchFamily="18" charset="-34"/>
            </a:endParaRP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6031865" y="3973195"/>
            <a:ext cx="739775" cy="260350"/>
          </a:xfrm>
          <a:prstGeom prst="rect">
            <a:avLst/>
          </a:prstGeom>
          <a:noFill/>
          <a:ln>
            <a:noFill/>
          </a:ln>
        </p:spPr>
        <p:txBody>
          <a:bodyPr lIns="18000" tIns="0" rIns="18000" bIns="0"/>
          <a:lstStyle/>
          <a:p>
            <a:pPr algn="just">
              <a:lnSpc>
                <a:spcPct val="96000"/>
              </a:lnSpc>
            </a:pPr>
            <a:r>
              <a:rPr lang="en-US" altLang="zh-CN" sz="2400" i="1" dirty="0">
                <a:solidFill>
                  <a:srgbClr val="285A32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H</a:t>
            </a:r>
            <a:r>
              <a:rPr lang="en-US" altLang="zh-CN" sz="2400" dirty="0">
                <a:solidFill>
                  <a:srgbClr val="285A32"/>
                </a:solidFill>
                <a:latin typeface="宋体" pitchFamily="2" charset="-122"/>
                <a:ea typeface="宋体" pitchFamily="2" charset="-122"/>
                <a:cs typeface="Angsana New" pitchFamily="18" charset="-34"/>
              </a:rPr>
              <a:t>(</a:t>
            </a:r>
            <a:r>
              <a:rPr lang="en-US" altLang="zh-CN" sz="2400" i="1" dirty="0" err="1">
                <a:solidFill>
                  <a:srgbClr val="285A32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k</a:t>
            </a:r>
            <a:r>
              <a:rPr lang="en-US" altLang="zh-CN" sz="2400" i="1" baseline="-25000" dirty="0" err="1">
                <a:solidFill>
                  <a:srgbClr val="285A32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宋体" pitchFamily="2" charset="-122"/>
                <a:ea typeface="宋体" pitchFamily="2" charset="-122"/>
                <a:cs typeface="Angsana New" pitchFamily="18" charset="-34"/>
              </a:rPr>
              <a:t>)</a:t>
            </a:r>
            <a:endParaRPr lang="en-US" altLang="zh-CN" sz="2400" dirty="0">
              <a:solidFill>
                <a:srgbClr val="285A32"/>
              </a:solidFill>
              <a:cs typeface="Angsana New" pitchFamily="18" charset="-34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079750" y="3672522"/>
            <a:ext cx="2879725" cy="454025"/>
            <a:chOff x="3079750" y="3672522"/>
            <a:chExt cx="2879725" cy="454025"/>
          </a:xfrm>
        </p:grpSpPr>
        <p:sp>
          <p:nvSpPr>
            <p:cNvPr id="42" name="Text Box 35"/>
            <p:cNvSpPr txBox="1">
              <a:spLocks noChangeArrowheads="1"/>
            </p:cNvSpPr>
            <p:nvPr/>
          </p:nvSpPr>
          <p:spPr bwMode="auto">
            <a:xfrm>
              <a:off x="4519612" y="3672522"/>
              <a:ext cx="674687" cy="336550"/>
            </a:xfrm>
            <a:prstGeom prst="rect">
              <a:avLst/>
            </a:prstGeom>
            <a:noFill/>
            <a:ln>
              <a:noFill/>
            </a:ln>
          </p:spPr>
          <p:txBody>
            <a:bodyPr lIns="18000" tIns="0" rIns="18000" bIns="0"/>
            <a:lstStyle/>
            <a:p>
              <a:pPr>
                <a:lnSpc>
                  <a:spcPct val="96000"/>
                </a:lnSpc>
              </a:pPr>
              <a:r>
                <a:rPr lang="en-US" altLang="zh-CN" sz="2800" i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Angsana New" pitchFamily="18" charset="-34"/>
                </a:rPr>
                <a:t>H</a:t>
              </a:r>
              <a:endParaRPr lang="en-US" altLang="zh-CN" sz="2800" dirty="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endParaRPr>
            </a:p>
          </p:txBody>
        </p:sp>
        <p:sp>
          <p:nvSpPr>
            <p:cNvPr id="43" name="Line 36"/>
            <p:cNvSpPr>
              <a:spLocks noChangeShapeType="1"/>
            </p:cNvSpPr>
            <p:nvPr/>
          </p:nvSpPr>
          <p:spPr bwMode="auto">
            <a:xfrm>
              <a:off x="3079750" y="4126547"/>
              <a:ext cx="2879725" cy="0"/>
            </a:xfrm>
            <a:prstGeom prst="line">
              <a:avLst/>
            </a:prstGeom>
            <a:noFill/>
            <a:ln w="38100">
              <a:solidFill>
                <a:srgbClr val="285A3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" name="Oval 38"/>
          <p:cNvSpPr>
            <a:spLocks noChangeArrowheads="1"/>
          </p:cNvSpPr>
          <p:nvPr/>
        </p:nvSpPr>
        <p:spPr bwMode="auto">
          <a:xfrm>
            <a:off x="2654788" y="3913396"/>
            <a:ext cx="402588" cy="432000"/>
          </a:xfrm>
          <a:prstGeom prst="ellipse">
            <a:avLst/>
          </a:prstGeom>
          <a:noFill/>
          <a:ln w="28575">
            <a:solidFill>
              <a:srgbClr val="285A32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noAutofit/>
          </a:bodyPr>
          <a:lstStyle/>
          <a:p>
            <a:pPr algn="ctr"/>
            <a:r>
              <a:rPr lang="en-US" altLang="zh-CN" sz="2400" i="1" dirty="0" err="1" smtClean="0">
                <a:latin typeface="Times New Roman" pitchFamily="18" charset="0"/>
                <a:ea typeface="宋体" pitchFamily="2" charset="-122"/>
                <a:cs typeface="Angsana New" pitchFamily="18" charset="-34"/>
              </a:rPr>
              <a:t>k</a:t>
            </a:r>
            <a:r>
              <a:rPr lang="en-US" altLang="zh-CN" sz="2400" i="1" baseline="-25000" dirty="0" err="1" smtClean="0">
                <a:latin typeface="Times New Roman" pitchFamily="18" charset="0"/>
                <a:ea typeface="宋体" pitchFamily="2" charset="-122"/>
                <a:cs typeface="Angsana New" pitchFamily="18" charset="-34"/>
              </a:rPr>
              <a:t>i</a:t>
            </a:r>
            <a:endParaRPr lang="en-US" altLang="zh-CN" sz="2400" dirty="0">
              <a:cs typeface="Angsana New" pitchFamily="18" charset="-34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622993" y="830577"/>
            <a:ext cx="9587807" cy="523220"/>
            <a:chOff x="622993" y="830577"/>
            <a:chExt cx="9587807" cy="523220"/>
          </a:xfrm>
        </p:grpSpPr>
        <p:grpSp>
          <p:nvGrpSpPr>
            <p:cNvPr id="30" name="Group 31"/>
            <p:cNvGrpSpPr/>
            <p:nvPr/>
          </p:nvGrpSpPr>
          <p:grpSpPr>
            <a:xfrm>
              <a:off x="622993" y="87733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34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3" name="矩形 32"/>
            <p:cNvSpPr/>
            <p:nvPr/>
          </p:nvSpPr>
          <p:spPr>
            <a:xfrm>
              <a:off x="1151144" y="830577"/>
              <a:ext cx="905965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设计散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列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7" name="Text Box 6"/>
          <p:cNvSpPr txBox="1">
            <a:spLocks noChangeArrowheads="1"/>
          </p:cNvSpPr>
          <p:nvPr/>
        </p:nvSpPr>
        <p:spPr bwMode="auto">
          <a:xfrm>
            <a:off x="1005696" y="1343076"/>
            <a:ext cx="10546224" cy="497765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 smtClean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</a:t>
            </a:r>
            <a:r>
              <a:rPr lang="zh-CN" altLang="en-US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简单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。散列函数不应该有很大的计算量，否则会降低查找效率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8" name="Text Box 6"/>
          <p:cNvSpPr txBox="1">
            <a:spLocks noChangeArrowheads="1"/>
          </p:cNvSpPr>
          <p:nvPr/>
        </p:nvSpPr>
        <p:spPr bwMode="auto">
          <a:xfrm>
            <a:off x="1025457" y="1783075"/>
            <a:ext cx="10546224" cy="940963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 smtClean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地址均匀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。函数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值要尽量均匀散布在地址空间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，保证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存储空间的有效利用并减少冲突。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19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  <p:bldLst>
      <p:bldP spid="31" grpId="0"/>
      <p:bldP spid="44" grpId="0" animBg="1"/>
      <p:bldP spid="47" grpId="0"/>
      <p:bldP spid="4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16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1413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常见的散列函数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22083" y="1489553"/>
            <a:ext cx="8147050" cy="1047452"/>
            <a:chOff x="1422083" y="1489553"/>
            <a:chExt cx="8147050" cy="1047452"/>
          </a:xfrm>
        </p:grpSpPr>
        <p:sp>
          <p:nvSpPr>
            <p:cNvPr id="46" name="Text Box 5"/>
            <p:cNvSpPr txBox="1">
              <a:spLocks noChangeArrowheads="1"/>
            </p:cNvSpPr>
            <p:nvPr/>
          </p:nvSpPr>
          <p:spPr bwMode="auto">
            <a:xfrm>
              <a:off x="1422083" y="1489553"/>
              <a:ext cx="77724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散列函数是关键码的</a:t>
              </a:r>
              <a:r>
                <a:rPr lang="zh-CN" altLang="en-US" sz="24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线性函数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即：</a:t>
              </a:r>
            </a:p>
          </p:txBody>
        </p:sp>
        <p:sp>
          <p:nvSpPr>
            <p:cNvPr id="49" name="Text Box 6"/>
            <p:cNvSpPr txBox="1">
              <a:spLocks noChangeArrowheads="1"/>
            </p:cNvSpPr>
            <p:nvPr/>
          </p:nvSpPr>
          <p:spPr bwMode="auto">
            <a:xfrm>
              <a:off x="1872933" y="2075340"/>
              <a:ext cx="7696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/>
              <a:r>
                <a:rPr kumimoji="1"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H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key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 = </a:t>
              </a: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Symbol" pitchFamily="18" charset="2"/>
                </a:rPr>
                <a:t>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key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+ </a:t>
              </a: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  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kumimoji="1" lang="en-US" altLang="zh-CN" sz="24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 sz="24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24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为常数）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0" name="Text Box 7"/>
          <p:cNvSpPr txBox="1">
            <a:spLocks noChangeArrowheads="1"/>
          </p:cNvSpPr>
          <p:nvPr/>
        </p:nvSpPr>
        <p:spPr bwMode="auto">
          <a:xfrm>
            <a:off x="542922" y="2705577"/>
            <a:ext cx="10826117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 </a:t>
            </a: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关键码集合为{10, 30, 50, 70, 80, 90}，选取的散列函数为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)=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/10，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散列表构造过程如下：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1" name="Group 11"/>
          <p:cNvGrpSpPr>
            <a:grpSpLocks/>
          </p:cNvGrpSpPr>
          <p:nvPr/>
        </p:nvGrpSpPr>
        <p:grpSpPr bwMode="auto">
          <a:xfrm>
            <a:off x="1872933" y="3875567"/>
            <a:ext cx="6888163" cy="915988"/>
            <a:chOff x="584" y="2614"/>
            <a:chExt cx="4339" cy="577"/>
          </a:xfrm>
        </p:grpSpPr>
        <p:grpSp>
          <p:nvGrpSpPr>
            <p:cNvPr id="52" name="Group 18"/>
            <p:cNvGrpSpPr>
              <a:grpSpLocks/>
            </p:cNvGrpSpPr>
            <p:nvPr/>
          </p:nvGrpSpPr>
          <p:grpSpPr bwMode="auto">
            <a:xfrm>
              <a:off x="603" y="2900"/>
              <a:ext cx="4320" cy="291"/>
              <a:chOff x="624" y="3264"/>
              <a:chExt cx="4320" cy="291"/>
            </a:xfrm>
          </p:grpSpPr>
          <p:sp>
            <p:nvSpPr>
              <p:cNvPr id="54" name="Text Box 8"/>
              <p:cNvSpPr txBox="1">
                <a:spLocks noChangeArrowheads="1"/>
              </p:cNvSpPr>
              <p:nvPr/>
            </p:nvSpPr>
            <p:spPr bwMode="auto">
              <a:xfrm>
                <a:off x="624" y="3264"/>
                <a:ext cx="432" cy="291"/>
              </a:xfrm>
              <a:prstGeom prst="rect">
                <a:avLst/>
              </a:prstGeom>
              <a:noFill/>
              <a:ln w="38100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zh-CN" altLang="en-US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Text Box 9"/>
              <p:cNvSpPr txBox="1">
                <a:spLocks noChangeArrowheads="1"/>
              </p:cNvSpPr>
              <p:nvPr/>
            </p:nvSpPr>
            <p:spPr bwMode="auto">
              <a:xfrm>
                <a:off x="1056" y="3264"/>
                <a:ext cx="432" cy="291"/>
              </a:xfrm>
              <a:prstGeom prst="rect">
                <a:avLst/>
              </a:prstGeom>
              <a:noFill/>
              <a:ln w="38100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zh-CN" altLang="en-US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Text Box 10"/>
              <p:cNvSpPr txBox="1">
                <a:spLocks noChangeArrowheads="1"/>
              </p:cNvSpPr>
              <p:nvPr/>
            </p:nvSpPr>
            <p:spPr bwMode="auto">
              <a:xfrm>
                <a:off x="1488" y="3264"/>
                <a:ext cx="432" cy="291"/>
              </a:xfrm>
              <a:prstGeom prst="rect">
                <a:avLst/>
              </a:prstGeom>
              <a:noFill/>
              <a:ln w="38100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zh-CN" altLang="en-US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Text Box 11"/>
              <p:cNvSpPr txBox="1">
                <a:spLocks noChangeArrowheads="1"/>
              </p:cNvSpPr>
              <p:nvPr/>
            </p:nvSpPr>
            <p:spPr bwMode="auto">
              <a:xfrm>
                <a:off x="1920" y="3264"/>
                <a:ext cx="432" cy="291"/>
              </a:xfrm>
              <a:prstGeom prst="rect">
                <a:avLst/>
              </a:prstGeom>
              <a:noFill/>
              <a:ln w="38100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zh-CN" altLang="en-US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Text Box 12"/>
              <p:cNvSpPr txBox="1">
                <a:spLocks noChangeArrowheads="1"/>
              </p:cNvSpPr>
              <p:nvPr/>
            </p:nvSpPr>
            <p:spPr bwMode="auto">
              <a:xfrm>
                <a:off x="2352" y="3264"/>
                <a:ext cx="432" cy="291"/>
              </a:xfrm>
              <a:prstGeom prst="rect">
                <a:avLst/>
              </a:prstGeom>
              <a:noFill/>
              <a:ln w="38100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zh-CN" altLang="en-US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Text Box 13"/>
              <p:cNvSpPr txBox="1">
                <a:spLocks noChangeArrowheads="1"/>
              </p:cNvSpPr>
              <p:nvPr/>
            </p:nvSpPr>
            <p:spPr bwMode="auto">
              <a:xfrm>
                <a:off x="2784" y="3264"/>
                <a:ext cx="432" cy="291"/>
              </a:xfrm>
              <a:prstGeom prst="rect">
                <a:avLst/>
              </a:prstGeom>
              <a:noFill/>
              <a:ln w="38100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zh-CN" altLang="en-US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Text Box 14"/>
              <p:cNvSpPr txBox="1">
                <a:spLocks noChangeArrowheads="1"/>
              </p:cNvSpPr>
              <p:nvPr/>
            </p:nvSpPr>
            <p:spPr bwMode="auto">
              <a:xfrm>
                <a:off x="3216" y="3264"/>
                <a:ext cx="432" cy="291"/>
              </a:xfrm>
              <a:prstGeom prst="rect">
                <a:avLst/>
              </a:prstGeom>
              <a:noFill/>
              <a:ln w="38100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zh-CN" altLang="en-US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Text Box 15"/>
              <p:cNvSpPr txBox="1">
                <a:spLocks noChangeArrowheads="1"/>
              </p:cNvSpPr>
              <p:nvPr/>
            </p:nvSpPr>
            <p:spPr bwMode="auto">
              <a:xfrm>
                <a:off x="3648" y="3264"/>
                <a:ext cx="432" cy="291"/>
              </a:xfrm>
              <a:prstGeom prst="rect">
                <a:avLst/>
              </a:prstGeom>
              <a:noFill/>
              <a:ln w="38100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zh-CN" altLang="en-US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Text Box 16"/>
              <p:cNvSpPr txBox="1">
                <a:spLocks noChangeArrowheads="1"/>
              </p:cNvSpPr>
              <p:nvPr/>
            </p:nvSpPr>
            <p:spPr bwMode="auto">
              <a:xfrm>
                <a:off x="4080" y="3264"/>
                <a:ext cx="432" cy="291"/>
              </a:xfrm>
              <a:prstGeom prst="rect">
                <a:avLst/>
              </a:prstGeom>
              <a:noFill/>
              <a:ln w="38100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zh-CN" altLang="en-US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Text Box 17"/>
              <p:cNvSpPr txBox="1">
                <a:spLocks noChangeArrowheads="1"/>
              </p:cNvSpPr>
              <p:nvPr/>
            </p:nvSpPr>
            <p:spPr bwMode="auto">
              <a:xfrm>
                <a:off x="4512" y="3264"/>
                <a:ext cx="432" cy="291"/>
              </a:xfrm>
              <a:prstGeom prst="rect">
                <a:avLst/>
              </a:prstGeom>
              <a:noFill/>
              <a:ln w="38100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zh-CN" altLang="en-US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3" name="Text Box 19"/>
            <p:cNvSpPr txBox="1">
              <a:spLocks noChangeArrowheads="1"/>
            </p:cNvSpPr>
            <p:nvPr/>
          </p:nvSpPr>
          <p:spPr bwMode="auto">
            <a:xfrm>
              <a:off x="584" y="2614"/>
              <a:ext cx="432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    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    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     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   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    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  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6   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7    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8    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9</a:t>
              </a:r>
            </a:p>
          </p:txBody>
        </p:sp>
      </p:grpSp>
      <p:sp>
        <p:nvSpPr>
          <p:cNvPr id="64" name="Text Box 21"/>
          <p:cNvSpPr txBox="1">
            <a:spLocks noChangeArrowheads="1"/>
          </p:cNvSpPr>
          <p:nvPr/>
        </p:nvSpPr>
        <p:spPr bwMode="auto">
          <a:xfrm>
            <a:off x="2754631" y="4377215"/>
            <a:ext cx="457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65" name="Text Box 22"/>
          <p:cNvSpPr txBox="1">
            <a:spLocks noChangeArrowheads="1"/>
          </p:cNvSpPr>
          <p:nvPr/>
        </p:nvSpPr>
        <p:spPr bwMode="auto">
          <a:xfrm>
            <a:off x="4119563" y="4377215"/>
            <a:ext cx="457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30</a:t>
            </a:r>
          </a:p>
        </p:txBody>
      </p:sp>
      <p:sp>
        <p:nvSpPr>
          <p:cNvPr id="66" name="Text Box 23"/>
          <p:cNvSpPr txBox="1">
            <a:spLocks noChangeArrowheads="1"/>
          </p:cNvSpPr>
          <p:nvPr/>
        </p:nvSpPr>
        <p:spPr bwMode="auto">
          <a:xfrm>
            <a:off x="5484496" y="4377215"/>
            <a:ext cx="457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50</a:t>
            </a:r>
          </a:p>
        </p:txBody>
      </p:sp>
      <p:sp>
        <p:nvSpPr>
          <p:cNvPr id="67" name="Text Box 24"/>
          <p:cNvSpPr txBox="1">
            <a:spLocks noChangeArrowheads="1"/>
          </p:cNvSpPr>
          <p:nvPr/>
        </p:nvSpPr>
        <p:spPr bwMode="auto">
          <a:xfrm>
            <a:off x="6879908" y="4377215"/>
            <a:ext cx="457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70</a:t>
            </a:r>
          </a:p>
        </p:txBody>
      </p:sp>
      <p:sp>
        <p:nvSpPr>
          <p:cNvPr id="68" name="Text Box 25"/>
          <p:cNvSpPr txBox="1">
            <a:spLocks noChangeArrowheads="1"/>
          </p:cNvSpPr>
          <p:nvPr/>
        </p:nvSpPr>
        <p:spPr bwMode="auto">
          <a:xfrm>
            <a:off x="7554596" y="4377215"/>
            <a:ext cx="457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80</a:t>
            </a:r>
          </a:p>
        </p:txBody>
      </p:sp>
      <p:sp>
        <p:nvSpPr>
          <p:cNvPr id="69" name="Text Box 26"/>
          <p:cNvSpPr txBox="1">
            <a:spLocks noChangeArrowheads="1"/>
          </p:cNvSpPr>
          <p:nvPr/>
        </p:nvSpPr>
        <p:spPr bwMode="auto">
          <a:xfrm>
            <a:off x="8229283" y="4377215"/>
            <a:ext cx="457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90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40391" y="869271"/>
            <a:ext cx="6982784" cy="523220"/>
            <a:chOff x="640391" y="869271"/>
            <a:chExt cx="6982784" cy="523220"/>
          </a:xfrm>
        </p:grpSpPr>
        <p:sp>
          <p:nvSpPr>
            <p:cNvPr id="45" name="Text Box 3"/>
            <p:cNvSpPr txBox="1">
              <a:spLocks noChangeArrowheads="1"/>
            </p:cNvSpPr>
            <p:nvPr/>
          </p:nvSpPr>
          <p:spPr bwMode="auto">
            <a:xfrm>
              <a:off x="1222375" y="869271"/>
              <a:ext cx="6400800" cy="523220"/>
            </a:xfrm>
            <a:prstGeom prst="rect">
              <a:avLst/>
            </a:prstGeom>
            <a:noFill/>
            <a:ln>
              <a:noFill/>
            </a:ln>
            <a:effectLst>
              <a:outerShdw dist="28398" dir="1593903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直接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定址法</a:t>
              </a:r>
              <a:endPara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Freeform 84"/>
            <p:cNvSpPr>
              <a:spLocks/>
            </p:cNvSpPr>
            <p:nvPr/>
          </p:nvSpPr>
          <p:spPr bwMode="auto">
            <a:xfrm>
              <a:off x="640391" y="950881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5" name="Text Box 30"/>
          <p:cNvSpPr txBox="1">
            <a:spLocks noChangeArrowheads="1"/>
          </p:cNvSpPr>
          <p:nvPr/>
        </p:nvSpPr>
        <p:spPr bwMode="auto">
          <a:xfrm>
            <a:off x="856391" y="5307330"/>
            <a:ext cx="10131650" cy="523220"/>
          </a:xfrm>
          <a:prstGeom prst="rect">
            <a:avLst/>
          </a:prstGeom>
          <a:noFill/>
          <a:ln w="28575">
            <a:solidFill>
              <a:srgbClr val="5C30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r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适用于：事先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知道关键码，关键码集合不是很大且连续性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较好 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051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64" grpId="0" autoUpdateAnimBg="0"/>
      <p:bldP spid="65" grpId="0" autoUpdateAnimBg="0"/>
      <p:bldP spid="66" grpId="0" autoUpdateAnimBg="0"/>
      <p:bldP spid="67" grpId="0" autoUpdateAnimBg="0"/>
      <p:bldP spid="68" grpId="0" autoUpdateAnimBg="0"/>
      <p:bldP spid="69" grpId="0" autoUpdateAnimBg="0"/>
      <p:bldP spid="7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16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1413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常见的散列函数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40391" y="869271"/>
            <a:ext cx="6982784" cy="523220"/>
            <a:chOff x="640391" y="869271"/>
            <a:chExt cx="6982784" cy="523220"/>
          </a:xfrm>
        </p:grpSpPr>
        <p:sp>
          <p:nvSpPr>
            <p:cNvPr id="45" name="Text Box 3"/>
            <p:cNvSpPr txBox="1">
              <a:spLocks noChangeArrowheads="1"/>
            </p:cNvSpPr>
            <p:nvPr/>
          </p:nvSpPr>
          <p:spPr bwMode="auto">
            <a:xfrm>
              <a:off x="1222375" y="869271"/>
              <a:ext cx="6400800" cy="523220"/>
            </a:xfrm>
            <a:prstGeom prst="rect">
              <a:avLst/>
            </a:prstGeom>
            <a:noFill/>
            <a:ln>
              <a:noFill/>
            </a:ln>
            <a:effectLst>
              <a:outerShdw dist="28398" dir="1593903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平方取中法</a:t>
              </a:r>
              <a:endPara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Freeform 84"/>
            <p:cNvSpPr>
              <a:spLocks/>
            </p:cNvSpPr>
            <p:nvPr/>
          </p:nvSpPr>
          <p:spPr bwMode="auto">
            <a:xfrm>
              <a:off x="640391" y="950881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9" name="Text Box 3"/>
          <p:cNvSpPr txBox="1">
            <a:spLocks noChangeArrowheads="1"/>
          </p:cNvSpPr>
          <p:nvPr/>
        </p:nvSpPr>
        <p:spPr bwMode="auto">
          <a:xfrm>
            <a:off x="1072391" y="1599665"/>
            <a:ext cx="10630342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对关键码平方后，按散列表大小，取中间的若干位作为散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列地址。 </a:t>
            </a:r>
            <a:endParaRPr lang="en-US" altLang="zh-CN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909714" y="5260964"/>
            <a:ext cx="10051415" cy="523220"/>
          </a:xfrm>
          <a:prstGeom prst="rect">
            <a:avLst/>
          </a:prstGeom>
          <a:noFill/>
          <a:ln w="28575">
            <a:solidFill>
              <a:srgbClr val="5C30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适用于：事先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不知道关键码的分布且关键码的位数不是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很大</a:t>
            </a:r>
            <a:endParaRPr lang="en-US" altLang="zh-CN" sz="28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4" name="Rectangle 7"/>
          <p:cNvSpPr>
            <a:spLocks noChangeArrowheads="1"/>
          </p:cNvSpPr>
          <p:nvPr/>
        </p:nvSpPr>
        <p:spPr bwMode="auto">
          <a:xfrm>
            <a:off x="1424305" y="2596187"/>
            <a:ext cx="82359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 eaLnBrk="0" hangingPunct="0"/>
            <a:r>
              <a:rPr lang="zh-CN" altLang="en-US" sz="2400" dirty="0" smtClean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 </a:t>
            </a: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散列地址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位，设计平方取中法的散列函数。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5" name="Rectangle 8"/>
          <p:cNvSpPr>
            <a:spLocks noChangeArrowheads="1"/>
          </p:cNvSpPr>
          <p:nvPr/>
        </p:nvSpPr>
        <p:spPr bwMode="auto">
          <a:xfrm>
            <a:off x="2636520" y="3272313"/>
            <a:ext cx="5175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 eaLnBrk="0" hangingPunct="0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(1234)</a:t>
            </a:r>
            <a:r>
              <a:rPr lang="en-US" altLang="zh-CN" sz="28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152</a:t>
            </a:r>
            <a:r>
              <a:rPr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27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56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636520" y="3912393"/>
            <a:ext cx="5175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 eaLnBrk="0" hangingPunct="0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1235)</a:t>
            </a:r>
            <a:r>
              <a:rPr lang="en-US" altLang="zh-CN" sz="28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152</a:t>
            </a:r>
            <a:r>
              <a:rPr lang="en-US" altLang="zh-CN" sz="28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52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25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452280" y="3501389"/>
            <a:ext cx="4875141" cy="720000"/>
            <a:chOff x="5452280" y="3501389"/>
            <a:chExt cx="4875141" cy="720000"/>
          </a:xfrm>
        </p:grpSpPr>
        <p:sp>
          <p:nvSpPr>
            <p:cNvPr id="14" name="右大括号 13"/>
            <p:cNvSpPr/>
            <p:nvPr/>
          </p:nvSpPr>
          <p:spPr>
            <a:xfrm>
              <a:off x="5452280" y="3501389"/>
              <a:ext cx="180000" cy="720000"/>
            </a:xfrm>
            <a:prstGeom prst="rightBrace">
              <a:avLst>
                <a:gd name="adj1" fmla="val 16840"/>
                <a:gd name="adj2" fmla="val 50000"/>
              </a:avLst>
            </a:prstGeom>
            <a:ln w="25400">
              <a:solidFill>
                <a:srgbClr val="507D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5935421" y="3613455"/>
              <a:ext cx="4392000" cy="540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pPr algn="ctr" eaLnBrk="0" hangingPunct="0"/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平方扩大了相近数之间的差别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379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 animBg="1"/>
      <p:bldP spid="54" grpId="0"/>
      <p:bldP spid="55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16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1413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常见的散列函数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40391" y="869271"/>
            <a:ext cx="6982784" cy="1272108"/>
            <a:chOff x="640391" y="869271"/>
            <a:chExt cx="6982784" cy="1272108"/>
          </a:xfrm>
        </p:grpSpPr>
        <p:grpSp>
          <p:nvGrpSpPr>
            <p:cNvPr id="3" name="组合 2"/>
            <p:cNvGrpSpPr/>
            <p:nvPr/>
          </p:nvGrpSpPr>
          <p:grpSpPr>
            <a:xfrm>
              <a:off x="640391" y="869271"/>
              <a:ext cx="6982784" cy="523220"/>
              <a:chOff x="640391" y="869271"/>
              <a:chExt cx="6982784" cy="523220"/>
            </a:xfrm>
          </p:grpSpPr>
          <p:sp>
            <p:nvSpPr>
              <p:cNvPr id="45" name="Text Box 3"/>
              <p:cNvSpPr txBox="1">
                <a:spLocks noChangeArrowheads="1"/>
              </p:cNvSpPr>
              <p:nvPr/>
            </p:nvSpPr>
            <p:spPr bwMode="auto">
              <a:xfrm>
                <a:off x="1222375" y="869271"/>
                <a:ext cx="6400800" cy="523220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28398" dir="1593903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zh-CN" altLang="en-US" sz="2800" dirty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除留余数</a:t>
                </a:r>
                <a:r>
                  <a:rPr lang="zh-CN" altLang="en-US" sz="2800" dirty="0" smtClean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法</a:t>
                </a:r>
                <a:endParaRPr lang="en-US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Freeform 84"/>
              <p:cNvSpPr>
                <a:spLocks/>
              </p:cNvSpPr>
              <p:nvPr/>
            </p:nvSpPr>
            <p:spPr bwMode="auto">
              <a:xfrm>
                <a:off x="640391" y="950881"/>
                <a:ext cx="432000" cy="360000"/>
              </a:xfrm>
              <a:custGeom>
                <a:avLst/>
                <a:gdLst>
                  <a:gd name="T0" fmla="*/ 180 w 202"/>
                  <a:gd name="T1" fmla="*/ 16 h 171"/>
                  <a:gd name="T2" fmla="*/ 140 w 202"/>
                  <a:gd name="T3" fmla="*/ 0 h 171"/>
                  <a:gd name="T4" fmla="*/ 100 w 202"/>
                  <a:gd name="T5" fmla="*/ 16 h 171"/>
                  <a:gd name="T6" fmla="*/ 51 w 202"/>
                  <a:gd name="T7" fmla="*/ 66 h 171"/>
                  <a:gd name="T8" fmla="*/ 17 w 202"/>
                  <a:gd name="T9" fmla="*/ 100 h 171"/>
                  <a:gd name="T10" fmla="*/ 17 w 202"/>
                  <a:gd name="T11" fmla="*/ 159 h 171"/>
                  <a:gd name="T12" fmla="*/ 46 w 202"/>
                  <a:gd name="T13" fmla="*/ 171 h 171"/>
                  <a:gd name="T14" fmla="*/ 76 w 202"/>
                  <a:gd name="T15" fmla="*/ 158 h 171"/>
                  <a:gd name="T16" fmla="*/ 138 w 202"/>
                  <a:gd name="T17" fmla="*/ 96 h 171"/>
                  <a:gd name="T18" fmla="*/ 138 w 202"/>
                  <a:gd name="T19" fmla="*/ 96 h 171"/>
                  <a:gd name="T20" fmla="*/ 160 w 202"/>
                  <a:gd name="T21" fmla="*/ 75 h 171"/>
                  <a:gd name="T22" fmla="*/ 168 w 202"/>
                  <a:gd name="T23" fmla="*/ 54 h 171"/>
                  <a:gd name="T24" fmla="*/ 160 w 202"/>
                  <a:gd name="T25" fmla="*/ 33 h 171"/>
                  <a:gd name="T26" fmla="*/ 118 w 202"/>
                  <a:gd name="T27" fmla="*/ 34 h 171"/>
                  <a:gd name="T28" fmla="*/ 43 w 202"/>
                  <a:gd name="T29" fmla="*/ 109 h 171"/>
                  <a:gd name="T30" fmla="*/ 43 w 202"/>
                  <a:gd name="T31" fmla="*/ 117 h 171"/>
                  <a:gd name="T32" fmla="*/ 47 w 202"/>
                  <a:gd name="T33" fmla="*/ 119 h 171"/>
                  <a:gd name="T34" fmla="*/ 51 w 202"/>
                  <a:gd name="T35" fmla="*/ 117 h 171"/>
                  <a:gd name="T36" fmla="*/ 127 w 202"/>
                  <a:gd name="T37" fmla="*/ 42 h 171"/>
                  <a:gd name="T38" fmla="*/ 152 w 202"/>
                  <a:gd name="T39" fmla="*/ 41 h 171"/>
                  <a:gd name="T40" fmla="*/ 157 w 202"/>
                  <a:gd name="T41" fmla="*/ 54 h 171"/>
                  <a:gd name="T42" fmla="*/ 151 w 202"/>
                  <a:gd name="T43" fmla="*/ 67 h 171"/>
                  <a:gd name="T44" fmla="*/ 129 w 202"/>
                  <a:gd name="T45" fmla="*/ 89 h 171"/>
                  <a:gd name="T46" fmla="*/ 129 w 202"/>
                  <a:gd name="T47" fmla="*/ 89 h 171"/>
                  <a:gd name="T48" fmla="*/ 68 w 202"/>
                  <a:gd name="T49" fmla="*/ 150 h 171"/>
                  <a:gd name="T50" fmla="*/ 25 w 202"/>
                  <a:gd name="T51" fmla="*/ 151 h 171"/>
                  <a:gd name="T52" fmla="*/ 25 w 202"/>
                  <a:gd name="T53" fmla="*/ 108 h 171"/>
                  <a:gd name="T54" fmla="*/ 29 w 202"/>
                  <a:gd name="T55" fmla="*/ 104 h 171"/>
                  <a:gd name="T56" fmla="*/ 29 w 202"/>
                  <a:gd name="T57" fmla="*/ 104 h 171"/>
                  <a:gd name="T58" fmla="*/ 109 w 202"/>
                  <a:gd name="T59" fmla="*/ 25 h 171"/>
                  <a:gd name="T60" fmla="*/ 140 w 202"/>
                  <a:gd name="T61" fmla="*/ 11 h 171"/>
                  <a:gd name="T62" fmla="*/ 172 w 202"/>
                  <a:gd name="T63" fmla="*/ 24 h 171"/>
                  <a:gd name="T64" fmla="*/ 172 w 202"/>
                  <a:gd name="T65" fmla="*/ 88 h 171"/>
                  <a:gd name="T66" fmla="*/ 106 w 202"/>
                  <a:gd name="T67" fmla="*/ 153 h 171"/>
                  <a:gd name="T68" fmla="*/ 106 w 202"/>
                  <a:gd name="T69" fmla="*/ 161 h 171"/>
                  <a:gd name="T70" fmla="*/ 110 w 202"/>
                  <a:gd name="T71" fmla="*/ 163 h 171"/>
                  <a:gd name="T72" fmla="*/ 115 w 202"/>
                  <a:gd name="T73" fmla="*/ 161 h 171"/>
                  <a:gd name="T74" fmla="*/ 180 w 202"/>
                  <a:gd name="T75" fmla="*/ 96 h 171"/>
                  <a:gd name="T76" fmla="*/ 180 w 202"/>
                  <a:gd name="T77" fmla="*/ 16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02" h="171">
                    <a:moveTo>
                      <a:pt x="180" y="16"/>
                    </a:moveTo>
                    <a:cubicBezTo>
                      <a:pt x="170" y="5"/>
                      <a:pt x="155" y="0"/>
                      <a:pt x="140" y="0"/>
                    </a:cubicBezTo>
                    <a:cubicBezTo>
                      <a:pt x="125" y="0"/>
                      <a:pt x="111" y="6"/>
                      <a:pt x="100" y="16"/>
                    </a:cubicBezTo>
                    <a:cubicBezTo>
                      <a:pt x="51" y="66"/>
                      <a:pt x="51" y="66"/>
                      <a:pt x="51" y="66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" y="116"/>
                      <a:pt x="0" y="143"/>
                      <a:pt x="17" y="159"/>
                    </a:cubicBezTo>
                    <a:cubicBezTo>
                      <a:pt x="25" y="167"/>
                      <a:pt x="35" y="171"/>
                      <a:pt x="46" y="171"/>
                    </a:cubicBezTo>
                    <a:cubicBezTo>
                      <a:pt x="57" y="171"/>
                      <a:pt x="68" y="167"/>
                      <a:pt x="76" y="158"/>
                    </a:cubicBezTo>
                    <a:cubicBezTo>
                      <a:pt x="138" y="96"/>
                      <a:pt x="138" y="96"/>
                      <a:pt x="138" y="96"/>
                    </a:cubicBezTo>
                    <a:cubicBezTo>
                      <a:pt x="138" y="96"/>
                      <a:pt x="138" y="96"/>
                      <a:pt x="138" y="96"/>
                    </a:cubicBezTo>
                    <a:cubicBezTo>
                      <a:pt x="160" y="75"/>
                      <a:pt x="160" y="75"/>
                      <a:pt x="160" y="75"/>
                    </a:cubicBezTo>
                    <a:cubicBezTo>
                      <a:pt x="165" y="69"/>
                      <a:pt x="168" y="62"/>
                      <a:pt x="168" y="54"/>
                    </a:cubicBezTo>
                    <a:cubicBezTo>
                      <a:pt x="169" y="46"/>
                      <a:pt x="166" y="39"/>
                      <a:pt x="160" y="33"/>
                    </a:cubicBezTo>
                    <a:cubicBezTo>
                      <a:pt x="149" y="22"/>
                      <a:pt x="130" y="22"/>
                      <a:pt x="118" y="34"/>
                    </a:cubicBezTo>
                    <a:cubicBezTo>
                      <a:pt x="43" y="109"/>
                      <a:pt x="43" y="109"/>
                      <a:pt x="43" y="109"/>
                    </a:cubicBezTo>
                    <a:cubicBezTo>
                      <a:pt x="41" y="111"/>
                      <a:pt x="41" y="115"/>
                      <a:pt x="43" y="117"/>
                    </a:cubicBezTo>
                    <a:cubicBezTo>
                      <a:pt x="44" y="118"/>
                      <a:pt x="46" y="119"/>
                      <a:pt x="47" y="119"/>
                    </a:cubicBezTo>
                    <a:cubicBezTo>
                      <a:pt x="49" y="119"/>
                      <a:pt x="50" y="118"/>
                      <a:pt x="51" y="117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34" y="35"/>
                      <a:pt x="145" y="35"/>
                      <a:pt x="152" y="41"/>
                    </a:cubicBezTo>
                    <a:cubicBezTo>
                      <a:pt x="155" y="45"/>
                      <a:pt x="157" y="49"/>
                      <a:pt x="157" y="54"/>
                    </a:cubicBezTo>
                    <a:cubicBezTo>
                      <a:pt x="157" y="59"/>
                      <a:pt x="155" y="63"/>
                      <a:pt x="151" y="67"/>
                    </a:cubicBezTo>
                    <a:cubicBezTo>
                      <a:pt x="129" y="89"/>
                      <a:pt x="129" y="89"/>
                      <a:pt x="129" y="89"/>
                    </a:cubicBezTo>
                    <a:cubicBezTo>
                      <a:pt x="129" y="89"/>
                      <a:pt x="129" y="89"/>
                      <a:pt x="129" y="89"/>
                    </a:cubicBezTo>
                    <a:cubicBezTo>
                      <a:pt x="68" y="150"/>
                      <a:pt x="68" y="150"/>
                      <a:pt x="68" y="150"/>
                    </a:cubicBezTo>
                    <a:cubicBezTo>
                      <a:pt x="56" y="162"/>
                      <a:pt x="36" y="163"/>
                      <a:pt x="25" y="151"/>
                    </a:cubicBezTo>
                    <a:cubicBezTo>
                      <a:pt x="13" y="139"/>
                      <a:pt x="13" y="120"/>
                      <a:pt x="25" y="108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109" y="25"/>
                      <a:pt x="109" y="25"/>
                      <a:pt x="109" y="25"/>
                    </a:cubicBezTo>
                    <a:cubicBezTo>
                      <a:pt x="117" y="16"/>
                      <a:pt x="128" y="11"/>
                      <a:pt x="140" y="11"/>
                    </a:cubicBezTo>
                    <a:cubicBezTo>
                      <a:pt x="152" y="11"/>
                      <a:pt x="164" y="16"/>
                      <a:pt x="172" y="24"/>
                    </a:cubicBezTo>
                    <a:cubicBezTo>
                      <a:pt x="190" y="42"/>
                      <a:pt x="189" y="70"/>
                      <a:pt x="172" y="88"/>
                    </a:cubicBezTo>
                    <a:cubicBezTo>
                      <a:pt x="106" y="153"/>
                      <a:pt x="106" y="153"/>
                      <a:pt x="106" y="153"/>
                    </a:cubicBezTo>
                    <a:cubicBezTo>
                      <a:pt x="104" y="155"/>
                      <a:pt x="104" y="159"/>
                      <a:pt x="106" y="161"/>
                    </a:cubicBezTo>
                    <a:cubicBezTo>
                      <a:pt x="108" y="162"/>
                      <a:pt x="109" y="163"/>
                      <a:pt x="110" y="163"/>
                    </a:cubicBezTo>
                    <a:cubicBezTo>
                      <a:pt x="112" y="163"/>
                      <a:pt x="113" y="162"/>
                      <a:pt x="115" y="161"/>
                    </a:cubicBezTo>
                    <a:cubicBezTo>
                      <a:pt x="180" y="96"/>
                      <a:pt x="180" y="96"/>
                      <a:pt x="180" y="96"/>
                    </a:cubicBezTo>
                    <a:cubicBezTo>
                      <a:pt x="202" y="74"/>
                      <a:pt x="202" y="38"/>
                      <a:pt x="180" y="16"/>
                    </a:cubicBezTo>
                    <a:close/>
                  </a:path>
                </a:pathLst>
              </a:custGeom>
              <a:solidFill>
                <a:srgbClr val="5A327D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6" name="Text Box 4"/>
            <p:cNvSpPr txBox="1">
              <a:spLocks noChangeArrowheads="1"/>
            </p:cNvSpPr>
            <p:nvPr/>
          </p:nvSpPr>
          <p:spPr bwMode="auto">
            <a:xfrm>
              <a:off x="2667635" y="1622267"/>
              <a:ext cx="472440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i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H</a:t>
              </a:r>
              <a:r>
                <a:rPr lang="en-US" altLang="zh-CN" sz="2800" dirty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(</a:t>
              </a:r>
              <a:r>
                <a:rPr lang="en-US" altLang="zh-CN" sz="2800" i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key</a:t>
              </a:r>
              <a:r>
                <a:rPr lang="en-US" altLang="zh-CN" sz="2800" dirty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)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=</a:t>
              </a:r>
              <a:r>
                <a:rPr lang="en-US" altLang="zh-CN" sz="2800" i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key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mod  </a:t>
              </a:r>
              <a:r>
                <a:rPr lang="en-US" altLang="zh-CN" sz="2800" i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p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endPara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38168" y="2341390"/>
            <a:ext cx="8963032" cy="523220"/>
            <a:chOff x="638168" y="2341390"/>
            <a:chExt cx="8963032" cy="523220"/>
          </a:xfrm>
        </p:grpSpPr>
        <p:sp>
          <p:nvSpPr>
            <p:cNvPr id="99" name="Text Box 5"/>
            <p:cNvSpPr txBox="1">
              <a:spLocks noChangeArrowheads="1"/>
            </p:cNvSpPr>
            <p:nvPr/>
          </p:nvSpPr>
          <p:spPr bwMode="auto">
            <a:xfrm>
              <a:off x="1222375" y="2341390"/>
              <a:ext cx="837882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如何选取合适的 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，才能产生较少的同义词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？</a:t>
              </a:r>
            </a:p>
          </p:txBody>
        </p:sp>
        <p:grpSp>
          <p:nvGrpSpPr>
            <p:cNvPr id="101" name="Group 31"/>
            <p:cNvGrpSpPr/>
            <p:nvPr/>
          </p:nvGrpSpPr>
          <p:grpSpPr>
            <a:xfrm>
              <a:off x="638168" y="240133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02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435627" y="5006651"/>
            <a:ext cx="11331973" cy="1126462"/>
            <a:chOff x="435627" y="4412298"/>
            <a:chExt cx="11331973" cy="1041722"/>
          </a:xfrm>
        </p:grpSpPr>
        <p:sp>
          <p:nvSpPr>
            <p:cNvPr id="106" name="Text Box 106"/>
            <p:cNvSpPr txBox="1">
              <a:spLocks noChangeArrowheads="1"/>
            </p:cNvSpPr>
            <p:nvPr/>
          </p:nvSpPr>
          <p:spPr bwMode="auto">
            <a:xfrm>
              <a:off x="1130080" y="4412298"/>
              <a:ext cx="10637520" cy="1041722"/>
            </a:xfrm>
            <a:prstGeom prst="rect">
              <a:avLst/>
            </a:prstGeom>
            <a:noFill/>
            <a:ln>
              <a:noFill/>
            </a:ln>
            <a:effectLst>
              <a:outerShdw dist="28398" dir="1593903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小于等于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表长（最好接近表长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最大素数或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/>
              </a:r>
              <a:b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</a:b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不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包含小于20质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因子的合数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9" name="Group 109"/>
            <p:cNvGrpSpPr/>
            <p:nvPr/>
          </p:nvGrpSpPr>
          <p:grpSpPr>
            <a:xfrm>
              <a:off x="435627" y="4500997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50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2286631" y="3036095"/>
            <a:ext cx="7333298" cy="1611312"/>
            <a:chOff x="2286631" y="3036095"/>
            <a:chExt cx="7333298" cy="1611312"/>
          </a:xfrm>
        </p:grpSpPr>
        <p:sp>
          <p:nvSpPr>
            <p:cNvPr id="41" name="Rectangle 1036"/>
            <p:cNvSpPr>
              <a:spLocks noChangeArrowheads="1"/>
            </p:cNvSpPr>
            <p:nvPr/>
          </p:nvSpPr>
          <p:spPr bwMode="auto">
            <a:xfrm>
              <a:off x="8886504" y="4101307"/>
              <a:ext cx="733425" cy="5461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342900" indent="-342900"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42" name="Rectangle 1037"/>
            <p:cNvSpPr>
              <a:spLocks noChangeArrowheads="1"/>
            </p:cNvSpPr>
            <p:nvPr/>
          </p:nvSpPr>
          <p:spPr bwMode="auto">
            <a:xfrm>
              <a:off x="8154666" y="4101307"/>
              <a:ext cx="731838" cy="5461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342900" indent="-342900"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43" name="Rectangle 1038"/>
            <p:cNvSpPr>
              <a:spLocks noChangeArrowheads="1"/>
            </p:cNvSpPr>
            <p:nvPr/>
          </p:nvSpPr>
          <p:spPr bwMode="auto">
            <a:xfrm>
              <a:off x="7424416" y="4101307"/>
              <a:ext cx="730250" cy="5461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342900" indent="-342900"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4" name="Rectangle 1039"/>
            <p:cNvSpPr>
              <a:spLocks noChangeArrowheads="1"/>
            </p:cNvSpPr>
            <p:nvPr/>
          </p:nvSpPr>
          <p:spPr bwMode="auto">
            <a:xfrm>
              <a:off x="6690991" y="4101307"/>
              <a:ext cx="733425" cy="5461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342900" indent="-342900"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47" name="Rectangle 1040"/>
            <p:cNvSpPr>
              <a:spLocks noChangeArrowheads="1"/>
            </p:cNvSpPr>
            <p:nvPr/>
          </p:nvSpPr>
          <p:spPr bwMode="auto">
            <a:xfrm>
              <a:off x="5959154" y="4101307"/>
              <a:ext cx="731838" cy="5461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342900" indent="-342900"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48" name="Rectangle 1041"/>
            <p:cNvSpPr>
              <a:spLocks noChangeArrowheads="1"/>
            </p:cNvSpPr>
            <p:nvPr/>
          </p:nvSpPr>
          <p:spPr bwMode="auto">
            <a:xfrm>
              <a:off x="5228904" y="4101307"/>
              <a:ext cx="730250" cy="5461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342900" indent="-342900"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6" name="Rectangle 1042"/>
            <p:cNvSpPr>
              <a:spLocks noChangeArrowheads="1"/>
            </p:cNvSpPr>
            <p:nvPr/>
          </p:nvSpPr>
          <p:spPr bwMode="auto">
            <a:xfrm>
              <a:off x="4495479" y="4101307"/>
              <a:ext cx="733425" cy="5461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342900" indent="-342900"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77" name="Rectangle 1043"/>
            <p:cNvSpPr>
              <a:spLocks noChangeArrowheads="1"/>
            </p:cNvSpPr>
            <p:nvPr/>
          </p:nvSpPr>
          <p:spPr bwMode="auto">
            <a:xfrm>
              <a:off x="2286631" y="4101307"/>
              <a:ext cx="1462088" cy="5461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342900" indent="-342900" algn="ctr" eaLnBrk="0" hangingPunct="0"/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散列地址</a:t>
              </a:r>
            </a:p>
          </p:txBody>
        </p:sp>
        <p:sp>
          <p:nvSpPr>
            <p:cNvPr id="78" name="Rectangle 1044"/>
            <p:cNvSpPr>
              <a:spLocks noChangeArrowheads="1"/>
            </p:cNvSpPr>
            <p:nvPr/>
          </p:nvSpPr>
          <p:spPr bwMode="auto">
            <a:xfrm>
              <a:off x="8886504" y="3555207"/>
              <a:ext cx="733425" cy="5461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342900" indent="-342900"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56</a:t>
              </a:r>
            </a:p>
          </p:txBody>
        </p:sp>
        <p:sp>
          <p:nvSpPr>
            <p:cNvPr id="79" name="Rectangle 1045"/>
            <p:cNvSpPr>
              <a:spLocks noChangeArrowheads="1"/>
            </p:cNvSpPr>
            <p:nvPr/>
          </p:nvSpPr>
          <p:spPr bwMode="auto">
            <a:xfrm>
              <a:off x="8154666" y="3555207"/>
              <a:ext cx="731838" cy="5461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342900" indent="-342900"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49</a:t>
              </a:r>
            </a:p>
          </p:txBody>
        </p:sp>
        <p:sp>
          <p:nvSpPr>
            <p:cNvPr id="80" name="Rectangle 1046"/>
            <p:cNvSpPr>
              <a:spLocks noChangeArrowheads="1"/>
            </p:cNvSpPr>
            <p:nvPr/>
          </p:nvSpPr>
          <p:spPr bwMode="auto">
            <a:xfrm>
              <a:off x="7424416" y="3555207"/>
              <a:ext cx="730250" cy="5461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342900" indent="-342900"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42</a:t>
              </a:r>
            </a:p>
          </p:txBody>
        </p:sp>
        <p:sp>
          <p:nvSpPr>
            <p:cNvPr id="81" name="Rectangle 1047"/>
            <p:cNvSpPr>
              <a:spLocks noChangeArrowheads="1"/>
            </p:cNvSpPr>
            <p:nvPr/>
          </p:nvSpPr>
          <p:spPr bwMode="auto">
            <a:xfrm>
              <a:off x="6690991" y="3555207"/>
              <a:ext cx="733425" cy="5461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342900" indent="-342900" algn="ctr" eaLnBrk="0" hangingPunct="0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35</a:t>
              </a:r>
            </a:p>
          </p:txBody>
        </p:sp>
        <p:sp>
          <p:nvSpPr>
            <p:cNvPr id="82" name="Rectangle 1048"/>
            <p:cNvSpPr>
              <a:spLocks noChangeArrowheads="1"/>
            </p:cNvSpPr>
            <p:nvPr/>
          </p:nvSpPr>
          <p:spPr bwMode="auto">
            <a:xfrm>
              <a:off x="5959154" y="3555207"/>
              <a:ext cx="731838" cy="5461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342900" indent="-342900" algn="ctr" eaLnBrk="0" hangingPunct="0"/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28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3" name="Rectangle 1049"/>
            <p:cNvSpPr>
              <a:spLocks noChangeArrowheads="1"/>
            </p:cNvSpPr>
            <p:nvPr/>
          </p:nvSpPr>
          <p:spPr bwMode="auto">
            <a:xfrm>
              <a:off x="5228904" y="3555207"/>
              <a:ext cx="730250" cy="5461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342900" indent="-342900" algn="ctr" eaLnBrk="0" hangingPunct="0"/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21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4" name="Rectangle 1050"/>
            <p:cNvSpPr>
              <a:spLocks noChangeArrowheads="1"/>
            </p:cNvSpPr>
            <p:nvPr/>
          </p:nvSpPr>
          <p:spPr bwMode="auto">
            <a:xfrm>
              <a:off x="4495479" y="3555207"/>
              <a:ext cx="733425" cy="5461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342900" indent="-342900" algn="ctr" eaLnBrk="0" hangingPunct="0"/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14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5" name="Rectangle 1051"/>
            <p:cNvSpPr>
              <a:spLocks noChangeArrowheads="1"/>
            </p:cNvSpPr>
            <p:nvPr/>
          </p:nvSpPr>
          <p:spPr bwMode="auto">
            <a:xfrm>
              <a:off x="2286631" y="3555207"/>
              <a:ext cx="1462088" cy="5461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342900" indent="-342900" algn="ctr" eaLnBrk="0" hangingPunct="0"/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关键码</a:t>
              </a:r>
            </a:p>
          </p:txBody>
        </p:sp>
        <p:sp>
          <p:nvSpPr>
            <p:cNvPr id="86" name="Line 1052"/>
            <p:cNvSpPr>
              <a:spLocks noChangeShapeType="1"/>
            </p:cNvSpPr>
            <p:nvPr/>
          </p:nvSpPr>
          <p:spPr bwMode="auto">
            <a:xfrm>
              <a:off x="2286631" y="3555207"/>
              <a:ext cx="6586538" cy="0"/>
            </a:xfrm>
            <a:prstGeom prst="line">
              <a:avLst/>
            </a:prstGeom>
            <a:noFill/>
            <a:ln w="28575" cap="rnd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Line 1053"/>
            <p:cNvSpPr>
              <a:spLocks noChangeShapeType="1"/>
            </p:cNvSpPr>
            <p:nvPr/>
          </p:nvSpPr>
          <p:spPr bwMode="auto">
            <a:xfrm>
              <a:off x="2286631" y="4647407"/>
              <a:ext cx="6586538" cy="0"/>
            </a:xfrm>
            <a:prstGeom prst="line">
              <a:avLst/>
            </a:prstGeom>
            <a:noFill/>
            <a:ln w="28575" cap="rnd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Line 1054"/>
            <p:cNvSpPr>
              <a:spLocks noChangeShapeType="1"/>
            </p:cNvSpPr>
            <p:nvPr/>
          </p:nvSpPr>
          <p:spPr bwMode="auto">
            <a:xfrm>
              <a:off x="2286631" y="3555207"/>
              <a:ext cx="0" cy="1092200"/>
            </a:xfrm>
            <a:prstGeom prst="line">
              <a:avLst/>
            </a:prstGeom>
            <a:noFill/>
            <a:ln w="28575" cap="rnd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0" name="Line 1056"/>
            <p:cNvSpPr>
              <a:spLocks noChangeShapeType="1"/>
            </p:cNvSpPr>
            <p:nvPr/>
          </p:nvSpPr>
          <p:spPr bwMode="auto">
            <a:xfrm>
              <a:off x="2286631" y="4101307"/>
              <a:ext cx="6586538" cy="0"/>
            </a:xfrm>
            <a:prstGeom prst="line">
              <a:avLst/>
            </a:prstGeom>
            <a:noFill/>
            <a:ln w="28575" cap="rnd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1" name="Line 1057"/>
            <p:cNvSpPr>
              <a:spLocks noChangeShapeType="1"/>
            </p:cNvSpPr>
            <p:nvPr/>
          </p:nvSpPr>
          <p:spPr bwMode="auto">
            <a:xfrm>
              <a:off x="4495479" y="3555207"/>
              <a:ext cx="0" cy="1092200"/>
            </a:xfrm>
            <a:prstGeom prst="line">
              <a:avLst/>
            </a:prstGeom>
            <a:noFill/>
            <a:ln w="28575" cap="rnd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Line 1058"/>
            <p:cNvSpPr>
              <a:spLocks noChangeShapeType="1"/>
            </p:cNvSpPr>
            <p:nvPr/>
          </p:nvSpPr>
          <p:spPr bwMode="auto">
            <a:xfrm>
              <a:off x="5228904" y="3555207"/>
              <a:ext cx="0" cy="1092200"/>
            </a:xfrm>
            <a:prstGeom prst="line">
              <a:avLst/>
            </a:prstGeom>
            <a:noFill/>
            <a:ln w="28575" cap="rnd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3" name="Line 1059"/>
            <p:cNvSpPr>
              <a:spLocks noChangeShapeType="1"/>
            </p:cNvSpPr>
            <p:nvPr/>
          </p:nvSpPr>
          <p:spPr bwMode="auto">
            <a:xfrm>
              <a:off x="5959154" y="3555207"/>
              <a:ext cx="0" cy="1092200"/>
            </a:xfrm>
            <a:prstGeom prst="line">
              <a:avLst/>
            </a:prstGeom>
            <a:noFill/>
            <a:ln w="28575" cap="rnd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4" name="Line 1060"/>
            <p:cNvSpPr>
              <a:spLocks noChangeShapeType="1"/>
            </p:cNvSpPr>
            <p:nvPr/>
          </p:nvSpPr>
          <p:spPr bwMode="auto">
            <a:xfrm>
              <a:off x="6690991" y="3555207"/>
              <a:ext cx="0" cy="1092200"/>
            </a:xfrm>
            <a:prstGeom prst="line">
              <a:avLst/>
            </a:prstGeom>
            <a:noFill/>
            <a:ln w="28575" cap="rnd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Line 1061"/>
            <p:cNvSpPr>
              <a:spLocks noChangeShapeType="1"/>
            </p:cNvSpPr>
            <p:nvPr/>
          </p:nvSpPr>
          <p:spPr bwMode="auto">
            <a:xfrm>
              <a:off x="7424416" y="3555207"/>
              <a:ext cx="0" cy="1092200"/>
            </a:xfrm>
            <a:prstGeom prst="line">
              <a:avLst/>
            </a:prstGeom>
            <a:noFill/>
            <a:ln w="28575" cap="rnd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6" name="Line 1062"/>
            <p:cNvSpPr>
              <a:spLocks noChangeShapeType="1"/>
            </p:cNvSpPr>
            <p:nvPr/>
          </p:nvSpPr>
          <p:spPr bwMode="auto">
            <a:xfrm>
              <a:off x="8154666" y="3555207"/>
              <a:ext cx="0" cy="1092200"/>
            </a:xfrm>
            <a:prstGeom prst="line">
              <a:avLst/>
            </a:prstGeom>
            <a:noFill/>
            <a:ln w="28575" cap="rnd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Line 1063"/>
            <p:cNvSpPr>
              <a:spLocks noChangeShapeType="1"/>
            </p:cNvSpPr>
            <p:nvPr/>
          </p:nvSpPr>
          <p:spPr bwMode="auto">
            <a:xfrm>
              <a:off x="8886504" y="3555207"/>
              <a:ext cx="0" cy="1092200"/>
            </a:xfrm>
            <a:prstGeom prst="line">
              <a:avLst/>
            </a:prstGeom>
            <a:noFill/>
            <a:ln w="28575" cap="rnd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4" name="Text Box 4"/>
            <p:cNvSpPr txBox="1">
              <a:spLocks noChangeArrowheads="1"/>
            </p:cNvSpPr>
            <p:nvPr/>
          </p:nvSpPr>
          <p:spPr bwMode="auto">
            <a:xfrm>
              <a:off x="4724873" y="3036095"/>
              <a:ext cx="47244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400" dirty="0" smtClean="0">
                  <a:solidFill>
                    <a:srgbClr val="5C307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例如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= 21 = 3×7 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Rectangle 1042"/>
            <p:cNvSpPr>
              <a:spLocks noChangeArrowheads="1"/>
            </p:cNvSpPr>
            <p:nvPr/>
          </p:nvSpPr>
          <p:spPr bwMode="auto">
            <a:xfrm>
              <a:off x="3751894" y="4101307"/>
              <a:ext cx="733425" cy="5461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342900" indent="-342900" algn="ctr" eaLnBrk="0" hangingPunct="0"/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7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6" name="Rectangle 1050"/>
            <p:cNvSpPr>
              <a:spLocks noChangeArrowheads="1"/>
            </p:cNvSpPr>
            <p:nvPr/>
          </p:nvSpPr>
          <p:spPr bwMode="auto">
            <a:xfrm>
              <a:off x="3751894" y="3555207"/>
              <a:ext cx="733425" cy="5461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342900" indent="-342900" algn="ctr" eaLnBrk="0" hangingPunct="0"/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7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22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16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1413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常见的散列函数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40391" y="869271"/>
            <a:ext cx="6982784" cy="1211148"/>
            <a:chOff x="640391" y="869271"/>
            <a:chExt cx="6982784" cy="1211148"/>
          </a:xfrm>
        </p:grpSpPr>
        <p:grpSp>
          <p:nvGrpSpPr>
            <p:cNvPr id="3" name="组合 2"/>
            <p:cNvGrpSpPr/>
            <p:nvPr/>
          </p:nvGrpSpPr>
          <p:grpSpPr>
            <a:xfrm>
              <a:off x="640391" y="869271"/>
              <a:ext cx="6982784" cy="523220"/>
              <a:chOff x="640391" y="869271"/>
              <a:chExt cx="6982784" cy="523220"/>
            </a:xfrm>
          </p:grpSpPr>
          <p:sp>
            <p:nvSpPr>
              <p:cNvPr id="45" name="Text Box 3"/>
              <p:cNvSpPr txBox="1">
                <a:spLocks noChangeArrowheads="1"/>
              </p:cNvSpPr>
              <p:nvPr/>
            </p:nvSpPr>
            <p:spPr bwMode="auto">
              <a:xfrm>
                <a:off x="1222375" y="869271"/>
                <a:ext cx="6400800" cy="523220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28398" dir="1593903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zh-CN" altLang="en-US" sz="2800" dirty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除留余数</a:t>
                </a:r>
                <a:r>
                  <a:rPr lang="zh-CN" altLang="en-US" sz="2800" dirty="0" smtClean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法</a:t>
                </a:r>
                <a:endParaRPr lang="en-US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Freeform 84"/>
              <p:cNvSpPr>
                <a:spLocks/>
              </p:cNvSpPr>
              <p:nvPr/>
            </p:nvSpPr>
            <p:spPr bwMode="auto">
              <a:xfrm>
                <a:off x="640391" y="950881"/>
                <a:ext cx="432000" cy="360000"/>
              </a:xfrm>
              <a:custGeom>
                <a:avLst/>
                <a:gdLst>
                  <a:gd name="T0" fmla="*/ 180 w 202"/>
                  <a:gd name="T1" fmla="*/ 16 h 171"/>
                  <a:gd name="T2" fmla="*/ 140 w 202"/>
                  <a:gd name="T3" fmla="*/ 0 h 171"/>
                  <a:gd name="T4" fmla="*/ 100 w 202"/>
                  <a:gd name="T5" fmla="*/ 16 h 171"/>
                  <a:gd name="T6" fmla="*/ 51 w 202"/>
                  <a:gd name="T7" fmla="*/ 66 h 171"/>
                  <a:gd name="T8" fmla="*/ 17 w 202"/>
                  <a:gd name="T9" fmla="*/ 100 h 171"/>
                  <a:gd name="T10" fmla="*/ 17 w 202"/>
                  <a:gd name="T11" fmla="*/ 159 h 171"/>
                  <a:gd name="T12" fmla="*/ 46 w 202"/>
                  <a:gd name="T13" fmla="*/ 171 h 171"/>
                  <a:gd name="T14" fmla="*/ 76 w 202"/>
                  <a:gd name="T15" fmla="*/ 158 h 171"/>
                  <a:gd name="T16" fmla="*/ 138 w 202"/>
                  <a:gd name="T17" fmla="*/ 96 h 171"/>
                  <a:gd name="T18" fmla="*/ 138 w 202"/>
                  <a:gd name="T19" fmla="*/ 96 h 171"/>
                  <a:gd name="T20" fmla="*/ 160 w 202"/>
                  <a:gd name="T21" fmla="*/ 75 h 171"/>
                  <a:gd name="T22" fmla="*/ 168 w 202"/>
                  <a:gd name="T23" fmla="*/ 54 h 171"/>
                  <a:gd name="T24" fmla="*/ 160 w 202"/>
                  <a:gd name="T25" fmla="*/ 33 h 171"/>
                  <a:gd name="T26" fmla="*/ 118 w 202"/>
                  <a:gd name="T27" fmla="*/ 34 h 171"/>
                  <a:gd name="T28" fmla="*/ 43 w 202"/>
                  <a:gd name="T29" fmla="*/ 109 h 171"/>
                  <a:gd name="T30" fmla="*/ 43 w 202"/>
                  <a:gd name="T31" fmla="*/ 117 h 171"/>
                  <a:gd name="T32" fmla="*/ 47 w 202"/>
                  <a:gd name="T33" fmla="*/ 119 h 171"/>
                  <a:gd name="T34" fmla="*/ 51 w 202"/>
                  <a:gd name="T35" fmla="*/ 117 h 171"/>
                  <a:gd name="T36" fmla="*/ 127 w 202"/>
                  <a:gd name="T37" fmla="*/ 42 h 171"/>
                  <a:gd name="T38" fmla="*/ 152 w 202"/>
                  <a:gd name="T39" fmla="*/ 41 h 171"/>
                  <a:gd name="T40" fmla="*/ 157 w 202"/>
                  <a:gd name="T41" fmla="*/ 54 h 171"/>
                  <a:gd name="T42" fmla="*/ 151 w 202"/>
                  <a:gd name="T43" fmla="*/ 67 h 171"/>
                  <a:gd name="T44" fmla="*/ 129 w 202"/>
                  <a:gd name="T45" fmla="*/ 89 h 171"/>
                  <a:gd name="T46" fmla="*/ 129 w 202"/>
                  <a:gd name="T47" fmla="*/ 89 h 171"/>
                  <a:gd name="T48" fmla="*/ 68 w 202"/>
                  <a:gd name="T49" fmla="*/ 150 h 171"/>
                  <a:gd name="T50" fmla="*/ 25 w 202"/>
                  <a:gd name="T51" fmla="*/ 151 h 171"/>
                  <a:gd name="T52" fmla="*/ 25 w 202"/>
                  <a:gd name="T53" fmla="*/ 108 h 171"/>
                  <a:gd name="T54" fmla="*/ 29 w 202"/>
                  <a:gd name="T55" fmla="*/ 104 h 171"/>
                  <a:gd name="T56" fmla="*/ 29 w 202"/>
                  <a:gd name="T57" fmla="*/ 104 h 171"/>
                  <a:gd name="T58" fmla="*/ 109 w 202"/>
                  <a:gd name="T59" fmla="*/ 25 h 171"/>
                  <a:gd name="T60" fmla="*/ 140 w 202"/>
                  <a:gd name="T61" fmla="*/ 11 h 171"/>
                  <a:gd name="T62" fmla="*/ 172 w 202"/>
                  <a:gd name="T63" fmla="*/ 24 h 171"/>
                  <a:gd name="T64" fmla="*/ 172 w 202"/>
                  <a:gd name="T65" fmla="*/ 88 h 171"/>
                  <a:gd name="T66" fmla="*/ 106 w 202"/>
                  <a:gd name="T67" fmla="*/ 153 h 171"/>
                  <a:gd name="T68" fmla="*/ 106 w 202"/>
                  <a:gd name="T69" fmla="*/ 161 h 171"/>
                  <a:gd name="T70" fmla="*/ 110 w 202"/>
                  <a:gd name="T71" fmla="*/ 163 h 171"/>
                  <a:gd name="T72" fmla="*/ 115 w 202"/>
                  <a:gd name="T73" fmla="*/ 161 h 171"/>
                  <a:gd name="T74" fmla="*/ 180 w 202"/>
                  <a:gd name="T75" fmla="*/ 96 h 171"/>
                  <a:gd name="T76" fmla="*/ 180 w 202"/>
                  <a:gd name="T77" fmla="*/ 16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02" h="171">
                    <a:moveTo>
                      <a:pt x="180" y="16"/>
                    </a:moveTo>
                    <a:cubicBezTo>
                      <a:pt x="170" y="5"/>
                      <a:pt x="155" y="0"/>
                      <a:pt x="140" y="0"/>
                    </a:cubicBezTo>
                    <a:cubicBezTo>
                      <a:pt x="125" y="0"/>
                      <a:pt x="111" y="6"/>
                      <a:pt x="100" y="16"/>
                    </a:cubicBezTo>
                    <a:cubicBezTo>
                      <a:pt x="51" y="66"/>
                      <a:pt x="51" y="66"/>
                      <a:pt x="51" y="66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" y="116"/>
                      <a:pt x="0" y="143"/>
                      <a:pt x="17" y="159"/>
                    </a:cubicBezTo>
                    <a:cubicBezTo>
                      <a:pt x="25" y="167"/>
                      <a:pt x="35" y="171"/>
                      <a:pt x="46" y="171"/>
                    </a:cubicBezTo>
                    <a:cubicBezTo>
                      <a:pt x="57" y="171"/>
                      <a:pt x="68" y="167"/>
                      <a:pt x="76" y="158"/>
                    </a:cubicBezTo>
                    <a:cubicBezTo>
                      <a:pt x="138" y="96"/>
                      <a:pt x="138" y="96"/>
                      <a:pt x="138" y="96"/>
                    </a:cubicBezTo>
                    <a:cubicBezTo>
                      <a:pt x="138" y="96"/>
                      <a:pt x="138" y="96"/>
                      <a:pt x="138" y="96"/>
                    </a:cubicBezTo>
                    <a:cubicBezTo>
                      <a:pt x="160" y="75"/>
                      <a:pt x="160" y="75"/>
                      <a:pt x="160" y="75"/>
                    </a:cubicBezTo>
                    <a:cubicBezTo>
                      <a:pt x="165" y="69"/>
                      <a:pt x="168" y="62"/>
                      <a:pt x="168" y="54"/>
                    </a:cubicBezTo>
                    <a:cubicBezTo>
                      <a:pt x="169" y="46"/>
                      <a:pt x="166" y="39"/>
                      <a:pt x="160" y="33"/>
                    </a:cubicBezTo>
                    <a:cubicBezTo>
                      <a:pt x="149" y="22"/>
                      <a:pt x="130" y="22"/>
                      <a:pt x="118" y="34"/>
                    </a:cubicBezTo>
                    <a:cubicBezTo>
                      <a:pt x="43" y="109"/>
                      <a:pt x="43" y="109"/>
                      <a:pt x="43" y="109"/>
                    </a:cubicBezTo>
                    <a:cubicBezTo>
                      <a:pt x="41" y="111"/>
                      <a:pt x="41" y="115"/>
                      <a:pt x="43" y="117"/>
                    </a:cubicBezTo>
                    <a:cubicBezTo>
                      <a:pt x="44" y="118"/>
                      <a:pt x="46" y="119"/>
                      <a:pt x="47" y="119"/>
                    </a:cubicBezTo>
                    <a:cubicBezTo>
                      <a:pt x="49" y="119"/>
                      <a:pt x="50" y="118"/>
                      <a:pt x="51" y="117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34" y="35"/>
                      <a:pt x="145" y="35"/>
                      <a:pt x="152" y="41"/>
                    </a:cubicBezTo>
                    <a:cubicBezTo>
                      <a:pt x="155" y="45"/>
                      <a:pt x="157" y="49"/>
                      <a:pt x="157" y="54"/>
                    </a:cubicBezTo>
                    <a:cubicBezTo>
                      <a:pt x="157" y="59"/>
                      <a:pt x="155" y="63"/>
                      <a:pt x="151" y="67"/>
                    </a:cubicBezTo>
                    <a:cubicBezTo>
                      <a:pt x="129" y="89"/>
                      <a:pt x="129" y="89"/>
                      <a:pt x="129" y="89"/>
                    </a:cubicBezTo>
                    <a:cubicBezTo>
                      <a:pt x="129" y="89"/>
                      <a:pt x="129" y="89"/>
                      <a:pt x="129" y="89"/>
                    </a:cubicBezTo>
                    <a:cubicBezTo>
                      <a:pt x="68" y="150"/>
                      <a:pt x="68" y="150"/>
                      <a:pt x="68" y="150"/>
                    </a:cubicBezTo>
                    <a:cubicBezTo>
                      <a:pt x="56" y="162"/>
                      <a:pt x="36" y="163"/>
                      <a:pt x="25" y="151"/>
                    </a:cubicBezTo>
                    <a:cubicBezTo>
                      <a:pt x="13" y="139"/>
                      <a:pt x="13" y="120"/>
                      <a:pt x="25" y="108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109" y="25"/>
                      <a:pt x="109" y="25"/>
                      <a:pt x="109" y="25"/>
                    </a:cubicBezTo>
                    <a:cubicBezTo>
                      <a:pt x="117" y="16"/>
                      <a:pt x="128" y="11"/>
                      <a:pt x="140" y="11"/>
                    </a:cubicBezTo>
                    <a:cubicBezTo>
                      <a:pt x="152" y="11"/>
                      <a:pt x="164" y="16"/>
                      <a:pt x="172" y="24"/>
                    </a:cubicBezTo>
                    <a:cubicBezTo>
                      <a:pt x="190" y="42"/>
                      <a:pt x="189" y="70"/>
                      <a:pt x="172" y="88"/>
                    </a:cubicBezTo>
                    <a:cubicBezTo>
                      <a:pt x="106" y="153"/>
                      <a:pt x="106" y="153"/>
                      <a:pt x="106" y="153"/>
                    </a:cubicBezTo>
                    <a:cubicBezTo>
                      <a:pt x="104" y="155"/>
                      <a:pt x="104" y="159"/>
                      <a:pt x="106" y="161"/>
                    </a:cubicBezTo>
                    <a:cubicBezTo>
                      <a:pt x="108" y="162"/>
                      <a:pt x="109" y="163"/>
                      <a:pt x="110" y="163"/>
                    </a:cubicBezTo>
                    <a:cubicBezTo>
                      <a:pt x="112" y="163"/>
                      <a:pt x="113" y="162"/>
                      <a:pt x="115" y="161"/>
                    </a:cubicBezTo>
                    <a:cubicBezTo>
                      <a:pt x="180" y="96"/>
                      <a:pt x="180" y="96"/>
                      <a:pt x="180" y="96"/>
                    </a:cubicBezTo>
                    <a:cubicBezTo>
                      <a:pt x="202" y="74"/>
                      <a:pt x="202" y="38"/>
                      <a:pt x="180" y="16"/>
                    </a:cubicBezTo>
                    <a:close/>
                  </a:path>
                </a:pathLst>
              </a:custGeom>
              <a:solidFill>
                <a:srgbClr val="5A327D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6" name="Text Box 4"/>
            <p:cNvSpPr txBox="1">
              <a:spLocks noChangeArrowheads="1"/>
            </p:cNvSpPr>
            <p:nvPr/>
          </p:nvSpPr>
          <p:spPr bwMode="auto">
            <a:xfrm>
              <a:off x="2667635" y="1561307"/>
              <a:ext cx="472440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i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H</a:t>
              </a:r>
              <a:r>
                <a:rPr lang="en-US" altLang="zh-CN" sz="2800" dirty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(</a:t>
              </a:r>
              <a:r>
                <a:rPr lang="en-US" altLang="zh-CN" sz="2800" i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key</a:t>
              </a:r>
              <a:r>
                <a:rPr lang="en-US" altLang="zh-CN" sz="2800" dirty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)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=</a:t>
              </a:r>
              <a:r>
                <a:rPr lang="en-US" altLang="zh-CN" sz="2800" i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key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mod  </a:t>
              </a:r>
              <a:r>
                <a:rPr lang="en-US" altLang="zh-CN" sz="2800" i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p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endPara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07" name="Text Box 108"/>
          <p:cNvSpPr txBox="1">
            <a:spLocks noChangeArrowheads="1"/>
          </p:cNvSpPr>
          <p:nvPr/>
        </p:nvSpPr>
        <p:spPr bwMode="auto">
          <a:xfrm>
            <a:off x="1163160" y="5278152"/>
            <a:ext cx="9733440" cy="560923"/>
          </a:xfrm>
          <a:prstGeom prst="rect">
            <a:avLst/>
          </a:prstGeom>
          <a:noFill/>
          <a:ln w="28575">
            <a:solidFill>
              <a:srgbClr val="5C307D"/>
            </a:solidFill>
            <a:miter lim="800000"/>
            <a:headEnd/>
            <a:tailEnd/>
          </a:ln>
          <a:effectLst>
            <a:outerShdw dist="28398" dir="1593903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适用于：最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简单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、最常用，不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要求事先知道关键码的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分布</a:t>
            </a:r>
            <a:endParaRPr lang="zh-CN" altLang="en-US" sz="28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640391" y="2294097"/>
            <a:ext cx="10826117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 </a:t>
            </a: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：散列表长为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15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，设计除留余数法的散列函数。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9" name="Text Box 4"/>
          <p:cNvSpPr txBox="1">
            <a:spLocks noChangeArrowheads="1"/>
          </p:cNvSpPr>
          <p:nvPr/>
        </p:nvSpPr>
        <p:spPr bwMode="auto">
          <a:xfrm>
            <a:off x="2484755" y="2882175"/>
            <a:ext cx="472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28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key</a:t>
            </a:r>
            <a:r>
              <a:rPr lang="en-US" altLang="zh-CN" sz="28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 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key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mod 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13 </a:t>
            </a:r>
            <a:endParaRPr lang="zh-CN" altLang="en-US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Text Box 108"/>
          <p:cNvSpPr txBox="1">
            <a:spLocks noChangeArrowheads="1"/>
          </p:cNvSpPr>
          <p:nvPr/>
        </p:nvSpPr>
        <p:spPr bwMode="auto">
          <a:xfrm>
            <a:off x="1775780" y="4384104"/>
            <a:ext cx="1045684" cy="5400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>
            <a:outerShdw dist="28398" dir="1593903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 anchor="ctr" anchorCtr="0">
            <a:noAutofit/>
          </a:bodyPr>
          <a:lstStyle/>
          <a:p>
            <a:pPr algn="ctr" eaLnBrk="0" hangingPunct="0"/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Hash</a:t>
            </a:r>
            <a:endParaRPr lang="zh-CN" altLang="en-US" sz="280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036414" y="4384104"/>
            <a:ext cx="1780061" cy="540000"/>
            <a:chOff x="3036414" y="4384104"/>
            <a:chExt cx="1780061" cy="540000"/>
          </a:xfrm>
        </p:grpSpPr>
        <p:sp>
          <p:nvSpPr>
            <p:cNvPr id="15" name="右箭头 14"/>
            <p:cNvSpPr/>
            <p:nvPr/>
          </p:nvSpPr>
          <p:spPr>
            <a:xfrm>
              <a:off x="3036414" y="4492104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 Box 108"/>
            <p:cNvSpPr txBox="1">
              <a:spLocks noChangeArrowheads="1"/>
            </p:cNvSpPr>
            <p:nvPr/>
          </p:nvSpPr>
          <p:spPr bwMode="auto">
            <a:xfrm>
              <a:off x="3770791" y="4384104"/>
              <a:ext cx="1045684" cy="540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>
              <a:outerShdw dist="28398" dir="1593903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square" anchor="ctr" anchorCtr="0">
              <a:noAutofit/>
            </a:bodyPr>
            <a:lstStyle/>
            <a:p>
              <a:pPr algn="ctr" eaLnBrk="0" hangingPunct="0"/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哈希</a:t>
              </a:r>
              <a:endParaRPr lang="zh-CN" altLang="en-US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016471" y="4384104"/>
            <a:ext cx="1795015" cy="540000"/>
            <a:chOff x="5016471" y="4384104"/>
            <a:chExt cx="1795015" cy="540000"/>
          </a:xfrm>
        </p:grpSpPr>
        <p:sp>
          <p:nvSpPr>
            <p:cNvPr id="17" name="右箭头 16"/>
            <p:cNvSpPr/>
            <p:nvPr/>
          </p:nvSpPr>
          <p:spPr>
            <a:xfrm>
              <a:off x="5016471" y="4492104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 Box 108"/>
            <p:cNvSpPr txBox="1">
              <a:spLocks noChangeArrowheads="1"/>
            </p:cNvSpPr>
            <p:nvPr/>
          </p:nvSpPr>
          <p:spPr bwMode="auto">
            <a:xfrm>
              <a:off x="5765802" y="4384104"/>
              <a:ext cx="1045684" cy="540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>
              <a:outerShdw dist="28398" dir="1593903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square" anchor="ctr" anchorCtr="0">
              <a:noAutofit/>
            </a:bodyPr>
            <a:lstStyle/>
            <a:p>
              <a:pPr algn="ctr" eaLnBrk="0" hangingPunct="0"/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杂凑</a:t>
              </a:r>
              <a:endParaRPr lang="zh-CN" altLang="en-US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996528" y="4384104"/>
            <a:ext cx="1809970" cy="540000"/>
            <a:chOff x="6996528" y="4384104"/>
            <a:chExt cx="1809970" cy="540000"/>
          </a:xfrm>
        </p:grpSpPr>
        <p:sp>
          <p:nvSpPr>
            <p:cNvPr id="19" name="右箭头 18"/>
            <p:cNvSpPr/>
            <p:nvPr/>
          </p:nvSpPr>
          <p:spPr>
            <a:xfrm>
              <a:off x="6996528" y="4492104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 Box 108"/>
            <p:cNvSpPr txBox="1">
              <a:spLocks noChangeArrowheads="1"/>
            </p:cNvSpPr>
            <p:nvPr/>
          </p:nvSpPr>
          <p:spPr bwMode="auto">
            <a:xfrm>
              <a:off x="7760814" y="4384104"/>
              <a:ext cx="1045684" cy="540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>
              <a:outerShdw dist="28398" dir="1593903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square" anchor="ctr" anchorCtr="0">
              <a:noAutofit/>
            </a:bodyPr>
            <a:lstStyle/>
            <a:p>
              <a:pPr algn="ctr" eaLnBrk="0" hangingPunct="0"/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散列</a:t>
              </a:r>
              <a:endParaRPr lang="zh-CN" altLang="en-US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82422" y="3663740"/>
            <a:ext cx="6956628" cy="523220"/>
            <a:chOff x="682422" y="3953300"/>
            <a:chExt cx="6956628" cy="523220"/>
          </a:xfrm>
        </p:grpSpPr>
        <p:grpSp>
          <p:nvGrpSpPr>
            <p:cNvPr id="21" name="Group 36"/>
            <p:cNvGrpSpPr/>
            <p:nvPr/>
          </p:nvGrpSpPr>
          <p:grpSpPr>
            <a:xfrm>
              <a:off x="682422" y="3995352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22" name="Freeform 231"/>
              <p:cNvSpPr>
                <a:spLocks/>
              </p:cNvSpPr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232"/>
              <p:cNvSpPr>
                <a:spLocks/>
              </p:cNvSpPr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5" name="Text Box 3"/>
            <p:cNvSpPr txBox="1">
              <a:spLocks noChangeArrowheads="1"/>
            </p:cNvSpPr>
            <p:nvPr/>
          </p:nvSpPr>
          <p:spPr bwMode="auto">
            <a:xfrm>
              <a:off x="1238250" y="3953300"/>
              <a:ext cx="6400800" cy="523220"/>
            </a:xfrm>
            <a:prstGeom prst="rect">
              <a:avLst/>
            </a:prstGeom>
            <a:noFill/>
            <a:ln>
              <a:noFill/>
            </a:ln>
            <a:effectLst>
              <a:outerShdw dist="28398" dir="1593903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散列技术名称的演变过程</a:t>
              </a:r>
              <a:endPara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769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49" grpId="0"/>
      <p:bldP spid="69" grpId="0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37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41920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开放定址法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622993" y="830577"/>
            <a:ext cx="9587807" cy="523220"/>
            <a:chOff x="622993" y="830577"/>
            <a:chExt cx="9587807" cy="523220"/>
          </a:xfrm>
        </p:grpSpPr>
        <p:grpSp>
          <p:nvGrpSpPr>
            <p:cNvPr id="30" name="Group 31"/>
            <p:cNvGrpSpPr/>
            <p:nvPr/>
          </p:nvGrpSpPr>
          <p:grpSpPr>
            <a:xfrm>
              <a:off x="622993" y="87733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34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3" name="矩形 32"/>
            <p:cNvSpPr/>
            <p:nvPr/>
          </p:nvSpPr>
          <p:spPr>
            <a:xfrm>
              <a:off x="1151144" y="830577"/>
              <a:ext cx="905965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开放定址法如何处理冲突？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737637" y="1500416"/>
            <a:ext cx="10826117" cy="99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对于给定的关键码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执行下述操作：</a:t>
            </a:r>
            <a:endParaRPr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）计算散列地址：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grpSp>
        <p:nvGrpSpPr>
          <p:cNvPr id="46" name="组合 45"/>
          <p:cNvGrpSpPr/>
          <p:nvPr/>
        </p:nvGrpSpPr>
        <p:grpSpPr>
          <a:xfrm>
            <a:off x="619123" y="4655817"/>
            <a:ext cx="9587807" cy="523220"/>
            <a:chOff x="622993" y="830577"/>
            <a:chExt cx="9587807" cy="523220"/>
          </a:xfrm>
        </p:grpSpPr>
        <p:grpSp>
          <p:nvGrpSpPr>
            <p:cNvPr id="49" name="Group 31"/>
            <p:cNvGrpSpPr/>
            <p:nvPr/>
          </p:nvGrpSpPr>
          <p:grpSpPr>
            <a:xfrm>
              <a:off x="622993" y="87733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1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0" name="矩形 49"/>
            <p:cNvSpPr/>
            <p:nvPr/>
          </p:nvSpPr>
          <p:spPr>
            <a:xfrm>
              <a:off x="1151144" y="830577"/>
              <a:ext cx="905965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如何寻找一个空的散列地址呢？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5" name="矩形 54"/>
          <p:cNvSpPr/>
          <p:nvPr/>
        </p:nvSpPr>
        <p:spPr>
          <a:xfrm>
            <a:off x="737637" y="2948781"/>
            <a:ext cx="10826117" cy="541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）如果在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地址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发生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冲突，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</a:t>
            </a:r>
            <a:r>
              <a:rPr lang="zh-CN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寻找一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个空的散列地址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对应的记录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37637" y="2452328"/>
            <a:ext cx="10826117" cy="501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）如果地址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的存储单元没有存储记录，则存储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对应的记录；</a:t>
            </a:r>
            <a:endParaRPr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8" name="Text Box 1080"/>
          <p:cNvSpPr txBox="1">
            <a:spLocks noChangeArrowheads="1"/>
          </p:cNvSpPr>
          <p:nvPr/>
        </p:nvSpPr>
        <p:spPr bwMode="auto">
          <a:xfrm>
            <a:off x="731082" y="5228209"/>
            <a:ext cx="10028358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）线性探测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法；（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）二次探测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法；（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）随机探测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法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……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49896" y="3842385"/>
            <a:ext cx="8521220" cy="519113"/>
            <a:chOff x="649896" y="3842385"/>
            <a:chExt cx="8521220" cy="519113"/>
          </a:xfrm>
        </p:grpSpPr>
        <p:sp>
          <p:nvSpPr>
            <p:cNvPr id="59" name="Text Box 8"/>
            <p:cNvSpPr txBox="1">
              <a:spLocks noChangeArrowheads="1"/>
            </p:cNvSpPr>
            <p:nvPr/>
          </p:nvSpPr>
          <p:spPr bwMode="auto">
            <a:xfrm>
              <a:off x="1246316" y="3842385"/>
              <a:ext cx="79248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闭散</a:t>
              </a:r>
              <a:r>
                <a:rPr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列表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：用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开放定址法处理冲突得到的散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列表</a:t>
              </a:r>
              <a:endPara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60" name="Group 67"/>
            <p:cNvGrpSpPr/>
            <p:nvPr/>
          </p:nvGrpSpPr>
          <p:grpSpPr>
            <a:xfrm>
              <a:off x="649896" y="3842385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61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512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5" grpId="0"/>
      <p:bldP spid="55" grpId="1"/>
      <p:bldP spid="56" grpId="0"/>
      <p:bldP spid="56" grpId="1"/>
      <p:bldP spid="5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37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41920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线性探测法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2078356" y="2149520"/>
            <a:ext cx="8077200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i="1" dirty="0" smtClean="0"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2800" i="1" baseline="-30000" dirty="0" smtClean="0"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=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</a:rPr>
              <a:t>key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)＋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sz="2800" i="1" baseline="-30000" dirty="0"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)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 % 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   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sz="2800" i="1" baseline="-30000" dirty="0"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=1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800" dirty="0">
                <a:latin typeface="Times New Roman"/>
                <a:ea typeface="宋体" pitchFamily="2" charset="-122"/>
              </a:rPr>
              <a:t>…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-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）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 </a:t>
            </a:r>
            <a:endParaRPr lang="zh-CN" altLang="en-US" sz="2800" dirty="0"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29576" y="869315"/>
            <a:ext cx="11616704" cy="523220"/>
            <a:chOff x="529576" y="869315"/>
            <a:chExt cx="11616704" cy="523220"/>
          </a:xfrm>
        </p:grpSpPr>
        <p:sp>
          <p:nvSpPr>
            <p:cNvPr id="23" name="Text Box 3"/>
            <p:cNvSpPr txBox="1">
              <a:spLocks noChangeArrowheads="1"/>
            </p:cNvSpPr>
            <p:nvPr/>
          </p:nvSpPr>
          <p:spPr bwMode="auto">
            <a:xfrm>
              <a:off x="1024448" y="869315"/>
              <a:ext cx="1112183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线性探测法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：从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冲突位置的下一个位置起，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依次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寻找空的散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列地址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</a:p>
          </p:txBody>
        </p:sp>
        <p:sp>
          <p:nvSpPr>
            <p:cNvPr id="25" name="Freeform 84"/>
            <p:cNvSpPr>
              <a:spLocks/>
            </p:cNvSpPr>
            <p:nvPr/>
          </p:nvSpPr>
          <p:spPr bwMode="auto">
            <a:xfrm>
              <a:off x="529576" y="930275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1024448" y="1508401"/>
            <a:ext cx="10527472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dirty="0">
                <a:latin typeface="Times New Roman" pitchFamily="18" charset="0"/>
                <a:ea typeface="宋体" pitchFamily="2" charset="-122"/>
              </a:rPr>
              <a:t>设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</a:rPr>
              <a:t>散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</a:rPr>
              <a:t>列表的长度为</a:t>
            </a:r>
            <a:r>
              <a:rPr lang="en-US" altLang="zh-CN" sz="2400" i="1" dirty="0"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对于</a:t>
            </a: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键值</a:t>
            </a:r>
            <a:r>
              <a:rPr lang="en-US" altLang="zh-CN" sz="2400" i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key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发生</a:t>
            </a: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冲突时，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寻找空散</a:t>
            </a: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列地址的公式为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</a:t>
            </a:r>
            <a:endParaRPr lang="zh-CN" altLang="en-US" sz="24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/>
        </p:nvSpPr>
        <p:spPr bwMode="auto">
          <a:xfrm>
            <a:off x="708420" y="2784636"/>
            <a:ext cx="10843499" cy="9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hangingPunct="0">
              <a:lnSpc>
                <a:spcPts val="3500"/>
              </a:lnSpc>
            </a:pPr>
            <a:r>
              <a:rPr lang="zh-CN" altLang="en-US" sz="2400" dirty="0" smtClean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 </a:t>
            </a: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：设关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键码集合为 {47, 7, 29, 11, 16, 92, 22, 8, 3}，散列表表长为11，散列函数为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)=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mod 11，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用线性探测法处理冲突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，散列表的构造过程如下：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" name="Text Box 16"/>
          <p:cNvSpPr txBox="1">
            <a:spLocks noChangeArrowheads="1"/>
          </p:cNvSpPr>
          <p:nvPr/>
        </p:nvSpPr>
        <p:spPr bwMode="auto">
          <a:xfrm>
            <a:off x="3693318" y="4355148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47</a:t>
            </a:r>
          </a:p>
        </p:txBody>
      </p:sp>
      <p:sp>
        <p:nvSpPr>
          <p:cNvPr id="40" name="Text Box 17"/>
          <p:cNvSpPr txBox="1">
            <a:spLocks noChangeArrowheads="1"/>
          </p:cNvSpPr>
          <p:nvPr/>
        </p:nvSpPr>
        <p:spPr bwMode="auto">
          <a:xfrm>
            <a:off x="6525418" y="4329748"/>
            <a:ext cx="2286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7</a:t>
            </a:r>
          </a:p>
        </p:txBody>
      </p:sp>
      <p:sp>
        <p:nvSpPr>
          <p:cNvPr id="41" name="Text Box 18"/>
          <p:cNvSpPr txBox="1">
            <a:spLocks noChangeArrowheads="1"/>
          </p:cNvSpPr>
          <p:nvPr/>
        </p:nvSpPr>
        <p:spPr bwMode="auto">
          <a:xfrm>
            <a:off x="6423818" y="4853623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29</a:t>
            </a:r>
          </a:p>
        </p:txBody>
      </p:sp>
      <p:sp>
        <p:nvSpPr>
          <p:cNvPr id="42" name="Text Box 19"/>
          <p:cNvSpPr txBox="1">
            <a:spLocks noChangeArrowheads="1"/>
          </p:cNvSpPr>
          <p:nvPr/>
        </p:nvSpPr>
        <p:spPr bwMode="auto">
          <a:xfrm>
            <a:off x="1661318" y="4329748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11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5077618" y="4342448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16</a:t>
            </a:r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4387056" y="4350386"/>
            <a:ext cx="4572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92</a:t>
            </a:r>
          </a:p>
        </p:txBody>
      </p:sp>
      <p:sp>
        <p:nvSpPr>
          <p:cNvPr id="45" name="Text Box 22"/>
          <p:cNvSpPr txBox="1">
            <a:spLocks noChangeArrowheads="1"/>
          </p:cNvSpPr>
          <p:nvPr/>
        </p:nvSpPr>
        <p:spPr bwMode="auto">
          <a:xfrm>
            <a:off x="7131843" y="4350386"/>
            <a:ext cx="4572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B42D2D"/>
                </a:solidFill>
                <a:latin typeface="Times New Roman" pitchFamily="18" charset="0"/>
                <a:ea typeface="宋体" pitchFamily="2" charset="-122"/>
              </a:rPr>
              <a:t>29</a:t>
            </a:r>
          </a:p>
        </p:txBody>
      </p:sp>
      <p:sp>
        <p:nvSpPr>
          <p:cNvPr id="47" name="Text Box 23"/>
          <p:cNvSpPr txBox="1">
            <a:spLocks noChangeArrowheads="1"/>
          </p:cNvSpPr>
          <p:nvPr/>
        </p:nvSpPr>
        <p:spPr bwMode="auto">
          <a:xfrm>
            <a:off x="1623218" y="4853623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22</a:t>
            </a:r>
          </a:p>
        </p:txBody>
      </p:sp>
      <p:sp>
        <p:nvSpPr>
          <p:cNvPr id="48" name="Text Box 24"/>
          <p:cNvSpPr txBox="1">
            <a:spLocks noChangeArrowheads="1"/>
          </p:cNvSpPr>
          <p:nvPr/>
        </p:nvSpPr>
        <p:spPr bwMode="auto">
          <a:xfrm>
            <a:off x="2309018" y="4329748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B42D2D"/>
                </a:solidFill>
                <a:latin typeface="Times New Roman" pitchFamily="18" charset="0"/>
                <a:ea typeface="宋体" pitchFamily="2" charset="-122"/>
              </a:rPr>
              <a:t>22</a:t>
            </a:r>
          </a:p>
        </p:txBody>
      </p:sp>
      <p:sp>
        <p:nvSpPr>
          <p:cNvPr id="57" name="Text Box 25"/>
          <p:cNvSpPr txBox="1">
            <a:spLocks noChangeArrowheads="1"/>
          </p:cNvSpPr>
          <p:nvPr/>
        </p:nvSpPr>
        <p:spPr bwMode="auto">
          <a:xfrm>
            <a:off x="7185818" y="4853623"/>
            <a:ext cx="2286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8</a:t>
            </a:r>
          </a:p>
        </p:txBody>
      </p:sp>
      <p:sp>
        <p:nvSpPr>
          <p:cNvPr id="58" name="Text Box 28"/>
          <p:cNvSpPr txBox="1">
            <a:spLocks noChangeArrowheads="1"/>
          </p:cNvSpPr>
          <p:nvPr/>
        </p:nvSpPr>
        <p:spPr bwMode="auto">
          <a:xfrm>
            <a:off x="7871618" y="4329748"/>
            <a:ext cx="2286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B42D2D"/>
                </a:solidFill>
                <a:latin typeface="Times New Roman" pitchFamily="18" charset="0"/>
                <a:ea typeface="宋体" pitchFamily="2" charset="-122"/>
              </a:rPr>
              <a:t>8</a:t>
            </a:r>
          </a:p>
        </p:txBody>
      </p:sp>
      <p:sp>
        <p:nvSpPr>
          <p:cNvPr id="59" name="Text Box 29"/>
          <p:cNvSpPr txBox="1">
            <a:spLocks noChangeArrowheads="1"/>
          </p:cNvSpPr>
          <p:nvPr/>
        </p:nvSpPr>
        <p:spPr bwMode="auto">
          <a:xfrm>
            <a:off x="3756818" y="4853623"/>
            <a:ext cx="2286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3</a:t>
            </a:r>
          </a:p>
        </p:txBody>
      </p:sp>
      <p:sp>
        <p:nvSpPr>
          <p:cNvPr id="60" name="Text Box 30"/>
          <p:cNvSpPr txBox="1">
            <a:spLocks noChangeArrowheads="1"/>
          </p:cNvSpPr>
          <p:nvPr/>
        </p:nvSpPr>
        <p:spPr bwMode="auto">
          <a:xfrm>
            <a:off x="4442618" y="4852036"/>
            <a:ext cx="2286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B42D2D"/>
                </a:solidFill>
                <a:latin typeface="Times New Roman" pitchFamily="18" charset="0"/>
                <a:ea typeface="宋体" pitchFamily="2" charset="-122"/>
              </a:rPr>
              <a:t>3</a:t>
            </a:r>
          </a:p>
        </p:txBody>
      </p:sp>
      <p:sp>
        <p:nvSpPr>
          <p:cNvPr id="61" name="Text Box 31"/>
          <p:cNvSpPr txBox="1">
            <a:spLocks noChangeArrowheads="1"/>
          </p:cNvSpPr>
          <p:nvPr/>
        </p:nvSpPr>
        <p:spPr bwMode="auto">
          <a:xfrm>
            <a:off x="5163343" y="4875848"/>
            <a:ext cx="2286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B42D2D"/>
                </a:solidFill>
                <a:latin typeface="Times New Roman" pitchFamily="18" charset="0"/>
                <a:ea typeface="宋体" pitchFamily="2" charset="-122"/>
              </a:rPr>
              <a:t>3</a:t>
            </a:r>
          </a:p>
        </p:txBody>
      </p:sp>
      <p:sp>
        <p:nvSpPr>
          <p:cNvPr id="62" name="Text Box 32"/>
          <p:cNvSpPr txBox="1">
            <a:spLocks noChangeArrowheads="1"/>
          </p:cNvSpPr>
          <p:nvPr/>
        </p:nvSpPr>
        <p:spPr bwMode="auto">
          <a:xfrm>
            <a:off x="5814218" y="4344036"/>
            <a:ext cx="2286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B42D2D"/>
                </a:solidFill>
                <a:latin typeface="Times New Roman" pitchFamily="18" charset="0"/>
                <a:ea typeface="宋体" pitchFamily="2" charset="-122"/>
              </a:rPr>
              <a:t>3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483518" y="3809048"/>
            <a:ext cx="7543800" cy="1003300"/>
            <a:chOff x="1483518" y="3976688"/>
            <a:chExt cx="7543800" cy="1003300"/>
          </a:xfrm>
        </p:grpSpPr>
        <p:sp>
          <p:nvSpPr>
            <p:cNvPr id="67" name="Text Box 5"/>
            <p:cNvSpPr txBox="1">
              <a:spLocks noChangeArrowheads="1"/>
            </p:cNvSpPr>
            <p:nvPr/>
          </p:nvSpPr>
          <p:spPr bwMode="auto">
            <a:xfrm>
              <a:off x="1483518" y="4484688"/>
              <a:ext cx="685800" cy="495300"/>
            </a:xfrm>
            <a:prstGeom prst="rect">
              <a:avLst/>
            </a:prstGeom>
            <a:noFill/>
            <a:ln w="38100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endParaRPr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8" name="Text Box 6"/>
            <p:cNvSpPr txBox="1">
              <a:spLocks noChangeArrowheads="1"/>
            </p:cNvSpPr>
            <p:nvPr/>
          </p:nvSpPr>
          <p:spPr bwMode="auto">
            <a:xfrm>
              <a:off x="2169318" y="4484688"/>
              <a:ext cx="685800" cy="495300"/>
            </a:xfrm>
            <a:prstGeom prst="rect">
              <a:avLst/>
            </a:prstGeom>
            <a:noFill/>
            <a:ln w="38100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endParaRPr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9" name="Text Box 7"/>
            <p:cNvSpPr txBox="1">
              <a:spLocks noChangeArrowheads="1"/>
            </p:cNvSpPr>
            <p:nvPr/>
          </p:nvSpPr>
          <p:spPr bwMode="auto">
            <a:xfrm>
              <a:off x="2855118" y="4484688"/>
              <a:ext cx="685800" cy="495300"/>
            </a:xfrm>
            <a:prstGeom prst="rect">
              <a:avLst/>
            </a:prstGeom>
            <a:noFill/>
            <a:ln w="38100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endParaRPr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0" name="Text Box 8"/>
            <p:cNvSpPr txBox="1">
              <a:spLocks noChangeArrowheads="1"/>
            </p:cNvSpPr>
            <p:nvPr/>
          </p:nvSpPr>
          <p:spPr bwMode="auto">
            <a:xfrm>
              <a:off x="3540918" y="4484688"/>
              <a:ext cx="685800" cy="495300"/>
            </a:xfrm>
            <a:prstGeom prst="rect">
              <a:avLst/>
            </a:prstGeom>
            <a:noFill/>
            <a:ln w="38100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endParaRPr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1" name="Text Box 9"/>
            <p:cNvSpPr txBox="1">
              <a:spLocks noChangeArrowheads="1"/>
            </p:cNvSpPr>
            <p:nvPr/>
          </p:nvSpPr>
          <p:spPr bwMode="auto">
            <a:xfrm>
              <a:off x="4226718" y="4484688"/>
              <a:ext cx="685800" cy="495300"/>
            </a:xfrm>
            <a:prstGeom prst="rect">
              <a:avLst/>
            </a:prstGeom>
            <a:noFill/>
            <a:ln w="38100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endParaRPr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2" name="Text Box 10"/>
            <p:cNvSpPr txBox="1">
              <a:spLocks noChangeArrowheads="1"/>
            </p:cNvSpPr>
            <p:nvPr/>
          </p:nvSpPr>
          <p:spPr bwMode="auto">
            <a:xfrm>
              <a:off x="4912518" y="4484688"/>
              <a:ext cx="685800" cy="495300"/>
            </a:xfrm>
            <a:prstGeom prst="rect">
              <a:avLst/>
            </a:prstGeom>
            <a:noFill/>
            <a:ln w="38100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endParaRPr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3" name="Text Box 11"/>
            <p:cNvSpPr txBox="1">
              <a:spLocks noChangeArrowheads="1"/>
            </p:cNvSpPr>
            <p:nvPr/>
          </p:nvSpPr>
          <p:spPr bwMode="auto">
            <a:xfrm>
              <a:off x="5598318" y="4484688"/>
              <a:ext cx="685800" cy="495300"/>
            </a:xfrm>
            <a:prstGeom prst="rect">
              <a:avLst/>
            </a:prstGeom>
            <a:noFill/>
            <a:ln w="38100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endParaRPr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4" name="Text Box 12"/>
            <p:cNvSpPr txBox="1">
              <a:spLocks noChangeArrowheads="1"/>
            </p:cNvSpPr>
            <p:nvPr/>
          </p:nvSpPr>
          <p:spPr bwMode="auto">
            <a:xfrm>
              <a:off x="6284118" y="4484688"/>
              <a:ext cx="685800" cy="495300"/>
            </a:xfrm>
            <a:prstGeom prst="rect">
              <a:avLst/>
            </a:prstGeom>
            <a:noFill/>
            <a:ln w="38100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endParaRPr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5" name="Text Box 13"/>
            <p:cNvSpPr txBox="1">
              <a:spLocks noChangeArrowheads="1"/>
            </p:cNvSpPr>
            <p:nvPr/>
          </p:nvSpPr>
          <p:spPr bwMode="auto">
            <a:xfrm>
              <a:off x="6969918" y="4484688"/>
              <a:ext cx="685800" cy="495300"/>
            </a:xfrm>
            <a:prstGeom prst="rect">
              <a:avLst/>
            </a:prstGeom>
            <a:noFill/>
            <a:ln w="38100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endParaRPr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6" name="Text Box 14"/>
            <p:cNvSpPr txBox="1">
              <a:spLocks noChangeArrowheads="1"/>
            </p:cNvSpPr>
            <p:nvPr/>
          </p:nvSpPr>
          <p:spPr bwMode="auto">
            <a:xfrm>
              <a:off x="7655718" y="4484688"/>
              <a:ext cx="685800" cy="495300"/>
            </a:xfrm>
            <a:prstGeom prst="rect">
              <a:avLst/>
            </a:prstGeom>
            <a:noFill/>
            <a:ln w="38100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endParaRPr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5" name="Text Box 15"/>
            <p:cNvSpPr txBox="1">
              <a:spLocks noChangeArrowheads="1"/>
            </p:cNvSpPr>
            <p:nvPr/>
          </p:nvSpPr>
          <p:spPr bwMode="auto">
            <a:xfrm>
              <a:off x="1483518" y="3976688"/>
              <a:ext cx="7493000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0     1      2      3      4      5     6      7     8      9     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77" name="Text Box 14"/>
            <p:cNvSpPr txBox="1">
              <a:spLocks noChangeArrowheads="1"/>
            </p:cNvSpPr>
            <p:nvPr/>
          </p:nvSpPr>
          <p:spPr bwMode="auto">
            <a:xfrm>
              <a:off x="8341518" y="4482148"/>
              <a:ext cx="685800" cy="495300"/>
            </a:xfrm>
            <a:prstGeom prst="rect">
              <a:avLst/>
            </a:prstGeom>
            <a:noFill/>
            <a:ln w="38100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endParaRPr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83860" y="5523304"/>
            <a:ext cx="8100558" cy="523220"/>
            <a:chOff x="583860" y="5523304"/>
            <a:chExt cx="8100558" cy="523220"/>
          </a:xfrm>
        </p:grpSpPr>
        <p:sp>
          <p:nvSpPr>
            <p:cNvPr id="78" name="Text Box 35"/>
            <p:cNvSpPr txBox="1">
              <a:spLocks noChangeArrowheads="1"/>
            </p:cNvSpPr>
            <p:nvPr/>
          </p:nvSpPr>
          <p:spPr bwMode="auto">
            <a:xfrm>
              <a:off x="1085565" y="5523304"/>
              <a:ext cx="759885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堆积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：非同义词对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同一个散列地址争夺的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现象</a:t>
              </a:r>
              <a:endPara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79" name="Group 67"/>
            <p:cNvGrpSpPr/>
            <p:nvPr/>
          </p:nvGrpSpPr>
          <p:grpSpPr>
            <a:xfrm>
              <a:off x="583860" y="5523304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80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711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28" grpId="0"/>
      <p:bldP spid="31" grpId="0" autoUpdateAnimBg="0"/>
      <p:bldP spid="40" grpId="0" autoUpdateAnimBg="0"/>
      <p:bldP spid="41" grpId="0" autoUpdateAnimBg="0"/>
      <p:bldP spid="42" grpId="0" autoUpdateAnimBg="0"/>
      <p:bldP spid="43" grpId="0" autoUpdateAnimBg="0"/>
      <p:bldP spid="44" grpId="0" autoUpdateAnimBg="0"/>
      <p:bldP spid="45" grpId="0" autoUpdateAnimBg="0"/>
      <p:bldP spid="47" grpId="0" autoUpdateAnimBg="0"/>
      <p:bldP spid="48" grpId="0" autoUpdateAnimBg="0"/>
      <p:bldP spid="57" grpId="0" autoUpdateAnimBg="0"/>
      <p:bldP spid="58" grpId="0" autoUpdateAnimBg="0"/>
      <p:bldP spid="59" grpId="0" autoUpdateAnimBg="0"/>
      <p:bldP spid="60" grpId="0" autoUpdateAnimBg="0"/>
      <p:bldP spid="61" grpId="0" autoUpdateAnimBg="0"/>
      <p:bldP spid="6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37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41920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二次探测法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1232376" y="2119040"/>
            <a:ext cx="10151904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i="1" dirty="0" smtClean="0"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2800" i="1" baseline="-30000" dirty="0" smtClean="0"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=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</a:rPr>
              <a:t>key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)＋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sz="2800" i="1" baseline="-30000" dirty="0"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)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 % 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   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800" i="1" dirty="0" smtClean="0"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sz="2800" i="1" baseline="-30000" dirty="0" smtClean="0">
                <a:latin typeface="Times New Roman" pitchFamily="18" charset="0"/>
                <a:ea typeface="宋体" pitchFamily="2" charset="-122"/>
              </a:rPr>
              <a:t>i </a:t>
            </a:r>
            <a:r>
              <a:rPr lang="en-US" altLang="zh-CN" sz="2800" dirty="0" smtClean="0">
                <a:latin typeface="Times New Roman" pitchFamily="18" charset="0"/>
                <a:ea typeface="宋体" pitchFamily="2" charset="-122"/>
              </a:rPr>
              <a:t>= 1</a:t>
            </a:r>
            <a:r>
              <a:rPr lang="en-US" altLang="zh-CN" sz="2800" baseline="30000" dirty="0" smtClean="0"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,-</a:t>
            </a:r>
            <a:r>
              <a:rPr lang="en-US" altLang="zh-CN" sz="2800" dirty="0" smtClean="0"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2800" baseline="30000" dirty="0" smtClean="0"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,</a:t>
            </a:r>
            <a:r>
              <a:rPr lang="en-US" altLang="zh-CN" sz="2800" dirty="0" smtClean="0"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800" baseline="30000" dirty="0" smtClean="0"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,-</a:t>
            </a:r>
            <a:r>
              <a:rPr lang="en-US" altLang="zh-CN" sz="2800" dirty="0" smtClean="0"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800" baseline="30000" dirty="0" smtClean="0"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,</a:t>
            </a:r>
            <a:r>
              <a:rPr lang="en-US" altLang="zh-CN" sz="2800" dirty="0" smtClean="0">
                <a:latin typeface="Times New Roman"/>
                <a:ea typeface="宋体" pitchFamily="2" charset="-122"/>
              </a:rPr>
              <a:t>… , </a:t>
            </a:r>
            <a:r>
              <a:rPr lang="en-US" altLang="zh-CN" sz="2800" i="1" dirty="0" smtClean="0">
                <a:latin typeface="Times New Roman" pitchFamily="18" charset="0"/>
                <a:ea typeface="宋体" pitchFamily="2" charset="-122"/>
              </a:rPr>
              <a:t>q</a:t>
            </a:r>
            <a:r>
              <a:rPr lang="en-US" altLang="zh-CN" sz="2800" baseline="30000" dirty="0" smtClean="0"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,-</a:t>
            </a:r>
            <a:r>
              <a:rPr lang="en-US" altLang="zh-CN" sz="2800" i="1" dirty="0" smtClean="0">
                <a:latin typeface="Times New Roman" pitchFamily="18" charset="0"/>
                <a:ea typeface="宋体" pitchFamily="2" charset="-122"/>
              </a:rPr>
              <a:t>q</a:t>
            </a:r>
            <a:r>
              <a:rPr lang="en-US" altLang="zh-CN" sz="2800" baseline="30000" dirty="0" smtClean="0"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i="1" dirty="0" err="1" smtClean="0">
                <a:latin typeface="Times New Roman" pitchFamily="18" charset="0"/>
                <a:ea typeface="宋体" pitchFamily="2" charset="-122"/>
              </a:rPr>
              <a:t>q</a:t>
            </a:r>
            <a:r>
              <a:rPr lang="en-US" altLang="zh-CN" sz="2800" dirty="0" err="1">
                <a:latin typeface="宋体" pitchFamily="2" charset="-122"/>
                <a:ea typeface="宋体" pitchFamily="2" charset="-122"/>
              </a:rPr>
              <a:t>≤</a:t>
            </a:r>
            <a:r>
              <a:rPr lang="en-US" altLang="zh-CN" sz="2800" i="1" dirty="0" err="1" smtClean="0"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sz="2800" dirty="0" smtClean="0">
                <a:latin typeface="Times New Roman" pitchFamily="18" charset="0"/>
                <a:ea typeface="宋体" pitchFamily="2" charset="-122"/>
              </a:rPr>
              <a:t>/2)</a:t>
            </a:r>
            <a:r>
              <a:rPr lang="en-US" altLang="zh-CN" sz="2800" dirty="0" smtClean="0">
                <a:latin typeface="宋体" pitchFamily="2" charset="-122"/>
                <a:ea typeface="宋体" pitchFamily="2" charset="-122"/>
              </a:rPr>
              <a:t>）</a:t>
            </a:r>
            <a:endParaRPr lang="zh-CN" altLang="en-US" sz="2800" dirty="0"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29576" y="869315"/>
            <a:ext cx="11616704" cy="523220"/>
            <a:chOff x="529576" y="869315"/>
            <a:chExt cx="11616704" cy="523220"/>
          </a:xfrm>
        </p:grpSpPr>
        <p:sp>
          <p:nvSpPr>
            <p:cNvPr id="23" name="Text Box 3"/>
            <p:cNvSpPr txBox="1">
              <a:spLocks noChangeArrowheads="1"/>
            </p:cNvSpPr>
            <p:nvPr/>
          </p:nvSpPr>
          <p:spPr bwMode="auto">
            <a:xfrm>
              <a:off x="1024448" y="869315"/>
              <a:ext cx="1112183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二次</a:t>
              </a:r>
              <a:r>
                <a:rPr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探测法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：以冲突位置为中心，</a:t>
              </a:r>
              <a:r>
                <a:rPr lang="zh-CN" altLang="en-US" sz="2800" dirty="0" smtClean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跳跃式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寻找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空的散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列地址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</a:p>
          </p:txBody>
        </p:sp>
        <p:sp>
          <p:nvSpPr>
            <p:cNvPr id="25" name="Freeform 84"/>
            <p:cNvSpPr>
              <a:spLocks/>
            </p:cNvSpPr>
            <p:nvPr/>
          </p:nvSpPr>
          <p:spPr bwMode="auto">
            <a:xfrm>
              <a:off x="529576" y="930275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1024448" y="1508401"/>
            <a:ext cx="10527472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dirty="0">
                <a:latin typeface="Times New Roman" pitchFamily="18" charset="0"/>
                <a:ea typeface="宋体" pitchFamily="2" charset="-122"/>
              </a:rPr>
              <a:t>设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</a:rPr>
              <a:t>散</a:t>
            </a:r>
            <a:r>
              <a:rPr lang="zh-CN" altLang="en-US" sz="2400" dirty="0">
                <a:latin typeface="Times New Roman" pitchFamily="18" charset="0"/>
                <a:ea typeface="宋体" pitchFamily="2" charset="-122"/>
              </a:rPr>
              <a:t>列表的长度为</a:t>
            </a:r>
            <a:r>
              <a:rPr lang="en-US" altLang="zh-CN" sz="2400" i="1" dirty="0"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对于</a:t>
            </a: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键值</a:t>
            </a:r>
            <a:r>
              <a:rPr lang="en-US" altLang="zh-CN" sz="2400" i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key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发生</a:t>
            </a: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冲突时，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寻找空散</a:t>
            </a: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列地址的公式为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</a:t>
            </a:r>
            <a:endParaRPr lang="zh-CN" altLang="en-US" sz="24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/>
        </p:nvSpPr>
        <p:spPr bwMode="auto">
          <a:xfrm>
            <a:off x="708420" y="2952276"/>
            <a:ext cx="10843499" cy="990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hangingPunct="0">
              <a:lnSpc>
                <a:spcPts val="3500"/>
              </a:lnSpc>
            </a:pPr>
            <a:r>
              <a:rPr lang="zh-CN" altLang="en-US" sz="2400" dirty="0" smtClean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 </a:t>
            </a: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：设关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键码集合为 {47, 7, 29, 11, 16, 92, 22, 8, 3}，散列表表长为11，散列函数为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)=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mod 11，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二次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探测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法处理冲突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，散列表的构造过程如下：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" name="Text Box 16"/>
          <p:cNvSpPr txBox="1">
            <a:spLocks noChangeArrowheads="1"/>
          </p:cNvSpPr>
          <p:nvPr/>
        </p:nvSpPr>
        <p:spPr bwMode="auto">
          <a:xfrm>
            <a:off x="3693318" y="4736148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47</a:t>
            </a:r>
          </a:p>
        </p:txBody>
      </p:sp>
      <p:sp>
        <p:nvSpPr>
          <p:cNvPr id="40" name="Text Box 17"/>
          <p:cNvSpPr txBox="1">
            <a:spLocks noChangeArrowheads="1"/>
          </p:cNvSpPr>
          <p:nvPr/>
        </p:nvSpPr>
        <p:spPr bwMode="auto">
          <a:xfrm>
            <a:off x="6525418" y="4710748"/>
            <a:ext cx="2286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7</a:t>
            </a:r>
          </a:p>
        </p:txBody>
      </p:sp>
      <p:sp>
        <p:nvSpPr>
          <p:cNvPr id="41" name="Text Box 18"/>
          <p:cNvSpPr txBox="1">
            <a:spLocks noChangeArrowheads="1"/>
          </p:cNvSpPr>
          <p:nvPr/>
        </p:nvSpPr>
        <p:spPr bwMode="auto">
          <a:xfrm>
            <a:off x="6423818" y="5234623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29</a:t>
            </a:r>
          </a:p>
        </p:txBody>
      </p:sp>
      <p:sp>
        <p:nvSpPr>
          <p:cNvPr id="42" name="Text Box 19"/>
          <p:cNvSpPr txBox="1">
            <a:spLocks noChangeArrowheads="1"/>
          </p:cNvSpPr>
          <p:nvPr/>
        </p:nvSpPr>
        <p:spPr bwMode="auto">
          <a:xfrm>
            <a:off x="1661318" y="4710748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11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5077618" y="4723448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16</a:t>
            </a:r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4387056" y="4731386"/>
            <a:ext cx="4572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92</a:t>
            </a:r>
          </a:p>
        </p:txBody>
      </p:sp>
      <p:sp>
        <p:nvSpPr>
          <p:cNvPr id="45" name="Text Box 22"/>
          <p:cNvSpPr txBox="1">
            <a:spLocks noChangeArrowheads="1"/>
          </p:cNvSpPr>
          <p:nvPr/>
        </p:nvSpPr>
        <p:spPr bwMode="auto">
          <a:xfrm>
            <a:off x="7131843" y="4731386"/>
            <a:ext cx="4572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B42D2D"/>
                </a:solidFill>
                <a:latin typeface="Times New Roman" pitchFamily="18" charset="0"/>
                <a:ea typeface="宋体" pitchFamily="2" charset="-122"/>
              </a:rPr>
              <a:t>29</a:t>
            </a:r>
          </a:p>
        </p:txBody>
      </p:sp>
      <p:sp>
        <p:nvSpPr>
          <p:cNvPr id="47" name="Text Box 23"/>
          <p:cNvSpPr txBox="1">
            <a:spLocks noChangeArrowheads="1"/>
          </p:cNvSpPr>
          <p:nvPr/>
        </p:nvSpPr>
        <p:spPr bwMode="auto">
          <a:xfrm>
            <a:off x="1623218" y="5234623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22</a:t>
            </a:r>
          </a:p>
        </p:txBody>
      </p:sp>
      <p:sp>
        <p:nvSpPr>
          <p:cNvPr id="48" name="Text Box 24"/>
          <p:cNvSpPr txBox="1">
            <a:spLocks noChangeArrowheads="1"/>
          </p:cNvSpPr>
          <p:nvPr/>
        </p:nvSpPr>
        <p:spPr bwMode="auto">
          <a:xfrm>
            <a:off x="2309018" y="4710748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B42D2D"/>
                </a:solidFill>
                <a:latin typeface="Times New Roman" pitchFamily="18" charset="0"/>
                <a:ea typeface="宋体" pitchFamily="2" charset="-122"/>
              </a:rPr>
              <a:t>22</a:t>
            </a:r>
          </a:p>
        </p:txBody>
      </p:sp>
      <p:sp>
        <p:nvSpPr>
          <p:cNvPr id="57" name="Text Box 25"/>
          <p:cNvSpPr txBox="1">
            <a:spLocks noChangeArrowheads="1"/>
          </p:cNvSpPr>
          <p:nvPr/>
        </p:nvSpPr>
        <p:spPr bwMode="auto">
          <a:xfrm>
            <a:off x="7185818" y="5234623"/>
            <a:ext cx="2286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8</a:t>
            </a:r>
          </a:p>
        </p:txBody>
      </p:sp>
      <p:sp>
        <p:nvSpPr>
          <p:cNvPr id="58" name="Text Box 28"/>
          <p:cNvSpPr txBox="1">
            <a:spLocks noChangeArrowheads="1"/>
          </p:cNvSpPr>
          <p:nvPr/>
        </p:nvSpPr>
        <p:spPr bwMode="auto">
          <a:xfrm>
            <a:off x="7871618" y="4710748"/>
            <a:ext cx="2286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B42D2D"/>
                </a:solidFill>
                <a:latin typeface="Times New Roman" pitchFamily="18" charset="0"/>
                <a:ea typeface="宋体" pitchFamily="2" charset="-122"/>
              </a:rPr>
              <a:t>8</a:t>
            </a:r>
          </a:p>
        </p:txBody>
      </p:sp>
      <p:sp>
        <p:nvSpPr>
          <p:cNvPr id="59" name="Text Box 29"/>
          <p:cNvSpPr txBox="1">
            <a:spLocks noChangeArrowheads="1"/>
          </p:cNvSpPr>
          <p:nvPr/>
        </p:nvSpPr>
        <p:spPr bwMode="auto">
          <a:xfrm>
            <a:off x="3756818" y="5234623"/>
            <a:ext cx="2286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3</a:t>
            </a:r>
          </a:p>
        </p:txBody>
      </p:sp>
      <p:sp>
        <p:nvSpPr>
          <p:cNvPr id="60" name="Text Box 30"/>
          <p:cNvSpPr txBox="1">
            <a:spLocks noChangeArrowheads="1"/>
          </p:cNvSpPr>
          <p:nvPr/>
        </p:nvSpPr>
        <p:spPr bwMode="auto">
          <a:xfrm>
            <a:off x="4442618" y="5233036"/>
            <a:ext cx="2286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>
                <a:solidFill>
                  <a:srgbClr val="B42D2D"/>
                </a:solidFill>
                <a:latin typeface="Times New Roman" pitchFamily="18" charset="0"/>
                <a:ea typeface="宋体" pitchFamily="2" charset="-122"/>
              </a:rPr>
              <a:t>3</a:t>
            </a:r>
          </a:p>
        </p:txBody>
      </p:sp>
      <p:sp>
        <p:nvSpPr>
          <p:cNvPr id="61" name="Text Box 31"/>
          <p:cNvSpPr txBox="1">
            <a:spLocks noChangeArrowheads="1"/>
          </p:cNvSpPr>
          <p:nvPr/>
        </p:nvSpPr>
        <p:spPr bwMode="auto">
          <a:xfrm>
            <a:off x="3083718" y="4723448"/>
            <a:ext cx="2286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B42D2D"/>
                </a:solidFill>
                <a:latin typeface="Times New Roman" pitchFamily="18" charset="0"/>
                <a:ea typeface="宋体" pitchFamily="2" charset="-122"/>
              </a:rPr>
              <a:t>3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483518" y="4234498"/>
            <a:ext cx="7543800" cy="1003300"/>
            <a:chOff x="1483518" y="3976688"/>
            <a:chExt cx="7543800" cy="1003300"/>
          </a:xfrm>
        </p:grpSpPr>
        <p:sp>
          <p:nvSpPr>
            <p:cNvPr id="67" name="Text Box 5"/>
            <p:cNvSpPr txBox="1">
              <a:spLocks noChangeArrowheads="1"/>
            </p:cNvSpPr>
            <p:nvPr/>
          </p:nvSpPr>
          <p:spPr bwMode="auto">
            <a:xfrm>
              <a:off x="1483518" y="4484688"/>
              <a:ext cx="685800" cy="495300"/>
            </a:xfrm>
            <a:prstGeom prst="rect">
              <a:avLst/>
            </a:prstGeom>
            <a:noFill/>
            <a:ln w="38100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endParaRPr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8" name="Text Box 6"/>
            <p:cNvSpPr txBox="1">
              <a:spLocks noChangeArrowheads="1"/>
            </p:cNvSpPr>
            <p:nvPr/>
          </p:nvSpPr>
          <p:spPr bwMode="auto">
            <a:xfrm>
              <a:off x="2169318" y="4484688"/>
              <a:ext cx="685800" cy="495300"/>
            </a:xfrm>
            <a:prstGeom prst="rect">
              <a:avLst/>
            </a:prstGeom>
            <a:noFill/>
            <a:ln w="38100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endParaRPr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9" name="Text Box 7"/>
            <p:cNvSpPr txBox="1">
              <a:spLocks noChangeArrowheads="1"/>
            </p:cNvSpPr>
            <p:nvPr/>
          </p:nvSpPr>
          <p:spPr bwMode="auto">
            <a:xfrm>
              <a:off x="2855118" y="4484688"/>
              <a:ext cx="685800" cy="495300"/>
            </a:xfrm>
            <a:prstGeom prst="rect">
              <a:avLst/>
            </a:prstGeom>
            <a:noFill/>
            <a:ln w="38100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endParaRPr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0" name="Text Box 8"/>
            <p:cNvSpPr txBox="1">
              <a:spLocks noChangeArrowheads="1"/>
            </p:cNvSpPr>
            <p:nvPr/>
          </p:nvSpPr>
          <p:spPr bwMode="auto">
            <a:xfrm>
              <a:off x="3540918" y="4484688"/>
              <a:ext cx="685800" cy="495300"/>
            </a:xfrm>
            <a:prstGeom prst="rect">
              <a:avLst/>
            </a:prstGeom>
            <a:noFill/>
            <a:ln w="38100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endParaRPr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1" name="Text Box 9"/>
            <p:cNvSpPr txBox="1">
              <a:spLocks noChangeArrowheads="1"/>
            </p:cNvSpPr>
            <p:nvPr/>
          </p:nvSpPr>
          <p:spPr bwMode="auto">
            <a:xfrm>
              <a:off x="4226718" y="4484688"/>
              <a:ext cx="685800" cy="495300"/>
            </a:xfrm>
            <a:prstGeom prst="rect">
              <a:avLst/>
            </a:prstGeom>
            <a:noFill/>
            <a:ln w="38100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endParaRPr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2" name="Text Box 10"/>
            <p:cNvSpPr txBox="1">
              <a:spLocks noChangeArrowheads="1"/>
            </p:cNvSpPr>
            <p:nvPr/>
          </p:nvSpPr>
          <p:spPr bwMode="auto">
            <a:xfrm>
              <a:off x="4912518" y="4484688"/>
              <a:ext cx="685800" cy="495300"/>
            </a:xfrm>
            <a:prstGeom prst="rect">
              <a:avLst/>
            </a:prstGeom>
            <a:noFill/>
            <a:ln w="38100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endParaRPr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3" name="Text Box 11"/>
            <p:cNvSpPr txBox="1">
              <a:spLocks noChangeArrowheads="1"/>
            </p:cNvSpPr>
            <p:nvPr/>
          </p:nvSpPr>
          <p:spPr bwMode="auto">
            <a:xfrm>
              <a:off x="5598318" y="4484688"/>
              <a:ext cx="685800" cy="495300"/>
            </a:xfrm>
            <a:prstGeom prst="rect">
              <a:avLst/>
            </a:prstGeom>
            <a:noFill/>
            <a:ln w="38100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endParaRPr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4" name="Text Box 12"/>
            <p:cNvSpPr txBox="1">
              <a:spLocks noChangeArrowheads="1"/>
            </p:cNvSpPr>
            <p:nvPr/>
          </p:nvSpPr>
          <p:spPr bwMode="auto">
            <a:xfrm>
              <a:off x="6284118" y="4484688"/>
              <a:ext cx="685800" cy="495300"/>
            </a:xfrm>
            <a:prstGeom prst="rect">
              <a:avLst/>
            </a:prstGeom>
            <a:noFill/>
            <a:ln w="38100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endParaRPr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5" name="Text Box 13"/>
            <p:cNvSpPr txBox="1">
              <a:spLocks noChangeArrowheads="1"/>
            </p:cNvSpPr>
            <p:nvPr/>
          </p:nvSpPr>
          <p:spPr bwMode="auto">
            <a:xfrm>
              <a:off x="6969918" y="4484688"/>
              <a:ext cx="685800" cy="495300"/>
            </a:xfrm>
            <a:prstGeom prst="rect">
              <a:avLst/>
            </a:prstGeom>
            <a:noFill/>
            <a:ln w="38100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endParaRPr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6" name="Text Box 14"/>
            <p:cNvSpPr txBox="1">
              <a:spLocks noChangeArrowheads="1"/>
            </p:cNvSpPr>
            <p:nvPr/>
          </p:nvSpPr>
          <p:spPr bwMode="auto">
            <a:xfrm>
              <a:off x="7655718" y="4484688"/>
              <a:ext cx="685800" cy="495300"/>
            </a:xfrm>
            <a:prstGeom prst="rect">
              <a:avLst/>
            </a:prstGeom>
            <a:noFill/>
            <a:ln w="38100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endParaRPr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5" name="Text Box 15"/>
            <p:cNvSpPr txBox="1">
              <a:spLocks noChangeArrowheads="1"/>
            </p:cNvSpPr>
            <p:nvPr/>
          </p:nvSpPr>
          <p:spPr bwMode="auto">
            <a:xfrm>
              <a:off x="1483518" y="3976688"/>
              <a:ext cx="7493000" cy="427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0     1      2      3      4      5     6      7     8      9     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77" name="Text Box 14"/>
            <p:cNvSpPr txBox="1">
              <a:spLocks noChangeArrowheads="1"/>
            </p:cNvSpPr>
            <p:nvPr/>
          </p:nvSpPr>
          <p:spPr bwMode="auto">
            <a:xfrm>
              <a:off x="8341518" y="4482148"/>
              <a:ext cx="685800" cy="495300"/>
            </a:xfrm>
            <a:prstGeom prst="rect">
              <a:avLst/>
            </a:prstGeom>
            <a:noFill/>
            <a:ln w="38100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bg1">
                          <a:gamma/>
                          <a:shade val="46275"/>
                          <a:invGamma/>
                        </a:scheme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endParaRPr lang="zh-CN" altLang="en-US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955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28" grpId="0"/>
      <p:bldP spid="31" grpId="0" autoUpdateAnimBg="0"/>
      <p:bldP spid="40" grpId="0" autoUpdateAnimBg="0"/>
      <p:bldP spid="41" grpId="0" autoUpdateAnimBg="0"/>
      <p:bldP spid="42" grpId="0" autoUpdateAnimBg="0"/>
      <p:bldP spid="43" grpId="0" autoUpdateAnimBg="0"/>
      <p:bldP spid="44" grpId="0" autoUpdateAnimBg="0"/>
      <p:bldP spid="45" grpId="0" autoUpdateAnimBg="0"/>
      <p:bldP spid="47" grpId="0" autoUpdateAnimBg="0"/>
      <p:bldP spid="48" grpId="0" autoUpdateAnimBg="0"/>
      <p:bldP spid="57" grpId="0" autoUpdateAnimBg="0"/>
      <p:bldP spid="58" grpId="0" autoUpdateAnimBg="0"/>
      <p:bldP spid="59" grpId="0" autoUpdateAnimBg="0"/>
      <p:bldP spid="60" grpId="0" autoUpdateAnimBg="0"/>
      <p:bldP spid="61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37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41920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二次探测法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9" name="Text Box 35"/>
          <p:cNvSpPr txBox="1">
            <a:spLocks noChangeArrowheads="1"/>
          </p:cNvSpPr>
          <p:nvPr/>
        </p:nvSpPr>
        <p:spPr bwMode="auto">
          <a:xfrm>
            <a:off x="1085565" y="1088464"/>
            <a:ext cx="9734835" cy="523220"/>
          </a:xfrm>
          <a:prstGeom prst="rect">
            <a:avLst/>
          </a:prstGeom>
          <a:noFill/>
          <a:ln w="28575">
            <a:solidFill>
              <a:srgbClr val="5C30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相对于线性探测法，二次探测法能够在一定程度上减少堆积</a:t>
            </a:r>
            <a:endParaRPr lang="zh-CN" altLang="en-US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74167" y="2063824"/>
            <a:ext cx="10246233" cy="461665"/>
            <a:chOff x="574167" y="2155264"/>
            <a:chExt cx="10246233" cy="461665"/>
          </a:xfrm>
        </p:grpSpPr>
        <p:sp>
          <p:nvSpPr>
            <p:cNvPr id="46" name="Text Box 35"/>
            <p:cNvSpPr txBox="1">
              <a:spLocks noChangeArrowheads="1"/>
            </p:cNvSpPr>
            <p:nvPr/>
          </p:nvSpPr>
          <p:spPr bwMode="auto">
            <a:xfrm>
              <a:off x="1085565" y="2155264"/>
              <a:ext cx="9734835" cy="4616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设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400" i="1" baseline="-250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 = 6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400" i="1" baseline="-250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 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 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，对于线性探测法：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0" name="Freeform 84"/>
            <p:cNvSpPr>
              <a:spLocks/>
            </p:cNvSpPr>
            <p:nvPr/>
          </p:nvSpPr>
          <p:spPr bwMode="auto">
            <a:xfrm>
              <a:off x="574167" y="2206096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1" name="Text Box 35"/>
          <p:cNvSpPr txBox="1">
            <a:spLocks noChangeArrowheads="1"/>
          </p:cNvSpPr>
          <p:nvPr/>
        </p:nvSpPr>
        <p:spPr bwMode="auto">
          <a:xfrm>
            <a:off x="1573245" y="2749624"/>
            <a:ext cx="4400835" cy="10156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i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的探测序列：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7, 8, 9, …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400" i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400" i="1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的探测序列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7, 8, …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958840" y="2929647"/>
            <a:ext cx="3238244" cy="720000"/>
            <a:chOff x="5958840" y="3021087"/>
            <a:chExt cx="3238244" cy="720000"/>
          </a:xfrm>
        </p:grpSpPr>
        <p:sp>
          <p:nvSpPr>
            <p:cNvPr id="52" name="右大括号 51"/>
            <p:cNvSpPr/>
            <p:nvPr/>
          </p:nvSpPr>
          <p:spPr>
            <a:xfrm>
              <a:off x="5958840" y="3021087"/>
              <a:ext cx="180000" cy="720000"/>
            </a:xfrm>
            <a:prstGeom prst="rightBrace">
              <a:avLst>
                <a:gd name="adj1" fmla="val 16840"/>
                <a:gd name="adj2" fmla="val 50000"/>
              </a:avLst>
            </a:prstGeom>
            <a:ln w="25400">
              <a:solidFill>
                <a:srgbClr val="507D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Text Box 35"/>
            <p:cNvSpPr txBox="1">
              <a:spLocks noChangeArrowheads="1"/>
            </p:cNvSpPr>
            <p:nvPr/>
          </p:nvSpPr>
          <p:spPr bwMode="auto">
            <a:xfrm>
              <a:off x="6389084" y="3119773"/>
              <a:ext cx="2808000" cy="540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 anchorCtr="0">
              <a:no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重合之后再不分开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95264" y="4090744"/>
            <a:ext cx="10246233" cy="461665"/>
            <a:chOff x="595264" y="4151704"/>
            <a:chExt cx="10246233" cy="461665"/>
          </a:xfrm>
        </p:grpSpPr>
        <p:sp>
          <p:nvSpPr>
            <p:cNvPr id="54" name="Text Box 35"/>
            <p:cNvSpPr txBox="1">
              <a:spLocks noChangeArrowheads="1"/>
            </p:cNvSpPr>
            <p:nvPr/>
          </p:nvSpPr>
          <p:spPr bwMode="auto">
            <a:xfrm>
              <a:off x="1106662" y="4151704"/>
              <a:ext cx="9734835" cy="4616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设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400" i="1" baseline="-250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 = 6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400" i="1" baseline="-250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 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 5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，对于二次探测法：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Freeform 84"/>
            <p:cNvSpPr>
              <a:spLocks/>
            </p:cNvSpPr>
            <p:nvPr/>
          </p:nvSpPr>
          <p:spPr bwMode="auto">
            <a:xfrm>
              <a:off x="595264" y="4202536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6" name="Text Box 35"/>
          <p:cNvSpPr txBox="1">
            <a:spLocks noChangeArrowheads="1"/>
          </p:cNvSpPr>
          <p:nvPr/>
        </p:nvSpPr>
        <p:spPr bwMode="auto">
          <a:xfrm>
            <a:off x="1594342" y="4776544"/>
            <a:ext cx="4400835" cy="10156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i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的探测序列：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7, 5, 10, 2, …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400" i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400" i="1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的探测序列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5,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4,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9, 1, …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5979937" y="4926087"/>
            <a:ext cx="3238244" cy="720000"/>
            <a:chOff x="5958840" y="3021087"/>
            <a:chExt cx="3238244" cy="720000"/>
          </a:xfrm>
        </p:grpSpPr>
        <p:sp>
          <p:nvSpPr>
            <p:cNvPr id="63" name="右大括号 62"/>
            <p:cNvSpPr/>
            <p:nvPr/>
          </p:nvSpPr>
          <p:spPr>
            <a:xfrm>
              <a:off x="5958840" y="3021087"/>
              <a:ext cx="180000" cy="720000"/>
            </a:xfrm>
            <a:prstGeom prst="rightBrace">
              <a:avLst>
                <a:gd name="adj1" fmla="val 16840"/>
                <a:gd name="adj2" fmla="val 50000"/>
              </a:avLst>
            </a:prstGeom>
            <a:ln w="25400">
              <a:solidFill>
                <a:srgbClr val="507D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Text Box 35"/>
            <p:cNvSpPr txBox="1">
              <a:spLocks noChangeArrowheads="1"/>
            </p:cNvSpPr>
            <p:nvPr/>
          </p:nvSpPr>
          <p:spPr bwMode="auto">
            <a:xfrm>
              <a:off x="6389084" y="3119773"/>
              <a:ext cx="2808000" cy="540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 anchorCtr="0">
              <a:no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重合之后很快分开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90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1997075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849" y="46345"/>
            <a:ext cx="1739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0" name="Group 40"/>
          <p:cNvGrpSpPr/>
          <p:nvPr/>
        </p:nvGrpSpPr>
        <p:grpSpPr>
          <a:xfrm>
            <a:off x="1787955" y="1244146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11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2533071" y="1178833"/>
            <a:ext cx="66627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散列的基本思想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Group 40"/>
          <p:cNvGrpSpPr/>
          <p:nvPr/>
        </p:nvGrpSpPr>
        <p:grpSpPr>
          <a:xfrm>
            <a:off x="1787955" y="5191559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3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0" name="Text Box 19"/>
          <p:cNvSpPr txBox="1">
            <a:spLocks noChangeArrowheads="1"/>
          </p:cNvSpPr>
          <p:nvPr/>
        </p:nvSpPr>
        <p:spPr bwMode="auto">
          <a:xfrm>
            <a:off x="2533071" y="5126246"/>
            <a:ext cx="66627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闭散列表和开散列表的空间比较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Group 40"/>
          <p:cNvGrpSpPr/>
          <p:nvPr/>
        </p:nvGrpSpPr>
        <p:grpSpPr>
          <a:xfrm>
            <a:off x="1787955" y="2033629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32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2533071" y="1968316"/>
            <a:ext cx="794982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散列函数</a:t>
            </a:r>
            <a:r>
              <a:rPr lang="en-US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原则、几种常见的散列函数</a:t>
            </a:r>
          </a:p>
        </p:txBody>
      </p:sp>
      <p:grpSp>
        <p:nvGrpSpPr>
          <p:cNvPr id="43" name="Group 40"/>
          <p:cNvGrpSpPr/>
          <p:nvPr/>
        </p:nvGrpSpPr>
        <p:grpSpPr>
          <a:xfrm>
            <a:off x="1787955" y="2823112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44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7" name="Text Box 19"/>
          <p:cNvSpPr txBox="1">
            <a:spLocks noChangeArrowheads="1"/>
          </p:cNvSpPr>
          <p:nvPr/>
        </p:nvSpPr>
        <p:spPr bwMode="auto">
          <a:xfrm>
            <a:off x="2533071" y="2757799"/>
            <a:ext cx="66627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冲突的处理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开放定址法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Group 40"/>
          <p:cNvGrpSpPr/>
          <p:nvPr/>
        </p:nvGrpSpPr>
        <p:grpSpPr>
          <a:xfrm>
            <a:off x="1787955" y="3612595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49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2" name="Text Box 19"/>
          <p:cNvSpPr txBox="1">
            <a:spLocks noChangeArrowheads="1"/>
          </p:cNvSpPr>
          <p:nvPr/>
        </p:nvSpPr>
        <p:spPr bwMode="auto">
          <a:xfrm>
            <a:off x="2533071" y="3547282"/>
            <a:ext cx="66627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冲突的处理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拉链法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3" name="Group 40"/>
          <p:cNvGrpSpPr/>
          <p:nvPr/>
        </p:nvGrpSpPr>
        <p:grpSpPr>
          <a:xfrm>
            <a:off x="1787955" y="4402078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54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7" name="Text Box 19"/>
          <p:cNvSpPr txBox="1">
            <a:spLocks noChangeArrowheads="1"/>
          </p:cNvSpPr>
          <p:nvPr/>
        </p:nvSpPr>
        <p:spPr bwMode="auto">
          <a:xfrm>
            <a:off x="2533071" y="4336765"/>
            <a:ext cx="66627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散列查找的性能分析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152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</p:childTnLst>
        </p:cTn>
      </p:par>
    </p:tnLst>
    <p:bldLst>
      <p:bldP spid="14" grpId="0"/>
      <p:bldP spid="30" grpId="0"/>
      <p:bldP spid="35" grpId="0"/>
      <p:bldP spid="47" grpId="0"/>
      <p:bldP spid="52" grpId="0"/>
      <p:bldP spid="5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2" y="100964"/>
            <a:ext cx="3738932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5205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拉链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法（链地址法）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622993" y="830577"/>
            <a:ext cx="9587807" cy="523220"/>
            <a:chOff x="622993" y="830577"/>
            <a:chExt cx="9587807" cy="523220"/>
          </a:xfrm>
        </p:grpSpPr>
        <p:grpSp>
          <p:nvGrpSpPr>
            <p:cNvPr id="30" name="Group 31"/>
            <p:cNvGrpSpPr/>
            <p:nvPr/>
          </p:nvGrpSpPr>
          <p:grpSpPr>
            <a:xfrm>
              <a:off x="622993" y="87733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34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3" name="矩形 32"/>
            <p:cNvSpPr/>
            <p:nvPr/>
          </p:nvSpPr>
          <p:spPr>
            <a:xfrm>
              <a:off x="1151144" y="830577"/>
              <a:ext cx="905965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拉链法如何处理冲突？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156941" y="1400770"/>
            <a:ext cx="7057419" cy="99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对于给定的关键码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执行下述操作：</a:t>
            </a:r>
            <a:endParaRPr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）计算散列地址：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6" name="矩形 55"/>
          <p:cNvSpPr/>
          <p:nvPr/>
        </p:nvSpPr>
        <p:spPr>
          <a:xfrm>
            <a:off x="1152523" y="2345065"/>
            <a:ext cx="7061837" cy="541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）将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对应的记录插入到同义词子表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中；</a:t>
            </a:r>
            <a:endParaRPr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0552" y="4314825"/>
            <a:ext cx="8521220" cy="519113"/>
            <a:chOff x="649896" y="3842385"/>
            <a:chExt cx="8521220" cy="519113"/>
          </a:xfrm>
        </p:grpSpPr>
        <p:sp>
          <p:nvSpPr>
            <p:cNvPr id="59" name="Text Box 8"/>
            <p:cNvSpPr txBox="1">
              <a:spLocks noChangeArrowheads="1"/>
            </p:cNvSpPr>
            <p:nvPr/>
          </p:nvSpPr>
          <p:spPr bwMode="auto">
            <a:xfrm>
              <a:off x="1246316" y="3842385"/>
              <a:ext cx="79248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</a:t>
              </a:r>
              <a:r>
                <a:rPr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散列表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：用拉链法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处理冲突得到的散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列表。</a:t>
              </a:r>
              <a:endPara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60" name="Group 67"/>
            <p:cNvGrpSpPr/>
            <p:nvPr/>
          </p:nvGrpSpPr>
          <p:grpSpPr>
            <a:xfrm>
              <a:off x="649896" y="3842385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61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676002" y="5213239"/>
            <a:ext cx="10765157" cy="566309"/>
          </a:xfrm>
          <a:prstGeom prst="rect">
            <a:avLst/>
          </a:prstGeom>
          <a:noFill/>
          <a:ln w="28575">
            <a:solidFill>
              <a:srgbClr val="5C30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开散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列表中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存储同义词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子表的</a:t>
            </a: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</a:t>
            </a:r>
            <a:r>
              <a:rPr lang="zh-CN" altLang="en-US" sz="2800" dirty="0" smtClean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开散列表不会出现堆积现象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590552" y="3674745"/>
            <a:ext cx="10504168" cy="523220"/>
            <a:chOff x="649896" y="3811905"/>
            <a:chExt cx="10504168" cy="523220"/>
          </a:xfrm>
        </p:grpSpPr>
        <p:sp>
          <p:nvSpPr>
            <p:cNvPr id="42" name="Text Box 8"/>
            <p:cNvSpPr txBox="1">
              <a:spLocks noChangeArrowheads="1"/>
            </p:cNvSpPr>
            <p:nvPr/>
          </p:nvSpPr>
          <p:spPr bwMode="auto">
            <a:xfrm>
              <a:off x="1246316" y="3811905"/>
              <a:ext cx="990774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同义词子</a:t>
              </a:r>
              <a:r>
                <a:rPr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：所有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散列地址相同的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记录构成的</a:t>
              </a:r>
              <a:r>
                <a:rPr lang="zh-CN" altLang="en-US" sz="2800" dirty="0" smtClean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单链表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43" name="Group 67"/>
            <p:cNvGrpSpPr/>
            <p:nvPr/>
          </p:nvGrpSpPr>
          <p:grpSpPr>
            <a:xfrm>
              <a:off x="649896" y="3842385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44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217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6" grpId="0"/>
      <p:bldP spid="56" grpId="1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58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4954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拉链法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Text Box 2"/>
          <p:cNvSpPr txBox="1">
            <a:spLocks noChangeArrowheads="1"/>
          </p:cNvSpPr>
          <p:nvPr/>
        </p:nvSpPr>
        <p:spPr bwMode="auto">
          <a:xfrm>
            <a:off x="687862" y="772956"/>
            <a:ext cx="10843499" cy="990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hangingPunct="0">
              <a:lnSpc>
                <a:spcPts val="3500"/>
              </a:lnSpc>
            </a:pPr>
            <a:r>
              <a:rPr lang="zh-CN" altLang="en-US" sz="2400" dirty="0" smtClean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 </a:t>
            </a: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：设关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键码集合为 {47, 7, 29, 11, 16, 92, 22, 8, 3}，散列表表长为11，散列函数为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)=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mod 11，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用拉链法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处理冲突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，散列表的构造过程如下：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15465" y="1978818"/>
            <a:ext cx="1065530" cy="4114800"/>
            <a:chOff x="1164907" y="1902618"/>
            <a:chExt cx="1065530" cy="4114800"/>
          </a:xfrm>
        </p:grpSpPr>
        <p:sp>
          <p:nvSpPr>
            <p:cNvPr id="27" name="Text Box 71"/>
            <p:cNvSpPr txBox="1">
              <a:spLocks noChangeArrowheads="1"/>
            </p:cNvSpPr>
            <p:nvPr/>
          </p:nvSpPr>
          <p:spPr bwMode="auto">
            <a:xfrm>
              <a:off x="1164907" y="1902618"/>
              <a:ext cx="358775" cy="396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 eaLnBrk="0" hangingPunct="0">
                <a:lnSpc>
                  <a:spcPct val="123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0</a:t>
              </a:r>
            </a:p>
            <a:p>
              <a:pPr algn="r" eaLnBrk="0" hangingPunct="0">
                <a:lnSpc>
                  <a:spcPct val="123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1</a:t>
              </a:r>
            </a:p>
            <a:p>
              <a:pPr algn="r" eaLnBrk="0" hangingPunct="0">
                <a:lnSpc>
                  <a:spcPct val="123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2</a:t>
              </a:r>
            </a:p>
            <a:p>
              <a:pPr algn="r" eaLnBrk="0" hangingPunct="0">
                <a:lnSpc>
                  <a:spcPct val="123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3</a:t>
              </a:r>
            </a:p>
            <a:p>
              <a:pPr algn="r" eaLnBrk="0" hangingPunct="0">
                <a:lnSpc>
                  <a:spcPct val="123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4</a:t>
              </a:r>
            </a:p>
            <a:p>
              <a:pPr algn="r" eaLnBrk="0" hangingPunct="0">
                <a:lnSpc>
                  <a:spcPct val="123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5</a:t>
              </a:r>
            </a:p>
            <a:p>
              <a:pPr algn="r" eaLnBrk="0" hangingPunct="0">
                <a:lnSpc>
                  <a:spcPct val="123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6</a:t>
              </a:r>
            </a:p>
            <a:p>
              <a:pPr algn="r" eaLnBrk="0" hangingPunct="0">
                <a:lnSpc>
                  <a:spcPct val="123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7</a:t>
              </a:r>
            </a:p>
            <a:p>
              <a:pPr algn="r" eaLnBrk="0" hangingPunct="0">
                <a:lnSpc>
                  <a:spcPct val="123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8</a:t>
              </a:r>
            </a:p>
            <a:p>
              <a:pPr algn="r" eaLnBrk="0" hangingPunct="0">
                <a:lnSpc>
                  <a:spcPct val="123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9</a:t>
              </a:r>
            </a:p>
            <a:p>
              <a:pPr algn="r" eaLnBrk="0" hangingPunct="0">
                <a:lnSpc>
                  <a:spcPct val="123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10</a:t>
              </a:r>
            </a:p>
          </p:txBody>
        </p:sp>
        <p:grpSp>
          <p:nvGrpSpPr>
            <p:cNvPr id="31" name="Group 72"/>
            <p:cNvGrpSpPr>
              <a:grpSpLocks/>
            </p:cNvGrpSpPr>
            <p:nvPr/>
          </p:nvGrpSpPr>
          <p:grpSpPr bwMode="auto">
            <a:xfrm>
              <a:off x="1646237" y="1912143"/>
              <a:ext cx="584200" cy="4105275"/>
              <a:chOff x="1718" y="1259"/>
              <a:chExt cx="456" cy="2586"/>
            </a:xfrm>
            <a:noFill/>
          </p:grpSpPr>
          <p:sp>
            <p:nvSpPr>
              <p:cNvPr id="82" name="Text Box 73"/>
              <p:cNvSpPr txBox="1">
                <a:spLocks noChangeArrowheads="1"/>
              </p:cNvSpPr>
              <p:nvPr/>
            </p:nvSpPr>
            <p:spPr bwMode="auto">
              <a:xfrm>
                <a:off x="1722" y="1259"/>
                <a:ext cx="450" cy="2586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just" eaLnBrk="0" hangingPunct="0">
                  <a:lnSpc>
                    <a:spcPct val="120000"/>
                  </a:lnSpc>
                </a:pPr>
                <a:endParaRPr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  <a:p>
                <a:pPr algn="just" eaLnBrk="0" hangingPunct="0">
                  <a:lnSpc>
                    <a:spcPct val="120000"/>
                  </a:lnSpc>
                </a:pPr>
                <a:endParaRPr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  <a:p>
                <a:pPr algn="just" eaLnBrk="0" hangingPunct="0">
                  <a:lnSpc>
                    <a:spcPct val="120000"/>
                  </a:lnSpc>
                </a:pPr>
                <a:endParaRPr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  <a:p>
                <a:pPr algn="just" eaLnBrk="0" hangingPunct="0">
                  <a:lnSpc>
                    <a:spcPct val="120000"/>
                  </a:lnSpc>
                </a:pPr>
                <a:endParaRPr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  <a:p>
                <a:pPr algn="just" eaLnBrk="0" hangingPunct="0">
                  <a:lnSpc>
                    <a:spcPct val="120000"/>
                  </a:lnSpc>
                </a:pPr>
                <a:endParaRPr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  <a:p>
                <a:pPr algn="just" eaLnBrk="0" hangingPunct="0">
                  <a:lnSpc>
                    <a:spcPct val="120000"/>
                  </a:lnSpc>
                </a:pPr>
                <a:endParaRPr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  <a:p>
                <a:pPr algn="just" eaLnBrk="0" hangingPunct="0">
                  <a:lnSpc>
                    <a:spcPct val="120000"/>
                  </a:lnSpc>
                </a:pPr>
                <a:endParaRPr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  <a:p>
                <a:pPr algn="just" eaLnBrk="0" hangingPunct="0">
                  <a:lnSpc>
                    <a:spcPct val="120000"/>
                  </a:lnSpc>
                </a:pPr>
                <a:endParaRPr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  <a:p>
                <a:pPr algn="just" eaLnBrk="0" hangingPunct="0">
                  <a:lnSpc>
                    <a:spcPct val="120000"/>
                  </a:lnSpc>
                </a:pPr>
                <a:r>
                  <a:rPr lang="zh-CN" altLang="en-US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 </a:t>
                </a:r>
              </a:p>
              <a:p>
                <a:pPr algn="just" eaLnBrk="0" hangingPunct="0">
                  <a:lnSpc>
                    <a:spcPct val="120000"/>
                  </a:lnSpc>
                </a:pPr>
                <a:endParaRPr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  <a:p>
                <a:pPr algn="just" eaLnBrk="0" hangingPunct="0">
                  <a:lnSpc>
                    <a:spcPct val="120000"/>
                  </a:lnSpc>
                </a:pPr>
                <a:endParaRPr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83" name="Line 74"/>
              <p:cNvSpPr>
                <a:spLocks noChangeShapeType="1"/>
              </p:cNvSpPr>
              <p:nvPr/>
            </p:nvSpPr>
            <p:spPr bwMode="auto">
              <a:xfrm>
                <a:off x="1722" y="1509"/>
                <a:ext cx="438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" name="Line 75"/>
              <p:cNvSpPr>
                <a:spLocks noChangeShapeType="1"/>
              </p:cNvSpPr>
              <p:nvPr/>
            </p:nvSpPr>
            <p:spPr bwMode="auto">
              <a:xfrm>
                <a:off x="1719" y="1963"/>
                <a:ext cx="438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" name="Line 76"/>
              <p:cNvSpPr>
                <a:spLocks noChangeShapeType="1"/>
              </p:cNvSpPr>
              <p:nvPr/>
            </p:nvSpPr>
            <p:spPr bwMode="auto">
              <a:xfrm>
                <a:off x="1718" y="1732"/>
                <a:ext cx="438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Line 77"/>
              <p:cNvSpPr>
                <a:spLocks noChangeShapeType="1"/>
              </p:cNvSpPr>
              <p:nvPr/>
            </p:nvSpPr>
            <p:spPr bwMode="auto">
              <a:xfrm>
                <a:off x="1723" y="2195"/>
                <a:ext cx="438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Line 78"/>
              <p:cNvSpPr>
                <a:spLocks noChangeShapeType="1"/>
              </p:cNvSpPr>
              <p:nvPr/>
            </p:nvSpPr>
            <p:spPr bwMode="auto">
              <a:xfrm>
                <a:off x="1734" y="3608"/>
                <a:ext cx="438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Line 79"/>
              <p:cNvSpPr>
                <a:spLocks noChangeShapeType="1"/>
              </p:cNvSpPr>
              <p:nvPr/>
            </p:nvSpPr>
            <p:spPr bwMode="auto">
              <a:xfrm>
                <a:off x="1726" y="2429"/>
                <a:ext cx="438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Line 80"/>
              <p:cNvSpPr>
                <a:spLocks noChangeShapeType="1"/>
              </p:cNvSpPr>
              <p:nvPr/>
            </p:nvSpPr>
            <p:spPr bwMode="auto">
              <a:xfrm>
                <a:off x="1726" y="2657"/>
                <a:ext cx="438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Line 81"/>
              <p:cNvSpPr>
                <a:spLocks noChangeShapeType="1"/>
              </p:cNvSpPr>
              <p:nvPr/>
            </p:nvSpPr>
            <p:spPr bwMode="auto">
              <a:xfrm>
                <a:off x="1729" y="3125"/>
                <a:ext cx="439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" name="Line 82"/>
              <p:cNvSpPr>
                <a:spLocks noChangeShapeType="1"/>
              </p:cNvSpPr>
              <p:nvPr/>
            </p:nvSpPr>
            <p:spPr bwMode="auto">
              <a:xfrm>
                <a:off x="1736" y="3377"/>
                <a:ext cx="438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" name="Line 83"/>
              <p:cNvSpPr>
                <a:spLocks noChangeShapeType="1"/>
              </p:cNvSpPr>
              <p:nvPr/>
            </p:nvSpPr>
            <p:spPr bwMode="auto">
              <a:xfrm>
                <a:off x="1734" y="2896"/>
                <a:ext cx="438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1285695" y="2384901"/>
            <a:ext cx="468313" cy="3726180"/>
            <a:chOff x="1735137" y="2308701"/>
            <a:chExt cx="468313" cy="3726180"/>
          </a:xfrm>
        </p:grpSpPr>
        <p:sp>
          <p:nvSpPr>
            <p:cNvPr id="47" name="Text Box 86"/>
            <p:cNvSpPr txBox="1">
              <a:spLocks noChangeArrowheads="1"/>
            </p:cNvSpPr>
            <p:nvPr/>
          </p:nvSpPr>
          <p:spPr bwMode="auto">
            <a:xfrm>
              <a:off x="1735137" y="2308701"/>
              <a:ext cx="4572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∧</a:t>
              </a:r>
            </a:p>
          </p:txBody>
        </p:sp>
        <p:sp>
          <p:nvSpPr>
            <p:cNvPr id="48" name="Rectangle 87"/>
            <p:cNvSpPr>
              <a:spLocks noChangeArrowheads="1"/>
            </p:cNvSpPr>
            <p:nvPr/>
          </p:nvSpPr>
          <p:spPr bwMode="auto">
            <a:xfrm>
              <a:off x="1735137" y="2683033"/>
              <a:ext cx="4397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∧</a:t>
              </a:r>
            </a:p>
          </p:txBody>
        </p:sp>
        <p:sp>
          <p:nvSpPr>
            <p:cNvPr id="49" name="Rectangle 88"/>
            <p:cNvSpPr>
              <a:spLocks noChangeArrowheads="1"/>
            </p:cNvSpPr>
            <p:nvPr/>
          </p:nvSpPr>
          <p:spPr bwMode="auto">
            <a:xfrm>
              <a:off x="1752600" y="5278913"/>
              <a:ext cx="4397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∧</a:t>
              </a:r>
            </a:p>
          </p:txBody>
        </p:sp>
        <p:sp>
          <p:nvSpPr>
            <p:cNvPr id="50" name="Rectangle 89"/>
            <p:cNvSpPr>
              <a:spLocks noChangeArrowheads="1"/>
            </p:cNvSpPr>
            <p:nvPr/>
          </p:nvSpPr>
          <p:spPr bwMode="auto">
            <a:xfrm>
              <a:off x="1763712" y="5638006"/>
              <a:ext cx="4397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∧</a:t>
              </a:r>
            </a:p>
          </p:txBody>
        </p:sp>
        <p:sp>
          <p:nvSpPr>
            <p:cNvPr id="51" name="Rectangle 90"/>
            <p:cNvSpPr>
              <a:spLocks noChangeArrowheads="1"/>
            </p:cNvSpPr>
            <p:nvPr/>
          </p:nvSpPr>
          <p:spPr bwMode="auto">
            <a:xfrm>
              <a:off x="1738312" y="4138136"/>
              <a:ext cx="4397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∧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646058" y="1978818"/>
            <a:ext cx="2474913" cy="376238"/>
            <a:chOff x="2095500" y="1902618"/>
            <a:chExt cx="2474913" cy="376238"/>
          </a:xfrm>
        </p:grpSpPr>
        <p:sp>
          <p:nvSpPr>
            <p:cNvPr id="40" name="Text Box 84"/>
            <p:cNvSpPr txBox="1">
              <a:spLocks noChangeArrowheads="1"/>
            </p:cNvSpPr>
            <p:nvPr/>
          </p:nvSpPr>
          <p:spPr bwMode="auto">
            <a:xfrm>
              <a:off x="3851275" y="1902618"/>
              <a:ext cx="719138" cy="360363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</p:spPr>
          <p:txBody>
            <a:bodyPr lIns="0" tIns="18000" rIns="0" bIns="0"/>
            <a:lstStyle/>
            <a:p>
              <a:pPr algn="just" eaLnBrk="0" hangingPunct="0"/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11 ∧</a:t>
              </a:r>
            </a:p>
          </p:txBody>
        </p:sp>
        <p:sp>
          <p:nvSpPr>
            <p:cNvPr id="46" name="Line 85"/>
            <p:cNvSpPr>
              <a:spLocks noChangeShapeType="1"/>
            </p:cNvSpPr>
            <p:nvPr/>
          </p:nvSpPr>
          <p:spPr bwMode="auto">
            <a:xfrm>
              <a:off x="4224972" y="1902618"/>
              <a:ext cx="0" cy="3429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/>
            <a:lstStyle/>
            <a:p>
              <a:endParaRPr lang="zh-CN" altLang="en-US"/>
            </a:p>
          </p:txBody>
        </p:sp>
        <p:sp>
          <p:nvSpPr>
            <p:cNvPr id="52" name="Text Box 91"/>
            <p:cNvSpPr txBox="1">
              <a:spLocks noChangeArrowheads="1"/>
            </p:cNvSpPr>
            <p:nvPr/>
          </p:nvSpPr>
          <p:spPr bwMode="auto">
            <a:xfrm>
              <a:off x="2649537" y="1918493"/>
              <a:ext cx="719138" cy="360363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</p:spPr>
          <p:txBody>
            <a:bodyPr lIns="0" tIns="18000" rIns="0" bIns="0"/>
            <a:lstStyle/>
            <a:p>
              <a:pPr algn="just" eaLnBrk="0" hangingPunct="0"/>
              <a:r>
                <a:rPr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22</a:t>
              </a:r>
            </a:p>
          </p:txBody>
        </p:sp>
        <p:sp>
          <p:nvSpPr>
            <p:cNvPr id="53" name="Line 92"/>
            <p:cNvSpPr>
              <a:spLocks noChangeShapeType="1"/>
            </p:cNvSpPr>
            <p:nvPr/>
          </p:nvSpPr>
          <p:spPr bwMode="auto">
            <a:xfrm>
              <a:off x="3038475" y="1918493"/>
              <a:ext cx="0" cy="36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/>
            <a:lstStyle/>
            <a:p>
              <a:endParaRPr lang="zh-CN" altLang="en-US"/>
            </a:p>
          </p:txBody>
        </p:sp>
        <p:sp>
          <p:nvSpPr>
            <p:cNvPr id="54" name="Line 93"/>
            <p:cNvSpPr>
              <a:spLocks noChangeShapeType="1"/>
            </p:cNvSpPr>
            <p:nvPr/>
          </p:nvSpPr>
          <p:spPr bwMode="auto">
            <a:xfrm>
              <a:off x="2095500" y="2113756"/>
              <a:ext cx="539750" cy="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94"/>
            <p:cNvSpPr>
              <a:spLocks noChangeShapeType="1"/>
            </p:cNvSpPr>
            <p:nvPr/>
          </p:nvSpPr>
          <p:spPr bwMode="auto">
            <a:xfrm>
              <a:off x="3265487" y="2113756"/>
              <a:ext cx="539750" cy="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673045" y="3060541"/>
            <a:ext cx="2478088" cy="375875"/>
            <a:chOff x="2122487" y="2984341"/>
            <a:chExt cx="2478088" cy="375875"/>
          </a:xfrm>
        </p:grpSpPr>
        <p:sp>
          <p:nvSpPr>
            <p:cNvPr id="57" name="Text Box 95"/>
            <p:cNvSpPr txBox="1">
              <a:spLocks noChangeArrowheads="1"/>
            </p:cNvSpPr>
            <p:nvPr/>
          </p:nvSpPr>
          <p:spPr bwMode="auto">
            <a:xfrm>
              <a:off x="3881437" y="2984341"/>
              <a:ext cx="719138" cy="360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</p:spPr>
          <p:txBody>
            <a:bodyPr lIns="0" tIns="18000" rIns="0" bIns="0"/>
            <a:lstStyle/>
            <a:p>
              <a:pPr algn="just" eaLnBrk="0" hangingPunct="0"/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47 ∧</a:t>
              </a:r>
            </a:p>
          </p:txBody>
        </p:sp>
        <p:sp>
          <p:nvSpPr>
            <p:cNvPr id="58" name="Line 96"/>
            <p:cNvSpPr>
              <a:spLocks noChangeShapeType="1"/>
            </p:cNvSpPr>
            <p:nvPr/>
          </p:nvSpPr>
          <p:spPr bwMode="auto">
            <a:xfrm>
              <a:off x="4270375" y="2984341"/>
              <a:ext cx="0" cy="36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/>
            <a:lstStyle/>
            <a:p>
              <a:endParaRPr lang="zh-CN" altLang="en-US"/>
            </a:p>
          </p:txBody>
        </p:sp>
        <p:sp>
          <p:nvSpPr>
            <p:cNvPr id="63" name="Text Box 97"/>
            <p:cNvSpPr txBox="1">
              <a:spLocks noChangeArrowheads="1"/>
            </p:cNvSpPr>
            <p:nvPr/>
          </p:nvSpPr>
          <p:spPr bwMode="auto">
            <a:xfrm>
              <a:off x="2679700" y="3000216"/>
              <a:ext cx="719138" cy="360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</p:spPr>
          <p:txBody>
            <a:bodyPr lIns="0" tIns="18000" rIns="0" bIns="0"/>
            <a:lstStyle/>
            <a:p>
              <a:pPr algn="just" eaLnBrk="0" hangingPunct="0"/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zh-CN" altLang="en-US" sz="2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  <a:endParaRPr lang="en-US" altLang="zh-CN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4" name="Line 98"/>
            <p:cNvSpPr>
              <a:spLocks noChangeShapeType="1"/>
            </p:cNvSpPr>
            <p:nvPr/>
          </p:nvSpPr>
          <p:spPr bwMode="auto">
            <a:xfrm>
              <a:off x="3068637" y="3000216"/>
              <a:ext cx="0" cy="36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/>
            <a:lstStyle/>
            <a:p>
              <a:endParaRPr lang="zh-CN" altLang="en-US"/>
            </a:p>
          </p:txBody>
        </p:sp>
        <p:sp>
          <p:nvSpPr>
            <p:cNvPr id="65" name="Line 99"/>
            <p:cNvSpPr>
              <a:spLocks noChangeShapeType="1"/>
            </p:cNvSpPr>
            <p:nvPr/>
          </p:nvSpPr>
          <p:spPr bwMode="auto">
            <a:xfrm>
              <a:off x="2122487" y="3208178"/>
              <a:ext cx="539750" cy="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100"/>
            <p:cNvSpPr>
              <a:spLocks noChangeShapeType="1"/>
            </p:cNvSpPr>
            <p:nvPr/>
          </p:nvSpPr>
          <p:spPr bwMode="auto">
            <a:xfrm>
              <a:off x="3295650" y="3195478"/>
              <a:ext cx="539750" cy="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646058" y="3493928"/>
            <a:ext cx="1304925" cy="360000"/>
            <a:chOff x="2095500" y="3417728"/>
            <a:chExt cx="1304925" cy="360000"/>
          </a:xfrm>
        </p:grpSpPr>
        <p:sp>
          <p:nvSpPr>
            <p:cNvPr id="67" name="Text Box 101"/>
            <p:cNvSpPr txBox="1">
              <a:spLocks noChangeArrowheads="1"/>
            </p:cNvSpPr>
            <p:nvPr/>
          </p:nvSpPr>
          <p:spPr bwMode="auto">
            <a:xfrm>
              <a:off x="2681287" y="3417728"/>
              <a:ext cx="719138" cy="360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</p:spPr>
          <p:txBody>
            <a:bodyPr lIns="0" tIns="18000" rIns="0" bIns="0"/>
            <a:lstStyle/>
            <a:p>
              <a:pPr algn="just" eaLnBrk="0" hangingPunct="0"/>
              <a:r>
                <a:rPr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92 ∧</a:t>
              </a:r>
            </a:p>
          </p:txBody>
        </p:sp>
        <p:sp>
          <p:nvSpPr>
            <p:cNvPr id="68" name="Line 102"/>
            <p:cNvSpPr>
              <a:spLocks noChangeShapeType="1"/>
            </p:cNvSpPr>
            <p:nvPr/>
          </p:nvSpPr>
          <p:spPr bwMode="auto">
            <a:xfrm>
              <a:off x="3070225" y="3417728"/>
              <a:ext cx="0" cy="36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/>
            <a:lstStyle/>
            <a:p>
              <a:endParaRPr lang="zh-CN" altLang="en-US"/>
            </a:p>
          </p:txBody>
        </p:sp>
        <p:sp>
          <p:nvSpPr>
            <p:cNvPr id="69" name="Line 103"/>
            <p:cNvSpPr>
              <a:spLocks noChangeShapeType="1"/>
            </p:cNvSpPr>
            <p:nvPr/>
          </p:nvSpPr>
          <p:spPr bwMode="auto">
            <a:xfrm>
              <a:off x="2095500" y="3598068"/>
              <a:ext cx="539750" cy="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646058" y="3913981"/>
            <a:ext cx="1308100" cy="360000"/>
            <a:chOff x="2095500" y="3837781"/>
            <a:chExt cx="1308100" cy="360000"/>
          </a:xfrm>
        </p:grpSpPr>
        <p:sp>
          <p:nvSpPr>
            <p:cNvPr id="70" name="Text Box 104"/>
            <p:cNvSpPr txBox="1">
              <a:spLocks noChangeArrowheads="1"/>
            </p:cNvSpPr>
            <p:nvPr/>
          </p:nvSpPr>
          <p:spPr bwMode="auto">
            <a:xfrm>
              <a:off x="2681287" y="3837781"/>
              <a:ext cx="722313" cy="360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</p:spPr>
          <p:txBody>
            <a:bodyPr lIns="0" tIns="18000" rIns="0" bIns="0"/>
            <a:lstStyle/>
            <a:p>
              <a:pPr algn="just" eaLnBrk="0" hangingPunct="0"/>
              <a:r>
                <a:rPr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16 ∧</a:t>
              </a:r>
            </a:p>
          </p:txBody>
        </p:sp>
        <p:sp>
          <p:nvSpPr>
            <p:cNvPr id="71" name="Line 105"/>
            <p:cNvSpPr>
              <a:spLocks noChangeShapeType="1"/>
            </p:cNvSpPr>
            <p:nvPr/>
          </p:nvSpPr>
          <p:spPr bwMode="auto">
            <a:xfrm>
              <a:off x="3070225" y="3837781"/>
              <a:ext cx="0" cy="36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/>
            <a:lstStyle/>
            <a:p>
              <a:endParaRPr lang="zh-CN" altLang="en-US"/>
            </a:p>
          </p:txBody>
        </p:sp>
        <p:sp>
          <p:nvSpPr>
            <p:cNvPr id="72" name="Line 106"/>
            <p:cNvSpPr>
              <a:spLocks noChangeShapeType="1"/>
            </p:cNvSpPr>
            <p:nvPr/>
          </p:nvSpPr>
          <p:spPr bwMode="auto">
            <a:xfrm>
              <a:off x="2095500" y="4002881"/>
              <a:ext cx="542925" cy="1588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692095" y="4573746"/>
            <a:ext cx="2474913" cy="375875"/>
            <a:chOff x="2141537" y="4482306"/>
            <a:chExt cx="2474913" cy="375875"/>
          </a:xfrm>
        </p:grpSpPr>
        <p:sp>
          <p:nvSpPr>
            <p:cNvPr id="73" name="Text Box 107"/>
            <p:cNvSpPr txBox="1">
              <a:spLocks noChangeArrowheads="1"/>
            </p:cNvSpPr>
            <p:nvPr/>
          </p:nvSpPr>
          <p:spPr bwMode="auto">
            <a:xfrm>
              <a:off x="3897312" y="4482306"/>
              <a:ext cx="719138" cy="360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</p:spPr>
          <p:txBody>
            <a:bodyPr lIns="72000" tIns="18000" rIns="0" bIns="0"/>
            <a:lstStyle/>
            <a:p>
              <a:pPr algn="just" eaLnBrk="0" hangingPunct="0"/>
              <a:r>
                <a:rPr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7  ∧</a:t>
              </a:r>
            </a:p>
          </p:txBody>
        </p:sp>
        <p:sp>
          <p:nvSpPr>
            <p:cNvPr id="74" name="Line 108"/>
            <p:cNvSpPr>
              <a:spLocks noChangeShapeType="1"/>
            </p:cNvSpPr>
            <p:nvPr/>
          </p:nvSpPr>
          <p:spPr bwMode="auto">
            <a:xfrm>
              <a:off x="4286250" y="4482306"/>
              <a:ext cx="0" cy="36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/>
            <a:lstStyle/>
            <a:p>
              <a:endParaRPr lang="zh-CN" altLang="en-US"/>
            </a:p>
          </p:txBody>
        </p:sp>
        <p:sp>
          <p:nvSpPr>
            <p:cNvPr id="75" name="Text Box 109"/>
            <p:cNvSpPr txBox="1">
              <a:spLocks noChangeArrowheads="1"/>
            </p:cNvSpPr>
            <p:nvPr/>
          </p:nvSpPr>
          <p:spPr bwMode="auto">
            <a:xfrm>
              <a:off x="2695575" y="4498181"/>
              <a:ext cx="719138" cy="360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</p:spPr>
          <p:txBody>
            <a:bodyPr lIns="0" tIns="18000" rIns="0" bIns="0"/>
            <a:lstStyle/>
            <a:p>
              <a:pPr algn="just" eaLnBrk="0" hangingPunct="0"/>
              <a:r>
                <a:rPr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29</a:t>
              </a:r>
            </a:p>
          </p:txBody>
        </p:sp>
        <p:sp>
          <p:nvSpPr>
            <p:cNvPr id="76" name="Line 110"/>
            <p:cNvSpPr>
              <a:spLocks noChangeShapeType="1"/>
            </p:cNvSpPr>
            <p:nvPr/>
          </p:nvSpPr>
          <p:spPr bwMode="auto">
            <a:xfrm>
              <a:off x="3084512" y="4498181"/>
              <a:ext cx="0" cy="36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/>
            <a:lstStyle/>
            <a:p>
              <a:endParaRPr lang="zh-CN" altLang="en-US"/>
            </a:p>
          </p:txBody>
        </p:sp>
        <p:sp>
          <p:nvSpPr>
            <p:cNvPr id="77" name="Line 111"/>
            <p:cNvSpPr>
              <a:spLocks noChangeShapeType="1"/>
            </p:cNvSpPr>
            <p:nvPr/>
          </p:nvSpPr>
          <p:spPr bwMode="auto">
            <a:xfrm>
              <a:off x="2141537" y="4678203"/>
              <a:ext cx="539750" cy="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112"/>
            <p:cNvSpPr>
              <a:spLocks noChangeShapeType="1"/>
            </p:cNvSpPr>
            <p:nvPr/>
          </p:nvSpPr>
          <p:spPr bwMode="auto">
            <a:xfrm>
              <a:off x="3311525" y="4693443"/>
              <a:ext cx="539750" cy="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661933" y="5009673"/>
            <a:ext cx="1304925" cy="360000"/>
            <a:chOff x="2111375" y="4902993"/>
            <a:chExt cx="1304925" cy="360000"/>
          </a:xfrm>
        </p:grpSpPr>
        <p:sp>
          <p:nvSpPr>
            <p:cNvPr id="79" name="Text Box 113"/>
            <p:cNvSpPr txBox="1">
              <a:spLocks noChangeArrowheads="1"/>
            </p:cNvSpPr>
            <p:nvPr/>
          </p:nvSpPr>
          <p:spPr bwMode="auto">
            <a:xfrm>
              <a:off x="2697162" y="4902993"/>
              <a:ext cx="719138" cy="360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</p:spPr>
          <p:txBody>
            <a:bodyPr lIns="72000" tIns="18000" rIns="0" bIns="0"/>
            <a:lstStyle/>
            <a:p>
              <a:pPr algn="just" eaLnBrk="0" hangingPunct="0"/>
              <a:r>
                <a:rPr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8  ∧</a:t>
              </a:r>
            </a:p>
          </p:txBody>
        </p:sp>
        <p:sp>
          <p:nvSpPr>
            <p:cNvPr id="80" name="Line 114"/>
            <p:cNvSpPr>
              <a:spLocks noChangeShapeType="1"/>
            </p:cNvSpPr>
            <p:nvPr/>
          </p:nvSpPr>
          <p:spPr bwMode="auto">
            <a:xfrm>
              <a:off x="3086100" y="4902993"/>
              <a:ext cx="0" cy="36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/>
            <a:lstStyle/>
            <a:p>
              <a:endParaRPr lang="zh-CN" altLang="en-US"/>
            </a:p>
          </p:txBody>
        </p:sp>
        <p:sp>
          <p:nvSpPr>
            <p:cNvPr id="81" name="Line 115"/>
            <p:cNvSpPr>
              <a:spLocks noChangeShapeType="1"/>
            </p:cNvSpPr>
            <p:nvPr/>
          </p:nvSpPr>
          <p:spPr bwMode="auto">
            <a:xfrm>
              <a:off x="2111375" y="5068411"/>
              <a:ext cx="539750" cy="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133600" y="1508361"/>
            <a:ext cx="480018" cy="485697"/>
            <a:chOff x="2133600" y="1508361"/>
            <a:chExt cx="480018" cy="485697"/>
          </a:xfrm>
        </p:grpSpPr>
        <p:sp>
          <p:nvSpPr>
            <p:cNvPr id="97" name="Line 115"/>
            <p:cNvSpPr>
              <a:spLocks noChangeShapeType="1"/>
            </p:cNvSpPr>
            <p:nvPr/>
          </p:nvSpPr>
          <p:spPr bwMode="auto">
            <a:xfrm>
              <a:off x="2133600" y="1649888"/>
              <a:ext cx="112533" cy="34417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Text Box 113"/>
            <p:cNvSpPr txBox="1">
              <a:spLocks noChangeArrowheads="1"/>
            </p:cNvSpPr>
            <p:nvPr/>
          </p:nvSpPr>
          <p:spPr bwMode="auto">
            <a:xfrm>
              <a:off x="2159255" y="1508361"/>
              <a:ext cx="454363" cy="38338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72000" tIns="18000" rIns="0" bIns="0"/>
            <a:lstStyle/>
            <a:p>
              <a:pPr algn="just" eaLnBrk="0" hangingPunct="0"/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en-US" altLang="zh-CN" sz="2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p</a:t>
              </a:r>
              <a:endParaRPr lang="en-US" altLang="zh-CN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861461" y="2432049"/>
            <a:ext cx="1321298" cy="476446"/>
            <a:chOff x="3193076" y="5437104"/>
            <a:chExt cx="1321298" cy="476446"/>
          </a:xfrm>
        </p:grpSpPr>
        <p:sp>
          <p:nvSpPr>
            <p:cNvPr id="95" name="Text Box 113"/>
            <p:cNvSpPr txBox="1">
              <a:spLocks noChangeArrowheads="1"/>
            </p:cNvSpPr>
            <p:nvPr/>
          </p:nvSpPr>
          <p:spPr bwMode="auto">
            <a:xfrm>
              <a:off x="3193076" y="5553550"/>
              <a:ext cx="719138" cy="360000"/>
            </a:xfrm>
            <a:prstGeom prst="rect">
              <a:avLst/>
            </a:prstGeom>
            <a:noFill/>
            <a:ln w="28575">
              <a:solidFill>
                <a:srgbClr val="B42D2D"/>
              </a:solidFill>
              <a:miter lim="800000"/>
              <a:headEnd/>
              <a:tailEnd/>
            </a:ln>
          </p:spPr>
          <p:txBody>
            <a:bodyPr lIns="72000" tIns="18000" rIns="0" bIns="0"/>
            <a:lstStyle/>
            <a:p>
              <a:pPr algn="just" eaLnBrk="0" hangingPunct="0"/>
              <a:r>
                <a:rPr lang="en-US" altLang="zh-CN" sz="2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33  </a:t>
              </a:r>
              <a:endParaRPr lang="en-US" altLang="zh-CN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6" name="Line 114"/>
            <p:cNvSpPr>
              <a:spLocks noChangeShapeType="1"/>
            </p:cNvSpPr>
            <p:nvPr/>
          </p:nvSpPr>
          <p:spPr bwMode="auto">
            <a:xfrm>
              <a:off x="3582014" y="5553550"/>
              <a:ext cx="0" cy="360000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/>
            <a:lstStyle/>
            <a:p>
              <a:endParaRPr lang="zh-CN" altLang="en-US"/>
            </a:p>
          </p:txBody>
        </p:sp>
        <p:sp>
          <p:nvSpPr>
            <p:cNvPr id="100" name="Line 115"/>
            <p:cNvSpPr>
              <a:spLocks noChangeShapeType="1"/>
            </p:cNvSpPr>
            <p:nvPr/>
          </p:nvSpPr>
          <p:spPr bwMode="auto">
            <a:xfrm flipH="1">
              <a:off x="3912214" y="5775959"/>
              <a:ext cx="432000" cy="0"/>
            </a:xfrm>
            <a:prstGeom prst="line">
              <a:avLst/>
            </a:prstGeom>
            <a:noFill/>
            <a:ln w="25400">
              <a:solidFill>
                <a:srgbClr val="B42D2D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Text Box 113"/>
            <p:cNvSpPr txBox="1">
              <a:spLocks noChangeArrowheads="1"/>
            </p:cNvSpPr>
            <p:nvPr/>
          </p:nvSpPr>
          <p:spPr bwMode="auto">
            <a:xfrm>
              <a:off x="4060011" y="5437104"/>
              <a:ext cx="454363" cy="38338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72000" tIns="18000" rIns="0" bIns="0"/>
            <a:lstStyle/>
            <a:p>
              <a:pPr algn="just" eaLnBrk="0" hangingPunct="0"/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en-US" altLang="zh-CN" sz="2000" dirty="0">
                  <a:latin typeface="Times New Roman" pitchFamily="18" charset="0"/>
                  <a:ea typeface="宋体" pitchFamily="2" charset="-122"/>
                </a:rPr>
                <a:t>q</a:t>
              </a:r>
              <a:endParaRPr lang="en-US" altLang="zh-CN" sz="2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646057" y="2189956"/>
            <a:ext cx="1082339" cy="510939"/>
            <a:chOff x="1646057" y="2189956"/>
            <a:chExt cx="1082339" cy="510939"/>
          </a:xfrm>
        </p:grpSpPr>
        <p:sp>
          <p:nvSpPr>
            <p:cNvPr id="102" name="Line 93"/>
            <p:cNvSpPr>
              <a:spLocks noChangeShapeType="1"/>
            </p:cNvSpPr>
            <p:nvPr/>
          </p:nvSpPr>
          <p:spPr bwMode="auto">
            <a:xfrm>
              <a:off x="1646057" y="2189956"/>
              <a:ext cx="480865" cy="358539"/>
            </a:xfrm>
            <a:prstGeom prst="line">
              <a:avLst/>
            </a:prstGeom>
            <a:noFill/>
            <a:ln w="25400">
              <a:solidFill>
                <a:srgbClr val="B42D2D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93"/>
            <p:cNvSpPr>
              <a:spLocks noChangeShapeType="1"/>
            </p:cNvSpPr>
            <p:nvPr/>
          </p:nvSpPr>
          <p:spPr bwMode="auto">
            <a:xfrm flipV="1">
              <a:off x="2404385" y="2385218"/>
              <a:ext cx="324011" cy="315677"/>
            </a:xfrm>
            <a:prstGeom prst="line">
              <a:avLst/>
            </a:prstGeom>
            <a:noFill/>
            <a:ln w="25400">
              <a:solidFill>
                <a:srgbClr val="B42D2D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8441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0593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衡量方法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622993" y="830577"/>
            <a:ext cx="9587807" cy="523220"/>
            <a:chOff x="622993" y="830577"/>
            <a:chExt cx="9587807" cy="523220"/>
          </a:xfrm>
        </p:grpSpPr>
        <p:grpSp>
          <p:nvGrpSpPr>
            <p:cNvPr id="30" name="Group 31"/>
            <p:cNvGrpSpPr/>
            <p:nvPr/>
          </p:nvGrpSpPr>
          <p:grpSpPr>
            <a:xfrm>
              <a:off x="622993" y="87733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34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3" name="矩形 32"/>
            <p:cNvSpPr/>
            <p:nvPr/>
          </p:nvSpPr>
          <p:spPr>
            <a:xfrm>
              <a:off x="1151144" y="830577"/>
              <a:ext cx="905965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散列技术的查找性能取决于什么？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156941" y="1400770"/>
            <a:ext cx="8398539" cy="541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产生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后，仍然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是给定值与关键码进行</a:t>
            </a:r>
            <a:r>
              <a:rPr lang="zh-CN" altLang="en-US" sz="2400" dirty="0" smtClean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endParaRPr lang="en-US" altLang="zh-CN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1054993" y="2602569"/>
            <a:ext cx="103902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（1）散列函数是否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均匀</a:t>
            </a:r>
            <a:endParaRPr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638168" y="2002904"/>
            <a:ext cx="9587807" cy="523220"/>
            <a:chOff x="622993" y="830577"/>
            <a:chExt cx="9587807" cy="523220"/>
          </a:xfrm>
        </p:grpSpPr>
        <p:grpSp>
          <p:nvGrpSpPr>
            <p:cNvPr id="27" name="Group 31"/>
            <p:cNvGrpSpPr/>
            <p:nvPr/>
          </p:nvGrpSpPr>
          <p:grpSpPr>
            <a:xfrm>
              <a:off x="622993" y="87733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0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1151144" y="830577"/>
              <a:ext cx="905965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影响冲突产生的因素有什么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1054993" y="3126240"/>
            <a:ext cx="103902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（2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）处理冲突的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 </a:t>
            </a:r>
            <a:endParaRPr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2" name="Text Box 2"/>
          <p:cNvSpPr txBox="1">
            <a:spLocks noChangeArrowheads="1"/>
          </p:cNvSpPr>
          <p:nvPr/>
        </p:nvSpPr>
        <p:spPr bwMode="auto">
          <a:xfrm>
            <a:off x="601741" y="5143524"/>
            <a:ext cx="10843499" cy="990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hangingPunct="0">
              <a:lnSpc>
                <a:spcPts val="3500"/>
              </a:lnSpc>
            </a:pPr>
            <a:r>
              <a:rPr lang="zh-CN" altLang="en-US" sz="2400" dirty="0" smtClean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 </a:t>
            </a: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：设关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键码集合为 {47, 7, 29, 11, 16, 92, 22, 8, 3}，散列表表长为11，散列函数为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)=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mod 11，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用线性探测法和拉链法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处理冲突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，分析查找性能。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792338" y="3753749"/>
            <a:ext cx="6546272" cy="1356307"/>
            <a:chOff x="459698" y="1762971"/>
            <a:chExt cx="6546272" cy="1356307"/>
          </a:xfrm>
        </p:grpSpPr>
        <p:sp>
          <p:nvSpPr>
            <p:cNvPr id="44" name="Text Box 16"/>
            <p:cNvSpPr txBox="1">
              <a:spLocks noChangeArrowheads="1"/>
            </p:cNvSpPr>
            <p:nvPr/>
          </p:nvSpPr>
          <p:spPr bwMode="auto">
            <a:xfrm>
              <a:off x="2377293" y="2292939"/>
              <a:ext cx="396744" cy="354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40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47</a:t>
              </a:r>
            </a:p>
          </p:txBody>
        </p:sp>
        <p:sp>
          <p:nvSpPr>
            <p:cNvPr id="45" name="Text Box 17"/>
            <p:cNvSpPr txBox="1">
              <a:spLocks noChangeArrowheads="1"/>
            </p:cNvSpPr>
            <p:nvPr/>
          </p:nvSpPr>
          <p:spPr bwMode="auto">
            <a:xfrm>
              <a:off x="4834900" y="2292939"/>
              <a:ext cx="198372" cy="354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40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7</a:t>
              </a:r>
            </a:p>
          </p:txBody>
        </p:sp>
        <p:sp>
          <p:nvSpPr>
            <p:cNvPr id="54" name="Text Box 18"/>
            <p:cNvSpPr txBox="1">
              <a:spLocks noChangeArrowheads="1"/>
            </p:cNvSpPr>
            <p:nvPr/>
          </p:nvSpPr>
          <p:spPr bwMode="auto">
            <a:xfrm>
              <a:off x="4746735" y="2764992"/>
              <a:ext cx="396744" cy="354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40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29</a:t>
              </a:r>
            </a:p>
          </p:txBody>
        </p:sp>
        <p:sp>
          <p:nvSpPr>
            <p:cNvPr id="55" name="Text Box 19"/>
            <p:cNvSpPr txBox="1">
              <a:spLocks noChangeArrowheads="1"/>
            </p:cNvSpPr>
            <p:nvPr/>
          </p:nvSpPr>
          <p:spPr bwMode="auto">
            <a:xfrm>
              <a:off x="613987" y="2292939"/>
              <a:ext cx="396744" cy="354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40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11</a:t>
              </a:r>
            </a:p>
          </p:txBody>
        </p:sp>
        <p:sp>
          <p:nvSpPr>
            <p:cNvPr id="56" name="Text Box 20"/>
            <p:cNvSpPr txBox="1">
              <a:spLocks noChangeArrowheads="1"/>
            </p:cNvSpPr>
            <p:nvPr/>
          </p:nvSpPr>
          <p:spPr bwMode="auto">
            <a:xfrm>
              <a:off x="3578545" y="2292939"/>
              <a:ext cx="396744" cy="354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40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16</a:t>
              </a:r>
            </a:p>
          </p:txBody>
        </p:sp>
        <p:sp>
          <p:nvSpPr>
            <p:cNvPr id="57" name="Text Box 21"/>
            <p:cNvSpPr txBox="1">
              <a:spLocks noChangeArrowheads="1"/>
            </p:cNvSpPr>
            <p:nvPr/>
          </p:nvSpPr>
          <p:spPr bwMode="auto">
            <a:xfrm>
              <a:off x="2979297" y="2292939"/>
              <a:ext cx="396744" cy="354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40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92</a:t>
              </a:r>
            </a:p>
          </p:txBody>
        </p:sp>
        <p:sp>
          <p:nvSpPr>
            <p:cNvPr id="58" name="Text Box 22"/>
            <p:cNvSpPr txBox="1">
              <a:spLocks noChangeArrowheads="1"/>
            </p:cNvSpPr>
            <p:nvPr/>
          </p:nvSpPr>
          <p:spPr bwMode="auto">
            <a:xfrm>
              <a:off x="5361137" y="2292939"/>
              <a:ext cx="396744" cy="354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400">
                  <a:solidFill>
                    <a:srgbClr val="B42D2D"/>
                  </a:solidFill>
                  <a:latin typeface="Times New Roman" pitchFamily="18" charset="0"/>
                  <a:ea typeface="宋体" pitchFamily="2" charset="-122"/>
                </a:rPr>
                <a:t>29</a:t>
              </a:r>
            </a:p>
          </p:txBody>
        </p:sp>
        <p:sp>
          <p:nvSpPr>
            <p:cNvPr id="59" name="Text Box 23"/>
            <p:cNvSpPr txBox="1">
              <a:spLocks noChangeArrowheads="1"/>
            </p:cNvSpPr>
            <p:nvPr/>
          </p:nvSpPr>
          <p:spPr bwMode="auto">
            <a:xfrm>
              <a:off x="580925" y="2764992"/>
              <a:ext cx="396744" cy="354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40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22</a:t>
              </a:r>
            </a:p>
          </p:txBody>
        </p:sp>
        <p:sp>
          <p:nvSpPr>
            <p:cNvPr id="60" name="Text Box 24"/>
            <p:cNvSpPr txBox="1">
              <a:spLocks noChangeArrowheads="1"/>
            </p:cNvSpPr>
            <p:nvPr/>
          </p:nvSpPr>
          <p:spPr bwMode="auto">
            <a:xfrm>
              <a:off x="1176041" y="2292939"/>
              <a:ext cx="396744" cy="354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400">
                  <a:solidFill>
                    <a:srgbClr val="B42D2D"/>
                  </a:solidFill>
                  <a:latin typeface="Times New Roman" pitchFamily="18" charset="0"/>
                  <a:ea typeface="宋体" pitchFamily="2" charset="-122"/>
                </a:rPr>
                <a:t>22</a:t>
              </a:r>
            </a:p>
          </p:txBody>
        </p:sp>
        <p:sp>
          <p:nvSpPr>
            <p:cNvPr id="61" name="Text Box 25"/>
            <p:cNvSpPr txBox="1">
              <a:spLocks noChangeArrowheads="1"/>
            </p:cNvSpPr>
            <p:nvPr/>
          </p:nvSpPr>
          <p:spPr bwMode="auto">
            <a:xfrm>
              <a:off x="5407974" y="2764992"/>
              <a:ext cx="198372" cy="354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40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8</a:t>
              </a:r>
            </a:p>
          </p:txBody>
        </p:sp>
        <p:sp>
          <p:nvSpPr>
            <p:cNvPr id="62" name="Text Box 28"/>
            <p:cNvSpPr txBox="1">
              <a:spLocks noChangeArrowheads="1"/>
            </p:cNvSpPr>
            <p:nvPr/>
          </p:nvSpPr>
          <p:spPr bwMode="auto">
            <a:xfrm>
              <a:off x="6003090" y="2292939"/>
              <a:ext cx="198372" cy="354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400">
                  <a:solidFill>
                    <a:srgbClr val="B42D2D"/>
                  </a:solidFill>
                  <a:latin typeface="Times New Roman" pitchFamily="18" charset="0"/>
                  <a:ea typeface="宋体" pitchFamily="2" charset="-122"/>
                </a:rPr>
                <a:t>8</a:t>
              </a:r>
            </a:p>
          </p:txBody>
        </p:sp>
        <p:sp>
          <p:nvSpPr>
            <p:cNvPr id="63" name="Text Box 29"/>
            <p:cNvSpPr txBox="1">
              <a:spLocks noChangeArrowheads="1"/>
            </p:cNvSpPr>
            <p:nvPr/>
          </p:nvSpPr>
          <p:spPr bwMode="auto">
            <a:xfrm>
              <a:off x="2432396" y="2764992"/>
              <a:ext cx="198372" cy="354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40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64" name="Text Box 32"/>
            <p:cNvSpPr txBox="1">
              <a:spLocks noChangeArrowheads="1"/>
            </p:cNvSpPr>
            <p:nvPr/>
          </p:nvSpPr>
          <p:spPr bwMode="auto">
            <a:xfrm>
              <a:off x="4217743" y="2292939"/>
              <a:ext cx="198372" cy="354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400">
                  <a:solidFill>
                    <a:srgbClr val="B42D2D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459698" y="1762971"/>
              <a:ext cx="6546272" cy="927727"/>
              <a:chOff x="1483518" y="3976688"/>
              <a:chExt cx="7543800" cy="967126"/>
            </a:xfrm>
          </p:grpSpPr>
          <p:sp>
            <p:nvSpPr>
              <p:cNvPr id="66" name="Text Box 5"/>
              <p:cNvSpPr txBox="1">
                <a:spLocks noChangeArrowheads="1"/>
              </p:cNvSpPr>
              <p:nvPr/>
            </p:nvSpPr>
            <p:spPr bwMode="auto">
              <a:xfrm>
                <a:off x="1483518" y="4482148"/>
                <a:ext cx="685800" cy="461665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zh-CN" alt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7" name="Text Box 6"/>
              <p:cNvSpPr txBox="1">
                <a:spLocks noChangeArrowheads="1"/>
              </p:cNvSpPr>
              <p:nvPr/>
            </p:nvSpPr>
            <p:spPr bwMode="auto">
              <a:xfrm>
                <a:off x="2169318" y="4482148"/>
                <a:ext cx="685800" cy="461665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zh-CN" alt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8" name="Text Box 7"/>
              <p:cNvSpPr txBox="1">
                <a:spLocks noChangeArrowheads="1"/>
              </p:cNvSpPr>
              <p:nvPr/>
            </p:nvSpPr>
            <p:spPr bwMode="auto">
              <a:xfrm>
                <a:off x="2855118" y="4482148"/>
                <a:ext cx="685800" cy="461665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zh-CN" alt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9" name="Text Box 8"/>
              <p:cNvSpPr txBox="1">
                <a:spLocks noChangeArrowheads="1"/>
              </p:cNvSpPr>
              <p:nvPr/>
            </p:nvSpPr>
            <p:spPr bwMode="auto">
              <a:xfrm>
                <a:off x="3540918" y="4482148"/>
                <a:ext cx="685800" cy="461665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zh-CN" alt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0" name="Text Box 9"/>
              <p:cNvSpPr txBox="1">
                <a:spLocks noChangeArrowheads="1"/>
              </p:cNvSpPr>
              <p:nvPr/>
            </p:nvSpPr>
            <p:spPr bwMode="auto">
              <a:xfrm>
                <a:off x="4226719" y="4482148"/>
                <a:ext cx="685800" cy="461665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zh-CN" alt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1" name="Text Box 10"/>
              <p:cNvSpPr txBox="1">
                <a:spLocks noChangeArrowheads="1"/>
              </p:cNvSpPr>
              <p:nvPr/>
            </p:nvSpPr>
            <p:spPr bwMode="auto">
              <a:xfrm>
                <a:off x="4912518" y="4482148"/>
                <a:ext cx="685800" cy="461665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zh-CN" alt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2" name="Text Box 11"/>
              <p:cNvSpPr txBox="1">
                <a:spLocks noChangeArrowheads="1"/>
              </p:cNvSpPr>
              <p:nvPr/>
            </p:nvSpPr>
            <p:spPr bwMode="auto">
              <a:xfrm>
                <a:off x="5598318" y="4482148"/>
                <a:ext cx="685800" cy="461665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zh-CN" alt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3" name="Text Box 12"/>
              <p:cNvSpPr txBox="1">
                <a:spLocks noChangeArrowheads="1"/>
              </p:cNvSpPr>
              <p:nvPr/>
            </p:nvSpPr>
            <p:spPr bwMode="auto">
              <a:xfrm>
                <a:off x="6284117" y="4482148"/>
                <a:ext cx="685800" cy="461665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zh-CN" alt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4" name="Text Box 13"/>
              <p:cNvSpPr txBox="1">
                <a:spLocks noChangeArrowheads="1"/>
              </p:cNvSpPr>
              <p:nvPr/>
            </p:nvSpPr>
            <p:spPr bwMode="auto">
              <a:xfrm>
                <a:off x="6969918" y="4482148"/>
                <a:ext cx="685800" cy="461665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zh-CN" alt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5" name="Text Box 14"/>
              <p:cNvSpPr txBox="1">
                <a:spLocks noChangeArrowheads="1"/>
              </p:cNvSpPr>
              <p:nvPr/>
            </p:nvSpPr>
            <p:spPr bwMode="auto">
              <a:xfrm>
                <a:off x="7655718" y="4482149"/>
                <a:ext cx="685800" cy="461665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zh-CN" alt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6" name="Text Box 15"/>
              <p:cNvSpPr txBox="1">
                <a:spLocks noChangeArrowheads="1"/>
              </p:cNvSpPr>
              <p:nvPr/>
            </p:nvSpPr>
            <p:spPr bwMode="auto">
              <a:xfrm>
                <a:off x="1483518" y="3976688"/>
                <a:ext cx="74930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bIns="0"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 0     1      2      3      4      5     6      7     8      9     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10</a:t>
                </a:r>
              </a:p>
            </p:txBody>
          </p:sp>
          <p:sp>
            <p:nvSpPr>
              <p:cNvPr id="77" name="Text Box 14"/>
              <p:cNvSpPr txBox="1">
                <a:spLocks noChangeArrowheads="1"/>
              </p:cNvSpPr>
              <p:nvPr/>
            </p:nvSpPr>
            <p:spPr bwMode="auto">
              <a:xfrm>
                <a:off x="8341518" y="4482149"/>
                <a:ext cx="685800" cy="461665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gamma/>
                            <a:shade val="46275"/>
                            <a:invGamma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zh-CN" alt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</p:grpSp>
      <p:sp>
        <p:nvSpPr>
          <p:cNvPr id="78" name="Text Box 2"/>
          <p:cNvSpPr txBox="1">
            <a:spLocks noChangeArrowheads="1"/>
          </p:cNvSpPr>
          <p:nvPr/>
        </p:nvSpPr>
        <p:spPr bwMode="auto">
          <a:xfrm>
            <a:off x="7528560" y="3909597"/>
            <a:ext cx="4290060" cy="990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hangingPunct="0">
              <a:lnSpc>
                <a:spcPts val="35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查找成功的平均查找长度是：</a:t>
            </a:r>
            <a:endParaRPr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ts val="3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(1×5+2×3+4×1)/9 = 15/9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60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5" grpId="0"/>
      <p:bldP spid="41" grpId="0"/>
      <p:bldP spid="42" grpId="0"/>
      <p:bldP spid="7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0593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衡量方法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622993" y="830577"/>
            <a:ext cx="9587807" cy="523220"/>
            <a:chOff x="622993" y="830577"/>
            <a:chExt cx="9587807" cy="523220"/>
          </a:xfrm>
        </p:grpSpPr>
        <p:grpSp>
          <p:nvGrpSpPr>
            <p:cNvPr id="30" name="Group 31"/>
            <p:cNvGrpSpPr/>
            <p:nvPr/>
          </p:nvGrpSpPr>
          <p:grpSpPr>
            <a:xfrm>
              <a:off x="622993" y="87733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34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3" name="矩形 32"/>
            <p:cNvSpPr/>
            <p:nvPr/>
          </p:nvSpPr>
          <p:spPr>
            <a:xfrm>
              <a:off x="1151144" y="830577"/>
              <a:ext cx="905965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散列技术的查找性能取决于什么？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156941" y="1400770"/>
            <a:ext cx="6645939" cy="541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产生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后，仍然是给定值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与关键码进行</a:t>
            </a:r>
            <a:r>
              <a:rPr lang="zh-CN" altLang="en-US" sz="2400" dirty="0" smtClean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endParaRPr lang="en-US" altLang="zh-CN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1054993" y="2602569"/>
            <a:ext cx="103902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（1）散列函数是否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均匀</a:t>
            </a:r>
            <a:endParaRPr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638168" y="2002904"/>
            <a:ext cx="9587807" cy="523220"/>
            <a:chOff x="622993" y="830577"/>
            <a:chExt cx="9587807" cy="523220"/>
          </a:xfrm>
        </p:grpSpPr>
        <p:grpSp>
          <p:nvGrpSpPr>
            <p:cNvPr id="27" name="Group 31"/>
            <p:cNvGrpSpPr/>
            <p:nvPr/>
          </p:nvGrpSpPr>
          <p:grpSpPr>
            <a:xfrm>
              <a:off x="622993" y="87733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0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1151144" y="830577"/>
              <a:ext cx="905965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影响冲突产生的因素有什么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1054993" y="3126240"/>
            <a:ext cx="103902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（2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）处理冲突的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 </a:t>
            </a:r>
            <a:endParaRPr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2" name="Text Box 2"/>
          <p:cNvSpPr txBox="1">
            <a:spLocks noChangeArrowheads="1"/>
          </p:cNvSpPr>
          <p:nvPr/>
        </p:nvSpPr>
        <p:spPr bwMode="auto">
          <a:xfrm>
            <a:off x="601741" y="5143524"/>
            <a:ext cx="10843499" cy="990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hangingPunct="0">
              <a:lnSpc>
                <a:spcPts val="3500"/>
              </a:lnSpc>
            </a:pPr>
            <a:r>
              <a:rPr lang="zh-CN" altLang="en-US" sz="2400" dirty="0" smtClean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 </a:t>
            </a: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：设关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键码集合为 {47, 7, 29, 11, 16, 92, 22, 8, 3}，散列表表长为11，散列函数为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)=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mod 11，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用线性探测法和拉链法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处理冲突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，分析查找性能。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8110178" y="929798"/>
            <a:ext cx="3451543" cy="4132263"/>
            <a:chOff x="8003498" y="1813718"/>
            <a:chExt cx="3451543" cy="4132263"/>
          </a:xfrm>
        </p:grpSpPr>
        <p:grpSp>
          <p:nvGrpSpPr>
            <p:cNvPr id="52" name="组合 51"/>
            <p:cNvGrpSpPr/>
            <p:nvPr/>
          </p:nvGrpSpPr>
          <p:grpSpPr>
            <a:xfrm>
              <a:off x="8003498" y="1823243"/>
              <a:ext cx="1065530" cy="4105275"/>
              <a:chOff x="1164907" y="1912143"/>
              <a:chExt cx="1065530" cy="4105275"/>
            </a:xfrm>
          </p:grpSpPr>
          <p:sp>
            <p:nvSpPr>
              <p:cNvPr id="117" name="Text Box 71"/>
              <p:cNvSpPr txBox="1">
                <a:spLocks noChangeArrowheads="1"/>
              </p:cNvSpPr>
              <p:nvPr/>
            </p:nvSpPr>
            <p:spPr bwMode="auto">
              <a:xfrm>
                <a:off x="1164907" y="1963578"/>
                <a:ext cx="358775" cy="3962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r" eaLnBrk="0" hangingPunct="0">
                  <a:lnSpc>
                    <a:spcPts val="2900"/>
                  </a:lnSpc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0</a:t>
                </a:r>
              </a:p>
              <a:p>
                <a:pPr algn="r" eaLnBrk="0" hangingPunct="0">
                  <a:lnSpc>
                    <a:spcPts val="2900"/>
                  </a:lnSpc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1</a:t>
                </a:r>
              </a:p>
              <a:p>
                <a:pPr algn="r" eaLnBrk="0" hangingPunct="0">
                  <a:lnSpc>
                    <a:spcPts val="2900"/>
                  </a:lnSpc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2</a:t>
                </a:r>
              </a:p>
              <a:p>
                <a:pPr algn="r" eaLnBrk="0" hangingPunct="0">
                  <a:lnSpc>
                    <a:spcPts val="2900"/>
                  </a:lnSpc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3</a:t>
                </a:r>
              </a:p>
              <a:p>
                <a:pPr algn="r" eaLnBrk="0" hangingPunct="0">
                  <a:lnSpc>
                    <a:spcPts val="2900"/>
                  </a:lnSpc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4</a:t>
                </a:r>
              </a:p>
              <a:p>
                <a:pPr algn="r" eaLnBrk="0" hangingPunct="0">
                  <a:lnSpc>
                    <a:spcPts val="2900"/>
                  </a:lnSpc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5</a:t>
                </a:r>
              </a:p>
              <a:p>
                <a:pPr algn="r" eaLnBrk="0" hangingPunct="0">
                  <a:lnSpc>
                    <a:spcPts val="2900"/>
                  </a:lnSpc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6</a:t>
                </a:r>
              </a:p>
              <a:p>
                <a:pPr algn="r" eaLnBrk="0" hangingPunct="0">
                  <a:lnSpc>
                    <a:spcPts val="2900"/>
                  </a:lnSpc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7</a:t>
                </a:r>
              </a:p>
              <a:p>
                <a:pPr algn="r" eaLnBrk="0" hangingPunct="0">
                  <a:lnSpc>
                    <a:spcPts val="2900"/>
                  </a:lnSpc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8</a:t>
                </a:r>
              </a:p>
              <a:p>
                <a:pPr algn="r" eaLnBrk="0" hangingPunct="0">
                  <a:lnSpc>
                    <a:spcPts val="2900"/>
                  </a:lnSpc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9</a:t>
                </a:r>
              </a:p>
              <a:p>
                <a:pPr algn="r" eaLnBrk="0" hangingPunct="0">
                  <a:lnSpc>
                    <a:spcPts val="2900"/>
                  </a:lnSpc>
                </a:pPr>
                <a:r>
                  <a:rPr lang="zh-CN" altLang="en-US" sz="2400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10</a:t>
                </a:r>
              </a:p>
            </p:txBody>
          </p:sp>
          <p:grpSp>
            <p:nvGrpSpPr>
              <p:cNvPr id="118" name="Group 72"/>
              <p:cNvGrpSpPr>
                <a:grpSpLocks/>
              </p:cNvGrpSpPr>
              <p:nvPr/>
            </p:nvGrpSpPr>
            <p:grpSpPr bwMode="auto">
              <a:xfrm>
                <a:off x="1646237" y="1912143"/>
                <a:ext cx="584200" cy="4105275"/>
                <a:chOff x="1718" y="1259"/>
                <a:chExt cx="456" cy="2586"/>
              </a:xfrm>
              <a:noFill/>
            </p:grpSpPr>
            <p:sp>
              <p:nvSpPr>
                <p:cNvPr id="119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1722" y="1259"/>
                  <a:ext cx="450" cy="2586"/>
                </a:xfrm>
                <a:prstGeom prst="rect">
                  <a:avLst/>
                </a:prstGeom>
                <a:grpFill/>
                <a:ln w="28575">
                  <a:solidFill>
                    <a:srgbClr val="507D7D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just" eaLnBrk="0" hangingPunct="0">
                    <a:lnSpc>
                      <a:spcPct val="120000"/>
                    </a:lnSpc>
                  </a:pPr>
                  <a:endParaRPr lang="zh-CN" altLang="en-US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  <a:p>
                  <a:pPr algn="just" eaLnBrk="0" hangingPunct="0">
                    <a:lnSpc>
                      <a:spcPct val="120000"/>
                    </a:lnSpc>
                  </a:pPr>
                  <a:endParaRPr lang="zh-CN" altLang="en-US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  <a:p>
                  <a:pPr algn="just" eaLnBrk="0" hangingPunct="0">
                    <a:lnSpc>
                      <a:spcPct val="120000"/>
                    </a:lnSpc>
                  </a:pPr>
                  <a:endParaRPr lang="zh-CN" altLang="en-US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  <a:p>
                  <a:pPr algn="just" eaLnBrk="0" hangingPunct="0">
                    <a:lnSpc>
                      <a:spcPct val="120000"/>
                    </a:lnSpc>
                  </a:pPr>
                  <a:endParaRPr lang="zh-CN" altLang="en-US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  <a:p>
                  <a:pPr algn="just" eaLnBrk="0" hangingPunct="0">
                    <a:lnSpc>
                      <a:spcPct val="120000"/>
                    </a:lnSpc>
                  </a:pPr>
                  <a:endParaRPr lang="zh-CN" altLang="en-US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  <a:p>
                  <a:pPr algn="just" eaLnBrk="0" hangingPunct="0">
                    <a:lnSpc>
                      <a:spcPct val="120000"/>
                    </a:lnSpc>
                  </a:pPr>
                  <a:endParaRPr lang="zh-CN" altLang="en-US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  <a:p>
                  <a:pPr algn="just" eaLnBrk="0" hangingPunct="0">
                    <a:lnSpc>
                      <a:spcPct val="120000"/>
                    </a:lnSpc>
                  </a:pPr>
                  <a:endParaRPr lang="zh-CN" altLang="en-US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  <a:p>
                  <a:pPr algn="just" eaLnBrk="0" hangingPunct="0">
                    <a:lnSpc>
                      <a:spcPct val="120000"/>
                    </a:lnSpc>
                  </a:pPr>
                  <a:endParaRPr lang="zh-CN" altLang="en-US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  <a:p>
                  <a:pPr algn="just" eaLnBrk="0" hangingPunct="0">
                    <a:lnSpc>
                      <a:spcPct val="120000"/>
                    </a:lnSpc>
                  </a:pPr>
                  <a:r>
                    <a:rPr lang="zh-CN" altLang="en-US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rPr>
                    <a:t>  </a:t>
                  </a:r>
                </a:p>
                <a:p>
                  <a:pPr algn="just" eaLnBrk="0" hangingPunct="0">
                    <a:lnSpc>
                      <a:spcPct val="120000"/>
                    </a:lnSpc>
                  </a:pPr>
                  <a:endParaRPr lang="zh-CN" altLang="en-US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  <a:p>
                  <a:pPr algn="just" eaLnBrk="0" hangingPunct="0">
                    <a:lnSpc>
                      <a:spcPct val="120000"/>
                    </a:lnSpc>
                  </a:pPr>
                  <a:endParaRPr lang="zh-CN" altLang="en-US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120" name="Line 74"/>
                <p:cNvSpPr>
                  <a:spLocks noChangeShapeType="1"/>
                </p:cNvSpPr>
                <p:nvPr/>
              </p:nvSpPr>
              <p:spPr bwMode="auto">
                <a:xfrm>
                  <a:off x="1722" y="1509"/>
                  <a:ext cx="438" cy="0"/>
                </a:xfrm>
                <a:prstGeom prst="line">
                  <a:avLst/>
                </a:prstGeom>
                <a:grpFill/>
                <a:ln w="28575">
                  <a:solidFill>
                    <a:srgbClr val="507D7D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1" name="Line 75"/>
                <p:cNvSpPr>
                  <a:spLocks noChangeShapeType="1"/>
                </p:cNvSpPr>
                <p:nvPr/>
              </p:nvSpPr>
              <p:spPr bwMode="auto">
                <a:xfrm>
                  <a:off x="1719" y="1963"/>
                  <a:ext cx="438" cy="0"/>
                </a:xfrm>
                <a:prstGeom prst="line">
                  <a:avLst/>
                </a:prstGeom>
                <a:grpFill/>
                <a:ln w="28575">
                  <a:solidFill>
                    <a:srgbClr val="507D7D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2" name="Line 76"/>
                <p:cNvSpPr>
                  <a:spLocks noChangeShapeType="1"/>
                </p:cNvSpPr>
                <p:nvPr/>
              </p:nvSpPr>
              <p:spPr bwMode="auto">
                <a:xfrm>
                  <a:off x="1718" y="1732"/>
                  <a:ext cx="438" cy="0"/>
                </a:xfrm>
                <a:prstGeom prst="line">
                  <a:avLst/>
                </a:prstGeom>
                <a:grpFill/>
                <a:ln w="28575">
                  <a:solidFill>
                    <a:srgbClr val="507D7D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" name="Line 77"/>
                <p:cNvSpPr>
                  <a:spLocks noChangeShapeType="1"/>
                </p:cNvSpPr>
                <p:nvPr/>
              </p:nvSpPr>
              <p:spPr bwMode="auto">
                <a:xfrm>
                  <a:off x="1723" y="2195"/>
                  <a:ext cx="438" cy="0"/>
                </a:xfrm>
                <a:prstGeom prst="line">
                  <a:avLst/>
                </a:prstGeom>
                <a:grpFill/>
                <a:ln w="28575">
                  <a:solidFill>
                    <a:srgbClr val="507D7D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4" name="Line 78"/>
                <p:cNvSpPr>
                  <a:spLocks noChangeShapeType="1"/>
                </p:cNvSpPr>
                <p:nvPr/>
              </p:nvSpPr>
              <p:spPr bwMode="auto">
                <a:xfrm>
                  <a:off x="1734" y="3608"/>
                  <a:ext cx="438" cy="0"/>
                </a:xfrm>
                <a:prstGeom prst="line">
                  <a:avLst/>
                </a:prstGeom>
                <a:grpFill/>
                <a:ln w="28575">
                  <a:solidFill>
                    <a:srgbClr val="507D7D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5" name="Line 79"/>
                <p:cNvSpPr>
                  <a:spLocks noChangeShapeType="1"/>
                </p:cNvSpPr>
                <p:nvPr/>
              </p:nvSpPr>
              <p:spPr bwMode="auto">
                <a:xfrm>
                  <a:off x="1726" y="2429"/>
                  <a:ext cx="438" cy="0"/>
                </a:xfrm>
                <a:prstGeom prst="line">
                  <a:avLst/>
                </a:prstGeom>
                <a:grpFill/>
                <a:ln w="28575">
                  <a:solidFill>
                    <a:srgbClr val="507D7D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6" name="Line 80"/>
                <p:cNvSpPr>
                  <a:spLocks noChangeShapeType="1"/>
                </p:cNvSpPr>
                <p:nvPr/>
              </p:nvSpPr>
              <p:spPr bwMode="auto">
                <a:xfrm>
                  <a:off x="1726" y="2657"/>
                  <a:ext cx="438" cy="0"/>
                </a:xfrm>
                <a:prstGeom prst="line">
                  <a:avLst/>
                </a:prstGeom>
                <a:grpFill/>
                <a:ln w="28575">
                  <a:solidFill>
                    <a:srgbClr val="507D7D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7" name="Line 81"/>
                <p:cNvSpPr>
                  <a:spLocks noChangeShapeType="1"/>
                </p:cNvSpPr>
                <p:nvPr/>
              </p:nvSpPr>
              <p:spPr bwMode="auto">
                <a:xfrm>
                  <a:off x="1729" y="3125"/>
                  <a:ext cx="439" cy="0"/>
                </a:xfrm>
                <a:prstGeom prst="line">
                  <a:avLst/>
                </a:prstGeom>
                <a:grpFill/>
                <a:ln w="28575">
                  <a:solidFill>
                    <a:srgbClr val="507D7D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8" name="Line 82"/>
                <p:cNvSpPr>
                  <a:spLocks noChangeShapeType="1"/>
                </p:cNvSpPr>
                <p:nvPr/>
              </p:nvSpPr>
              <p:spPr bwMode="auto">
                <a:xfrm>
                  <a:off x="1736" y="3377"/>
                  <a:ext cx="438" cy="0"/>
                </a:xfrm>
                <a:prstGeom prst="line">
                  <a:avLst/>
                </a:prstGeom>
                <a:grpFill/>
                <a:ln w="28575">
                  <a:solidFill>
                    <a:srgbClr val="507D7D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9" name="Line 83"/>
                <p:cNvSpPr>
                  <a:spLocks noChangeShapeType="1"/>
                </p:cNvSpPr>
                <p:nvPr/>
              </p:nvSpPr>
              <p:spPr bwMode="auto">
                <a:xfrm>
                  <a:off x="1734" y="2896"/>
                  <a:ext cx="438" cy="0"/>
                </a:xfrm>
                <a:prstGeom prst="line">
                  <a:avLst/>
                </a:prstGeom>
                <a:grpFill/>
                <a:ln w="28575">
                  <a:solidFill>
                    <a:srgbClr val="507D7D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3" name="组合 52"/>
            <p:cNvGrpSpPr/>
            <p:nvPr/>
          </p:nvGrpSpPr>
          <p:grpSpPr>
            <a:xfrm>
              <a:off x="8573728" y="2219801"/>
              <a:ext cx="468313" cy="3726180"/>
              <a:chOff x="1735137" y="2308701"/>
              <a:chExt cx="468313" cy="3726180"/>
            </a:xfrm>
          </p:grpSpPr>
          <p:sp>
            <p:nvSpPr>
              <p:cNvPr id="112" name="Text Box 86"/>
              <p:cNvSpPr txBox="1">
                <a:spLocks noChangeArrowheads="1"/>
              </p:cNvSpPr>
              <p:nvPr/>
            </p:nvSpPr>
            <p:spPr bwMode="auto">
              <a:xfrm>
                <a:off x="1735137" y="2308701"/>
                <a:ext cx="457200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zh-CN" altLang="en-US" sz="2000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∧</a:t>
                </a:r>
              </a:p>
            </p:txBody>
          </p:sp>
          <p:sp>
            <p:nvSpPr>
              <p:cNvPr id="113" name="Rectangle 87"/>
              <p:cNvSpPr>
                <a:spLocks noChangeArrowheads="1"/>
              </p:cNvSpPr>
              <p:nvPr/>
            </p:nvSpPr>
            <p:spPr bwMode="auto">
              <a:xfrm>
                <a:off x="1735137" y="2683033"/>
                <a:ext cx="439738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zh-CN" altLang="en-US" sz="2000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∧</a:t>
                </a:r>
              </a:p>
            </p:txBody>
          </p:sp>
          <p:sp>
            <p:nvSpPr>
              <p:cNvPr id="114" name="Rectangle 88"/>
              <p:cNvSpPr>
                <a:spLocks noChangeArrowheads="1"/>
              </p:cNvSpPr>
              <p:nvPr/>
            </p:nvSpPr>
            <p:spPr bwMode="auto">
              <a:xfrm>
                <a:off x="1752600" y="5278913"/>
                <a:ext cx="439738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zh-CN" altLang="en-US" sz="2000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∧</a:t>
                </a:r>
              </a:p>
            </p:txBody>
          </p:sp>
          <p:sp>
            <p:nvSpPr>
              <p:cNvPr id="115" name="Rectangle 89"/>
              <p:cNvSpPr>
                <a:spLocks noChangeArrowheads="1"/>
              </p:cNvSpPr>
              <p:nvPr/>
            </p:nvSpPr>
            <p:spPr bwMode="auto">
              <a:xfrm>
                <a:off x="1763712" y="5638006"/>
                <a:ext cx="439738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zh-CN" altLang="en-US" sz="2000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∧</a:t>
                </a:r>
              </a:p>
            </p:txBody>
          </p:sp>
          <p:sp>
            <p:nvSpPr>
              <p:cNvPr id="116" name="Rectangle 90"/>
              <p:cNvSpPr>
                <a:spLocks noChangeArrowheads="1"/>
              </p:cNvSpPr>
              <p:nvPr/>
            </p:nvSpPr>
            <p:spPr bwMode="auto">
              <a:xfrm>
                <a:off x="1738312" y="4138136"/>
                <a:ext cx="439738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zh-CN" altLang="en-US" sz="2000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∧</a:t>
                </a:r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8934091" y="1813718"/>
              <a:ext cx="2474913" cy="376238"/>
              <a:chOff x="2095500" y="1902618"/>
              <a:chExt cx="2474913" cy="376238"/>
            </a:xfrm>
          </p:grpSpPr>
          <p:sp>
            <p:nvSpPr>
              <p:cNvPr id="106" name="Text Box 84"/>
              <p:cNvSpPr txBox="1">
                <a:spLocks noChangeArrowheads="1"/>
              </p:cNvSpPr>
              <p:nvPr/>
            </p:nvSpPr>
            <p:spPr bwMode="auto">
              <a:xfrm>
                <a:off x="3851275" y="1902618"/>
                <a:ext cx="719138" cy="360363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</p:spPr>
            <p:txBody>
              <a:bodyPr lIns="0" tIns="18000" rIns="0" bIns="0"/>
              <a:lstStyle/>
              <a:p>
                <a:pPr algn="just" eaLnBrk="0" hangingPunct="0"/>
                <a:r>
                  <a:rPr lang="zh-CN" altLang="en-US" sz="2000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11 ∧</a:t>
                </a:r>
              </a:p>
            </p:txBody>
          </p:sp>
          <p:sp>
            <p:nvSpPr>
              <p:cNvPr id="107" name="Line 85"/>
              <p:cNvSpPr>
                <a:spLocks noChangeShapeType="1"/>
              </p:cNvSpPr>
              <p:nvPr/>
            </p:nvSpPr>
            <p:spPr bwMode="auto">
              <a:xfrm>
                <a:off x="4224972" y="1902618"/>
                <a:ext cx="0" cy="3429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/>
              <a:lstStyle/>
              <a:p>
                <a:endParaRPr lang="zh-CN" altLang="en-US"/>
              </a:p>
            </p:txBody>
          </p:sp>
          <p:sp>
            <p:nvSpPr>
              <p:cNvPr id="108" name="Text Box 91"/>
              <p:cNvSpPr txBox="1">
                <a:spLocks noChangeArrowheads="1"/>
              </p:cNvSpPr>
              <p:nvPr/>
            </p:nvSpPr>
            <p:spPr bwMode="auto">
              <a:xfrm>
                <a:off x="2649537" y="1918493"/>
                <a:ext cx="719138" cy="360363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</p:spPr>
            <p:txBody>
              <a:bodyPr lIns="0" tIns="18000" rIns="0" bIns="0"/>
              <a:lstStyle/>
              <a:p>
                <a:pPr algn="just" eaLnBrk="0" hangingPunct="0"/>
                <a:r>
                  <a:rPr lang="zh-CN" altLang="en-US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22</a:t>
                </a:r>
              </a:p>
            </p:txBody>
          </p:sp>
          <p:sp>
            <p:nvSpPr>
              <p:cNvPr id="109" name="Line 92"/>
              <p:cNvSpPr>
                <a:spLocks noChangeShapeType="1"/>
              </p:cNvSpPr>
              <p:nvPr/>
            </p:nvSpPr>
            <p:spPr bwMode="auto">
              <a:xfrm>
                <a:off x="3038475" y="1918493"/>
                <a:ext cx="0" cy="360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/>
              <a:lstStyle/>
              <a:p>
                <a:endParaRPr lang="zh-CN" altLang="en-US"/>
              </a:p>
            </p:txBody>
          </p:sp>
          <p:sp>
            <p:nvSpPr>
              <p:cNvPr id="110" name="Line 93"/>
              <p:cNvSpPr>
                <a:spLocks noChangeShapeType="1"/>
              </p:cNvSpPr>
              <p:nvPr/>
            </p:nvSpPr>
            <p:spPr bwMode="auto">
              <a:xfrm>
                <a:off x="2095500" y="2113756"/>
                <a:ext cx="539750" cy="0"/>
              </a:xfrm>
              <a:prstGeom prst="line">
                <a:avLst/>
              </a:prstGeom>
              <a:noFill/>
              <a:ln w="25400">
                <a:solidFill>
                  <a:srgbClr val="285A32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" name="Line 94"/>
              <p:cNvSpPr>
                <a:spLocks noChangeShapeType="1"/>
              </p:cNvSpPr>
              <p:nvPr/>
            </p:nvSpPr>
            <p:spPr bwMode="auto">
              <a:xfrm>
                <a:off x="3265487" y="2113756"/>
                <a:ext cx="539750" cy="0"/>
              </a:xfrm>
              <a:prstGeom prst="line">
                <a:avLst/>
              </a:prstGeom>
              <a:noFill/>
              <a:ln w="25400">
                <a:solidFill>
                  <a:srgbClr val="285A32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8961078" y="2895441"/>
              <a:ext cx="2478088" cy="375875"/>
              <a:chOff x="2122487" y="2984341"/>
              <a:chExt cx="2478088" cy="375875"/>
            </a:xfrm>
          </p:grpSpPr>
          <p:sp>
            <p:nvSpPr>
              <p:cNvPr id="100" name="Text Box 95"/>
              <p:cNvSpPr txBox="1">
                <a:spLocks noChangeArrowheads="1"/>
              </p:cNvSpPr>
              <p:nvPr/>
            </p:nvSpPr>
            <p:spPr bwMode="auto">
              <a:xfrm>
                <a:off x="3881437" y="2984341"/>
                <a:ext cx="719138" cy="360000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</p:spPr>
            <p:txBody>
              <a:bodyPr lIns="0" tIns="18000" rIns="0" bIns="0"/>
              <a:lstStyle/>
              <a:p>
                <a:pPr algn="just" eaLnBrk="0" hangingPunct="0"/>
                <a:r>
                  <a:rPr lang="zh-CN" altLang="en-US" sz="2000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47 ∧</a:t>
                </a:r>
              </a:p>
            </p:txBody>
          </p:sp>
          <p:sp>
            <p:nvSpPr>
              <p:cNvPr id="101" name="Line 96"/>
              <p:cNvSpPr>
                <a:spLocks noChangeShapeType="1"/>
              </p:cNvSpPr>
              <p:nvPr/>
            </p:nvSpPr>
            <p:spPr bwMode="auto">
              <a:xfrm>
                <a:off x="4270375" y="2984341"/>
                <a:ext cx="0" cy="360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/>
              <a:lstStyle/>
              <a:p>
                <a:endParaRPr lang="zh-CN" altLang="en-US"/>
              </a:p>
            </p:txBody>
          </p:sp>
          <p:sp>
            <p:nvSpPr>
              <p:cNvPr id="102" name="Text Box 97"/>
              <p:cNvSpPr txBox="1">
                <a:spLocks noChangeArrowheads="1"/>
              </p:cNvSpPr>
              <p:nvPr/>
            </p:nvSpPr>
            <p:spPr bwMode="auto">
              <a:xfrm>
                <a:off x="2679700" y="3000216"/>
                <a:ext cx="719138" cy="360000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</p:spPr>
            <p:txBody>
              <a:bodyPr lIns="0" tIns="18000" rIns="0" bIns="0"/>
              <a:lstStyle/>
              <a:p>
                <a:pPr algn="just" eaLnBrk="0" hangingPunct="0"/>
                <a:r>
                  <a:rPr lang="zh-CN" altLang="en-US" sz="2000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</a:t>
                </a:r>
                <a:r>
                  <a:rPr lang="zh-CN" altLang="en-US" sz="200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3</a:t>
                </a:r>
                <a:endParaRPr lang="en-US" altLang="zh-CN" sz="20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03" name="Line 98"/>
              <p:cNvSpPr>
                <a:spLocks noChangeShapeType="1"/>
              </p:cNvSpPr>
              <p:nvPr/>
            </p:nvSpPr>
            <p:spPr bwMode="auto">
              <a:xfrm>
                <a:off x="3068637" y="3000216"/>
                <a:ext cx="0" cy="360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/>
              <a:lstStyle/>
              <a:p>
                <a:endParaRPr lang="zh-CN" altLang="en-US"/>
              </a:p>
            </p:txBody>
          </p:sp>
          <p:sp>
            <p:nvSpPr>
              <p:cNvPr id="104" name="Line 99"/>
              <p:cNvSpPr>
                <a:spLocks noChangeShapeType="1"/>
              </p:cNvSpPr>
              <p:nvPr/>
            </p:nvSpPr>
            <p:spPr bwMode="auto">
              <a:xfrm>
                <a:off x="2122487" y="3208178"/>
                <a:ext cx="539750" cy="0"/>
              </a:xfrm>
              <a:prstGeom prst="line">
                <a:avLst/>
              </a:prstGeom>
              <a:noFill/>
              <a:ln w="25400">
                <a:solidFill>
                  <a:srgbClr val="285A32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" name="Line 100"/>
              <p:cNvSpPr>
                <a:spLocks noChangeShapeType="1"/>
              </p:cNvSpPr>
              <p:nvPr/>
            </p:nvSpPr>
            <p:spPr bwMode="auto">
              <a:xfrm>
                <a:off x="3295650" y="3195478"/>
                <a:ext cx="539750" cy="0"/>
              </a:xfrm>
              <a:prstGeom prst="line">
                <a:avLst/>
              </a:prstGeom>
              <a:noFill/>
              <a:ln w="25400">
                <a:solidFill>
                  <a:srgbClr val="285A32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1" name="组合 80"/>
            <p:cNvGrpSpPr/>
            <p:nvPr/>
          </p:nvGrpSpPr>
          <p:grpSpPr>
            <a:xfrm>
              <a:off x="8934091" y="3328828"/>
              <a:ext cx="1304925" cy="360000"/>
              <a:chOff x="2095500" y="3417728"/>
              <a:chExt cx="1304925" cy="360000"/>
            </a:xfrm>
          </p:grpSpPr>
          <p:sp>
            <p:nvSpPr>
              <p:cNvPr id="97" name="Text Box 101"/>
              <p:cNvSpPr txBox="1">
                <a:spLocks noChangeArrowheads="1"/>
              </p:cNvSpPr>
              <p:nvPr/>
            </p:nvSpPr>
            <p:spPr bwMode="auto">
              <a:xfrm>
                <a:off x="2681287" y="3417728"/>
                <a:ext cx="719138" cy="360000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</p:spPr>
            <p:txBody>
              <a:bodyPr lIns="0" tIns="18000" rIns="0" bIns="0"/>
              <a:lstStyle/>
              <a:p>
                <a:pPr algn="just" eaLnBrk="0" hangingPunct="0"/>
                <a:r>
                  <a:rPr lang="zh-CN" altLang="en-US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92 ∧</a:t>
                </a:r>
              </a:p>
            </p:txBody>
          </p:sp>
          <p:sp>
            <p:nvSpPr>
              <p:cNvPr id="98" name="Line 102"/>
              <p:cNvSpPr>
                <a:spLocks noChangeShapeType="1"/>
              </p:cNvSpPr>
              <p:nvPr/>
            </p:nvSpPr>
            <p:spPr bwMode="auto">
              <a:xfrm>
                <a:off x="3070225" y="3417728"/>
                <a:ext cx="0" cy="360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/>
              <a:lstStyle/>
              <a:p>
                <a:endParaRPr lang="zh-CN" altLang="en-US"/>
              </a:p>
            </p:txBody>
          </p:sp>
          <p:sp>
            <p:nvSpPr>
              <p:cNvPr id="99" name="Line 103"/>
              <p:cNvSpPr>
                <a:spLocks noChangeShapeType="1"/>
              </p:cNvSpPr>
              <p:nvPr/>
            </p:nvSpPr>
            <p:spPr bwMode="auto">
              <a:xfrm>
                <a:off x="2095500" y="3598068"/>
                <a:ext cx="539750" cy="0"/>
              </a:xfrm>
              <a:prstGeom prst="line">
                <a:avLst/>
              </a:prstGeom>
              <a:noFill/>
              <a:ln w="25400">
                <a:solidFill>
                  <a:srgbClr val="285A32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2" name="组合 81"/>
            <p:cNvGrpSpPr/>
            <p:nvPr/>
          </p:nvGrpSpPr>
          <p:grpSpPr>
            <a:xfrm>
              <a:off x="8934091" y="3748881"/>
              <a:ext cx="1308100" cy="360000"/>
              <a:chOff x="2095500" y="3837781"/>
              <a:chExt cx="1308100" cy="360000"/>
            </a:xfrm>
          </p:grpSpPr>
          <p:sp>
            <p:nvSpPr>
              <p:cNvPr id="94" name="Text Box 104"/>
              <p:cNvSpPr txBox="1">
                <a:spLocks noChangeArrowheads="1"/>
              </p:cNvSpPr>
              <p:nvPr/>
            </p:nvSpPr>
            <p:spPr bwMode="auto">
              <a:xfrm>
                <a:off x="2681287" y="3837781"/>
                <a:ext cx="722313" cy="360000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</p:spPr>
            <p:txBody>
              <a:bodyPr lIns="0" tIns="18000" rIns="0" bIns="0"/>
              <a:lstStyle/>
              <a:p>
                <a:pPr algn="just" eaLnBrk="0" hangingPunct="0"/>
                <a:r>
                  <a:rPr lang="zh-CN" altLang="en-US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16 ∧</a:t>
                </a:r>
              </a:p>
            </p:txBody>
          </p:sp>
          <p:sp>
            <p:nvSpPr>
              <p:cNvPr id="95" name="Line 105"/>
              <p:cNvSpPr>
                <a:spLocks noChangeShapeType="1"/>
              </p:cNvSpPr>
              <p:nvPr/>
            </p:nvSpPr>
            <p:spPr bwMode="auto">
              <a:xfrm>
                <a:off x="3070225" y="3837781"/>
                <a:ext cx="0" cy="360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/>
              <a:lstStyle/>
              <a:p>
                <a:endParaRPr lang="zh-CN" altLang="en-US"/>
              </a:p>
            </p:txBody>
          </p:sp>
          <p:sp>
            <p:nvSpPr>
              <p:cNvPr id="96" name="Line 106"/>
              <p:cNvSpPr>
                <a:spLocks noChangeShapeType="1"/>
              </p:cNvSpPr>
              <p:nvPr/>
            </p:nvSpPr>
            <p:spPr bwMode="auto">
              <a:xfrm>
                <a:off x="2095500" y="4002881"/>
                <a:ext cx="542925" cy="1588"/>
              </a:xfrm>
              <a:prstGeom prst="line">
                <a:avLst/>
              </a:prstGeom>
              <a:noFill/>
              <a:ln w="25400">
                <a:solidFill>
                  <a:srgbClr val="285A32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3" name="组合 82"/>
            <p:cNvGrpSpPr/>
            <p:nvPr/>
          </p:nvGrpSpPr>
          <p:grpSpPr>
            <a:xfrm>
              <a:off x="8980128" y="4408646"/>
              <a:ext cx="2474913" cy="375875"/>
              <a:chOff x="2141537" y="4482306"/>
              <a:chExt cx="2474913" cy="375875"/>
            </a:xfrm>
          </p:grpSpPr>
          <p:sp>
            <p:nvSpPr>
              <p:cNvPr id="88" name="Text Box 107"/>
              <p:cNvSpPr txBox="1">
                <a:spLocks noChangeArrowheads="1"/>
              </p:cNvSpPr>
              <p:nvPr/>
            </p:nvSpPr>
            <p:spPr bwMode="auto">
              <a:xfrm>
                <a:off x="3897312" y="4482306"/>
                <a:ext cx="719138" cy="360000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</p:spPr>
            <p:txBody>
              <a:bodyPr lIns="72000" tIns="18000" rIns="0" bIns="0"/>
              <a:lstStyle/>
              <a:p>
                <a:pPr algn="just" eaLnBrk="0" hangingPunct="0"/>
                <a:r>
                  <a:rPr lang="zh-CN" altLang="en-US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7  ∧</a:t>
                </a:r>
              </a:p>
            </p:txBody>
          </p:sp>
          <p:sp>
            <p:nvSpPr>
              <p:cNvPr id="89" name="Line 108"/>
              <p:cNvSpPr>
                <a:spLocks noChangeShapeType="1"/>
              </p:cNvSpPr>
              <p:nvPr/>
            </p:nvSpPr>
            <p:spPr bwMode="auto">
              <a:xfrm>
                <a:off x="4286250" y="4482306"/>
                <a:ext cx="0" cy="360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/>
              <a:lstStyle/>
              <a:p>
                <a:endParaRPr lang="zh-CN" altLang="en-US"/>
              </a:p>
            </p:txBody>
          </p:sp>
          <p:sp>
            <p:nvSpPr>
              <p:cNvPr id="90" name="Text Box 109"/>
              <p:cNvSpPr txBox="1">
                <a:spLocks noChangeArrowheads="1"/>
              </p:cNvSpPr>
              <p:nvPr/>
            </p:nvSpPr>
            <p:spPr bwMode="auto">
              <a:xfrm>
                <a:off x="2695575" y="4498181"/>
                <a:ext cx="719138" cy="360000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</p:spPr>
            <p:txBody>
              <a:bodyPr lIns="0" tIns="18000" rIns="0" bIns="0"/>
              <a:lstStyle/>
              <a:p>
                <a:pPr algn="just" eaLnBrk="0" hangingPunct="0"/>
                <a:r>
                  <a:rPr lang="zh-CN" altLang="en-US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29</a:t>
                </a:r>
              </a:p>
            </p:txBody>
          </p:sp>
          <p:sp>
            <p:nvSpPr>
              <p:cNvPr id="91" name="Line 110"/>
              <p:cNvSpPr>
                <a:spLocks noChangeShapeType="1"/>
              </p:cNvSpPr>
              <p:nvPr/>
            </p:nvSpPr>
            <p:spPr bwMode="auto">
              <a:xfrm>
                <a:off x="3084512" y="4498181"/>
                <a:ext cx="0" cy="360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/>
              <a:lstStyle/>
              <a:p>
                <a:endParaRPr lang="zh-CN" altLang="en-US"/>
              </a:p>
            </p:txBody>
          </p:sp>
          <p:sp>
            <p:nvSpPr>
              <p:cNvPr id="92" name="Line 111"/>
              <p:cNvSpPr>
                <a:spLocks noChangeShapeType="1"/>
              </p:cNvSpPr>
              <p:nvPr/>
            </p:nvSpPr>
            <p:spPr bwMode="auto">
              <a:xfrm>
                <a:off x="2141537" y="4678203"/>
                <a:ext cx="539750" cy="0"/>
              </a:xfrm>
              <a:prstGeom prst="line">
                <a:avLst/>
              </a:prstGeom>
              <a:noFill/>
              <a:ln w="25400">
                <a:solidFill>
                  <a:srgbClr val="285A32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" name="Line 112"/>
              <p:cNvSpPr>
                <a:spLocks noChangeShapeType="1"/>
              </p:cNvSpPr>
              <p:nvPr/>
            </p:nvSpPr>
            <p:spPr bwMode="auto">
              <a:xfrm>
                <a:off x="3311525" y="4693443"/>
                <a:ext cx="539750" cy="0"/>
              </a:xfrm>
              <a:prstGeom prst="line">
                <a:avLst/>
              </a:prstGeom>
              <a:noFill/>
              <a:ln w="25400">
                <a:solidFill>
                  <a:srgbClr val="285A32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8949966" y="4844573"/>
              <a:ext cx="1304925" cy="360000"/>
              <a:chOff x="2111375" y="4902993"/>
              <a:chExt cx="1304925" cy="360000"/>
            </a:xfrm>
          </p:grpSpPr>
          <p:sp>
            <p:nvSpPr>
              <p:cNvPr id="85" name="Text Box 113"/>
              <p:cNvSpPr txBox="1">
                <a:spLocks noChangeArrowheads="1"/>
              </p:cNvSpPr>
              <p:nvPr/>
            </p:nvSpPr>
            <p:spPr bwMode="auto">
              <a:xfrm>
                <a:off x="2697162" y="4902993"/>
                <a:ext cx="719138" cy="360000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</p:spPr>
            <p:txBody>
              <a:bodyPr lIns="72000" tIns="18000" rIns="0" bIns="0"/>
              <a:lstStyle/>
              <a:p>
                <a:pPr algn="just" eaLnBrk="0" hangingPunct="0"/>
                <a:r>
                  <a:rPr lang="zh-CN" altLang="en-US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8  ∧</a:t>
                </a:r>
              </a:p>
            </p:txBody>
          </p:sp>
          <p:sp>
            <p:nvSpPr>
              <p:cNvPr id="86" name="Line 114"/>
              <p:cNvSpPr>
                <a:spLocks noChangeShapeType="1"/>
              </p:cNvSpPr>
              <p:nvPr/>
            </p:nvSpPr>
            <p:spPr bwMode="auto">
              <a:xfrm>
                <a:off x="3086100" y="4902993"/>
                <a:ext cx="0" cy="360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/>
              <a:lstStyle/>
              <a:p>
                <a:endParaRPr lang="zh-CN" altLang="en-US"/>
              </a:p>
            </p:txBody>
          </p:sp>
          <p:sp>
            <p:nvSpPr>
              <p:cNvPr id="87" name="Line 115"/>
              <p:cNvSpPr>
                <a:spLocks noChangeShapeType="1"/>
              </p:cNvSpPr>
              <p:nvPr/>
            </p:nvSpPr>
            <p:spPr bwMode="auto">
              <a:xfrm>
                <a:off x="2111375" y="5068411"/>
                <a:ext cx="539750" cy="0"/>
              </a:xfrm>
              <a:prstGeom prst="line">
                <a:avLst/>
              </a:prstGeom>
              <a:noFill/>
              <a:ln w="25400">
                <a:solidFill>
                  <a:srgbClr val="285A32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30" name="Text Box 2"/>
          <p:cNvSpPr txBox="1">
            <a:spLocks noChangeArrowheads="1"/>
          </p:cNvSpPr>
          <p:nvPr/>
        </p:nvSpPr>
        <p:spPr bwMode="auto">
          <a:xfrm>
            <a:off x="3526228" y="3979785"/>
            <a:ext cx="4309487" cy="990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hangingPunct="0">
              <a:lnSpc>
                <a:spcPts val="35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查找成功的平均查找长度是：</a:t>
            </a:r>
            <a:endParaRPr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ts val="3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(1×6+2×3)/9 = 12/9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37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2" grpId="0"/>
      <p:bldP spid="13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0593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衡量方法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622993" y="830577"/>
            <a:ext cx="9587807" cy="523220"/>
            <a:chOff x="622993" y="830577"/>
            <a:chExt cx="9587807" cy="523220"/>
          </a:xfrm>
        </p:grpSpPr>
        <p:grpSp>
          <p:nvGrpSpPr>
            <p:cNvPr id="30" name="Group 31"/>
            <p:cNvGrpSpPr/>
            <p:nvPr/>
          </p:nvGrpSpPr>
          <p:grpSpPr>
            <a:xfrm>
              <a:off x="622993" y="87733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34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3" name="矩形 32"/>
            <p:cNvSpPr/>
            <p:nvPr/>
          </p:nvSpPr>
          <p:spPr>
            <a:xfrm>
              <a:off x="1151144" y="830577"/>
              <a:ext cx="905965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散列技术的查找性能取决于什么？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156941" y="1400770"/>
            <a:ext cx="8398539" cy="541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产生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后，仍然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是给定值与关键码进行</a:t>
            </a:r>
            <a:r>
              <a:rPr lang="zh-CN" altLang="en-US" sz="2400" dirty="0" smtClean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endParaRPr lang="en-US" altLang="zh-CN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1054993" y="2602569"/>
            <a:ext cx="103902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（1）散列函数是否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均匀</a:t>
            </a:r>
            <a:endParaRPr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638168" y="2002904"/>
            <a:ext cx="9587807" cy="523220"/>
            <a:chOff x="622993" y="830577"/>
            <a:chExt cx="9587807" cy="523220"/>
          </a:xfrm>
        </p:grpSpPr>
        <p:grpSp>
          <p:nvGrpSpPr>
            <p:cNvPr id="27" name="Group 31"/>
            <p:cNvGrpSpPr/>
            <p:nvPr/>
          </p:nvGrpSpPr>
          <p:grpSpPr>
            <a:xfrm>
              <a:off x="622993" y="87733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0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1151144" y="830577"/>
              <a:ext cx="905965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影响冲突产生的因素有什么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Group 38"/>
          <p:cNvGrpSpPr>
            <a:grpSpLocks/>
          </p:cNvGrpSpPr>
          <p:nvPr/>
        </p:nvGrpSpPr>
        <p:grpSpPr bwMode="auto">
          <a:xfrm>
            <a:off x="4278827" y="3445735"/>
            <a:ext cx="3427412" cy="909637"/>
            <a:chOff x="806" y="3589"/>
            <a:chExt cx="2159" cy="573"/>
          </a:xfrm>
        </p:grpSpPr>
        <p:sp>
          <p:nvSpPr>
            <p:cNvPr id="50" name="Rectangle 34"/>
            <p:cNvSpPr>
              <a:spLocks noChangeArrowheads="1"/>
            </p:cNvSpPr>
            <p:nvPr/>
          </p:nvSpPr>
          <p:spPr bwMode="auto">
            <a:xfrm>
              <a:off x="1207" y="3589"/>
              <a:ext cx="16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表中填入的记录数</a:t>
              </a:r>
            </a:p>
          </p:txBody>
        </p:sp>
        <p:sp>
          <p:nvSpPr>
            <p:cNvPr id="51" name="Rectangle 35"/>
            <p:cNvSpPr>
              <a:spLocks noChangeArrowheads="1"/>
            </p:cNvSpPr>
            <p:nvPr/>
          </p:nvSpPr>
          <p:spPr bwMode="auto">
            <a:xfrm>
              <a:off x="1448" y="3874"/>
              <a:ext cx="12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散列表的长度</a:t>
              </a:r>
            </a:p>
          </p:txBody>
        </p:sp>
        <p:sp>
          <p:nvSpPr>
            <p:cNvPr id="52" name="Rectangle 36"/>
            <p:cNvSpPr>
              <a:spLocks noChangeArrowheads="1"/>
            </p:cNvSpPr>
            <p:nvPr/>
          </p:nvSpPr>
          <p:spPr bwMode="auto">
            <a:xfrm>
              <a:off x="806" y="3728"/>
              <a:ext cx="32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  <a:endPara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Line 37"/>
            <p:cNvSpPr>
              <a:spLocks noChangeShapeType="1"/>
            </p:cNvSpPr>
            <p:nvPr/>
          </p:nvSpPr>
          <p:spPr bwMode="auto">
            <a:xfrm>
              <a:off x="1207" y="3878"/>
              <a:ext cx="17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Text Box 31"/>
          <p:cNvSpPr txBox="1">
            <a:spLocks noChangeArrowheads="1"/>
          </p:cNvSpPr>
          <p:nvPr/>
        </p:nvSpPr>
        <p:spPr bwMode="auto">
          <a:xfrm>
            <a:off x="1054993" y="3588952"/>
            <a:ext cx="37303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3）散列表的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装填因子</a:t>
            </a:r>
            <a:r>
              <a:rPr kumimoji="1"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1054993" y="3126240"/>
            <a:ext cx="103902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（2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）处理冲突的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 </a:t>
            </a:r>
            <a:endParaRPr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07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2" grpId="0"/>
      <p:bldP spid="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0593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查找性能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1217288" y="4532620"/>
            <a:ext cx="8749672" cy="1118255"/>
          </a:xfrm>
          <a:prstGeom prst="rect">
            <a:avLst/>
          </a:prstGeom>
          <a:noFill/>
          <a:ln w="28575">
            <a:solidFill>
              <a:srgbClr val="5C30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ts val="4000"/>
              </a:lnSpc>
            </a:pP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散列表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的平均查找长度是装填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因子 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α 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函数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en-US" altLang="zh-CN" sz="28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eaLnBrk="0" hangingPunct="0">
              <a:lnSpc>
                <a:spcPts val="4000"/>
              </a:lnSpc>
            </a:pP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而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不是查找集合中记录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个数 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的函数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！</a:t>
            </a:r>
          </a:p>
        </p:txBody>
      </p:sp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649" y="1122680"/>
            <a:ext cx="7605713" cy="3048000"/>
          </a:xfrm>
          <a:prstGeom prst="rect">
            <a:avLst/>
          </a:prstGeom>
          <a:noFill/>
          <a:ln w="28575">
            <a:solidFill>
              <a:srgbClr val="5C307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14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9678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空间比较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542923" y="878196"/>
            <a:ext cx="2480587" cy="523220"/>
            <a:chOff x="649896" y="3811905"/>
            <a:chExt cx="2480587" cy="523220"/>
          </a:xfrm>
        </p:grpSpPr>
        <p:sp>
          <p:nvSpPr>
            <p:cNvPr id="42" name="Text Box 8"/>
            <p:cNvSpPr txBox="1">
              <a:spLocks noChangeArrowheads="1"/>
            </p:cNvSpPr>
            <p:nvPr/>
          </p:nvSpPr>
          <p:spPr bwMode="auto">
            <a:xfrm>
              <a:off x="1246316" y="3811905"/>
              <a:ext cx="188416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闭散列表：</a:t>
              </a:r>
              <a:endPara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43" name="Group 67"/>
            <p:cNvGrpSpPr/>
            <p:nvPr/>
          </p:nvGrpSpPr>
          <p:grpSpPr>
            <a:xfrm>
              <a:off x="649896" y="3842385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44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6" name="组合 25"/>
          <p:cNvGrpSpPr/>
          <p:nvPr/>
        </p:nvGrpSpPr>
        <p:grpSpPr>
          <a:xfrm>
            <a:off x="567086" y="3476625"/>
            <a:ext cx="2663794" cy="523220"/>
            <a:chOff x="649896" y="3842385"/>
            <a:chExt cx="2663794" cy="523220"/>
          </a:xfrm>
        </p:grpSpPr>
        <p:sp>
          <p:nvSpPr>
            <p:cNvPr id="27" name="Text Box 8"/>
            <p:cNvSpPr txBox="1">
              <a:spLocks noChangeArrowheads="1"/>
            </p:cNvSpPr>
            <p:nvPr/>
          </p:nvSpPr>
          <p:spPr bwMode="auto">
            <a:xfrm>
              <a:off x="1246316" y="3842385"/>
              <a:ext cx="206737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</a:t>
              </a:r>
              <a:r>
                <a:rPr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散列表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endPara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31" name="Group 67"/>
            <p:cNvGrpSpPr/>
            <p:nvPr/>
          </p:nvGrpSpPr>
          <p:grpSpPr>
            <a:xfrm>
              <a:off x="649896" y="3842385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32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999086" y="1509505"/>
            <a:ext cx="3755795" cy="830997"/>
            <a:chOff x="999086" y="1479025"/>
            <a:chExt cx="3755795" cy="830997"/>
          </a:xfrm>
        </p:grpSpPr>
        <p:sp>
          <p:nvSpPr>
            <p:cNvPr id="47" name="Text Box 8"/>
            <p:cNvSpPr txBox="1">
              <a:spLocks noChangeArrowheads="1"/>
            </p:cNvSpPr>
            <p:nvPr/>
          </p:nvSpPr>
          <p:spPr bwMode="auto">
            <a:xfrm>
              <a:off x="1588495" y="1479025"/>
              <a:ext cx="3166386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eaLnBrk="0" hangingPunct="0"/>
              <a:r>
                <a:rPr lang="zh-CN" altLang="en-US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受数组空间限制，</a:t>
              </a:r>
              <a:endParaRPr lang="en-US" altLang="zh-CN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0" hangingPunct="0"/>
              <a:r>
                <a:rPr lang="zh-CN" altLang="en-US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需要考虑存储容量</a:t>
              </a:r>
              <a:endParaRPr lang="zh-CN" altLang="en-US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8" name="Freeform 84"/>
            <p:cNvSpPr>
              <a:spLocks/>
            </p:cNvSpPr>
            <p:nvPr/>
          </p:nvSpPr>
          <p:spPr bwMode="auto">
            <a:xfrm>
              <a:off x="999086" y="1555225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50" name="直接连接符 49"/>
          <p:cNvCxnSpPr/>
          <p:nvPr/>
        </p:nvCxnSpPr>
        <p:spPr>
          <a:xfrm>
            <a:off x="335280" y="3322320"/>
            <a:ext cx="11384280" cy="0"/>
          </a:xfrm>
          <a:prstGeom prst="line">
            <a:avLst/>
          </a:prstGeom>
          <a:ln w="38100">
            <a:solidFill>
              <a:srgbClr val="5C307D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999086" y="4065635"/>
            <a:ext cx="4700674" cy="830997"/>
            <a:chOff x="999086" y="4019915"/>
            <a:chExt cx="4700674" cy="830997"/>
          </a:xfrm>
        </p:grpSpPr>
        <p:sp>
          <p:nvSpPr>
            <p:cNvPr id="49" name="Text Box 8"/>
            <p:cNvSpPr txBox="1">
              <a:spLocks noChangeArrowheads="1"/>
            </p:cNvSpPr>
            <p:nvPr/>
          </p:nvSpPr>
          <p:spPr bwMode="auto">
            <a:xfrm>
              <a:off x="1588494" y="4019915"/>
              <a:ext cx="4111266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eaLnBrk="0" hangingPunct="0"/>
              <a:r>
                <a:rPr lang="zh-CN" altLang="en-US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没有记录个数的限制，</a:t>
              </a:r>
              <a:endParaRPr lang="en-US" altLang="zh-CN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0" hangingPunct="0"/>
              <a:r>
                <a:rPr lang="zh-CN" altLang="en-US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但子表过长会降低查找效率</a:t>
              </a:r>
              <a:endParaRPr lang="zh-CN" altLang="en-US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1" name="Freeform 84"/>
            <p:cNvSpPr>
              <a:spLocks/>
            </p:cNvSpPr>
            <p:nvPr/>
          </p:nvSpPr>
          <p:spPr bwMode="auto">
            <a:xfrm>
              <a:off x="999086" y="415011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999086" y="2476970"/>
            <a:ext cx="2932835" cy="461665"/>
            <a:chOff x="999086" y="1479025"/>
            <a:chExt cx="2932835" cy="461665"/>
          </a:xfrm>
        </p:grpSpPr>
        <p:sp>
          <p:nvSpPr>
            <p:cNvPr id="66" name="Text Box 8"/>
            <p:cNvSpPr txBox="1">
              <a:spLocks noChangeArrowheads="1"/>
            </p:cNvSpPr>
            <p:nvPr/>
          </p:nvSpPr>
          <p:spPr bwMode="auto">
            <a:xfrm>
              <a:off x="1588495" y="1479025"/>
              <a:ext cx="234342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存储效率较高</a:t>
              </a:r>
              <a:endPara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Freeform 84"/>
            <p:cNvSpPr>
              <a:spLocks/>
            </p:cNvSpPr>
            <p:nvPr/>
          </p:nvSpPr>
          <p:spPr bwMode="auto">
            <a:xfrm>
              <a:off x="999086" y="1479025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999086" y="5033375"/>
            <a:ext cx="3984394" cy="461665"/>
            <a:chOff x="999086" y="3958955"/>
            <a:chExt cx="3984394" cy="461665"/>
          </a:xfrm>
        </p:grpSpPr>
        <p:sp>
          <p:nvSpPr>
            <p:cNvPr id="70" name="Text Box 8"/>
            <p:cNvSpPr txBox="1">
              <a:spLocks noChangeArrowheads="1"/>
            </p:cNvSpPr>
            <p:nvPr/>
          </p:nvSpPr>
          <p:spPr bwMode="auto">
            <a:xfrm>
              <a:off x="1588494" y="3958955"/>
              <a:ext cx="339498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指针的结构性开销</a:t>
              </a:r>
              <a:endPara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Freeform 84"/>
            <p:cNvSpPr>
              <a:spLocks/>
            </p:cNvSpPr>
            <p:nvPr/>
          </p:nvSpPr>
          <p:spPr bwMode="auto">
            <a:xfrm>
              <a:off x="999086" y="405867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6660437" y="1494646"/>
            <a:ext cx="4526446" cy="461665"/>
            <a:chOff x="999086" y="1479025"/>
            <a:chExt cx="4526446" cy="461665"/>
          </a:xfrm>
        </p:grpSpPr>
        <p:sp>
          <p:nvSpPr>
            <p:cNvPr id="73" name="Text Box 8"/>
            <p:cNvSpPr txBox="1">
              <a:spLocks noChangeArrowheads="1"/>
            </p:cNvSpPr>
            <p:nvPr/>
          </p:nvSpPr>
          <p:spPr bwMode="auto">
            <a:xfrm>
              <a:off x="1588494" y="1479025"/>
              <a:ext cx="393703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有堆积现象，降低查找效率</a:t>
              </a:r>
              <a:endPara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Freeform 84"/>
            <p:cNvSpPr>
              <a:spLocks/>
            </p:cNvSpPr>
            <p:nvPr/>
          </p:nvSpPr>
          <p:spPr bwMode="auto">
            <a:xfrm>
              <a:off x="999086" y="1479025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6660437" y="4084037"/>
            <a:ext cx="4812940" cy="461665"/>
            <a:chOff x="999086" y="4019915"/>
            <a:chExt cx="4812940" cy="461665"/>
          </a:xfrm>
        </p:grpSpPr>
        <p:sp>
          <p:nvSpPr>
            <p:cNvPr id="76" name="Text Box 8"/>
            <p:cNvSpPr txBox="1">
              <a:spLocks noChangeArrowheads="1"/>
            </p:cNvSpPr>
            <p:nvPr/>
          </p:nvSpPr>
          <p:spPr bwMode="auto">
            <a:xfrm>
              <a:off x="1588493" y="4019915"/>
              <a:ext cx="422353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不会产生堆积现象，效率较高</a:t>
              </a:r>
              <a:endPara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Freeform 84"/>
            <p:cNvSpPr>
              <a:spLocks/>
            </p:cNvSpPr>
            <p:nvPr/>
          </p:nvSpPr>
          <p:spPr bwMode="auto">
            <a:xfrm>
              <a:off x="999086" y="405867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660437" y="2047370"/>
            <a:ext cx="3517209" cy="461665"/>
            <a:chOff x="999086" y="1479025"/>
            <a:chExt cx="3517209" cy="461665"/>
          </a:xfrm>
        </p:grpSpPr>
        <p:sp>
          <p:nvSpPr>
            <p:cNvPr id="35" name="Text Box 8"/>
            <p:cNvSpPr txBox="1">
              <a:spLocks noChangeArrowheads="1"/>
            </p:cNvSpPr>
            <p:nvPr/>
          </p:nvSpPr>
          <p:spPr bwMode="auto">
            <a:xfrm>
              <a:off x="1588495" y="1479025"/>
              <a:ext cx="29278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4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仅适用于静态查找</a:t>
              </a:r>
              <a:endParaRPr lang="zh-CN" altLang="en-US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6" name="Freeform 84"/>
            <p:cNvSpPr>
              <a:spLocks/>
            </p:cNvSpPr>
            <p:nvPr/>
          </p:nvSpPr>
          <p:spPr bwMode="auto">
            <a:xfrm>
              <a:off x="999086" y="1479025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660437" y="4643177"/>
            <a:ext cx="4688666" cy="461665"/>
            <a:chOff x="999086" y="4019915"/>
            <a:chExt cx="4688666" cy="461665"/>
          </a:xfrm>
        </p:grpSpPr>
        <p:sp>
          <p:nvSpPr>
            <p:cNvPr id="46" name="Text Box 8"/>
            <p:cNvSpPr txBox="1">
              <a:spLocks noChangeArrowheads="1"/>
            </p:cNvSpPr>
            <p:nvPr/>
          </p:nvSpPr>
          <p:spPr bwMode="auto">
            <a:xfrm>
              <a:off x="1588494" y="4019915"/>
              <a:ext cx="409925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4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适用于静态查找和动态查找</a:t>
              </a:r>
              <a:endParaRPr lang="zh-CN" altLang="en-US" sz="24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2" name="Freeform 84"/>
            <p:cNvSpPr>
              <a:spLocks/>
            </p:cNvSpPr>
            <p:nvPr/>
          </p:nvSpPr>
          <p:spPr bwMode="auto">
            <a:xfrm>
              <a:off x="999086" y="405867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3" name="Rounded Rectangle 10"/>
          <p:cNvSpPr/>
          <p:nvPr/>
        </p:nvSpPr>
        <p:spPr>
          <a:xfrm>
            <a:off x="6565192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Text Box 2"/>
          <p:cNvSpPr txBox="1">
            <a:spLocks noChangeArrowheads="1"/>
          </p:cNvSpPr>
          <p:nvPr/>
        </p:nvSpPr>
        <p:spPr bwMode="auto">
          <a:xfrm>
            <a:off x="6660437" y="61585"/>
            <a:ext cx="19678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间比较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6064605" y="865525"/>
            <a:ext cx="2480587" cy="523220"/>
            <a:chOff x="649896" y="3811905"/>
            <a:chExt cx="2480587" cy="523220"/>
          </a:xfrm>
        </p:grpSpPr>
        <p:sp>
          <p:nvSpPr>
            <p:cNvPr id="59" name="Text Box 8"/>
            <p:cNvSpPr txBox="1">
              <a:spLocks noChangeArrowheads="1"/>
            </p:cNvSpPr>
            <p:nvPr/>
          </p:nvSpPr>
          <p:spPr bwMode="auto">
            <a:xfrm>
              <a:off x="1246316" y="3811905"/>
              <a:ext cx="188416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闭散列表：</a:t>
              </a:r>
              <a:endPara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60" name="Group 67"/>
            <p:cNvGrpSpPr/>
            <p:nvPr/>
          </p:nvGrpSpPr>
          <p:grpSpPr>
            <a:xfrm>
              <a:off x="649896" y="3842385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61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3" name="组合 62"/>
          <p:cNvGrpSpPr/>
          <p:nvPr/>
        </p:nvGrpSpPr>
        <p:grpSpPr>
          <a:xfrm>
            <a:off x="6064605" y="3476625"/>
            <a:ext cx="2663794" cy="523220"/>
            <a:chOff x="649896" y="3842385"/>
            <a:chExt cx="2663794" cy="523220"/>
          </a:xfrm>
        </p:grpSpPr>
        <p:sp>
          <p:nvSpPr>
            <p:cNvPr id="64" name="Text Box 8"/>
            <p:cNvSpPr txBox="1">
              <a:spLocks noChangeArrowheads="1"/>
            </p:cNvSpPr>
            <p:nvPr/>
          </p:nvSpPr>
          <p:spPr bwMode="auto">
            <a:xfrm>
              <a:off x="1246316" y="3842385"/>
              <a:ext cx="206737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</a:t>
              </a:r>
              <a:r>
                <a:rPr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散列表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endPara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649896" y="3842385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78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004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66800"/>
            <a:ext cx="10261600" cy="44196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 smtClean="0">
                <a:latin typeface="宋体" pitchFamily="2" charset="-122"/>
              </a:rPr>
              <a:t>将关键字序列（</a:t>
            </a:r>
            <a:r>
              <a:rPr lang="en-US" altLang="zh-CN" sz="2800" dirty="0" smtClean="0">
                <a:latin typeface="宋体" pitchFamily="2" charset="-122"/>
              </a:rPr>
              <a:t>7</a:t>
            </a:r>
            <a:r>
              <a:rPr lang="zh-CN" altLang="en-US" sz="2800" dirty="0" smtClean="0">
                <a:latin typeface="宋体" pitchFamily="2" charset="-122"/>
              </a:rPr>
              <a:t>、</a:t>
            </a:r>
            <a:r>
              <a:rPr lang="en-US" altLang="zh-CN" sz="2800" dirty="0" smtClean="0">
                <a:latin typeface="宋体" pitchFamily="2" charset="-122"/>
              </a:rPr>
              <a:t>8</a:t>
            </a:r>
            <a:r>
              <a:rPr lang="zh-CN" altLang="en-US" sz="2800" dirty="0" smtClean="0">
                <a:latin typeface="宋体" pitchFamily="2" charset="-122"/>
              </a:rPr>
              <a:t>、</a:t>
            </a:r>
            <a:r>
              <a:rPr lang="en-US" altLang="zh-CN" sz="2800" dirty="0" smtClean="0">
                <a:latin typeface="宋体" pitchFamily="2" charset="-122"/>
              </a:rPr>
              <a:t>30</a:t>
            </a:r>
            <a:r>
              <a:rPr lang="zh-CN" altLang="en-US" sz="2800" dirty="0" smtClean="0">
                <a:latin typeface="宋体" pitchFamily="2" charset="-122"/>
              </a:rPr>
              <a:t>、</a:t>
            </a:r>
            <a:r>
              <a:rPr lang="en-US" altLang="zh-CN" sz="2800" dirty="0" smtClean="0">
                <a:latin typeface="宋体" pitchFamily="2" charset="-122"/>
              </a:rPr>
              <a:t>11</a:t>
            </a:r>
            <a:r>
              <a:rPr lang="zh-CN" altLang="en-US" sz="2800" dirty="0" smtClean="0">
                <a:latin typeface="宋体" pitchFamily="2" charset="-122"/>
              </a:rPr>
              <a:t>、</a:t>
            </a:r>
            <a:r>
              <a:rPr lang="en-US" altLang="zh-CN" sz="2800" dirty="0" smtClean="0">
                <a:latin typeface="宋体" pitchFamily="2" charset="-122"/>
              </a:rPr>
              <a:t>18</a:t>
            </a:r>
            <a:r>
              <a:rPr lang="zh-CN" altLang="en-US" sz="2800" dirty="0" smtClean="0">
                <a:latin typeface="宋体" pitchFamily="2" charset="-122"/>
              </a:rPr>
              <a:t>、</a:t>
            </a:r>
            <a:r>
              <a:rPr lang="en-US" altLang="zh-CN" sz="2800" dirty="0" smtClean="0">
                <a:latin typeface="宋体" pitchFamily="2" charset="-122"/>
              </a:rPr>
              <a:t>9</a:t>
            </a:r>
            <a:r>
              <a:rPr lang="zh-CN" altLang="en-US" sz="2800" dirty="0" smtClean="0">
                <a:latin typeface="宋体" pitchFamily="2" charset="-122"/>
              </a:rPr>
              <a:t>、</a:t>
            </a:r>
            <a:r>
              <a:rPr lang="en-US" altLang="zh-CN" sz="2800" dirty="0" smtClean="0">
                <a:latin typeface="宋体" pitchFamily="2" charset="-122"/>
              </a:rPr>
              <a:t>14</a:t>
            </a:r>
            <a:r>
              <a:rPr lang="zh-CN" altLang="en-US" sz="2800" dirty="0" smtClean="0">
                <a:latin typeface="宋体" pitchFamily="2" charset="-122"/>
              </a:rPr>
              <a:t>）散列存储到散列表中，散列表的存储空间是一个下标从</a:t>
            </a:r>
            <a:r>
              <a:rPr lang="en-US" altLang="zh-CN" sz="2800" dirty="0" smtClean="0">
                <a:latin typeface="宋体" pitchFamily="2" charset="-122"/>
              </a:rPr>
              <a:t>0</a:t>
            </a:r>
            <a:r>
              <a:rPr lang="zh-CN" altLang="en-US" sz="2800" dirty="0" smtClean="0">
                <a:latin typeface="宋体" pitchFamily="2" charset="-122"/>
              </a:rPr>
              <a:t>开始的一维数组，散列函数为：</a:t>
            </a:r>
            <a:r>
              <a:rPr lang="en-US" altLang="zh-CN" sz="2800" dirty="0" smtClean="0">
                <a:latin typeface="宋体" pitchFamily="2" charset="-122"/>
              </a:rPr>
              <a:t>H</a:t>
            </a:r>
            <a:r>
              <a:rPr lang="zh-CN" altLang="en-US" sz="2800" dirty="0" smtClean="0">
                <a:latin typeface="宋体" pitchFamily="2" charset="-122"/>
              </a:rPr>
              <a:t>（</a:t>
            </a:r>
            <a:r>
              <a:rPr lang="en-US" altLang="zh-CN" sz="2800" dirty="0" smtClean="0">
                <a:latin typeface="宋体" pitchFamily="2" charset="-122"/>
              </a:rPr>
              <a:t>key</a:t>
            </a:r>
            <a:r>
              <a:rPr lang="zh-CN" altLang="en-US" sz="2800" dirty="0" smtClean="0">
                <a:latin typeface="宋体" pitchFamily="2" charset="-122"/>
              </a:rPr>
              <a:t>）</a:t>
            </a:r>
            <a:r>
              <a:rPr lang="en-US" altLang="zh-CN" sz="2800" dirty="0" smtClean="0">
                <a:latin typeface="宋体" pitchFamily="2" charset="-122"/>
              </a:rPr>
              <a:t>=</a:t>
            </a:r>
            <a:r>
              <a:rPr lang="zh-CN" altLang="en-US" sz="2800" dirty="0" smtClean="0">
                <a:latin typeface="宋体" pitchFamily="2" charset="-122"/>
              </a:rPr>
              <a:t>（</a:t>
            </a:r>
            <a:r>
              <a:rPr lang="en-US" altLang="zh-CN" sz="2800" dirty="0" smtClean="0">
                <a:latin typeface="宋体" pitchFamily="2" charset="-122"/>
              </a:rPr>
              <a:t>key×3</a:t>
            </a:r>
            <a:r>
              <a:rPr lang="zh-CN" altLang="en-US" sz="2800" dirty="0" smtClean="0">
                <a:latin typeface="宋体" pitchFamily="2" charset="-122"/>
              </a:rPr>
              <a:t>）</a:t>
            </a:r>
            <a:r>
              <a:rPr lang="en-US" altLang="zh-CN" sz="2800" dirty="0" smtClean="0">
                <a:latin typeface="宋体" pitchFamily="2" charset="-122"/>
              </a:rPr>
              <a:t>MOD 7</a:t>
            </a:r>
            <a:r>
              <a:rPr lang="zh-CN" altLang="en-US" sz="2800" dirty="0" smtClean="0">
                <a:latin typeface="宋体" pitchFamily="2" charset="-122"/>
              </a:rPr>
              <a:t>，处理冲突采用线性探测再散列法，要求装填（载）因子为</a:t>
            </a:r>
            <a:r>
              <a:rPr lang="en-US" altLang="zh-CN" sz="2800" dirty="0" smtClean="0">
                <a:latin typeface="宋体" pitchFamily="2" charset="-122"/>
              </a:rPr>
              <a:t>0.7</a:t>
            </a:r>
            <a:r>
              <a:rPr lang="zh-CN" altLang="en-US" sz="2800" dirty="0" smtClean="0">
                <a:latin typeface="宋体" pitchFamily="2" charset="-122"/>
              </a:rPr>
              <a:t>。</a:t>
            </a:r>
          </a:p>
          <a:p>
            <a:pPr marL="0" indent="0">
              <a:buNone/>
            </a:pPr>
            <a:r>
              <a:rPr lang="zh-CN" altLang="en-US" sz="2800" dirty="0" smtClean="0">
                <a:latin typeface="宋体" pitchFamily="2" charset="-122"/>
              </a:rPr>
              <a:t> （</a:t>
            </a:r>
            <a:r>
              <a:rPr lang="en-US" altLang="zh-CN" sz="2800" dirty="0" smtClean="0">
                <a:latin typeface="宋体" pitchFamily="2" charset="-122"/>
              </a:rPr>
              <a:t>1</a:t>
            </a:r>
            <a:r>
              <a:rPr lang="zh-CN" altLang="en-US" sz="2800" dirty="0" smtClean="0">
                <a:latin typeface="宋体" pitchFamily="2" charset="-122"/>
              </a:rPr>
              <a:t>）请画出所构造的散列表；</a:t>
            </a:r>
          </a:p>
          <a:p>
            <a:pPr marL="0" indent="0">
              <a:buNone/>
            </a:pPr>
            <a:r>
              <a:rPr lang="zh-CN" altLang="en-US" sz="2800" dirty="0" smtClean="0">
                <a:latin typeface="宋体" pitchFamily="2" charset="-122"/>
              </a:rPr>
              <a:t> （</a:t>
            </a:r>
            <a:r>
              <a:rPr lang="en-US" altLang="zh-CN" sz="2800" dirty="0" smtClean="0">
                <a:latin typeface="宋体" pitchFamily="2" charset="-122"/>
              </a:rPr>
              <a:t>2</a:t>
            </a:r>
            <a:r>
              <a:rPr lang="zh-CN" altLang="en-US" sz="2800" dirty="0" smtClean="0">
                <a:latin typeface="宋体" pitchFamily="2" charset="-122"/>
              </a:rPr>
              <a:t>）计算等概率情况下，</a:t>
            </a:r>
            <a:r>
              <a:rPr lang="zh-CN" altLang="en-US" sz="2800" smtClean="0">
                <a:latin typeface="宋体" pitchFamily="2" charset="-122"/>
              </a:rPr>
              <a:t>查找成功的</a:t>
            </a:r>
            <a:r>
              <a:rPr lang="zh-CN" altLang="en-US" sz="2800" dirty="0" smtClean="0">
                <a:latin typeface="宋体" pitchFamily="2" charset="-122"/>
              </a:rPr>
              <a:t>平均查找长度。</a:t>
            </a:r>
            <a:endParaRPr lang="zh-CN" altLang="en-US" sz="2800" dirty="0" smtClean="0"/>
          </a:p>
        </p:txBody>
      </p:sp>
      <p:sp>
        <p:nvSpPr>
          <p:cNvPr id="3" name="Rounded Rectangle 10"/>
          <p:cNvSpPr/>
          <p:nvPr/>
        </p:nvSpPr>
        <p:spPr>
          <a:xfrm>
            <a:off x="542923" y="100964"/>
            <a:ext cx="1197954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10270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66046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772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8155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回顾查找技术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38233" y="893404"/>
            <a:ext cx="7073365" cy="519113"/>
            <a:chOff x="638233" y="893404"/>
            <a:chExt cx="7073365" cy="519113"/>
          </a:xfrm>
        </p:grpSpPr>
        <p:sp>
          <p:nvSpPr>
            <p:cNvPr id="81" name="Text Box 7"/>
            <p:cNvSpPr txBox="1">
              <a:spLocks noChangeArrowheads="1"/>
            </p:cNvSpPr>
            <p:nvPr/>
          </p:nvSpPr>
          <p:spPr bwMode="auto">
            <a:xfrm>
              <a:off x="1234598" y="893404"/>
              <a:ext cx="64770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查找操作要完成什么任务？</a:t>
              </a:r>
              <a:endParaRPr lang="zh-CN" altLang="en-US" sz="2400" b="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6" name="Group 31"/>
            <p:cNvGrpSpPr/>
            <p:nvPr/>
          </p:nvGrpSpPr>
          <p:grpSpPr>
            <a:xfrm>
              <a:off x="638233" y="95353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27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1326356" y="1600835"/>
            <a:ext cx="6919672" cy="523220"/>
            <a:chOff x="1326356" y="1600835"/>
            <a:chExt cx="6919672" cy="523220"/>
          </a:xfrm>
        </p:grpSpPr>
        <p:sp>
          <p:nvSpPr>
            <p:cNvPr id="76" name="Text Box 11"/>
            <p:cNvSpPr txBox="1">
              <a:spLocks noChangeArrowheads="1"/>
            </p:cNvSpPr>
            <p:nvPr/>
          </p:nvSpPr>
          <p:spPr bwMode="auto">
            <a:xfrm>
              <a:off x="1326356" y="1600835"/>
              <a:ext cx="1485900" cy="523220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待查值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7" name="Rectangle 12"/>
            <p:cNvSpPr>
              <a:spLocks noChangeArrowheads="1"/>
            </p:cNvSpPr>
            <p:nvPr/>
          </p:nvSpPr>
          <p:spPr bwMode="auto">
            <a:xfrm>
              <a:off x="3773329" y="1600835"/>
              <a:ext cx="4472699" cy="523220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确定 </a:t>
              </a: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在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存储结构中的位置</a:t>
              </a:r>
            </a:p>
          </p:txBody>
        </p:sp>
        <p:sp>
          <p:nvSpPr>
            <p:cNvPr id="131" name="右箭头 130"/>
            <p:cNvSpPr/>
            <p:nvPr/>
          </p:nvSpPr>
          <p:spPr>
            <a:xfrm>
              <a:off x="3026923" y="1712678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608480" y="2356444"/>
            <a:ext cx="9602319" cy="523220"/>
            <a:chOff x="638233" y="893404"/>
            <a:chExt cx="9602319" cy="523220"/>
          </a:xfrm>
        </p:grpSpPr>
        <p:sp>
          <p:nvSpPr>
            <p:cNvPr id="133" name="Text Box 7"/>
            <p:cNvSpPr txBox="1">
              <a:spLocks noChangeArrowheads="1"/>
            </p:cNvSpPr>
            <p:nvPr/>
          </p:nvSpPr>
          <p:spPr bwMode="auto">
            <a:xfrm>
              <a:off x="1234597" y="893404"/>
              <a:ext cx="900595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前面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过哪些查找技术？这些查找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技术有什么共性呢？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4" name="Group 31"/>
            <p:cNvGrpSpPr/>
            <p:nvPr/>
          </p:nvGrpSpPr>
          <p:grpSpPr>
            <a:xfrm>
              <a:off x="638233" y="95353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35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1082198" y="2894513"/>
            <a:ext cx="10103887" cy="1082681"/>
            <a:chOff x="1082198" y="2894513"/>
            <a:chExt cx="10103887" cy="1082681"/>
          </a:xfrm>
        </p:grpSpPr>
        <p:grpSp>
          <p:nvGrpSpPr>
            <p:cNvPr id="8" name="组合 7"/>
            <p:cNvGrpSpPr/>
            <p:nvPr/>
          </p:nvGrpSpPr>
          <p:grpSpPr>
            <a:xfrm>
              <a:off x="4139172" y="2977772"/>
              <a:ext cx="7046913" cy="999422"/>
              <a:chOff x="4428732" y="6042099"/>
              <a:chExt cx="7046913" cy="999422"/>
            </a:xfrm>
          </p:grpSpPr>
          <p:sp>
            <p:nvSpPr>
              <p:cNvPr id="143" name="Text Box 7"/>
              <p:cNvSpPr txBox="1">
                <a:spLocks noChangeArrowheads="1"/>
              </p:cNvSpPr>
              <p:nvPr/>
            </p:nvSpPr>
            <p:spPr bwMode="auto">
              <a:xfrm>
                <a:off x="4428732" y="6501521"/>
                <a:ext cx="6938963" cy="540000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</p:spPr>
            <p:txBody>
              <a:bodyPr lIns="90000" tIns="10800" bIns="10800"/>
              <a:lstStyle/>
              <a:p>
                <a:pPr algn="l" eaLnBrk="0" hangingPunct="0">
                  <a:lnSpc>
                    <a:spcPts val="4000"/>
                  </a:lnSpc>
                </a:pPr>
                <a:r>
                  <a:rPr lang="en-US" altLang="zh-CN" sz="2800" b="0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    </a:t>
                </a:r>
                <a:r>
                  <a:rPr lang="en-US" altLang="zh-CN" sz="2800" b="0" dirty="0" smtClean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    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10 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   15    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24 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    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6 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   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12 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   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35 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   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40 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   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98 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   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55</a:t>
                </a:r>
              </a:p>
            </p:txBody>
          </p:sp>
          <p:sp>
            <p:nvSpPr>
              <p:cNvPr id="144" name="Line 8"/>
              <p:cNvSpPr>
                <a:spLocks noChangeShapeType="1"/>
              </p:cNvSpPr>
              <p:nvPr/>
            </p:nvSpPr>
            <p:spPr bwMode="auto">
              <a:xfrm>
                <a:off x="5089132" y="6501521"/>
                <a:ext cx="1588" cy="540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/>
              </a:p>
            </p:txBody>
          </p:sp>
          <p:sp>
            <p:nvSpPr>
              <p:cNvPr id="145" name="Line 9"/>
              <p:cNvSpPr>
                <a:spLocks noChangeShapeType="1"/>
              </p:cNvSpPr>
              <p:nvPr/>
            </p:nvSpPr>
            <p:spPr bwMode="auto">
              <a:xfrm>
                <a:off x="5778107" y="6501521"/>
                <a:ext cx="1588" cy="540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/>
              </a:p>
            </p:txBody>
          </p:sp>
          <p:sp>
            <p:nvSpPr>
              <p:cNvPr id="146" name="Line 10"/>
              <p:cNvSpPr>
                <a:spLocks noChangeShapeType="1"/>
              </p:cNvSpPr>
              <p:nvPr/>
            </p:nvSpPr>
            <p:spPr bwMode="auto">
              <a:xfrm>
                <a:off x="6498832" y="6501521"/>
                <a:ext cx="1588" cy="540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/>
              </a:p>
            </p:txBody>
          </p:sp>
          <p:sp>
            <p:nvSpPr>
              <p:cNvPr id="147" name="Line 11"/>
              <p:cNvSpPr>
                <a:spLocks noChangeShapeType="1"/>
              </p:cNvSpPr>
              <p:nvPr/>
            </p:nvSpPr>
            <p:spPr bwMode="auto">
              <a:xfrm>
                <a:off x="7232257" y="6501521"/>
                <a:ext cx="1588" cy="540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/>
              </a:p>
            </p:txBody>
          </p:sp>
          <p:sp>
            <p:nvSpPr>
              <p:cNvPr id="148" name="Line 12"/>
              <p:cNvSpPr>
                <a:spLocks noChangeShapeType="1"/>
              </p:cNvSpPr>
              <p:nvPr/>
            </p:nvSpPr>
            <p:spPr bwMode="auto">
              <a:xfrm>
                <a:off x="7849795" y="6501521"/>
                <a:ext cx="1587" cy="540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/>
              </a:p>
            </p:txBody>
          </p:sp>
          <p:sp>
            <p:nvSpPr>
              <p:cNvPr id="149" name="Line 13"/>
              <p:cNvSpPr>
                <a:spLocks noChangeShapeType="1"/>
              </p:cNvSpPr>
              <p:nvPr/>
            </p:nvSpPr>
            <p:spPr bwMode="auto">
              <a:xfrm>
                <a:off x="8522895" y="6501521"/>
                <a:ext cx="1587" cy="540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/>
              </a:p>
            </p:txBody>
          </p:sp>
          <p:sp>
            <p:nvSpPr>
              <p:cNvPr id="150" name="Line 14"/>
              <p:cNvSpPr>
                <a:spLocks noChangeShapeType="1"/>
              </p:cNvSpPr>
              <p:nvPr/>
            </p:nvSpPr>
            <p:spPr bwMode="auto">
              <a:xfrm>
                <a:off x="9254732" y="6501521"/>
                <a:ext cx="1588" cy="540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/>
              </a:p>
            </p:txBody>
          </p:sp>
          <p:sp>
            <p:nvSpPr>
              <p:cNvPr id="151" name="Line 15"/>
              <p:cNvSpPr>
                <a:spLocks noChangeShapeType="1"/>
              </p:cNvSpPr>
              <p:nvPr/>
            </p:nvSpPr>
            <p:spPr bwMode="auto">
              <a:xfrm>
                <a:off x="10667607" y="6501521"/>
                <a:ext cx="1588" cy="540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/>
              </a:p>
            </p:txBody>
          </p:sp>
          <p:sp>
            <p:nvSpPr>
              <p:cNvPr id="152" name="Line 16"/>
              <p:cNvSpPr>
                <a:spLocks noChangeShapeType="1"/>
              </p:cNvSpPr>
              <p:nvPr/>
            </p:nvSpPr>
            <p:spPr bwMode="auto">
              <a:xfrm>
                <a:off x="9967520" y="6501521"/>
                <a:ext cx="1587" cy="540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/>
              </a:p>
            </p:txBody>
          </p:sp>
          <p:sp>
            <p:nvSpPr>
              <p:cNvPr id="153" name="Text Box 17"/>
              <p:cNvSpPr txBox="1">
                <a:spLocks noChangeArrowheads="1"/>
              </p:cNvSpPr>
              <p:nvPr/>
            </p:nvSpPr>
            <p:spPr bwMode="auto">
              <a:xfrm>
                <a:off x="4570020" y="6042099"/>
                <a:ext cx="6905625" cy="3778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54000" tIns="0" bIns="10800"/>
              <a:lstStyle/>
              <a:p>
                <a:pPr algn="just" eaLnBrk="0" hangingPunct="0"/>
                <a:r>
                  <a:rPr lang="zh-CN" altLang="en-US" sz="2800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0     1      2      3      4      5      6      7      8      9   </a:t>
                </a:r>
              </a:p>
            </p:txBody>
          </p:sp>
        </p:grpSp>
        <p:sp>
          <p:nvSpPr>
            <p:cNvPr id="40" name="Rectangle 5"/>
            <p:cNvSpPr>
              <a:spLocks noChangeArrowheads="1"/>
            </p:cNvSpPr>
            <p:nvPr/>
          </p:nvSpPr>
          <p:spPr bwMode="auto">
            <a:xfrm>
              <a:off x="1082198" y="2894513"/>
              <a:ext cx="33909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l"/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顺序查找</a:t>
              </a:r>
              <a:endParaRPr lang="en-US" altLang="zh-CN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02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772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8155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回顾查找技术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38233" y="893404"/>
            <a:ext cx="7073365" cy="519113"/>
            <a:chOff x="638233" y="893404"/>
            <a:chExt cx="7073365" cy="519113"/>
          </a:xfrm>
        </p:grpSpPr>
        <p:sp>
          <p:nvSpPr>
            <p:cNvPr id="81" name="Text Box 7"/>
            <p:cNvSpPr txBox="1">
              <a:spLocks noChangeArrowheads="1"/>
            </p:cNvSpPr>
            <p:nvPr/>
          </p:nvSpPr>
          <p:spPr bwMode="auto">
            <a:xfrm>
              <a:off x="1234598" y="893404"/>
              <a:ext cx="64770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查找操作要完成什么任务？</a:t>
              </a:r>
              <a:endParaRPr lang="zh-CN" altLang="en-US" sz="2400" b="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6" name="Group 31"/>
            <p:cNvGrpSpPr/>
            <p:nvPr/>
          </p:nvGrpSpPr>
          <p:grpSpPr>
            <a:xfrm>
              <a:off x="638233" y="95353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27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1326356" y="1600835"/>
            <a:ext cx="6919672" cy="523220"/>
            <a:chOff x="1326356" y="1600835"/>
            <a:chExt cx="6919672" cy="523220"/>
          </a:xfrm>
        </p:grpSpPr>
        <p:sp>
          <p:nvSpPr>
            <p:cNvPr id="76" name="Text Box 11"/>
            <p:cNvSpPr txBox="1">
              <a:spLocks noChangeArrowheads="1"/>
            </p:cNvSpPr>
            <p:nvPr/>
          </p:nvSpPr>
          <p:spPr bwMode="auto">
            <a:xfrm>
              <a:off x="1326356" y="1600835"/>
              <a:ext cx="1485900" cy="523220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待查值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7" name="Rectangle 12"/>
            <p:cNvSpPr>
              <a:spLocks noChangeArrowheads="1"/>
            </p:cNvSpPr>
            <p:nvPr/>
          </p:nvSpPr>
          <p:spPr bwMode="auto">
            <a:xfrm>
              <a:off x="3773329" y="1600835"/>
              <a:ext cx="4472699" cy="523220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确定 </a:t>
              </a: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在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存储结构中的位置</a:t>
              </a:r>
            </a:p>
          </p:txBody>
        </p:sp>
        <p:sp>
          <p:nvSpPr>
            <p:cNvPr id="131" name="右箭头 130"/>
            <p:cNvSpPr/>
            <p:nvPr/>
          </p:nvSpPr>
          <p:spPr>
            <a:xfrm>
              <a:off x="3026923" y="1712678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608480" y="2356444"/>
            <a:ext cx="9602319" cy="523220"/>
            <a:chOff x="638233" y="893404"/>
            <a:chExt cx="9602319" cy="523220"/>
          </a:xfrm>
        </p:grpSpPr>
        <p:sp>
          <p:nvSpPr>
            <p:cNvPr id="133" name="Text Box 7"/>
            <p:cNvSpPr txBox="1">
              <a:spLocks noChangeArrowheads="1"/>
            </p:cNvSpPr>
            <p:nvPr/>
          </p:nvSpPr>
          <p:spPr bwMode="auto">
            <a:xfrm>
              <a:off x="1234597" y="893404"/>
              <a:ext cx="900595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前面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过哪些查找技术？这些查找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技术有什么共性呢？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4" name="Group 31"/>
            <p:cNvGrpSpPr/>
            <p:nvPr/>
          </p:nvGrpSpPr>
          <p:grpSpPr>
            <a:xfrm>
              <a:off x="638233" y="95353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35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39" name="Rectangle 5"/>
          <p:cNvSpPr>
            <a:spLocks noChangeArrowheads="1"/>
          </p:cNvSpPr>
          <p:nvPr/>
        </p:nvSpPr>
        <p:spPr bwMode="auto">
          <a:xfrm>
            <a:off x="1082198" y="2894513"/>
            <a:ext cx="33909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顺序查找</a:t>
            </a:r>
            <a:endParaRPr lang="en-US" altLang="zh-CN" sz="2400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82198" y="3114932"/>
            <a:ext cx="10042927" cy="1006356"/>
            <a:chOff x="1082198" y="3114932"/>
            <a:chExt cx="10042927" cy="1006356"/>
          </a:xfrm>
        </p:grpSpPr>
        <p:sp>
          <p:nvSpPr>
            <p:cNvPr id="141" name="Rectangle 5"/>
            <p:cNvSpPr>
              <a:spLocks noChangeArrowheads="1"/>
            </p:cNvSpPr>
            <p:nvPr/>
          </p:nvSpPr>
          <p:spPr bwMode="auto">
            <a:xfrm>
              <a:off x="1082198" y="3659623"/>
              <a:ext cx="33909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l"/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折半查找</a:t>
              </a:r>
              <a:endParaRPr lang="en-US" altLang="zh-CN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4078212" y="3114932"/>
              <a:ext cx="7046913" cy="999422"/>
              <a:chOff x="4428732" y="6042099"/>
              <a:chExt cx="7046913" cy="999422"/>
            </a:xfrm>
          </p:grpSpPr>
          <p:sp>
            <p:nvSpPr>
              <p:cNvPr id="143" name="Text Box 7"/>
              <p:cNvSpPr txBox="1">
                <a:spLocks noChangeArrowheads="1"/>
              </p:cNvSpPr>
              <p:nvPr/>
            </p:nvSpPr>
            <p:spPr bwMode="auto">
              <a:xfrm>
                <a:off x="4428732" y="6501521"/>
                <a:ext cx="6938963" cy="540000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</p:spPr>
            <p:txBody>
              <a:bodyPr lIns="90000" tIns="10800" bIns="10800"/>
              <a:lstStyle/>
              <a:p>
                <a:pPr algn="l" eaLnBrk="0" hangingPunct="0">
                  <a:lnSpc>
                    <a:spcPts val="4000"/>
                  </a:lnSpc>
                </a:pPr>
                <a:r>
                  <a:rPr lang="en-US" altLang="zh-CN" sz="2800" b="0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    </a:t>
                </a:r>
                <a:r>
                  <a:rPr lang="en-US" altLang="zh-CN" sz="2800" b="0" dirty="0" smtClean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    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10 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   15    20    25   30    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35 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   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40 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   45    50</a:t>
                </a:r>
                <a:endParaRPr lang="en-US" altLang="zh-CN" sz="28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44" name="Line 8"/>
              <p:cNvSpPr>
                <a:spLocks noChangeShapeType="1"/>
              </p:cNvSpPr>
              <p:nvPr/>
            </p:nvSpPr>
            <p:spPr bwMode="auto">
              <a:xfrm>
                <a:off x="5089132" y="6501521"/>
                <a:ext cx="1588" cy="540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/>
              </a:p>
            </p:txBody>
          </p:sp>
          <p:sp>
            <p:nvSpPr>
              <p:cNvPr id="145" name="Line 9"/>
              <p:cNvSpPr>
                <a:spLocks noChangeShapeType="1"/>
              </p:cNvSpPr>
              <p:nvPr/>
            </p:nvSpPr>
            <p:spPr bwMode="auto">
              <a:xfrm>
                <a:off x="5778107" y="6501521"/>
                <a:ext cx="1588" cy="540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/>
              </a:p>
            </p:txBody>
          </p:sp>
          <p:sp>
            <p:nvSpPr>
              <p:cNvPr id="146" name="Line 10"/>
              <p:cNvSpPr>
                <a:spLocks noChangeShapeType="1"/>
              </p:cNvSpPr>
              <p:nvPr/>
            </p:nvSpPr>
            <p:spPr bwMode="auto">
              <a:xfrm>
                <a:off x="6498832" y="6501521"/>
                <a:ext cx="1588" cy="540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/>
              </a:p>
            </p:txBody>
          </p:sp>
          <p:sp>
            <p:nvSpPr>
              <p:cNvPr id="147" name="Line 11"/>
              <p:cNvSpPr>
                <a:spLocks noChangeShapeType="1"/>
              </p:cNvSpPr>
              <p:nvPr/>
            </p:nvSpPr>
            <p:spPr bwMode="auto">
              <a:xfrm>
                <a:off x="7232257" y="6501521"/>
                <a:ext cx="1588" cy="540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/>
              </a:p>
            </p:txBody>
          </p:sp>
          <p:sp>
            <p:nvSpPr>
              <p:cNvPr id="148" name="Line 12"/>
              <p:cNvSpPr>
                <a:spLocks noChangeShapeType="1"/>
              </p:cNvSpPr>
              <p:nvPr/>
            </p:nvSpPr>
            <p:spPr bwMode="auto">
              <a:xfrm>
                <a:off x="7849795" y="6501521"/>
                <a:ext cx="1587" cy="540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/>
              </a:p>
            </p:txBody>
          </p:sp>
          <p:sp>
            <p:nvSpPr>
              <p:cNvPr id="149" name="Line 13"/>
              <p:cNvSpPr>
                <a:spLocks noChangeShapeType="1"/>
              </p:cNvSpPr>
              <p:nvPr/>
            </p:nvSpPr>
            <p:spPr bwMode="auto">
              <a:xfrm>
                <a:off x="8522895" y="6501521"/>
                <a:ext cx="1587" cy="540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/>
              </a:p>
            </p:txBody>
          </p:sp>
          <p:sp>
            <p:nvSpPr>
              <p:cNvPr id="150" name="Line 14"/>
              <p:cNvSpPr>
                <a:spLocks noChangeShapeType="1"/>
              </p:cNvSpPr>
              <p:nvPr/>
            </p:nvSpPr>
            <p:spPr bwMode="auto">
              <a:xfrm>
                <a:off x="9254732" y="6501521"/>
                <a:ext cx="1588" cy="540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/>
              </a:p>
            </p:txBody>
          </p:sp>
          <p:sp>
            <p:nvSpPr>
              <p:cNvPr id="151" name="Line 15"/>
              <p:cNvSpPr>
                <a:spLocks noChangeShapeType="1"/>
              </p:cNvSpPr>
              <p:nvPr/>
            </p:nvSpPr>
            <p:spPr bwMode="auto">
              <a:xfrm>
                <a:off x="10667607" y="6501521"/>
                <a:ext cx="1588" cy="540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/>
              </a:p>
            </p:txBody>
          </p:sp>
          <p:sp>
            <p:nvSpPr>
              <p:cNvPr id="152" name="Line 16"/>
              <p:cNvSpPr>
                <a:spLocks noChangeShapeType="1"/>
              </p:cNvSpPr>
              <p:nvPr/>
            </p:nvSpPr>
            <p:spPr bwMode="auto">
              <a:xfrm>
                <a:off x="9967520" y="6501521"/>
                <a:ext cx="1587" cy="540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/>
              </a:p>
            </p:txBody>
          </p:sp>
          <p:sp>
            <p:nvSpPr>
              <p:cNvPr id="153" name="Text Box 17"/>
              <p:cNvSpPr txBox="1">
                <a:spLocks noChangeArrowheads="1"/>
              </p:cNvSpPr>
              <p:nvPr/>
            </p:nvSpPr>
            <p:spPr bwMode="auto">
              <a:xfrm>
                <a:off x="4570020" y="6042099"/>
                <a:ext cx="6905625" cy="3778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54000" tIns="0" bIns="10800"/>
              <a:lstStyle/>
              <a:p>
                <a:pPr algn="just" eaLnBrk="0" hangingPunct="0"/>
                <a:r>
                  <a:rPr lang="zh-CN" altLang="en-US" sz="2800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0     1      2      3      4      5      6      7      8      9  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3054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772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8155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回顾查找技术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4" name="Rectangle 5"/>
          <p:cNvSpPr>
            <a:spLocks noChangeArrowheads="1"/>
          </p:cNvSpPr>
          <p:nvPr/>
        </p:nvSpPr>
        <p:spPr bwMode="auto">
          <a:xfrm>
            <a:off x="934017" y="5072752"/>
            <a:ext cx="9905417" cy="954107"/>
          </a:xfrm>
          <a:prstGeom prst="rect">
            <a:avLst/>
          </a:prstGeom>
          <a:noFill/>
          <a:ln w="28575">
            <a:solidFill>
              <a:srgbClr val="5C30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一系列的给定值与关键码的</a:t>
            </a: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800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效率依赖于查找过程中进行的给定值与关键码的比较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次数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38233" y="893404"/>
            <a:ext cx="7073365" cy="519113"/>
            <a:chOff x="638233" y="893404"/>
            <a:chExt cx="7073365" cy="519113"/>
          </a:xfrm>
        </p:grpSpPr>
        <p:sp>
          <p:nvSpPr>
            <p:cNvPr id="81" name="Text Box 7"/>
            <p:cNvSpPr txBox="1">
              <a:spLocks noChangeArrowheads="1"/>
            </p:cNvSpPr>
            <p:nvPr/>
          </p:nvSpPr>
          <p:spPr bwMode="auto">
            <a:xfrm>
              <a:off x="1234598" y="893404"/>
              <a:ext cx="64770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查找操作要完成什么任务？</a:t>
              </a:r>
              <a:endParaRPr lang="zh-CN" altLang="en-US" sz="2400" b="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6" name="Group 31"/>
            <p:cNvGrpSpPr/>
            <p:nvPr/>
          </p:nvGrpSpPr>
          <p:grpSpPr>
            <a:xfrm>
              <a:off x="638233" y="95353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27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1326356" y="1600835"/>
            <a:ext cx="6919672" cy="523220"/>
            <a:chOff x="1326356" y="1600835"/>
            <a:chExt cx="6919672" cy="523220"/>
          </a:xfrm>
        </p:grpSpPr>
        <p:sp>
          <p:nvSpPr>
            <p:cNvPr id="76" name="Text Box 11"/>
            <p:cNvSpPr txBox="1">
              <a:spLocks noChangeArrowheads="1"/>
            </p:cNvSpPr>
            <p:nvPr/>
          </p:nvSpPr>
          <p:spPr bwMode="auto">
            <a:xfrm>
              <a:off x="1326356" y="1600835"/>
              <a:ext cx="1485900" cy="523220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待查值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7" name="Rectangle 12"/>
            <p:cNvSpPr>
              <a:spLocks noChangeArrowheads="1"/>
            </p:cNvSpPr>
            <p:nvPr/>
          </p:nvSpPr>
          <p:spPr bwMode="auto">
            <a:xfrm>
              <a:off x="3773329" y="1600835"/>
              <a:ext cx="4472699" cy="523220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确定 </a:t>
              </a: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在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存储结构中的位置</a:t>
              </a:r>
            </a:p>
          </p:txBody>
        </p:sp>
        <p:sp>
          <p:nvSpPr>
            <p:cNvPr id="131" name="右箭头 130"/>
            <p:cNvSpPr/>
            <p:nvPr/>
          </p:nvSpPr>
          <p:spPr>
            <a:xfrm>
              <a:off x="3026923" y="1712678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608480" y="2356444"/>
            <a:ext cx="9602319" cy="523220"/>
            <a:chOff x="638233" y="893404"/>
            <a:chExt cx="9602319" cy="523220"/>
          </a:xfrm>
        </p:grpSpPr>
        <p:sp>
          <p:nvSpPr>
            <p:cNvPr id="133" name="Text Box 7"/>
            <p:cNvSpPr txBox="1">
              <a:spLocks noChangeArrowheads="1"/>
            </p:cNvSpPr>
            <p:nvPr/>
          </p:nvSpPr>
          <p:spPr bwMode="auto">
            <a:xfrm>
              <a:off x="1234597" y="893404"/>
              <a:ext cx="900595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前面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过哪些查找技术？这些查找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技术有什么共性呢？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4" name="Group 31"/>
            <p:cNvGrpSpPr/>
            <p:nvPr/>
          </p:nvGrpSpPr>
          <p:grpSpPr>
            <a:xfrm>
              <a:off x="638233" y="95353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35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39" name="Rectangle 5"/>
          <p:cNvSpPr>
            <a:spLocks noChangeArrowheads="1"/>
          </p:cNvSpPr>
          <p:nvPr/>
        </p:nvSpPr>
        <p:spPr bwMode="auto">
          <a:xfrm>
            <a:off x="1082198" y="2894513"/>
            <a:ext cx="33909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顺序查找</a:t>
            </a:r>
            <a:endParaRPr lang="en-US" altLang="zh-CN" sz="2400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Rectangle 5"/>
          <p:cNvSpPr>
            <a:spLocks noChangeArrowheads="1"/>
          </p:cNvSpPr>
          <p:nvPr/>
        </p:nvSpPr>
        <p:spPr bwMode="auto">
          <a:xfrm>
            <a:off x="1082198" y="3659623"/>
            <a:ext cx="33909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折半查找</a:t>
            </a:r>
            <a:endParaRPr lang="en-US" altLang="zh-CN" sz="2400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82198" y="2949874"/>
            <a:ext cx="8226762" cy="1981889"/>
            <a:chOff x="1082198" y="2949874"/>
            <a:chExt cx="8226762" cy="1981889"/>
          </a:xfrm>
        </p:grpSpPr>
        <p:sp>
          <p:nvSpPr>
            <p:cNvPr id="140" name="Rectangle 5"/>
            <p:cNvSpPr>
              <a:spLocks noChangeArrowheads="1"/>
            </p:cNvSpPr>
            <p:nvPr/>
          </p:nvSpPr>
          <p:spPr bwMode="auto">
            <a:xfrm>
              <a:off x="1082198" y="4424732"/>
              <a:ext cx="33909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l"/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</a:t>
              </a: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叉排序树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查找</a:t>
              </a:r>
              <a:endParaRPr lang="zh-CN" altLang="en-US" sz="24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9" name="Oval 50"/>
            <p:cNvSpPr>
              <a:spLocks noChangeArrowheads="1"/>
            </p:cNvSpPr>
            <p:nvPr/>
          </p:nvSpPr>
          <p:spPr bwMode="auto">
            <a:xfrm>
              <a:off x="7988913" y="2949874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63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7046890" y="3278169"/>
              <a:ext cx="971232" cy="792680"/>
              <a:chOff x="8312492" y="1913531"/>
              <a:chExt cx="971232" cy="792680"/>
            </a:xfrm>
          </p:grpSpPr>
          <p:sp>
            <p:nvSpPr>
              <p:cNvPr id="41" name="Freeform 28"/>
              <p:cNvSpPr>
                <a:spLocks/>
              </p:cNvSpPr>
              <p:nvPr/>
            </p:nvSpPr>
            <p:spPr bwMode="auto">
              <a:xfrm>
                <a:off x="8716669" y="1913531"/>
                <a:ext cx="567055" cy="450850"/>
              </a:xfrm>
              <a:custGeom>
                <a:avLst/>
                <a:gdLst>
                  <a:gd name="T0" fmla="*/ 210 w 210"/>
                  <a:gd name="T1" fmla="*/ 0 h 210"/>
                  <a:gd name="T2" fmla="*/ 0 w 210"/>
                  <a:gd name="T3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10" h="210">
                    <a:moveTo>
                      <a:pt x="210" y="0"/>
                    </a:moveTo>
                    <a:lnTo>
                      <a:pt x="0" y="210"/>
                    </a:lnTo>
                  </a:path>
                </a:pathLst>
              </a:custGeom>
              <a:noFill/>
              <a:ln w="28575" cmpd="sng">
                <a:solidFill>
                  <a:srgbClr val="5C30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/>
              <a:lstStyle/>
              <a:p>
                <a:endParaRPr lang="zh-CN" altLang="en-US"/>
              </a:p>
            </p:txBody>
          </p:sp>
          <p:sp>
            <p:nvSpPr>
              <p:cNvPr id="42" name="Oval 54"/>
              <p:cNvSpPr>
                <a:spLocks noChangeArrowheads="1"/>
              </p:cNvSpPr>
              <p:nvPr/>
            </p:nvSpPr>
            <p:spPr bwMode="auto">
              <a:xfrm>
                <a:off x="8312492" y="2274211"/>
                <a:ext cx="432000" cy="432000"/>
              </a:xfrm>
              <a:prstGeom prst="ellipse">
                <a:avLst/>
              </a:prstGeom>
              <a:noFill/>
              <a:ln w="28575">
                <a:solidFill>
                  <a:srgbClr val="507D7D"/>
                </a:solidFill>
              </a:ln>
            </p:spPr>
            <p:txBody>
              <a:bodyPr lIns="0" tIns="0" rIns="0" bIns="0"/>
              <a:lstStyle/>
              <a:p>
                <a:pPr algn="ctr">
                  <a:lnSpc>
                    <a:spcPts val="26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55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6381728" y="4025882"/>
              <a:ext cx="724533" cy="898090"/>
              <a:chOff x="7647330" y="2661244"/>
              <a:chExt cx="724533" cy="898090"/>
            </a:xfrm>
          </p:grpSpPr>
          <p:sp>
            <p:nvSpPr>
              <p:cNvPr id="44" name="Line 22"/>
              <p:cNvSpPr>
                <a:spLocks noChangeShapeType="1"/>
              </p:cNvSpPr>
              <p:nvPr/>
            </p:nvSpPr>
            <p:spPr bwMode="auto">
              <a:xfrm flipH="1">
                <a:off x="7967050" y="2661244"/>
                <a:ext cx="404813" cy="481330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8000" tIns="10800" rIns="18000" bIns="10800"/>
              <a:lstStyle/>
              <a:p>
                <a:endParaRPr lang="zh-CN" altLang="en-US"/>
              </a:p>
            </p:txBody>
          </p:sp>
          <p:sp>
            <p:nvSpPr>
              <p:cNvPr id="45" name="Oval 56"/>
              <p:cNvSpPr>
                <a:spLocks noChangeArrowheads="1"/>
              </p:cNvSpPr>
              <p:nvPr/>
            </p:nvSpPr>
            <p:spPr bwMode="auto">
              <a:xfrm>
                <a:off x="7647330" y="3127334"/>
                <a:ext cx="432000" cy="432000"/>
              </a:xfrm>
              <a:prstGeom prst="ellipse">
                <a:avLst/>
              </a:prstGeom>
              <a:noFill/>
              <a:ln w="28575">
                <a:solidFill>
                  <a:srgbClr val="507D7D"/>
                </a:solidFill>
              </a:ln>
            </p:spPr>
            <p:txBody>
              <a:bodyPr lIns="0" tIns="0" rIns="0" bIns="0"/>
              <a:lstStyle/>
              <a:p>
                <a:pPr algn="ctr">
                  <a:lnSpc>
                    <a:spcPts val="26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42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>
              <a:off x="8388210" y="3248396"/>
              <a:ext cx="920750" cy="822453"/>
              <a:chOff x="9653812" y="1883758"/>
              <a:chExt cx="920750" cy="822453"/>
            </a:xfrm>
          </p:grpSpPr>
          <p:sp>
            <p:nvSpPr>
              <p:cNvPr id="59" name="Oval 52"/>
              <p:cNvSpPr>
                <a:spLocks noChangeArrowheads="1"/>
              </p:cNvSpPr>
              <p:nvPr/>
            </p:nvSpPr>
            <p:spPr bwMode="auto">
              <a:xfrm>
                <a:off x="10142562" y="2274211"/>
                <a:ext cx="432000" cy="432000"/>
              </a:xfrm>
              <a:prstGeom prst="ellipse">
                <a:avLst/>
              </a:prstGeom>
              <a:noFill/>
              <a:ln w="28575">
                <a:solidFill>
                  <a:srgbClr val="507D7D"/>
                </a:solidFill>
              </a:ln>
            </p:spPr>
            <p:txBody>
              <a:bodyPr lIns="0" tIns="0" rIns="0" bIns="0"/>
              <a:lstStyle/>
              <a:p>
                <a:pPr algn="ctr">
                  <a:lnSpc>
                    <a:spcPts val="26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90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Freeform 28"/>
              <p:cNvSpPr>
                <a:spLocks/>
              </p:cNvSpPr>
              <p:nvPr/>
            </p:nvSpPr>
            <p:spPr bwMode="auto">
              <a:xfrm flipH="1">
                <a:off x="9653812" y="1883758"/>
                <a:ext cx="567055" cy="450850"/>
              </a:xfrm>
              <a:custGeom>
                <a:avLst/>
                <a:gdLst>
                  <a:gd name="T0" fmla="*/ 210 w 210"/>
                  <a:gd name="T1" fmla="*/ 0 h 210"/>
                  <a:gd name="T2" fmla="*/ 0 w 210"/>
                  <a:gd name="T3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10" h="210">
                    <a:moveTo>
                      <a:pt x="210" y="0"/>
                    </a:moveTo>
                    <a:lnTo>
                      <a:pt x="0" y="210"/>
                    </a:lnTo>
                  </a:path>
                </a:pathLst>
              </a:custGeom>
              <a:noFill/>
              <a:ln w="28575" cmpd="sng">
                <a:solidFill>
                  <a:srgbClr val="5C30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/>
              <a:lstStyle/>
              <a:p>
                <a:endParaRPr lang="zh-CN" altLang="en-US"/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>
              <a:off x="8254981" y="4033673"/>
              <a:ext cx="724533" cy="898090"/>
              <a:chOff x="9520583" y="2669035"/>
              <a:chExt cx="724533" cy="898090"/>
            </a:xfrm>
          </p:grpSpPr>
          <p:sp>
            <p:nvSpPr>
              <p:cNvPr id="62" name="Line 22"/>
              <p:cNvSpPr>
                <a:spLocks noChangeShapeType="1"/>
              </p:cNvSpPr>
              <p:nvPr/>
            </p:nvSpPr>
            <p:spPr bwMode="auto">
              <a:xfrm flipH="1">
                <a:off x="9840303" y="2669035"/>
                <a:ext cx="404813" cy="481330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8000" tIns="10800" rIns="18000" bIns="10800"/>
              <a:lstStyle/>
              <a:p>
                <a:endParaRPr lang="zh-CN" altLang="en-US"/>
              </a:p>
            </p:txBody>
          </p:sp>
          <p:sp>
            <p:nvSpPr>
              <p:cNvPr id="63" name="Oval 56"/>
              <p:cNvSpPr>
                <a:spLocks noChangeArrowheads="1"/>
              </p:cNvSpPr>
              <p:nvPr/>
            </p:nvSpPr>
            <p:spPr bwMode="auto">
              <a:xfrm>
                <a:off x="9520583" y="3135125"/>
                <a:ext cx="432000" cy="432000"/>
              </a:xfrm>
              <a:prstGeom prst="ellipse">
                <a:avLst/>
              </a:prstGeom>
              <a:noFill/>
              <a:ln w="28575">
                <a:solidFill>
                  <a:srgbClr val="507D7D"/>
                </a:solidFill>
              </a:ln>
            </p:spPr>
            <p:txBody>
              <a:bodyPr lIns="0" tIns="0" rIns="0" bIns="0"/>
              <a:lstStyle/>
              <a:p>
                <a:pPr algn="ctr">
                  <a:lnSpc>
                    <a:spcPts val="26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70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>
              <a:off x="7400233" y="4033673"/>
              <a:ext cx="727945" cy="890299"/>
              <a:chOff x="8665835" y="2669035"/>
              <a:chExt cx="727945" cy="890299"/>
            </a:xfrm>
          </p:grpSpPr>
          <p:sp>
            <p:nvSpPr>
              <p:cNvPr id="65" name="Oval 58"/>
              <p:cNvSpPr>
                <a:spLocks noChangeArrowheads="1"/>
              </p:cNvSpPr>
              <p:nvPr/>
            </p:nvSpPr>
            <p:spPr bwMode="auto">
              <a:xfrm>
                <a:off x="8961780" y="3127334"/>
                <a:ext cx="432000" cy="432000"/>
              </a:xfrm>
              <a:prstGeom prst="ellipse">
                <a:avLst/>
              </a:prstGeom>
              <a:noFill/>
              <a:ln w="28575">
                <a:solidFill>
                  <a:srgbClr val="507D7D"/>
                </a:solidFill>
              </a:ln>
            </p:spPr>
            <p:txBody>
              <a:bodyPr lIns="0" tIns="0" rIns="0" bIns="0"/>
              <a:lstStyle/>
              <a:p>
                <a:pPr algn="ctr">
                  <a:lnSpc>
                    <a:spcPts val="26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58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Line 22"/>
              <p:cNvSpPr>
                <a:spLocks noChangeShapeType="1"/>
              </p:cNvSpPr>
              <p:nvPr/>
            </p:nvSpPr>
            <p:spPr bwMode="auto">
              <a:xfrm>
                <a:off x="8665835" y="2669035"/>
                <a:ext cx="404813" cy="481330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8000" tIns="10800" rIns="18000" bIns="10800"/>
              <a:lstStyle/>
              <a:p>
                <a:endParaRPr lang="zh-CN" altLang="en-US"/>
              </a:p>
            </p:txBody>
          </p:sp>
        </p:grpSp>
      </p:grpSp>
      <p:sp>
        <p:nvSpPr>
          <p:cNvPr id="47" name="Rectangle 5"/>
          <p:cNvSpPr>
            <a:spLocks noChangeArrowheads="1"/>
          </p:cNvSpPr>
          <p:nvPr/>
        </p:nvSpPr>
        <p:spPr bwMode="auto">
          <a:xfrm>
            <a:off x="3567169" y="2907011"/>
            <a:ext cx="1253159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/>
        </p:spPr>
        <p:txBody>
          <a:bodyPr wrap="square" anchor="ctr">
            <a:spAutoFit/>
          </a:bodyPr>
          <a:lstStyle/>
          <a:p>
            <a:r>
              <a:rPr lang="en-US" altLang="zh-CN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==</a:t>
            </a:r>
            <a:r>
              <a:rPr lang="zh-CN" altLang="en-US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!=</a:t>
            </a:r>
            <a:endParaRPr lang="zh-CN" altLang="en-US" sz="2400" b="1" dirty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8" name="Rectangle 5"/>
          <p:cNvSpPr>
            <a:spLocks noChangeArrowheads="1"/>
          </p:cNvSpPr>
          <p:nvPr/>
        </p:nvSpPr>
        <p:spPr bwMode="auto">
          <a:xfrm>
            <a:off x="3567168" y="3624016"/>
            <a:ext cx="1797312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/>
        </p:spPr>
        <p:txBody>
          <a:bodyPr wrap="square" anchor="ctr">
            <a:spAutoFit/>
          </a:bodyPr>
          <a:lstStyle/>
          <a:p>
            <a:r>
              <a:rPr lang="en-US" altLang="zh-CN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zh-CN" altLang="en-US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==</a:t>
            </a:r>
            <a:r>
              <a:rPr lang="zh-CN" altLang="en-US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endParaRPr lang="zh-CN" altLang="en-US" sz="2400" b="1" dirty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285188" y="2907011"/>
            <a:ext cx="2218460" cy="1970344"/>
            <a:chOff x="4285188" y="2907011"/>
            <a:chExt cx="2218460" cy="1970344"/>
          </a:xfrm>
        </p:grpSpPr>
        <p:sp>
          <p:nvSpPr>
            <p:cNvPr id="49" name="Rectangle 5"/>
            <p:cNvSpPr>
              <a:spLocks noChangeArrowheads="1"/>
            </p:cNvSpPr>
            <p:nvPr/>
          </p:nvSpPr>
          <p:spPr bwMode="auto">
            <a:xfrm>
              <a:off x="5250489" y="2907011"/>
              <a:ext cx="1253159" cy="4616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/>
          </p:spPr>
          <p:txBody>
            <a:bodyPr wrap="square" anchor="ctr">
              <a:spAutoFit/>
            </a:bodyPr>
            <a:lstStyle/>
            <a:p>
              <a:r>
                <a:rPr lang="en-US" altLang="zh-CN" sz="2400" i="1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lang="en-US" altLang="zh-CN" sz="24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i="1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endPara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0" name="Rectangle 5"/>
            <p:cNvSpPr>
              <a:spLocks noChangeArrowheads="1"/>
            </p:cNvSpPr>
            <p:nvPr/>
          </p:nvSpPr>
          <p:spPr bwMode="auto">
            <a:xfrm>
              <a:off x="5250489" y="3609184"/>
              <a:ext cx="1253159" cy="4616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/>
          </p:spPr>
          <p:txBody>
            <a:bodyPr wrap="square" anchor="ctr">
              <a:spAutoFit/>
            </a:bodyPr>
            <a:lstStyle/>
            <a:p>
              <a:r>
                <a:rPr lang="en-US" altLang="zh-CN" sz="2400" i="1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lang="en-US" altLang="zh-CN" sz="24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(log</a:t>
              </a:r>
              <a:r>
                <a:rPr lang="en-US" altLang="zh-CN" sz="2400" baseline="-250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400" i="1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endPara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1" name="Rectangle 5"/>
            <p:cNvSpPr>
              <a:spLocks noChangeArrowheads="1"/>
            </p:cNvSpPr>
            <p:nvPr/>
          </p:nvSpPr>
          <p:spPr bwMode="auto">
            <a:xfrm>
              <a:off x="4285188" y="4415690"/>
              <a:ext cx="1993692" cy="4616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/>
          </p:spPr>
          <p:txBody>
            <a:bodyPr wrap="square" anchor="ctr">
              <a:spAutoFit/>
            </a:bodyPr>
            <a:lstStyle/>
            <a:p>
              <a:r>
                <a:rPr lang="en-US" altLang="zh-CN" sz="2400" i="1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lang="en-US" altLang="zh-CN" sz="24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i="1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 ~ (log</a:t>
              </a:r>
              <a:r>
                <a:rPr lang="en-US" altLang="zh-CN" sz="2400" baseline="-250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400" i="1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endPara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150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47" grpId="0"/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16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2327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查找技术的分类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38233" y="893404"/>
            <a:ext cx="9968807" cy="523220"/>
            <a:chOff x="638233" y="893404"/>
            <a:chExt cx="9968807" cy="523220"/>
          </a:xfrm>
        </p:grpSpPr>
        <p:sp>
          <p:nvSpPr>
            <p:cNvPr id="81" name="Text Box 7"/>
            <p:cNvSpPr txBox="1">
              <a:spLocks noChangeArrowheads="1"/>
            </p:cNvSpPr>
            <p:nvPr/>
          </p:nvSpPr>
          <p:spPr bwMode="auto">
            <a:xfrm>
              <a:off x="1234598" y="893404"/>
              <a:ext cx="937244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能否不用比较，通过关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键码能够直接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确定存储位置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6" name="Group 31"/>
            <p:cNvGrpSpPr/>
            <p:nvPr/>
          </p:nvGrpSpPr>
          <p:grpSpPr>
            <a:xfrm>
              <a:off x="638233" y="95353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27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1237450" y="1441348"/>
            <a:ext cx="8189912" cy="1131671"/>
            <a:chOff x="1237450" y="1441348"/>
            <a:chExt cx="8189912" cy="1131671"/>
          </a:xfrm>
        </p:grpSpPr>
        <p:sp>
          <p:nvSpPr>
            <p:cNvPr id="79" name="Rectangle 21"/>
            <p:cNvSpPr>
              <a:spLocks noChangeArrowheads="1"/>
            </p:cNvSpPr>
            <p:nvPr/>
          </p:nvSpPr>
          <p:spPr bwMode="auto">
            <a:xfrm>
              <a:off x="1237450" y="2053906"/>
              <a:ext cx="8189912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在存储位置和关键码之间建立一个确定的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对应关系</a:t>
              </a:r>
            </a:p>
          </p:txBody>
        </p:sp>
        <p:sp>
          <p:nvSpPr>
            <p:cNvPr id="29" name="右箭头 28"/>
            <p:cNvSpPr/>
            <p:nvPr/>
          </p:nvSpPr>
          <p:spPr>
            <a:xfrm rot="16200000">
              <a:off x="4563865" y="1567348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Rectangle 21"/>
          <p:cNvSpPr>
            <a:spLocks noChangeArrowheads="1"/>
          </p:cNvSpPr>
          <p:nvPr/>
        </p:nvSpPr>
        <p:spPr bwMode="auto">
          <a:xfrm>
            <a:off x="1237450" y="3071503"/>
            <a:ext cx="99861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设关键码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在存储结构中的位置是</a:t>
            </a:r>
            <a:r>
              <a:rPr lang="en-US" altLang="zh-CN" sz="2800" i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addr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，则有</a:t>
            </a:r>
            <a:r>
              <a:rPr lang="en-US" altLang="zh-CN" sz="2800" i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addr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2800" dirty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633322" y="4004893"/>
            <a:ext cx="5091641" cy="1282756"/>
            <a:chOff x="2633322" y="4004893"/>
            <a:chExt cx="5091641" cy="1282756"/>
          </a:xfrm>
        </p:grpSpPr>
        <p:grpSp>
          <p:nvGrpSpPr>
            <p:cNvPr id="2" name="组合 1"/>
            <p:cNvGrpSpPr/>
            <p:nvPr/>
          </p:nvGrpSpPr>
          <p:grpSpPr>
            <a:xfrm>
              <a:off x="3217356" y="4004893"/>
              <a:ext cx="4507607" cy="1282756"/>
              <a:chOff x="1070233" y="4004893"/>
              <a:chExt cx="4507607" cy="1282756"/>
            </a:xfrm>
          </p:grpSpPr>
          <p:sp>
            <p:nvSpPr>
              <p:cNvPr id="33" name="Rectangle 21"/>
              <p:cNvSpPr>
                <a:spLocks noChangeArrowheads="1"/>
              </p:cNvSpPr>
              <p:nvPr/>
            </p:nvSpPr>
            <p:spPr bwMode="auto">
              <a:xfrm>
                <a:off x="1070233" y="4366903"/>
                <a:ext cx="1733927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/>
                <a:r>
                  <a:rPr lang="zh-CN" altLang="en-US" sz="28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查找技术</a:t>
                </a:r>
                <a:endPara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Rectangle 21"/>
              <p:cNvSpPr>
                <a:spLocks noChangeArrowheads="1"/>
              </p:cNvSpPr>
              <p:nvPr/>
            </p:nvSpPr>
            <p:spPr bwMode="auto">
              <a:xfrm>
                <a:off x="3041738" y="4004893"/>
                <a:ext cx="2429422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/>
                <a:r>
                  <a:rPr lang="zh-CN" altLang="en-US" sz="2800" dirty="0" smtClean="0">
                    <a:solidFill>
                      <a:srgbClr val="285A3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比较式</a:t>
                </a:r>
                <a:r>
                  <a:rPr lang="zh-CN" altLang="en-US" sz="2800" dirty="0">
                    <a:solidFill>
                      <a:srgbClr val="285A3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查找</a:t>
                </a:r>
              </a:p>
            </p:txBody>
          </p:sp>
          <p:sp>
            <p:nvSpPr>
              <p:cNvPr id="35" name="Rectangle 21"/>
              <p:cNvSpPr>
                <a:spLocks noChangeArrowheads="1"/>
              </p:cNvSpPr>
              <p:nvPr/>
            </p:nvSpPr>
            <p:spPr bwMode="auto">
              <a:xfrm>
                <a:off x="3041738" y="4764429"/>
                <a:ext cx="2536102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/>
                <a:r>
                  <a:rPr lang="zh-CN" altLang="en-US" sz="2800" dirty="0" smtClean="0">
                    <a:solidFill>
                      <a:srgbClr val="285A3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计算式查找</a:t>
                </a:r>
                <a:endPara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右大括号 35"/>
              <p:cNvSpPr/>
              <p:nvPr/>
            </p:nvSpPr>
            <p:spPr>
              <a:xfrm flipH="1">
                <a:off x="2812582" y="4175063"/>
                <a:ext cx="195696" cy="906899"/>
              </a:xfrm>
              <a:prstGeom prst="rightBrace">
                <a:avLst>
                  <a:gd name="adj1" fmla="val 16840"/>
                  <a:gd name="adj2" fmla="val 50000"/>
                </a:avLst>
              </a:prstGeom>
              <a:ln w="25400">
                <a:solidFill>
                  <a:srgbClr val="285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9" name="Freeform 84"/>
            <p:cNvSpPr>
              <a:spLocks/>
            </p:cNvSpPr>
            <p:nvPr/>
          </p:nvSpPr>
          <p:spPr bwMode="auto">
            <a:xfrm>
              <a:off x="2633322" y="4448513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011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16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1413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散列的基本思想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638300" y="2732722"/>
            <a:ext cx="1928812" cy="2879725"/>
            <a:chOff x="1638300" y="2732722"/>
            <a:chExt cx="1928812" cy="2879725"/>
          </a:xfrm>
        </p:grpSpPr>
        <p:sp>
          <p:nvSpPr>
            <p:cNvPr id="24" name="Text Box 27"/>
            <p:cNvSpPr txBox="1">
              <a:spLocks noChangeArrowheads="1"/>
            </p:cNvSpPr>
            <p:nvPr/>
          </p:nvSpPr>
          <p:spPr bwMode="auto">
            <a:xfrm>
              <a:off x="1941512" y="3256597"/>
              <a:ext cx="314325" cy="1755775"/>
            </a:xfrm>
            <a:prstGeom prst="rect">
              <a:avLst/>
            </a:prstGeom>
            <a:noFill/>
            <a:ln>
              <a:noFill/>
            </a:ln>
          </p:spPr>
          <p:txBody>
            <a:bodyPr lIns="18000" tIns="0" rIns="18000" bIns="0"/>
            <a:lstStyle/>
            <a:p>
              <a:pPr algn="just">
                <a:lnSpc>
                  <a:spcPct val="96000"/>
                </a:lnSpc>
              </a:pPr>
              <a:r>
                <a:rPr lang="zh-CN" altLang="en-US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ngsana New" pitchFamily="18" charset="-34"/>
                </a:rPr>
                <a:t>关键码集合</a:t>
              </a:r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1638300" y="2732722"/>
              <a:ext cx="1928812" cy="2879725"/>
            </a:xfrm>
            <a:prstGeom prst="ellipse">
              <a:avLst/>
            </a:prstGeom>
            <a:noFill/>
            <a:ln w="38100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878637" y="2750185"/>
            <a:ext cx="1168400" cy="3105150"/>
            <a:chOff x="6878637" y="2750185"/>
            <a:chExt cx="1168400" cy="3105150"/>
          </a:xfrm>
        </p:grpSpPr>
        <p:sp>
          <p:nvSpPr>
            <p:cNvPr id="26" name="Text Box 29"/>
            <p:cNvSpPr txBox="1">
              <a:spLocks noChangeArrowheads="1"/>
            </p:cNvSpPr>
            <p:nvPr/>
          </p:nvSpPr>
          <p:spPr bwMode="auto">
            <a:xfrm>
              <a:off x="6878637" y="2750185"/>
              <a:ext cx="1168400" cy="3105150"/>
            </a:xfrm>
            <a:prstGeom prst="rect">
              <a:avLst/>
            </a:prstGeom>
            <a:noFill/>
            <a:ln w="38100">
              <a:solidFill>
                <a:srgbClr val="507D7D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12000"/>
                </a:lnSpc>
              </a:pPr>
              <a:endParaRPr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endParaRPr>
            </a:p>
            <a:p>
              <a:pPr algn="just">
                <a:lnSpc>
                  <a:spcPct val="112000"/>
                </a:lnSpc>
              </a:pPr>
              <a:endParaRPr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endParaRPr>
            </a:p>
            <a:p>
              <a:pPr algn="just"/>
              <a:endParaRPr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endParaRPr>
            </a:p>
            <a:p>
              <a:pPr algn="just"/>
              <a:r>
                <a:rPr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Angsana New" pitchFamily="18" charset="-34"/>
                </a:rPr>
                <a:t>     r</a:t>
              </a:r>
              <a:r>
                <a:rPr lang="en-US" altLang="zh-CN" sz="2400" i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Angsana New" pitchFamily="18" charset="-34"/>
                </a:rPr>
                <a:t>i</a:t>
              </a:r>
              <a:endParaRPr lang="en-US" altLang="zh-CN" sz="2400">
                <a:solidFill>
                  <a:schemeClr val="tx1"/>
                </a:solidFill>
                <a:cs typeface="Angsana New" pitchFamily="18" charset="-34"/>
              </a:endParaRPr>
            </a:p>
          </p:txBody>
        </p:sp>
        <p:sp>
          <p:nvSpPr>
            <p:cNvPr id="27" name="Line 30"/>
            <p:cNvSpPr>
              <a:spLocks noChangeShapeType="1"/>
            </p:cNvSpPr>
            <p:nvPr/>
          </p:nvSpPr>
          <p:spPr bwMode="auto">
            <a:xfrm>
              <a:off x="6878637" y="3977957"/>
              <a:ext cx="1168400" cy="1588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31"/>
            <p:cNvSpPr>
              <a:spLocks noChangeShapeType="1"/>
            </p:cNvSpPr>
            <p:nvPr/>
          </p:nvSpPr>
          <p:spPr bwMode="auto">
            <a:xfrm>
              <a:off x="6878637" y="4404677"/>
              <a:ext cx="1168400" cy="1588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Text Box 33"/>
            <p:cNvSpPr txBox="1">
              <a:spLocks noChangeArrowheads="1"/>
            </p:cNvSpPr>
            <p:nvPr/>
          </p:nvSpPr>
          <p:spPr bwMode="auto">
            <a:xfrm>
              <a:off x="7373937" y="3020060"/>
              <a:ext cx="334963" cy="827087"/>
            </a:xfrm>
            <a:prstGeom prst="rect">
              <a:avLst/>
            </a:prstGeom>
            <a:noFill/>
            <a:ln>
              <a:noFill/>
            </a:ln>
          </p:spPr>
          <p:txBody>
            <a:bodyPr vert="eaVert" lIns="18000" tIns="36000" rIns="18000" bIns="0"/>
            <a:lstStyle/>
            <a:p>
              <a:pPr algn="just">
                <a:lnSpc>
                  <a:spcPct val="96000"/>
                </a:lnSpc>
              </a:pPr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Angsana New" pitchFamily="18" charset="-34"/>
                </a:rPr>
                <a:t>……</a:t>
              </a:r>
              <a:endParaRPr lang="en-US" altLang="zh-CN" sz="2400">
                <a:solidFill>
                  <a:schemeClr val="tx1"/>
                </a:solidFill>
                <a:cs typeface="Angsana New" pitchFamily="18" charset="-34"/>
              </a:endParaRPr>
            </a:p>
          </p:txBody>
        </p:sp>
        <p:sp>
          <p:nvSpPr>
            <p:cNvPr id="41" name="Text Box 34"/>
            <p:cNvSpPr txBox="1">
              <a:spLocks noChangeArrowheads="1"/>
            </p:cNvSpPr>
            <p:nvPr/>
          </p:nvSpPr>
          <p:spPr bwMode="auto">
            <a:xfrm>
              <a:off x="7361237" y="4729797"/>
              <a:ext cx="334963" cy="827088"/>
            </a:xfrm>
            <a:prstGeom prst="rect">
              <a:avLst/>
            </a:prstGeom>
            <a:noFill/>
            <a:ln>
              <a:noFill/>
            </a:ln>
          </p:spPr>
          <p:txBody>
            <a:bodyPr vert="eaVert" lIns="18000" tIns="36000" rIns="18000" bIns="0"/>
            <a:lstStyle/>
            <a:p>
              <a:pPr algn="just">
                <a:lnSpc>
                  <a:spcPct val="96000"/>
                </a:lnSpc>
              </a:pPr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Angsana New" pitchFamily="18" charset="-34"/>
                </a:rPr>
                <a:t>……</a:t>
              </a:r>
              <a:endParaRPr lang="en-US" altLang="zh-CN" sz="2400">
                <a:solidFill>
                  <a:schemeClr val="tx1"/>
                </a:solidFill>
                <a:cs typeface="Angsana New" pitchFamily="18" charset="-34"/>
              </a:endParaRPr>
            </a:p>
          </p:txBody>
        </p:sp>
      </p:grp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3516153" y="2531427"/>
            <a:ext cx="1593533" cy="1141095"/>
          </a:xfrm>
          <a:prstGeom prst="rect">
            <a:avLst/>
          </a:prstGeom>
          <a:noFill/>
          <a:ln>
            <a:noFill/>
          </a:ln>
        </p:spPr>
        <p:txBody>
          <a:bodyPr lIns="18000" tIns="0" rIns="18000" bIns="0"/>
          <a:lstStyle/>
          <a:p>
            <a:pPr algn="just">
              <a:lnSpc>
                <a:spcPct val="96000"/>
              </a:lnSpc>
            </a:pPr>
            <a:endParaRPr lang="en-US" altLang="zh-CN" sz="2400" dirty="0">
              <a:solidFill>
                <a:schemeClr val="tx1"/>
              </a:solidFill>
              <a:cs typeface="Angsana New" pitchFamily="18" charset="-34"/>
            </a:endParaRP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6031865" y="3973195"/>
            <a:ext cx="739775" cy="260350"/>
          </a:xfrm>
          <a:prstGeom prst="rect">
            <a:avLst/>
          </a:prstGeom>
          <a:noFill/>
          <a:ln>
            <a:noFill/>
          </a:ln>
        </p:spPr>
        <p:txBody>
          <a:bodyPr lIns="18000" tIns="0" rIns="18000" bIns="0"/>
          <a:lstStyle/>
          <a:p>
            <a:pPr algn="just">
              <a:lnSpc>
                <a:spcPct val="96000"/>
              </a:lnSpc>
            </a:pPr>
            <a:r>
              <a:rPr lang="en-US" altLang="zh-CN" sz="2400" i="1" dirty="0">
                <a:solidFill>
                  <a:srgbClr val="285A32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H</a:t>
            </a:r>
            <a:r>
              <a:rPr lang="en-US" altLang="zh-CN" sz="2400" dirty="0">
                <a:solidFill>
                  <a:srgbClr val="285A32"/>
                </a:solidFill>
                <a:latin typeface="宋体" pitchFamily="2" charset="-122"/>
                <a:ea typeface="宋体" pitchFamily="2" charset="-122"/>
                <a:cs typeface="Angsana New" pitchFamily="18" charset="-34"/>
              </a:rPr>
              <a:t>(</a:t>
            </a:r>
            <a:r>
              <a:rPr lang="en-US" altLang="zh-CN" sz="2400" i="1" dirty="0" err="1">
                <a:solidFill>
                  <a:srgbClr val="285A32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k</a:t>
            </a:r>
            <a:r>
              <a:rPr lang="en-US" altLang="zh-CN" sz="2400" i="1" baseline="-25000" dirty="0" err="1">
                <a:solidFill>
                  <a:srgbClr val="285A32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宋体" pitchFamily="2" charset="-122"/>
                <a:ea typeface="宋体" pitchFamily="2" charset="-122"/>
                <a:cs typeface="Angsana New" pitchFamily="18" charset="-34"/>
              </a:rPr>
              <a:t>)</a:t>
            </a:r>
            <a:endParaRPr lang="en-US" altLang="zh-CN" sz="2400" dirty="0">
              <a:solidFill>
                <a:srgbClr val="285A32"/>
              </a:solidFill>
              <a:cs typeface="Angsana New" pitchFamily="18" charset="-34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079750" y="3672522"/>
            <a:ext cx="2879725" cy="454025"/>
            <a:chOff x="3079750" y="3672522"/>
            <a:chExt cx="2879725" cy="454025"/>
          </a:xfrm>
        </p:grpSpPr>
        <p:sp>
          <p:nvSpPr>
            <p:cNvPr id="42" name="Text Box 35"/>
            <p:cNvSpPr txBox="1">
              <a:spLocks noChangeArrowheads="1"/>
            </p:cNvSpPr>
            <p:nvPr/>
          </p:nvSpPr>
          <p:spPr bwMode="auto">
            <a:xfrm>
              <a:off x="4519612" y="3672522"/>
              <a:ext cx="674687" cy="336550"/>
            </a:xfrm>
            <a:prstGeom prst="rect">
              <a:avLst/>
            </a:prstGeom>
            <a:noFill/>
            <a:ln>
              <a:noFill/>
            </a:ln>
          </p:spPr>
          <p:txBody>
            <a:bodyPr lIns="18000" tIns="0" rIns="18000" bIns="0"/>
            <a:lstStyle/>
            <a:p>
              <a:pPr>
                <a:lnSpc>
                  <a:spcPct val="96000"/>
                </a:lnSpc>
              </a:pPr>
              <a:r>
                <a:rPr lang="en-US" altLang="zh-CN" sz="2800" i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Angsana New" pitchFamily="18" charset="-34"/>
                </a:rPr>
                <a:t>H</a:t>
              </a:r>
              <a:endParaRPr lang="en-US" altLang="zh-CN" sz="2800" dirty="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endParaRPr>
            </a:p>
          </p:txBody>
        </p:sp>
        <p:sp>
          <p:nvSpPr>
            <p:cNvPr id="43" name="Line 36"/>
            <p:cNvSpPr>
              <a:spLocks noChangeShapeType="1"/>
            </p:cNvSpPr>
            <p:nvPr/>
          </p:nvSpPr>
          <p:spPr bwMode="auto">
            <a:xfrm>
              <a:off x="3079750" y="4126547"/>
              <a:ext cx="2879725" cy="0"/>
            </a:xfrm>
            <a:prstGeom prst="line">
              <a:avLst/>
            </a:prstGeom>
            <a:noFill/>
            <a:ln w="38100">
              <a:solidFill>
                <a:srgbClr val="285A3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" name="Oval 38"/>
          <p:cNvSpPr>
            <a:spLocks noChangeArrowheads="1"/>
          </p:cNvSpPr>
          <p:nvPr/>
        </p:nvSpPr>
        <p:spPr bwMode="auto">
          <a:xfrm>
            <a:off x="2654788" y="3913396"/>
            <a:ext cx="402588" cy="432000"/>
          </a:xfrm>
          <a:prstGeom prst="ellipse">
            <a:avLst/>
          </a:prstGeom>
          <a:noFill/>
          <a:ln w="28575">
            <a:solidFill>
              <a:srgbClr val="285A32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noAutofit/>
          </a:bodyPr>
          <a:lstStyle/>
          <a:p>
            <a:pPr algn="ctr"/>
            <a:r>
              <a:rPr lang="en-US" altLang="zh-CN" sz="2400" i="1" dirty="0" err="1" smtClean="0">
                <a:latin typeface="Times New Roman" pitchFamily="18" charset="0"/>
                <a:ea typeface="宋体" pitchFamily="2" charset="-122"/>
                <a:cs typeface="Angsana New" pitchFamily="18" charset="-34"/>
              </a:rPr>
              <a:t>k</a:t>
            </a:r>
            <a:r>
              <a:rPr lang="en-US" altLang="zh-CN" sz="2400" i="1" baseline="-25000" dirty="0" err="1" smtClean="0">
                <a:latin typeface="Times New Roman" pitchFamily="18" charset="0"/>
                <a:ea typeface="宋体" pitchFamily="2" charset="-122"/>
                <a:cs typeface="Angsana New" pitchFamily="18" charset="-34"/>
              </a:rPr>
              <a:t>i</a:t>
            </a:r>
            <a:endParaRPr lang="en-US" altLang="zh-CN" sz="2400" dirty="0">
              <a:cs typeface="Angsana New" pitchFamily="18" charset="-34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44324" y="923449"/>
            <a:ext cx="10770435" cy="1075231"/>
            <a:chOff x="644324" y="923449"/>
            <a:chExt cx="10770435" cy="1075231"/>
          </a:xfrm>
        </p:grpSpPr>
        <p:sp>
          <p:nvSpPr>
            <p:cNvPr id="45" name="Text Box 4"/>
            <p:cNvSpPr txBox="1">
              <a:spLocks noChangeArrowheads="1"/>
            </p:cNvSpPr>
            <p:nvPr/>
          </p:nvSpPr>
          <p:spPr bwMode="auto">
            <a:xfrm>
              <a:off x="1155064" y="923449"/>
              <a:ext cx="10259695" cy="1075231"/>
            </a:xfrm>
            <a:prstGeom prst="rect">
              <a:avLst/>
            </a:prstGeom>
            <a:noFill/>
            <a:ln>
              <a:noFill/>
            </a:ln>
            <a:effectLst>
              <a:outerShdw dist="28398" dir="1593903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ngsana New" pitchFamily="18" charset="-34"/>
                </a:rPr>
                <a:t>散列的基本思想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ngsana New" pitchFamily="18" charset="-34"/>
                </a:rPr>
                <a:t>：在记录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ngsana New" pitchFamily="18" charset="-34"/>
                </a:rPr>
                <a:t>的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ngsana New" pitchFamily="18" charset="-34"/>
                </a:rPr>
                <a:t>关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ngsana New" pitchFamily="18" charset="-34"/>
                </a:rPr>
                <a:t>键码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ngsana New" pitchFamily="18" charset="-34"/>
                </a:rPr>
                <a:t>和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ngsana New" pitchFamily="18" charset="-34"/>
                </a:rPr>
                <a:t>存储地址之间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ngsana New" pitchFamily="18" charset="-34"/>
                </a:rPr>
                <a:t>建立一个确定的对应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ngsana New" pitchFamily="18" charset="-34"/>
                </a:rPr>
                <a:t>关系，通过计算得到待查记录的地址。</a:t>
              </a:r>
              <a:endParaRPr kumimoji="1" lang="zh-CN" altLang="en-US" sz="2800" dirty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6" name="Freeform 84"/>
            <p:cNvSpPr>
              <a:spLocks/>
            </p:cNvSpPr>
            <p:nvPr/>
          </p:nvSpPr>
          <p:spPr bwMode="auto">
            <a:xfrm>
              <a:off x="644324" y="1057561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727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  <p:bldLst>
      <p:bldP spid="31" grpId="0"/>
      <p:bldP spid="31" grpId="1"/>
      <p:bldP spid="44" grpId="0" animBg="1"/>
      <p:bldP spid="4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16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1413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散列的基本概念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638300" y="2732722"/>
            <a:ext cx="1928812" cy="2879725"/>
            <a:chOff x="1638300" y="2732722"/>
            <a:chExt cx="1928812" cy="2879725"/>
          </a:xfrm>
        </p:grpSpPr>
        <p:sp>
          <p:nvSpPr>
            <p:cNvPr id="24" name="Text Box 27"/>
            <p:cNvSpPr txBox="1">
              <a:spLocks noChangeArrowheads="1"/>
            </p:cNvSpPr>
            <p:nvPr/>
          </p:nvSpPr>
          <p:spPr bwMode="auto">
            <a:xfrm>
              <a:off x="1941512" y="3256597"/>
              <a:ext cx="314325" cy="1755775"/>
            </a:xfrm>
            <a:prstGeom prst="rect">
              <a:avLst/>
            </a:prstGeom>
            <a:noFill/>
            <a:ln>
              <a:noFill/>
            </a:ln>
          </p:spPr>
          <p:txBody>
            <a:bodyPr lIns="18000" tIns="0" rIns="18000" bIns="0"/>
            <a:lstStyle/>
            <a:p>
              <a:pPr algn="just">
                <a:lnSpc>
                  <a:spcPct val="96000"/>
                </a:lnSpc>
              </a:pPr>
              <a:r>
                <a:rPr lang="zh-CN" altLang="en-US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ngsana New" pitchFamily="18" charset="-34"/>
                </a:rPr>
                <a:t>关键码集合</a:t>
              </a:r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1638300" y="2732722"/>
              <a:ext cx="1928812" cy="2879725"/>
            </a:xfrm>
            <a:prstGeom prst="ellipse">
              <a:avLst/>
            </a:prstGeom>
            <a:noFill/>
            <a:ln w="38100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878637" y="2750185"/>
            <a:ext cx="1168400" cy="3105150"/>
            <a:chOff x="6878637" y="2750185"/>
            <a:chExt cx="1168400" cy="3105150"/>
          </a:xfrm>
        </p:grpSpPr>
        <p:sp>
          <p:nvSpPr>
            <p:cNvPr id="26" name="Text Box 29"/>
            <p:cNvSpPr txBox="1">
              <a:spLocks noChangeArrowheads="1"/>
            </p:cNvSpPr>
            <p:nvPr/>
          </p:nvSpPr>
          <p:spPr bwMode="auto">
            <a:xfrm>
              <a:off x="6878637" y="2750185"/>
              <a:ext cx="1168400" cy="3105150"/>
            </a:xfrm>
            <a:prstGeom prst="rect">
              <a:avLst/>
            </a:prstGeom>
            <a:noFill/>
            <a:ln w="38100">
              <a:solidFill>
                <a:srgbClr val="507D7D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12000"/>
                </a:lnSpc>
              </a:pPr>
              <a:endParaRPr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endParaRPr>
            </a:p>
            <a:p>
              <a:pPr algn="just">
                <a:lnSpc>
                  <a:spcPct val="112000"/>
                </a:lnSpc>
              </a:pPr>
              <a:endParaRPr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endParaRPr>
            </a:p>
            <a:p>
              <a:pPr algn="just"/>
              <a:endParaRPr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endParaRPr>
            </a:p>
            <a:p>
              <a:pPr algn="just"/>
              <a:r>
                <a:rPr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Angsana New" pitchFamily="18" charset="-34"/>
                </a:rPr>
                <a:t>     r</a:t>
              </a:r>
              <a:r>
                <a:rPr lang="en-US" altLang="zh-CN" sz="2400" i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Angsana New" pitchFamily="18" charset="-34"/>
                </a:rPr>
                <a:t>i</a:t>
              </a:r>
              <a:endParaRPr lang="en-US" altLang="zh-CN" sz="2400">
                <a:solidFill>
                  <a:schemeClr val="tx1"/>
                </a:solidFill>
                <a:cs typeface="Angsana New" pitchFamily="18" charset="-34"/>
              </a:endParaRPr>
            </a:p>
          </p:txBody>
        </p:sp>
        <p:sp>
          <p:nvSpPr>
            <p:cNvPr id="27" name="Line 30"/>
            <p:cNvSpPr>
              <a:spLocks noChangeShapeType="1"/>
            </p:cNvSpPr>
            <p:nvPr/>
          </p:nvSpPr>
          <p:spPr bwMode="auto">
            <a:xfrm>
              <a:off x="6878637" y="3977957"/>
              <a:ext cx="1168400" cy="1588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31"/>
            <p:cNvSpPr>
              <a:spLocks noChangeShapeType="1"/>
            </p:cNvSpPr>
            <p:nvPr/>
          </p:nvSpPr>
          <p:spPr bwMode="auto">
            <a:xfrm>
              <a:off x="6878637" y="4404677"/>
              <a:ext cx="1168400" cy="1588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Text Box 33"/>
            <p:cNvSpPr txBox="1">
              <a:spLocks noChangeArrowheads="1"/>
            </p:cNvSpPr>
            <p:nvPr/>
          </p:nvSpPr>
          <p:spPr bwMode="auto">
            <a:xfrm>
              <a:off x="7373937" y="3020060"/>
              <a:ext cx="334963" cy="827087"/>
            </a:xfrm>
            <a:prstGeom prst="rect">
              <a:avLst/>
            </a:prstGeom>
            <a:noFill/>
            <a:ln>
              <a:noFill/>
            </a:ln>
          </p:spPr>
          <p:txBody>
            <a:bodyPr vert="eaVert" lIns="18000" tIns="36000" rIns="18000" bIns="0"/>
            <a:lstStyle/>
            <a:p>
              <a:pPr algn="just">
                <a:lnSpc>
                  <a:spcPct val="96000"/>
                </a:lnSpc>
              </a:pPr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Angsana New" pitchFamily="18" charset="-34"/>
                </a:rPr>
                <a:t>……</a:t>
              </a:r>
              <a:endParaRPr lang="en-US" altLang="zh-CN" sz="2400">
                <a:solidFill>
                  <a:schemeClr val="tx1"/>
                </a:solidFill>
                <a:cs typeface="Angsana New" pitchFamily="18" charset="-34"/>
              </a:endParaRPr>
            </a:p>
          </p:txBody>
        </p:sp>
        <p:sp>
          <p:nvSpPr>
            <p:cNvPr id="41" name="Text Box 34"/>
            <p:cNvSpPr txBox="1">
              <a:spLocks noChangeArrowheads="1"/>
            </p:cNvSpPr>
            <p:nvPr/>
          </p:nvSpPr>
          <p:spPr bwMode="auto">
            <a:xfrm>
              <a:off x="7361237" y="4729797"/>
              <a:ext cx="334963" cy="827088"/>
            </a:xfrm>
            <a:prstGeom prst="rect">
              <a:avLst/>
            </a:prstGeom>
            <a:noFill/>
            <a:ln>
              <a:noFill/>
            </a:ln>
          </p:spPr>
          <p:txBody>
            <a:bodyPr vert="eaVert" lIns="18000" tIns="36000" rIns="18000" bIns="0"/>
            <a:lstStyle/>
            <a:p>
              <a:pPr algn="just">
                <a:lnSpc>
                  <a:spcPct val="96000"/>
                </a:lnSpc>
              </a:pPr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Angsana New" pitchFamily="18" charset="-34"/>
                </a:rPr>
                <a:t>……</a:t>
              </a:r>
              <a:endParaRPr lang="en-US" altLang="zh-CN" sz="2400">
                <a:solidFill>
                  <a:schemeClr val="tx1"/>
                </a:solidFill>
                <a:cs typeface="Angsana New" pitchFamily="18" charset="-34"/>
              </a:endParaRPr>
            </a:p>
          </p:txBody>
        </p:sp>
      </p:grp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6031865" y="3973195"/>
            <a:ext cx="739775" cy="260350"/>
          </a:xfrm>
          <a:prstGeom prst="rect">
            <a:avLst/>
          </a:prstGeom>
          <a:noFill/>
          <a:ln>
            <a:noFill/>
          </a:ln>
        </p:spPr>
        <p:txBody>
          <a:bodyPr lIns="18000" tIns="0" rIns="18000" bIns="0"/>
          <a:lstStyle/>
          <a:p>
            <a:pPr algn="just">
              <a:lnSpc>
                <a:spcPct val="96000"/>
              </a:lnSpc>
            </a:pPr>
            <a:r>
              <a:rPr lang="en-US" altLang="zh-CN" sz="2400" i="1" dirty="0">
                <a:solidFill>
                  <a:srgbClr val="285A32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H</a:t>
            </a:r>
            <a:r>
              <a:rPr lang="en-US" altLang="zh-CN" sz="2400" dirty="0">
                <a:solidFill>
                  <a:srgbClr val="285A32"/>
                </a:solidFill>
                <a:latin typeface="宋体" pitchFamily="2" charset="-122"/>
                <a:ea typeface="宋体" pitchFamily="2" charset="-122"/>
                <a:cs typeface="Angsana New" pitchFamily="18" charset="-34"/>
              </a:rPr>
              <a:t>(</a:t>
            </a:r>
            <a:r>
              <a:rPr lang="en-US" altLang="zh-CN" sz="2400" i="1" dirty="0" err="1">
                <a:solidFill>
                  <a:srgbClr val="285A32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k</a:t>
            </a:r>
            <a:r>
              <a:rPr lang="en-US" altLang="zh-CN" sz="2400" i="1" baseline="-25000" dirty="0" err="1">
                <a:solidFill>
                  <a:srgbClr val="285A32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宋体" pitchFamily="2" charset="-122"/>
                <a:ea typeface="宋体" pitchFamily="2" charset="-122"/>
                <a:cs typeface="Angsana New" pitchFamily="18" charset="-34"/>
              </a:rPr>
              <a:t>)</a:t>
            </a:r>
            <a:endParaRPr lang="en-US" altLang="zh-CN" sz="2400" dirty="0">
              <a:solidFill>
                <a:srgbClr val="285A32"/>
              </a:solidFill>
              <a:cs typeface="Angsana New" pitchFamily="18" charset="-34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079750" y="3672522"/>
            <a:ext cx="2879725" cy="454025"/>
            <a:chOff x="3079750" y="3672522"/>
            <a:chExt cx="2879725" cy="454025"/>
          </a:xfrm>
        </p:grpSpPr>
        <p:sp>
          <p:nvSpPr>
            <p:cNvPr id="42" name="Text Box 35"/>
            <p:cNvSpPr txBox="1">
              <a:spLocks noChangeArrowheads="1"/>
            </p:cNvSpPr>
            <p:nvPr/>
          </p:nvSpPr>
          <p:spPr bwMode="auto">
            <a:xfrm>
              <a:off x="4519612" y="3672522"/>
              <a:ext cx="674687" cy="336550"/>
            </a:xfrm>
            <a:prstGeom prst="rect">
              <a:avLst/>
            </a:prstGeom>
            <a:noFill/>
            <a:ln>
              <a:noFill/>
            </a:ln>
          </p:spPr>
          <p:txBody>
            <a:bodyPr lIns="18000" tIns="0" rIns="18000" bIns="0"/>
            <a:lstStyle/>
            <a:p>
              <a:pPr>
                <a:lnSpc>
                  <a:spcPct val="96000"/>
                </a:lnSpc>
              </a:pPr>
              <a:r>
                <a:rPr lang="en-US" altLang="zh-CN" sz="2800" i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Angsana New" pitchFamily="18" charset="-34"/>
                </a:rPr>
                <a:t>H</a:t>
              </a:r>
              <a:endParaRPr lang="en-US" altLang="zh-CN" sz="2800" dirty="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endParaRPr>
            </a:p>
          </p:txBody>
        </p:sp>
        <p:sp>
          <p:nvSpPr>
            <p:cNvPr id="43" name="Line 36"/>
            <p:cNvSpPr>
              <a:spLocks noChangeShapeType="1"/>
            </p:cNvSpPr>
            <p:nvPr/>
          </p:nvSpPr>
          <p:spPr bwMode="auto">
            <a:xfrm>
              <a:off x="3079750" y="4126547"/>
              <a:ext cx="2879725" cy="0"/>
            </a:xfrm>
            <a:prstGeom prst="line">
              <a:avLst/>
            </a:prstGeom>
            <a:noFill/>
            <a:ln w="38100">
              <a:solidFill>
                <a:srgbClr val="285A3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" name="Oval 38"/>
          <p:cNvSpPr>
            <a:spLocks noChangeArrowheads="1"/>
          </p:cNvSpPr>
          <p:nvPr/>
        </p:nvSpPr>
        <p:spPr bwMode="auto">
          <a:xfrm>
            <a:off x="2654788" y="3913396"/>
            <a:ext cx="402588" cy="432000"/>
          </a:xfrm>
          <a:prstGeom prst="ellipse">
            <a:avLst/>
          </a:prstGeom>
          <a:noFill/>
          <a:ln w="28575">
            <a:solidFill>
              <a:srgbClr val="285A32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noAutofit/>
          </a:bodyPr>
          <a:lstStyle/>
          <a:p>
            <a:pPr algn="ctr"/>
            <a:r>
              <a:rPr lang="en-US" altLang="zh-CN" sz="2400" i="1" dirty="0" err="1" smtClean="0">
                <a:latin typeface="Times New Roman" pitchFamily="18" charset="0"/>
                <a:ea typeface="宋体" pitchFamily="2" charset="-122"/>
                <a:cs typeface="Angsana New" pitchFamily="18" charset="-34"/>
              </a:rPr>
              <a:t>k</a:t>
            </a:r>
            <a:r>
              <a:rPr lang="en-US" altLang="zh-CN" sz="2400" i="1" baseline="-25000" dirty="0" err="1" smtClean="0">
                <a:latin typeface="Times New Roman" pitchFamily="18" charset="0"/>
                <a:ea typeface="宋体" pitchFamily="2" charset="-122"/>
                <a:cs typeface="Angsana New" pitchFamily="18" charset="-34"/>
              </a:rPr>
              <a:t>i</a:t>
            </a:r>
            <a:endParaRPr lang="en-US" altLang="zh-CN" sz="2400" dirty="0">
              <a:cs typeface="Angsana New" pitchFamily="18" charset="-34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19122" y="755809"/>
            <a:ext cx="10795637" cy="605294"/>
            <a:chOff x="619122" y="755809"/>
            <a:chExt cx="10795637" cy="605294"/>
          </a:xfrm>
        </p:grpSpPr>
        <p:sp>
          <p:nvSpPr>
            <p:cNvPr id="45" name="Text Box 4"/>
            <p:cNvSpPr txBox="1">
              <a:spLocks noChangeArrowheads="1"/>
            </p:cNvSpPr>
            <p:nvPr/>
          </p:nvSpPr>
          <p:spPr bwMode="auto">
            <a:xfrm>
              <a:off x="1155064" y="755809"/>
              <a:ext cx="10259695" cy="605294"/>
            </a:xfrm>
            <a:prstGeom prst="rect">
              <a:avLst/>
            </a:prstGeom>
            <a:noFill/>
            <a:ln>
              <a:noFill/>
            </a:ln>
            <a:effectLst>
              <a:outerShdw dist="28398" dir="1593903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ngsana New" pitchFamily="18" charset="-34"/>
                </a:rPr>
                <a:t>散列表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ngsana New" pitchFamily="18" charset="-34"/>
                </a:rPr>
                <a:t>：采用散列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ngsana New" pitchFamily="18" charset="-34"/>
                </a:rPr>
                <a:t>技术存储查找集合的</a:t>
              </a:r>
              <a:r>
                <a:rPr lang="zh-CN" altLang="en-US" sz="2800" dirty="0" smtClean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ngsana New" pitchFamily="18" charset="-34"/>
                </a:rPr>
                <a:t>连续存储空间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ngsana New" pitchFamily="18" charset="-34"/>
                </a:rPr>
                <a:t>。</a:t>
              </a:r>
              <a:endParaRPr kumimoji="1" lang="zh-CN" altLang="en-US" sz="2800" dirty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29" name="Group 67"/>
            <p:cNvGrpSpPr/>
            <p:nvPr/>
          </p:nvGrpSpPr>
          <p:grpSpPr>
            <a:xfrm>
              <a:off x="619122" y="819309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30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4" name="Group 37"/>
          <p:cNvGrpSpPr>
            <a:grpSpLocks/>
          </p:cNvGrpSpPr>
          <p:nvPr/>
        </p:nvGrpSpPr>
        <p:grpSpPr bwMode="auto">
          <a:xfrm>
            <a:off x="8138477" y="2750185"/>
            <a:ext cx="1423987" cy="3105150"/>
            <a:chOff x="4723" y="2047"/>
            <a:chExt cx="897" cy="1956"/>
          </a:xfrm>
        </p:grpSpPr>
        <p:sp>
          <p:nvSpPr>
            <p:cNvPr id="35" name="AutoShape 35"/>
            <p:cNvSpPr>
              <a:spLocks/>
            </p:cNvSpPr>
            <p:nvPr/>
          </p:nvSpPr>
          <p:spPr bwMode="auto">
            <a:xfrm>
              <a:off x="4723" y="2047"/>
              <a:ext cx="170" cy="1956"/>
            </a:xfrm>
            <a:prstGeom prst="rightBrace">
              <a:avLst>
                <a:gd name="adj1" fmla="val 95882"/>
                <a:gd name="adj2" fmla="val 50000"/>
              </a:avLst>
            </a:prstGeom>
            <a:noFill/>
            <a:ln w="38100">
              <a:solidFill>
                <a:srgbClr val="285A3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" name="Text Box 36"/>
            <p:cNvSpPr txBox="1">
              <a:spLocks noChangeArrowheads="1"/>
            </p:cNvSpPr>
            <p:nvPr/>
          </p:nvSpPr>
          <p:spPr bwMode="auto">
            <a:xfrm>
              <a:off x="4923" y="2869"/>
              <a:ext cx="6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散列表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619647" y="4512310"/>
            <a:ext cx="809625" cy="1093470"/>
            <a:chOff x="8619647" y="4512310"/>
            <a:chExt cx="809625" cy="1093470"/>
          </a:xfrm>
        </p:grpSpPr>
        <p:sp>
          <p:nvSpPr>
            <p:cNvPr id="48" name="Text Box 39"/>
            <p:cNvSpPr txBox="1">
              <a:spLocks noChangeArrowheads="1"/>
            </p:cNvSpPr>
            <p:nvPr/>
          </p:nvSpPr>
          <p:spPr bwMode="auto">
            <a:xfrm>
              <a:off x="8619647" y="5148580"/>
              <a:ext cx="809625" cy="457200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数组</a:t>
              </a:r>
            </a:p>
          </p:txBody>
        </p:sp>
        <p:sp>
          <p:nvSpPr>
            <p:cNvPr id="49" name="右箭头 48"/>
            <p:cNvSpPr/>
            <p:nvPr/>
          </p:nvSpPr>
          <p:spPr>
            <a:xfrm rot="5400000">
              <a:off x="8736459" y="4638310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04834" y="1361103"/>
            <a:ext cx="10795637" cy="605294"/>
            <a:chOff x="619122" y="755809"/>
            <a:chExt cx="10795637" cy="605294"/>
          </a:xfrm>
        </p:grpSpPr>
        <p:sp>
          <p:nvSpPr>
            <p:cNvPr id="51" name="Text Box 4"/>
            <p:cNvSpPr txBox="1">
              <a:spLocks noChangeArrowheads="1"/>
            </p:cNvSpPr>
            <p:nvPr/>
          </p:nvSpPr>
          <p:spPr bwMode="auto">
            <a:xfrm>
              <a:off x="1155064" y="755809"/>
              <a:ext cx="10259695" cy="605294"/>
            </a:xfrm>
            <a:prstGeom prst="rect">
              <a:avLst/>
            </a:prstGeom>
            <a:noFill/>
            <a:ln>
              <a:noFill/>
            </a:ln>
            <a:effectLst>
              <a:outerShdw dist="28398" dir="1593903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ngsana New" pitchFamily="18" charset="-34"/>
                </a:rPr>
                <a:t>散列函数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ngsana New" pitchFamily="18" charset="-34"/>
                </a:rPr>
                <a:t>：将关键码映射为散列表中适当存储位置的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ngsana New" pitchFamily="18" charset="-34"/>
                </a:rPr>
                <a:t>函数。</a:t>
              </a:r>
              <a:endParaRPr kumimoji="1" lang="zh-CN" altLang="en-US" sz="2800" dirty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52" name="Group 67"/>
            <p:cNvGrpSpPr/>
            <p:nvPr/>
          </p:nvGrpSpPr>
          <p:grpSpPr>
            <a:xfrm>
              <a:off x="619122" y="819309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53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4" name="圆角矩形标注 3"/>
          <p:cNvSpPr/>
          <p:nvPr/>
        </p:nvSpPr>
        <p:spPr>
          <a:xfrm>
            <a:off x="4021057" y="2969261"/>
            <a:ext cx="1427956" cy="494822"/>
          </a:xfrm>
          <a:prstGeom prst="wedgeRoundRectCallout">
            <a:avLst>
              <a:gd name="adj1" fmla="val -1622"/>
              <a:gd name="adj2" fmla="val 100513"/>
              <a:gd name="adj3" fmla="val 16667"/>
            </a:avLst>
          </a:prstGeom>
          <a:noFill/>
          <a:ln w="28575">
            <a:solidFill>
              <a:srgbClr val="285A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散列函数</a:t>
            </a:r>
          </a:p>
        </p:txBody>
      </p:sp>
      <p:grpSp>
        <p:nvGrpSpPr>
          <p:cNvPr id="56" name="组合 55"/>
          <p:cNvGrpSpPr/>
          <p:nvPr/>
        </p:nvGrpSpPr>
        <p:grpSpPr>
          <a:xfrm>
            <a:off x="604834" y="1944548"/>
            <a:ext cx="10795637" cy="605294"/>
            <a:chOff x="619122" y="755809"/>
            <a:chExt cx="10795637" cy="605294"/>
          </a:xfrm>
        </p:grpSpPr>
        <p:sp>
          <p:nvSpPr>
            <p:cNvPr id="57" name="Text Box 4"/>
            <p:cNvSpPr txBox="1">
              <a:spLocks noChangeArrowheads="1"/>
            </p:cNvSpPr>
            <p:nvPr/>
          </p:nvSpPr>
          <p:spPr bwMode="auto">
            <a:xfrm>
              <a:off x="1155064" y="755809"/>
              <a:ext cx="10259695" cy="605294"/>
            </a:xfrm>
            <a:prstGeom prst="rect">
              <a:avLst/>
            </a:prstGeom>
            <a:noFill/>
            <a:ln>
              <a:noFill/>
            </a:ln>
            <a:effectLst>
              <a:outerShdw dist="28398" dir="1593903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ngsana New" pitchFamily="18" charset="-34"/>
                </a:rPr>
                <a:t>散</a:t>
              </a:r>
              <a:r>
                <a:rPr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ngsana New" pitchFamily="18" charset="-34"/>
                </a:rPr>
                <a:t>列地址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ngsana New" pitchFamily="18" charset="-34"/>
                </a:rPr>
                <a:t>：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ngsana New" pitchFamily="18" charset="-34"/>
                </a:rPr>
                <a:t>由散列函数所得的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ngsana New" pitchFamily="18" charset="-34"/>
                </a:rPr>
                <a:t>存储</a:t>
              </a:r>
              <a:r>
                <a:rPr lang="zh-CN" altLang="en-US" sz="2800" dirty="0" smtClean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ngsana New" pitchFamily="18" charset="-34"/>
                </a:rPr>
                <a:t>地址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ngsana New" pitchFamily="18" charset="-34"/>
                </a:rPr>
                <a:t>。</a:t>
              </a:r>
              <a:endParaRPr kumimoji="1" lang="zh-CN" altLang="en-US" sz="2800" dirty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58" name="Group 67"/>
            <p:cNvGrpSpPr/>
            <p:nvPr/>
          </p:nvGrpSpPr>
          <p:grpSpPr>
            <a:xfrm>
              <a:off x="619122" y="819309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59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66" name="圆角矩形标注 65"/>
          <p:cNvSpPr/>
          <p:nvPr/>
        </p:nvSpPr>
        <p:spPr>
          <a:xfrm>
            <a:off x="5063966" y="4477816"/>
            <a:ext cx="1427956" cy="494822"/>
          </a:xfrm>
          <a:prstGeom prst="wedgeRoundRectCallout">
            <a:avLst>
              <a:gd name="adj1" fmla="val 40001"/>
              <a:gd name="adj2" fmla="val -105840"/>
              <a:gd name="adj3" fmla="val 16667"/>
            </a:avLst>
          </a:prstGeom>
          <a:noFill/>
          <a:ln w="28575">
            <a:solidFill>
              <a:srgbClr val="285A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列地址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5387177" y="5027487"/>
            <a:ext cx="809625" cy="1093470"/>
            <a:chOff x="8619647" y="4512310"/>
            <a:chExt cx="809625" cy="1093470"/>
          </a:xfrm>
        </p:grpSpPr>
        <p:sp>
          <p:nvSpPr>
            <p:cNvPr id="68" name="Text Box 39"/>
            <p:cNvSpPr txBox="1">
              <a:spLocks noChangeArrowheads="1"/>
            </p:cNvSpPr>
            <p:nvPr/>
          </p:nvSpPr>
          <p:spPr bwMode="auto">
            <a:xfrm>
              <a:off x="8619647" y="5148580"/>
              <a:ext cx="809625" cy="457200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下标</a:t>
              </a:r>
              <a:endPara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右箭头 68"/>
            <p:cNvSpPr/>
            <p:nvPr/>
          </p:nvSpPr>
          <p:spPr>
            <a:xfrm rot="5400000">
              <a:off x="8736459" y="4638310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8976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  <p:bldLst>
      <p:bldP spid="31" grpId="0"/>
      <p:bldP spid="44" grpId="0" animBg="1"/>
      <p:bldP spid="4" grpId="0" animBg="1"/>
      <p:bldP spid="6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16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1413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散列的关键问题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638300" y="2732722"/>
            <a:ext cx="1928812" cy="2879725"/>
            <a:chOff x="1638300" y="2732722"/>
            <a:chExt cx="1928812" cy="2879725"/>
          </a:xfrm>
        </p:grpSpPr>
        <p:sp>
          <p:nvSpPr>
            <p:cNvPr id="24" name="Text Box 27"/>
            <p:cNvSpPr txBox="1">
              <a:spLocks noChangeArrowheads="1"/>
            </p:cNvSpPr>
            <p:nvPr/>
          </p:nvSpPr>
          <p:spPr bwMode="auto">
            <a:xfrm>
              <a:off x="1941512" y="3256597"/>
              <a:ext cx="314325" cy="1755775"/>
            </a:xfrm>
            <a:prstGeom prst="rect">
              <a:avLst/>
            </a:prstGeom>
            <a:noFill/>
            <a:ln>
              <a:noFill/>
            </a:ln>
          </p:spPr>
          <p:txBody>
            <a:bodyPr lIns="18000" tIns="0" rIns="18000" bIns="0"/>
            <a:lstStyle/>
            <a:p>
              <a:pPr algn="just">
                <a:lnSpc>
                  <a:spcPct val="96000"/>
                </a:lnSpc>
              </a:pPr>
              <a:r>
                <a:rPr lang="zh-CN" altLang="en-US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ngsana New" pitchFamily="18" charset="-34"/>
                </a:rPr>
                <a:t>关键码集合</a:t>
              </a:r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1638300" y="2732722"/>
              <a:ext cx="1928812" cy="2879725"/>
            </a:xfrm>
            <a:prstGeom prst="ellipse">
              <a:avLst/>
            </a:prstGeom>
            <a:noFill/>
            <a:ln w="38100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878637" y="2750185"/>
            <a:ext cx="1168400" cy="3105150"/>
            <a:chOff x="6878637" y="2750185"/>
            <a:chExt cx="1168400" cy="3105150"/>
          </a:xfrm>
        </p:grpSpPr>
        <p:sp>
          <p:nvSpPr>
            <p:cNvPr id="26" name="Text Box 29"/>
            <p:cNvSpPr txBox="1">
              <a:spLocks noChangeArrowheads="1"/>
            </p:cNvSpPr>
            <p:nvPr/>
          </p:nvSpPr>
          <p:spPr bwMode="auto">
            <a:xfrm>
              <a:off x="6878637" y="2750185"/>
              <a:ext cx="1168400" cy="3105150"/>
            </a:xfrm>
            <a:prstGeom prst="rect">
              <a:avLst/>
            </a:prstGeom>
            <a:noFill/>
            <a:ln w="38100">
              <a:solidFill>
                <a:srgbClr val="507D7D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12000"/>
                </a:lnSpc>
              </a:pPr>
              <a:endParaRPr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endParaRPr>
            </a:p>
            <a:p>
              <a:pPr algn="just">
                <a:lnSpc>
                  <a:spcPct val="112000"/>
                </a:lnSpc>
              </a:pPr>
              <a:endParaRPr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endParaRPr>
            </a:p>
            <a:p>
              <a:pPr algn="just"/>
              <a:endParaRPr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endParaRPr>
            </a:p>
            <a:p>
              <a:pPr algn="just"/>
              <a:r>
                <a:rPr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Angsana New" pitchFamily="18" charset="-34"/>
                </a:rPr>
                <a:t>     r</a:t>
              </a:r>
              <a:r>
                <a:rPr lang="en-US" altLang="zh-CN" sz="2400" i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Angsana New" pitchFamily="18" charset="-34"/>
                </a:rPr>
                <a:t>i</a:t>
              </a:r>
              <a:endParaRPr lang="en-US" altLang="zh-CN" sz="2400">
                <a:solidFill>
                  <a:schemeClr val="tx1"/>
                </a:solidFill>
                <a:cs typeface="Angsana New" pitchFamily="18" charset="-34"/>
              </a:endParaRPr>
            </a:p>
          </p:txBody>
        </p:sp>
        <p:sp>
          <p:nvSpPr>
            <p:cNvPr id="27" name="Line 30"/>
            <p:cNvSpPr>
              <a:spLocks noChangeShapeType="1"/>
            </p:cNvSpPr>
            <p:nvPr/>
          </p:nvSpPr>
          <p:spPr bwMode="auto">
            <a:xfrm>
              <a:off x="6878637" y="3977957"/>
              <a:ext cx="1168400" cy="1588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31"/>
            <p:cNvSpPr>
              <a:spLocks noChangeShapeType="1"/>
            </p:cNvSpPr>
            <p:nvPr/>
          </p:nvSpPr>
          <p:spPr bwMode="auto">
            <a:xfrm>
              <a:off x="6878637" y="4404677"/>
              <a:ext cx="1168400" cy="1588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Text Box 33"/>
            <p:cNvSpPr txBox="1">
              <a:spLocks noChangeArrowheads="1"/>
            </p:cNvSpPr>
            <p:nvPr/>
          </p:nvSpPr>
          <p:spPr bwMode="auto">
            <a:xfrm>
              <a:off x="7373937" y="3020060"/>
              <a:ext cx="334963" cy="827087"/>
            </a:xfrm>
            <a:prstGeom prst="rect">
              <a:avLst/>
            </a:prstGeom>
            <a:noFill/>
            <a:ln>
              <a:noFill/>
            </a:ln>
          </p:spPr>
          <p:txBody>
            <a:bodyPr vert="eaVert" lIns="18000" tIns="36000" rIns="18000" bIns="0"/>
            <a:lstStyle/>
            <a:p>
              <a:pPr algn="just">
                <a:lnSpc>
                  <a:spcPct val="96000"/>
                </a:lnSpc>
              </a:pPr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Angsana New" pitchFamily="18" charset="-34"/>
                </a:rPr>
                <a:t>……</a:t>
              </a:r>
              <a:endParaRPr lang="en-US" altLang="zh-CN" sz="2400">
                <a:solidFill>
                  <a:schemeClr val="tx1"/>
                </a:solidFill>
                <a:cs typeface="Angsana New" pitchFamily="18" charset="-34"/>
              </a:endParaRPr>
            </a:p>
          </p:txBody>
        </p:sp>
        <p:sp>
          <p:nvSpPr>
            <p:cNvPr id="41" name="Text Box 34"/>
            <p:cNvSpPr txBox="1">
              <a:spLocks noChangeArrowheads="1"/>
            </p:cNvSpPr>
            <p:nvPr/>
          </p:nvSpPr>
          <p:spPr bwMode="auto">
            <a:xfrm>
              <a:off x="7361237" y="4729797"/>
              <a:ext cx="334963" cy="827088"/>
            </a:xfrm>
            <a:prstGeom prst="rect">
              <a:avLst/>
            </a:prstGeom>
            <a:noFill/>
            <a:ln>
              <a:noFill/>
            </a:ln>
          </p:spPr>
          <p:txBody>
            <a:bodyPr vert="eaVert" lIns="18000" tIns="36000" rIns="18000" bIns="0"/>
            <a:lstStyle/>
            <a:p>
              <a:pPr algn="just">
                <a:lnSpc>
                  <a:spcPct val="96000"/>
                </a:lnSpc>
              </a:pPr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Angsana New" pitchFamily="18" charset="-34"/>
                </a:rPr>
                <a:t>……</a:t>
              </a:r>
              <a:endParaRPr lang="en-US" altLang="zh-CN" sz="2400">
                <a:solidFill>
                  <a:schemeClr val="tx1"/>
                </a:solidFill>
                <a:cs typeface="Angsana New" pitchFamily="18" charset="-34"/>
              </a:endParaRPr>
            </a:p>
          </p:txBody>
        </p:sp>
      </p:grp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6031865" y="3973195"/>
            <a:ext cx="739775" cy="260350"/>
          </a:xfrm>
          <a:prstGeom prst="rect">
            <a:avLst/>
          </a:prstGeom>
          <a:noFill/>
          <a:ln>
            <a:noFill/>
          </a:ln>
        </p:spPr>
        <p:txBody>
          <a:bodyPr lIns="18000" tIns="0" rIns="18000" bIns="0"/>
          <a:lstStyle/>
          <a:p>
            <a:pPr algn="just">
              <a:lnSpc>
                <a:spcPct val="96000"/>
              </a:lnSpc>
            </a:pPr>
            <a:r>
              <a:rPr lang="en-US" altLang="zh-CN" sz="2400" i="1" dirty="0">
                <a:solidFill>
                  <a:srgbClr val="285A32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H</a:t>
            </a:r>
            <a:r>
              <a:rPr lang="en-US" altLang="zh-CN" sz="2400" dirty="0">
                <a:solidFill>
                  <a:srgbClr val="285A32"/>
                </a:solidFill>
                <a:latin typeface="宋体" pitchFamily="2" charset="-122"/>
                <a:ea typeface="宋体" pitchFamily="2" charset="-122"/>
                <a:cs typeface="Angsana New" pitchFamily="18" charset="-34"/>
              </a:rPr>
              <a:t>(</a:t>
            </a:r>
            <a:r>
              <a:rPr lang="en-US" altLang="zh-CN" sz="2400" i="1" dirty="0" err="1">
                <a:solidFill>
                  <a:srgbClr val="285A32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k</a:t>
            </a:r>
            <a:r>
              <a:rPr lang="en-US" altLang="zh-CN" sz="2400" i="1" baseline="-25000" dirty="0" err="1">
                <a:solidFill>
                  <a:srgbClr val="285A32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宋体" pitchFamily="2" charset="-122"/>
                <a:ea typeface="宋体" pitchFamily="2" charset="-122"/>
                <a:cs typeface="Angsana New" pitchFamily="18" charset="-34"/>
              </a:rPr>
              <a:t>)</a:t>
            </a:r>
            <a:endParaRPr lang="en-US" altLang="zh-CN" sz="2400" dirty="0">
              <a:solidFill>
                <a:srgbClr val="285A32"/>
              </a:solidFill>
              <a:cs typeface="Angsana New" pitchFamily="18" charset="-34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654788" y="3672522"/>
            <a:ext cx="3304687" cy="672874"/>
            <a:chOff x="2654788" y="3672522"/>
            <a:chExt cx="3304687" cy="672874"/>
          </a:xfrm>
        </p:grpSpPr>
        <p:grpSp>
          <p:nvGrpSpPr>
            <p:cNvPr id="13" name="组合 12"/>
            <p:cNvGrpSpPr/>
            <p:nvPr/>
          </p:nvGrpSpPr>
          <p:grpSpPr>
            <a:xfrm>
              <a:off x="3079750" y="3672522"/>
              <a:ext cx="2879725" cy="454025"/>
              <a:chOff x="3079750" y="3672522"/>
              <a:chExt cx="2879725" cy="454025"/>
            </a:xfrm>
          </p:grpSpPr>
          <p:sp>
            <p:nvSpPr>
              <p:cNvPr id="42" name="Text Box 35"/>
              <p:cNvSpPr txBox="1">
                <a:spLocks noChangeArrowheads="1"/>
              </p:cNvSpPr>
              <p:nvPr/>
            </p:nvSpPr>
            <p:spPr bwMode="auto">
              <a:xfrm>
                <a:off x="4519612" y="3672522"/>
                <a:ext cx="674687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18000" tIns="0" rIns="18000" bIns="0"/>
              <a:lstStyle/>
              <a:p>
                <a:pPr>
                  <a:lnSpc>
                    <a:spcPct val="96000"/>
                  </a:lnSpc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  <a:cs typeface="Angsana New" pitchFamily="18" charset="-34"/>
                  </a:rPr>
                  <a:t>H</a:t>
                </a:r>
                <a:endParaRPr lang="en-US" altLang="zh-CN" sz="2800" dirty="0">
                  <a:solidFill>
                    <a:schemeClr val="tx1"/>
                  </a:solidFill>
                  <a:latin typeface="Times New Roman" pitchFamily="18" charset="0"/>
                  <a:cs typeface="Angsana New" pitchFamily="18" charset="-34"/>
                </a:endParaRPr>
              </a:p>
            </p:txBody>
          </p:sp>
          <p:sp>
            <p:nvSpPr>
              <p:cNvPr id="43" name="Line 36"/>
              <p:cNvSpPr>
                <a:spLocks noChangeShapeType="1"/>
              </p:cNvSpPr>
              <p:nvPr/>
            </p:nvSpPr>
            <p:spPr bwMode="auto">
              <a:xfrm>
                <a:off x="3079750" y="4126547"/>
                <a:ext cx="2879725" cy="0"/>
              </a:xfrm>
              <a:prstGeom prst="line">
                <a:avLst/>
              </a:prstGeom>
              <a:noFill/>
              <a:ln w="38100">
                <a:solidFill>
                  <a:srgbClr val="285A32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" name="Oval 38"/>
            <p:cNvSpPr>
              <a:spLocks noChangeArrowheads="1"/>
            </p:cNvSpPr>
            <p:nvPr/>
          </p:nvSpPr>
          <p:spPr bwMode="auto">
            <a:xfrm>
              <a:off x="2654788" y="3913396"/>
              <a:ext cx="402588" cy="432000"/>
            </a:xfrm>
            <a:prstGeom prst="ellips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noAutofit/>
            </a:bodyPr>
            <a:lstStyle/>
            <a:p>
              <a:pPr algn="ctr"/>
              <a:r>
                <a:rPr lang="en-US" altLang="zh-CN" sz="2400" i="1" dirty="0" err="1" smtClean="0">
                  <a:latin typeface="Times New Roman" pitchFamily="18" charset="0"/>
                  <a:ea typeface="宋体" pitchFamily="2" charset="-122"/>
                  <a:cs typeface="Angsana New" pitchFamily="18" charset="-34"/>
                </a:rPr>
                <a:t>k</a:t>
              </a:r>
              <a:r>
                <a:rPr lang="en-US" altLang="zh-CN" sz="2400" i="1" baseline="-25000" dirty="0" err="1" smtClean="0">
                  <a:latin typeface="Times New Roman" pitchFamily="18" charset="0"/>
                  <a:ea typeface="宋体" pitchFamily="2" charset="-122"/>
                  <a:cs typeface="Angsana New" pitchFamily="18" charset="-34"/>
                </a:rPr>
                <a:t>i</a:t>
              </a:r>
              <a:endParaRPr lang="en-US" altLang="zh-CN" sz="2400" dirty="0">
                <a:cs typeface="Angsana New" pitchFamily="18" charset="-34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22993" y="830577"/>
            <a:ext cx="9587807" cy="523220"/>
            <a:chOff x="622993" y="830577"/>
            <a:chExt cx="9587807" cy="523220"/>
          </a:xfrm>
        </p:grpSpPr>
        <p:grpSp>
          <p:nvGrpSpPr>
            <p:cNvPr id="47" name="Group 31"/>
            <p:cNvGrpSpPr/>
            <p:nvPr/>
          </p:nvGrpSpPr>
          <p:grpSpPr>
            <a:xfrm>
              <a:off x="622993" y="87733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5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1151144" y="830577"/>
              <a:ext cx="905965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设计散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列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599865" y="824946"/>
            <a:ext cx="3278447" cy="523220"/>
            <a:chOff x="5599865" y="824946"/>
            <a:chExt cx="3278447" cy="523220"/>
          </a:xfrm>
        </p:grpSpPr>
        <p:grpSp>
          <p:nvGrpSpPr>
            <p:cNvPr id="74" name="Group 31"/>
            <p:cNvGrpSpPr/>
            <p:nvPr/>
          </p:nvGrpSpPr>
          <p:grpSpPr>
            <a:xfrm>
              <a:off x="5599865" y="871699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75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9" name="矩形 78"/>
            <p:cNvSpPr/>
            <p:nvPr/>
          </p:nvSpPr>
          <p:spPr>
            <a:xfrm>
              <a:off x="6128016" y="824946"/>
              <a:ext cx="275029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如何解决冲突？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38168" y="1394619"/>
            <a:ext cx="10654672" cy="1030347"/>
            <a:chOff x="638168" y="1394619"/>
            <a:chExt cx="10654672" cy="1030347"/>
          </a:xfrm>
        </p:grpSpPr>
        <p:sp>
          <p:nvSpPr>
            <p:cNvPr id="81" name="Text Box 4"/>
            <p:cNvSpPr txBox="1">
              <a:spLocks noChangeArrowheads="1"/>
            </p:cNvSpPr>
            <p:nvPr/>
          </p:nvSpPr>
          <p:spPr bwMode="auto">
            <a:xfrm>
              <a:off x="1197916" y="1394619"/>
              <a:ext cx="10094924" cy="1030347"/>
            </a:xfrm>
            <a:prstGeom prst="rect">
              <a:avLst/>
            </a:prstGeom>
            <a:noFill/>
            <a:ln>
              <a:noFill/>
            </a:ln>
            <a:effectLst>
              <a:outerShdw dist="28398" dir="1593903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/>
            <a:p>
              <a:pPr algn="l" eaLnBrk="0" hangingPunct="0">
                <a:lnSpc>
                  <a:spcPts val="38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冲突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：对于两个不同关键码</a:t>
              </a:r>
              <a:r>
                <a:rPr lang="en-US" altLang="zh-CN" sz="28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800" i="1" baseline="-30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8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≠</a:t>
              </a:r>
              <a:r>
                <a:rPr lang="en-US" altLang="zh-CN" sz="28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800" i="1" baseline="-30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有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8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800" i="1" baseline="-30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)＝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8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800" i="1" baseline="-30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。</a:t>
              </a:r>
              <a:endPara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eaLnBrk="0" hangingPunct="0">
                <a:lnSpc>
                  <a:spcPts val="3800"/>
                </a:lnSpc>
              </a:pPr>
              <a:r>
                <a:rPr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同义词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2800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800" i="1" baseline="-300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800" i="1" baseline="-30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和 </a:t>
              </a:r>
              <a:r>
                <a:rPr lang="en-US" altLang="zh-CN" sz="2800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800" i="1" baseline="-300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800" i="1" baseline="-30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相对</a:t>
              </a:r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于</a:t>
              </a:r>
              <a:r>
                <a:rPr lang="en-US" altLang="zh-CN" sz="2800" i="1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称做同义词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。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82" name="Group 67"/>
            <p:cNvGrpSpPr/>
            <p:nvPr/>
          </p:nvGrpSpPr>
          <p:grpSpPr>
            <a:xfrm>
              <a:off x="638168" y="1495801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83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2654788" y="4233545"/>
            <a:ext cx="3296645" cy="760412"/>
            <a:chOff x="2654788" y="4233545"/>
            <a:chExt cx="3296645" cy="760412"/>
          </a:xfrm>
        </p:grpSpPr>
        <p:sp>
          <p:nvSpPr>
            <p:cNvPr id="85" name="Oval 38"/>
            <p:cNvSpPr>
              <a:spLocks noChangeArrowheads="1"/>
            </p:cNvSpPr>
            <p:nvPr/>
          </p:nvSpPr>
          <p:spPr bwMode="auto">
            <a:xfrm>
              <a:off x="2654788" y="4561957"/>
              <a:ext cx="402588" cy="432000"/>
            </a:xfrm>
            <a:prstGeom prst="ellips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noAutofit/>
            </a:bodyPr>
            <a:lstStyle/>
            <a:p>
              <a:pPr algn="ctr"/>
              <a:r>
                <a:rPr lang="en-US" altLang="zh-CN" sz="2400" i="1" dirty="0" err="1" smtClean="0">
                  <a:latin typeface="Times New Roman" pitchFamily="18" charset="0"/>
                  <a:ea typeface="宋体" pitchFamily="2" charset="-122"/>
                  <a:cs typeface="Angsana New" pitchFamily="18" charset="-34"/>
                </a:rPr>
                <a:t>k</a:t>
              </a:r>
              <a:r>
                <a:rPr lang="en-US" altLang="zh-CN" sz="2400" i="1" baseline="-25000" dirty="0" err="1" smtClean="0">
                  <a:latin typeface="Times New Roman" pitchFamily="18" charset="0"/>
                  <a:ea typeface="宋体" pitchFamily="2" charset="-122"/>
                  <a:cs typeface="Angsana New" pitchFamily="18" charset="-34"/>
                </a:rPr>
                <a:t>j</a:t>
              </a:r>
              <a:endParaRPr lang="en-US" altLang="zh-CN" sz="2400" dirty="0">
                <a:cs typeface="Angsana New" pitchFamily="18" charset="-34"/>
              </a:endParaRPr>
            </a:p>
          </p:txBody>
        </p:sp>
        <p:sp>
          <p:nvSpPr>
            <p:cNvPr id="88" name="Line 36"/>
            <p:cNvSpPr>
              <a:spLocks noChangeShapeType="1"/>
            </p:cNvSpPr>
            <p:nvPr/>
          </p:nvSpPr>
          <p:spPr bwMode="auto">
            <a:xfrm flipV="1">
              <a:off x="3079751" y="4233545"/>
              <a:ext cx="2871682" cy="565876"/>
            </a:xfrm>
            <a:prstGeom prst="line">
              <a:avLst/>
            </a:prstGeom>
            <a:noFill/>
            <a:ln w="38100">
              <a:solidFill>
                <a:srgbClr val="285A3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53353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3202</TotalTime>
  <Words>2363</Words>
  <Application>Microsoft Office PowerPoint</Application>
  <PresentationFormat>自定义</PresentationFormat>
  <Paragraphs>386</Paragraphs>
  <Slides>27</Slides>
  <Notes>1</Notes>
  <HiddenSlides>1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AutoBVT</dc:creator>
  <cp:lastModifiedBy>Windows User</cp:lastModifiedBy>
  <cp:revision>256</cp:revision>
  <dcterms:created xsi:type="dcterms:W3CDTF">2016-09-14T00:58:04Z</dcterms:created>
  <dcterms:modified xsi:type="dcterms:W3CDTF">2020-12-09T00:17:40Z</dcterms:modified>
</cp:coreProperties>
</file>