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70" r:id="rId4"/>
    <p:sldId id="271" r:id="rId5"/>
    <p:sldId id="269" r:id="rId6"/>
    <p:sldId id="272" r:id="rId7"/>
    <p:sldId id="273" r:id="rId8"/>
    <p:sldId id="27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B42D2D"/>
    <a:srgbClr val="507D7D"/>
    <a:srgbClr val="285A32"/>
    <a:srgbClr val="5C307D"/>
    <a:srgbClr val="9696AA"/>
    <a:srgbClr val="6E6EAA"/>
    <a:srgbClr val="37B4C3"/>
    <a:srgbClr val="5A327D"/>
    <a:srgbClr val="419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65" autoAdjust="0"/>
  </p:normalViewPr>
  <p:slideViewPr>
    <p:cSldViewPr snapToGrid="0">
      <p:cViewPr varScale="1">
        <p:scale>
          <a:sx n="81" d="100"/>
          <a:sy n="81" d="100"/>
        </p:scale>
        <p:origin x="-725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8-1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排序概述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第八章     排序技术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56489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499580"/>
            <a:ext cx="32489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排序的定义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Group 40"/>
          <p:cNvGrpSpPr/>
          <p:nvPr/>
        </p:nvGrpSpPr>
        <p:grpSpPr>
          <a:xfrm>
            <a:off x="1964746" y="244881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09862" y="2383500"/>
            <a:ext cx="32489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排序的基本概念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40"/>
          <p:cNvGrpSpPr/>
          <p:nvPr/>
        </p:nvGrpSpPr>
        <p:grpSpPr>
          <a:xfrm>
            <a:off x="1964746" y="333273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7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709862" y="3267420"/>
            <a:ext cx="32489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排序算法的性能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34" grpId="0"/>
      <p:bldP spid="14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54"/>
          <p:cNvSpPr>
            <a:spLocks noChangeArrowheads="1"/>
          </p:cNvSpPr>
          <p:nvPr/>
        </p:nvSpPr>
        <p:spPr bwMode="auto">
          <a:xfrm>
            <a:off x="8018746" y="5767565"/>
            <a:ext cx="1016389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女</a:t>
            </a:r>
          </a:p>
        </p:txBody>
      </p:sp>
      <p:sp>
        <p:nvSpPr>
          <p:cNvPr id="48" name="Rectangle 55"/>
          <p:cNvSpPr>
            <a:spLocks noChangeArrowheads="1"/>
          </p:cNvSpPr>
          <p:nvPr/>
        </p:nvSpPr>
        <p:spPr bwMode="auto">
          <a:xfrm>
            <a:off x="6715399" y="5767565"/>
            <a:ext cx="1303347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李爽</a:t>
            </a:r>
          </a:p>
        </p:txBody>
      </p:sp>
      <p:sp>
        <p:nvSpPr>
          <p:cNvPr id="49" name="Rectangle 56"/>
          <p:cNvSpPr>
            <a:spLocks noChangeArrowheads="1"/>
          </p:cNvSpPr>
          <p:nvPr/>
        </p:nvSpPr>
        <p:spPr bwMode="auto">
          <a:xfrm>
            <a:off x="5410200" y="5767565"/>
            <a:ext cx="1305199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0005</a:t>
            </a:r>
          </a:p>
        </p:txBody>
      </p:sp>
      <p:sp>
        <p:nvSpPr>
          <p:cNvPr id="51" name="Rectangle 58"/>
          <p:cNvSpPr>
            <a:spLocks noChangeArrowheads="1"/>
          </p:cNvSpPr>
          <p:nvPr/>
        </p:nvSpPr>
        <p:spPr bwMode="auto">
          <a:xfrm>
            <a:off x="8018746" y="5368466"/>
            <a:ext cx="1016389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女</a:t>
            </a:r>
          </a:p>
        </p:txBody>
      </p:sp>
      <p:sp>
        <p:nvSpPr>
          <p:cNvPr id="52" name="Rectangle 59"/>
          <p:cNvSpPr>
            <a:spLocks noChangeArrowheads="1"/>
          </p:cNvSpPr>
          <p:nvPr/>
        </p:nvSpPr>
        <p:spPr bwMode="auto">
          <a:xfrm>
            <a:off x="6715399" y="5368466"/>
            <a:ext cx="1303347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齐梅</a:t>
            </a:r>
          </a:p>
        </p:txBody>
      </p:sp>
      <p:sp>
        <p:nvSpPr>
          <p:cNvPr id="53" name="Rectangle 60"/>
          <p:cNvSpPr>
            <a:spLocks noChangeArrowheads="1"/>
          </p:cNvSpPr>
          <p:nvPr/>
        </p:nvSpPr>
        <p:spPr bwMode="auto">
          <a:xfrm>
            <a:off x="5410200" y="5368466"/>
            <a:ext cx="1305199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0004</a:t>
            </a:r>
          </a:p>
        </p:txBody>
      </p:sp>
      <p:sp>
        <p:nvSpPr>
          <p:cNvPr id="55" name="Rectangle 62"/>
          <p:cNvSpPr>
            <a:spLocks noChangeArrowheads="1"/>
          </p:cNvSpPr>
          <p:nvPr/>
        </p:nvSpPr>
        <p:spPr bwMode="auto">
          <a:xfrm>
            <a:off x="8018746" y="4970969"/>
            <a:ext cx="1016389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女</a:t>
            </a:r>
          </a:p>
        </p:txBody>
      </p:sp>
      <p:sp>
        <p:nvSpPr>
          <p:cNvPr id="56" name="Rectangle 63"/>
          <p:cNvSpPr>
            <a:spLocks noChangeArrowheads="1"/>
          </p:cNvSpPr>
          <p:nvPr/>
        </p:nvSpPr>
        <p:spPr bwMode="auto">
          <a:xfrm>
            <a:off x="6715399" y="4970969"/>
            <a:ext cx="1303347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刘楠</a:t>
            </a:r>
          </a:p>
        </p:txBody>
      </p:sp>
      <p:sp>
        <p:nvSpPr>
          <p:cNvPr id="57" name="Rectangle 64"/>
          <p:cNvSpPr>
            <a:spLocks noChangeArrowheads="1"/>
          </p:cNvSpPr>
          <p:nvPr/>
        </p:nvSpPr>
        <p:spPr bwMode="auto">
          <a:xfrm>
            <a:off x="5410200" y="4970969"/>
            <a:ext cx="1305199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0003</a:t>
            </a:r>
          </a:p>
        </p:txBody>
      </p:sp>
      <p:sp>
        <p:nvSpPr>
          <p:cNvPr id="59" name="Rectangle 66"/>
          <p:cNvSpPr>
            <a:spLocks noChangeArrowheads="1"/>
          </p:cNvSpPr>
          <p:nvPr/>
        </p:nvSpPr>
        <p:spPr bwMode="auto">
          <a:xfrm>
            <a:off x="8018746" y="4571870"/>
            <a:ext cx="1016389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男</a:t>
            </a:r>
          </a:p>
        </p:txBody>
      </p:sp>
      <p:sp>
        <p:nvSpPr>
          <p:cNvPr id="60" name="Rectangle 67"/>
          <p:cNvSpPr>
            <a:spLocks noChangeArrowheads="1"/>
          </p:cNvSpPr>
          <p:nvPr/>
        </p:nvSpPr>
        <p:spPr bwMode="auto">
          <a:xfrm>
            <a:off x="6715399" y="4571870"/>
            <a:ext cx="1303347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张亮</a:t>
            </a:r>
          </a:p>
        </p:txBody>
      </p:sp>
      <p:sp>
        <p:nvSpPr>
          <p:cNvPr id="61" name="Rectangle 68"/>
          <p:cNvSpPr>
            <a:spLocks noChangeArrowheads="1"/>
          </p:cNvSpPr>
          <p:nvPr/>
        </p:nvSpPr>
        <p:spPr bwMode="auto">
          <a:xfrm>
            <a:off x="5410200" y="4571870"/>
            <a:ext cx="1305199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0002</a:t>
            </a:r>
          </a:p>
        </p:txBody>
      </p:sp>
      <p:sp>
        <p:nvSpPr>
          <p:cNvPr id="63" name="Rectangle 70"/>
          <p:cNvSpPr>
            <a:spLocks noChangeArrowheads="1"/>
          </p:cNvSpPr>
          <p:nvPr/>
        </p:nvSpPr>
        <p:spPr bwMode="auto">
          <a:xfrm>
            <a:off x="8018746" y="4174373"/>
            <a:ext cx="1016389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男</a:t>
            </a:r>
          </a:p>
        </p:txBody>
      </p:sp>
      <p:sp>
        <p:nvSpPr>
          <p:cNvPr id="64" name="Rectangle 71"/>
          <p:cNvSpPr>
            <a:spLocks noChangeArrowheads="1"/>
          </p:cNvSpPr>
          <p:nvPr/>
        </p:nvSpPr>
        <p:spPr bwMode="auto">
          <a:xfrm>
            <a:off x="6715399" y="4174373"/>
            <a:ext cx="1303347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王刚</a:t>
            </a:r>
          </a:p>
        </p:txBody>
      </p:sp>
      <p:sp>
        <p:nvSpPr>
          <p:cNvPr id="65" name="Rectangle 72"/>
          <p:cNvSpPr>
            <a:spLocks noChangeArrowheads="1"/>
          </p:cNvSpPr>
          <p:nvPr/>
        </p:nvSpPr>
        <p:spPr bwMode="auto">
          <a:xfrm>
            <a:off x="5410200" y="4174373"/>
            <a:ext cx="1305199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0001</a:t>
            </a:r>
          </a:p>
        </p:txBody>
      </p:sp>
      <p:sp>
        <p:nvSpPr>
          <p:cNvPr id="67" name="Rectangle 74"/>
          <p:cNvSpPr>
            <a:spLocks noChangeArrowheads="1"/>
          </p:cNvSpPr>
          <p:nvPr/>
        </p:nvSpPr>
        <p:spPr bwMode="auto">
          <a:xfrm>
            <a:off x="8018746" y="3775274"/>
            <a:ext cx="1016389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性别</a:t>
            </a:r>
          </a:p>
        </p:txBody>
      </p:sp>
      <p:sp>
        <p:nvSpPr>
          <p:cNvPr id="68" name="Rectangle 75"/>
          <p:cNvSpPr>
            <a:spLocks noChangeArrowheads="1"/>
          </p:cNvSpPr>
          <p:nvPr/>
        </p:nvSpPr>
        <p:spPr bwMode="auto">
          <a:xfrm>
            <a:off x="6715399" y="3775274"/>
            <a:ext cx="1303347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姓名</a:t>
            </a:r>
          </a:p>
        </p:txBody>
      </p:sp>
      <p:sp>
        <p:nvSpPr>
          <p:cNvPr id="69" name="Rectangle 76"/>
          <p:cNvSpPr>
            <a:spLocks noChangeArrowheads="1"/>
          </p:cNvSpPr>
          <p:nvPr/>
        </p:nvSpPr>
        <p:spPr bwMode="auto">
          <a:xfrm>
            <a:off x="5410200" y="3775274"/>
            <a:ext cx="1305199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职工号</a:t>
            </a:r>
          </a:p>
        </p:txBody>
      </p:sp>
      <p:sp>
        <p:nvSpPr>
          <p:cNvPr id="70" name="Line 77"/>
          <p:cNvSpPr>
            <a:spLocks noChangeShapeType="1"/>
          </p:cNvSpPr>
          <p:nvPr/>
        </p:nvSpPr>
        <p:spPr bwMode="auto">
          <a:xfrm>
            <a:off x="5410200" y="3775274"/>
            <a:ext cx="4639472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" name="Line 81"/>
          <p:cNvSpPr>
            <a:spLocks noChangeShapeType="1"/>
          </p:cNvSpPr>
          <p:nvPr/>
        </p:nvSpPr>
        <p:spPr bwMode="auto">
          <a:xfrm>
            <a:off x="5410200" y="4174373"/>
            <a:ext cx="4639472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2" name="Line 79"/>
          <p:cNvSpPr>
            <a:spLocks noChangeShapeType="1"/>
          </p:cNvSpPr>
          <p:nvPr/>
        </p:nvSpPr>
        <p:spPr bwMode="auto">
          <a:xfrm>
            <a:off x="5410200" y="3775274"/>
            <a:ext cx="0" cy="2362540"/>
          </a:xfrm>
          <a:prstGeom prst="line">
            <a:avLst/>
          </a:prstGeom>
          <a:noFill/>
          <a:ln w="28575" cap="rnd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3" name="Line 82"/>
          <p:cNvSpPr>
            <a:spLocks noChangeShapeType="1"/>
          </p:cNvSpPr>
          <p:nvPr/>
        </p:nvSpPr>
        <p:spPr bwMode="auto">
          <a:xfrm>
            <a:off x="6715399" y="3775274"/>
            <a:ext cx="0" cy="2362540"/>
          </a:xfrm>
          <a:prstGeom prst="line">
            <a:avLst/>
          </a:prstGeom>
          <a:noFill/>
          <a:ln w="28575" cap="rnd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4" name="Line 83"/>
          <p:cNvSpPr>
            <a:spLocks noChangeShapeType="1"/>
          </p:cNvSpPr>
          <p:nvPr/>
        </p:nvSpPr>
        <p:spPr bwMode="auto">
          <a:xfrm>
            <a:off x="8018746" y="3775274"/>
            <a:ext cx="0" cy="2362540"/>
          </a:xfrm>
          <a:prstGeom prst="line">
            <a:avLst/>
          </a:prstGeom>
          <a:noFill/>
          <a:ln w="28575" cap="rnd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035135" y="3775274"/>
            <a:ext cx="1014537" cy="2389788"/>
            <a:chOff x="9035135" y="3729554"/>
            <a:chExt cx="1014537" cy="2389788"/>
          </a:xfrm>
        </p:grpSpPr>
        <p:sp>
          <p:nvSpPr>
            <p:cNvPr id="46" name="Rectangle 53"/>
            <p:cNvSpPr>
              <a:spLocks noChangeArrowheads="1"/>
            </p:cNvSpPr>
            <p:nvPr/>
          </p:nvSpPr>
          <p:spPr bwMode="auto">
            <a:xfrm>
              <a:off x="9035135" y="5721845"/>
              <a:ext cx="1014537" cy="39749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56</a:t>
              </a:r>
              <a:endParaRPr lang="en-US" altLang="zh-CN" sz="2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57"/>
            <p:cNvSpPr>
              <a:spLocks noChangeArrowheads="1"/>
            </p:cNvSpPr>
            <p:nvPr/>
          </p:nvSpPr>
          <p:spPr bwMode="auto">
            <a:xfrm>
              <a:off x="9035135" y="5322746"/>
              <a:ext cx="1014537" cy="39909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35</a:t>
              </a:r>
              <a:endParaRPr lang="en-US" altLang="zh-CN" sz="2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61"/>
            <p:cNvSpPr>
              <a:spLocks noChangeArrowheads="1"/>
            </p:cNvSpPr>
            <p:nvPr/>
          </p:nvSpPr>
          <p:spPr bwMode="auto">
            <a:xfrm>
              <a:off x="9035135" y="4925249"/>
              <a:ext cx="1014537" cy="39749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57</a:t>
              </a:r>
              <a:endParaRPr lang="en-US" altLang="zh-CN" sz="2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65"/>
            <p:cNvSpPr>
              <a:spLocks noChangeArrowheads="1"/>
            </p:cNvSpPr>
            <p:nvPr/>
          </p:nvSpPr>
          <p:spPr bwMode="auto">
            <a:xfrm>
              <a:off x="9035135" y="4526150"/>
              <a:ext cx="1014537" cy="39909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35</a:t>
              </a:r>
              <a:endParaRPr lang="en-US" altLang="zh-CN" sz="2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69"/>
            <p:cNvSpPr>
              <a:spLocks noChangeArrowheads="1"/>
            </p:cNvSpPr>
            <p:nvPr/>
          </p:nvSpPr>
          <p:spPr bwMode="auto">
            <a:xfrm>
              <a:off x="9035135" y="4128653"/>
              <a:ext cx="1014537" cy="39749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en-US" altLang="zh-CN" sz="20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48</a:t>
              </a:r>
              <a:endParaRPr lang="en-US" altLang="zh-CN" sz="2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73"/>
            <p:cNvSpPr>
              <a:spLocks noChangeArrowheads="1"/>
            </p:cNvSpPr>
            <p:nvPr/>
          </p:nvSpPr>
          <p:spPr bwMode="auto">
            <a:xfrm>
              <a:off x="9035135" y="3729554"/>
              <a:ext cx="1014537" cy="39909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lang="zh-CN" altLang="en-US" sz="2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年龄</a:t>
              </a:r>
            </a:p>
          </p:txBody>
        </p:sp>
        <p:sp>
          <p:nvSpPr>
            <p:cNvPr id="75" name="Line 84"/>
            <p:cNvSpPr>
              <a:spLocks noChangeShapeType="1"/>
            </p:cNvSpPr>
            <p:nvPr/>
          </p:nvSpPr>
          <p:spPr bwMode="auto">
            <a:xfrm>
              <a:off x="9035135" y="3729554"/>
              <a:ext cx="0" cy="2362540"/>
            </a:xfrm>
            <a:prstGeom prst="line">
              <a:avLst/>
            </a:prstGeom>
            <a:noFill/>
            <a:ln w="28575" cap="rnd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6" name="Line 85"/>
          <p:cNvSpPr>
            <a:spLocks noChangeShapeType="1"/>
          </p:cNvSpPr>
          <p:nvPr/>
        </p:nvSpPr>
        <p:spPr bwMode="auto">
          <a:xfrm>
            <a:off x="5410200" y="4571870"/>
            <a:ext cx="4639472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7" name="Line 86"/>
          <p:cNvSpPr>
            <a:spLocks noChangeShapeType="1"/>
          </p:cNvSpPr>
          <p:nvPr/>
        </p:nvSpPr>
        <p:spPr bwMode="auto">
          <a:xfrm>
            <a:off x="5410200" y="4970969"/>
            <a:ext cx="4639472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Line 87"/>
          <p:cNvSpPr>
            <a:spLocks noChangeShapeType="1"/>
          </p:cNvSpPr>
          <p:nvPr/>
        </p:nvSpPr>
        <p:spPr bwMode="auto">
          <a:xfrm>
            <a:off x="5410200" y="5368466"/>
            <a:ext cx="4639472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9" name="Line 88"/>
          <p:cNvSpPr>
            <a:spLocks noChangeShapeType="1"/>
          </p:cNvSpPr>
          <p:nvPr/>
        </p:nvSpPr>
        <p:spPr bwMode="auto">
          <a:xfrm>
            <a:off x="5410200" y="5767565"/>
            <a:ext cx="4639472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0" name="Rectangle 92"/>
          <p:cNvSpPr>
            <a:spLocks noChangeArrowheads="1"/>
          </p:cNvSpPr>
          <p:nvPr/>
        </p:nvSpPr>
        <p:spPr bwMode="auto">
          <a:xfrm>
            <a:off x="10036284" y="5767565"/>
            <a:ext cx="1603265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1982.9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1" name="Rectangle 93"/>
          <p:cNvSpPr>
            <a:spLocks noChangeArrowheads="1"/>
          </p:cNvSpPr>
          <p:nvPr/>
        </p:nvSpPr>
        <p:spPr bwMode="auto">
          <a:xfrm>
            <a:off x="10036284" y="5368466"/>
            <a:ext cx="1603265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2003.7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2" name="Rectangle 94"/>
          <p:cNvSpPr>
            <a:spLocks noChangeArrowheads="1"/>
          </p:cNvSpPr>
          <p:nvPr/>
        </p:nvSpPr>
        <p:spPr bwMode="auto">
          <a:xfrm>
            <a:off x="10036284" y="4970969"/>
            <a:ext cx="1603265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1979.9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3" name="Rectangle 95"/>
          <p:cNvSpPr>
            <a:spLocks noChangeArrowheads="1"/>
          </p:cNvSpPr>
          <p:nvPr/>
        </p:nvSpPr>
        <p:spPr bwMode="auto">
          <a:xfrm>
            <a:off x="10036284" y="4571870"/>
            <a:ext cx="1603265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2003.7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4" name="Rectangle 96"/>
          <p:cNvSpPr>
            <a:spLocks noChangeArrowheads="1"/>
          </p:cNvSpPr>
          <p:nvPr/>
        </p:nvSpPr>
        <p:spPr bwMode="auto">
          <a:xfrm>
            <a:off x="10036284" y="4174373"/>
            <a:ext cx="1603265" cy="39749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1990.4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5" name="Rectangle 97"/>
          <p:cNvSpPr>
            <a:spLocks noChangeArrowheads="1"/>
          </p:cNvSpPr>
          <p:nvPr/>
        </p:nvSpPr>
        <p:spPr bwMode="auto">
          <a:xfrm>
            <a:off x="10036284" y="3775274"/>
            <a:ext cx="1603265" cy="399099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工作时间</a:t>
            </a:r>
          </a:p>
        </p:txBody>
      </p:sp>
      <p:sp>
        <p:nvSpPr>
          <p:cNvPr id="86" name="Line 98"/>
          <p:cNvSpPr>
            <a:spLocks noChangeShapeType="1"/>
          </p:cNvSpPr>
          <p:nvPr/>
        </p:nvSpPr>
        <p:spPr bwMode="auto">
          <a:xfrm>
            <a:off x="6459913" y="3775274"/>
            <a:ext cx="4639472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8" name="Rectangle 7"/>
          <p:cNvSpPr>
            <a:spLocks noChangeArrowheads="1"/>
          </p:cNvSpPr>
          <p:nvPr/>
        </p:nvSpPr>
        <p:spPr bwMode="auto">
          <a:xfrm>
            <a:off x="1115828" y="5545382"/>
            <a:ext cx="4262705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排序是对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线性结构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的一种操作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34969" y="1569317"/>
            <a:ext cx="10764099" cy="1437354"/>
            <a:chOff x="655864" y="1569317"/>
            <a:chExt cx="10764099" cy="1437354"/>
          </a:xfrm>
        </p:grpSpPr>
        <p:grpSp>
          <p:nvGrpSpPr>
            <p:cNvPr id="89" name="Group 67"/>
            <p:cNvGrpSpPr/>
            <p:nvPr/>
          </p:nvGrpSpPr>
          <p:grpSpPr>
            <a:xfrm>
              <a:off x="655864" y="166974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0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2" name="Rectangle 3"/>
            <p:cNvSpPr>
              <a:spLocks noChangeArrowheads="1"/>
            </p:cNvSpPr>
            <p:nvPr/>
          </p:nvSpPr>
          <p:spPr bwMode="auto">
            <a:xfrm>
              <a:off x="1168081" y="1569317"/>
              <a:ext cx="10251882" cy="1437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：给定一组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记录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的集合{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}，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其相应的关键码分别为{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}，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将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这些记录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排列为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…, 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sn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序列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使得相应的关键码满足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≤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≤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≤</a:t>
              </a:r>
              <a:r>
                <a:rPr lang="en-US" altLang="zh-CN" sz="28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sn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或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≥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≥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≥</a:t>
              </a:r>
              <a:r>
                <a:rPr lang="en-US" altLang="zh-CN" sz="28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sn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）。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2164080" y="536349"/>
            <a:ext cx="3841637" cy="1124438"/>
            <a:chOff x="3123344" y="656810"/>
            <a:chExt cx="3841637" cy="1124438"/>
          </a:xfrm>
        </p:grpSpPr>
        <p:sp>
          <p:nvSpPr>
            <p:cNvPr id="94" name="上下箭头 93"/>
            <p:cNvSpPr/>
            <p:nvPr/>
          </p:nvSpPr>
          <p:spPr>
            <a:xfrm>
              <a:off x="4912763" y="1205248"/>
              <a:ext cx="288000" cy="576000"/>
            </a:xfrm>
            <a:prstGeom prst="upDown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Rectangle 13"/>
            <p:cNvSpPr>
              <a:spLocks noChangeArrowheads="1"/>
            </p:cNvSpPr>
            <p:nvPr/>
          </p:nvSpPr>
          <p:spPr bwMode="auto">
            <a:xfrm>
              <a:off x="3123344" y="656810"/>
              <a:ext cx="3841637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数据元素、结点、顶点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8" name="Rectangle 13"/>
          <p:cNvSpPr>
            <a:spLocks noChangeArrowheads="1"/>
          </p:cNvSpPr>
          <p:nvPr/>
        </p:nvSpPr>
        <p:spPr bwMode="auto">
          <a:xfrm>
            <a:off x="4063786" y="3058164"/>
            <a:ext cx="2263397" cy="535531"/>
          </a:xfrm>
          <a:prstGeom prst="rect">
            <a:avLst/>
          </a:prstGeom>
          <a:noFill/>
          <a:ln w="635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升序（非降序）</a:t>
            </a:r>
            <a:endParaRPr lang="zh-CN" altLang="en-US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9" name="Rectangle 13"/>
          <p:cNvSpPr>
            <a:spLocks noChangeArrowheads="1"/>
          </p:cNvSpPr>
          <p:nvPr/>
        </p:nvSpPr>
        <p:spPr bwMode="auto">
          <a:xfrm>
            <a:off x="6799229" y="3058164"/>
            <a:ext cx="2263397" cy="535531"/>
          </a:xfrm>
          <a:prstGeom prst="rect">
            <a:avLst/>
          </a:prstGeom>
          <a:noFill/>
          <a:ln w="635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降序（非升序）</a:t>
            </a:r>
            <a:endParaRPr lang="zh-CN" altLang="en-US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10919" y="4902026"/>
            <a:ext cx="4569494" cy="565348"/>
            <a:chOff x="655864" y="3759136"/>
            <a:chExt cx="4569494" cy="565348"/>
          </a:xfrm>
        </p:grpSpPr>
        <p:grpSp>
          <p:nvGrpSpPr>
            <p:cNvPr id="100" name="Group 31"/>
            <p:cNvGrpSpPr/>
            <p:nvPr/>
          </p:nvGrpSpPr>
          <p:grpSpPr>
            <a:xfrm>
              <a:off x="655864" y="3859828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1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7" name="Rectangle 13"/>
            <p:cNvSpPr>
              <a:spLocks noChangeArrowheads="1"/>
            </p:cNvSpPr>
            <p:nvPr/>
          </p:nvSpPr>
          <p:spPr bwMode="auto">
            <a:xfrm>
              <a:off x="1168081" y="3759136"/>
              <a:ext cx="4057277" cy="565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排序的数据模型是什么？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634969" y="3616107"/>
            <a:ext cx="4697675" cy="1078054"/>
            <a:chOff x="655864" y="1538837"/>
            <a:chExt cx="4697675" cy="1078054"/>
          </a:xfrm>
        </p:grpSpPr>
        <p:grpSp>
          <p:nvGrpSpPr>
            <p:cNvPr id="109" name="Group 67"/>
            <p:cNvGrpSpPr/>
            <p:nvPr/>
          </p:nvGrpSpPr>
          <p:grpSpPr>
            <a:xfrm>
              <a:off x="655864" y="166974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11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0" name="Rectangle 3"/>
            <p:cNvSpPr>
              <a:spLocks noChangeArrowheads="1"/>
            </p:cNvSpPr>
            <p:nvPr/>
          </p:nvSpPr>
          <p:spPr bwMode="auto">
            <a:xfrm>
              <a:off x="1168081" y="1538837"/>
              <a:ext cx="4185458" cy="1078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ts val="3800"/>
                </a:lnSpc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排序码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：排序的依据，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just" eaLnBrk="0" hangingPunct="0">
                <a:lnSpc>
                  <a:spcPts val="3800"/>
                </a:lnSpc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简单起见，也称关键码。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6" name="Rounded Rectangle 10"/>
          <p:cNvSpPr/>
          <p:nvPr/>
        </p:nvSpPr>
        <p:spPr>
          <a:xfrm>
            <a:off x="542923" y="100964"/>
            <a:ext cx="234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303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380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88" grpId="0"/>
      <p:bldP spid="98" grpId="0" animBg="1"/>
      <p:bldP spid="9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4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303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34969" y="1569317"/>
            <a:ext cx="10764099" cy="1437354"/>
            <a:chOff x="655864" y="1569317"/>
            <a:chExt cx="10764099" cy="1437354"/>
          </a:xfrm>
        </p:grpSpPr>
        <p:grpSp>
          <p:nvGrpSpPr>
            <p:cNvPr id="89" name="Group 67"/>
            <p:cNvGrpSpPr/>
            <p:nvPr/>
          </p:nvGrpSpPr>
          <p:grpSpPr>
            <a:xfrm>
              <a:off x="655864" y="166974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0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2" name="Rectangle 3"/>
            <p:cNvSpPr>
              <a:spLocks noChangeArrowheads="1"/>
            </p:cNvSpPr>
            <p:nvPr/>
          </p:nvSpPr>
          <p:spPr bwMode="auto">
            <a:xfrm>
              <a:off x="1168081" y="1569317"/>
              <a:ext cx="10251882" cy="1437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：给定一组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记录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的集合{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}，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其相应的关键码分别为{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}，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将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这些记录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排列为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…, 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30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sn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}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序列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使得相应的关键码满足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≤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≤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≤</a:t>
              </a:r>
              <a:r>
                <a:rPr lang="en-US" altLang="zh-CN" sz="28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sn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或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≥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≥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≥</a:t>
              </a:r>
              <a:r>
                <a:rPr lang="en-US" altLang="zh-CN" sz="28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sn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）。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2164080" y="536349"/>
            <a:ext cx="3841637" cy="1124438"/>
            <a:chOff x="3123344" y="656810"/>
            <a:chExt cx="3841637" cy="1124438"/>
          </a:xfrm>
        </p:grpSpPr>
        <p:sp>
          <p:nvSpPr>
            <p:cNvPr id="94" name="上下箭头 93"/>
            <p:cNvSpPr/>
            <p:nvPr/>
          </p:nvSpPr>
          <p:spPr>
            <a:xfrm>
              <a:off x="4912763" y="1205248"/>
              <a:ext cx="288000" cy="576000"/>
            </a:xfrm>
            <a:prstGeom prst="upDown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Rectangle 13"/>
            <p:cNvSpPr>
              <a:spLocks noChangeArrowheads="1"/>
            </p:cNvSpPr>
            <p:nvPr/>
          </p:nvSpPr>
          <p:spPr bwMode="auto">
            <a:xfrm>
              <a:off x="3123344" y="656810"/>
              <a:ext cx="3841637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数据元素、结点、顶点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8" name="Rectangle 13"/>
          <p:cNvSpPr>
            <a:spLocks noChangeArrowheads="1"/>
          </p:cNvSpPr>
          <p:nvPr/>
        </p:nvSpPr>
        <p:spPr bwMode="auto">
          <a:xfrm>
            <a:off x="4063786" y="3058164"/>
            <a:ext cx="2263397" cy="535531"/>
          </a:xfrm>
          <a:prstGeom prst="rect">
            <a:avLst/>
          </a:prstGeom>
          <a:noFill/>
          <a:ln w="635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升序（非降序）</a:t>
            </a:r>
            <a:endParaRPr lang="zh-CN" altLang="en-US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9" name="Rectangle 13"/>
          <p:cNvSpPr>
            <a:spLocks noChangeArrowheads="1"/>
          </p:cNvSpPr>
          <p:nvPr/>
        </p:nvSpPr>
        <p:spPr bwMode="auto">
          <a:xfrm>
            <a:off x="6799229" y="3058164"/>
            <a:ext cx="2263397" cy="535531"/>
          </a:xfrm>
          <a:prstGeom prst="rect">
            <a:avLst/>
          </a:prstGeom>
          <a:noFill/>
          <a:ln w="635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降序（非升序）</a:t>
            </a:r>
            <a:endParaRPr lang="zh-CN" altLang="en-US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963815" y="4495090"/>
            <a:ext cx="5501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）进行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升序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68144" y="3966508"/>
            <a:ext cx="4882199" cy="523220"/>
            <a:chOff x="5768144" y="3859828"/>
            <a:chExt cx="4882199" cy="523220"/>
          </a:xfrm>
        </p:grpSpPr>
        <p:sp>
          <p:nvSpPr>
            <p:cNvPr id="5" name="矩形 4"/>
            <p:cNvSpPr/>
            <p:nvPr/>
          </p:nvSpPr>
          <p:spPr>
            <a:xfrm>
              <a:off x="6093583" y="3859828"/>
              <a:ext cx="455676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不失一般性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做如下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约定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Freeform 99"/>
            <p:cNvSpPr>
              <a:spLocks noEditPoints="1"/>
            </p:cNvSpPr>
            <p:nvPr/>
          </p:nvSpPr>
          <p:spPr bwMode="auto">
            <a:xfrm>
              <a:off x="5768144" y="3954014"/>
              <a:ext cx="248832" cy="396103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60" y="7"/>
                </a:cxn>
                <a:cxn ang="0">
                  <a:pos x="29" y="27"/>
                </a:cxn>
                <a:cxn ang="0">
                  <a:pos x="7" y="59"/>
                </a:cxn>
                <a:cxn ang="0">
                  <a:pos x="0" y="98"/>
                </a:cxn>
                <a:cxn ang="0">
                  <a:pos x="0" y="116"/>
                </a:cxn>
                <a:cxn ang="0">
                  <a:pos x="9" y="154"/>
                </a:cxn>
                <a:cxn ang="0">
                  <a:pos x="31" y="208"/>
                </a:cxn>
                <a:cxn ang="0">
                  <a:pos x="67" y="270"/>
                </a:cxn>
                <a:cxn ang="0">
                  <a:pos x="98" y="311"/>
                </a:cxn>
                <a:cxn ang="0">
                  <a:pos x="112" y="291"/>
                </a:cxn>
                <a:cxn ang="0">
                  <a:pos x="147" y="241"/>
                </a:cxn>
                <a:cxn ang="0">
                  <a:pos x="180" y="172"/>
                </a:cxn>
                <a:cxn ang="0">
                  <a:pos x="190" y="134"/>
                </a:cxn>
                <a:cxn ang="0">
                  <a:pos x="196" y="98"/>
                </a:cxn>
                <a:cxn ang="0">
                  <a:pos x="194" y="78"/>
                </a:cxn>
                <a:cxn ang="0">
                  <a:pos x="178" y="41"/>
                </a:cxn>
                <a:cxn ang="0">
                  <a:pos x="152" y="16"/>
                </a:cxn>
                <a:cxn ang="0">
                  <a:pos x="118" y="1"/>
                </a:cxn>
                <a:cxn ang="0">
                  <a:pos x="98" y="0"/>
                </a:cxn>
                <a:cxn ang="0">
                  <a:pos x="98" y="157"/>
                </a:cxn>
                <a:cxn ang="0">
                  <a:pos x="74" y="152"/>
                </a:cxn>
                <a:cxn ang="0">
                  <a:pos x="54" y="139"/>
                </a:cxn>
                <a:cxn ang="0">
                  <a:pos x="42" y="119"/>
                </a:cxn>
                <a:cxn ang="0">
                  <a:pos x="38" y="98"/>
                </a:cxn>
                <a:cxn ang="0">
                  <a:pos x="38" y="85"/>
                </a:cxn>
                <a:cxn ang="0">
                  <a:pos x="47" y="63"/>
                </a:cxn>
                <a:cxn ang="0">
                  <a:pos x="64" y="47"/>
                </a:cxn>
                <a:cxn ang="0">
                  <a:pos x="85" y="38"/>
                </a:cxn>
                <a:cxn ang="0">
                  <a:pos x="98" y="36"/>
                </a:cxn>
                <a:cxn ang="0">
                  <a:pos x="122" y="41"/>
                </a:cxn>
                <a:cxn ang="0">
                  <a:pos x="140" y="54"/>
                </a:cxn>
                <a:cxn ang="0">
                  <a:pos x="152" y="74"/>
                </a:cxn>
                <a:cxn ang="0">
                  <a:pos x="158" y="98"/>
                </a:cxn>
                <a:cxn ang="0">
                  <a:pos x="156" y="108"/>
                </a:cxn>
                <a:cxn ang="0">
                  <a:pos x="147" y="130"/>
                </a:cxn>
                <a:cxn ang="0">
                  <a:pos x="131" y="146"/>
                </a:cxn>
                <a:cxn ang="0">
                  <a:pos x="109" y="156"/>
                </a:cxn>
                <a:cxn ang="0">
                  <a:pos x="98" y="157"/>
                </a:cxn>
                <a:cxn ang="0">
                  <a:pos x="60" y="98"/>
                </a:cxn>
                <a:cxn ang="0">
                  <a:pos x="62" y="112"/>
                </a:cxn>
                <a:cxn ang="0">
                  <a:pos x="71" y="123"/>
                </a:cxn>
                <a:cxn ang="0">
                  <a:pos x="83" y="132"/>
                </a:cxn>
                <a:cxn ang="0">
                  <a:pos x="98" y="134"/>
                </a:cxn>
                <a:cxn ang="0">
                  <a:pos x="105" y="134"/>
                </a:cxn>
                <a:cxn ang="0">
                  <a:pos x="118" y="128"/>
                </a:cxn>
                <a:cxn ang="0">
                  <a:pos x="129" y="117"/>
                </a:cxn>
                <a:cxn ang="0">
                  <a:pos x="134" y="105"/>
                </a:cxn>
                <a:cxn ang="0">
                  <a:pos x="136" y="98"/>
                </a:cxn>
                <a:cxn ang="0">
                  <a:pos x="132" y="81"/>
                </a:cxn>
                <a:cxn ang="0">
                  <a:pos x="125" y="70"/>
                </a:cxn>
                <a:cxn ang="0">
                  <a:pos x="112" y="61"/>
                </a:cxn>
                <a:cxn ang="0">
                  <a:pos x="98" y="59"/>
                </a:cxn>
                <a:cxn ang="0">
                  <a:pos x="89" y="59"/>
                </a:cxn>
                <a:cxn ang="0">
                  <a:pos x="76" y="65"/>
                </a:cxn>
                <a:cxn ang="0">
                  <a:pos x="65" y="76"/>
                </a:cxn>
                <a:cxn ang="0">
                  <a:pos x="60" y="88"/>
                </a:cxn>
                <a:cxn ang="0">
                  <a:pos x="60" y="98"/>
                </a:cxn>
              </a:cxnLst>
              <a:rect l="0" t="0" r="r" b="b"/>
              <a:pathLst>
                <a:path w="196" h="311">
                  <a:moveTo>
                    <a:pt x="98" y="0"/>
                  </a:moveTo>
                  <a:lnTo>
                    <a:pt x="98" y="0"/>
                  </a:lnTo>
                  <a:lnTo>
                    <a:pt x="78" y="1"/>
                  </a:lnTo>
                  <a:lnTo>
                    <a:pt x="60" y="7"/>
                  </a:lnTo>
                  <a:lnTo>
                    <a:pt x="44" y="16"/>
                  </a:lnTo>
                  <a:lnTo>
                    <a:pt x="29" y="27"/>
                  </a:lnTo>
                  <a:lnTo>
                    <a:pt x="16" y="41"/>
                  </a:lnTo>
                  <a:lnTo>
                    <a:pt x="7" y="59"/>
                  </a:lnTo>
                  <a:lnTo>
                    <a:pt x="2" y="7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16"/>
                  </a:lnTo>
                  <a:lnTo>
                    <a:pt x="4" y="134"/>
                  </a:lnTo>
                  <a:lnTo>
                    <a:pt x="9" y="154"/>
                  </a:lnTo>
                  <a:lnTo>
                    <a:pt x="15" y="172"/>
                  </a:lnTo>
                  <a:lnTo>
                    <a:pt x="31" y="208"/>
                  </a:lnTo>
                  <a:lnTo>
                    <a:pt x="49" y="241"/>
                  </a:lnTo>
                  <a:lnTo>
                    <a:pt x="67" y="270"/>
                  </a:lnTo>
                  <a:lnTo>
                    <a:pt x="82" y="291"/>
                  </a:lnTo>
                  <a:lnTo>
                    <a:pt x="98" y="311"/>
                  </a:lnTo>
                  <a:lnTo>
                    <a:pt x="98" y="311"/>
                  </a:lnTo>
                  <a:lnTo>
                    <a:pt x="112" y="291"/>
                  </a:lnTo>
                  <a:lnTo>
                    <a:pt x="129" y="270"/>
                  </a:lnTo>
                  <a:lnTo>
                    <a:pt x="147" y="241"/>
                  </a:lnTo>
                  <a:lnTo>
                    <a:pt x="165" y="208"/>
                  </a:lnTo>
                  <a:lnTo>
                    <a:pt x="180" y="172"/>
                  </a:lnTo>
                  <a:lnTo>
                    <a:pt x="187" y="154"/>
                  </a:lnTo>
                  <a:lnTo>
                    <a:pt x="190" y="134"/>
                  </a:lnTo>
                  <a:lnTo>
                    <a:pt x="194" y="116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78"/>
                  </a:lnTo>
                  <a:lnTo>
                    <a:pt x="187" y="59"/>
                  </a:lnTo>
                  <a:lnTo>
                    <a:pt x="178" y="41"/>
                  </a:lnTo>
                  <a:lnTo>
                    <a:pt x="167" y="27"/>
                  </a:lnTo>
                  <a:lnTo>
                    <a:pt x="152" y="16"/>
                  </a:lnTo>
                  <a:lnTo>
                    <a:pt x="136" y="7"/>
                  </a:lnTo>
                  <a:lnTo>
                    <a:pt x="118" y="1"/>
                  </a:lnTo>
                  <a:lnTo>
                    <a:pt x="98" y="0"/>
                  </a:lnTo>
                  <a:lnTo>
                    <a:pt x="98" y="0"/>
                  </a:lnTo>
                  <a:close/>
                  <a:moveTo>
                    <a:pt x="98" y="157"/>
                  </a:moveTo>
                  <a:lnTo>
                    <a:pt x="98" y="157"/>
                  </a:lnTo>
                  <a:lnTo>
                    <a:pt x="85" y="156"/>
                  </a:lnTo>
                  <a:lnTo>
                    <a:pt x="74" y="152"/>
                  </a:lnTo>
                  <a:lnTo>
                    <a:pt x="64" y="146"/>
                  </a:lnTo>
                  <a:lnTo>
                    <a:pt x="54" y="139"/>
                  </a:lnTo>
                  <a:lnTo>
                    <a:pt x="47" y="130"/>
                  </a:lnTo>
                  <a:lnTo>
                    <a:pt x="42" y="119"/>
                  </a:lnTo>
                  <a:lnTo>
                    <a:pt x="38" y="108"/>
                  </a:lnTo>
                  <a:lnTo>
                    <a:pt x="38" y="98"/>
                  </a:lnTo>
                  <a:lnTo>
                    <a:pt x="38" y="98"/>
                  </a:lnTo>
                  <a:lnTo>
                    <a:pt x="38" y="85"/>
                  </a:lnTo>
                  <a:lnTo>
                    <a:pt x="42" y="74"/>
                  </a:lnTo>
                  <a:lnTo>
                    <a:pt x="47" y="63"/>
                  </a:lnTo>
                  <a:lnTo>
                    <a:pt x="54" y="54"/>
                  </a:lnTo>
                  <a:lnTo>
                    <a:pt x="64" y="47"/>
                  </a:lnTo>
                  <a:lnTo>
                    <a:pt x="74" y="41"/>
                  </a:lnTo>
                  <a:lnTo>
                    <a:pt x="85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109" y="38"/>
                  </a:lnTo>
                  <a:lnTo>
                    <a:pt x="122" y="41"/>
                  </a:lnTo>
                  <a:lnTo>
                    <a:pt x="131" y="47"/>
                  </a:lnTo>
                  <a:lnTo>
                    <a:pt x="140" y="54"/>
                  </a:lnTo>
                  <a:lnTo>
                    <a:pt x="147" y="63"/>
                  </a:lnTo>
                  <a:lnTo>
                    <a:pt x="152" y="74"/>
                  </a:lnTo>
                  <a:lnTo>
                    <a:pt x="156" y="85"/>
                  </a:lnTo>
                  <a:lnTo>
                    <a:pt x="158" y="98"/>
                  </a:lnTo>
                  <a:lnTo>
                    <a:pt x="158" y="98"/>
                  </a:lnTo>
                  <a:lnTo>
                    <a:pt x="156" y="108"/>
                  </a:lnTo>
                  <a:lnTo>
                    <a:pt x="152" y="119"/>
                  </a:lnTo>
                  <a:lnTo>
                    <a:pt x="147" y="130"/>
                  </a:lnTo>
                  <a:lnTo>
                    <a:pt x="140" y="139"/>
                  </a:lnTo>
                  <a:lnTo>
                    <a:pt x="131" y="146"/>
                  </a:lnTo>
                  <a:lnTo>
                    <a:pt x="122" y="152"/>
                  </a:lnTo>
                  <a:lnTo>
                    <a:pt x="109" y="156"/>
                  </a:lnTo>
                  <a:lnTo>
                    <a:pt x="98" y="157"/>
                  </a:lnTo>
                  <a:lnTo>
                    <a:pt x="98" y="157"/>
                  </a:lnTo>
                  <a:close/>
                  <a:moveTo>
                    <a:pt x="60" y="98"/>
                  </a:moveTo>
                  <a:lnTo>
                    <a:pt x="60" y="98"/>
                  </a:lnTo>
                  <a:lnTo>
                    <a:pt x="60" y="105"/>
                  </a:lnTo>
                  <a:lnTo>
                    <a:pt x="62" y="112"/>
                  </a:lnTo>
                  <a:lnTo>
                    <a:pt x="65" y="117"/>
                  </a:lnTo>
                  <a:lnTo>
                    <a:pt x="71" y="123"/>
                  </a:lnTo>
                  <a:lnTo>
                    <a:pt x="76" y="128"/>
                  </a:lnTo>
                  <a:lnTo>
                    <a:pt x="83" y="132"/>
                  </a:lnTo>
                  <a:lnTo>
                    <a:pt x="89" y="134"/>
                  </a:lnTo>
                  <a:lnTo>
                    <a:pt x="98" y="134"/>
                  </a:lnTo>
                  <a:lnTo>
                    <a:pt x="98" y="134"/>
                  </a:lnTo>
                  <a:lnTo>
                    <a:pt x="105" y="134"/>
                  </a:lnTo>
                  <a:lnTo>
                    <a:pt x="112" y="132"/>
                  </a:lnTo>
                  <a:lnTo>
                    <a:pt x="118" y="128"/>
                  </a:lnTo>
                  <a:lnTo>
                    <a:pt x="125" y="123"/>
                  </a:lnTo>
                  <a:lnTo>
                    <a:pt x="129" y="117"/>
                  </a:lnTo>
                  <a:lnTo>
                    <a:pt x="132" y="112"/>
                  </a:lnTo>
                  <a:lnTo>
                    <a:pt x="134" y="105"/>
                  </a:lnTo>
                  <a:lnTo>
                    <a:pt x="136" y="98"/>
                  </a:lnTo>
                  <a:lnTo>
                    <a:pt x="136" y="98"/>
                  </a:lnTo>
                  <a:lnTo>
                    <a:pt x="134" y="88"/>
                  </a:lnTo>
                  <a:lnTo>
                    <a:pt x="132" y="81"/>
                  </a:lnTo>
                  <a:lnTo>
                    <a:pt x="129" y="76"/>
                  </a:lnTo>
                  <a:lnTo>
                    <a:pt x="125" y="70"/>
                  </a:lnTo>
                  <a:lnTo>
                    <a:pt x="118" y="65"/>
                  </a:lnTo>
                  <a:lnTo>
                    <a:pt x="112" y="61"/>
                  </a:lnTo>
                  <a:lnTo>
                    <a:pt x="105" y="59"/>
                  </a:lnTo>
                  <a:lnTo>
                    <a:pt x="98" y="59"/>
                  </a:lnTo>
                  <a:lnTo>
                    <a:pt x="98" y="59"/>
                  </a:lnTo>
                  <a:lnTo>
                    <a:pt x="89" y="59"/>
                  </a:lnTo>
                  <a:lnTo>
                    <a:pt x="83" y="61"/>
                  </a:lnTo>
                  <a:lnTo>
                    <a:pt x="76" y="65"/>
                  </a:lnTo>
                  <a:lnTo>
                    <a:pt x="71" y="70"/>
                  </a:lnTo>
                  <a:lnTo>
                    <a:pt x="65" y="76"/>
                  </a:lnTo>
                  <a:lnTo>
                    <a:pt x="62" y="81"/>
                  </a:lnTo>
                  <a:lnTo>
                    <a:pt x="60" y="88"/>
                  </a:lnTo>
                  <a:lnTo>
                    <a:pt x="60" y="98"/>
                  </a:lnTo>
                  <a:lnTo>
                    <a:pt x="60" y="98"/>
                  </a:lnTo>
                  <a:close/>
                </a:path>
              </a:pathLst>
            </a:custGeom>
            <a:solidFill>
              <a:srgbClr val="5C307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5" name="矩形 104"/>
          <p:cNvSpPr/>
          <p:nvPr/>
        </p:nvSpPr>
        <p:spPr>
          <a:xfrm>
            <a:off x="5963815" y="5428454"/>
            <a:ext cx="5501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）采用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顺序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存储，且下标从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</a:t>
            </a: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963815" y="4961772"/>
            <a:ext cx="5501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）记录只有排序码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一个数据项</a:t>
            </a:r>
            <a:endParaRPr lang="en-US" altLang="zh-CN" sz="2400" dirty="0" smtClean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1115828" y="5545382"/>
            <a:ext cx="4262705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排序是对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线性结构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的一种操作 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10919" y="4902026"/>
            <a:ext cx="4569494" cy="565348"/>
            <a:chOff x="655864" y="3759136"/>
            <a:chExt cx="4569494" cy="565348"/>
          </a:xfrm>
        </p:grpSpPr>
        <p:grpSp>
          <p:nvGrpSpPr>
            <p:cNvPr id="39" name="Group 31"/>
            <p:cNvGrpSpPr/>
            <p:nvPr/>
          </p:nvGrpSpPr>
          <p:grpSpPr>
            <a:xfrm>
              <a:off x="655864" y="3859828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1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0" name="Rectangle 13"/>
            <p:cNvSpPr>
              <a:spLocks noChangeArrowheads="1"/>
            </p:cNvSpPr>
            <p:nvPr/>
          </p:nvSpPr>
          <p:spPr bwMode="auto">
            <a:xfrm>
              <a:off x="1168081" y="3759136"/>
              <a:ext cx="4057277" cy="565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排序的数据模型是什么？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34969" y="3616107"/>
            <a:ext cx="4697675" cy="1078054"/>
            <a:chOff x="655864" y="1538837"/>
            <a:chExt cx="4697675" cy="1078054"/>
          </a:xfrm>
        </p:grpSpPr>
        <p:grpSp>
          <p:nvGrpSpPr>
            <p:cNvPr id="46" name="Group 67"/>
            <p:cNvGrpSpPr/>
            <p:nvPr/>
          </p:nvGrpSpPr>
          <p:grpSpPr>
            <a:xfrm>
              <a:off x="655864" y="166974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7" name="Rectangle 3"/>
            <p:cNvSpPr>
              <a:spLocks noChangeArrowheads="1"/>
            </p:cNvSpPr>
            <p:nvPr/>
          </p:nvSpPr>
          <p:spPr bwMode="auto">
            <a:xfrm>
              <a:off x="1168081" y="1538837"/>
              <a:ext cx="4185458" cy="10780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ts val="3800"/>
                </a:lnSpc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排序码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：排序的依据，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just" eaLnBrk="0" hangingPunct="0">
                <a:lnSpc>
                  <a:spcPts val="3800"/>
                </a:lnSpc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简单起见，也称关键码。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940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</p:childTnLst>
        </p:cTn>
      </p:par>
    </p:tnLst>
    <p:bldLst>
      <p:bldP spid="96" grpId="0"/>
      <p:bldP spid="96" grpId="1"/>
      <p:bldP spid="105" grpId="0"/>
      <p:bldP spid="105" grpId="1"/>
      <p:bldP spid="106" grpId="0"/>
      <p:bldP spid="10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4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303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正序、逆序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1202" y="896360"/>
            <a:ext cx="10764099" cy="532428"/>
            <a:chOff x="655864" y="1615037"/>
            <a:chExt cx="10764099" cy="532428"/>
          </a:xfrm>
        </p:grpSpPr>
        <p:grpSp>
          <p:nvGrpSpPr>
            <p:cNvPr id="89" name="Group 67"/>
            <p:cNvGrpSpPr/>
            <p:nvPr/>
          </p:nvGrpSpPr>
          <p:grpSpPr>
            <a:xfrm>
              <a:off x="655864" y="166974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0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2" name="Rectangle 3"/>
            <p:cNvSpPr>
              <a:spLocks noChangeArrowheads="1"/>
            </p:cNvSpPr>
            <p:nvPr/>
          </p:nvSpPr>
          <p:spPr bwMode="auto">
            <a:xfrm>
              <a:off x="1168081" y="1615037"/>
              <a:ext cx="10251882" cy="532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正序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：待排序序列中的记录已按关键码排好序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10915" y="1825626"/>
            <a:ext cx="2844800" cy="431800"/>
            <a:chOff x="1810915" y="1825626"/>
            <a:chExt cx="2844800" cy="431800"/>
          </a:xfrm>
        </p:grpSpPr>
        <p:sp>
          <p:nvSpPr>
            <p:cNvPr id="121" name="Oval 13"/>
            <p:cNvSpPr>
              <a:spLocks noChangeArrowheads="1"/>
            </p:cNvSpPr>
            <p:nvPr/>
          </p:nvSpPr>
          <p:spPr bwMode="auto">
            <a:xfrm>
              <a:off x="1810915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2" name="Oval 14"/>
            <p:cNvSpPr>
              <a:spLocks noChangeArrowheads="1"/>
            </p:cNvSpPr>
            <p:nvPr/>
          </p:nvSpPr>
          <p:spPr bwMode="auto">
            <a:xfrm>
              <a:off x="2401465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3" name="Oval 15"/>
            <p:cNvSpPr>
              <a:spLocks noChangeArrowheads="1"/>
            </p:cNvSpPr>
            <p:nvPr/>
          </p:nvSpPr>
          <p:spPr bwMode="auto">
            <a:xfrm>
              <a:off x="3017415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4" name="Oval 16"/>
            <p:cNvSpPr>
              <a:spLocks noChangeArrowheads="1"/>
            </p:cNvSpPr>
            <p:nvPr/>
          </p:nvSpPr>
          <p:spPr bwMode="auto">
            <a:xfrm>
              <a:off x="3617490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5" name="Oval 17"/>
            <p:cNvSpPr>
              <a:spLocks noChangeArrowheads="1"/>
            </p:cNvSpPr>
            <p:nvPr/>
          </p:nvSpPr>
          <p:spPr bwMode="auto">
            <a:xfrm>
              <a:off x="4223915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973575" y="1825626"/>
            <a:ext cx="3687402" cy="431800"/>
            <a:chOff x="4973575" y="1825626"/>
            <a:chExt cx="3687402" cy="431800"/>
          </a:xfrm>
        </p:grpSpPr>
        <p:sp>
          <p:nvSpPr>
            <p:cNvPr id="127" name="Oval 19"/>
            <p:cNvSpPr>
              <a:spLocks noChangeArrowheads="1"/>
            </p:cNvSpPr>
            <p:nvPr/>
          </p:nvSpPr>
          <p:spPr bwMode="auto">
            <a:xfrm>
              <a:off x="5816177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8" name="Oval 20"/>
            <p:cNvSpPr>
              <a:spLocks noChangeArrowheads="1"/>
            </p:cNvSpPr>
            <p:nvPr/>
          </p:nvSpPr>
          <p:spPr bwMode="auto">
            <a:xfrm>
              <a:off x="6406727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9" name="Oval 21"/>
            <p:cNvSpPr>
              <a:spLocks noChangeArrowheads="1"/>
            </p:cNvSpPr>
            <p:nvPr/>
          </p:nvSpPr>
          <p:spPr bwMode="auto">
            <a:xfrm>
              <a:off x="7022677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0" name="Oval 22"/>
            <p:cNvSpPr>
              <a:spLocks noChangeArrowheads="1"/>
            </p:cNvSpPr>
            <p:nvPr/>
          </p:nvSpPr>
          <p:spPr bwMode="auto">
            <a:xfrm>
              <a:off x="7622752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31" name="Oval 23"/>
            <p:cNvSpPr>
              <a:spLocks noChangeArrowheads="1"/>
            </p:cNvSpPr>
            <p:nvPr/>
          </p:nvSpPr>
          <p:spPr bwMode="auto">
            <a:xfrm>
              <a:off x="8229177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40" name="右箭头 139"/>
            <p:cNvSpPr/>
            <p:nvPr/>
          </p:nvSpPr>
          <p:spPr>
            <a:xfrm>
              <a:off x="4973575" y="1899755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671202" y="2667534"/>
            <a:ext cx="10764099" cy="532428"/>
            <a:chOff x="655864" y="1615037"/>
            <a:chExt cx="10764099" cy="532428"/>
          </a:xfrm>
        </p:grpSpPr>
        <p:grpSp>
          <p:nvGrpSpPr>
            <p:cNvPr id="142" name="Group 67"/>
            <p:cNvGrpSpPr/>
            <p:nvPr/>
          </p:nvGrpSpPr>
          <p:grpSpPr>
            <a:xfrm>
              <a:off x="655864" y="166974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44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3" name="Rectangle 3"/>
            <p:cNvSpPr>
              <a:spLocks noChangeArrowheads="1"/>
            </p:cNvSpPr>
            <p:nvPr/>
          </p:nvSpPr>
          <p:spPr bwMode="auto">
            <a:xfrm>
              <a:off x="1168081" y="1615037"/>
              <a:ext cx="10251882" cy="532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逆序（反序）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待排序序列中记录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的顺序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与排好序的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顺序相反。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1795773" y="3596800"/>
            <a:ext cx="2844800" cy="431800"/>
            <a:chOff x="1810915" y="1825626"/>
            <a:chExt cx="2844800" cy="431800"/>
          </a:xfrm>
        </p:grpSpPr>
        <p:sp>
          <p:nvSpPr>
            <p:cNvPr id="147" name="Oval 13"/>
            <p:cNvSpPr>
              <a:spLocks noChangeArrowheads="1"/>
            </p:cNvSpPr>
            <p:nvPr/>
          </p:nvSpPr>
          <p:spPr bwMode="auto">
            <a:xfrm>
              <a:off x="1810915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5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Oval 14"/>
            <p:cNvSpPr>
              <a:spLocks noChangeArrowheads="1"/>
            </p:cNvSpPr>
            <p:nvPr/>
          </p:nvSpPr>
          <p:spPr bwMode="auto">
            <a:xfrm>
              <a:off x="2401465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49" name="Oval 15"/>
            <p:cNvSpPr>
              <a:spLocks noChangeArrowheads="1"/>
            </p:cNvSpPr>
            <p:nvPr/>
          </p:nvSpPr>
          <p:spPr bwMode="auto">
            <a:xfrm>
              <a:off x="3017415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0" name="Oval 16"/>
            <p:cNvSpPr>
              <a:spLocks noChangeArrowheads="1"/>
            </p:cNvSpPr>
            <p:nvPr/>
          </p:nvSpPr>
          <p:spPr bwMode="auto">
            <a:xfrm>
              <a:off x="3617490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51" name="Oval 17"/>
            <p:cNvSpPr>
              <a:spLocks noChangeArrowheads="1"/>
            </p:cNvSpPr>
            <p:nvPr/>
          </p:nvSpPr>
          <p:spPr bwMode="auto">
            <a:xfrm>
              <a:off x="4223915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4994826" y="3596800"/>
            <a:ext cx="3687402" cy="431800"/>
            <a:chOff x="4973575" y="1825626"/>
            <a:chExt cx="3687402" cy="431800"/>
          </a:xfrm>
        </p:grpSpPr>
        <p:sp>
          <p:nvSpPr>
            <p:cNvPr id="153" name="Oval 19"/>
            <p:cNvSpPr>
              <a:spLocks noChangeArrowheads="1"/>
            </p:cNvSpPr>
            <p:nvPr/>
          </p:nvSpPr>
          <p:spPr bwMode="auto">
            <a:xfrm>
              <a:off x="5816177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4" name="Oval 20"/>
            <p:cNvSpPr>
              <a:spLocks noChangeArrowheads="1"/>
            </p:cNvSpPr>
            <p:nvPr/>
          </p:nvSpPr>
          <p:spPr bwMode="auto">
            <a:xfrm>
              <a:off x="6406727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5" name="Oval 21"/>
            <p:cNvSpPr>
              <a:spLocks noChangeArrowheads="1"/>
            </p:cNvSpPr>
            <p:nvPr/>
          </p:nvSpPr>
          <p:spPr bwMode="auto">
            <a:xfrm>
              <a:off x="7022677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56" name="Oval 22"/>
            <p:cNvSpPr>
              <a:spLocks noChangeArrowheads="1"/>
            </p:cNvSpPr>
            <p:nvPr/>
          </p:nvSpPr>
          <p:spPr bwMode="auto">
            <a:xfrm>
              <a:off x="7622752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7" name="Oval 23"/>
            <p:cNvSpPr>
              <a:spLocks noChangeArrowheads="1"/>
            </p:cNvSpPr>
            <p:nvPr/>
          </p:nvSpPr>
          <p:spPr bwMode="auto">
            <a:xfrm>
              <a:off x="8229177" y="1825626"/>
              <a:ext cx="431800" cy="4318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8" name="右箭头 157"/>
            <p:cNvSpPr/>
            <p:nvPr/>
          </p:nvSpPr>
          <p:spPr>
            <a:xfrm>
              <a:off x="4973575" y="1899755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1204987" y="5151035"/>
            <a:ext cx="10230313" cy="738664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深刻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理解趟的含义能够更好地掌握排序方法的思想和</a:t>
            </a:r>
            <a:r>
              <a:rPr lang="zh-CN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692770" y="4374414"/>
            <a:ext cx="10764099" cy="532428"/>
            <a:chOff x="655864" y="1615037"/>
            <a:chExt cx="10764099" cy="532428"/>
          </a:xfrm>
        </p:grpSpPr>
        <p:grpSp>
          <p:nvGrpSpPr>
            <p:cNvPr id="160" name="Group 67"/>
            <p:cNvGrpSpPr/>
            <p:nvPr/>
          </p:nvGrpSpPr>
          <p:grpSpPr>
            <a:xfrm>
              <a:off x="655864" y="166974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62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1" name="Rectangle 3"/>
            <p:cNvSpPr>
              <a:spLocks noChangeArrowheads="1"/>
            </p:cNvSpPr>
            <p:nvPr/>
          </p:nvSpPr>
          <p:spPr bwMode="auto">
            <a:xfrm>
              <a:off x="1168081" y="1615037"/>
              <a:ext cx="10251882" cy="532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趟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在排序过程中，将待排序的记录序列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扫描一遍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称为一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趟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95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7959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算法的稳定性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1202" y="896360"/>
            <a:ext cx="10764099" cy="1542040"/>
            <a:chOff x="655864" y="1615037"/>
            <a:chExt cx="10764099" cy="1542040"/>
          </a:xfrm>
        </p:grpSpPr>
        <p:grpSp>
          <p:nvGrpSpPr>
            <p:cNvPr id="89" name="Group 67"/>
            <p:cNvGrpSpPr/>
            <p:nvPr/>
          </p:nvGrpSpPr>
          <p:grpSpPr>
            <a:xfrm>
              <a:off x="655864" y="166974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0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2" name="Rectangle 3"/>
            <p:cNvSpPr>
              <a:spLocks noChangeArrowheads="1"/>
            </p:cNvSpPr>
            <p:nvPr/>
          </p:nvSpPr>
          <p:spPr bwMode="auto">
            <a:xfrm>
              <a:off x="1168081" y="1615037"/>
              <a:ext cx="10251882" cy="1542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排序算法的稳定性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假定在待排序的记录序列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中存在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多个具有相同关键码的记录，若经过排序，这些记录的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相对次序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保持不变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，则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称这种排序算法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稳定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否则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称为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不稳定。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96608" y="2532941"/>
            <a:ext cx="4155031" cy="2608262"/>
            <a:chOff x="1296608" y="2685341"/>
            <a:chExt cx="4155031" cy="2608262"/>
          </a:xfrm>
        </p:grpSpPr>
        <p:sp>
          <p:nvSpPr>
            <p:cNvPr id="49" name="Rectangle 9"/>
            <p:cNvSpPr>
              <a:spLocks noChangeArrowheads="1"/>
            </p:cNvSpPr>
            <p:nvPr/>
          </p:nvSpPr>
          <p:spPr bwMode="auto">
            <a:xfrm>
              <a:off x="1323887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学号</a:t>
              </a: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1296608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2135036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2122997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>
              <a:off x="2980037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高数</a:t>
              </a:r>
            </a:p>
          </p:txBody>
        </p:sp>
        <p:sp>
          <p:nvSpPr>
            <p:cNvPr id="54" name="Rectangle 14"/>
            <p:cNvSpPr>
              <a:spLocks noChangeArrowheads="1"/>
            </p:cNvSpPr>
            <p:nvPr/>
          </p:nvSpPr>
          <p:spPr bwMode="auto">
            <a:xfrm>
              <a:off x="2952758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15"/>
            <p:cNvSpPr>
              <a:spLocks noChangeArrowheads="1"/>
            </p:cNvSpPr>
            <p:nvPr/>
          </p:nvSpPr>
          <p:spPr bwMode="auto">
            <a:xfrm>
              <a:off x="3809118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英语</a:t>
              </a:r>
            </a:p>
          </p:txBody>
        </p:sp>
        <p:sp>
          <p:nvSpPr>
            <p:cNvPr id="56" name="Rectangle 16"/>
            <p:cNvSpPr>
              <a:spLocks noChangeArrowheads="1"/>
            </p:cNvSpPr>
            <p:nvPr/>
          </p:nvSpPr>
          <p:spPr bwMode="auto">
            <a:xfrm>
              <a:off x="3781838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17"/>
            <p:cNvSpPr>
              <a:spLocks noChangeArrowheads="1"/>
            </p:cNvSpPr>
            <p:nvPr/>
          </p:nvSpPr>
          <p:spPr bwMode="auto">
            <a:xfrm>
              <a:off x="4623639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语文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18"/>
            <p:cNvSpPr>
              <a:spLocks noChangeArrowheads="1"/>
            </p:cNvSpPr>
            <p:nvPr/>
          </p:nvSpPr>
          <p:spPr bwMode="auto">
            <a:xfrm>
              <a:off x="4596360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1323887" y="32072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0001</a:t>
              </a:r>
            </a:p>
          </p:txBody>
        </p:sp>
        <p:sp>
          <p:nvSpPr>
            <p:cNvPr id="60" name="Rectangle 20"/>
            <p:cNvSpPr>
              <a:spLocks noChangeArrowheads="1"/>
            </p:cNvSpPr>
            <p:nvPr/>
          </p:nvSpPr>
          <p:spPr bwMode="auto">
            <a:xfrm>
              <a:off x="1296608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21"/>
            <p:cNvSpPr>
              <a:spLocks noChangeArrowheads="1"/>
            </p:cNvSpPr>
            <p:nvPr/>
          </p:nvSpPr>
          <p:spPr bwMode="auto">
            <a:xfrm>
              <a:off x="2135036" y="32072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王  军</a:t>
              </a:r>
            </a:p>
          </p:txBody>
        </p:sp>
        <p:sp>
          <p:nvSpPr>
            <p:cNvPr id="62" name="Rectangle 22"/>
            <p:cNvSpPr>
              <a:spLocks noChangeArrowheads="1"/>
            </p:cNvSpPr>
            <p:nvPr/>
          </p:nvSpPr>
          <p:spPr bwMode="auto">
            <a:xfrm>
              <a:off x="2122997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23"/>
            <p:cNvSpPr>
              <a:spLocks noChangeArrowheads="1"/>
            </p:cNvSpPr>
            <p:nvPr/>
          </p:nvSpPr>
          <p:spPr bwMode="auto">
            <a:xfrm>
              <a:off x="2980037" y="32072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85</a:t>
              </a:r>
            </a:p>
          </p:txBody>
        </p:sp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2952758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4623639" y="32072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4596360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323887" y="3729206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0002</a:t>
              </a:r>
            </a:p>
          </p:txBody>
        </p:sp>
        <p:sp>
          <p:nvSpPr>
            <p:cNvPr id="68" name="Rectangle 28"/>
            <p:cNvSpPr>
              <a:spLocks noChangeArrowheads="1"/>
            </p:cNvSpPr>
            <p:nvPr/>
          </p:nvSpPr>
          <p:spPr bwMode="auto">
            <a:xfrm>
              <a:off x="1296608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29"/>
            <p:cNvSpPr>
              <a:spLocks noChangeArrowheads="1"/>
            </p:cNvSpPr>
            <p:nvPr/>
          </p:nvSpPr>
          <p:spPr bwMode="auto">
            <a:xfrm>
              <a:off x="2135036" y="3729206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李  明</a:t>
              </a:r>
            </a:p>
          </p:txBody>
        </p:sp>
        <p:sp>
          <p:nvSpPr>
            <p:cNvPr id="70" name="Rectangle 30"/>
            <p:cNvSpPr>
              <a:spLocks noChangeArrowheads="1"/>
            </p:cNvSpPr>
            <p:nvPr/>
          </p:nvSpPr>
          <p:spPr bwMode="auto">
            <a:xfrm>
              <a:off x="2122997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31"/>
            <p:cNvSpPr>
              <a:spLocks noChangeArrowheads="1"/>
            </p:cNvSpPr>
            <p:nvPr/>
          </p:nvSpPr>
          <p:spPr bwMode="auto">
            <a:xfrm>
              <a:off x="2980037" y="3729206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64</a:t>
              </a:r>
            </a:p>
          </p:txBody>
        </p:sp>
        <p:sp>
          <p:nvSpPr>
            <p:cNvPr id="72" name="Rectangle 32"/>
            <p:cNvSpPr>
              <a:spLocks noChangeArrowheads="1"/>
            </p:cNvSpPr>
            <p:nvPr/>
          </p:nvSpPr>
          <p:spPr bwMode="auto">
            <a:xfrm>
              <a:off x="2952758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33"/>
            <p:cNvSpPr>
              <a:spLocks noChangeArrowheads="1"/>
            </p:cNvSpPr>
            <p:nvPr/>
          </p:nvSpPr>
          <p:spPr bwMode="auto">
            <a:xfrm>
              <a:off x="4623639" y="3729206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92</a:t>
              </a:r>
            </a:p>
          </p:txBody>
        </p:sp>
        <p:sp>
          <p:nvSpPr>
            <p:cNvPr id="74" name="Rectangle 34"/>
            <p:cNvSpPr>
              <a:spLocks noChangeArrowheads="1"/>
            </p:cNvSpPr>
            <p:nvPr/>
          </p:nvSpPr>
          <p:spPr bwMode="auto">
            <a:xfrm>
              <a:off x="4596360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35"/>
            <p:cNvSpPr>
              <a:spLocks noChangeArrowheads="1"/>
            </p:cNvSpPr>
            <p:nvPr/>
          </p:nvSpPr>
          <p:spPr bwMode="auto">
            <a:xfrm>
              <a:off x="1323887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0003</a:t>
              </a:r>
            </a:p>
          </p:txBody>
        </p:sp>
        <p:sp>
          <p:nvSpPr>
            <p:cNvPr id="76" name="Rectangle 36"/>
            <p:cNvSpPr>
              <a:spLocks noChangeArrowheads="1"/>
            </p:cNvSpPr>
            <p:nvPr/>
          </p:nvSpPr>
          <p:spPr bwMode="auto">
            <a:xfrm>
              <a:off x="1296608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37"/>
            <p:cNvSpPr>
              <a:spLocks noChangeArrowheads="1"/>
            </p:cNvSpPr>
            <p:nvPr/>
          </p:nvSpPr>
          <p:spPr bwMode="auto">
            <a:xfrm>
              <a:off x="2135036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汤晓影</a:t>
              </a:r>
            </a:p>
          </p:txBody>
        </p:sp>
        <p:sp>
          <p:nvSpPr>
            <p:cNvPr id="78" name="Rectangle 38"/>
            <p:cNvSpPr>
              <a:spLocks noChangeArrowheads="1"/>
            </p:cNvSpPr>
            <p:nvPr/>
          </p:nvSpPr>
          <p:spPr bwMode="auto">
            <a:xfrm>
              <a:off x="2122997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39"/>
            <p:cNvSpPr>
              <a:spLocks noChangeArrowheads="1"/>
            </p:cNvSpPr>
            <p:nvPr/>
          </p:nvSpPr>
          <p:spPr bwMode="auto">
            <a:xfrm>
              <a:off x="2980037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85</a:t>
              </a:r>
            </a:p>
          </p:txBody>
        </p:sp>
        <p:sp>
          <p:nvSpPr>
            <p:cNvPr id="80" name="Rectangle 40"/>
            <p:cNvSpPr>
              <a:spLocks noChangeArrowheads="1"/>
            </p:cNvSpPr>
            <p:nvPr/>
          </p:nvSpPr>
          <p:spPr bwMode="auto">
            <a:xfrm>
              <a:off x="2952758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41"/>
            <p:cNvSpPr>
              <a:spLocks noChangeArrowheads="1"/>
            </p:cNvSpPr>
            <p:nvPr/>
          </p:nvSpPr>
          <p:spPr bwMode="auto">
            <a:xfrm>
              <a:off x="4623639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86</a:t>
              </a:r>
            </a:p>
          </p:txBody>
        </p:sp>
        <p:sp>
          <p:nvSpPr>
            <p:cNvPr id="82" name="Rectangle 42"/>
            <p:cNvSpPr>
              <a:spLocks noChangeArrowheads="1"/>
            </p:cNvSpPr>
            <p:nvPr/>
          </p:nvSpPr>
          <p:spPr bwMode="auto">
            <a:xfrm>
              <a:off x="4596360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43"/>
            <p:cNvSpPr>
              <a:spLocks noChangeArrowheads="1"/>
            </p:cNvSpPr>
            <p:nvPr/>
          </p:nvSpPr>
          <p:spPr bwMode="auto">
            <a:xfrm>
              <a:off x="1323887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4" name="Rectangle 44"/>
            <p:cNvSpPr>
              <a:spLocks noChangeArrowheads="1"/>
            </p:cNvSpPr>
            <p:nvPr/>
          </p:nvSpPr>
          <p:spPr bwMode="auto">
            <a:xfrm>
              <a:off x="1296608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45"/>
            <p:cNvSpPr>
              <a:spLocks noChangeArrowheads="1"/>
            </p:cNvSpPr>
            <p:nvPr/>
          </p:nvSpPr>
          <p:spPr bwMode="auto">
            <a:xfrm>
              <a:off x="2135036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6" name="Rectangle 46"/>
            <p:cNvSpPr>
              <a:spLocks noChangeArrowheads="1"/>
            </p:cNvSpPr>
            <p:nvPr/>
          </p:nvSpPr>
          <p:spPr bwMode="auto">
            <a:xfrm>
              <a:off x="2122997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47"/>
            <p:cNvSpPr>
              <a:spLocks noChangeArrowheads="1"/>
            </p:cNvSpPr>
            <p:nvPr/>
          </p:nvSpPr>
          <p:spPr bwMode="auto">
            <a:xfrm>
              <a:off x="2980037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8" name="Rectangle 48"/>
            <p:cNvSpPr>
              <a:spLocks noChangeArrowheads="1"/>
            </p:cNvSpPr>
            <p:nvPr/>
          </p:nvSpPr>
          <p:spPr bwMode="auto">
            <a:xfrm>
              <a:off x="2952758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49"/>
            <p:cNvSpPr>
              <a:spLocks noChangeArrowheads="1"/>
            </p:cNvSpPr>
            <p:nvPr/>
          </p:nvSpPr>
          <p:spPr bwMode="auto">
            <a:xfrm>
              <a:off x="3809118" y="32072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68</a:t>
              </a:r>
            </a:p>
          </p:txBody>
        </p:sp>
        <p:sp>
          <p:nvSpPr>
            <p:cNvPr id="94" name="Rectangle 50"/>
            <p:cNvSpPr>
              <a:spLocks noChangeArrowheads="1"/>
            </p:cNvSpPr>
            <p:nvPr/>
          </p:nvSpPr>
          <p:spPr bwMode="auto">
            <a:xfrm>
              <a:off x="3781838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3809118" y="3729206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72</a:t>
              </a:r>
            </a:p>
          </p:txBody>
        </p:sp>
        <p:sp>
          <p:nvSpPr>
            <p:cNvPr id="96" name="Rectangle 52"/>
            <p:cNvSpPr>
              <a:spLocks noChangeArrowheads="1"/>
            </p:cNvSpPr>
            <p:nvPr/>
          </p:nvSpPr>
          <p:spPr bwMode="auto">
            <a:xfrm>
              <a:off x="3781838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3"/>
            <p:cNvSpPr>
              <a:spLocks noChangeArrowheads="1"/>
            </p:cNvSpPr>
            <p:nvPr/>
          </p:nvSpPr>
          <p:spPr bwMode="auto">
            <a:xfrm>
              <a:off x="3809118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78</a:t>
              </a:r>
            </a:p>
          </p:txBody>
        </p:sp>
        <p:sp>
          <p:nvSpPr>
            <p:cNvPr id="98" name="Rectangle 54"/>
            <p:cNvSpPr>
              <a:spLocks noChangeArrowheads="1"/>
            </p:cNvSpPr>
            <p:nvPr/>
          </p:nvSpPr>
          <p:spPr bwMode="auto">
            <a:xfrm>
              <a:off x="3781838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5"/>
            <p:cNvSpPr>
              <a:spLocks noChangeArrowheads="1"/>
            </p:cNvSpPr>
            <p:nvPr/>
          </p:nvSpPr>
          <p:spPr bwMode="auto">
            <a:xfrm>
              <a:off x="3809118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00" name="Rectangle 56"/>
            <p:cNvSpPr>
              <a:spLocks noChangeArrowheads="1"/>
            </p:cNvSpPr>
            <p:nvPr/>
          </p:nvSpPr>
          <p:spPr bwMode="auto">
            <a:xfrm>
              <a:off x="3781838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57"/>
            <p:cNvSpPr>
              <a:spLocks noChangeArrowheads="1"/>
            </p:cNvSpPr>
            <p:nvPr/>
          </p:nvSpPr>
          <p:spPr bwMode="auto">
            <a:xfrm>
              <a:off x="4623639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02" name="Rectangle 58"/>
            <p:cNvSpPr>
              <a:spLocks noChangeArrowheads="1"/>
            </p:cNvSpPr>
            <p:nvPr/>
          </p:nvSpPr>
          <p:spPr bwMode="auto">
            <a:xfrm>
              <a:off x="4596360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799865" y="2532941"/>
            <a:ext cx="5090693" cy="2608262"/>
            <a:chOff x="5799865" y="2685341"/>
            <a:chExt cx="5090693" cy="2608262"/>
          </a:xfrm>
        </p:grpSpPr>
        <p:sp>
          <p:nvSpPr>
            <p:cNvPr id="191" name="Rectangle 9"/>
            <p:cNvSpPr>
              <a:spLocks noChangeArrowheads="1"/>
            </p:cNvSpPr>
            <p:nvPr/>
          </p:nvSpPr>
          <p:spPr bwMode="auto">
            <a:xfrm>
              <a:off x="6749327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学号</a:t>
              </a:r>
            </a:p>
          </p:txBody>
        </p:sp>
        <p:sp>
          <p:nvSpPr>
            <p:cNvPr id="192" name="Rectangle 10"/>
            <p:cNvSpPr>
              <a:spLocks noChangeArrowheads="1"/>
            </p:cNvSpPr>
            <p:nvPr/>
          </p:nvSpPr>
          <p:spPr bwMode="auto">
            <a:xfrm>
              <a:off x="6722048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3" name="Rectangle 11"/>
            <p:cNvSpPr>
              <a:spLocks noChangeArrowheads="1"/>
            </p:cNvSpPr>
            <p:nvPr/>
          </p:nvSpPr>
          <p:spPr bwMode="auto">
            <a:xfrm>
              <a:off x="7560476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194" name="Rectangle 12"/>
            <p:cNvSpPr>
              <a:spLocks noChangeArrowheads="1"/>
            </p:cNvSpPr>
            <p:nvPr/>
          </p:nvSpPr>
          <p:spPr bwMode="auto">
            <a:xfrm>
              <a:off x="7548437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" name="Rectangle 13"/>
            <p:cNvSpPr>
              <a:spLocks noChangeArrowheads="1"/>
            </p:cNvSpPr>
            <p:nvPr/>
          </p:nvSpPr>
          <p:spPr bwMode="auto">
            <a:xfrm>
              <a:off x="8405477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高数</a:t>
              </a:r>
            </a:p>
          </p:txBody>
        </p:sp>
        <p:sp>
          <p:nvSpPr>
            <p:cNvPr id="196" name="Rectangle 14"/>
            <p:cNvSpPr>
              <a:spLocks noChangeArrowheads="1"/>
            </p:cNvSpPr>
            <p:nvPr/>
          </p:nvSpPr>
          <p:spPr bwMode="auto">
            <a:xfrm>
              <a:off x="8378198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7" name="Rectangle 15"/>
            <p:cNvSpPr>
              <a:spLocks noChangeArrowheads="1"/>
            </p:cNvSpPr>
            <p:nvPr/>
          </p:nvSpPr>
          <p:spPr bwMode="auto">
            <a:xfrm>
              <a:off x="9234558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英语</a:t>
              </a:r>
            </a:p>
          </p:txBody>
        </p:sp>
        <p:sp>
          <p:nvSpPr>
            <p:cNvPr id="198" name="Rectangle 16"/>
            <p:cNvSpPr>
              <a:spLocks noChangeArrowheads="1"/>
            </p:cNvSpPr>
            <p:nvPr/>
          </p:nvSpPr>
          <p:spPr bwMode="auto">
            <a:xfrm>
              <a:off x="9207278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9" name="Rectangle 17"/>
            <p:cNvSpPr>
              <a:spLocks noChangeArrowheads="1"/>
            </p:cNvSpPr>
            <p:nvPr/>
          </p:nvSpPr>
          <p:spPr bwMode="auto">
            <a:xfrm>
              <a:off x="10049079" y="268534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语文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0" name="Rectangle 18"/>
            <p:cNvSpPr>
              <a:spLocks noChangeArrowheads="1"/>
            </p:cNvSpPr>
            <p:nvPr/>
          </p:nvSpPr>
          <p:spPr bwMode="auto">
            <a:xfrm>
              <a:off x="10021800" y="268534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1" name="Rectangle 19"/>
            <p:cNvSpPr>
              <a:spLocks noChangeArrowheads="1"/>
            </p:cNvSpPr>
            <p:nvPr/>
          </p:nvSpPr>
          <p:spPr bwMode="auto">
            <a:xfrm>
              <a:off x="6732476" y="3729206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0001</a:t>
              </a:r>
            </a:p>
          </p:txBody>
        </p:sp>
        <p:sp>
          <p:nvSpPr>
            <p:cNvPr id="202" name="Rectangle 20"/>
            <p:cNvSpPr>
              <a:spLocks noChangeArrowheads="1"/>
            </p:cNvSpPr>
            <p:nvPr/>
          </p:nvSpPr>
          <p:spPr bwMode="auto">
            <a:xfrm>
              <a:off x="6722048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3" name="Rectangle 21"/>
            <p:cNvSpPr>
              <a:spLocks noChangeArrowheads="1"/>
            </p:cNvSpPr>
            <p:nvPr/>
          </p:nvSpPr>
          <p:spPr bwMode="auto">
            <a:xfrm>
              <a:off x="7548437" y="3729206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王  军</a:t>
              </a:r>
              <a:endParaRPr kumimoji="1" lang="zh-CN" altLang="en-US" sz="20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" name="Rectangle 22"/>
            <p:cNvSpPr>
              <a:spLocks noChangeArrowheads="1"/>
            </p:cNvSpPr>
            <p:nvPr/>
          </p:nvSpPr>
          <p:spPr bwMode="auto">
            <a:xfrm>
              <a:off x="7548437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5" name="Rectangle 23"/>
            <p:cNvSpPr>
              <a:spLocks noChangeArrowheads="1"/>
            </p:cNvSpPr>
            <p:nvPr/>
          </p:nvSpPr>
          <p:spPr bwMode="auto">
            <a:xfrm>
              <a:off x="8405477" y="32072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64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Rectangle 24"/>
            <p:cNvSpPr>
              <a:spLocks noChangeArrowheads="1"/>
            </p:cNvSpPr>
            <p:nvPr/>
          </p:nvSpPr>
          <p:spPr bwMode="auto">
            <a:xfrm>
              <a:off x="8378198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Rectangle 25"/>
            <p:cNvSpPr>
              <a:spLocks noChangeArrowheads="1"/>
            </p:cNvSpPr>
            <p:nvPr/>
          </p:nvSpPr>
          <p:spPr bwMode="auto">
            <a:xfrm>
              <a:off x="10049079" y="3711802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208" name="Rectangle 26"/>
            <p:cNvSpPr>
              <a:spLocks noChangeArrowheads="1"/>
            </p:cNvSpPr>
            <p:nvPr/>
          </p:nvSpPr>
          <p:spPr bwMode="auto">
            <a:xfrm>
              <a:off x="10021800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Rectangle 27"/>
            <p:cNvSpPr>
              <a:spLocks noChangeArrowheads="1"/>
            </p:cNvSpPr>
            <p:nvPr/>
          </p:nvSpPr>
          <p:spPr bwMode="auto">
            <a:xfrm>
              <a:off x="6720437" y="3214778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0002</a:t>
              </a:r>
            </a:p>
          </p:txBody>
        </p:sp>
        <p:sp>
          <p:nvSpPr>
            <p:cNvPr id="210" name="Rectangle 28"/>
            <p:cNvSpPr>
              <a:spLocks noChangeArrowheads="1"/>
            </p:cNvSpPr>
            <p:nvPr/>
          </p:nvSpPr>
          <p:spPr bwMode="auto">
            <a:xfrm>
              <a:off x="6722048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1" name="Rectangle 29"/>
            <p:cNvSpPr>
              <a:spLocks noChangeArrowheads="1"/>
            </p:cNvSpPr>
            <p:nvPr/>
          </p:nvSpPr>
          <p:spPr bwMode="auto">
            <a:xfrm>
              <a:off x="7548437" y="3208673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李  明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2" name="Rectangle 30"/>
            <p:cNvSpPr>
              <a:spLocks noChangeArrowheads="1"/>
            </p:cNvSpPr>
            <p:nvPr/>
          </p:nvSpPr>
          <p:spPr bwMode="auto">
            <a:xfrm>
              <a:off x="7548437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3" name="Rectangle 31"/>
            <p:cNvSpPr>
              <a:spLocks noChangeArrowheads="1"/>
            </p:cNvSpPr>
            <p:nvPr/>
          </p:nvSpPr>
          <p:spPr bwMode="auto">
            <a:xfrm>
              <a:off x="8405477" y="3729206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85</a:t>
              </a:r>
              <a:endParaRPr kumimoji="1" lang="en-US" altLang="zh-CN" sz="20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4" name="Rectangle 32"/>
            <p:cNvSpPr>
              <a:spLocks noChangeArrowheads="1"/>
            </p:cNvSpPr>
            <p:nvPr/>
          </p:nvSpPr>
          <p:spPr bwMode="auto">
            <a:xfrm>
              <a:off x="8378198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" name="Rectangle 33"/>
            <p:cNvSpPr>
              <a:spLocks noChangeArrowheads="1"/>
            </p:cNvSpPr>
            <p:nvPr/>
          </p:nvSpPr>
          <p:spPr bwMode="auto">
            <a:xfrm>
              <a:off x="10062558" y="3215503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92</a:t>
              </a:r>
            </a:p>
          </p:txBody>
        </p:sp>
        <p:sp>
          <p:nvSpPr>
            <p:cNvPr id="216" name="Rectangle 34"/>
            <p:cNvSpPr>
              <a:spLocks noChangeArrowheads="1"/>
            </p:cNvSpPr>
            <p:nvPr/>
          </p:nvSpPr>
          <p:spPr bwMode="auto">
            <a:xfrm>
              <a:off x="10021800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7" name="Rectangle 35"/>
            <p:cNvSpPr>
              <a:spLocks noChangeArrowheads="1"/>
            </p:cNvSpPr>
            <p:nvPr/>
          </p:nvSpPr>
          <p:spPr bwMode="auto">
            <a:xfrm>
              <a:off x="6749327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0003</a:t>
              </a:r>
            </a:p>
          </p:txBody>
        </p:sp>
        <p:sp>
          <p:nvSpPr>
            <p:cNvPr id="218" name="Rectangle 36"/>
            <p:cNvSpPr>
              <a:spLocks noChangeArrowheads="1"/>
            </p:cNvSpPr>
            <p:nvPr/>
          </p:nvSpPr>
          <p:spPr bwMode="auto">
            <a:xfrm>
              <a:off x="6722048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9" name="Rectangle 37"/>
            <p:cNvSpPr>
              <a:spLocks noChangeArrowheads="1"/>
            </p:cNvSpPr>
            <p:nvPr/>
          </p:nvSpPr>
          <p:spPr bwMode="auto">
            <a:xfrm>
              <a:off x="7560476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汤晓影</a:t>
              </a:r>
            </a:p>
          </p:txBody>
        </p:sp>
        <p:sp>
          <p:nvSpPr>
            <p:cNvPr id="220" name="Rectangle 38"/>
            <p:cNvSpPr>
              <a:spLocks noChangeArrowheads="1"/>
            </p:cNvSpPr>
            <p:nvPr/>
          </p:nvSpPr>
          <p:spPr bwMode="auto">
            <a:xfrm>
              <a:off x="7548437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1" name="Rectangle 39"/>
            <p:cNvSpPr>
              <a:spLocks noChangeArrowheads="1"/>
            </p:cNvSpPr>
            <p:nvPr/>
          </p:nvSpPr>
          <p:spPr bwMode="auto">
            <a:xfrm>
              <a:off x="8405477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85</a:t>
              </a:r>
            </a:p>
          </p:txBody>
        </p:sp>
        <p:sp>
          <p:nvSpPr>
            <p:cNvPr id="222" name="Rectangle 40"/>
            <p:cNvSpPr>
              <a:spLocks noChangeArrowheads="1"/>
            </p:cNvSpPr>
            <p:nvPr/>
          </p:nvSpPr>
          <p:spPr bwMode="auto">
            <a:xfrm>
              <a:off x="8378198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3" name="Rectangle 41"/>
            <p:cNvSpPr>
              <a:spLocks noChangeArrowheads="1"/>
            </p:cNvSpPr>
            <p:nvPr/>
          </p:nvSpPr>
          <p:spPr bwMode="auto">
            <a:xfrm>
              <a:off x="10049079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86</a:t>
              </a:r>
            </a:p>
          </p:txBody>
        </p:sp>
        <p:sp>
          <p:nvSpPr>
            <p:cNvPr id="224" name="Rectangle 42"/>
            <p:cNvSpPr>
              <a:spLocks noChangeArrowheads="1"/>
            </p:cNvSpPr>
            <p:nvPr/>
          </p:nvSpPr>
          <p:spPr bwMode="auto">
            <a:xfrm>
              <a:off x="10021800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" name="Rectangle 43"/>
            <p:cNvSpPr>
              <a:spLocks noChangeArrowheads="1"/>
            </p:cNvSpPr>
            <p:nvPr/>
          </p:nvSpPr>
          <p:spPr bwMode="auto">
            <a:xfrm>
              <a:off x="6749327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26" name="Rectangle 44"/>
            <p:cNvSpPr>
              <a:spLocks noChangeArrowheads="1"/>
            </p:cNvSpPr>
            <p:nvPr/>
          </p:nvSpPr>
          <p:spPr bwMode="auto">
            <a:xfrm>
              <a:off x="6722048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" name="Rectangle 45"/>
            <p:cNvSpPr>
              <a:spLocks noChangeArrowheads="1"/>
            </p:cNvSpPr>
            <p:nvPr/>
          </p:nvSpPr>
          <p:spPr bwMode="auto">
            <a:xfrm>
              <a:off x="7560476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28" name="Rectangle 46"/>
            <p:cNvSpPr>
              <a:spLocks noChangeArrowheads="1"/>
            </p:cNvSpPr>
            <p:nvPr/>
          </p:nvSpPr>
          <p:spPr bwMode="auto">
            <a:xfrm>
              <a:off x="7548437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9" name="Rectangle 47"/>
            <p:cNvSpPr>
              <a:spLocks noChangeArrowheads="1"/>
            </p:cNvSpPr>
            <p:nvPr/>
          </p:nvSpPr>
          <p:spPr bwMode="auto">
            <a:xfrm>
              <a:off x="8405477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30" name="Rectangle 48"/>
            <p:cNvSpPr>
              <a:spLocks noChangeArrowheads="1"/>
            </p:cNvSpPr>
            <p:nvPr/>
          </p:nvSpPr>
          <p:spPr bwMode="auto">
            <a:xfrm>
              <a:off x="8378198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1" name="Rectangle 49"/>
            <p:cNvSpPr>
              <a:spLocks noChangeArrowheads="1"/>
            </p:cNvSpPr>
            <p:nvPr/>
          </p:nvSpPr>
          <p:spPr bwMode="auto">
            <a:xfrm>
              <a:off x="9221079" y="3726473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68</a:t>
              </a:r>
            </a:p>
          </p:txBody>
        </p:sp>
        <p:sp>
          <p:nvSpPr>
            <p:cNvPr id="232" name="Rectangle 50"/>
            <p:cNvSpPr>
              <a:spLocks noChangeArrowheads="1"/>
            </p:cNvSpPr>
            <p:nvPr/>
          </p:nvSpPr>
          <p:spPr bwMode="auto">
            <a:xfrm>
              <a:off x="9207278" y="3207273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3" name="Rectangle 51"/>
            <p:cNvSpPr>
              <a:spLocks noChangeArrowheads="1"/>
            </p:cNvSpPr>
            <p:nvPr/>
          </p:nvSpPr>
          <p:spPr bwMode="auto">
            <a:xfrm>
              <a:off x="9206198" y="3191133"/>
              <a:ext cx="82800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72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4" name="Rectangle 52"/>
            <p:cNvSpPr>
              <a:spLocks noChangeArrowheads="1"/>
            </p:cNvSpPr>
            <p:nvPr/>
          </p:nvSpPr>
          <p:spPr bwMode="auto">
            <a:xfrm>
              <a:off x="9207278" y="3729206"/>
              <a:ext cx="82800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5" name="Rectangle 53"/>
            <p:cNvSpPr>
              <a:spLocks noChangeArrowheads="1"/>
            </p:cNvSpPr>
            <p:nvPr/>
          </p:nvSpPr>
          <p:spPr bwMode="auto">
            <a:xfrm>
              <a:off x="9234558" y="4249738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78</a:t>
              </a:r>
            </a:p>
          </p:txBody>
        </p:sp>
        <p:sp>
          <p:nvSpPr>
            <p:cNvPr id="236" name="Rectangle 54"/>
            <p:cNvSpPr>
              <a:spLocks noChangeArrowheads="1"/>
            </p:cNvSpPr>
            <p:nvPr/>
          </p:nvSpPr>
          <p:spPr bwMode="auto">
            <a:xfrm>
              <a:off x="9207278" y="4249738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7" name="Rectangle 55"/>
            <p:cNvSpPr>
              <a:spLocks noChangeArrowheads="1"/>
            </p:cNvSpPr>
            <p:nvPr/>
          </p:nvSpPr>
          <p:spPr bwMode="auto">
            <a:xfrm>
              <a:off x="9234558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38" name="Rectangle 56"/>
            <p:cNvSpPr>
              <a:spLocks noChangeArrowheads="1"/>
            </p:cNvSpPr>
            <p:nvPr/>
          </p:nvSpPr>
          <p:spPr bwMode="auto">
            <a:xfrm>
              <a:off x="9207278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9" name="Rectangle 57"/>
            <p:cNvSpPr>
              <a:spLocks noChangeArrowheads="1"/>
            </p:cNvSpPr>
            <p:nvPr/>
          </p:nvSpPr>
          <p:spPr bwMode="auto">
            <a:xfrm>
              <a:off x="10049079" y="4771671"/>
              <a:ext cx="82800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40" name="Rectangle 58"/>
            <p:cNvSpPr>
              <a:spLocks noChangeArrowheads="1"/>
            </p:cNvSpPr>
            <p:nvPr/>
          </p:nvSpPr>
          <p:spPr bwMode="auto">
            <a:xfrm>
              <a:off x="10021800" y="4771671"/>
              <a:ext cx="82800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2" name="右箭头 241"/>
            <p:cNvSpPr/>
            <p:nvPr/>
          </p:nvSpPr>
          <p:spPr>
            <a:xfrm>
              <a:off x="5799865" y="3827472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002626" y="5380677"/>
            <a:ext cx="10170478" cy="648000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排序算法的稳定性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只是算法的一种属性，且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由具体算法决定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5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3145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的分类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1202" y="896360"/>
            <a:ext cx="10764099" cy="597160"/>
            <a:chOff x="655864" y="1615037"/>
            <a:chExt cx="10764099" cy="597160"/>
          </a:xfrm>
        </p:grpSpPr>
        <p:grpSp>
          <p:nvGrpSpPr>
            <p:cNvPr id="89" name="Group 67"/>
            <p:cNvGrpSpPr/>
            <p:nvPr/>
          </p:nvGrpSpPr>
          <p:grpSpPr>
            <a:xfrm>
              <a:off x="655864" y="166974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0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2" name="Rectangle 3"/>
            <p:cNvSpPr>
              <a:spLocks noChangeArrowheads="1"/>
            </p:cNvSpPr>
            <p:nvPr/>
          </p:nvSpPr>
          <p:spPr bwMode="auto">
            <a:xfrm>
              <a:off x="1168081" y="1615037"/>
              <a:ext cx="10251882" cy="59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根据排序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过程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中所有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记录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是否</a:t>
              </a:r>
              <a:r>
                <a:rPr lang="zh-CN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全部放在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内存中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，排序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方法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分为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4" name="Text Box 5"/>
          <p:cNvSpPr txBox="1">
            <a:spLocks noChangeArrowheads="1"/>
          </p:cNvSpPr>
          <p:nvPr/>
        </p:nvSpPr>
        <p:spPr bwMode="auto">
          <a:xfrm>
            <a:off x="1103202" y="1471930"/>
            <a:ext cx="10616358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5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：在排序的整个过程中，待排序的所有记录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全部放在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内存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7" name="Text Box 5"/>
          <p:cNvSpPr txBox="1">
            <a:spLocks noChangeArrowheads="1"/>
          </p:cNvSpPr>
          <p:nvPr/>
        </p:nvSpPr>
        <p:spPr bwMode="auto">
          <a:xfrm>
            <a:off x="1103202" y="1973927"/>
            <a:ext cx="10616358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5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：待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排序的记录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个数较多，整个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排序过程需要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在内外存之间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多次交换数据才能得到排序的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结果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542923" y="2941320"/>
            <a:ext cx="10764099" cy="597160"/>
            <a:chOff x="655864" y="1615037"/>
            <a:chExt cx="10764099" cy="597160"/>
          </a:xfrm>
        </p:grpSpPr>
        <p:grpSp>
          <p:nvGrpSpPr>
            <p:cNvPr id="120" name="Group 67"/>
            <p:cNvGrpSpPr/>
            <p:nvPr/>
          </p:nvGrpSpPr>
          <p:grpSpPr>
            <a:xfrm>
              <a:off x="655864" y="166974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22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1" name="Rectangle 3"/>
            <p:cNvSpPr>
              <a:spLocks noChangeArrowheads="1"/>
            </p:cNvSpPr>
            <p:nvPr/>
          </p:nvSpPr>
          <p:spPr bwMode="auto">
            <a:xfrm>
              <a:off x="1168081" y="1615037"/>
              <a:ext cx="10251882" cy="597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根据排序方法是否建立在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关键码比较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基础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上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，排序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方法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分为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4" name="Text Box 5"/>
          <p:cNvSpPr txBox="1">
            <a:spLocks noChangeArrowheads="1"/>
          </p:cNvSpPr>
          <p:nvPr/>
        </p:nvSpPr>
        <p:spPr bwMode="auto">
          <a:xfrm>
            <a:off x="1103202" y="3532130"/>
            <a:ext cx="10616358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5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基于比较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主要通过关键码之间的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比较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和记录的</a:t>
            </a:r>
            <a:r>
              <a:rPr lang="zh-CN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移动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5" name="Text Box 5"/>
          <p:cNvSpPr txBox="1">
            <a:spLocks noChangeArrowheads="1"/>
          </p:cNvSpPr>
          <p:nvPr/>
        </p:nvSpPr>
        <p:spPr bwMode="auto">
          <a:xfrm>
            <a:off x="1103202" y="5465486"/>
            <a:ext cx="10616358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5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不基于比较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根据待排序数据的特点所采取的其他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02080" y="4111769"/>
            <a:ext cx="9722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 插入排序；       ② 交换排序；       ③ 选择排序；       ④ 归并排序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31302" y="4498797"/>
            <a:ext cx="1995818" cy="885115"/>
            <a:chOff x="1631302" y="4498797"/>
            <a:chExt cx="1995818" cy="885115"/>
          </a:xfrm>
        </p:grpSpPr>
        <p:sp>
          <p:nvSpPr>
            <p:cNvPr id="21" name="矩形 20"/>
            <p:cNvSpPr/>
            <p:nvPr/>
          </p:nvSpPr>
          <p:spPr>
            <a:xfrm>
              <a:off x="1797403" y="4573434"/>
              <a:ext cx="1829717" cy="810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dirty="0" smtClean="0">
                  <a:solidFill>
                    <a:srgbClr val="507D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直接插入排序</a:t>
              </a:r>
              <a:endParaRPr lang="en-US" altLang="zh-CN" sz="2000" dirty="0" smtClean="0">
                <a:solidFill>
                  <a:srgbClr val="507D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希尔排序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631302" y="4498797"/>
              <a:ext cx="180000" cy="648000"/>
              <a:chOff x="1814182" y="4498797"/>
              <a:chExt cx="180000" cy="648000"/>
            </a:xfrm>
          </p:grpSpPr>
          <p:cxnSp>
            <p:nvCxnSpPr>
              <p:cNvPr id="4" name="直接连接符 3"/>
              <p:cNvCxnSpPr/>
              <p:nvPr/>
            </p:nvCxnSpPr>
            <p:spPr>
              <a:xfrm flipH="1">
                <a:off x="1825942" y="4498797"/>
                <a:ext cx="0" cy="648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rot="5400000" flipH="1">
                <a:off x="1904182" y="4703851"/>
                <a:ext cx="0" cy="180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rot="5400000" flipH="1">
                <a:off x="1904182" y="5039131"/>
                <a:ext cx="0" cy="180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组合 6"/>
          <p:cNvGrpSpPr/>
          <p:nvPr/>
        </p:nvGrpSpPr>
        <p:grpSpPr>
          <a:xfrm>
            <a:off x="4076227" y="4496371"/>
            <a:ext cx="1783554" cy="887541"/>
            <a:chOff x="4076227" y="4496371"/>
            <a:chExt cx="1783554" cy="887541"/>
          </a:xfrm>
        </p:grpSpPr>
        <p:sp>
          <p:nvSpPr>
            <p:cNvPr id="22" name="矩形 21"/>
            <p:cNvSpPr/>
            <p:nvPr/>
          </p:nvSpPr>
          <p:spPr>
            <a:xfrm>
              <a:off x="4259925" y="4573434"/>
              <a:ext cx="1599856" cy="810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dirty="0" smtClean="0">
                  <a:solidFill>
                    <a:srgbClr val="507D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起泡排序</a:t>
              </a:r>
              <a:endParaRPr lang="en-US" altLang="zh-CN" sz="2000" dirty="0" smtClean="0">
                <a:solidFill>
                  <a:srgbClr val="507D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快速</a:t>
              </a:r>
              <a:r>
                <a:rPr lang="zh-CN" altLang="en-US" sz="20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</a:t>
              </a:r>
              <a:endParaRPr lang="zh-CN" altLang="en-US" sz="2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4076227" y="4496371"/>
              <a:ext cx="180000" cy="648000"/>
              <a:chOff x="1814182" y="4498797"/>
              <a:chExt cx="180000" cy="648000"/>
            </a:xfrm>
          </p:grpSpPr>
          <p:cxnSp>
            <p:nvCxnSpPr>
              <p:cNvPr id="30" name="直接连接符 29"/>
              <p:cNvCxnSpPr/>
              <p:nvPr/>
            </p:nvCxnSpPr>
            <p:spPr>
              <a:xfrm flipH="1">
                <a:off x="1825942" y="4498797"/>
                <a:ext cx="0" cy="648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rot="5400000" flipH="1">
                <a:off x="1904182" y="4703851"/>
                <a:ext cx="0" cy="180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rot="5400000" flipH="1">
                <a:off x="1904182" y="5039131"/>
                <a:ext cx="0" cy="180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组合 7"/>
          <p:cNvGrpSpPr/>
          <p:nvPr/>
        </p:nvGrpSpPr>
        <p:grpSpPr>
          <a:xfrm>
            <a:off x="6515100" y="4481131"/>
            <a:ext cx="2202179" cy="902781"/>
            <a:chOff x="6515100" y="4481131"/>
            <a:chExt cx="2202179" cy="902781"/>
          </a:xfrm>
        </p:grpSpPr>
        <p:sp>
          <p:nvSpPr>
            <p:cNvPr id="23" name="矩形 22"/>
            <p:cNvSpPr/>
            <p:nvPr/>
          </p:nvSpPr>
          <p:spPr>
            <a:xfrm>
              <a:off x="6682740" y="4573434"/>
              <a:ext cx="2034539" cy="810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dirty="0" smtClean="0">
                  <a:solidFill>
                    <a:srgbClr val="507D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简单选择排序</a:t>
              </a:r>
              <a:endParaRPr lang="en-US" altLang="zh-CN" sz="2000" dirty="0" smtClean="0">
                <a:solidFill>
                  <a:srgbClr val="507D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0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堆排序</a:t>
              </a:r>
              <a:endParaRPr lang="zh-CN" altLang="en-US" sz="20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6515100" y="4481131"/>
              <a:ext cx="180000" cy="648000"/>
              <a:chOff x="1814182" y="4498797"/>
              <a:chExt cx="180000" cy="648000"/>
            </a:xfrm>
          </p:grpSpPr>
          <p:cxnSp>
            <p:nvCxnSpPr>
              <p:cNvPr id="34" name="直接连接符 33"/>
              <p:cNvCxnSpPr/>
              <p:nvPr/>
            </p:nvCxnSpPr>
            <p:spPr>
              <a:xfrm flipH="1">
                <a:off x="1825942" y="4498797"/>
                <a:ext cx="0" cy="648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5400000" flipH="1">
                <a:off x="1904182" y="4703851"/>
                <a:ext cx="0" cy="180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rot="5400000" flipH="1">
                <a:off x="1904182" y="5039131"/>
                <a:ext cx="0" cy="180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组合 9"/>
          <p:cNvGrpSpPr/>
          <p:nvPr/>
        </p:nvGrpSpPr>
        <p:grpSpPr>
          <a:xfrm>
            <a:off x="8947319" y="4498797"/>
            <a:ext cx="2909401" cy="885115"/>
            <a:chOff x="8947319" y="4498797"/>
            <a:chExt cx="2909401" cy="885115"/>
          </a:xfrm>
        </p:grpSpPr>
        <p:sp>
          <p:nvSpPr>
            <p:cNvPr id="24" name="矩形 23"/>
            <p:cNvSpPr/>
            <p:nvPr/>
          </p:nvSpPr>
          <p:spPr>
            <a:xfrm>
              <a:off x="9113519" y="4573434"/>
              <a:ext cx="2743201" cy="810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dirty="0" smtClean="0">
                  <a:solidFill>
                    <a:srgbClr val="507D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二路归并</a:t>
              </a:r>
              <a:r>
                <a:rPr lang="zh-CN" altLang="en-US" sz="20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递归算法</a:t>
              </a:r>
              <a:endParaRPr lang="en-US" altLang="zh-CN" sz="20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000" dirty="0">
                  <a:solidFill>
                    <a:srgbClr val="507D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二路</a:t>
              </a:r>
              <a:r>
                <a:rPr lang="zh-CN" altLang="en-US" sz="2000" dirty="0" smtClean="0">
                  <a:solidFill>
                    <a:srgbClr val="507D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归并</a:t>
              </a:r>
              <a:r>
                <a:rPr lang="zh-CN" altLang="en-US" sz="20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非递归</a:t>
              </a:r>
              <a:r>
                <a:rPr lang="zh-CN" altLang="en-US" sz="2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8947319" y="4498797"/>
              <a:ext cx="180000" cy="648000"/>
              <a:chOff x="1814182" y="4498797"/>
              <a:chExt cx="180000" cy="648000"/>
            </a:xfrm>
          </p:grpSpPr>
          <p:cxnSp>
            <p:nvCxnSpPr>
              <p:cNvPr id="40" name="直接连接符 39"/>
              <p:cNvCxnSpPr/>
              <p:nvPr/>
            </p:nvCxnSpPr>
            <p:spPr>
              <a:xfrm flipH="1">
                <a:off x="1825942" y="4498797"/>
                <a:ext cx="0" cy="648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rot="5400000" flipH="1">
                <a:off x="1904182" y="4703851"/>
                <a:ext cx="0" cy="180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rot="5400000" flipH="1">
                <a:off x="1904182" y="5039131"/>
                <a:ext cx="0" cy="180000"/>
              </a:xfrm>
              <a:prstGeom prst="line">
                <a:avLst/>
              </a:prstGeom>
              <a:ln w="28575">
                <a:solidFill>
                  <a:srgbClr val="5C30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5896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5"/>
                  </p:tgtEl>
                </p:cond>
              </p:nextCondLst>
            </p:seq>
          </p:childTnLst>
        </p:cTn>
      </p:par>
    </p:tnLst>
    <p:bldLst>
      <p:bldP spid="114" grpId="0"/>
      <p:bldP spid="114" grpId="1"/>
      <p:bldP spid="117" grpId="0"/>
      <p:bldP spid="117" grpId="1"/>
      <p:bldP spid="124" grpId="0"/>
      <p:bldP spid="124" grpId="2"/>
      <p:bldP spid="125" grpId="0"/>
      <p:bldP spid="125" grpId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2175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排序算法的性能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649603" y="894016"/>
            <a:ext cx="5705477" cy="609398"/>
            <a:chOff x="655864" y="3759136"/>
            <a:chExt cx="5705477" cy="609398"/>
          </a:xfrm>
        </p:grpSpPr>
        <p:grpSp>
          <p:nvGrpSpPr>
            <p:cNvPr id="96" name="Group 31"/>
            <p:cNvGrpSpPr/>
            <p:nvPr/>
          </p:nvGrpSpPr>
          <p:grpSpPr>
            <a:xfrm>
              <a:off x="655864" y="3859828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7" name="Rectangle 13"/>
            <p:cNvSpPr>
              <a:spLocks noChangeArrowheads="1"/>
            </p:cNvSpPr>
            <p:nvPr/>
          </p:nvSpPr>
          <p:spPr bwMode="auto">
            <a:xfrm>
              <a:off x="1183321" y="3759136"/>
              <a:ext cx="5178020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如何衡量排序算法的性能呢？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5" name="Text Box 6"/>
          <p:cNvSpPr txBox="1">
            <a:spLocks noChangeArrowheads="1"/>
          </p:cNvSpPr>
          <p:nvPr/>
        </p:nvSpPr>
        <p:spPr bwMode="auto">
          <a:xfrm>
            <a:off x="865602" y="1676400"/>
            <a:ext cx="10637957" cy="1887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  <a:buSzPct val="85000"/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时间性能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：排序算法在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各种情况（最好、最坏、平均）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下的时间复杂度。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3500"/>
              </a:lnSpc>
              <a:buSzPct val="85000"/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例如，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基于比较的内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在排序过程中的基本操作：</a:t>
            </a:r>
          </a:p>
          <a:p>
            <a:pPr algn="l">
              <a:lnSpc>
                <a:spcPts val="3500"/>
              </a:lnSpc>
              <a:buSzPct val="85000"/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① </a:t>
            </a: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比较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：关键码之间的比较；</a:t>
            </a:r>
          </a:p>
          <a:p>
            <a:pPr algn="l">
              <a:lnSpc>
                <a:spcPts val="3500"/>
              </a:lnSpc>
              <a:buSzPct val="85000"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② </a:t>
            </a: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移动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：记录从一个位置移动到另一个位置。 </a:t>
            </a:r>
          </a:p>
        </p:txBody>
      </p:sp>
      <p:sp>
        <p:nvSpPr>
          <p:cNvPr id="117" name="Text Box 6"/>
          <p:cNvSpPr txBox="1">
            <a:spLocks noChangeArrowheads="1"/>
          </p:cNvSpPr>
          <p:nvPr/>
        </p:nvSpPr>
        <p:spPr bwMode="auto">
          <a:xfrm>
            <a:off x="865602" y="3638030"/>
            <a:ext cx="10637957" cy="1438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3500"/>
              </a:lnSpc>
              <a:buSzPct val="85000"/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空间性能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：排序过程中占用的辅助存储空间。</a:t>
            </a:r>
          </a:p>
          <a:p>
            <a:pPr algn="l">
              <a:lnSpc>
                <a:spcPts val="3500"/>
              </a:lnSpc>
              <a:buSzPct val="85000"/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辅助存储空间是除了存放待排序记录占用的存储空间之外，执行算法所需要的其他存储空间。</a:t>
            </a:r>
          </a:p>
        </p:txBody>
      </p:sp>
    </p:spTree>
    <p:extLst>
      <p:ext uri="{BB962C8B-B14F-4D97-AF65-F5344CB8AC3E}">
        <p14:creationId xmlns:p14="http://schemas.microsoft.com/office/powerpoint/2010/main" val="22087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</p:childTnLst>
        </p:cTn>
      </p:par>
    </p:tnLst>
    <p:bldLst>
      <p:bldP spid="115" grpId="0"/>
      <p:bldP spid="115" grpId="1"/>
      <p:bldP spid="117" grpId="0"/>
      <p:bldP spid="11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</TotalTime>
  <Words>831</Words>
  <Application>Microsoft Office PowerPoint</Application>
  <PresentationFormat>自定义</PresentationFormat>
  <Paragraphs>161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191</cp:revision>
  <dcterms:created xsi:type="dcterms:W3CDTF">2016-09-14T00:58:04Z</dcterms:created>
  <dcterms:modified xsi:type="dcterms:W3CDTF">2020-12-14T08:24:14Z</dcterms:modified>
</cp:coreProperties>
</file>