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6" r:id="rId3"/>
    <p:sldId id="286" r:id="rId4"/>
    <p:sldId id="270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80" r:id="rId13"/>
    <p:sldId id="281" r:id="rId14"/>
    <p:sldId id="282" r:id="rId15"/>
    <p:sldId id="283" r:id="rId16"/>
    <p:sldId id="284" r:id="rId17"/>
    <p:sldId id="285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B4B4C8"/>
    <a:srgbClr val="A0A0AA"/>
    <a:srgbClr val="B42D2D"/>
    <a:srgbClr val="507D7D"/>
    <a:srgbClr val="A0A0B4"/>
    <a:srgbClr val="AAAAB4"/>
    <a:srgbClr val="B4B4BE"/>
    <a:srgbClr val="968CAA"/>
    <a:srgbClr val="969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865" autoAdjust="0"/>
  </p:normalViewPr>
  <p:slideViewPr>
    <p:cSldViewPr snapToGrid="0">
      <p:cViewPr varScale="1">
        <p:scale>
          <a:sx n="87" d="100"/>
          <a:sy n="87" d="100"/>
        </p:scale>
        <p:origin x="-499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78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圆角矩形 15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8-2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插入排序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第八章     排序技术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578162" y="647376"/>
            <a:ext cx="4914356" cy="900000"/>
            <a:chOff x="3482923" y="616488"/>
            <a:chExt cx="4914356" cy="900000"/>
          </a:xfrm>
        </p:grpSpPr>
        <p:sp>
          <p:nvSpPr>
            <p:cNvPr id="48" name="AutoShape 9"/>
            <p:cNvSpPr>
              <a:spLocks noChangeArrowheads="1"/>
            </p:cNvSpPr>
            <p:nvPr/>
          </p:nvSpPr>
          <p:spPr bwMode="auto">
            <a:xfrm>
              <a:off x="4578162" y="616488"/>
              <a:ext cx="533400" cy="900000"/>
            </a:xfrm>
            <a:prstGeom prst="can">
              <a:avLst>
                <a:gd name="adj" fmla="val 17322"/>
              </a:avLst>
            </a:prstGeom>
            <a:solidFill>
              <a:srgbClr val="A0A0AA"/>
            </a:solidFill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AutoShape 9"/>
            <p:cNvSpPr>
              <a:spLocks noChangeArrowheads="1"/>
            </p:cNvSpPr>
            <p:nvPr/>
          </p:nvSpPr>
          <p:spPr bwMode="auto">
            <a:xfrm>
              <a:off x="6768640" y="796488"/>
              <a:ext cx="533400" cy="720000"/>
            </a:xfrm>
            <a:prstGeom prst="can">
              <a:avLst>
                <a:gd name="adj" fmla="val 17322"/>
              </a:avLst>
            </a:prstGeom>
            <a:solidFill>
              <a:srgbClr val="A0A0AA"/>
            </a:solidFill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AutoShape 9"/>
            <p:cNvSpPr>
              <a:spLocks noChangeArrowheads="1"/>
            </p:cNvSpPr>
            <p:nvPr/>
          </p:nvSpPr>
          <p:spPr bwMode="auto">
            <a:xfrm>
              <a:off x="5673401" y="1156488"/>
              <a:ext cx="533400" cy="360000"/>
            </a:xfrm>
            <a:prstGeom prst="can">
              <a:avLst>
                <a:gd name="adj" fmla="val 17322"/>
              </a:avLst>
            </a:prstGeom>
            <a:solidFill>
              <a:srgbClr val="A0A0AA"/>
            </a:solidFill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AutoShape 9"/>
            <p:cNvSpPr>
              <a:spLocks noChangeArrowheads="1"/>
            </p:cNvSpPr>
            <p:nvPr/>
          </p:nvSpPr>
          <p:spPr bwMode="auto">
            <a:xfrm>
              <a:off x="7863879" y="868488"/>
              <a:ext cx="533400" cy="648000"/>
            </a:xfrm>
            <a:prstGeom prst="can">
              <a:avLst>
                <a:gd name="adj" fmla="val 17322"/>
              </a:avLst>
            </a:prstGeom>
            <a:solidFill>
              <a:srgbClr val="A0A0AA"/>
            </a:solidFill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AutoShape 9"/>
            <p:cNvSpPr>
              <a:spLocks noChangeArrowheads="1"/>
            </p:cNvSpPr>
            <p:nvPr/>
          </p:nvSpPr>
          <p:spPr bwMode="auto">
            <a:xfrm>
              <a:off x="3482923" y="1084488"/>
              <a:ext cx="533400" cy="432000"/>
            </a:xfrm>
            <a:prstGeom prst="can">
              <a:avLst>
                <a:gd name="adj" fmla="val 17322"/>
              </a:avLst>
            </a:prstGeom>
            <a:solidFill>
              <a:srgbClr val="A0A0AA"/>
            </a:solidFill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4578162" y="1113024"/>
            <a:ext cx="533400" cy="432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578162" y="1744656"/>
            <a:ext cx="4914356" cy="900000"/>
            <a:chOff x="4578162" y="1668456"/>
            <a:chExt cx="4914356" cy="900000"/>
          </a:xfrm>
        </p:grpSpPr>
        <p:sp>
          <p:nvSpPr>
            <p:cNvPr id="55" name="AutoShape 9"/>
            <p:cNvSpPr>
              <a:spLocks noChangeArrowheads="1"/>
            </p:cNvSpPr>
            <p:nvPr/>
          </p:nvSpPr>
          <p:spPr bwMode="auto">
            <a:xfrm>
              <a:off x="5673401" y="1668456"/>
              <a:ext cx="533400" cy="900000"/>
            </a:xfrm>
            <a:prstGeom prst="can">
              <a:avLst>
                <a:gd name="adj" fmla="val 17322"/>
              </a:avLst>
            </a:prstGeom>
            <a:solidFill>
              <a:srgbClr val="A0A0AA"/>
            </a:solidFill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AutoShape 9"/>
            <p:cNvSpPr>
              <a:spLocks noChangeArrowheads="1"/>
            </p:cNvSpPr>
            <p:nvPr/>
          </p:nvSpPr>
          <p:spPr bwMode="auto">
            <a:xfrm>
              <a:off x="7863879" y="1848456"/>
              <a:ext cx="533400" cy="720000"/>
            </a:xfrm>
            <a:prstGeom prst="can">
              <a:avLst>
                <a:gd name="adj" fmla="val 17322"/>
              </a:avLst>
            </a:prstGeom>
            <a:solidFill>
              <a:srgbClr val="A0A0AA"/>
            </a:solidFill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AutoShape 9"/>
            <p:cNvSpPr>
              <a:spLocks noChangeArrowheads="1"/>
            </p:cNvSpPr>
            <p:nvPr/>
          </p:nvSpPr>
          <p:spPr bwMode="auto">
            <a:xfrm>
              <a:off x="6768640" y="2208456"/>
              <a:ext cx="533400" cy="360000"/>
            </a:xfrm>
            <a:prstGeom prst="can">
              <a:avLst>
                <a:gd name="adj" fmla="val 17322"/>
              </a:avLst>
            </a:prstGeom>
            <a:solidFill>
              <a:srgbClr val="A0A0AA"/>
            </a:solidFill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AutoShape 9"/>
            <p:cNvSpPr>
              <a:spLocks noChangeArrowheads="1"/>
            </p:cNvSpPr>
            <p:nvPr/>
          </p:nvSpPr>
          <p:spPr bwMode="auto">
            <a:xfrm>
              <a:off x="8959118" y="1920456"/>
              <a:ext cx="533400" cy="648000"/>
            </a:xfrm>
            <a:prstGeom prst="can">
              <a:avLst>
                <a:gd name="adj" fmla="val 17322"/>
              </a:avLst>
            </a:prstGeom>
            <a:solidFill>
              <a:srgbClr val="A0A0AA"/>
            </a:solidFill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AutoShape 9"/>
            <p:cNvSpPr>
              <a:spLocks noChangeArrowheads="1"/>
            </p:cNvSpPr>
            <p:nvPr/>
          </p:nvSpPr>
          <p:spPr bwMode="auto">
            <a:xfrm>
              <a:off x="4578162" y="2136456"/>
              <a:ext cx="533400" cy="432000"/>
            </a:xfrm>
            <a:prstGeom prst="can">
              <a:avLst>
                <a:gd name="adj" fmla="val 17322"/>
              </a:avLst>
            </a:prstGeom>
            <a:solidFill>
              <a:srgbClr val="A0A0AA"/>
            </a:solidFill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6768640" y="3500016"/>
            <a:ext cx="533400" cy="900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4541559" y="4040016"/>
            <a:ext cx="533400" cy="360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5673401" y="3968016"/>
            <a:ext cx="533400" cy="432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60120" y="109788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60120" y="219687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60120" y="396642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排序结果</a:t>
            </a: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3451860" y="2268072"/>
            <a:ext cx="533400" cy="360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020100" y="2689015"/>
            <a:ext cx="312420" cy="522721"/>
            <a:chOff x="7020100" y="2689015"/>
            <a:chExt cx="312420" cy="522721"/>
          </a:xfrm>
        </p:grpSpPr>
        <p:sp>
          <p:nvSpPr>
            <p:cNvPr id="91" name="Line 13"/>
            <p:cNvSpPr>
              <a:spLocks noChangeShapeType="1"/>
            </p:cNvSpPr>
            <p:nvPr/>
          </p:nvSpPr>
          <p:spPr bwMode="auto">
            <a:xfrm flipV="1">
              <a:off x="7020100" y="2689015"/>
              <a:ext cx="0" cy="449262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050580" y="2750071"/>
              <a:ext cx="28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567026" y="4766355"/>
            <a:ext cx="7068214" cy="572464"/>
            <a:chOff x="643028" y="5448877"/>
            <a:chExt cx="7068214" cy="572464"/>
          </a:xfrm>
        </p:grpSpPr>
        <p:sp>
          <p:nvSpPr>
            <p:cNvPr id="104" name="Text Box 6"/>
            <p:cNvSpPr txBox="1">
              <a:spLocks noChangeArrowheads="1"/>
            </p:cNvSpPr>
            <p:nvPr/>
          </p:nvSpPr>
          <p:spPr bwMode="auto">
            <a:xfrm>
              <a:off x="1172021" y="5448877"/>
              <a:ext cx="6539221" cy="572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在有序序列中进行顺序查找，循环条件是什么？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5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7993418" y="3932887"/>
            <a:ext cx="3482302" cy="2246769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[0] = r[</a:t>
            </a:r>
            <a:r>
              <a:rPr lang="en-US" altLang="zh-CN" sz="2400" dirty="0" err="1" smtClean="0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];  j = </a:t>
            </a:r>
            <a:r>
              <a:rPr lang="en-US" altLang="zh-CN" sz="2400" dirty="0" err="1" smtClean="0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dirty="0" smtClean="0">
                <a:latin typeface="+mn-ea"/>
              </a:rPr>
              <a:t>-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 1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; 	</a:t>
            </a:r>
            <a:endParaRPr lang="en-US" altLang="zh-CN" sz="2400" dirty="0" smtClean="0">
              <a:latin typeface="Times New Roman" pitchFamily="18" charset="0"/>
              <a:ea typeface="宋体" charset="-122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itchFamily="18" charset="0"/>
              <a:ea typeface="宋体" charset="-122"/>
            </a:endParaRPr>
          </a:p>
          <a:p>
            <a:pPr>
              <a:lnSpc>
                <a:spcPts val="2800"/>
              </a:lnSpc>
            </a:pPr>
            <a:endParaRPr lang="en-US" altLang="zh-CN" sz="2400" dirty="0" smtClean="0">
              <a:latin typeface="Times New Roman" pitchFamily="18" charset="0"/>
              <a:ea typeface="宋体" charset="-122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itchFamily="18" charset="0"/>
              <a:ea typeface="宋体" charset="-122"/>
            </a:endParaRPr>
          </a:p>
          <a:p>
            <a:pPr>
              <a:lnSpc>
                <a:spcPts val="2800"/>
              </a:lnSpc>
            </a:pPr>
            <a:endParaRPr lang="en-US" altLang="zh-CN" sz="2400" dirty="0" smtClean="0">
              <a:latin typeface="Times New Roman" pitchFamily="18" charset="0"/>
              <a:ea typeface="宋体" charset="-122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itchFamily="18" charset="0"/>
              <a:ea typeface="宋体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67026" y="5423915"/>
            <a:ext cx="7068214" cy="572464"/>
            <a:chOff x="643028" y="5448877"/>
            <a:chExt cx="7068214" cy="572464"/>
          </a:xfrm>
        </p:grpSpPr>
        <p:sp>
          <p:nvSpPr>
            <p:cNvPr id="60" name="Text Box 6"/>
            <p:cNvSpPr txBox="1">
              <a:spLocks noChangeArrowheads="1"/>
            </p:cNvSpPr>
            <p:nvPr/>
          </p:nvSpPr>
          <p:spPr bwMode="auto">
            <a:xfrm>
              <a:off x="1172021" y="5448877"/>
              <a:ext cx="6539221" cy="572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退出循环，记录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r[</a:t>
              </a:r>
              <a:r>
                <a:rPr kumimoji="1" lang="en-US" altLang="zh-CN" sz="24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的最终位置是哪里？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1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2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8" name="矩形 67"/>
          <p:cNvSpPr/>
          <p:nvPr/>
        </p:nvSpPr>
        <p:spPr>
          <a:xfrm>
            <a:off x="8014527" y="5713977"/>
            <a:ext cx="3482302" cy="45140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5C307D"/>
                </a:solidFill>
                <a:latin typeface="Times New Roman" pitchFamily="18" charset="0"/>
                <a:ea typeface="宋体" charset="-122"/>
              </a:rPr>
              <a:t>r[j + 1] = r[0];</a:t>
            </a:r>
            <a:endParaRPr lang="en-US" altLang="zh-CN" sz="2400" dirty="0">
              <a:solidFill>
                <a:srgbClr val="5C307D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7836266" y="3259815"/>
            <a:ext cx="3327744" cy="523220"/>
            <a:chOff x="510241" y="1907333"/>
            <a:chExt cx="3327744" cy="523220"/>
          </a:xfrm>
        </p:grpSpPr>
        <p:grpSp>
          <p:nvGrpSpPr>
            <p:cNvPr id="72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74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3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算法描述：</a:t>
              </a:r>
              <a:endParaRPr kumimoji="1"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0" name="矩形 109"/>
          <p:cNvSpPr/>
          <p:nvPr/>
        </p:nvSpPr>
        <p:spPr>
          <a:xfrm>
            <a:off x="8023251" y="4300048"/>
            <a:ext cx="3482302" cy="1528624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itchFamily="18" charset="0"/>
                <a:ea typeface="宋体" charset="-122"/>
              </a:rPr>
              <a:t>while </a:t>
            </a:r>
            <a:r>
              <a:rPr lang="en-US" altLang="zh-CN" sz="2400" dirty="0">
                <a:solidFill>
                  <a:srgbClr val="285A32"/>
                </a:solidFill>
                <a:latin typeface="Times New Roman" pitchFamily="18" charset="0"/>
                <a:ea typeface="宋体" charset="-122"/>
              </a:rPr>
              <a:t>(r[0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itchFamily="18" charset="0"/>
                <a:ea typeface="宋体" charset="-122"/>
              </a:rPr>
              <a:t>] &lt; r[j</a:t>
            </a:r>
            <a:r>
              <a:rPr lang="en-US" altLang="zh-CN" sz="2400" dirty="0">
                <a:solidFill>
                  <a:srgbClr val="285A32"/>
                </a:solidFill>
                <a:latin typeface="Times New Roman" pitchFamily="18" charset="0"/>
                <a:ea typeface="宋体" charset="-122"/>
              </a:rPr>
              <a:t>]) </a:t>
            </a:r>
            <a:endParaRPr lang="en-US" altLang="zh-CN" sz="2400" dirty="0" smtClean="0">
              <a:solidFill>
                <a:srgbClr val="285A32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itchFamily="18" charset="0"/>
                <a:ea typeface="宋体" charset="-122"/>
              </a:rPr>
              <a:t>{</a:t>
            </a: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itchFamily="18" charset="0"/>
                <a:ea typeface="宋体" charset="-122"/>
              </a:rPr>
              <a:t>      r[j + 1] = r[j];  j</a:t>
            </a:r>
            <a:r>
              <a:rPr lang="en-US" altLang="zh-CN" sz="2400" dirty="0" smtClean="0">
                <a:solidFill>
                  <a:srgbClr val="285A32"/>
                </a:solidFill>
                <a:latin typeface="+mn-ea"/>
              </a:rPr>
              <a:t>--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itchFamily="18" charset="0"/>
                <a:ea typeface="宋体" charset="-122"/>
              </a:rPr>
              <a:t>;</a:t>
            </a:r>
            <a:endParaRPr lang="en-US" altLang="zh-CN" sz="2400" dirty="0">
              <a:solidFill>
                <a:srgbClr val="285A32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itchFamily="18" charset="0"/>
                <a:ea typeface="宋体" charset="-122"/>
              </a:rPr>
              <a:t>}</a:t>
            </a:r>
          </a:p>
        </p:txBody>
      </p:sp>
      <p:sp>
        <p:nvSpPr>
          <p:cNvPr id="112" name="Rectangle 113"/>
          <p:cNvSpPr>
            <a:spLocks noChangeArrowheads="1"/>
          </p:cNvSpPr>
          <p:nvPr/>
        </p:nvSpPr>
        <p:spPr bwMode="auto">
          <a:xfrm>
            <a:off x="9782499" y="955254"/>
            <a:ext cx="1813089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r[0]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作用</a:t>
            </a:r>
            <a:endParaRPr kumimoji="1"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10071823" y="1556710"/>
            <a:ext cx="1305547" cy="1121177"/>
            <a:chOff x="9322640" y="3553635"/>
            <a:chExt cx="1305547" cy="1121177"/>
          </a:xfrm>
        </p:grpSpPr>
        <p:sp>
          <p:nvSpPr>
            <p:cNvPr id="115" name="Rectangle 117"/>
            <p:cNvSpPr>
              <a:spLocks noChangeArrowheads="1"/>
            </p:cNvSpPr>
            <p:nvPr/>
          </p:nvSpPr>
          <p:spPr bwMode="auto">
            <a:xfrm>
              <a:off x="9322640" y="4155699"/>
              <a:ext cx="130554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监视哨</a:t>
              </a:r>
            </a:p>
          </p:txBody>
        </p:sp>
        <p:sp>
          <p:nvSpPr>
            <p:cNvPr id="116" name="右箭头 115"/>
            <p:cNvSpPr/>
            <p:nvPr/>
          </p:nvSpPr>
          <p:spPr>
            <a:xfrm rot="5400000">
              <a:off x="9651860" y="3679635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5924861" y="2662647"/>
            <a:ext cx="312420" cy="522721"/>
            <a:chOff x="7020100" y="2689015"/>
            <a:chExt cx="312420" cy="522721"/>
          </a:xfrm>
        </p:grpSpPr>
        <p:sp>
          <p:nvSpPr>
            <p:cNvPr id="118" name="Line 13"/>
            <p:cNvSpPr>
              <a:spLocks noChangeShapeType="1"/>
            </p:cNvSpPr>
            <p:nvPr/>
          </p:nvSpPr>
          <p:spPr bwMode="auto">
            <a:xfrm flipV="1">
              <a:off x="7020100" y="2689015"/>
              <a:ext cx="0" cy="449262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050580" y="2750071"/>
              <a:ext cx="28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01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-0.09011 1.11111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11 1.11111E-6 L -0.17995 1.11111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3" grpId="0" animBg="1"/>
      <p:bldP spid="68" grpId="0"/>
      <p:bldP spid="68" grpId="1"/>
      <p:bldP spid="110" grpId="0"/>
      <p:bldP spid="110" grpId="1"/>
      <p:bldP spid="1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2520" y="733400"/>
            <a:ext cx="9906000" cy="5119350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InsertSort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         /*r[0]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用作暂存单元和监视哨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n;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127760" y="2501240"/>
            <a:ext cx="9159240" cy="224676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r[0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=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85A32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1;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 (r[0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r[j])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>
              <a:lnSpc>
                <a:spcPts val="2800"/>
              </a:lnSpc>
            </a:pPr>
            <a:endParaRPr lang="en-US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       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127760" y="3562830"/>
            <a:ext cx="9159240" cy="810478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r[j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+ 1] = r[j];   </a:t>
            </a:r>
            <a:endParaRPr lang="en-US" altLang="zh-CN" sz="2400" dirty="0" smtClean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j</a:t>
            </a:r>
            <a:r>
              <a:rPr lang="en-US" altLang="zh-CN" sz="2400" dirty="0" smtClean="0">
                <a:solidFill>
                  <a:srgbClr val="5C307D"/>
                </a:solidFill>
                <a:latin typeface="+mn-ea"/>
                <a:cs typeface="Times New Roman" panose="02020603050405020304" pitchFamily="18" charset="0"/>
              </a:rPr>
              <a:t>--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</p:txBody>
      </p:sp>
      <p:sp>
        <p:nvSpPr>
          <p:cNvPr id="95" name="矩形 94"/>
          <p:cNvSpPr/>
          <p:nvPr/>
        </p:nvSpPr>
        <p:spPr>
          <a:xfrm>
            <a:off x="1112520" y="4688929"/>
            <a:ext cx="9159240" cy="45140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r[j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+ 1] = r[0];	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5965846" y="2639553"/>
            <a:ext cx="4996679" cy="900000"/>
            <a:chOff x="4495839" y="2677056"/>
            <a:chExt cx="4996679" cy="900000"/>
          </a:xfrm>
          <a:solidFill>
            <a:srgbClr val="B4B4C8"/>
          </a:solidFill>
        </p:grpSpPr>
        <p:sp>
          <p:nvSpPr>
            <p:cNvPr id="97" name="AutoShape 9"/>
            <p:cNvSpPr>
              <a:spLocks noChangeArrowheads="1"/>
            </p:cNvSpPr>
            <p:nvPr/>
          </p:nvSpPr>
          <p:spPr bwMode="auto">
            <a:xfrm>
              <a:off x="6768640" y="2677056"/>
              <a:ext cx="533400" cy="90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AutoShape 9"/>
            <p:cNvSpPr>
              <a:spLocks noChangeArrowheads="1"/>
            </p:cNvSpPr>
            <p:nvPr/>
          </p:nvSpPr>
          <p:spPr bwMode="auto">
            <a:xfrm>
              <a:off x="7863879" y="2857056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AutoShape 9"/>
            <p:cNvSpPr>
              <a:spLocks noChangeArrowheads="1"/>
            </p:cNvSpPr>
            <p:nvPr/>
          </p:nvSpPr>
          <p:spPr bwMode="auto">
            <a:xfrm>
              <a:off x="4495839" y="3217056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AutoShape 9"/>
            <p:cNvSpPr>
              <a:spLocks noChangeArrowheads="1"/>
            </p:cNvSpPr>
            <p:nvPr/>
          </p:nvSpPr>
          <p:spPr bwMode="auto">
            <a:xfrm>
              <a:off x="8959118" y="2929056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AutoShape 9"/>
            <p:cNvSpPr>
              <a:spLocks noChangeArrowheads="1"/>
            </p:cNvSpPr>
            <p:nvPr/>
          </p:nvSpPr>
          <p:spPr bwMode="auto">
            <a:xfrm>
              <a:off x="5673401" y="3145056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8" name="AutoShape 9"/>
          <p:cNvSpPr>
            <a:spLocks noChangeArrowheads="1"/>
          </p:cNvSpPr>
          <p:nvPr/>
        </p:nvSpPr>
        <p:spPr bwMode="auto">
          <a:xfrm>
            <a:off x="9300955" y="3745089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9" name="AutoShape 9"/>
          <p:cNvSpPr>
            <a:spLocks noChangeArrowheads="1"/>
          </p:cNvSpPr>
          <p:nvPr/>
        </p:nvSpPr>
        <p:spPr bwMode="auto">
          <a:xfrm>
            <a:off x="8189252" y="392508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21" name="AutoShape 9"/>
          <p:cNvSpPr>
            <a:spLocks noChangeArrowheads="1"/>
          </p:cNvSpPr>
          <p:nvPr/>
        </p:nvSpPr>
        <p:spPr bwMode="auto">
          <a:xfrm>
            <a:off x="10412658" y="399708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65846" y="4213089"/>
            <a:ext cx="1645103" cy="432000"/>
            <a:chOff x="5965846" y="4213089"/>
            <a:chExt cx="1645103" cy="432000"/>
          </a:xfrm>
          <a:solidFill>
            <a:srgbClr val="B4B4C8"/>
          </a:solidFill>
        </p:grpSpPr>
        <p:sp>
          <p:nvSpPr>
            <p:cNvPr id="120" name="AutoShape 9"/>
            <p:cNvSpPr>
              <a:spLocks noChangeArrowheads="1"/>
            </p:cNvSpPr>
            <p:nvPr/>
          </p:nvSpPr>
          <p:spPr bwMode="auto">
            <a:xfrm>
              <a:off x="5965846" y="4285089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AutoShape 9"/>
            <p:cNvSpPr>
              <a:spLocks noChangeArrowheads="1"/>
            </p:cNvSpPr>
            <p:nvPr/>
          </p:nvSpPr>
          <p:spPr bwMode="auto">
            <a:xfrm>
              <a:off x="7077549" y="4213089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3" name="AutoShape 9"/>
          <p:cNvSpPr>
            <a:spLocks noChangeArrowheads="1"/>
          </p:cNvSpPr>
          <p:nvPr/>
        </p:nvSpPr>
        <p:spPr bwMode="auto">
          <a:xfrm>
            <a:off x="4853326" y="393472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1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5" grpId="0"/>
      <p:bldP spid="118" grpId="0" animBg="1"/>
      <p:bldP spid="119" grpId="0" animBg="1"/>
      <p:bldP spid="121" grpId="0" animBg="1"/>
      <p:bldP spid="1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12520" y="718160"/>
            <a:ext cx="9906000" cy="5400000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InsertSort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         /*r[0]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用作暂存单元和监视哨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n;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2800"/>
              </a:lnSpc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27760" y="2501240"/>
            <a:ext cx="9159240" cy="224676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r[0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=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85A32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1;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 (r[0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r[j])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>
              <a:lnSpc>
                <a:spcPts val="2800"/>
              </a:lnSpc>
            </a:pPr>
            <a:endParaRPr lang="en-US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       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27760" y="3562830"/>
            <a:ext cx="9159240" cy="810478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r[j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+ 1] = r[j];   </a:t>
            </a:r>
            <a:endParaRPr lang="en-US" altLang="zh-CN" sz="2400" dirty="0" smtClean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j</a:t>
            </a:r>
            <a:r>
              <a:rPr lang="en-US" altLang="zh-CN" sz="2400" dirty="0" smtClean="0">
                <a:solidFill>
                  <a:srgbClr val="5C307D"/>
                </a:solidFill>
                <a:latin typeface="+mn-ea"/>
                <a:cs typeface="Times New Roman" panose="02020603050405020304" pitchFamily="18" charset="0"/>
              </a:rPr>
              <a:t>--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</p:txBody>
      </p:sp>
      <p:sp>
        <p:nvSpPr>
          <p:cNvPr id="43" name="矩形 42"/>
          <p:cNvSpPr/>
          <p:nvPr/>
        </p:nvSpPr>
        <p:spPr>
          <a:xfrm>
            <a:off x="1112520" y="4688929"/>
            <a:ext cx="9159240" cy="45140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r[j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+ 1] = r[0];	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6086437" y="1135606"/>
            <a:ext cx="4504878" cy="652486"/>
            <a:chOff x="643028" y="5387917"/>
            <a:chExt cx="4504878" cy="652486"/>
          </a:xfrm>
        </p:grpSpPr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比较语句？执行次数？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7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8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2651760" y="3293075"/>
            <a:ext cx="1260000" cy="0"/>
          </a:xfrm>
          <a:prstGeom prst="line">
            <a:avLst/>
          </a:prstGeom>
          <a:ln w="28575">
            <a:solidFill>
              <a:srgbClr val="285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6469140" y="1703301"/>
            <a:ext cx="3411067" cy="498598"/>
            <a:chOff x="6469140" y="2267181"/>
            <a:chExt cx="3411067" cy="498598"/>
          </a:xfrm>
        </p:grpSpPr>
        <p:sp>
          <p:nvSpPr>
            <p:cNvPr id="53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6979320" y="2893857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7754655" y="2821857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8529990" y="2749857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9305325" y="2677857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10080660" y="2605857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6979320" y="3627995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8" name="AutoShape 9"/>
          <p:cNvSpPr>
            <a:spLocks noChangeArrowheads="1"/>
          </p:cNvSpPr>
          <p:nvPr/>
        </p:nvSpPr>
        <p:spPr bwMode="auto">
          <a:xfrm>
            <a:off x="7754655" y="3555995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8529990" y="3483995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9305325" y="3411995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10080660" y="3339995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6179220" y="2821857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6979320" y="435942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7754655" y="4287428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8529990" y="4215428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6" name="AutoShape 9"/>
          <p:cNvSpPr>
            <a:spLocks noChangeArrowheads="1"/>
          </p:cNvSpPr>
          <p:nvPr/>
        </p:nvSpPr>
        <p:spPr bwMode="auto">
          <a:xfrm>
            <a:off x="9305325" y="4143428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10080660" y="4071428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8" name="AutoShape 9"/>
          <p:cNvSpPr>
            <a:spLocks noChangeArrowheads="1"/>
          </p:cNvSpPr>
          <p:nvPr/>
        </p:nvSpPr>
        <p:spPr bwMode="auto">
          <a:xfrm>
            <a:off x="6179220" y="3483995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6979320" y="5091729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7754655" y="5019729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1" name="AutoShape 9"/>
          <p:cNvSpPr>
            <a:spLocks noChangeArrowheads="1"/>
          </p:cNvSpPr>
          <p:nvPr/>
        </p:nvSpPr>
        <p:spPr bwMode="auto">
          <a:xfrm>
            <a:off x="8529990" y="494772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2" name="AutoShape 9"/>
          <p:cNvSpPr>
            <a:spLocks noChangeArrowheads="1"/>
          </p:cNvSpPr>
          <p:nvPr/>
        </p:nvSpPr>
        <p:spPr bwMode="auto">
          <a:xfrm>
            <a:off x="9305325" y="487572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3" name="AutoShape 9"/>
          <p:cNvSpPr>
            <a:spLocks noChangeArrowheads="1"/>
          </p:cNvSpPr>
          <p:nvPr/>
        </p:nvSpPr>
        <p:spPr bwMode="auto">
          <a:xfrm>
            <a:off x="10080660" y="480372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6179220" y="4143428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6979320" y="5530094"/>
            <a:ext cx="3634740" cy="648000"/>
            <a:chOff x="7429500" y="4005700"/>
            <a:chExt cx="3634740" cy="648000"/>
          </a:xfrm>
          <a:solidFill>
            <a:srgbClr val="B4B4C8"/>
          </a:solidFill>
        </p:grpSpPr>
        <p:sp>
          <p:nvSpPr>
            <p:cNvPr id="96" name="AutoShape 9"/>
            <p:cNvSpPr>
              <a:spLocks noChangeArrowheads="1"/>
            </p:cNvSpPr>
            <p:nvPr/>
          </p:nvSpPr>
          <p:spPr bwMode="auto">
            <a:xfrm>
              <a:off x="7429500" y="4293700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AutoShape 9"/>
            <p:cNvSpPr>
              <a:spLocks noChangeArrowheads="1"/>
            </p:cNvSpPr>
            <p:nvPr/>
          </p:nvSpPr>
          <p:spPr bwMode="auto">
            <a:xfrm>
              <a:off x="8204835" y="4221700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AutoShape 9"/>
            <p:cNvSpPr>
              <a:spLocks noChangeArrowheads="1"/>
            </p:cNvSpPr>
            <p:nvPr/>
          </p:nvSpPr>
          <p:spPr bwMode="auto">
            <a:xfrm>
              <a:off x="8980170" y="4149700"/>
              <a:ext cx="533400" cy="504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AutoShape 9"/>
            <p:cNvSpPr>
              <a:spLocks noChangeArrowheads="1"/>
            </p:cNvSpPr>
            <p:nvPr/>
          </p:nvSpPr>
          <p:spPr bwMode="auto">
            <a:xfrm>
              <a:off x="9755505" y="4077700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4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AutoShape 9"/>
            <p:cNvSpPr>
              <a:spLocks noChangeArrowheads="1"/>
            </p:cNvSpPr>
            <p:nvPr/>
          </p:nvSpPr>
          <p:spPr bwMode="auto">
            <a:xfrm>
              <a:off x="10530840" y="4005700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5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AutoShape 9"/>
          <p:cNvSpPr>
            <a:spLocks noChangeArrowheads="1"/>
          </p:cNvSpPr>
          <p:nvPr/>
        </p:nvSpPr>
        <p:spPr bwMode="auto">
          <a:xfrm>
            <a:off x="6179220" y="480372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72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149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6" grpId="0" animBg="1"/>
      <p:bldP spid="46" grpId="1" animBg="1"/>
      <p:bldP spid="52" grpId="0" animBg="1"/>
      <p:bldP spid="52" grpId="1" animBg="1"/>
      <p:bldP spid="54" grpId="0" animBg="1"/>
      <p:bldP spid="55" grpId="0" animBg="1"/>
      <p:bldP spid="56" grpId="0" animBg="1"/>
      <p:bldP spid="57" grpId="0" animBg="1"/>
      <p:bldP spid="58" grpId="0" animBg="1"/>
      <p:bldP spid="58" grpId="1" animBg="1"/>
      <p:bldP spid="59" grpId="0" animBg="1"/>
      <p:bldP spid="59" grpId="1" animBg="1"/>
      <p:bldP spid="60" grpId="0" animBg="1"/>
      <p:bldP spid="61" grpId="0" animBg="1"/>
      <p:bldP spid="62" grpId="0" animBg="1"/>
      <p:bldP spid="62" grpId="1" animBg="1"/>
      <p:bldP spid="63" grpId="0" animBg="1"/>
      <p:bldP spid="64" grpId="0" animBg="1"/>
      <p:bldP spid="65" grpId="0" animBg="1"/>
      <p:bldP spid="65" grpId="1" animBg="1"/>
      <p:bldP spid="86" grpId="0" animBg="1"/>
      <p:bldP spid="86" grpId="1" animBg="1"/>
      <p:bldP spid="87" grpId="0" animBg="1"/>
      <p:bldP spid="88" grpId="0" animBg="1"/>
      <p:bldP spid="88" grpId="1" animBg="1"/>
      <p:bldP spid="89" grpId="0" animBg="1"/>
      <p:bldP spid="90" grpId="0" animBg="1"/>
      <p:bldP spid="91" grpId="0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101" grpId="0" animBg="1"/>
      <p:bldP spid="10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12520" y="718160"/>
            <a:ext cx="9906000" cy="5400000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InsertSort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         /*r[0]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用作暂存单元和监视哨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n;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2800"/>
              </a:lnSpc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27760" y="2501240"/>
            <a:ext cx="9159240" cy="224676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r[0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=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85A32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1;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 (r[0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r[j])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>
              <a:lnSpc>
                <a:spcPts val="2800"/>
              </a:lnSpc>
            </a:pPr>
            <a:endParaRPr lang="en-US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       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27760" y="3562830"/>
            <a:ext cx="9159240" cy="810478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r[j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+ 1] = r[j];   </a:t>
            </a:r>
            <a:endParaRPr lang="en-US" altLang="zh-CN" sz="2400" dirty="0" smtClean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j</a:t>
            </a:r>
            <a:r>
              <a:rPr lang="en-US" altLang="zh-CN" sz="2400" dirty="0" smtClean="0">
                <a:solidFill>
                  <a:srgbClr val="5C307D"/>
                </a:solidFill>
                <a:latin typeface="+mn-ea"/>
                <a:cs typeface="Times New Roman" panose="02020603050405020304" pitchFamily="18" charset="0"/>
              </a:rPr>
              <a:t>--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</p:txBody>
      </p:sp>
      <p:sp>
        <p:nvSpPr>
          <p:cNvPr id="43" name="矩形 42"/>
          <p:cNvSpPr/>
          <p:nvPr/>
        </p:nvSpPr>
        <p:spPr>
          <a:xfrm>
            <a:off x="1112520" y="4688929"/>
            <a:ext cx="9159240" cy="45140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r[j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+ 1] = r[0];	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6086437" y="1135606"/>
            <a:ext cx="4504878" cy="652486"/>
            <a:chOff x="643028" y="5387917"/>
            <a:chExt cx="4504878" cy="652486"/>
          </a:xfrm>
        </p:grpSpPr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比较语句？执行次数？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7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8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2651760" y="3293075"/>
            <a:ext cx="1260000" cy="0"/>
          </a:xfrm>
          <a:prstGeom prst="line">
            <a:avLst/>
          </a:prstGeom>
          <a:ln w="28575">
            <a:solidFill>
              <a:srgbClr val="285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6469140" y="1703301"/>
            <a:ext cx="3411067" cy="498598"/>
            <a:chOff x="6469140" y="2267181"/>
            <a:chExt cx="3411067" cy="498598"/>
          </a:xfrm>
        </p:grpSpPr>
        <p:sp>
          <p:nvSpPr>
            <p:cNvPr id="53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438004" y="2141398"/>
            <a:ext cx="4580516" cy="498598"/>
            <a:chOff x="6469140" y="2267181"/>
            <a:chExt cx="4580516" cy="498598"/>
          </a:xfrm>
        </p:grpSpPr>
        <p:sp>
          <p:nvSpPr>
            <p:cNvPr id="68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3982984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最坏情况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2+3+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0" name="AutoShape 9"/>
          <p:cNvSpPr>
            <a:spLocks noChangeArrowheads="1"/>
          </p:cNvSpPr>
          <p:nvPr/>
        </p:nvSpPr>
        <p:spPr bwMode="auto">
          <a:xfrm>
            <a:off x="10052182" y="297517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9276847" y="290317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8501512" y="283117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7726177" y="275917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6950842" y="268717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5" name="AutoShape 9"/>
          <p:cNvSpPr>
            <a:spLocks noChangeArrowheads="1"/>
          </p:cNvSpPr>
          <p:nvPr/>
        </p:nvSpPr>
        <p:spPr bwMode="auto">
          <a:xfrm>
            <a:off x="6141217" y="275917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6" name="AutoShape 9"/>
          <p:cNvSpPr>
            <a:spLocks noChangeArrowheads="1"/>
          </p:cNvSpPr>
          <p:nvPr/>
        </p:nvSpPr>
        <p:spPr bwMode="auto">
          <a:xfrm>
            <a:off x="10052182" y="368100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7" name="AutoShape 9"/>
          <p:cNvSpPr>
            <a:spLocks noChangeArrowheads="1"/>
          </p:cNvSpPr>
          <p:nvPr/>
        </p:nvSpPr>
        <p:spPr bwMode="auto">
          <a:xfrm>
            <a:off x="9276847" y="360900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8" name="AutoShape 9"/>
          <p:cNvSpPr>
            <a:spLocks noChangeArrowheads="1"/>
          </p:cNvSpPr>
          <p:nvPr/>
        </p:nvSpPr>
        <p:spPr bwMode="auto">
          <a:xfrm>
            <a:off x="8501512" y="353700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9" name="AutoShape 9"/>
          <p:cNvSpPr>
            <a:spLocks noChangeArrowheads="1"/>
          </p:cNvSpPr>
          <p:nvPr/>
        </p:nvSpPr>
        <p:spPr bwMode="auto">
          <a:xfrm>
            <a:off x="6950842" y="346500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0" name="AutoShape 9"/>
          <p:cNvSpPr>
            <a:spLocks noChangeArrowheads="1"/>
          </p:cNvSpPr>
          <p:nvPr/>
        </p:nvSpPr>
        <p:spPr bwMode="auto">
          <a:xfrm>
            <a:off x="7726177" y="339300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1" name="AutoShape 9"/>
          <p:cNvSpPr>
            <a:spLocks noChangeArrowheads="1"/>
          </p:cNvSpPr>
          <p:nvPr/>
        </p:nvSpPr>
        <p:spPr bwMode="auto">
          <a:xfrm>
            <a:off x="10052182" y="4391450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2" name="AutoShape 9"/>
          <p:cNvSpPr>
            <a:spLocks noChangeArrowheads="1"/>
          </p:cNvSpPr>
          <p:nvPr/>
        </p:nvSpPr>
        <p:spPr bwMode="auto">
          <a:xfrm>
            <a:off x="9276847" y="4319450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3" name="AutoShape 9"/>
          <p:cNvSpPr>
            <a:spLocks noChangeArrowheads="1"/>
          </p:cNvSpPr>
          <p:nvPr/>
        </p:nvSpPr>
        <p:spPr bwMode="auto">
          <a:xfrm>
            <a:off x="6950842" y="4247450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4" name="AutoShape 9"/>
          <p:cNvSpPr>
            <a:spLocks noChangeArrowheads="1"/>
          </p:cNvSpPr>
          <p:nvPr/>
        </p:nvSpPr>
        <p:spPr bwMode="auto">
          <a:xfrm>
            <a:off x="7726177" y="4175450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5" name="AutoShape 9"/>
          <p:cNvSpPr>
            <a:spLocks noChangeArrowheads="1"/>
          </p:cNvSpPr>
          <p:nvPr/>
        </p:nvSpPr>
        <p:spPr bwMode="auto">
          <a:xfrm>
            <a:off x="8501512" y="4103450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2" name="AutoShape 9"/>
          <p:cNvSpPr>
            <a:spLocks noChangeArrowheads="1"/>
          </p:cNvSpPr>
          <p:nvPr/>
        </p:nvSpPr>
        <p:spPr bwMode="auto">
          <a:xfrm>
            <a:off x="6141217" y="353700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3" name="AutoShape 9"/>
          <p:cNvSpPr>
            <a:spLocks noChangeArrowheads="1"/>
          </p:cNvSpPr>
          <p:nvPr/>
        </p:nvSpPr>
        <p:spPr bwMode="auto">
          <a:xfrm>
            <a:off x="6141217" y="4319450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4" name="AutoShape 9"/>
          <p:cNvSpPr>
            <a:spLocks noChangeArrowheads="1"/>
          </p:cNvSpPr>
          <p:nvPr/>
        </p:nvSpPr>
        <p:spPr bwMode="auto">
          <a:xfrm>
            <a:off x="10052182" y="509641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5" name="AutoShape 9"/>
          <p:cNvSpPr>
            <a:spLocks noChangeArrowheads="1"/>
          </p:cNvSpPr>
          <p:nvPr/>
        </p:nvSpPr>
        <p:spPr bwMode="auto">
          <a:xfrm>
            <a:off x="6950842" y="5024418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6" name="AutoShape 9"/>
          <p:cNvSpPr>
            <a:spLocks noChangeArrowheads="1"/>
          </p:cNvSpPr>
          <p:nvPr/>
        </p:nvSpPr>
        <p:spPr bwMode="auto">
          <a:xfrm>
            <a:off x="7726177" y="4952418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8501512" y="4880418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8" name="AutoShape 9"/>
          <p:cNvSpPr>
            <a:spLocks noChangeArrowheads="1"/>
          </p:cNvSpPr>
          <p:nvPr/>
        </p:nvSpPr>
        <p:spPr bwMode="auto">
          <a:xfrm>
            <a:off x="9276847" y="4808418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9" name="AutoShape 9"/>
          <p:cNvSpPr>
            <a:spLocks noChangeArrowheads="1"/>
          </p:cNvSpPr>
          <p:nvPr/>
        </p:nvSpPr>
        <p:spPr bwMode="auto">
          <a:xfrm>
            <a:off x="6141217" y="509641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6950842" y="5479602"/>
            <a:ext cx="3634740" cy="648000"/>
            <a:chOff x="7429500" y="4361679"/>
            <a:chExt cx="3634740" cy="648000"/>
          </a:xfrm>
          <a:solidFill>
            <a:srgbClr val="B4B4C8"/>
          </a:solidFill>
        </p:grpSpPr>
        <p:sp>
          <p:nvSpPr>
            <p:cNvPr id="111" name="AutoShape 9"/>
            <p:cNvSpPr>
              <a:spLocks noChangeArrowheads="1"/>
            </p:cNvSpPr>
            <p:nvPr/>
          </p:nvSpPr>
          <p:spPr bwMode="auto">
            <a:xfrm>
              <a:off x="7429500" y="4649679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AutoShape 9"/>
            <p:cNvSpPr>
              <a:spLocks noChangeArrowheads="1"/>
            </p:cNvSpPr>
            <p:nvPr/>
          </p:nvSpPr>
          <p:spPr bwMode="auto">
            <a:xfrm>
              <a:off x="8204835" y="4577679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AutoShape 9"/>
            <p:cNvSpPr>
              <a:spLocks noChangeArrowheads="1"/>
            </p:cNvSpPr>
            <p:nvPr/>
          </p:nvSpPr>
          <p:spPr bwMode="auto">
            <a:xfrm>
              <a:off x="8980170" y="4505679"/>
              <a:ext cx="533400" cy="504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AutoShape 9"/>
            <p:cNvSpPr>
              <a:spLocks noChangeArrowheads="1"/>
            </p:cNvSpPr>
            <p:nvPr/>
          </p:nvSpPr>
          <p:spPr bwMode="auto">
            <a:xfrm>
              <a:off x="9755505" y="4433679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4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AutoShape 9"/>
            <p:cNvSpPr>
              <a:spLocks noChangeArrowheads="1"/>
            </p:cNvSpPr>
            <p:nvPr/>
          </p:nvSpPr>
          <p:spPr bwMode="auto">
            <a:xfrm>
              <a:off x="10530840" y="4361679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5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56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1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"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70" grpId="0" animBg="1"/>
      <p:bldP spid="71" grpId="0" animBg="1"/>
      <p:bldP spid="72" grpId="0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7" grpId="0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12520" y="733400"/>
            <a:ext cx="9906000" cy="5400000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InsertSort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         /*r[0]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用作暂存单元和监视哨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n;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2800"/>
              </a:lnSpc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27760" y="2501240"/>
            <a:ext cx="9159240" cy="224676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r[0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=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85A32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1;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 (r[0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r[j])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>
              <a:lnSpc>
                <a:spcPts val="2800"/>
              </a:lnSpc>
            </a:pPr>
            <a:endParaRPr lang="en-US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       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27760" y="3562830"/>
            <a:ext cx="9159240" cy="810478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r[j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+ 1] = r[j];   </a:t>
            </a:r>
            <a:endParaRPr lang="en-US" altLang="zh-CN" sz="2400" dirty="0" smtClean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j</a:t>
            </a:r>
            <a:r>
              <a:rPr lang="en-US" altLang="zh-CN" sz="2400" dirty="0" smtClean="0">
                <a:solidFill>
                  <a:srgbClr val="5C307D"/>
                </a:solidFill>
                <a:latin typeface="+mn-ea"/>
                <a:cs typeface="Times New Roman" panose="02020603050405020304" pitchFamily="18" charset="0"/>
              </a:rPr>
              <a:t>--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</p:txBody>
      </p:sp>
      <p:sp>
        <p:nvSpPr>
          <p:cNvPr id="43" name="矩形 42"/>
          <p:cNvSpPr/>
          <p:nvPr/>
        </p:nvSpPr>
        <p:spPr>
          <a:xfrm>
            <a:off x="1112520" y="4688929"/>
            <a:ext cx="9159240" cy="45140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r[j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+ 1] = r[0];	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6086437" y="1123422"/>
            <a:ext cx="4504878" cy="652486"/>
            <a:chOff x="643028" y="5387917"/>
            <a:chExt cx="4504878" cy="652486"/>
          </a:xfrm>
        </p:grpSpPr>
        <p:sp>
          <p:nvSpPr>
            <p:cNvPr id="71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移动语句？执行次数？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2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3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6469140" y="1691117"/>
            <a:ext cx="4122175" cy="498598"/>
            <a:chOff x="6469140" y="2267181"/>
            <a:chExt cx="4122175" cy="498598"/>
          </a:xfrm>
        </p:grpSpPr>
        <p:sp>
          <p:nvSpPr>
            <p:cNvPr id="78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3524643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2(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1)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768886" y="2943452"/>
            <a:ext cx="2063957" cy="2199015"/>
            <a:chOff x="1768886" y="2943452"/>
            <a:chExt cx="2063957" cy="2199015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1791403" y="2943452"/>
              <a:ext cx="1296000" cy="0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1768886" y="5142467"/>
              <a:ext cx="1782034" cy="0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2050809" y="4005136"/>
              <a:ext cx="1782034" cy="0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6979320" y="2893857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7754655" y="2821857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8529990" y="2749857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9305325" y="2677857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10080660" y="2605857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6979320" y="3627995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8" name="AutoShape 9"/>
          <p:cNvSpPr>
            <a:spLocks noChangeArrowheads="1"/>
          </p:cNvSpPr>
          <p:nvPr/>
        </p:nvSpPr>
        <p:spPr bwMode="auto">
          <a:xfrm>
            <a:off x="7754655" y="3555995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8529990" y="3483995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9305325" y="3411995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10080660" y="3339995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6179220" y="2821857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6979320" y="435942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7754655" y="4287428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8529990" y="4215428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6" name="AutoShape 9"/>
          <p:cNvSpPr>
            <a:spLocks noChangeArrowheads="1"/>
          </p:cNvSpPr>
          <p:nvPr/>
        </p:nvSpPr>
        <p:spPr bwMode="auto">
          <a:xfrm>
            <a:off x="9305325" y="4143428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10080660" y="4071428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8" name="AutoShape 9"/>
          <p:cNvSpPr>
            <a:spLocks noChangeArrowheads="1"/>
          </p:cNvSpPr>
          <p:nvPr/>
        </p:nvSpPr>
        <p:spPr bwMode="auto">
          <a:xfrm>
            <a:off x="6179220" y="3483995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6979320" y="5091729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7754655" y="5019729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1" name="AutoShape 9"/>
          <p:cNvSpPr>
            <a:spLocks noChangeArrowheads="1"/>
          </p:cNvSpPr>
          <p:nvPr/>
        </p:nvSpPr>
        <p:spPr bwMode="auto">
          <a:xfrm>
            <a:off x="8529990" y="494772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2" name="AutoShape 9"/>
          <p:cNvSpPr>
            <a:spLocks noChangeArrowheads="1"/>
          </p:cNvSpPr>
          <p:nvPr/>
        </p:nvSpPr>
        <p:spPr bwMode="auto">
          <a:xfrm>
            <a:off x="9305325" y="487572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3" name="AutoShape 9"/>
          <p:cNvSpPr>
            <a:spLocks noChangeArrowheads="1"/>
          </p:cNvSpPr>
          <p:nvPr/>
        </p:nvSpPr>
        <p:spPr bwMode="auto">
          <a:xfrm>
            <a:off x="10080660" y="480372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6179220" y="4143428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6979320" y="5530094"/>
            <a:ext cx="3634740" cy="648000"/>
            <a:chOff x="7429500" y="4005700"/>
            <a:chExt cx="3634740" cy="648000"/>
          </a:xfrm>
          <a:solidFill>
            <a:srgbClr val="B4B4C8"/>
          </a:solidFill>
        </p:grpSpPr>
        <p:sp>
          <p:nvSpPr>
            <p:cNvPr id="96" name="AutoShape 9"/>
            <p:cNvSpPr>
              <a:spLocks noChangeArrowheads="1"/>
            </p:cNvSpPr>
            <p:nvPr/>
          </p:nvSpPr>
          <p:spPr bwMode="auto">
            <a:xfrm>
              <a:off x="7429500" y="4293700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AutoShape 9"/>
            <p:cNvSpPr>
              <a:spLocks noChangeArrowheads="1"/>
            </p:cNvSpPr>
            <p:nvPr/>
          </p:nvSpPr>
          <p:spPr bwMode="auto">
            <a:xfrm>
              <a:off x="8204835" y="4221700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AutoShape 9"/>
            <p:cNvSpPr>
              <a:spLocks noChangeArrowheads="1"/>
            </p:cNvSpPr>
            <p:nvPr/>
          </p:nvSpPr>
          <p:spPr bwMode="auto">
            <a:xfrm>
              <a:off x="8980170" y="4149700"/>
              <a:ext cx="533400" cy="504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AutoShape 9"/>
            <p:cNvSpPr>
              <a:spLocks noChangeArrowheads="1"/>
            </p:cNvSpPr>
            <p:nvPr/>
          </p:nvSpPr>
          <p:spPr bwMode="auto">
            <a:xfrm>
              <a:off x="9755505" y="4077700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4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AutoShape 9"/>
            <p:cNvSpPr>
              <a:spLocks noChangeArrowheads="1"/>
            </p:cNvSpPr>
            <p:nvPr/>
          </p:nvSpPr>
          <p:spPr bwMode="auto">
            <a:xfrm>
              <a:off x="10530840" y="4005700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5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AutoShape 9"/>
          <p:cNvSpPr>
            <a:spLocks noChangeArrowheads="1"/>
          </p:cNvSpPr>
          <p:nvPr/>
        </p:nvSpPr>
        <p:spPr bwMode="auto">
          <a:xfrm>
            <a:off x="6179220" y="480372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54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149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6" grpId="0" animBg="1"/>
      <p:bldP spid="46" grpId="1" animBg="1"/>
      <p:bldP spid="52" grpId="0" animBg="1"/>
      <p:bldP spid="52" grpId="1" animBg="1"/>
      <p:bldP spid="54" grpId="0" animBg="1"/>
      <p:bldP spid="55" grpId="0" animBg="1"/>
      <p:bldP spid="56" grpId="0" animBg="1"/>
      <p:bldP spid="57" grpId="0" animBg="1"/>
      <p:bldP spid="58" grpId="0" animBg="1"/>
      <p:bldP spid="58" grpId="1" animBg="1"/>
      <p:bldP spid="59" grpId="0" animBg="1"/>
      <p:bldP spid="59" grpId="1" animBg="1"/>
      <p:bldP spid="60" grpId="0" animBg="1"/>
      <p:bldP spid="61" grpId="0" animBg="1"/>
      <p:bldP spid="62" grpId="0" animBg="1"/>
      <p:bldP spid="62" grpId="1" animBg="1"/>
      <p:bldP spid="63" grpId="0" animBg="1"/>
      <p:bldP spid="64" grpId="0" animBg="1"/>
      <p:bldP spid="65" grpId="0" animBg="1"/>
      <p:bldP spid="65" grpId="1" animBg="1"/>
      <p:bldP spid="86" grpId="0" animBg="1"/>
      <p:bldP spid="86" grpId="1" animBg="1"/>
      <p:bldP spid="87" grpId="0" animBg="1"/>
      <p:bldP spid="88" grpId="0" animBg="1"/>
      <p:bldP spid="88" grpId="1" animBg="1"/>
      <p:bldP spid="89" grpId="0" animBg="1"/>
      <p:bldP spid="90" grpId="0" animBg="1"/>
      <p:bldP spid="91" grpId="0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101" grpId="0" animBg="1"/>
      <p:bldP spid="10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12520" y="733400"/>
            <a:ext cx="9906000" cy="5400000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InsertSort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         /*r[0]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用作暂存单元和监视哨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n;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2800"/>
              </a:lnSpc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27760" y="2501240"/>
            <a:ext cx="9159240" cy="224676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r[0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=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85A32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1;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 (r[0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r[j])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>
              <a:lnSpc>
                <a:spcPts val="2800"/>
              </a:lnSpc>
            </a:pPr>
            <a:endParaRPr lang="en-US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       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27760" y="3562830"/>
            <a:ext cx="9159240" cy="810478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r[j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+ 1] = r[j];   </a:t>
            </a:r>
            <a:endParaRPr lang="en-US" altLang="zh-CN" sz="2400" dirty="0" smtClean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j</a:t>
            </a:r>
            <a:r>
              <a:rPr lang="en-US" altLang="zh-CN" sz="2400" dirty="0" smtClean="0">
                <a:solidFill>
                  <a:srgbClr val="5C307D"/>
                </a:solidFill>
                <a:latin typeface="+mn-ea"/>
                <a:cs typeface="Times New Roman" panose="02020603050405020304" pitchFamily="18" charset="0"/>
              </a:rPr>
              <a:t>--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</p:txBody>
      </p:sp>
      <p:sp>
        <p:nvSpPr>
          <p:cNvPr id="43" name="矩形 42"/>
          <p:cNvSpPr/>
          <p:nvPr/>
        </p:nvSpPr>
        <p:spPr>
          <a:xfrm>
            <a:off x="1112520" y="4688929"/>
            <a:ext cx="9159240" cy="45140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r[j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+ 1] = r[0];	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6086437" y="1123422"/>
            <a:ext cx="4504878" cy="652486"/>
            <a:chOff x="643028" y="5387917"/>
            <a:chExt cx="4504878" cy="652486"/>
          </a:xfrm>
        </p:grpSpPr>
        <p:sp>
          <p:nvSpPr>
            <p:cNvPr id="71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移动语句？执行次数？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2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3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6469140" y="1691117"/>
            <a:ext cx="4122175" cy="498598"/>
            <a:chOff x="6469140" y="2267181"/>
            <a:chExt cx="4122175" cy="498598"/>
          </a:xfrm>
        </p:grpSpPr>
        <p:sp>
          <p:nvSpPr>
            <p:cNvPr id="78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3524643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2(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1)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438004" y="2129214"/>
            <a:ext cx="4580516" cy="498598"/>
            <a:chOff x="6469140" y="2267181"/>
            <a:chExt cx="4580516" cy="498598"/>
          </a:xfrm>
        </p:grpSpPr>
        <p:sp>
          <p:nvSpPr>
            <p:cNvPr id="81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3982984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最坏情况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3+4+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+1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768886" y="2943452"/>
            <a:ext cx="2063957" cy="2199015"/>
            <a:chOff x="1768886" y="2943452"/>
            <a:chExt cx="2063957" cy="2199015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1791403" y="2943452"/>
              <a:ext cx="1296000" cy="0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1768886" y="5142467"/>
              <a:ext cx="1782034" cy="0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2050809" y="4005136"/>
              <a:ext cx="1782034" cy="0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10052182" y="297517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9276847" y="290317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8501512" y="283117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7726177" y="275917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2" name="AutoShape 9"/>
          <p:cNvSpPr>
            <a:spLocks noChangeArrowheads="1"/>
          </p:cNvSpPr>
          <p:nvPr/>
        </p:nvSpPr>
        <p:spPr bwMode="auto">
          <a:xfrm>
            <a:off x="6950842" y="268717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3" name="AutoShape 9"/>
          <p:cNvSpPr>
            <a:spLocks noChangeArrowheads="1"/>
          </p:cNvSpPr>
          <p:nvPr/>
        </p:nvSpPr>
        <p:spPr bwMode="auto">
          <a:xfrm>
            <a:off x="6141217" y="275917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4" name="AutoShape 9"/>
          <p:cNvSpPr>
            <a:spLocks noChangeArrowheads="1"/>
          </p:cNvSpPr>
          <p:nvPr/>
        </p:nvSpPr>
        <p:spPr bwMode="auto">
          <a:xfrm>
            <a:off x="10052182" y="368100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5" name="AutoShape 9"/>
          <p:cNvSpPr>
            <a:spLocks noChangeArrowheads="1"/>
          </p:cNvSpPr>
          <p:nvPr/>
        </p:nvSpPr>
        <p:spPr bwMode="auto">
          <a:xfrm>
            <a:off x="9276847" y="360900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6" name="AutoShape 9"/>
          <p:cNvSpPr>
            <a:spLocks noChangeArrowheads="1"/>
          </p:cNvSpPr>
          <p:nvPr/>
        </p:nvSpPr>
        <p:spPr bwMode="auto">
          <a:xfrm>
            <a:off x="8501512" y="353700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6950842" y="346500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8" name="AutoShape 9"/>
          <p:cNvSpPr>
            <a:spLocks noChangeArrowheads="1"/>
          </p:cNvSpPr>
          <p:nvPr/>
        </p:nvSpPr>
        <p:spPr bwMode="auto">
          <a:xfrm>
            <a:off x="7726177" y="339300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9" name="AutoShape 9"/>
          <p:cNvSpPr>
            <a:spLocks noChangeArrowheads="1"/>
          </p:cNvSpPr>
          <p:nvPr/>
        </p:nvSpPr>
        <p:spPr bwMode="auto">
          <a:xfrm>
            <a:off x="10052182" y="4391450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0" name="AutoShape 9"/>
          <p:cNvSpPr>
            <a:spLocks noChangeArrowheads="1"/>
          </p:cNvSpPr>
          <p:nvPr/>
        </p:nvSpPr>
        <p:spPr bwMode="auto">
          <a:xfrm>
            <a:off x="9276847" y="4319450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1" name="AutoShape 9"/>
          <p:cNvSpPr>
            <a:spLocks noChangeArrowheads="1"/>
          </p:cNvSpPr>
          <p:nvPr/>
        </p:nvSpPr>
        <p:spPr bwMode="auto">
          <a:xfrm>
            <a:off x="6950842" y="4247450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2" name="AutoShape 9"/>
          <p:cNvSpPr>
            <a:spLocks noChangeArrowheads="1"/>
          </p:cNvSpPr>
          <p:nvPr/>
        </p:nvSpPr>
        <p:spPr bwMode="auto">
          <a:xfrm>
            <a:off x="7726177" y="4175450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3" name="AutoShape 9"/>
          <p:cNvSpPr>
            <a:spLocks noChangeArrowheads="1"/>
          </p:cNvSpPr>
          <p:nvPr/>
        </p:nvSpPr>
        <p:spPr bwMode="auto">
          <a:xfrm>
            <a:off x="8501512" y="4103450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4" name="AutoShape 9"/>
          <p:cNvSpPr>
            <a:spLocks noChangeArrowheads="1"/>
          </p:cNvSpPr>
          <p:nvPr/>
        </p:nvSpPr>
        <p:spPr bwMode="auto">
          <a:xfrm>
            <a:off x="6141217" y="353700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5" name="AutoShape 9"/>
          <p:cNvSpPr>
            <a:spLocks noChangeArrowheads="1"/>
          </p:cNvSpPr>
          <p:nvPr/>
        </p:nvSpPr>
        <p:spPr bwMode="auto">
          <a:xfrm>
            <a:off x="6141217" y="4319450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6" name="AutoShape 9"/>
          <p:cNvSpPr>
            <a:spLocks noChangeArrowheads="1"/>
          </p:cNvSpPr>
          <p:nvPr/>
        </p:nvSpPr>
        <p:spPr bwMode="auto">
          <a:xfrm>
            <a:off x="10052182" y="509641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7" name="AutoShape 9"/>
          <p:cNvSpPr>
            <a:spLocks noChangeArrowheads="1"/>
          </p:cNvSpPr>
          <p:nvPr/>
        </p:nvSpPr>
        <p:spPr bwMode="auto">
          <a:xfrm>
            <a:off x="6950842" y="5024418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8" name="AutoShape 9"/>
          <p:cNvSpPr>
            <a:spLocks noChangeArrowheads="1"/>
          </p:cNvSpPr>
          <p:nvPr/>
        </p:nvSpPr>
        <p:spPr bwMode="auto">
          <a:xfrm>
            <a:off x="7726177" y="4952418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9" name="AutoShape 9"/>
          <p:cNvSpPr>
            <a:spLocks noChangeArrowheads="1"/>
          </p:cNvSpPr>
          <p:nvPr/>
        </p:nvSpPr>
        <p:spPr bwMode="auto">
          <a:xfrm>
            <a:off x="8501512" y="4880418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20" name="AutoShape 9"/>
          <p:cNvSpPr>
            <a:spLocks noChangeArrowheads="1"/>
          </p:cNvSpPr>
          <p:nvPr/>
        </p:nvSpPr>
        <p:spPr bwMode="auto">
          <a:xfrm>
            <a:off x="9276847" y="4808418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21" name="AutoShape 9"/>
          <p:cNvSpPr>
            <a:spLocks noChangeArrowheads="1"/>
          </p:cNvSpPr>
          <p:nvPr/>
        </p:nvSpPr>
        <p:spPr bwMode="auto">
          <a:xfrm>
            <a:off x="6141217" y="509641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6950842" y="5479602"/>
            <a:ext cx="3634740" cy="648000"/>
            <a:chOff x="7429500" y="4361679"/>
            <a:chExt cx="3634740" cy="648000"/>
          </a:xfrm>
          <a:solidFill>
            <a:srgbClr val="B4B4C8"/>
          </a:solidFill>
        </p:grpSpPr>
        <p:sp>
          <p:nvSpPr>
            <p:cNvPr id="123" name="AutoShape 9"/>
            <p:cNvSpPr>
              <a:spLocks noChangeArrowheads="1"/>
            </p:cNvSpPr>
            <p:nvPr/>
          </p:nvSpPr>
          <p:spPr bwMode="auto">
            <a:xfrm>
              <a:off x="7429500" y="4649679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AutoShape 9"/>
            <p:cNvSpPr>
              <a:spLocks noChangeArrowheads="1"/>
            </p:cNvSpPr>
            <p:nvPr/>
          </p:nvSpPr>
          <p:spPr bwMode="auto">
            <a:xfrm>
              <a:off x="8204835" y="4577679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AutoShape 9"/>
            <p:cNvSpPr>
              <a:spLocks noChangeArrowheads="1"/>
            </p:cNvSpPr>
            <p:nvPr/>
          </p:nvSpPr>
          <p:spPr bwMode="auto">
            <a:xfrm>
              <a:off x="8980170" y="4505679"/>
              <a:ext cx="533400" cy="504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AutoShape 9"/>
            <p:cNvSpPr>
              <a:spLocks noChangeArrowheads="1"/>
            </p:cNvSpPr>
            <p:nvPr/>
          </p:nvSpPr>
          <p:spPr bwMode="auto">
            <a:xfrm>
              <a:off x="9755505" y="4433679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4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AutoShape 9"/>
            <p:cNvSpPr>
              <a:spLocks noChangeArrowheads="1"/>
            </p:cNvSpPr>
            <p:nvPr/>
          </p:nvSpPr>
          <p:spPr bwMode="auto">
            <a:xfrm>
              <a:off x="10530840" y="4361679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5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00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1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1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1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9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1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0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66" grpId="0" animBg="1"/>
      <p:bldP spid="67" grpId="0" animBg="1"/>
      <p:bldP spid="68" grpId="0" animBg="1"/>
      <p:bldP spid="69" grpId="0" animBg="1"/>
      <p:bldP spid="69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5" grpId="0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56372" y="1614695"/>
            <a:ext cx="3411067" cy="498598"/>
            <a:chOff x="6469140" y="2267181"/>
            <a:chExt cx="3411067" cy="498598"/>
          </a:xfrm>
        </p:grpSpPr>
        <p:sp>
          <p:nvSpPr>
            <p:cNvPr id="53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比较次数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156372" y="2128024"/>
            <a:ext cx="4122175" cy="498598"/>
            <a:chOff x="6469140" y="2267181"/>
            <a:chExt cx="4122175" cy="498598"/>
          </a:xfrm>
        </p:grpSpPr>
        <p:sp>
          <p:nvSpPr>
            <p:cNvPr id="78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3524643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移动次数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2(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1)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07943" y="923176"/>
            <a:ext cx="4341433" cy="652486"/>
            <a:chOff x="607943" y="923176"/>
            <a:chExt cx="4341433" cy="652486"/>
          </a:xfrm>
        </p:grpSpPr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最好情况：正序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8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4062707" y="990243"/>
            <a:ext cx="100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626550" y="2736736"/>
            <a:ext cx="4341433" cy="652486"/>
            <a:chOff x="607943" y="923176"/>
            <a:chExt cx="4341433" cy="652486"/>
          </a:xfrm>
        </p:grpSpPr>
        <p:sp>
          <p:nvSpPr>
            <p:cNvPr id="76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最坏情况：逆序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0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81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4" name="组合 83"/>
          <p:cNvGrpSpPr/>
          <p:nvPr/>
        </p:nvGrpSpPr>
        <p:grpSpPr>
          <a:xfrm>
            <a:off x="1156372" y="3324504"/>
            <a:ext cx="6539828" cy="858266"/>
            <a:chOff x="1156372" y="3324504"/>
            <a:chExt cx="6539828" cy="858266"/>
          </a:xfrm>
        </p:grpSpPr>
        <p:sp>
          <p:nvSpPr>
            <p:cNvPr id="85" name="Text Box 5"/>
            <p:cNvSpPr txBox="1">
              <a:spLocks noChangeArrowheads="1"/>
            </p:cNvSpPr>
            <p:nvPr/>
          </p:nvSpPr>
          <p:spPr bwMode="auto">
            <a:xfrm>
              <a:off x="1753904" y="3504338"/>
              <a:ext cx="5942296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比较次数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                               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1156372" y="355839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87" name="对象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8890152"/>
                </p:ext>
              </p:extLst>
            </p:nvPr>
          </p:nvGraphicFramePr>
          <p:xfrm>
            <a:off x="3429518" y="3324504"/>
            <a:ext cx="2214881" cy="858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公式" r:id="rId3" imgW="1015920" imgH="393480" progId="Equation.3">
                    <p:embed/>
                  </p:oleObj>
                </mc:Choice>
                <mc:Fallback>
                  <p:oleObj name="公式" r:id="rId3" imgW="1015920" imgH="3934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29518" y="3324504"/>
                          <a:ext cx="2214881" cy="8582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" name="组合 87"/>
          <p:cNvGrpSpPr/>
          <p:nvPr/>
        </p:nvGrpSpPr>
        <p:grpSpPr>
          <a:xfrm>
            <a:off x="1156372" y="4316413"/>
            <a:ext cx="5610188" cy="858837"/>
            <a:chOff x="1156372" y="4316413"/>
            <a:chExt cx="5610188" cy="858837"/>
          </a:xfrm>
        </p:grpSpPr>
        <p:sp>
          <p:nvSpPr>
            <p:cNvPr id="89" name="Text Box 5"/>
            <p:cNvSpPr txBox="1">
              <a:spLocks noChangeArrowheads="1"/>
            </p:cNvSpPr>
            <p:nvPr/>
          </p:nvSpPr>
          <p:spPr bwMode="auto">
            <a:xfrm>
              <a:off x="1753904" y="4511081"/>
              <a:ext cx="5012656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移动次数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                                    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Freeform 84"/>
            <p:cNvSpPr>
              <a:spLocks/>
            </p:cNvSpPr>
            <p:nvPr/>
          </p:nvSpPr>
          <p:spPr bwMode="auto">
            <a:xfrm>
              <a:off x="1156372" y="45651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91" name="对象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8837543"/>
                </p:ext>
              </p:extLst>
            </p:nvPr>
          </p:nvGraphicFramePr>
          <p:xfrm>
            <a:off x="3319463" y="4316413"/>
            <a:ext cx="2770187" cy="858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公式" r:id="rId5" imgW="1269720" imgH="393480" progId="Equation.3">
                    <p:embed/>
                  </p:oleObj>
                </mc:Choice>
                <mc:Fallback>
                  <p:oleObj name="公式" r:id="rId5" imgW="126972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9463" y="4316413"/>
                          <a:ext cx="2770187" cy="858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" name="组合 91"/>
          <p:cNvGrpSpPr/>
          <p:nvPr/>
        </p:nvGrpSpPr>
        <p:grpSpPr>
          <a:xfrm>
            <a:off x="607943" y="5221712"/>
            <a:ext cx="6021457" cy="597664"/>
            <a:chOff x="607943" y="923176"/>
            <a:chExt cx="6021457" cy="597664"/>
          </a:xfrm>
        </p:grpSpPr>
        <p:sp>
          <p:nvSpPr>
            <p:cNvPr id="93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5564468" cy="597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平均情况：随机排列，</a:t>
              </a:r>
              <a:r>
                <a:rPr kumimoji="1" lang="en-US" altLang="zh-CN" sz="28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baseline="300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1"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4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95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8" name="TextBox 97"/>
          <p:cNvSpPr txBox="1"/>
          <p:nvPr/>
        </p:nvSpPr>
        <p:spPr>
          <a:xfrm>
            <a:off x="4047204" y="2799987"/>
            <a:ext cx="100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6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2923" y="2934856"/>
            <a:ext cx="4341433" cy="652486"/>
            <a:chOff x="607943" y="923176"/>
            <a:chExt cx="4341433" cy="652486"/>
          </a:xfrm>
        </p:grpSpPr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空间性能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7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8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10530840" y="1582933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9755505" y="1510933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8980170" y="129493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5*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8204835" y="1366933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7429500" y="129493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6619875" y="1366933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10530840" y="2554683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9755505" y="2482683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8980170" y="226668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5*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7429500" y="2338683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8204835" y="226668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0" name="AutoShape 9"/>
          <p:cNvSpPr>
            <a:spLocks noChangeArrowheads="1"/>
          </p:cNvSpPr>
          <p:nvPr/>
        </p:nvSpPr>
        <p:spPr bwMode="auto">
          <a:xfrm>
            <a:off x="6619875" y="226668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5*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8167" y="956090"/>
            <a:ext cx="4398589" cy="652486"/>
            <a:chOff x="638167" y="956090"/>
            <a:chExt cx="4398589" cy="652486"/>
          </a:xfrm>
        </p:grpSpPr>
        <p:grpSp>
          <p:nvGrpSpPr>
            <p:cNvPr id="71" name="Group 31"/>
            <p:cNvGrpSpPr/>
            <p:nvPr/>
          </p:nvGrpSpPr>
          <p:grpSpPr>
            <a:xfrm>
              <a:off x="638167" y="1102333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2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6" name="Text Box 6"/>
            <p:cNvSpPr txBox="1">
              <a:spLocks noChangeArrowheads="1"/>
            </p:cNvSpPr>
            <p:nvPr/>
          </p:nvSpPr>
          <p:spPr bwMode="auto">
            <a:xfrm>
              <a:off x="1152312" y="956090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r[0]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作用是什么？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6522613" y="654051"/>
            <a:ext cx="5048464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r[0]    r[1]    r[2]    r[3]    r[4]    r[5]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1" name="Text Box 6"/>
          <p:cNvSpPr txBox="1">
            <a:spLocks noChangeArrowheads="1"/>
          </p:cNvSpPr>
          <p:nvPr/>
        </p:nvSpPr>
        <p:spPr bwMode="auto">
          <a:xfrm>
            <a:off x="1275907" y="1609619"/>
            <a:ext cx="2945573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暂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存单元、监视哨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429500" y="3204988"/>
            <a:ext cx="3634740" cy="648000"/>
            <a:chOff x="7429500" y="3204988"/>
            <a:chExt cx="3634740" cy="648000"/>
          </a:xfrm>
          <a:solidFill>
            <a:srgbClr val="B4B4C8"/>
          </a:solidFill>
        </p:grpSpPr>
        <p:sp>
          <p:nvSpPr>
            <p:cNvPr id="82" name="AutoShape 9"/>
            <p:cNvSpPr>
              <a:spLocks noChangeArrowheads="1"/>
            </p:cNvSpPr>
            <p:nvPr/>
          </p:nvSpPr>
          <p:spPr bwMode="auto">
            <a:xfrm>
              <a:off x="10530840" y="3492988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AutoShape 9"/>
            <p:cNvSpPr>
              <a:spLocks noChangeArrowheads="1"/>
            </p:cNvSpPr>
            <p:nvPr/>
          </p:nvSpPr>
          <p:spPr bwMode="auto">
            <a:xfrm>
              <a:off x="9755505" y="3420988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AutoShape 9"/>
            <p:cNvSpPr>
              <a:spLocks noChangeArrowheads="1"/>
            </p:cNvSpPr>
            <p:nvPr/>
          </p:nvSpPr>
          <p:spPr bwMode="auto">
            <a:xfrm>
              <a:off x="8980170" y="3204988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5*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AutoShape 9"/>
            <p:cNvSpPr>
              <a:spLocks noChangeArrowheads="1"/>
            </p:cNvSpPr>
            <p:nvPr/>
          </p:nvSpPr>
          <p:spPr bwMode="auto">
            <a:xfrm>
              <a:off x="7429500" y="3276988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4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AutoShape 9"/>
            <p:cNvSpPr>
              <a:spLocks noChangeArrowheads="1"/>
            </p:cNvSpPr>
            <p:nvPr/>
          </p:nvSpPr>
          <p:spPr bwMode="auto">
            <a:xfrm>
              <a:off x="8204835" y="3204988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5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7791450" y="4269568"/>
            <a:ext cx="3482302" cy="1528624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while </a:t>
            </a: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400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r[0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] &lt; r[j</a:t>
            </a:r>
            <a:r>
              <a:rPr lang="en-US" altLang="zh-CN" sz="2400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]</a:t>
            </a: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) </a:t>
            </a:r>
            <a:endParaRPr lang="en-US" altLang="zh-CN" sz="2400" dirty="0" smtClean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{</a:t>
            </a: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  r[j + 1] = r[j];  j</a:t>
            </a:r>
            <a:r>
              <a:rPr lang="en-US" altLang="zh-CN" sz="2400" dirty="0" smtClean="0">
                <a:solidFill>
                  <a:srgbClr val="404040"/>
                </a:solidFill>
                <a:latin typeface="+mn-ea"/>
              </a:rPr>
              <a:t>--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;</a:t>
            </a:r>
            <a:endParaRPr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}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542923" y="3943325"/>
            <a:ext cx="4341433" cy="652486"/>
            <a:chOff x="607943" y="923176"/>
            <a:chExt cx="4341433" cy="652486"/>
          </a:xfrm>
        </p:grpSpPr>
        <p:sp>
          <p:nvSpPr>
            <p:cNvPr id="89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稳定性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：稳定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0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91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823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5" grpId="0" animBg="1"/>
      <p:bldP spid="67" grpId="0" animBg="1"/>
      <p:bldP spid="67" grpId="1" animBg="1"/>
      <p:bldP spid="68" grpId="0" animBg="1"/>
      <p:bldP spid="69" grpId="0" animBg="1"/>
      <p:bldP spid="69" grpId="1" animBg="1"/>
      <p:bldP spid="70" grpId="0" animBg="1"/>
      <p:bldP spid="70" grpId="1" animBg="1"/>
      <p:bldP spid="80" grpId="0"/>
      <p:bldP spid="81" grpId="0"/>
      <p:bldP spid="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37758" y="211586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682874" y="205055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希尔排序改进的着眼点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3576589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8" y="46345"/>
            <a:ext cx="31955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8-2-2 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希尔排序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Group 40"/>
          <p:cNvGrpSpPr/>
          <p:nvPr/>
        </p:nvGrpSpPr>
        <p:grpSpPr>
          <a:xfrm>
            <a:off x="1937758" y="288697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682874" y="2821662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希尔排序的基本思想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05867" y="6015040"/>
            <a:ext cx="612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01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40"/>
          <p:cNvGrpSpPr/>
          <p:nvPr/>
        </p:nvGrpSpPr>
        <p:grpSpPr>
          <a:xfrm>
            <a:off x="1937758" y="363791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682874" y="3572606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希尔排序的时空性能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Group 40"/>
          <p:cNvGrpSpPr/>
          <p:nvPr/>
        </p:nvGrpSpPr>
        <p:grpSpPr>
          <a:xfrm>
            <a:off x="1937758" y="4409031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6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682874" y="4343718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希尔排序的稳定性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404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19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7298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改进的着眼点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50" y="391862"/>
            <a:ext cx="1657350" cy="1571625"/>
          </a:xfrm>
          <a:prstGeom prst="rect">
            <a:avLst/>
          </a:prstGeom>
          <a:noFill/>
          <a:ln w="9525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组合 53"/>
          <p:cNvGrpSpPr/>
          <p:nvPr/>
        </p:nvGrpSpPr>
        <p:grpSpPr>
          <a:xfrm>
            <a:off x="607943" y="923176"/>
            <a:ext cx="9591427" cy="652486"/>
            <a:chOff x="607943" y="923176"/>
            <a:chExt cx="9591427" cy="652486"/>
          </a:xfrm>
        </p:grpSpPr>
        <p:sp>
          <p:nvSpPr>
            <p:cNvPr id="55" name="Text Box 6"/>
            <p:cNvSpPr txBox="1">
              <a:spLocks noChangeArrowheads="1"/>
            </p:cNvSpPr>
            <p:nvPr/>
          </p:nvSpPr>
          <p:spPr bwMode="auto">
            <a:xfrm>
              <a:off x="1110652" y="923176"/>
              <a:ext cx="9088718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在待排序序列</a:t>
              </a:r>
              <a:r>
                <a:rPr kumimoji="1"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正序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时，直接插入排序的时间性能是</a:t>
              </a:r>
              <a:r>
                <a:rPr kumimoji="1" lang="en-US" altLang="zh-CN" sz="28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6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7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607943" y="1645398"/>
            <a:ext cx="9419977" cy="1153393"/>
            <a:chOff x="607943" y="892696"/>
            <a:chExt cx="9419977" cy="1153393"/>
          </a:xfrm>
        </p:grpSpPr>
        <p:sp>
          <p:nvSpPr>
            <p:cNvPr id="61" name="Text Box 6"/>
            <p:cNvSpPr txBox="1">
              <a:spLocks noChangeArrowheads="1"/>
            </p:cNvSpPr>
            <p:nvPr/>
          </p:nvSpPr>
          <p:spPr bwMode="auto">
            <a:xfrm>
              <a:off x="1110652" y="892696"/>
              <a:ext cx="8917268" cy="1153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当待排序的记录</a:t>
              </a:r>
              <a:r>
                <a:rPr kumimoji="1"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个数较多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时，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大量的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比较和移动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操作使直接插入排序算法的效率降低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2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63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840558" y="3620073"/>
            <a:ext cx="10449399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20000"/>
              </a:spcBef>
              <a:buSzPct val="85000"/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（1）若待排序记录按关键码</a:t>
            </a:r>
            <a:r>
              <a:rPr kumimoji="1"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</a:t>
            </a:r>
            <a:r>
              <a:rPr kumimoji="1"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有序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直接插入排序的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效率较高；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93872" y="3068930"/>
            <a:ext cx="8846380" cy="566309"/>
            <a:chOff x="493872" y="3068930"/>
            <a:chExt cx="8846380" cy="566309"/>
          </a:xfrm>
        </p:grpSpPr>
        <p:grpSp>
          <p:nvGrpSpPr>
            <p:cNvPr id="67" name="Group 109"/>
            <p:cNvGrpSpPr/>
            <p:nvPr/>
          </p:nvGrpSpPr>
          <p:grpSpPr>
            <a:xfrm>
              <a:off x="493872" y="3115316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68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1" name="Text Box 6"/>
            <p:cNvSpPr txBox="1">
              <a:spLocks noChangeArrowheads="1"/>
            </p:cNvSpPr>
            <p:nvPr/>
          </p:nvSpPr>
          <p:spPr bwMode="auto">
            <a:xfrm>
              <a:off x="1110652" y="3068930"/>
              <a:ext cx="8229600" cy="566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改进的着眼点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</a:p>
          </p:txBody>
        </p:sp>
      </p:grpSp>
      <p:sp>
        <p:nvSpPr>
          <p:cNvPr id="82" name="Text Box 6"/>
          <p:cNvSpPr txBox="1">
            <a:spLocks noChangeArrowheads="1"/>
          </p:cNvSpPr>
          <p:nvPr/>
        </p:nvSpPr>
        <p:spPr bwMode="auto">
          <a:xfrm>
            <a:off x="840558" y="4128737"/>
            <a:ext cx="10449399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SzPct val="85000"/>
            </a:pP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）若待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排序记录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数量</a:t>
            </a:r>
            <a:r>
              <a:rPr kumimoji="1"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较小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直接插入排序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的效率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也很高。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77139" y="5010752"/>
            <a:ext cx="10743297" cy="566309"/>
            <a:chOff x="546659" y="5010752"/>
            <a:chExt cx="10743297" cy="566309"/>
          </a:xfrm>
        </p:grpSpPr>
        <p:grpSp>
          <p:nvGrpSpPr>
            <p:cNvPr id="83" name="Group 31"/>
            <p:cNvGrpSpPr/>
            <p:nvPr/>
          </p:nvGrpSpPr>
          <p:grpSpPr>
            <a:xfrm>
              <a:off x="546659" y="5084101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Text Box 6"/>
            <p:cNvSpPr txBox="1">
              <a:spLocks noChangeArrowheads="1"/>
            </p:cNvSpPr>
            <p:nvPr/>
          </p:nvSpPr>
          <p:spPr bwMode="auto">
            <a:xfrm>
              <a:off x="1110651" y="5010752"/>
              <a:ext cx="10179305" cy="566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待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排序记录数量 </a:t>
              </a:r>
              <a:r>
                <a:rPr kumimoji="1"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较大、并不是按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关键码基本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有序，怎么办？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94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74271" y="238024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19387" y="231493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直接插入排序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91120"/>
            <a:ext cx="2860152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18064"/>
            <a:ext cx="2469691" cy="58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插入排序</a:t>
            </a:r>
          </a:p>
        </p:txBody>
      </p:sp>
      <p:grpSp>
        <p:nvGrpSpPr>
          <p:cNvPr id="30" name="Group 40"/>
          <p:cNvGrpSpPr/>
          <p:nvPr/>
        </p:nvGrpSpPr>
        <p:grpSpPr>
          <a:xfrm>
            <a:off x="1974271" y="3173138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19387" y="3107825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希尔排序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611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2923" y="844201"/>
            <a:ext cx="10856597" cy="1588192"/>
            <a:chOff x="542923" y="844201"/>
            <a:chExt cx="10856597" cy="1588192"/>
          </a:xfrm>
        </p:grpSpPr>
        <p:sp>
          <p:nvSpPr>
            <p:cNvPr id="43" name="Text Box 1032"/>
            <p:cNvSpPr txBox="1">
              <a:spLocks noChangeArrowheads="1"/>
            </p:cNvSpPr>
            <p:nvPr/>
          </p:nvSpPr>
          <p:spPr bwMode="auto">
            <a:xfrm>
              <a:off x="1154748" y="844201"/>
              <a:ext cx="10244772" cy="1588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l" eaLnBrk="0" hangingPunct="0">
                <a:lnSpc>
                  <a:spcPts val="4000"/>
                </a:lnSpc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希尔排序的基本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思想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将待排序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序列</a:t>
              </a:r>
              <a:r>
                <a:rPr kumimoji="1"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分割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成若干个子序列，在子序列内分别进行直接插入排序，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待序列</a:t>
              </a:r>
              <a:r>
                <a:rPr kumimoji="1"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有序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时，对全体记录进行直接插入排序。</a:t>
              </a:r>
            </a:p>
          </p:txBody>
        </p:sp>
        <p:sp>
          <p:nvSpPr>
            <p:cNvPr id="44" name="Freeform 84"/>
            <p:cNvSpPr>
              <a:spLocks/>
            </p:cNvSpPr>
            <p:nvPr/>
          </p:nvSpPr>
          <p:spPr bwMode="auto">
            <a:xfrm>
              <a:off x="542923" y="101184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1154748" y="4187510"/>
            <a:ext cx="10244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/>
            <a:r>
              <a:rPr kumimoji="1" lang="zh-CN" altLang="en-US" sz="240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局部有序（部分有序）</a:t>
            </a:r>
            <a:r>
              <a:rPr kumimoji="1" lang="zh-CN" altLang="en-US" sz="240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不能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提高直接插入排序算法的时间性能。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78273" y="2709475"/>
            <a:ext cx="10409767" cy="523220"/>
            <a:chOff x="578273" y="2709475"/>
            <a:chExt cx="10409767" cy="523220"/>
          </a:xfrm>
        </p:grpSpPr>
        <p:grpSp>
          <p:nvGrpSpPr>
            <p:cNvPr id="46" name="Group 67"/>
            <p:cNvGrpSpPr/>
            <p:nvPr/>
          </p:nvGrpSpPr>
          <p:grpSpPr>
            <a:xfrm>
              <a:off x="578273" y="2760844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7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1154748" y="2709475"/>
              <a:ext cx="983329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 eaLnBrk="0" hangingPunct="0"/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基本有序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：接近正序，例如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{1, 2, 8, 4, 5, 6, 7, 3, 9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78273" y="3512817"/>
            <a:ext cx="10409767" cy="523220"/>
            <a:chOff x="578273" y="3512817"/>
            <a:chExt cx="10409767" cy="523220"/>
          </a:xfrm>
        </p:grpSpPr>
        <p:grpSp>
          <p:nvGrpSpPr>
            <p:cNvPr id="51" name="Group 31"/>
            <p:cNvGrpSpPr/>
            <p:nvPr/>
          </p:nvGrpSpPr>
          <p:grpSpPr>
            <a:xfrm>
              <a:off x="578273" y="357481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2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1" name="Rectangle 5"/>
            <p:cNvSpPr>
              <a:spLocks noChangeArrowheads="1"/>
            </p:cNvSpPr>
            <p:nvPr/>
          </p:nvSpPr>
          <p:spPr bwMode="auto">
            <a:xfrm>
              <a:off x="1154748" y="3512817"/>
              <a:ext cx="983329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 eaLnBrk="0" hangingPunct="0"/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{5, 6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7, 8, 9, 1, 2, 3, 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4}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是基本有序吗？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8273" y="4930137"/>
            <a:ext cx="10409767" cy="523220"/>
            <a:chOff x="578273" y="4930137"/>
            <a:chExt cx="10409767" cy="523220"/>
          </a:xfrm>
        </p:grpSpPr>
        <p:grpSp>
          <p:nvGrpSpPr>
            <p:cNvPr id="92" name="Group 31"/>
            <p:cNvGrpSpPr/>
            <p:nvPr/>
          </p:nvGrpSpPr>
          <p:grpSpPr>
            <a:xfrm>
              <a:off x="578273" y="497689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3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7" name="Rectangle 5"/>
            <p:cNvSpPr>
              <a:spLocks noChangeArrowheads="1"/>
            </p:cNvSpPr>
            <p:nvPr/>
          </p:nvSpPr>
          <p:spPr bwMode="auto">
            <a:xfrm>
              <a:off x="1154748" y="4930137"/>
              <a:ext cx="983329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eaLnBrk="0" hangingPunct="0"/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分割待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排序序列，才能使整个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序列逐步向基本有序发展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54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611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8273" y="4930137"/>
            <a:ext cx="10409767" cy="523220"/>
            <a:chOff x="578273" y="4930137"/>
            <a:chExt cx="10409767" cy="523220"/>
          </a:xfrm>
        </p:grpSpPr>
        <p:grpSp>
          <p:nvGrpSpPr>
            <p:cNvPr id="92" name="Group 31"/>
            <p:cNvGrpSpPr/>
            <p:nvPr/>
          </p:nvGrpSpPr>
          <p:grpSpPr>
            <a:xfrm>
              <a:off x="578273" y="497689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3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7" name="Rectangle 5"/>
            <p:cNvSpPr>
              <a:spLocks noChangeArrowheads="1"/>
            </p:cNvSpPr>
            <p:nvPr/>
          </p:nvSpPr>
          <p:spPr bwMode="auto">
            <a:xfrm>
              <a:off x="1154748" y="4930137"/>
              <a:ext cx="983329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eaLnBrk="0" hangingPunct="0"/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分割待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排序序列，才能使整个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序列逐步向基本有序发展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957417" y="3779362"/>
            <a:ext cx="10227953" cy="738664"/>
          </a:xfrm>
          <a:prstGeom prst="rect">
            <a:avLst/>
          </a:prstGeom>
          <a:noFill/>
          <a:ln w="28575">
            <a:solidFill>
              <a:srgbClr val="5A32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不能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是逐段分割，而是将相距某个增量的记录组成一个子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序列</a:t>
            </a:r>
            <a:endParaRPr lang="zh-CN" altLang="en-US" sz="2800" b="1" dirty="0">
              <a:solidFill>
                <a:schemeClr val="tx1"/>
              </a:solidFill>
              <a:latin typeface="宋体" charset="-122"/>
              <a:ea typeface="宋体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408529" y="910152"/>
            <a:ext cx="7920238" cy="833520"/>
            <a:chOff x="2408529" y="910152"/>
            <a:chExt cx="7920238" cy="833520"/>
          </a:xfrm>
          <a:solidFill>
            <a:srgbClr val="B4B4C8"/>
          </a:solidFill>
        </p:grpSpPr>
        <p:sp>
          <p:nvSpPr>
            <p:cNvPr id="30" name="AutoShape 9"/>
            <p:cNvSpPr>
              <a:spLocks noChangeArrowheads="1"/>
            </p:cNvSpPr>
            <p:nvPr/>
          </p:nvSpPr>
          <p:spPr bwMode="auto">
            <a:xfrm>
              <a:off x="3229289" y="1054152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AutoShape 9"/>
            <p:cNvSpPr>
              <a:spLocks noChangeArrowheads="1"/>
            </p:cNvSpPr>
            <p:nvPr/>
          </p:nvSpPr>
          <p:spPr bwMode="auto">
            <a:xfrm>
              <a:off x="7333089" y="1342152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08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AutoShape 9"/>
            <p:cNvSpPr>
              <a:spLocks noChangeArrowheads="1"/>
            </p:cNvSpPr>
            <p:nvPr/>
          </p:nvSpPr>
          <p:spPr bwMode="auto">
            <a:xfrm>
              <a:off x="2408529" y="910152"/>
              <a:ext cx="533400" cy="79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AutoShape 9"/>
            <p:cNvSpPr>
              <a:spLocks noChangeArrowheads="1"/>
            </p:cNvSpPr>
            <p:nvPr/>
          </p:nvSpPr>
          <p:spPr bwMode="auto">
            <a:xfrm>
              <a:off x="4050049" y="1302192"/>
              <a:ext cx="533400" cy="39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AutoShape 9"/>
            <p:cNvSpPr>
              <a:spLocks noChangeArrowheads="1"/>
            </p:cNvSpPr>
            <p:nvPr/>
          </p:nvSpPr>
          <p:spPr bwMode="auto">
            <a:xfrm>
              <a:off x="4870809" y="1054152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24*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AutoShape 9"/>
            <p:cNvSpPr>
              <a:spLocks noChangeArrowheads="1"/>
            </p:cNvSpPr>
            <p:nvPr/>
          </p:nvSpPr>
          <p:spPr bwMode="auto">
            <a:xfrm>
              <a:off x="5691569" y="1202352"/>
              <a:ext cx="533400" cy="504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16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AutoShape 9"/>
            <p:cNvSpPr>
              <a:spLocks noChangeArrowheads="1"/>
            </p:cNvSpPr>
            <p:nvPr/>
          </p:nvSpPr>
          <p:spPr bwMode="auto">
            <a:xfrm>
              <a:off x="6512329" y="1126152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AutoShape 9"/>
            <p:cNvSpPr>
              <a:spLocks noChangeArrowheads="1"/>
            </p:cNvSpPr>
            <p:nvPr/>
          </p:nvSpPr>
          <p:spPr bwMode="auto">
            <a:xfrm>
              <a:off x="8153849" y="1023672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AutoShape 9"/>
            <p:cNvSpPr>
              <a:spLocks noChangeArrowheads="1"/>
            </p:cNvSpPr>
            <p:nvPr/>
          </p:nvSpPr>
          <p:spPr bwMode="auto">
            <a:xfrm>
              <a:off x="8974609" y="1270152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AutoShape 9"/>
            <p:cNvSpPr>
              <a:spLocks noChangeArrowheads="1"/>
            </p:cNvSpPr>
            <p:nvPr/>
          </p:nvSpPr>
          <p:spPr bwMode="auto">
            <a:xfrm>
              <a:off x="9795367" y="946152"/>
              <a:ext cx="533400" cy="75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08529" y="2155632"/>
            <a:ext cx="3816440" cy="792000"/>
            <a:chOff x="2408529" y="2155632"/>
            <a:chExt cx="3816440" cy="792000"/>
          </a:xfrm>
          <a:solidFill>
            <a:srgbClr val="B4B4C8"/>
          </a:solidFill>
        </p:grpSpPr>
        <p:sp>
          <p:nvSpPr>
            <p:cNvPr id="56" name="AutoShape 9"/>
            <p:cNvSpPr>
              <a:spLocks noChangeArrowheads="1"/>
            </p:cNvSpPr>
            <p:nvPr/>
          </p:nvSpPr>
          <p:spPr bwMode="auto">
            <a:xfrm>
              <a:off x="4050049" y="2299632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AutoShape 9"/>
            <p:cNvSpPr>
              <a:spLocks noChangeArrowheads="1"/>
            </p:cNvSpPr>
            <p:nvPr/>
          </p:nvSpPr>
          <p:spPr bwMode="auto">
            <a:xfrm>
              <a:off x="5691569" y="2155632"/>
              <a:ext cx="533400" cy="79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AutoShape 9"/>
            <p:cNvSpPr>
              <a:spLocks noChangeArrowheads="1"/>
            </p:cNvSpPr>
            <p:nvPr/>
          </p:nvSpPr>
          <p:spPr bwMode="auto">
            <a:xfrm>
              <a:off x="3229289" y="2430168"/>
              <a:ext cx="533400" cy="504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16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AutoShape 9"/>
            <p:cNvSpPr>
              <a:spLocks noChangeArrowheads="1"/>
            </p:cNvSpPr>
            <p:nvPr/>
          </p:nvSpPr>
          <p:spPr bwMode="auto">
            <a:xfrm>
              <a:off x="4870809" y="2299632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24*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AutoShape 9"/>
            <p:cNvSpPr>
              <a:spLocks noChangeArrowheads="1"/>
            </p:cNvSpPr>
            <p:nvPr/>
          </p:nvSpPr>
          <p:spPr bwMode="auto">
            <a:xfrm>
              <a:off x="2408529" y="2539272"/>
              <a:ext cx="533400" cy="39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512329" y="2149584"/>
            <a:ext cx="3816438" cy="756000"/>
            <a:chOff x="6512329" y="2149584"/>
            <a:chExt cx="3816438" cy="756000"/>
          </a:xfrm>
          <a:solidFill>
            <a:srgbClr val="B4B4C8"/>
          </a:solidFill>
        </p:grpSpPr>
        <p:sp>
          <p:nvSpPr>
            <p:cNvPr id="61" name="AutoShape 9"/>
            <p:cNvSpPr>
              <a:spLocks noChangeArrowheads="1"/>
            </p:cNvSpPr>
            <p:nvPr/>
          </p:nvSpPr>
          <p:spPr bwMode="auto">
            <a:xfrm>
              <a:off x="6512329" y="2545584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08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AutoShape 9"/>
            <p:cNvSpPr>
              <a:spLocks noChangeArrowheads="1"/>
            </p:cNvSpPr>
            <p:nvPr/>
          </p:nvSpPr>
          <p:spPr bwMode="auto">
            <a:xfrm>
              <a:off x="7333088" y="2473584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AutoShape 9"/>
            <p:cNvSpPr>
              <a:spLocks noChangeArrowheads="1"/>
            </p:cNvSpPr>
            <p:nvPr/>
          </p:nvSpPr>
          <p:spPr bwMode="auto">
            <a:xfrm>
              <a:off x="8153849" y="2329584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AutoShape 9"/>
            <p:cNvSpPr>
              <a:spLocks noChangeArrowheads="1"/>
            </p:cNvSpPr>
            <p:nvPr/>
          </p:nvSpPr>
          <p:spPr bwMode="auto">
            <a:xfrm>
              <a:off x="8974609" y="2257584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AutoShape 9"/>
            <p:cNvSpPr>
              <a:spLocks noChangeArrowheads="1"/>
            </p:cNvSpPr>
            <p:nvPr/>
          </p:nvSpPr>
          <p:spPr bwMode="auto">
            <a:xfrm>
              <a:off x="9795367" y="2149584"/>
              <a:ext cx="533400" cy="75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311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611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83449" y="1274304"/>
            <a:ext cx="3816440" cy="399960"/>
            <a:chOff x="4583449" y="1274304"/>
            <a:chExt cx="3816440" cy="399960"/>
          </a:xfrm>
          <a:solidFill>
            <a:srgbClr val="B4B4C8"/>
          </a:solidFill>
        </p:grpSpPr>
        <p:sp>
          <p:nvSpPr>
            <p:cNvPr id="34" name="AutoShape 9"/>
            <p:cNvSpPr>
              <a:spLocks noChangeArrowheads="1"/>
            </p:cNvSpPr>
            <p:nvPr/>
          </p:nvSpPr>
          <p:spPr bwMode="auto">
            <a:xfrm>
              <a:off x="7866489" y="1314264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08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AutoShape 9"/>
            <p:cNvSpPr>
              <a:spLocks noChangeArrowheads="1"/>
            </p:cNvSpPr>
            <p:nvPr/>
          </p:nvSpPr>
          <p:spPr bwMode="auto">
            <a:xfrm>
              <a:off x="4583449" y="1274304"/>
              <a:ext cx="533400" cy="39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04209" y="950064"/>
            <a:ext cx="3816440" cy="724200"/>
            <a:chOff x="5404209" y="950064"/>
            <a:chExt cx="3816440" cy="724200"/>
          </a:xfrm>
          <a:solidFill>
            <a:srgbClr val="B4B4C8"/>
          </a:solidFill>
        </p:grpSpPr>
        <p:sp>
          <p:nvSpPr>
            <p:cNvPr id="40" name="AutoShape 9"/>
            <p:cNvSpPr>
              <a:spLocks noChangeArrowheads="1"/>
            </p:cNvSpPr>
            <p:nvPr/>
          </p:nvSpPr>
          <p:spPr bwMode="auto">
            <a:xfrm>
              <a:off x="5404209" y="1026264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24*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AutoShape 9"/>
            <p:cNvSpPr>
              <a:spLocks noChangeArrowheads="1"/>
            </p:cNvSpPr>
            <p:nvPr/>
          </p:nvSpPr>
          <p:spPr bwMode="auto">
            <a:xfrm>
              <a:off x="8687249" y="950064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941929" y="882264"/>
            <a:ext cx="7099480" cy="796200"/>
            <a:chOff x="2941929" y="882264"/>
            <a:chExt cx="7099480" cy="796200"/>
          </a:xfrm>
          <a:solidFill>
            <a:srgbClr val="B4B4C8"/>
          </a:solidFill>
        </p:grpSpPr>
        <p:sp>
          <p:nvSpPr>
            <p:cNvPr id="35" name="AutoShape 9"/>
            <p:cNvSpPr>
              <a:spLocks noChangeArrowheads="1"/>
            </p:cNvSpPr>
            <p:nvPr/>
          </p:nvSpPr>
          <p:spPr bwMode="auto">
            <a:xfrm>
              <a:off x="2941929" y="882264"/>
              <a:ext cx="533400" cy="79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AutoShape 9"/>
            <p:cNvSpPr>
              <a:spLocks noChangeArrowheads="1"/>
            </p:cNvSpPr>
            <p:nvPr/>
          </p:nvSpPr>
          <p:spPr bwMode="auto">
            <a:xfrm>
              <a:off x="6224969" y="1174464"/>
              <a:ext cx="533400" cy="504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16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AutoShape 9"/>
            <p:cNvSpPr>
              <a:spLocks noChangeArrowheads="1"/>
            </p:cNvSpPr>
            <p:nvPr/>
          </p:nvSpPr>
          <p:spPr bwMode="auto">
            <a:xfrm>
              <a:off x="9508009" y="1242264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62689" y="918264"/>
            <a:ext cx="7099478" cy="756000"/>
            <a:chOff x="3762689" y="918264"/>
            <a:chExt cx="7099478" cy="756000"/>
          </a:xfrm>
          <a:solidFill>
            <a:srgbClr val="B4B4C8"/>
          </a:solidFill>
        </p:grpSpPr>
        <p:sp>
          <p:nvSpPr>
            <p:cNvPr id="30" name="AutoShape 9"/>
            <p:cNvSpPr>
              <a:spLocks noChangeArrowheads="1"/>
            </p:cNvSpPr>
            <p:nvPr/>
          </p:nvSpPr>
          <p:spPr bwMode="auto">
            <a:xfrm>
              <a:off x="3762689" y="1026264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AutoShape 9"/>
            <p:cNvSpPr>
              <a:spLocks noChangeArrowheads="1"/>
            </p:cNvSpPr>
            <p:nvPr/>
          </p:nvSpPr>
          <p:spPr bwMode="auto">
            <a:xfrm>
              <a:off x="7045729" y="1098264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AutoShape 9"/>
            <p:cNvSpPr>
              <a:spLocks noChangeArrowheads="1"/>
            </p:cNvSpPr>
            <p:nvPr/>
          </p:nvSpPr>
          <p:spPr bwMode="auto">
            <a:xfrm>
              <a:off x="10328767" y="918264"/>
              <a:ext cx="533400" cy="75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649603" y="2309879"/>
            <a:ext cx="1663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增量 </a:t>
            </a:r>
            <a:r>
              <a:rPr kumimoji="1"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4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924938" y="1978391"/>
            <a:ext cx="7104489" cy="792000"/>
            <a:chOff x="2924938" y="2085071"/>
            <a:chExt cx="7104489" cy="792000"/>
          </a:xfrm>
          <a:solidFill>
            <a:srgbClr val="B4B4C8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6224969" y="2085071"/>
              <a:ext cx="3804458" cy="792000"/>
              <a:chOff x="6224969" y="2085071"/>
              <a:chExt cx="3804458" cy="792000"/>
            </a:xfrm>
            <a:grpFill/>
          </p:grpSpPr>
          <p:sp>
            <p:nvSpPr>
              <p:cNvPr id="46" name="AutoShape 9"/>
              <p:cNvSpPr>
                <a:spLocks noChangeArrowheads="1"/>
              </p:cNvSpPr>
              <p:nvPr/>
            </p:nvSpPr>
            <p:spPr bwMode="auto">
              <a:xfrm>
                <a:off x="9496027" y="2085071"/>
                <a:ext cx="533400" cy="792000"/>
              </a:xfrm>
              <a:prstGeom prst="can">
                <a:avLst>
                  <a:gd name="adj" fmla="val 17322"/>
                </a:avLst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32</a:t>
                </a:r>
                <a:endParaRPr kumimoji="1"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AutoShape 9"/>
              <p:cNvSpPr>
                <a:spLocks noChangeArrowheads="1"/>
              </p:cNvSpPr>
              <p:nvPr/>
            </p:nvSpPr>
            <p:spPr bwMode="auto">
              <a:xfrm>
                <a:off x="6224969" y="2362031"/>
                <a:ext cx="533400" cy="504000"/>
              </a:xfrm>
              <a:prstGeom prst="can">
                <a:avLst>
                  <a:gd name="adj" fmla="val 17322"/>
                </a:avLst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16</a:t>
                </a:r>
                <a:endParaRPr kumimoji="1"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AutoShape 9"/>
            <p:cNvSpPr>
              <a:spLocks noChangeArrowheads="1"/>
            </p:cNvSpPr>
            <p:nvPr/>
          </p:nvSpPr>
          <p:spPr bwMode="auto">
            <a:xfrm>
              <a:off x="2924938" y="2445071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762689" y="2014391"/>
            <a:ext cx="7099479" cy="756000"/>
            <a:chOff x="3762689" y="2121071"/>
            <a:chExt cx="7099479" cy="756000"/>
          </a:xfrm>
          <a:solidFill>
            <a:srgbClr val="B4B4C8"/>
          </a:solidFill>
        </p:grpSpPr>
        <p:sp>
          <p:nvSpPr>
            <p:cNvPr id="50" name="AutoShape 9"/>
            <p:cNvSpPr>
              <a:spLocks noChangeArrowheads="1"/>
            </p:cNvSpPr>
            <p:nvPr/>
          </p:nvSpPr>
          <p:spPr bwMode="auto">
            <a:xfrm>
              <a:off x="7045729" y="2229071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AutoShape 9"/>
            <p:cNvSpPr>
              <a:spLocks noChangeArrowheads="1"/>
            </p:cNvSpPr>
            <p:nvPr/>
          </p:nvSpPr>
          <p:spPr bwMode="auto">
            <a:xfrm>
              <a:off x="3762689" y="2301071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AutoShape 9"/>
            <p:cNvSpPr>
              <a:spLocks noChangeArrowheads="1"/>
            </p:cNvSpPr>
            <p:nvPr/>
          </p:nvSpPr>
          <p:spPr bwMode="auto">
            <a:xfrm>
              <a:off x="10328768" y="2121071"/>
              <a:ext cx="533400" cy="75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583449" y="2370431"/>
            <a:ext cx="3816440" cy="399960"/>
            <a:chOff x="4583449" y="2477111"/>
            <a:chExt cx="3816440" cy="399960"/>
          </a:xfrm>
          <a:solidFill>
            <a:srgbClr val="B4B4C8"/>
          </a:solidFill>
        </p:grpSpPr>
        <p:sp>
          <p:nvSpPr>
            <p:cNvPr id="62" name="AutoShape 9"/>
            <p:cNvSpPr>
              <a:spLocks noChangeArrowheads="1"/>
            </p:cNvSpPr>
            <p:nvPr/>
          </p:nvSpPr>
          <p:spPr bwMode="auto">
            <a:xfrm>
              <a:off x="4583449" y="2517071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08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AutoShape 9"/>
            <p:cNvSpPr>
              <a:spLocks noChangeArrowheads="1"/>
            </p:cNvSpPr>
            <p:nvPr/>
          </p:nvSpPr>
          <p:spPr bwMode="auto">
            <a:xfrm>
              <a:off x="7866489" y="2477111"/>
              <a:ext cx="533400" cy="39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04209" y="2046191"/>
            <a:ext cx="3816440" cy="724200"/>
            <a:chOff x="5404209" y="2152871"/>
            <a:chExt cx="3816440" cy="724200"/>
          </a:xfrm>
          <a:solidFill>
            <a:srgbClr val="B4B4C8"/>
          </a:solidFill>
        </p:grpSpPr>
        <p:sp>
          <p:nvSpPr>
            <p:cNvPr id="69" name="AutoShape 9"/>
            <p:cNvSpPr>
              <a:spLocks noChangeArrowheads="1"/>
            </p:cNvSpPr>
            <p:nvPr/>
          </p:nvSpPr>
          <p:spPr bwMode="auto">
            <a:xfrm>
              <a:off x="5404209" y="2229071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24*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AutoShape 9"/>
            <p:cNvSpPr>
              <a:spLocks noChangeArrowheads="1"/>
            </p:cNvSpPr>
            <p:nvPr/>
          </p:nvSpPr>
          <p:spPr bwMode="auto">
            <a:xfrm>
              <a:off x="8687249" y="2152871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Rectangle 5"/>
          <p:cNvSpPr>
            <a:spLocks noChangeArrowheads="1"/>
          </p:cNvSpPr>
          <p:nvPr/>
        </p:nvSpPr>
        <p:spPr bwMode="auto">
          <a:xfrm>
            <a:off x="649603" y="3435406"/>
            <a:ext cx="1663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增量 </a:t>
            </a:r>
            <a:r>
              <a:rPr kumimoji="1"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2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915726" y="3054119"/>
            <a:ext cx="7104489" cy="792000"/>
            <a:chOff x="2915726" y="3054119"/>
            <a:chExt cx="7104489" cy="792000"/>
          </a:xfrm>
          <a:solidFill>
            <a:srgbClr val="B4B4C8"/>
          </a:solidFill>
        </p:grpSpPr>
        <p:sp>
          <p:nvSpPr>
            <p:cNvPr id="75" name="AutoShape 9"/>
            <p:cNvSpPr>
              <a:spLocks noChangeArrowheads="1"/>
            </p:cNvSpPr>
            <p:nvPr/>
          </p:nvSpPr>
          <p:spPr bwMode="auto">
            <a:xfrm>
              <a:off x="9486815" y="3054119"/>
              <a:ext cx="533400" cy="79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AutoShape 9"/>
            <p:cNvSpPr>
              <a:spLocks noChangeArrowheads="1"/>
            </p:cNvSpPr>
            <p:nvPr/>
          </p:nvSpPr>
          <p:spPr bwMode="auto">
            <a:xfrm>
              <a:off x="6215757" y="3331079"/>
              <a:ext cx="533400" cy="504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16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AutoShape 9"/>
            <p:cNvSpPr>
              <a:spLocks noChangeArrowheads="1"/>
            </p:cNvSpPr>
            <p:nvPr/>
          </p:nvSpPr>
          <p:spPr bwMode="auto">
            <a:xfrm>
              <a:off x="2915726" y="3414119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AutoShape 9"/>
            <p:cNvSpPr>
              <a:spLocks noChangeArrowheads="1"/>
            </p:cNvSpPr>
            <p:nvPr/>
          </p:nvSpPr>
          <p:spPr bwMode="auto">
            <a:xfrm>
              <a:off x="4574237" y="3486119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08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AutoShape 9"/>
            <p:cNvSpPr>
              <a:spLocks noChangeArrowheads="1"/>
            </p:cNvSpPr>
            <p:nvPr/>
          </p:nvSpPr>
          <p:spPr bwMode="auto">
            <a:xfrm>
              <a:off x="7857277" y="3450119"/>
              <a:ext cx="533400" cy="39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753477" y="3090119"/>
            <a:ext cx="7099479" cy="756000"/>
            <a:chOff x="3753477" y="3090119"/>
            <a:chExt cx="7099479" cy="756000"/>
          </a:xfrm>
          <a:solidFill>
            <a:srgbClr val="B4B4C8"/>
          </a:solidFill>
        </p:grpSpPr>
        <p:sp>
          <p:nvSpPr>
            <p:cNvPr id="78" name="AutoShape 9"/>
            <p:cNvSpPr>
              <a:spLocks noChangeArrowheads="1"/>
            </p:cNvSpPr>
            <p:nvPr/>
          </p:nvSpPr>
          <p:spPr bwMode="auto">
            <a:xfrm>
              <a:off x="7036517" y="3198119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AutoShape 9"/>
            <p:cNvSpPr>
              <a:spLocks noChangeArrowheads="1"/>
            </p:cNvSpPr>
            <p:nvPr/>
          </p:nvSpPr>
          <p:spPr bwMode="auto">
            <a:xfrm>
              <a:off x="3753477" y="3270119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AutoShape 9"/>
            <p:cNvSpPr>
              <a:spLocks noChangeArrowheads="1"/>
            </p:cNvSpPr>
            <p:nvPr/>
          </p:nvSpPr>
          <p:spPr bwMode="auto">
            <a:xfrm>
              <a:off x="10319556" y="3090119"/>
              <a:ext cx="533400" cy="75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AutoShape 9"/>
            <p:cNvSpPr>
              <a:spLocks noChangeArrowheads="1"/>
            </p:cNvSpPr>
            <p:nvPr/>
          </p:nvSpPr>
          <p:spPr bwMode="auto">
            <a:xfrm>
              <a:off x="5394997" y="3198119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24*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AutoShape 9"/>
            <p:cNvSpPr>
              <a:spLocks noChangeArrowheads="1"/>
            </p:cNvSpPr>
            <p:nvPr/>
          </p:nvSpPr>
          <p:spPr bwMode="auto">
            <a:xfrm>
              <a:off x="8678037" y="3121919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753477" y="4172159"/>
            <a:ext cx="7099479" cy="756000"/>
            <a:chOff x="3753477" y="4172159"/>
            <a:chExt cx="7099479" cy="756000"/>
          </a:xfrm>
          <a:solidFill>
            <a:srgbClr val="B4B4C8"/>
          </a:solidFill>
        </p:grpSpPr>
        <p:sp>
          <p:nvSpPr>
            <p:cNvPr id="98" name="AutoShape 9"/>
            <p:cNvSpPr>
              <a:spLocks noChangeArrowheads="1"/>
            </p:cNvSpPr>
            <p:nvPr/>
          </p:nvSpPr>
          <p:spPr bwMode="auto">
            <a:xfrm>
              <a:off x="7036517" y="4280159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AutoShape 9"/>
            <p:cNvSpPr>
              <a:spLocks noChangeArrowheads="1"/>
            </p:cNvSpPr>
            <p:nvPr/>
          </p:nvSpPr>
          <p:spPr bwMode="auto">
            <a:xfrm>
              <a:off x="3753477" y="4352159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AutoShape 9"/>
            <p:cNvSpPr>
              <a:spLocks noChangeArrowheads="1"/>
            </p:cNvSpPr>
            <p:nvPr/>
          </p:nvSpPr>
          <p:spPr bwMode="auto">
            <a:xfrm>
              <a:off x="10319556" y="4172159"/>
              <a:ext cx="533400" cy="75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AutoShape 9"/>
            <p:cNvSpPr>
              <a:spLocks noChangeArrowheads="1"/>
            </p:cNvSpPr>
            <p:nvPr/>
          </p:nvSpPr>
          <p:spPr bwMode="auto">
            <a:xfrm>
              <a:off x="5394997" y="4280159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24*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AutoShape 9"/>
            <p:cNvSpPr>
              <a:spLocks noChangeArrowheads="1"/>
            </p:cNvSpPr>
            <p:nvPr/>
          </p:nvSpPr>
          <p:spPr bwMode="auto">
            <a:xfrm>
              <a:off x="8678037" y="4203959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915726" y="4136159"/>
            <a:ext cx="7125683" cy="792000"/>
            <a:chOff x="2915726" y="4136159"/>
            <a:chExt cx="7125683" cy="792000"/>
          </a:xfrm>
          <a:solidFill>
            <a:srgbClr val="B4B4C8"/>
          </a:solidFill>
        </p:grpSpPr>
        <p:sp>
          <p:nvSpPr>
            <p:cNvPr id="87" name="AutoShape 9"/>
            <p:cNvSpPr>
              <a:spLocks noChangeArrowheads="1"/>
            </p:cNvSpPr>
            <p:nvPr/>
          </p:nvSpPr>
          <p:spPr bwMode="auto">
            <a:xfrm>
              <a:off x="9508009" y="4136159"/>
              <a:ext cx="533400" cy="79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AutoShape 9"/>
            <p:cNvSpPr>
              <a:spLocks noChangeArrowheads="1"/>
            </p:cNvSpPr>
            <p:nvPr/>
          </p:nvSpPr>
          <p:spPr bwMode="auto">
            <a:xfrm>
              <a:off x="6236950" y="4466493"/>
              <a:ext cx="544924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AutoShape 9"/>
            <p:cNvSpPr>
              <a:spLocks noChangeArrowheads="1"/>
            </p:cNvSpPr>
            <p:nvPr/>
          </p:nvSpPr>
          <p:spPr bwMode="auto">
            <a:xfrm>
              <a:off x="4574237" y="4532159"/>
              <a:ext cx="533400" cy="39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AutoShape 9"/>
            <p:cNvSpPr>
              <a:spLocks noChangeArrowheads="1"/>
            </p:cNvSpPr>
            <p:nvPr/>
          </p:nvSpPr>
          <p:spPr bwMode="auto">
            <a:xfrm>
              <a:off x="2915726" y="4568159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08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AutoShape 9"/>
            <p:cNvSpPr>
              <a:spLocks noChangeArrowheads="1"/>
            </p:cNvSpPr>
            <p:nvPr/>
          </p:nvSpPr>
          <p:spPr bwMode="auto">
            <a:xfrm>
              <a:off x="7866489" y="4428359"/>
              <a:ext cx="533400" cy="4998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16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915726" y="5251676"/>
            <a:ext cx="7937230" cy="792000"/>
            <a:chOff x="2915726" y="5251676"/>
            <a:chExt cx="7937230" cy="792000"/>
          </a:xfrm>
          <a:solidFill>
            <a:srgbClr val="B4B4C8"/>
          </a:solidFill>
        </p:grpSpPr>
        <p:sp>
          <p:nvSpPr>
            <p:cNvPr id="103" name="AutoShape 9"/>
            <p:cNvSpPr>
              <a:spLocks noChangeArrowheads="1"/>
            </p:cNvSpPr>
            <p:nvPr/>
          </p:nvSpPr>
          <p:spPr bwMode="auto">
            <a:xfrm>
              <a:off x="10319556" y="5251676"/>
              <a:ext cx="533400" cy="79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AutoShape 9"/>
            <p:cNvSpPr>
              <a:spLocks noChangeArrowheads="1"/>
            </p:cNvSpPr>
            <p:nvPr/>
          </p:nvSpPr>
          <p:spPr bwMode="auto">
            <a:xfrm>
              <a:off x="5394997" y="5528636"/>
              <a:ext cx="533400" cy="504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16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AutoShape 9"/>
            <p:cNvSpPr>
              <a:spLocks noChangeArrowheads="1"/>
            </p:cNvSpPr>
            <p:nvPr/>
          </p:nvSpPr>
          <p:spPr bwMode="auto">
            <a:xfrm>
              <a:off x="4616166" y="5611676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AutoShape 9"/>
            <p:cNvSpPr>
              <a:spLocks noChangeArrowheads="1"/>
            </p:cNvSpPr>
            <p:nvPr/>
          </p:nvSpPr>
          <p:spPr bwMode="auto">
            <a:xfrm>
              <a:off x="2915726" y="5683676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08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AutoShape 9"/>
            <p:cNvSpPr>
              <a:spLocks noChangeArrowheads="1"/>
            </p:cNvSpPr>
            <p:nvPr/>
          </p:nvSpPr>
          <p:spPr bwMode="auto">
            <a:xfrm>
              <a:off x="7889994" y="5395676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AutoShape 9"/>
            <p:cNvSpPr>
              <a:spLocks noChangeArrowheads="1"/>
            </p:cNvSpPr>
            <p:nvPr/>
          </p:nvSpPr>
          <p:spPr bwMode="auto">
            <a:xfrm>
              <a:off x="6248474" y="5467676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AutoShape 9"/>
            <p:cNvSpPr>
              <a:spLocks noChangeArrowheads="1"/>
            </p:cNvSpPr>
            <p:nvPr/>
          </p:nvSpPr>
          <p:spPr bwMode="auto">
            <a:xfrm>
              <a:off x="9508009" y="5287676"/>
              <a:ext cx="533400" cy="75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AutoShape 9"/>
            <p:cNvSpPr>
              <a:spLocks noChangeArrowheads="1"/>
            </p:cNvSpPr>
            <p:nvPr/>
          </p:nvSpPr>
          <p:spPr bwMode="auto">
            <a:xfrm>
              <a:off x="7090428" y="5395676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24*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AutoShape 9"/>
            <p:cNvSpPr>
              <a:spLocks noChangeArrowheads="1"/>
            </p:cNvSpPr>
            <p:nvPr/>
          </p:nvSpPr>
          <p:spPr bwMode="auto">
            <a:xfrm>
              <a:off x="8678037" y="5319476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AutoShape 9"/>
            <p:cNvSpPr>
              <a:spLocks noChangeArrowheads="1"/>
            </p:cNvSpPr>
            <p:nvPr/>
          </p:nvSpPr>
          <p:spPr bwMode="auto">
            <a:xfrm>
              <a:off x="3753477" y="5647676"/>
              <a:ext cx="533400" cy="39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5" name="Rectangle 5"/>
          <p:cNvSpPr>
            <a:spLocks noChangeArrowheads="1"/>
          </p:cNvSpPr>
          <p:nvPr/>
        </p:nvSpPr>
        <p:spPr bwMode="auto">
          <a:xfrm>
            <a:off x="649603" y="4466493"/>
            <a:ext cx="1663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增量 </a:t>
            </a:r>
            <a:r>
              <a:rPr kumimoji="1"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02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36" grpId="0"/>
      <p:bldP spid="43" grpId="0"/>
      <p:bldP spid="71" grpId="0"/>
      <p:bldP spid="1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069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42923" y="813721"/>
            <a:ext cx="10856597" cy="1588192"/>
            <a:chOff x="542923" y="844201"/>
            <a:chExt cx="10856597" cy="1588192"/>
          </a:xfrm>
        </p:grpSpPr>
        <p:sp>
          <p:nvSpPr>
            <p:cNvPr id="44" name="Text Box 1032"/>
            <p:cNvSpPr txBox="1">
              <a:spLocks noChangeArrowheads="1"/>
            </p:cNvSpPr>
            <p:nvPr/>
          </p:nvSpPr>
          <p:spPr bwMode="auto">
            <a:xfrm>
              <a:off x="1154748" y="844201"/>
              <a:ext cx="10244772" cy="1588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l" eaLnBrk="0" hangingPunct="0">
                <a:lnSpc>
                  <a:spcPts val="4000"/>
                </a:lnSpc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希尔排序的基本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思想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将待排序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序列</a:t>
              </a:r>
              <a:r>
                <a:rPr kumimoji="1"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分割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成若干个子序列，在子序列内分别进行直接插入排序，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待序列</a:t>
              </a:r>
              <a:r>
                <a:rPr kumimoji="1"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有序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时，对全体记录进行直接插入排序。</a:t>
              </a:r>
            </a:p>
          </p:txBody>
        </p:sp>
        <p:sp>
          <p:nvSpPr>
            <p:cNvPr id="45" name="Freeform 84"/>
            <p:cNvSpPr>
              <a:spLocks/>
            </p:cNvSpPr>
            <p:nvPr/>
          </p:nvSpPr>
          <p:spPr bwMode="auto">
            <a:xfrm>
              <a:off x="542923" y="101184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42923" y="2491737"/>
            <a:ext cx="10409767" cy="523220"/>
            <a:chOff x="578273" y="4930137"/>
            <a:chExt cx="10409767" cy="523220"/>
          </a:xfrm>
        </p:grpSpPr>
        <p:grpSp>
          <p:nvGrpSpPr>
            <p:cNvPr id="47" name="Group 31"/>
            <p:cNvGrpSpPr/>
            <p:nvPr/>
          </p:nvGrpSpPr>
          <p:grpSpPr>
            <a:xfrm>
              <a:off x="578273" y="497689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>
              <a:off x="1154748" y="4930137"/>
              <a:ext cx="983329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eaLnBrk="0" hangingPunct="0"/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分割待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排序序列，才能使整个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序列逐步向基本有序发展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4" name="Rectangle 5"/>
          <p:cNvSpPr>
            <a:spLocks noChangeArrowheads="1"/>
          </p:cNvSpPr>
          <p:nvPr/>
        </p:nvSpPr>
        <p:spPr bwMode="auto">
          <a:xfrm>
            <a:off x="1360488" y="3112174"/>
            <a:ext cx="98332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）希尔排序的时间性能取决于增量序列，复杂的数学问题。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5" name="Rectangle 5"/>
          <p:cNvSpPr>
            <a:spLocks noChangeArrowheads="1"/>
          </p:cNvSpPr>
          <p:nvPr/>
        </p:nvSpPr>
        <p:spPr bwMode="auto">
          <a:xfrm>
            <a:off x="1360488" y="3599854"/>
            <a:ext cx="98332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希尔排序是平均时间性能好于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的第一批算法之一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1959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年）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360488" y="3970910"/>
            <a:ext cx="10206672" cy="1201382"/>
            <a:chOff x="1360488" y="4489070"/>
            <a:chExt cx="10206672" cy="1201382"/>
          </a:xfrm>
        </p:grpSpPr>
        <p:sp>
          <p:nvSpPr>
            <p:cNvPr id="96" name="Rectangle 5"/>
            <p:cNvSpPr>
              <a:spLocks noChangeArrowheads="1"/>
            </p:cNvSpPr>
            <p:nvPr/>
          </p:nvSpPr>
          <p:spPr bwMode="auto">
            <a:xfrm>
              <a:off x="1360488" y="4655138"/>
              <a:ext cx="102066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lvl="0" eaLnBrk="0" hangingPunct="0"/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kumimoji="1"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希尔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最早提出的方法是                                          ，且增量序列互质。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"/>
            <p:cNvSpPr>
              <a:spLocks noChangeArrowheads="1"/>
            </p:cNvSpPr>
            <p:nvPr/>
          </p:nvSpPr>
          <p:spPr bwMode="auto">
            <a:xfrm>
              <a:off x="1547178" y="5228787"/>
              <a:ext cx="983329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lvl="0" eaLnBrk="0" hangingPunct="0"/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显然最后一个增量必须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等于 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kumimoji="1"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缩小增量排序</a:t>
              </a:r>
              <a:endPara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6792406"/>
                </p:ext>
              </p:extLst>
            </p:nvPr>
          </p:nvGraphicFramePr>
          <p:xfrm>
            <a:off x="5298439" y="4489070"/>
            <a:ext cx="3175001" cy="824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公式" r:id="rId3" imgW="1320480" imgH="342720" progId="Equation.3">
                    <p:embed/>
                  </p:oleObj>
                </mc:Choice>
                <mc:Fallback>
                  <p:oleObj name="公式" r:id="rId3" imgW="1320480" imgH="34272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298439" y="4489070"/>
                          <a:ext cx="3175001" cy="8242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" name="Rectangle 5"/>
          <p:cNvSpPr>
            <a:spLocks noChangeArrowheads="1"/>
          </p:cNvSpPr>
          <p:nvPr/>
        </p:nvSpPr>
        <p:spPr bwMode="auto">
          <a:xfrm>
            <a:off x="1547178" y="5334082"/>
            <a:ext cx="8890227" cy="662297"/>
          </a:xfrm>
          <a:prstGeom prst="rect">
            <a:avLst/>
          </a:prstGeom>
          <a:noFill/>
          <a:ln w="28575">
            <a:solidFill>
              <a:srgbClr val="5A32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一般会给定增量序列，主要是学习改进算法的思想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89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069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42923" y="813721"/>
            <a:ext cx="10856597" cy="1588192"/>
            <a:chOff x="542923" y="844201"/>
            <a:chExt cx="10856597" cy="1588192"/>
          </a:xfrm>
        </p:grpSpPr>
        <p:sp>
          <p:nvSpPr>
            <p:cNvPr id="44" name="Text Box 1032"/>
            <p:cNvSpPr txBox="1">
              <a:spLocks noChangeArrowheads="1"/>
            </p:cNvSpPr>
            <p:nvPr/>
          </p:nvSpPr>
          <p:spPr bwMode="auto">
            <a:xfrm>
              <a:off x="1154748" y="844201"/>
              <a:ext cx="10244772" cy="1588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l" eaLnBrk="0" hangingPunct="0">
                <a:lnSpc>
                  <a:spcPts val="4000"/>
                </a:lnSpc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希尔排序的基本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思想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将待排序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序列</a:t>
              </a:r>
              <a:r>
                <a:rPr kumimoji="1"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分割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成若干个子序列，在子序列内分别进行直接插入排序，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待序列</a:t>
              </a:r>
              <a:r>
                <a:rPr kumimoji="1"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有序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时，对全体记录进行直接插入排序。</a:t>
              </a:r>
            </a:p>
          </p:txBody>
        </p:sp>
        <p:sp>
          <p:nvSpPr>
            <p:cNvPr id="45" name="Freeform 84"/>
            <p:cNvSpPr>
              <a:spLocks/>
            </p:cNvSpPr>
            <p:nvPr/>
          </p:nvSpPr>
          <p:spPr bwMode="auto">
            <a:xfrm>
              <a:off x="542923" y="101184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42923" y="2491737"/>
            <a:ext cx="10409767" cy="523220"/>
            <a:chOff x="578273" y="4930137"/>
            <a:chExt cx="10409767" cy="523220"/>
          </a:xfrm>
        </p:grpSpPr>
        <p:grpSp>
          <p:nvGrpSpPr>
            <p:cNvPr id="47" name="Group 31"/>
            <p:cNvGrpSpPr/>
            <p:nvPr/>
          </p:nvGrpSpPr>
          <p:grpSpPr>
            <a:xfrm>
              <a:off x="578273" y="497689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>
              <a:off x="1154748" y="4930137"/>
              <a:ext cx="983329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eaLnBrk="0" hangingPunct="0"/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分割待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排序序列，才能使整个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序列逐步向基本有序发展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357124" y="3803017"/>
            <a:ext cx="7741156" cy="1569660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(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= n/2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&gt;= 1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= d/2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</a:p>
          <a:p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</a:p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endParaRPr kumimoji="1" lang="zh-CN" altLang="en-US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408104" y="3143236"/>
            <a:ext cx="3327744" cy="523220"/>
            <a:chOff x="510241" y="1907333"/>
            <a:chExt cx="3327744" cy="523220"/>
          </a:xfrm>
        </p:grpSpPr>
        <p:grpSp>
          <p:nvGrpSpPr>
            <p:cNvPr id="25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27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1357124" y="4550384"/>
            <a:ext cx="7741156" cy="461665"/>
          </a:xfrm>
          <a:prstGeom prst="rect">
            <a:avLst/>
          </a:prstGeom>
          <a:noFill/>
          <a:ln w="6350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以 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kumimoji="1"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增量</a:t>
            </a:r>
            <a:r>
              <a:rPr kumimoji="1"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，在每个子序列内进行直接插入排序；</a:t>
            </a:r>
          </a:p>
        </p:txBody>
      </p:sp>
    </p:spTree>
    <p:extLst>
      <p:ext uri="{BB962C8B-B14F-4D97-AF65-F5344CB8AC3E}">
        <p14:creationId xmlns:p14="http://schemas.microsoft.com/office/powerpoint/2010/main" val="11247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53" grpId="0"/>
      <p:bldP spid="5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611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83449" y="1274304"/>
            <a:ext cx="3816440" cy="399960"/>
            <a:chOff x="4583449" y="1274304"/>
            <a:chExt cx="3816440" cy="399960"/>
          </a:xfrm>
          <a:solidFill>
            <a:srgbClr val="B4B4C8"/>
          </a:solidFill>
        </p:grpSpPr>
        <p:sp>
          <p:nvSpPr>
            <p:cNvPr id="34" name="AutoShape 9"/>
            <p:cNvSpPr>
              <a:spLocks noChangeArrowheads="1"/>
            </p:cNvSpPr>
            <p:nvPr/>
          </p:nvSpPr>
          <p:spPr bwMode="auto">
            <a:xfrm>
              <a:off x="7866489" y="1314264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08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AutoShape 9"/>
            <p:cNvSpPr>
              <a:spLocks noChangeArrowheads="1"/>
            </p:cNvSpPr>
            <p:nvPr/>
          </p:nvSpPr>
          <p:spPr bwMode="auto">
            <a:xfrm>
              <a:off x="4583449" y="1274304"/>
              <a:ext cx="533400" cy="39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04209" y="950064"/>
            <a:ext cx="3816440" cy="724200"/>
            <a:chOff x="5404209" y="950064"/>
            <a:chExt cx="3816440" cy="724200"/>
          </a:xfrm>
          <a:solidFill>
            <a:srgbClr val="B4B4C8"/>
          </a:solidFill>
        </p:grpSpPr>
        <p:sp>
          <p:nvSpPr>
            <p:cNvPr id="40" name="AutoShape 9"/>
            <p:cNvSpPr>
              <a:spLocks noChangeArrowheads="1"/>
            </p:cNvSpPr>
            <p:nvPr/>
          </p:nvSpPr>
          <p:spPr bwMode="auto">
            <a:xfrm>
              <a:off x="5404209" y="1026264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24*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AutoShape 9"/>
            <p:cNvSpPr>
              <a:spLocks noChangeArrowheads="1"/>
            </p:cNvSpPr>
            <p:nvPr/>
          </p:nvSpPr>
          <p:spPr bwMode="auto">
            <a:xfrm>
              <a:off x="8687249" y="950064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941929" y="882264"/>
            <a:ext cx="7099480" cy="796200"/>
            <a:chOff x="2941929" y="882264"/>
            <a:chExt cx="7099480" cy="796200"/>
          </a:xfrm>
          <a:solidFill>
            <a:srgbClr val="B4B4C8"/>
          </a:solidFill>
        </p:grpSpPr>
        <p:sp>
          <p:nvSpPr>
            <p:cNvPr id="35" name="AutoShape 9"/>
            <p:cNvSpPr>
              <a:spLocks noChangeArrowheads="1"/>
            </p:cNvSpPr>
            <p:nvPr/>
          </p:nvSpPr>
          <p:spPr bwMode="auto">
            <a:xfrm>
              <a:off x="2941929" y="882264"/>
              <a:ext cx="533400" cy="79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AutoShape 9"/>
            <p:cNvSpPr>
              <a:spLocks noChangeArrowheads="1"/>
            </p:cNvSpPr>
            <p:nvPr/>
          </p:nvSpPr>
          <p:spPr bwMode="auto">
            <a:xfrm>
              <a:off x="6224969" y="1174464"/>
              <a:ext cx="533400" cy="504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16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AutoShape 9"/>
            <p:cNvSpPr>
              <a:spLocks noChangeArrowheads="1"/>
            </p:cNvSpPr>
            <p:nvPr/>
          </p:nvSpPr>
          <p:spPr bwMode="auto">
            <a:xfrm>
              <a:off x="9508009" y="1242264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62689" y="918264"/>
            <a:ext cx="7099478" cy="756000"/>
            <a:chOff x="3762689" y="918264"/>
            <a:chExt cx="7099478" cy="756000"/>
          </a:xfrm>
          <a:solidFill>
            <a:srgbClr val="B4B4C8"/>
          </a:solidFill>
        </p:grpSpPr>
        <p:sp>
          <p:nvSpPr>
            <p:cNvPr id="30" name="AutoShape 9"/>
            <p:cNvSpPr>
              <a:spLocks noChangeArrowheads="1"/>
            </p:cNvSpPr>
            <p:nvPr/>
          </p:nvSpPr>
          <p:spPr bwMode="auto">
            <a:xfrm>
              <a:off x="3762689" y="1026264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AutoShape 9"/>
            <p:cNvSpPr>
              <a:spLocks noChangeArrowheads="1"/>
            </p:cNvSpPr>
            <p:nvPr/>
          </p:nvSpPr>
          <p:spPr bwMode="auto">
            <a:xfrm>
              <a:off x="7045729" y="1098264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AutoShape 9"/>
            <p:cNvSpPr>
              <a:spLocks noChangeArrowheads="1"/>
            </p:cNvSpPr>
            <p:nvPr/>
          </p:nvSpPr>
          <p:spPr bwMode="auto">
            <a:xfrm>
              <a:off x="10328767" y="918264"/>
              <a:ext cx="533400" cy="75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737227" y="2208431"/>
            <a:ext cx="1663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增量 </a:t>
            </a:r>
            <a:r>
              <a:rPr kumimoji="1"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4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" name="AutoShape 9"/>
          <p:cNvSpPr>
            <a:spLocks noChangeArrowheads="1"/>
          </p:cNvSpPr>
          <p:nvPr/>
        </p:nvSpPr>
        <p:spPr bwMode="auto">
          <a:xfrm>
            <a:off x="7866489" y="2457264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08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1" name="AutoShape 9"/>
          <p:cNvSpPr>
            <a:spLocks noChangeArrowheads="1"/>
          </p:cNvSpPr>
          <p:nvPr/>
        </p:nvSpPr>
        <p:spPr bwMode="auto">
          <a:xfrm>
            <a:off x="4583449" y="2417304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1" name="AutoShape 9"/>
          <p:cNvSpPr>
            <a:spLocks noChangeArrowheads="1"/>
          </p:cNvSpPr>
          <p:nvPr/>
        </p:nvSpPr>
        <p:spPr bwMode="auto">
          <a:xfrm>
            <a:off x="5404209" y="2169264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285A3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24*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2" name="AutoShape 9"/>
          <p:cNvSpPr>
            <a:spLocks noChangeArrowheads="1"/>
          </p:cNvSpPr>
          <p:nvPr/>
        </p:nvSpPr>
        <p:spPr bwMode="auto">
          <a:xfrm>
            <a:off x="8687249" y="2093064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285A3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2941929" y="2025264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5" name="AutoShape 9"/>
          <p:cNvSpPr>
            <a:spLocks noChangeArrowheads="1"/>
          </p:cNvSpPr>
          <p:nvPr/>
        </p:nvSpPr>
        <p:spPr bwMode="auto">
          <a:xfrm>
            <a:off x="6224969" y="2317464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6" name="AutoShape 9"/>
          <p:cNvSpPr>
            <a:spLocks noChangeArrowheads="1"/>
          </p:cNvSpPr>
          <p:nvPr/>
        </p:nvSpPr>
        <p:spPr bwMode="auto">
          <a:xfrm>
            <a:off x="9508009" y="2385264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3762689" y="2169264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6" name="AutoShape 9"/>
          <p:cNvSpPr>
            <a:spLocks noChangeArrowheads="1"/>
          </p:cNvSpPr>
          <p:nvPr/>
        </p:nvSpPr>
        <p:spPr bwMode="auto">
          <a:xfrm>
            <a:off x="7045729" y="2241264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7" name="AutoShape 9"/>
          <p:cNvSpPr>
            <a:spLocks noChangeArrowheads="1"/>
          </p:cNvSpPr>
          <p:nvPr/>
        </p:nvSpPr>
        <p:spPr bwMode="auto">
          <a:xfrm>
            <a:off x="10328767" y="2061264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6485361" y="2821127"/>
            <a:ext cx="312420" cy="522721"/>
            <a:chOff x="7020100" y="2689015"/>
            <a:chExt cx="312420" cy="522721"/>
          </a:xfrm>
          <a:solidFill>
            <a:srgbClr val="B4B4C8"/>
          </a:solidFill>
        </p:grpSpPr>
        <p:sp>
          <p:nvSpPr>
            <p:cNvPr id="119" name="Line 13"/>
            <p:cNvSpPr>
              <a:spLocks noChangeShapeType="1"/>
            </p:cNvSpPr>
            <p:nvPr/>
          </p:nvSpPr>
          <p:spPr bwMode="auto">
            <a:xfrm flipV="1">
              <a:off x="7020100" y="2689015"/>
              <a:ext cx="0" cy="4492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050580" y="2750071"/>
              <a:ext cx="28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638167" y="5583749"/>
            <a:ext cx="8315782" cy="572464"/>
            <a:chOff x="643028" y="5448877"/>
            <a:chExt cx="8315782" cy="572464"/>
          </a:xfrm>
        </p:grpSpPr>
        <p:sp>
          <p:nvSpPr>
            <p:cNvPr id="125" name="Text Box 6"/>
            <p:cNvSpPr txBox="1">
              <a:spLocks noChangeArrowheads="1"/>
            </p:cNvSpPr>
            <p:nvPr/>
          </p:nvSpPr>
          <p:spPr bwMode="auto">
            <a:xfrm>
              <a:off x="1172022" y="5448877"/>
              <a:ext cx="7786788" cy="572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在一趟希尔排序中，从哪个记录开始执行插入操作？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6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2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1357124" y="3803017"/>
            <a:ext cx="7741156" cy="1569660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 + 1;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n;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</a:p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endParaRPr kumimoji="1" lang="zh-CN" altLang="en-US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408104" y="3143236"/>
            <a:ext cx="3327744" cy="523220"/>
            <a:chOff x="510241" y="1907333"/>
            <a:chExt cx="3327744" cy="523220"/>
          </a:xfrm>
        </p:grpSpPr>
        <p:grpSp>
          <p:nvGrpSpPr>
            <p:cNvPr id="56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58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1357124" y="4550384"/>
            <a:ext cx="7741156" cy="461665"/>
          </a:xfrm>
          <a:prstGeom prst="rect">
            <a:avLst/>
          </a:prstGeom>
          <a:noFill/>
          <a:ln w="6350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将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</a:t>
            </a:r>
            <a:r>
              <a:rPr kumimoji="1"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kumimoji="1"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插入到</a:t>
            </a:r>
            <a:r>
              <a:rPr kumimoji="1"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所属子序列的合适位置；</a:t>
            </a:r>
            <a:endParaRPr kumimoji="1" lang="zh-CN" altLang="en-US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41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118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33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" fill="hold">
                      <p:stCondLst>
                        <p:cond delay="0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</p:childTnLst>
        </p:cTn>
      </p:par>
    </p:tnLst>
    <p:bldLst>
      <p:bldP spid="36" grpId="0"/>
      <p:bldP spid="43" grpId="0"/>
      <p:bldP spid="77" grpId="0" animBg="1"/>
      <p:bldP spid="77" grpId="1" animBg="1"/>
      <p:bldP spid="81" grpId="0" animBg="1"/>
      <p:bldP spid="81" grpId="1" animBg="1"/>
      <p:bldP spid="91" grpId="0" animBg="1"/>
      <p:bldP spid="91" grpId="1" animBg="1"/>
      <p:bldP spid="92" grpId="0" animBg="1"/>
      <p:bldP spid="92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107" grpId="0" animBg="1"/>
      <p:bldP spid="107" grpId="1" animBg="1"/>
      <p:bldP spid="116" grpId="0" animBg="1"/>
      <p:bldP spid="116" grpId="1" animBg="1"/>
      <p:bldP spid="117" grpId="0" animBg="1"/>
      <p:bldP spid="117" grpId="1" animBg="1"/>
      <p:bldP spid="52" grpId="0" animBg="1"/>
      <p:bldP spid="52" grpId="1" animBg="1"/>
      <p:bldP spid="73" grpId="0"/>
      <p:bldP spid="7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611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83449" y="1274304"/>
            <a:ext cx="3816440" cy="399960"/>
            <a:chOff x="4583449" y="1274304"/>
            <a:chExt cx="3816440" cy="399960"/>
          </a:xfrm>
          <a:solidFill>
            <a:srgbClr val="B4B4C8"/>
          </a:solidFill>
        </p:grpSpPr>
        <p:sp>
          <p:nvSpPr>
            <p:cNvPr id="34" name="AutoShape 9"/>
            <p:cNvSpPr>
              <a:spLocks noChangeArrowheads="1"/>
            </p:cNvSpPr>
            <p:nvPr/>
          </p:nvSpPr>
          <p:spPr bwMode="auto">
            <a:xfrm>
              <a:off x="7866489" y="1314264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08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AutoShape 9"/>
            <p:cNvSpPr>
              <a:spLocks noChangeArrowheads="1"/>
            </p:cNvSpPr>
            <p:nvPr/>
          </p:nvSpPr>
          <p:spPr bwMode="auto">
            <a:xfrm>
              <a:off x="4583449" y="1274304"/>
              <a:ext cx="533400" cy="39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04209" y="950064"/>
            <a:ext cx="3816440" cy="724200"/>
            <a:chOff x="5404209" y="950064"/>
            <a:chExt cx="3816440" cy="724200"/>
          </a:xfrm>
          <a:solidFill>
            <a:srgbClr val="B4B4C8"/>
          </a:solidFill>
        </p:grpSpPr>
        <p:sp>
          <p:nvSpPr>
            <p:cNvPr id="40" name="AutoShape 9"/>
            <p:cNvSpPr>
              <a:spLocks noChangeArrowheads="1"/>
            </p:cNvSpPr>
            <p:nvPr/>
          </p:nvSpPr>
          <p:spPr bwMode="auto">
            <a:xfrm>
              <a:off x="5404209" y="1026264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24*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AutoShape 9"/>
            <p:cNvSpPr>
              <a:spLocks noChangeArrowheads="1"/>
            </p:cNvSpPr>
            <p:nvPr/>
          </p:nvSpPr>
          <p:spPr bwMode="auto">
            <a:xfrm>
              <a:off x="8687249" y="950064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941929" y="882264"/>
            <a:ext cx="7099480" cy="796200"/>
            <a:chOff x="2941929" y="882264"/>
            <a:chExt cx="7099480" cy="796200"/>
          </a:xfrm>
          <a:solidFill>
            <a:srgbClr val="B4B4C8"/>
          </a:solidFill>
        </p:grpSpPr>
        <p:sp>
          <p:nvSpPr>
            <p:cNvPr id="35" name="AutoShape 9"/>
            <p:cNvSpPr>
              <a:spLocks noChangeArrowheads="1"/>
            </p:cNvSpPr>
            <p:nvPr/>
          </p:nvSpPr>
          <p:spPr bwMode="auto">
            <a:xfrm>
              <a:off x="2941929" y="882264"/>
              <a:ext cx="533400" cy="79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AutoShape 9"/>
            <p:cNvSpPr>
              <a:spLocks noChangeArrowheads="1"/>
            </p:cNvSpPr>
            <p:nvPr/>
          </p:nvSpPr>
          <p:spPr bwMode="auto">
            <a:xfrm>
              <a:off x="6224969" y="1174464"/>
              <a:ext cx="533400" cy="504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16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AutoShape 9"/>
            <p:cNvSpPr>
              <a:spLocks noChangeArrowheads="1"/>
            </p:cNvSpPr>
            <p:nvPr/>
          </p:nvSpPr>
          <p:spPr bwMode="auto">
            <a:xfrm>
              <a:off x="9508009" y="1242264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62689" y="918264"/>
            <a:ext cx="7099478" cy="756000"/>
            <a:chOff x="3762689" y="918264"/>
            <a:chExt cx="7099478" cy="756000"/>
          </a:xfrm>
          <a:solidFill>
            <a:srgbClr val="B4B4C8"/>
          </a:solidFill>
        </p:grpSpPr>
        <p:sp>
          <p:nvSpPr>
            <p:cNvPr id="30" name="AutoShape 9"/>
            <p:cNvSpPr>
              <a:spLocks noChangeArrowheads="1"/>
            </p:cNvSpPr>
            <p:nvPr/>
          </p:nvSpPr>
          <p:spPr bwMode="auto">
            <a:xfrm>
              <a:off x="3762689" y="1026264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AutoShape 9"/>
            <p:cNvSpPr>
              <a:spLocks noChangeArrowheads="1"/>
            </p:cNvSpPr>
            <p:nvPr/>
          </p:nvSpPr>
          <p:spPr bwMode="auto">
            <a:xfrm>
              <a:off x="7045729" y="1098264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AutoShape 9"/>
            <p:cNvSpPr>
              <a:spLocks noChangeArrowheads="1"/>
            </p:cNvSpPr>
            <p:nvPr/>
          </p:nvSpPr>
          <p:spPr bwMode="auto">
            <a:xfrm>
              <a:off x="10328767" y="918264"/>
              <a:ext cx="533400" cy="75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737227" y="2208431"/>
            <a:ext cx="1663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增量 </a:t>
            </a:r>
            <a:r>
              <a:rPr kumimoji="1"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4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" name="AutoShape 9"/>
          <p:cNvSpPr>
            <a:spLocks noChangeArrowheads="1"/>
          </p:cNvSpPr>
          <p:nvPr/>
        </p:nvSpPr>
        <p:spPr bwMode="auto">
          <a:xfrm>
            <a:off x="7866489" y="2457264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08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1" name="AutoShape 9"/>
          <p:cNvSpPr>
            <a:spLocks noChangeArrowheads="1"/>
          </p:cNvSpPr>
          <p:nvPr/>
        </p:nvSpPr>
        <p:spPr bwMode="auto">
          <a:xfrm>
            <a:off x="4583449" y="2417304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1" name="AutoShape 9"/>
          <p:cNvSpPr>
            <a:spLocks noChangeArrowheads="1"/>
          </p:cNvSpPr>
          <p:nvPr/>
        </p:nvSpPr>
        <p:spPr bwMode="auto">
          <a:xfrm>
            <a:off x="5404209" y="2169264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285A3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24*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2" name="AutoShape 9"/>
          <p:cNvSpPr>
            <a:spLocks noChangeArrowheads="1"/>
          </p:cNvSpPr>
          <p:nvPr/>
        </p:nvSpPr>
        <p:spPr bwMode="auto">
          <a:xfrm>
            <a:off x="8687249" y="2093064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285A3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2941929" y="2025264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5" name="AutoShape 9"/>
          <p:cNvSpPr>
            <a:spLocks noChangeArrowheads="1"/>
          </p:cNvSpPr>
          <p:nvPr/>
        </p:nvSpPr>
        <p:spPr bwMode="auto">
          <a:xfrm>
            <a:off x="6224969" y="2317464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6" name="AutoShape 9"/>
          <p:cNvSpPr>
            <a:spLocks noChangeArrowheads="1"/>
          </p:cNvSpPr>
          <p:nvPr/>
        </p:nvSpPr>
        <p:spPr bwMode="auto">
          <a:xfrm>
            <a:off x="9508009" y="2385264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3762689" y="2169264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6" name="AutoShape 9"/>
          <p:cNvSpPr>
            <a:spLocks noChangeArrowheads="1"/>
          </p:cNvSpPr>
          <p:nvPr/>
        </p:nvSpPr>
        <p:spPr bwMode="auto">
          <a:xfrm>
            <a:off x="7045729" y="2241264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7" name="AutoShape 9"/>
          <p:cNvSpPr>
            <a:spLocks noChangeArrowheads="1"/>
          </p:cNvSpPr>
          <p:nvPr/>
        </p:nvSpPr>
        <p:spPr bwMode="auto">
          <a:xfrm>
            <a:off x="10328767" y="2061264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6485361" y="2821127"/>
            <a:ext cx="312420" cy="522721"/>
            <a:chOff x="7020100" y="2689015"/>
            <a:chExt cx="312420" cy="522721"/>
          </a:xfrm>
        </p:grpSpPr>
        <p:sp>
          <p:nvSpPr>
            <p:cNvPr id="119" name="Line 13"/>
            <p:cNvSpPr>
              <a:spLocks noChangeShapeType="1"/>
            </p:cNvSpPr>
            <p:nvPr/>
          </p:nvSpPr>
          <p:spPr bwMode="auto">
            <a:xfrm flipV="1">
              <a:off x="7020100" y="2689015"/>
              <a:ext cx="0" cy="449262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050580" y="2750071"/>
              <a:ext cx="28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3180202" y="2835980"/>
            <a:ext cx="312420" cy="522721"/>
            <a:chOff x="7020100" y="2689015"/>
            <a:chExt cx="312420" cy="522721"/>
          </a:xfrm>
        </p:grpSpPr>
        <p:sp>
          <p:nvSpPr>
            <p:cNvPr id="122" name="Line 13"/>
            <p:cNvSpPr>
              <a:spLocks noChangeShapeType="1"/>
            </p:cNvSpPr>
            <p:nvPr/>
          </p:nvSpPr>
          <p:spPr bwMode="auto">
            <a:xfrm flipV="1">
              <a:off x="7020100" y="2689015"/>
              <a:ext cx="0" cy="449262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050580" y="2750071"/>
              <a:ext cx="28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638167" y="5598989"/>
            <a:ext cx="10974713" cy="572464"/>
            <a:chOff x="643028" y="5448877"/>
            <a:chExt cx="10974713" cy="572464"/>
          </a:xfrm>
        </p:grpSpPr>
        <p:sp>
          <p:nvSpPr>
            <p:cNvPr id="125" name="Text Box 6"/>
            <p:cNvSpPr txBox="1">
              <a:spLocks noChangeArrowheads="1"/>
            </p:cNvSpPr>
            <p:nvPr/>
          </p:nvSpPr>
          <p:spPr bwMode="auto">
            <a:xfrm>
              <a:off x="1172021" y="5448877"/>
              <a:ext cx="10445720" cy="572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在相应子序列中进行顺序查找，查找下标初始化为多少？循环条件是什么？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6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2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2" name="AutoShape 9"/>
          <p:cNvSpPr>
            <a:spLocks noChangeArrowheads="1"/>
          </p:cNvSpPr>
          <p:nvPr/>
        </p:nvSpPr>
        <p:spPr bwMode="auto">
          <a:xfrm>
            <a:off x="2000959" y="3670294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33" name="AutoShape 9"/>
          <p:cNvSpPr>
            <a:spLocks noChangeArrowheads="1"/>
          </p:cNvSpPr>
          <p:nvPr/>
        </p:nvSpPr>
        <p:spPr bwMode="auto">
          <a:xfrm>
            <a:off x="6218661" y="3382294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3068" y="3275616"/>
            <a:ext cx="1568184" cy="1665185"/>
            <a:chOff x="397777" y="3016709"/>
            <a:chExt cx="1568184" cy="1665185"/>
          </a:xfrm>
        </p:grpSpPr>
        <p:sp>
          <p:nvSpPr>
            <p:cNvPr id="134" name="Rectangle 113"/>
            <p:cNvSpPr>
              <a:spLocks noChangeArrowheads="1"/>
            </p:cNvSpPr>
            <p:nvPr/>
          </p:nvSpPr>
          <p:spPr bwMode="auto">
            <a:xfrm>
              <a:off x="397777" y="3016709"/>
              <a:ext cx="15681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r[0]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作用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5" name="组合 134"/>
            <p:cNvGrpSpPr/>
            <p:nvPr/>
          </p:nvGrpSpPr>
          <p:grpSpPr>
            <a:xfrm>
              <a:off x="473740" y="3618165"/>
              <a:ext cx="1492221" cy="1063729"/>
              <a:chOff x="9109280" y="3553635"/>
              <a:chExt cx="1492221" cy="1063729"/>
            </a:xfrm>
          </p:grpSpPr>
          <p:sp>
            <p:nvSpPr>
              <p:cNvPr id="136" name="Rectangle 117"/>
              <p:cNvSpPr>
                <a:spLocks noChangeArrowheads="1"/>
              </p:cNvSpPr>
              <p:nvPr/>
            </p:nvSpPr>
            <p:spPr bwMode="auto">
              <a:xfrm>
                <a:off x="9109280" y="4155699"/>
                <a:ext cx="149222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kumimoji="1"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暂存单元</a:t>
                </a:r>
              </a:p>
            </p:txBody>
          </p:sp>
          <p:sp>
            <p:nvSpPr>
              <p:cNvPr id="137" name="右箭头 136"/>
              <p:cNvSpPr/>
              <p:nvPr/>
            </p:nvSpPr>
            <p:spPr>
              <a:xfrm rot="5400000">
                <a:off x="9651860" y="3679635"/>
                <a:ext cx="576000" cy="324000"/>
              </a:xfrm>
              <a:prstGeom prst="rightArrow">
                <a:avLst/>
              </a:prstGeom>
              <a:noFill/>
              <a:ln w="28575">
                <a:solidFill>
                  <a:srgbClr val="B42D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</p:grpSp>
      <p:grpSp>
        <p:nvGrpSpPr>
          <p:cNvPr id="138" name="组合 137"/>
          <p:cNvGrpSpPr/>
          <p:nvPr/>
        </p:nvGrpSpPr>
        <p:grpSpPr>
          <a:xfrm>
            <a:off x="7465843" y="3031215"/>
            <a:ext cx="3327744" cy="523220"/>
            <a:chOff x="510241" y="1907333"/>
            <a:chExt cx="3327744" cy="523220"/>
          </a:xfrm>
        </p:grpSpPr>
        <p:grpSp>
          <p:nvGrpSpPr>
            <p:cNvPr id="139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41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0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4" name="矩形 153"/>
          <p:cNvSpPr/>
          <p:nvPr/>
        </p:nvSpPr>
        <p:spPr>
          <a:xfrm>
            <a:off x="7658138" y="3582367"/>
            <a:ext cx="3564000" cy="1887696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[0] = r[</a:t>
            </a:r>
            <a:r>
              <a:rPr lang="en-US" altLang="zh-CN" sz="2400" dirty="0" err="1" smtClean="0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];  j = </a:t>
            </a:r>
            <a:r>
              <a:rPr lang="en-US" altLang="zh-CN" sz="2400" dirty="0" err="1" smtClean="0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dirty="0" smtClean="0">
                <a:latin typeface="+mn-ea"/>
              </a:rPr>
              <a:t>-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d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; 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	</a:t>
            </a:r>
            <a:endParaRPr lang="en-US" altLang="zh-CN" sz="2400" dirty="0" smtClean="0">
              <a:latin typeface="Times New Roman" pitchFamily="18" charset="0"/>
              <a:ea typeface="宋体" charset="-122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itchFamily="18" charset="0"/>
              <a:ea typeface="宋体" charset="-122"/>
            </a:endParaRPr>
          </a:p>
          <a:p>
            <a:pPr>
              <a:lnSpc>
                <a:spcPts val="2800"/>
              </a:lnSpc>
            </a:pPr>
            <a:endParaRPr lang="en-US" altLang="zh-CN" sz="2400" dirty="0" smtClean="0">
              <a:latin typeface="Times New Roman" pitchFamily="18" charset="0"/>
              <a:ea typeface="宋体" charset="-122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itchFamily="18" charset="0"/>
              <a:ea typeface="宋体" charset="-122"/>
            </a:endParaRPr>
          </a:p>
          <a:p>
            <a:pPr>
              <a:lnSpc>
                <a:spcPts val="2800"/>
              </a:lnSpc>
            </a:pPr>
            <a:endParaRPr lang="en-US" altLang="zh-CN" sz="2400" dirty="0" smtClean="0">
              <a:latin typeface="Times New Roman" pitchFamily="18" charset="0"/>
              <a:ea typeface="宋体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7687971" y="3995248"/>
            <a:ext cx="3482302" cy="142603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itchFamily="18" charset="0"/>
                <a:ea typeface="宋体" charset="-122"/>
              </a:rPr>
              <a:t>while (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j &gt; 0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itchFamily="18" charset="0"/>
                <a:ea typeface="宋体" charset="-122"/>
              </a:rPr>
              <a:t> &amp;&amp; r[0] &lt; r[j</a:t>
            </a:r>
            <a:r>
              <a:rPr lang="en-US" altLang="zh-CN" sz="2400" dirty="0">
                <a:solidFill>
                  <a:srgbClr val="285A32"/>
                </a:solidFill>
                <a:latin typeface="Times New Roman" pitchFamily="18" charset="0"/>
                <a:ea typeface="宋体" charset="-122"/>
              </a:rPr>
              <a:t>]) </a:t>
            </a:r>
            <a:endParaRPr lang="en-US" altLang="zh-CN" sz="2400" dirty="0" smtClean="0">
              <a:solidFill>
                <a:srgbClr val="285A32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itchFamily="18" charset="0"/>
                <a:ea typeface="宋体" charset="-122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itchFamily="18" charset="0"/>
                <a:ea typeface="宋体" charset="-122"/>
              </a:rPr>
              <a:t>      r[j +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d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itchFamily="18" charset="0"/>
                <a:ea typeface="宋体" charset="-122"/>
              </a:rPr>
              <a:t>] = r[j];  j = j </a:t>
            </a:r>
            <a:r>
              <a:rPr lang="en-US" altLang="zh-CN" sz="2400" dirty="0" smtClean="0">
                <a:solidFill>
                  <a:srgbClr val="285A32"/>
                </a:solidFill>
                <a:latin typeface="+mn-ea"/>
              </a:rPr>
              <a:t>-</a:t>
            </a:r>
            <a:r>
              <a:rPr lang="en-US" altLang="zh-CN" sz="2400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 d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itchFamily="18" charset="0"/>
                <a:ea typeface="宋体" charset="-122"/>
              </a:rPr>
              <a:t>;</a:t>
            </a:r>
            <a:endParaRPr lang="en-US" altLang="zh-CN" sz="2400" dirty="0">
              <a:solidFill>
                <a:srgbClr val="285A32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itchFamily="18" charset="0"/>
                <a:ea typeface="宋体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4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-0.22005 -3.7037E-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6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132" grpId="0" animBg="1"/>
      <p:bldP spid="132" grpId="1" animBg="1"/>
      <p:bldP spid="133" grpId="0" animBg="1"/>
      <p:bldP spid="133" grpId="1" animBg="1"/>
      <p:bldP spid="154" grpId="0" animBg="1"/>
      <p:bldP spid="154" grpId="1" animBg="1"/>
      <p:bldP spid="156" grpId="0"/>
      <p:bldP spid="15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611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83449" y="1274304"/>
            <a:ext cx="3816440" cy="399960"/>
            <a:chOff x="4583449" y="1274304"/>
            <a:chExt cx="3816440" cy="399960"/>
          </a:xfrm>
          <a:solidFill>
            <a:srgbClr val="B4B4C8"/>
          </a:solidFill>
        </p:grpSpPr>
        <p:sp>
          <p:nvSpPr>
            <p:cNvPr id="34" name="AutoShape 9"/>
            <p:cNvSpPr>
              <a:spLocks noChangeArrowheads="1"/>
            </p:cNvSpPr>
            <p:nvPr/>
          </p:nvSpPr>
          <p:spPr bwMode="auto">
            <a:xfrm>
              <a:off x="7866489" y="1314264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08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AutoShape 9"/>
            <p:cNvSpPr>
              <a:spLocks noChangeArrowheads="1"/>
            </p:cNvSpPr>
            <p:nvPr/>
          </p:nvSpPr>
          <p:spPr bwMode="auto">
            <a:xfrm>
              <a:off x="4583449" y="1274304"/>
              <a:ext cx="533400" cy="39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04209" y="950064"/>
            <a:ext cx="3816440" cy="724200"/>
            <a:chOff x="5404209" y="950064"/>
            <a:chExt cx="3816440" cy="724200"/>
          </a:xfrm>
          <a:solidFill>
            <a:srgbClr val="B4B4C8"/>
          </a:solidFill>
        </p:grpSpPr>
        <p:sp>
          <p:nvSpPr>
            <p:cNvPr id="40" name="AutoShape 9"/>
            <p:cNvSpPr>
              <a:spLocks noChangeArrowheads="1"/>
            </p:cNvSpPr>
            <p:nvPr/>
          </p:nvSpPr>
          <p:spPr bwMode="auto">
            <a:xfrm>
              <a:off x="5404209" y="1026264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24*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AutoShape 9"/>
            <p:cNvSpPr>
              <a:spLocks noChangeArrowheads="1"/>
            </p:cNvSpPr>
            <p:nvPr/>
          </p:nvSpPr>
          <p:spPr bwMode="auto">
            <a:xfrm>
              <a:off x="8687249" y="950064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941929" y="882264"/>
            <a:ext cx="7099480" cy="796200"/>
            <a:chOff x="2941929" y="882264"/>
            <a:chExt cx="7099480" cy="796200"/>
          </a:xfrm>
          <a:solidFill>
            <a:srgbClr val="B4B4C8"/>
          </a:solidFill>
        </p:grpSpPr>
        <p:sp>
          <p:nvSpPr>
            <p:cNvPr id="35" name="AutoShape 9"/>
            <p:cNvSpPr>
              <a:spLocks noChangeArrowheads="1"/>
            </p:cNvSpPr>
            <p:nvPr/>
          </p:nvSpPr>
          <p:spPr bwMode="auto">
            <a:xfrm>
              <a:off x="2941929" y="882264"/>
              <a:ext cx="533400" cy="79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AutoShape 9"/>
            <p:cNvSpPr>
              <a:spLocks noChangeArrowheads="1"/>
            </p:cNvSpPr>
            <p:nvPr/>
          </p:nvSpPr>
          <p:spPr bwMode="auto">
            <a:xfrm>
              <a:off x="6224969" y="1174464"/>
              <a:ext cx="533400" cy="504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16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AutoShape 9"/>
            <p:cNvSpPr>
              <a:spLocks noChangeArrowheads="1"/>
            </p:cNvSpPr>
            <p:nvPr/>
          </p:nvSpPr>
          <p:spPr bwMode="auto">
            <a:xfrm>
              <a:off x="9508009" y="1242264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62689" y="918264"/>
            <a:ext cx="7099478" cy="756000"/>
            <a:chOff x="3762689" y="918264"/>
            <a:chExt cx="7099478" cy="756000"/>
          </a:xfrm>
          <a:solidFill>
            <a:srgbClr val="B4B4C8"/>
          </a:solidFill>
        </p:grpSpPr>
        <p:sp>
          <p:nvSpPr>
            <p:cNvPr id="30" name="AutoShape 9"/>
            <p:cNvSpPr>
              <a:spLocks noChangeArrowheads="1"/>
            </p:cNvSpPr>
            <p:nvPr/>
          </p:nvSpPr>
          <p:spPr bwMode="auto">
            <a:xfrm>
              <a:off x="3762689" y="1026264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AutoShape 9"/>
            <p:cNvSpPr>
              <a:spLocks noChangeArrowheads="1"/>
            </p:cNvSpPr>
            <p:nvPr/>
          </p:nvSpPr>
          <p:spPr bwMode="auto">
            <a:xfrm>
              <a:off x="7045729" y="1098264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AutoShape 9"/>
            <p:cNvSpPr>
              <a:spLocks noChangeArrowheads="1"/>
            </p:cNvSpPr>
            <p:nvPr/>
          </p:nvSpPr>
          <p:spPr bwMode="auto">
            <a:xfrm>
              <a:off x="10328767" y="918264"/>
              <a:ext cx="533400" cy="75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737227" y="2208431"/>
            <a:ext cx="1663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增量 </a:t>
            </a:r>
            <a:r>
              <a:rPr kumimoji="1"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4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" name="AutoShape 9"/>
          <p:cNvSpPr>
            <a:spLocks noChangeArrowheads="1"/>
          </p:cNvSpPr>
          <p:nvPr/>
        </p:nvSpPr>
        <p:spPr bwMode="auto">
          <a:xfrm>
            <a:off x="7866489" y="2457264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08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1" name="AutoShape 9"/>
          <p:cNvSpPr>
            <a:spLocks noChangeArrowheads="1"/>
          </p:cNvSpPr>
          <p:nvPr/>
        </p:nvSpPr>
        <p:spPr bwMode="auto">
          <a:xfrm>
            <a:off x="4583449" y="2417304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1" name="AutoShape 9"/>
          <p:cNvSpPr>
            <a:spLocks noChangeArrowheads="1"/>
          </p:cNvSpPr>
          <p:nvPr/>
        </p:nvSpPr>
        <p:spPr bwMode="auto">
          <a:xfrm>
            <a:off x="5404209" y="2169264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285A3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24*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2" name="AutoShape 9"/>
          <p:cNvSpPr>
            <a:spLocks noChangeArrowheads="1"/>
          </p:cNvSpPr>
          <p:nvPr/>
        </p:nvSpPr>
        <p:spPr bwMode="auto">
          <a:xfrm>
            <a:off x="8687249" y="2093064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285A3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2941929" y="2025264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5" name="AutoShape 9"/>
          <p:cNvSpPr>
            <a:spLocks noChangeArrowheads="1"/>
          </p:cNvSpPr>
          <p:nvPr/>
        </p:nvSpPr>
        <p:spPr bwMode="auto">
          <a:xfrm>
            <a:off x="6224969" y="2317464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6" name="AutoShape 9"/>
          <p:cNvSpPr>
            <a:spLocks noChangeArrowheads="1"/>
          </p:cNvSpPr>
          <p:nvPr/>
        </p:nvSpPr>
        <p:spPr bwMode="auto">
          <a:xfrm>
            <a:off x="9508009" y="2385264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3762689" y="2169264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6" name="AutoShape 9"/>
          <p:cNvSpPr>
            <a:spLocks noChangeArrowheads="1"/>
          </p:cNvSpPr>
          <p:nvPr/>
        </p:nvSpPr>
        <p:spPr bwMode="auto">
          <a:xfrm>
            <a:off x="7045729" y="2241264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7" name="AutoShape 9"/>
          <p:cNvSpPr>
            <a:spLocks noChangeArrowheads="1"/>
          </p:cNvSpPr>
          <p:nvPr/>
        </p:nvSpPr>
        <p:spPr bwMode="auto">
          <a:xfrm>
            <a:off x="10328767" y="2061264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6485361" y="2821127"/>
            <a:ext cx="312420" cy="522721"/>
            <a:chOff x="7020100" y="2689015"/>
            <a:chExt cx="312420" cy="522721"/>
          </a:xfrm>
        </p:grpSpPr>
        <p:sp>
          <p:nvSpPr>
            <p:cNvPr id="119" name="Line 13"/>
            <p:cNvSpPr>
              <a:spLocks noChangeShapeType="1"/>
            </p:cNvSpPr>
            <p:nvPr/>
          </p:nvSpPr>
          <p:spPr bwMode="auto">
            <a:xfrm flipV="1">
              <a:off x="7020100" y="2689015"/>
              <a:ext cx="0" cy="449262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050580" y="2750071"/>
              <a:ext cx="28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480809" y="2839108"/>
            <a:ext cx="312420" cy="507481"/>
            <a:chOff x="7035340" y="2719495"/>
            <a:chExt cx="312420" cy="507481"/>
          </a:xfrm>
        </p:grpSpPr>
        <p:sp>
          <p:nvSpPr>
            <p:cNvPr id="122" name="Line 13"/>
            <p:cNvSpPr>
              <a:spLocks noChangeShapeType="1"/>
            </p:cNvSpPr>
            <p:nvPr/>
          </p:nvSpPr>
          <p:spPr bwMode="auto">
            <a:xfrm flipV="1">
              <a:off x="7035340" y="2719495"/>
              <a:ext cx="0" cy="449262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065820" y="2765311"/>
              <a:ext cx="28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2" name="AutoShape 9"/>
          <p:cNvSpPr>
            <a:spLocks noChangeArrowheads="1"/>
          </p:cNvSpPr>
          <p:nvPr/>
        </p:nvSpPr>
        <p:spPr bwMode="auto">
          <a:xfrm>
            <a:off x="2000959" y="3670294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33" name="AutoShape 9"/>
          <p:cNvSpPr>
            <a:spLocks noChangeArrowheads="1"/>
          </p:cNvSpPr>
          <p:nvPr/>
        </p:nvSpPr>
        <p:spPr bwMode="auto">
          <a:xfrm>
            <a:off x="6218661" y="3382294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7465843" y="3031215"/>
            <a:ext cx="3327744" cy="523220"/>
            <a:chOff x="510241" y="1907333"/>
            <a:chExt cx="3327744" cy="523220"/>
          </a:xfrm>
        </p:grpSpPr>
        <p:grpSp>
          <p:nvGrpSpPr>
            <p:cNvPr id="139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41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0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4" name="矩形 153"/>
          <p:cNvSpPr/>
          <p:nvPr/>
        </p:nvSpPr>
        <p:spPr>
          <a:xfrm>
            <a:off x="7658138" y="3582367"/>
            <a:ext cx="3564000" cy="1887696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[0] = r[</a:t>
            </a:r>
            <a:r>
              <a:rPr lang="en-US" altLang="zh-CN" sz="2400" dirty="0" err="1" smtClean="0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];  j = </a:t>
            </a:r>
            <a:r>
              <a:rPr lang="en-US" altLang="zh-CN" sz="2400" dirty="0" err="1" smtClean="0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dirty="0" smtClean="0">
                <a:latin typeface="+mn-ea"/>
              </a:rPr>
              <a:t>-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d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; 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	</a:t>
            </a:r>
            <a:endParaRPr lang="en-US" altLang="zh-CN" sz="2400" dirty="0" smtClean="0">
              <a:latin typeface="Times New Roman" pitchFamily="18" charset="0"/>
              <a:ea typeface="宋体" charset="-122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itchFamily="18" charset="0"/>
              <a:ea typeface="宋体" charset="-122"/>
            </a:endParaRPr>
          </a:p>
          <a:p>
            <a:pPr>
              <a:lnSpc>
                <a:spcPts val="2800"/>
              </a:lnSpc>
            </a:pPr>
            <a:endParaRPr lang="en-US" altLang="zh-CN" sz="2400" dirty="0" smtClean="0">
              <a:latin typeface="Times New Roman" pitchFamily="18" charset="0"/>
              <a:ea typeface="宋体" charset="-122"/>
            </a:endParaRPr>
          </a:p>
          <a:p>
            <a:pPr>
              <a:lnSpc>
                <a:spcPts val="2800"/>
              </a:lnSpc>
            </a:pPr>
            <a:endParaRPr lang="en-US" altLang="zh-CN" sz="2400" dirty="0">
              <a:latin typeface="Times New Roman" pitchFamily="18" charset="0"/>
              <a:ea typeface="宋体" charset="-122"/>
            </a:endParaRPr>
          </a:p>
          <a:p>
            <a:pPr>
              <a:lnSpc>
                <a:spcPts val="2800"/>
              </a:lnSpc>
            </a:pPr>
            <a:endParaRPr lang="en-US" altLang="zh-CN" sz="2400" dirty="0" smtClean="0">
              <a:latin typeface="Times New Roman" pitchFamily="18" charset="0"/>
              <a:ea typeface="宋体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7687971" y="3873328"/>
            <a:ext cx="3482302" cy="1528624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itchFamily="18" charset="0"/>
                <a:ea typeface="宋体" charset="-122"/>
              </a:rPr>
              <a:t>while (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j &gt; 0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itchFamily="18" charset="0"/>
                <a:ea typeface="宋体" charset="-122"/>
              </a:rPr>
              <a:t> &amp;&amp; r[0] &lt; r[j</a:t>
            </a:r>
            <a:r>
              <a:rPr lang="en-US" altLang="zh-CN" sz="2400" dirty="0">
                <a:solidFill>
                  <a:srgbClr val="285A32"/>
                </a:solidFill>
                <a:latin typeface="Times New Roman" pitchFamily="18" charset="0"/>
                <a:ea typeface="宋体" charset="-122"/>
              </a:rPr>
              <a:t>]) </a:t>
            </a:r>
            <a:endParaRPr lang="en-US" altLang="zh-CN" sz="2400" dirty="0" smtClean="0">
              <a:solidFill>
                <a:srgbClr val="285A32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itchFamily="18" charset="0"/>
                <a:ea typeface="宋体" charset="-122"/>
              </a:rPr>
              <a:t>{</a:t>
            </a: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itchFamily="18" charset="0"/>
                <a:ea typeface="宋体" charset="-122"/>
              </a:rPr>
              <a:t>      r[j +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d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itchFamily="18" charset="0"/>
                <a:ea typeface="宋体" charset="-122"/>
              </a:rPr>
              <a:t>] = r[j];  j = j </a:t>
            </a:r>
            <a:r>
              <a:rPr lang="en-US" altLang="zh-CN" sz="2400" dirty="0" smtClean="0">
                <a:solidFill>
                  <a:srgbClr val="285A32"/>
                </a:solidFill>
                <a:latin typeface="+mn-ea"/>
              </a:rPr>
              <a:t>-</a:t>
            </a:r>
            <a:r>
              <a:rPr lang="en-US" altLang="zh-CN" sz="2400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 d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itchFamily="18" charset="0"/>
                <a:ea typeface="宋体" charset="-122"/>
              </a:rPr>
              <a:t>;</a:t>
            </a:r>
            <a:endParaRPr lang="en-US" altLang="zh-CN" sz="2400" dirty="0">
              <a:solidFill>
                <a:srgbClr val="285A32"/>
              </a:solidFill>
              <a:latin typeface="Times New Roman" pitchFamily="18" charset="0"/>
              <a:ea typeface="宋体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itchFamily="18" charset="0"/>
                <a:ea typeface="宋体" charset="-122"/>
              </a:rPr>
              <a:t>}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567026" y="5423915"/>
            <a:ext cx="7068214" cy="572464"/>
            <a:chOff x="643028" y="5448877"/>
            <a:chExt cx="7068214" cy="572464"/>
          </a:xfrm>
        </p:grpSpPr>
        <p:sp>
          <p:nvSpPr>
            <p:cNvPr id="70" name="Text Box 6"/>
            <p:cNvSpPr txBox="1">
              <a:spLocks noChangeArrowheads="1"/>
            </p:cNvSpPr>
            <p:nvPr/>
          </p:nvSpPr>
          <p:spPr bwMode="auto">
            <a:xfrm>
              <a:off x="1172021" y="5448877"/>
              <a:ext cx="6539221" cy="572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退出循环，记录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r[</a:t>
              </a:r>
              <a:r>
                <a:rPr kumimoji="1" lang="en-US" altLang="zh-CN" sz="24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的最终位置是哪里？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1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2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6" name="矩形 75"/>
          <p:cNvSpPr/>
          <p:nvPr/>
        </p:nvSpPr>
        <p:spPr>
          <a:xfrm>
            <a:off x="7694487" y="5454897"/>
            <a:ext cx="3482302" cy="45140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5C307D"/>
                </a:solidFill>
                <a:latin typeface="Times New Roman" pitchFamily="18" charset="0"/>
                <a:ea typeface="宋体" charset="-122"/>
              </a:rPr>
              <a:t>r[j +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d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itchFamily="18" charset="0"/>
                <a:ea typeface="宋体" charset="-122"/>
              </a:rPr>
              <a:t>] = r[0];</a:t>
            </a:r>
            <a:endParaRPr lang="en-US" altLang="zh-CN" sz="2400" dirty="0">
              <a:solidFill>
                <a:srgbClr val="5C307D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8" name="AutoShape 9"/>
          <p:cNvSpPr>
            <a:spLocks noChangeArrowheads="1"/>
          </p:cNvSpPr>
          <p:nvPr/>
        </p:nvSpPr>
        <p:spPr bwMode="auto">
          <a:xfrm>
            <a:off x="2943982" y="367980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13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6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132" grpId="0" animBg="1"/>
      <p:bldP spid="133" grpId="0" animBg="1"/>
      <p:bldP spid="154" grpId="0" animBg="1"/>
      <p:bldP spid="156" grpId="0"/>
      <p:bldP spid="76" grpId="0"/>
      <p:bldP spid="76" grpId="1"/>
      <p:bldP spid="78" grpId="0" animBg="1"/>
      <p:bldP spid="7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611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83449" y="1274304"/>
            <a:ext cx="3816440" cy="399960"/>
            <a:chOff x="4583449" y="1274304"/>
            <a:chExt cx="3816440" cy="399960"/>
          </a:xfrm>
          <a:solidFill>
            <a:srgbClr val="B4B4C8"/>
          </a:solidFill>
        </p:grpSpPr>
        <p:sp>
          <p:nvSpPr>
            <p:cNvPr id="34" name="AutoShape 9"/>
            <p:cNvSpPr>
              <a:spLocks noChangeArrowheads="1"/>
            </p:cNvSpPr>
            <p:nvPr/>
          </p:nvSpPr>
          <p:spPr bwMode="auto">
            <a:xfrm>
              <a:off x="7866489" y="1314264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08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AutoShape 9"/>
            <p:cNvSpPr>
              <a:spLocks noChangeArrowheads="1"/>
            </p:cNvSpPr>
            <p:nvPr/>
          </p:nvSpPr>
          <p:spPr bwMode="auto">
            <a:xfrm>
              <a:off x="4583449" y="1274304"/>
              <a:ext cx="533400" cy="39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04209" y="950064"/>
            <a:ext cx="3816440" cy="724200"/>
            <a:chOff x="5404209" y="950064"/>
            <a:chExt cx="3816440" cy="724200"/>
          </a:xfrm>
          <a:solidFill>
            <a:srgbClr val="B4B4C8"/>
          </a:solidFill>
        </p:grpSpPr>
        <p:sp>
          <p:nvSpPr>
            <p:cNvPr id="40" name="AutoShape 9"/>
            <p:cNvSpPr>
              <a:spLocks noChangeArrowheads="1"/>
            </p:cNvSpPr>
            <p:nvPr/>
          </p:nvSpPr>
          <p:spPr bwMode="auto">
            <a:xfrm>
              <a:off x="5404209" y="1026264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24*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AutoShape 9"/>
            <p:cNvSpPr>
              <a:spLocks noChangeArrowheads="1"/>
            </p:cNvSpPr>
            <p:nvPr/>
          </p:nvSpPr>
          <p:spPr bwMode="auto">
            <a:xfrm>
              <a:off x="8687249" y="950064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941929" y="882264"/>
            <a:ext cx="7099480" cy="796200"/>
            <a:chOff x="2941929" y="882264"/>
            <a:chExt cx="7099480" cy="796200"/>
          </a:xfrm>
          <a:solidFill>
            <a:srgbClr val="B4B4C8"/>
          </a:solidFill>
        </p:grpSpPr>
        <p:sp>
          <p:nvSpPr>
            <p:cNvPr id="35" name="AutoShape 9"/>
            <p:cNvSpPr>
              <a:spLocks noChangeArrowheads="1"/>
            </p:cNvSpPr>
            <p:nvPr/>
          </p:nvSpPr>
          <p:spPr bwMode="auto">
            <a:xfrm>
              <a:off x="2941929" y="882264"/>
              <a:ext cx="533400" cy="79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AutoShape 9"/>
            <p:cNvSpPr>
              <a:spLocks noChangeArrowheads="1"/>
            </p:cNvSpPr>
            <p:nvPr/>
          </p:nvSpPr>
          <p:spPr bwMode="auto">
            <a:xfrm>
              <a:off x="6224969" y="1174464"/>
              <a:ext cx="533400" cy="504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16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AutoShape 9"/>
            <p:cNvSpPr>
              <a:spLocks noChangeArrowheads="1"/>
            </p:cNvSpPr>
            <p:nvPr/>
          </p:nvSpPr>
          <p:spPr bwMode="auto">
            <a:xfrm>
              <a:off x="9508009" y="1242264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62689" y="918264"/>
            <a:ext cx="7099478" cy="756000"/>
            <a:chOff x="3762689" y="918264"/>
            <a:chExt cx="7099478" cy="756000"/>
          </a:xfrm>
          <a:solidFill>
            <a:srgbClr val="B4B4C8"/>
          </a:solidFill>
        </p:grpSpPr>
        <p:sp>
          <p:nvSpPr>
            <p:cNvPr id="30" name="AutoShape 9"/>
            <p:cNvSpPr>
              <a:spLocks noChangeArrowheads="1"/>
            </p:cNvSpPr>
            <p:nvPr/>
          </p:nvSpPr>
          <p:spPr bwMode="auto">
            <a:xfrm>
              <a:off x="3762689" y="1026264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AutoShape 9"/>
            <p:cNvSpPr>
              <a:spLocks noChangeArrowheads="1"/>
            </p:cNvSpPr>
            <p:nvPr/>
          </p:nvSpPr>
          <p:spPr bwMode="auto">
            <a:xfrm>
              <a:off x="7045729" y="1098264"/>
              <a:ext cx="533400" cy="57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AutoShape 9"/>
            <p:cNvSpPr>
              <a:spLocks noChangeArrowheads="1"/>
            </p:cNvSpPr>
            <p:nvPr/>
          </p:nvSpPr>
          <p:spPr bwMode="auto">
            <a:xfrm>
              <a:off x="10328767" y="918264"/>
              <a:ext cx="533400" cy="756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737227" y="2208431"/>
            <a:ext cx="1663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增量 </a:t>
            </a:r>
            <a:r>
              <a:rPr kumimoji="1"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4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" name="AutoShape 9"/>
          <p:cNvSpPr>
            <a:spLocks noChangeArrowheads="1"/>
          </p:cNvSpPr>
          <p:nvPr/>
        </p:nvSpPr>
        <p:spPr bwMode="auto">
          <a:xfrm>
            <a:off x="7866489" y="2457264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08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1" name="AutoShape 9"/>
          <p:cNvSpPr>
            <a:spLocks noChangeArrowheads="1"/>
          </p:cNvSpPr>
          <p:nvPr/>
        </p:nvSpPr>
        <p:spPr bwMode="auto">
          <a:xfrm>
            <a:off x="4583449" y="2417304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1" name="AutoShape 9"/>
          <p:cNvSpPr>
            <a:spLocks noChangeArrowheads="1"/>
          </p:cNvSpPr>
          <p:nvPr/>
        </p:nvSpPr>
        <p:spPr bwMode="auto">
          <a:xfrm>
            <a:off x="5404209" y="2169264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285A3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24*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2" name="AutoShape 9"/>
          <p:cNvSpPr>
            <a:spLocks noChangeArrowheads="1"/>
          </p:cNvSpPr>
          <p:nvPr/>
        </p:nvSpPr>
        <p:spPr bwMode="auto">
          <a:xfrm>
            <a:off x="8687249" y="2093064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285A3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2941929" y="2025264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5" name="AutoShape 9"/>
          <p:cNvSpPr>
            <a:spLocks noChangeArrowheads="1"/>
          </p:cNvSpPr>
          <p:nvPr/>
        </p:nvSpPr>
        <p:spPr bwMode="auto">
          <a:xfrm>
            <a:off x="6224969" y="2317464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6" name="AutoShape 9"/>
          <p:cNvSpPr>
            <a:spLocks noChangeArrowheads="1"/>
          </p:cNvSpPr>
          <p:nvPr/>
        </p:nvSpPr>
        <p:spPr bwMode="auto">
          <a:xfrm>
            <a:off x="9508009" y="2385264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3762689" y="2169264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6" name="AutoShape 9"/>
          <p:cNvSpPr>
            <a:spLocks noChangeArrowheads="1"/>
          </p:cNvSpPr>
          <p:nvPr/>
        </p:nvSpPr>
        <p:spPr bwMode="auto">
          <a:xfrm>
            <a:off x="7045729" y="2241264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7" name="AutoShape 9"/>
          <p:cNvSpPr>
            <a:spLocks noChangeArrowheads="1"/>
          </p:cNvSpPr>
          <p:nvPr/>
        </p:nvSpPr>
        <p:spPr bwMode="auto">
          <a:xfrm>
            <a:off x="10328767" y="2061264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7297189" y="4000922"/>
            <a:ext cx="312420" cy="522721"/>
            <a:chOff x="7020100" y="2689015"/>
            <a:chExt cx="312420" cy="522721"/>
          </a:xfrm>
          <a:solidFill>
            <a:srgbClr val="B4B4C8"/>
          </a:solidFill>
        </p:grpSpPr>
        <p:sp>
          <p:nvSpPr>
            <p:cNvPr id="119" name="Line 13"/>
            <p:cNvSpPr>
              <a:spLocks noChangeShapeType="1"/>
            </p:cNvSpPr>
            <p:nvPr/>
          </p:nvSpPr>
          <p:spPr bwMode="auto">
            <a:xfrm flipV="1">
              <a:off x="7020100" y="2689015"/>
              <a:ext cx="0" cy="4492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050580" y="2750071"/>
              <a:ext cx="28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4037758" y="4000922"/>
            <a:ext cx="312420" cy="507481"/>
            <a:chOff x="7035340" y="2719495"/>
            <a:chExt cx="312420" cy="507481"/>
          </a:xfrm>
          <a:solidFill>
            <a:srgbClr val="B4B4C8"/>
          </a:solidFill>
        </p:grpSpPr>
        <p:sp>
          <p:nvSpPr>
            <p:cNvPr id="122" name="Line 13"/>
            <p:cNvSpPr>
              <a:spLocks noChangeShapeType="1"/>
            </p:cNvSpPr>
            <p:nvPr/>
          </p:nvSpPr>
          <p:spPr bwMode="auto">
            <a:xfrm flipV="1">
              <a:off x="7035340" y="2719495"/>
              <a:ext cx="0" cy="449262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065820" y="2765311"/>
              <a:ext cx="28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2" name="AutoShape 9"/>
          <p:cNvSpPr>
            <a:spLocks noChangeArrowheads="1"/>
          </p:cNvSpPr>
          <p:nvPr/>
        </p:nvSpPr>
        <p:spPr bwMode="auto">
          <a:xfrm>
            <a:off x="2000959" y="3411214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33" name="AutoShape 9"/>
          <p:cNvSpPr>
            <a:spLocks noChangeArrowheads="1"/>
          </p:cNvSpPr>
          <p:nvPr/>
        </p:nvSpPr>
        <p:spPr bwMode="auto">
          <a:xfrm>
            <a:off x="6218661" y="3199414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8" name="AutoShape 9"/>
          <p:cNvSpPr>
            <a:spLocks noChangeArrowheads="1"/>
          </p:cNvSpPr>
          <p:nvPr/>
        </p:nvSpPr>
        <p:spPr bwMode="auto">
          <a:xfrm>
            <a:off x="2943982" y="349692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7866489" y="3631414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08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4583449" y="3591454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5404209" y="3343414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285A3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24*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9" name="AutoShape 9"/>
          <p:cNvSpPr>
            <a:spLocks noChangeArrowheads="1"/>
          </p:cNvSpPr>
          <p:nvPr/>
        </p:nvSpPr>
        <p:spPr bwMode="auto">
          <a:xfrm>
            <a:off x="8687249" y="3267214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285A3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0" name="AutoShape 9"/>
          <p:cNvSpPr>
            <a:spLocks noChangeArrowheads="1"/>
          </p:cNvSpPr>
          <p:nvPr/>
        </p:nvSpPr>
        <p:spPr bwMode="auto">
          <a:xfrm>
            <a:off x="9508009" y="3559414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2" name="AutoShape 9"/>
          <p:cNvSpPr>
            <a:spLocks noChangeArrowheads="1"/>
          </p:cNvSpPr>
          <p:nvPr/>
        </p:nvSpPr>
        <p:spPr bwMode="auto">
          <a:xfrm>
            <a:off x="3762689" y="3343414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3" name="AutoShape 9"/>
          <p:cNvSpPr>
            <a:spLocks noChangeArrowheads="1"/>
          </p:cNvSpPr>
          <p:nvPr/>
        </p:nvSpPr>
        <p:spPr bwMode="auto">
          <a:xfrm>
            <a:off x="7045729" y="3415414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4" name="AutoShape 9"/>
          <p:cNvSpPr>
            <a:spLocks noChangeArrowheads="1"/>
          </p:cNvSpPr>
          <p:nvPr/>
        </p:nvSpPr>
        <p:spPr bwMode="auto">
          <a:xfrm>
            <a:off x="10328767" y="3235414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5" name="AutoShape 9"/>
          <p:cNvSpPr>
            <a:spLocks noChangeArrowheads="1"/>
          </p:cNvSpPr>
          <p:nvPr/>
        </p:nvSpPr>
        <p:spPr bwMode="auto">
          <a:xfrm>
            <a:off x="7030489" y="4545845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6" name="AutoShape 9"/>
          <p:cNvSpPr>
            <a:spLocks noChangeArrowheads="1"/>
          </p:cNvSpPr>
          <p:nvPr/>
        </p:nvSpPr>
        <p:spPr bwMode="auto">
          <a:xfrm>
            <a:off x="3762689" y="4617845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6218661" y="4400859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8" name="AutoShape 9"/>
          <p:cNvSpPr>
            <a:spLocks noChangeArrowheads="1"/>
          </p:cNvSpPr>
          <p:nvPr/>
        </p:nvSpPr>
        <p:spPr bwMode="auto">
          <a:xfrm>
            <a:off x="7866489" y="4832859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08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4583449" y="4792899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5404209" y="454485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285A3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24*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3" name="AutoShape 9"/>
          <p:cNvSpPr>
            <a:spLocks noChangeArrowheads="1"/>
          </p:cNvSpPr>
          <p:nvPr/>
        </p:nvSpPr>
        <p:spPr bwMode="auto">
          <a:xfrm>
            <a:off x="8687249" y="446865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285A3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7" name="AutoShape 9"/>
          <p:cNvSpPr>
            <a:spLocks noChangeArrowheads="1"/>
          </p:cNvSpPr>
          <p:nvPr/>
        </p:nvSpPr>
        <p:spPr bwMode="auto">
          <a:xfrm>
            <a:off x="9508009" y="4760859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8" name="AutoShape 9"/>
          <p:cNvSpPr>
            <a:spLocks noChangeArrowheads="1"/>
          </p:cNvSpPr>
          <p:nvPr/>
        </p:nvSpPr>
        <p:spPr bwMode="auto">
          <a:xfrm>
            <a:off x="10328767" y="4436859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A32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61716" y="5528738"/>
            <a:ext cx="10643026" cy="523220"/>
            <a:chOff x="542923" y="5400889"/>
            <a:chExt cx="10643026" cy="523220"/>
          </a:xfrm>
        </p:grpSpPr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6721949" y="5400889"/>
              <a:ext cx="4464000" cy="523220"/>
            </a:xfrm>
            <a:prstGeom prst="rect">
              <a:avLst/>
            </a:prstGeom>
            <a:no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eaLnBrk="0" hangingPunct="0"/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直接插入排序时间性能较好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5"/>
            <p:cNvSpPr>
              <a:spLocks noChangeArrowheads="1"/>
            </p:cNvSpPr>
            <p:nvPr/>
          </p:nvSpPr>
          <p:spPr bwMode="auto">
            <a:xfrm>
              <a:off x="542923" y="5400889"/>
              <a:ext cx="5184000" cy="515526"/>
            </a:xfrm>
            <a:prstGeom prst="rect">
              <a:avLst/>
            </a:prstGeom>
            <a:no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eaLnBrk="0" hangingPunct="0">
                <a:lnSpc>
                  <a:spcPts val="33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分割使得子序列的记录个数较少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右箭头 100"/>
            <p:cNvSpPr/>
            <p:nvPr/>
          </p:nvSpPr>
          <p:spPr>
            <a:xfrm>
              <a:off x="5936969" y="5496652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2" name="AutoShape 9"/>
          <p:cNvSpPr>
            <a:spLocks noChangeArrowheads="1"/>
          </p:cNvSpPr>
          <p:nvPr/>
        </p:nvSpPr>
        <p:spPr bwMode="auto">
          <a:xfrm>
            <a:off x="2911756" y="468465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59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132" grpId="0" animBg="1"/>
      <p:bldP spid="132" grpId="1" animBg="1"/>
      <p:bldP spid="133" grpId="0" animBg="1"/>
      <p:bldP spid="78" grpId="0" animBg="1"/>
      <p:bldP spid="82" grpId="0" animBg="1"/>
      <p:bldP spid="83" grpId="0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9" grpId="0" animBg="1"/>
      <p:bldP spid="90" grpId="0" animBg="1"/>
      <p:bldP spid="93" grpId="0" animBg="1"/>
      <p:bldP spid="97" grpId="0" animBg="1"/>
      <p:bldP spid="98" grpId="0" animBg="1"/>
      <p:bldP spid="102" grpId="0" animBg="1"/>
      <p:bldP spid="10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611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4880" y="683419"/>
            <a:ext cx="10043160" cy="5427127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ShellSort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          /*r[0]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用作暂存单元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 = n/2; d &gt;= 1; d = d/2)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44880" y="2345139"/>
            <a:ext cx="10043160" cy="3093154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 </a:t>
            </a:r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d + 1; </a:t>
            </a:r>
            <a:r>
              <a:rPr lang="en-US" altLang="zh-CN" sz="2400" dirty="0" err="1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n; </a:t>
            </a:r>
            <a:r>
              <a:rPr lang="en-US" altLang="zh-CN" sz="2400" dirty="0" err="1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  </a:t>
            </a:r>
            <a:endParaRPr lang="zh-CN" altLang="zh-CN" sz="2400" dirty="0">
              <a:solidFill>
                <a:srgbClr val="5A32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smtClean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5A32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44880" y="4752012"/>
            <a:ext cx="10043160" cy="425758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r[j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d] = r[0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44880" y="3023036"/>
            <a:ext cx="10043160" cy="175945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r[0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d;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while (j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0 &amp;&amp; r[0] &lt;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r[j])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r[j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d] = r[j];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= j – d;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}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8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</p:childTnLst>
        </p:cTn>
      </p:par>
    </p:tnLst>
    <p:bldLst>
      <p:bldP spid="7" grpId="0" animBg="1"/>
      <p:bldP spid="63" grpId="0"/>
      <p:bldP spid="64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74271" y="141868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19387" y="1353376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直接插入排序的基本思想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3595443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33935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8-2-1    </a:t>
            </a:r>
            <a:r>
              <a:rPr lang="zh-CN" altLang="en-US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直接插入排序</a:t>
            </a:r>
          </a:p>
        </p:txBody>
      </p:sp>
      <p:grpSp>
        <p:nvGrpSpPr>
          <p:cNvPr id="10" name="Group 40"/>
          <p:cNvGrpSpPr/>
          <p:nvPr/>
        </p:nvGrpSpPr>
        <p:grpSpPr>
          <a:xfrm>
            <a:off x="1974271" y="300447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19387" y="2939166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直接插入排序的时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Group 40"/>
          <p:cNvGrpSpPr/>
          <p:nvPr/>
        </p:nvGrpSpPr>
        <p:grpSpPr>
          <a:xfrm>
            <a:off x="1974271" y="379778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6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719387" y="3732476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直接插入排序的稳定性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Group 40"/>
          <p:cNvGrpSpPr/>
          <p:nvPr/>
        </p:nvGrpSpPr>
        <p:grpSpPr>
          <a:xfrm>
            <a:off x="1974271" y="2211584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19387" y="2146271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直接插入排序的算法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126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29" grpId="0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1115060" y="1835318"/>
            <a:ext cx="101142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）希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尔排序算法的时间性能是所取</a:t>
            </a:r>
            <a:r>
              <a:rPr kumimoji="1"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增量的</a:t>
            </a:r>
            <a:r>
              <a:rPr kumimoji="1"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42923" y="1182832"/>
            <a:ext cx="5629277" cy="652486"/>
            <a:chOff x="607943" y="923176"/>
            <a:chExt cx="5629277" cy="652486"/>
          </a:xfrm>
        </p:grpSpPr>
        <p:sp>
          <p:nvSpPr>
            <p:cNvPr id="54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5172288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时间性能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baseline="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~</a:t>
              </a:r>
              <a:r>
                <a:rPr kumimoji="1"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i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log</a:t>
              </a:r>
              <a:r>
                <a:rPr kumimoji="1" lang="en-US" altLang="zh-CN" sz="2800" baseline="-30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 i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)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5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542923" y="4511752"/>
            <a:ext cx="4341433" cy="652486"/>
            <a:chOff x="607943" y="923176"/>
            <a:chExt cx="4341433" cy="652486"/>
          </a:xfrm>
        </p:grpSpPr>
        <p:sp>
          <p:nvSpPr>
            <p:cNvPr id="60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稳定性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：不稳定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1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62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6" name="组合 115"/>
          <p:cNvGrpSpPr/>
          <p:nvPr/>
        </p:nvGrpSpPr>
        <p:grpSpPr>
          <a:xfrm>
            <a:off x="542923" y="3542754"/>
            <a:ext cx="5629277" cy="652486"/>
            <a:chOff x="607943" y="923176"/>
            <a:chExt cx="5629277" cy="652486"/>
          </a:xfrm>
        </p:grpSpPr>
        <p:sp>
          <p:nvSpPr>
            <p:cNvPr id="117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5172288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空间性能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(1)——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暂存单元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8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19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2" name="Text Box 5"/>
          <p:cNvSpPr txBox="1">
            <a:spLocks noChangeArrowheads="1"/>
          </p:cNvSpPr>
          <p:nvPr/>
        </p:nvSpPr>
        <p:spPr bwMode="auto">
          <a:xfrm>
            <a:off x="1115060" y="2268037"/>
            <a:ext cx="101142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）研究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表明，希尔排序的时间性能在</a:t>
            </a:r>
            <a:r>
              <a:rPr kumimoji="1"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aseline="30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</a:t>
            </a:r>
            <a:r>
              <a:rPr kumimoji="1" lang="en-US" altLang="zh-CN" sz="2400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kumimoji="1"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3" name="Text Box 5"/>
          <p:cNvSpPr txBox="1">
            <a:spLocks noChangeArrowheads="1"/>
          </p:cNvSpPr>
          <p:nvPr/>
        </p:nvSpPr>
        <p:spPr bwMode="auto">
          <a:xfrm>
            <a:off x="1115060" y="2700757"/>
            <a:ext cx="101142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kumimoji="1"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选定合适的增量序列，希尔排序的时间性能可以</a:t>
            </a:r>
            <a:r>
              <a:rPr kumimoji="1"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达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kumimoji="1" lang="en-US" altLang="zh-CN" sz="24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aseline="300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1.3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01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1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"/>
                  </p:tgtEl>
                </p:cond>
              </p:nextCondLst>
            </p:seq>
          </p:childTnLst>
        </p:cTn>
      </p:par>
    </p:tnLst>
    <p:bldLst>
      <p:bldP spid="46" grpId="0"/>
      <p:bldP spid="46" grpId="1"/>
      <p:bldP spid="122" grpId="0"/>
      <p:bldP spid="122" grpId="1"/>
      <p:bldP spid="123" grpId="0"/>
      <p:bldP spid="12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42923" y="5369560"/>
            <a:ext cx="10439402" cy="609398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插入第 </a:t>
            </a:r>
            <a:r>
              <a:rPr kumimoji="1"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＞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）个记录时，前面的 </a:t>
            </a:r>
            <a:r>
              <a:rPr kumimoji="1"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个记录已经排好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 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4" name="Group 10"/>
          <p:cNvGrpSpPr>
            <a:grpSpLocks/>
          </p:cNvGrpSpPr>
          <p:nvPr/>
        </p:nvGrpSpPr>
        <p:grpSpPr bwMode="auto">
          <a:xfrm>
            <a:off x="3927471" y="2155032"/>
            <a:ext cx="2295525" cy="452437"/>
            <a:chOff x="1831" y="2380"/>
            <a:chExt cx="1446" cy="285"/>
          </a:xfrm>
        </p:grpSpPr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3277" y="2380"/>
              <a:ext cx="0" cy="2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1831" y="2382"/>
              <a:ext cx="1446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831" y="2382"/>
              <a:ext cx="0" cy="283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Group 4"/>
          <p:cNvGrpSpPr>
            <a:grpSpLocks/>
          </p:cNvGrpSpPr>
          <p:nvPr/>
        </p:nvGrpSpPr>
        <p:grpSpPr bwMode="auto">
          <a:xfrm>
            <a:off x="2336161" y="3046889"/>
            <a:ext cx="3151187" cy="908050"/>
            <a:chOff x="819" y="2811"/>
            <a:chExt cx="1985" cy="572"/>
          </a:xfrm>
        </p:grpSpPr>
        <p:sp>
          <p:nvSpPr>
            <p:cNvPr id="19" name="AutoShape 5"/>
            <p:cNvSpPr>
              <a:spLocks/>
            </p:cNvSpPr>
            <p:nvPr/>
          </p:nvSpPr>
          <p:spPr bwMode="auto">
            <a:xfrm rot="16200000">
              <a:off x="1698" y="193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401" y="305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有序区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66286" y="2502537"/>
            <a:ext cx="3568900" cy="469940"/>
            <a:chOff x="2066286" y="2502537"/>
            <a:chExt cx="3568900" cy="469940"/>
          </a:xfrm>
        </p:grpSpPr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2066286" y="2524602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>
              <a:off x="2764786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5203186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3580761" y="250253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……</a:t>
              </a:r>
            </a:p>
          </p:txBody>
        </p:sp>
      </p:grpSp>
      <p:grpSp>
        <p:nvGrpSpPr>
          <p:cNvPr id="21" name="Group 7"/>
          <p:cNvGrpSpPr>
            <a:grpSpLocks/>
          </p:cNvGrpSpPr>
          <p:nvPr/>
        </p:nvGrpSpPr>
        <p:grpSpPr bwMode="auto">
          <a:xfrm>
            <a:off x="6169973" y="3062764"/>
            <a:ext cx="3151188" cy="923925"/>
            <a:chOff x="3234" y="2821"/>
            <a:chExt cx="1985" cy="582"/>
          </a:xfrm>
        </p:grpSpPr>
        <p:sp>
          <p:nvSpPr>
            <p:cNvPr id="22" name="AutoShape 8"/>
            <p:cNvSpPr>
              <a:spLocks/>
            </p:cNvSpPr>
            <p:nvPr/>
          </p:nvSpPr>
          <p:spPr bwMode="auto">
            <a:xfrm rot="16200000">
              <a:off x="4113" y="194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3826" y="307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无序区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987411" y="2540477"/>
            <a:ext cx="3514925" cy="432000"/>
            <a:chOff x="5987411" y="2540477"/>
            <a:chExt cx="3514925" cy="432000"/>
          </a:xfrm>
        </p:grpSpPr>
        <p:sp>
          <p:nvSpPr>
            <p:cNvPr id="33" name="Oval 18"/>
            <p:cNvSpPr>
              <a:spLocks noChangeArrowheads="1"/>
            </p:cNvSpPr>
            <p:nvPr/>
          </p:nvSpPr>
          <p:spPr bwMode="auto">
            <a:xfrm>
              <a:off x="5987411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9070336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5" name="Oval 20"/>
            <p:cNvSpPr>
              <a:spLocks noChangeArrowheads="1"/>
            </p:cNvSpPr>
            <p:nvPr/>
          </p:nvSpPr>
          <p:spPr bwMode="auto">
            <a:xfrm>
              <a:off x="6690674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7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70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kern="0" spc="-70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kern="0" spc="-70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7768586" y="255317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……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034536" y="4352449"/>
            <a:ext cx="4319787" cy="493278"/>
            <a:chOff x="2034536" y="4352449"/>
            <a:chExt cx="4319787" cy="493278"/>
          </a:xfrm>
        </p:grpSpPr>
        <p:sp>
          <p:nvSpPr>
            <p:cNvPr id="41" name="Oval 24"/>
            <p:cNvSpPr>
              <a:spLocks noChangeArrowheads="1"/>
            </p:cNvSpPr>
            <p:nvPr/>
          </p:nvSpPr>
          <p:spPr bwMode="auto">
            <a:xfrm>
              <a:off x="2034536" y="4396264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r'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" name="Oval 25"/>
            <p:cNvSpPr>
              <a:spLocks noChangeArrowheads="1"/>
            </p:cNvSpPr>
            <p:nvPr/>
          </p:nvSpPr>
          <p:spPr bwMode="auto">
            <a:xfrm>
              <a:off x="2733036" y="4412139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r'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3" name="Oval 26"/>
            <p:cNvSpPr>
              <a:spLocks noChangeArrowheads="1"/>
            </p:cNvSpPr>
            <p:nvPr/>
          </p:nvSpPr>
          <p:spPr bwMode="auto">
            <a:xfrm>
              <a:off x="5171436" y="4412139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r'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" name="Oval 27"/>
            <p:cNvSpPr>
              <a:spLocks noChangeArrowheads="1"/>
            </p:cNvSpPr>
            <p:nvPr/>
          </p:nvSpPr>
          <p:spPr bwMode="auto">
            <a:xfrm>
              <a:off x="5922323" y="441372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r'</a:t>
              </a:r>
              <a:r>
                <a:rPr kumimoji="1" lang="en-US" altLang="zh-CN" sz="2400" i="1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baseline="-2500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28"/>
            <p:cNvSpPr txBox="1">
              <a:spLocks noChangeArrowheads="1"/>
            </p:cNvSpPr>
            <p:nvPr/>
          </p:nvSpPr>
          <p:spPr bwMode="auto">
            <a:xfrm>
              <a:off x="3763323" y="4352449"/>
              <a:ext cx="927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……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58923" y="4352449"/>
            <a:ext cx="2811663" cy="491690"/>
            <a:chOff x="6658923" y="4352449"/>
            <a:chExt cx="2811663" cy="491690"/>
          </a:xfrm>
        </p:grpSpPr>
        <p:sp>
          <p:nvSpPr>
            <p:cNvPr id="47" name="Oval 30"/>
            <p:cNvSpPr>
              <a:spLocks noChangeArrowheads="1"/>
            </p:cNvSpPr>
            <p:nvPr/>
          </p:nvSpPr>
          <p:spPr bwMode="auto">
            <a:xfrm>
              <a:off x="9038586" y="441213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Oval 31"/>
            <p:cNvSpPr>
              <a:spLocks noChangeArrowheads="1"/>
            </p:cNvSpPr>
            <p:nvPr/>
          </p:nvSpPr>
          <p:spPr bwMode="auto">
            <a:xfrm>
              <a:off x="6658923" y="441213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400" i="1" spc="-7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spc="-70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9" name="Text Box 32"/>
            <p:cNvSpPr txBox="1">
              <a:spLocks noChangeArrowheads="1"/>
            </p:cNvSpPr>
            <p:nvPr/>
          </p:nvSpPr>
          <p:spPr bwMode="auto">
            <a:xfrm>
              <a:off x="7728898" y="4352449"/>
              <a:ext cx="927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……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8991" y="845232"/>
            <a:ext cx="10918169" cy="1118255"/>
            <a:chOff x="648991" y="845232"/>
            <a:chExt cx="10918169" cy="1118255"/>
          </a:xfrm>
        </p:grpSpPr>
        <p:sp>
          <p:nvSpPr>
            <p:cNvPr id="2" name="矩形 1"/>
            <p:cNvSpPr/>
            <p:nvPr/>
          </p:nvSpPr>
          <p:spPr>
            <a:xfrm>
              <a:off x="1203642" y="845232"/>
              <a:ext cx="10363518" cy="1118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直接插入排序的</a:t>
              </a:r>
              <a:r>
                <a:rPr lang="zh-CN" altLang="zh-CN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基本思想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依次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将待排序序列中的每一个记录插入到</a:t>
              </a:r>
              <a:r>
                <a:rPr lang="zh-CN" altLang="zh-CN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已排好序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的序列中，直到全部记录都排好序。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36"/>
            <p:cNvGrpSpPr/>
            <p:nvPr/>
          </p:nvGrpSpPr>
          <p:grpSpPr>
            <a:xfrm>
              <a:off x="648991" y="95601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1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1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50" y="391862"/>
            <a:ext cx="1657350" cy="1571625"/>
          </a:xfrm>
          <a:prstGeom prst="rect">
            <a:avLst/>
          </a:prstGeom>
          <a:noFill/>
          <a:ln w="9525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80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5673401" y="647376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7863879" y="82737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6768640" y="118737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8963916" y="89937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4578162" y="111537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5" name="AutoShape 9"/>
          <p:cNvSpPr>
            <a:spLocks noChangeArrowheads="1"/>
          </p:cNvSpPr>
          <p:nvPr/>
        </p:nvSpPr>
        <p:spPr bwMode="auto">
          <a:xfrm>
            <a:off x="4578162" y="1113024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4" name="AutoShape 9"/>
          <p:cNvSpPr>
            <a:spLocks noChangeArrowheads="1"/>
          </p:cNvSpPr>
          <p:nvPr/>
        </p:nvSpPr>
        <p:spPr bwMode="auto">
          <a:xfrm>
            <a:off x="5673401" y="1668456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5" name="AutoShape 9"/>
          <p:cNvSpPr>
            <a:spLocks noChangeArrowheads="1"/>
          </p:cNvSpPr>
          <p:nvPr/>
        </p:nvSpPr>
        <p:spPr bwMode="auto">
          <a:xfrm>
            <a:off x="7863879" y="184845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6" name="AutoShape 9"/>
          <p:cNvSpPr>
            <a:spLocks noChangeArrowheads="1"/>
          </p:cNvSpPr>
          <p:nvPr/>
        </p:nvSpPr>
        <p:spPr bwMode="auto">
          <a:xfrm>
            <a:off x="6768640" y="220845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7" name="AutoShape 9"/>
          <p:cNvSpPr>
            <a:spLocks noChangeArrowheads="1"/>
          </p:cNvSpPr>
          <p:nvPr/>
        </p:nvSpPr>
        <p:spPr bwMode="auto">
          <a:xfrm>
            <a:off x="8963916" y="192045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8" name="AutoShape 9"/>
          <p:cNvSpPr>
            <a:spLocks noChangeArrowheads="1"/>
          </p:cNvSpPr>
          <p:nvPr/>
        </p:nvSpPr>
        <p:spPr bwMode="auto">
          <a:xfrm>
            <a:off x="4578162" y="213645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22" name="AutoShape 9"/>
          <p:cNvSpPr>
            <a:spLocks noChangeArrowheads="1"/>
          </p:cNvSpPr>
          <p:nvPr/>
        </p:nvSpPr>
        <p:spPr bwMode="auto">
          <a:xfrm>
            <a:off x="6768640" y="2677056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23" name="AutoShape 9"/>
          <p:cNvSpPr>
            <a:spLocks noChangeArrowheads="1"/>
          </p:cNvSpPr>
          <p:nvPr/>
        </p:nvSpPr>
        <p:spPr bwMode="auto">
          <a:xfrm>
            <a:off x="7863879" y="285705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24" name="AutoShape 9"/>
          <p:cNvSpPr>
            <a:spLocks noChangeArrowheads="1"/>
          </p:cNvSpPr>
          <p:nvPr/>
        </p:nvSpPr>
        <p:spPr bwMode="auto">
          <a:xfrm>
            <a:off x="4578162" y="321705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25" name="AutoShape 9"/>
          <p:cNvSpPr>
            <a:spLocks noChangeArrowheads="1"/>
          </p:cNvSpPr>
          <p:nvPr/>
        </p:nvSpPr>
        <p:spPr bwMode="auto">
          <a:xfrm>
            <a:off x="8963916" y="292905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26" name="AutoShape 9"/>
          <p:cNvSpPr>
            <a:spLocks noChangeArrowheads="1"/>
          </p:cNvSpPr>
          <p:nvPr/>
        </p:nvSpPr>
        <p:spPr bwMode="auto">
          <a:xfrm>
            <a:off x="5673401" y="314505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29" name="AutoShape 9"/>
          <p:cNvSpPr>
            <a:spLocks noChangeArrowheads="1"/>
          </p:cNvSpPr>
          <p:nvPr/>
        </p:nvSpPr>
        <p:spPr bwMode="auto">
          <a:xfrm>
            <a:off x="7863879" y="3782592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30" name="AutoShape 9"/>
          <p:cNvSpPr>
            <a:spLocks noChangeArrowheads="1"/>
          </p:cNvSpPr>
          <p:nvPr/>
        </p:nvSpPr>
        <p:spPr bwMode="auto">
          <a:xfrm>
            <a:off x="6768640" y="396259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31" name="AutoShape 9"/>
          <p:cNvSpPr>
            <a:spLocks noChangeArrowheads="1"/>
          </p:cNvSpPr>
          <p:nvPr/>
        </p:nvSpPr>
        <p:spPr bwMode="auto">
          <a:xfrm>
            <a:off x="4578162" y="4322592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32" name="AutoShape 9"/>
          <p:cNvSpPr>
            <a:spLocks noChangeArrowheads="1"/>
          </p:cNvSpPr>
          <p:nvPr/>
        </p:nvSpPr>
        <p:spPr bwMode="auto">
          <a:xfrm>
            <a:off x="8963916" y="403459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33" name="AutoShape 9"/>
          <p:cNvSpPr>
            <a:spLocks noChangeArrowheads="1"/>
          </p:cNvSpPr>
          <p:nvPr/>
        </p:nvSpPr>
        <p:spPr bwMode="auto">
          <a:xfrm>
            <a:off x="5673401" y="4250592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35" name="AutoShape 9"/>
          <p:cNvSpPr>
            <a:spLocks noChangeArrowheads="1"/>
          </p:cNvSpPr>
          <p:nvPr/>
        </p:nvSpPr>
        <p:spPr bwMode="auto">
          <a:xfrm>
            <a:off x="8963916" y="4879872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36" name="AutoShape 9"/>
          <p:cNvSpPr>
            <a:spLocks noChangeArrowheads="1"/>
          </p:cNvSpPr>
          <p:nvPr/>
        </p:nvSpPr>
        <p:spPr bwMode="auto">
          <a:xfrm>
            <a:off x="7863879" y="505987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37" name="AutoShape 9"/>
          <p:cNvSpPr>
            <a:spLocks noChangeArrowheads="1"/>
          </p:cNvSpPr>
          <p:nvPr/>
        </p:nvSpPr>
        <p:spPr bwMode="auto">
          <a:xfrm>
            <a:off x="4578162" y="5419872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38" name="AutoShape 9"/>
          <p:cNvSpPr>
            <a:spLocks noChangeArrowheads="1"/>
          </p:cNvSpPr>
          <p:nvPr/>
        </p:nvSpPr>
        <p:spPr bwMode="auto">
          <a:xfrm>
            <a:off x="6768640" y="513187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39" name="AutoShape 9"/>
          <p:cNvSpPr>
            <a:spLocks noChangeArrowheads="1"/>
          </p:cNvSpPr>
          <p:nvPr/>
        </p:nvSpPr>
        <p:spPr bwMode="auto">
          <a:xfrm>
            <a:off x="5673401" y="5347872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4440" y="109788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234440" y="212067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234440" y="314346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排序结果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234440" y="4166250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234440" y="5189039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排序结果</a:t>
            </a:r>
          </a:p>
        </p:txBody>
      </p:sp>
    </p:spTree>
    <p:extLst>
      <p:ext uri="{BB962C8B-B14F-4D97-AF65-F5344CB8AC3E}">
        <p14:creationId xmlns:p14="http://schemas.microsoft.com/office/powerpoint/2010/main" val="408862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1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1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6"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1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1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5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1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9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1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0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1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1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1"/>
                  </p:tgtEl>
                </p:cond>
              </p:nextCondLst>
            </p:seq>
            <p:seq concurrent="1" nextAc="seek">
              <p:cTn id="181" restart="whenNotActive" fill="hold" evtFilter="cancelBubble" nodeType="interactiveSeq">
                <p:stCondLst>
                  <p:cond evt="onClick" delay="0">
                    <p:tgtEl>
                      <p:spTgt spid="1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2" fill="hold">
                      <p:stCondLst>
                        <p:cond delay="0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7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1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1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6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1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5"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5" grpId="0" animBg="1"/>
      <p:bldP spid="75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7" grpId="0"/>
      <p:bldP spid="141" grpId="0"/>
      <p:bldP spid="142" grpId="0"/>
      <p:bldP spid="143" grpId="0"/>
      <p:bldP spid="1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8167" y="3114040"/>
            <a:ext cx="10439402" cy="560923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直接插入排序在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插入第 </a:t>
            </a:r>
            <a:r>
              <a:rPr kumimoji="1" lang="en-US" altLang="zh-CN" sz="28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个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记录时，前面的 </a:t>
            </a:r>
            <a:r>
              <a:rPr kumimoji="1"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rgbClr val="B42D2D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个记录已经排好</a:t>
            </a:r>
            <a:r>
              <a:rPr kumimoji="1" lang="zh-CN" altLang="en-US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 </a:t>
            </a:r>
            <a:endParaRPr kumimoji="1" lang="zh-CN" altLang="en-US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4" name="Group 10"/>
          <p:cNvGrpSpPr>
            <a:grpSpLocks/>
          </p:cNvGrpSpPr>
          <p:nvPr/>
        </p:nvGrpSpPr>
        <p:grpSpPr bwMode="auto">
          <a:xfrm>
            <a:off x="4092470" y="977943"/>
            <a:ext cx="2295525" cy="452437"/>
            <a:chOff x="1831" y="2380"/>
            <a:chExt cx="1446" cy="285"/>
          </a:xfrm>
        </p:grpSpPr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3277" y="2380"/>
              <a:ext cx="0" cy="2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1831" y="2382"/>
              <a:ext cx="1446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831" y="2382"/>
              <a:ext cx="0" cy="283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Group 4"/>
          <p:cNvGrpSpPr>
            <a:grpSpLocks/>
          </p:cNvGrpSpPr>
          <p:nvPr/>
        </p:nvGrpSpPr>
        <p:grpSpPr bwMode="auto">
          <a:xfrm>
            <a:off x="2501160" y="1869800"/>
            <a:ext cx="3151187" cy="908050"/>
            <a:chOff x="819" y="2811"/>
            <a:chExt cx="1985" cy="572"/>
          </a:xfrm>
        </p:grpSpPr>
        <p:sp>
          <p:nvSpPr>
            <p:cNvPr id="19" name="AutoShape 5"/>
            <p:cNvSpPr>
              <a:spLocks/>
            </p:cNvSpPr>
            <p:nvPr/>
          </p:nvSpPr>
          <p:spPr bwMode="auto">
            <a:xfrm rot="16200000">
              <a:off x="1698" y="193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271" y="305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有序序列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231285" y="1325448"/>
            <a:ext cx="3568900" cy="469940"/>
            <a:chOff x="2066286" y="2502537"/>
            <a:chExt cx="3568900" cy="469940"/>
          </a:xfrm>
        </p:grpSpPr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2066286" y="2524602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>
              <a:off x="2764786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5203186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3580761" y="250253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……</a:t>
              </a:r>
            </a:p>
          </p:txBody>
        </p:sp>
      </p:grpSp>
      <p:grpSp>
        <p:nvGrpSpPr>
          <p:cNvPr id="21" name="Group 7"/>
          <p:cNvGrpSpPr>
            <a:grpSpLocks/>
          </p:cNvGrpSpPr>
          <p:nvPr/>
        </p:nvGrpSpPr>
        <p:grpSpPr bwMode="auto">
          <a:xfrm>
            <a:off x="6334972" y="1885675"/>
            <a:ext cx="3151188" cy="923925"/>
            <a:chOff x="3234" y="2821"/>
            <a:chExt cx="1985" cy="582"/>
          </a:xfrm>
        </p:grpSpPr>
        <p:sp>
          <p:nvSpPr>
            <p:cNvPr id="22" name="AutoShape 8"/>
            <p:cNvSpPr>
              <a:spLocks/>
            </p:cNvSpPr>
            <p:nvPr/>
          </p:nvSpPr>
          <p:spPr bwMode="auto">
            <a:xfrm rot="16200000">
              <a:off x="4113" y="194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3706" y="307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无序序列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52410" y="1363388"/>
            <a:ext cx="3514925" cy="432000"/>
            <a:chOff x="5987411" y="2540477"/>
            <a:chExt cx="3514925" cy="432000"/>
          </a:xfrm>
        </p:grpSpPr>
        <p:sp>
          <p:nvSpPr>
            <p:cNvPr id="33" name="Oval 18"/>
            <p:cNvSpPr>
              <a:spLocks noChangeArrowheads="1"/>
            </p:cNvSpPr>
            <p:nvPr/>
          </p:nvSpPr>
          <p:spPr bwMode="auto">
            <a:xfrm>
              <a:off x="5987411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9070336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5" name="Oval 20"/>
            <p:cNvSpPr>
              <a:spLocks noChangeArrowheads="1"/>
            </p:cNvSpPr>
            <p:nvPr/>
          </p:nvSpPr>
          <p:spPr bwMode="auto">
            <a:xfrm>
              <a:off x="6690674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7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70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kern="0" spc="-70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kern="0" spc="-70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7768586" y="255317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……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275403" y="4091616"/>
            <a:ext cx="4914356" cy="900000"/>
            <a:chOff x="3482923" y="616488"/>
            <a:chExt cx="4914356" cy="900000"/>
          </a:xfrm>
          <a:solidFill>
            <a:srgbClr val="B4B4C8"/>
          </a:solidFill>
        </p:grpSpPr>
        <p:sp>
          <p:nvSpPr>
            <p:cNvPr id="54" name="AutoShape 9"/>
            <p:cNvSpPr>
              <a:spLocks noChangeArrowheads="1"/>
            </p:cNvSpPr>
            <p:nvPr/>
          </p:nvSpPr>
          <p:spPr bwMode="auto">
            <a:xfrm>
              <a:off x="4578162" y="616488"/>
              <a:ext cx="533400" cy="90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AutoShape 9"/>
            <p:cNvSpPr>
              <a:spLocks noChangeArrowheads="1"/>
            </p:cNvSpPr>
            <p:nvPr/>
          </p:nvSpPr>
          <p:spPr bwMode="auto">
            <a:xfrm>
              <a:off x="6768640" y="796488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AutoShape 9"/>
            <p:cNvSpPr>
              <a:spLocks noChangeArrowheads="1"/>
            </p:cNvSpPr>
            <p:nvPr/>
          </p:nvSpPr>
          <p:spPr bwMode="auto">
            <a:xfrm>
              <a:off x="5673401" y="1156488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AutoShape 9"/>
            <p:cNvSpPr>
              <a:spLocks noChangeArrowheads="1"/>
            </p:cNvSpPr>
            <p:nvPr/>
          </p:nvSpPr>
          <p:spPr bwMode="auto">
            <a:xfrm>
              <a:off x="7863879" y="868488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AutoShape 9"/>
            <p:cNvSpPr>
              <a:spLocks noChangeArrowheads="1"/>
            </p:cNvSpPr>
            <p:nvPr/>
          </p:nvSpPr>
          <p:spPr bwMode="auto">
            <a:xfrm>
              <a:off x="3482923" y="1084488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3028" y="5387917"/>
            <a:ext cx="8316634" cy="652486"/>
            <a:chOff x="643028" y="5387917"/>
            <a:chExt cx="8316634" cy="652486"/>
          </a:xfrm>
        </p:grpSpPr>
        <p:sp>
          <p:nvSpPr>
            <p:cNvPr id="59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7696200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初始的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有序序列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0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1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1197892" y="4529951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49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16" grpId="0" animBg="1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3028" y="5387917"/>
            <a:ext cx="8316634" cy="652486"/>
            <a:chOff x="643028" y="5387917"/>
            <a:chExt cx="8316634" cy="652486"/>
          </a:xfrm>
        </p:grpSpPr>
        <p:sp>
          <p:nvSpPr>
            <p:cNvPr id="59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7696200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初始的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有序序列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0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1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5673401" y="647376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7863879" y="82737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6768640" y="118737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8959118" y="89937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4578162" y="111537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4578162" y="1112712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34440" y="109788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Rectangle 4"/>
          <p:cNvSpPr>
            <a:spLocks noChangeArrowheads="1"/>
          </p:cNvSpPr>
          <p:nvPr/>
        </p:nvSpPr>
        <p:spPr bwMode="auto">
          <a:xfrm>
            <a:off x="1357124" y="3711577"/>
            <a:ext cx="6975475" cy="1569660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n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             </a:t>
            </a:r>
          </a:p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10241" y="1907333"/>
            <a:ext cx="11199489" cy="999694"/>
            <a:chOff x="510241" y="1907333"/>
            <a:chExt cx="11199489" cy="999694"/>
          </a:xfrm>
        </p:grpSpPr>
        <p:sp>
          <p:nvSpPr>
            <p:cNvPr id="89" name="Text Box 8"/>
            <p:cNvSpPr txBox="1">
              <a:spLocks noChangeArrowheads="1"/>
            </p:cNvSpPr>
            <p:nvPr/>
          </p:nvSpPr>
          <p:spPr bwMode="auto">
            <a:xfrm>
              <a:off x="1181838" y="1917012"/>
              <a:ext cx="10527892" cy="990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ts val="3500"/>
                </a:lnSpc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将</a:t>
              </a:r>
              <a:r>
                <a:rPr kumimoji="1"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kumimoji="1" lang="en-US" altLang="zh-CN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kumimoji="1"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记录看成是初始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有序序列，</a:t>
              </a:r>
              <a:endPara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l" eaLnBrk="0" hangingPunct="0">
                <a:lnSpc>
                  <a:spcPts val="3500"/>
                </a:lnSpc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然后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从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记录起依次插入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到有序序列中，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直至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将第 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记录插入。</a:t>
              </a: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510241" y="1907333"/>
              <a:ext cx="3327744" cy="523220"/>
              <a:chOff x="510241" y="1907333"/>
              <a:chExt cx="3327744" cy="523220"/>
            </a:xfrm>
          </p:grpSpPr>
          <p:grpSp>
            <p:nvGrpSpPr>
              <p:cNvPr id="91" name="Group 109"/>
              <p:cNvGrpSpPr/>
              <p:nvPr/>
            </p:nvGrpSpPr>
            <p:grpSpPr>
              <a:xfrm>
                <a:off x="510241" y="1917012"/>
                <a:ext cx="540000" cy="432000"/>
                <a:chOff x="1501535" y="1870628"/>
                <a:chExt cx="924087" cy="714938"/>
              </a:xfrm>
              <a:solidFill>
                <a:srgbClr val="5A327D"/>
              </a:solidFill>
            </p:grpSpPr>
            <p:sp>
              <p:nvSpPr>
                <p:cNvPr id="92" name="Freeform 96"/>
                <p:cNvSpPr>
                  <a:spLocks/>
                </p:cNvSpPr>
                <p:nvPr/>
              </p:nvSpPr>
              <p:spPr bwMode="auto">
                <a:xfrm>
                  <a:off x="2034662" y="1884298"/>
                  <a:ext cx="390960" cy="701268"/>
                </a:xfrm>
                <a:custGeom>
                  <a:avLst/>
                  <a:gdLst>
                    <a:gd name="T0" fmla="*/ 286 w 286"/>
                    <a:gd name="T1" fmla="*/ 0 h 513"/>
                    <a:gd name="T2" fmla="*/ 108 w 286"/>
                    <a:gd name="T3" fmla="*/ 513 h 513"/>
                    <a:gd name="T4" fmla="*/ 0 w 286"/>
                    <a:gd name="T5" fmla="*/ 373 h 513"/>
                    <a:gd name="T6" fmla="*/ 286 w 286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6" h="513">
                      <a:moveTo>
                        <a:pt x="286" y="0"/>
                      </a:moveTo>
                      <a:lnTo>
                        <a:pt x="108" y="513"/>
                      </a:lnTo>
                      <a:lnTo>
                        <a:pt x="0" y="373"/>
                      </a:lnTo>
                      <a:lnTo>
                        <a:pt x="28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Freeform 97"/>
                <p:cNvSpPr>
                  <a:spLocks/>
                </p:cNvSpPr>
                <p:nvPr/>
              </p:nvSpPr>
              <p:spPr bwMode="auto">
                <a:xfrm>
                  <a:off x="1795438" y="1870628"/>
                  <a:ext cx="613780" cy="511255"/>
                </a:xfrm>
                <a:custGeom>
                  <a:avLst/>
                  <a:gdLst>
                    <a:gd name="T0" fmla="*/ 449 w 449"/>
                    <a:gd name="T1" fmla="*/ 0 h 374"/>
                    <a:gd name="T2" fmla="*/ 163 w 449"/>
                    <a:gd name="T3" fmla="*/ 374 h 374"/>
                    <a:gd name="T4" fmla="*/ 0 w 449"/>
                    <a:gd name="T5" fmla="*/ 308 h 374"/>
                    <a:gd name="T6" fmla="*/ 449 w 449"/>
                    <a:gd name="T7" fmla="*/ 0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9" h="374">
                      <a:moveTo>
                        <a:pt x="449" y="0"/>
                      </a:moveTo>
                      <a:lnTo>
                        <a:pt x="163" y="374"/>
                      </a:lnTo>
                      <a:lnTo>
                        <a:pt x="0" y="308"/>
                      </a:lnTo>
                      <a:lnTo>
                        <a:pt x="44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98"/>
                <p:cNvSpPr>
                  <a:spLocks/>
                </p:cNvSpPr>
                <p:nvPr/>
              </p:nvSpPr>
              <p:spPr bwMode="auto">
                <a:xfrm>
                  <a:off x="1989551" y="2420159"/>
                  <a:ext cx="28707" cy="56047"/>
                </a:xfrm>
                <a:custGeom>
                  <a:avLst/>
                  <a:gdLst>
                    <a:gd name="T0" fmla="*/ 5 w 9"/>
                    <a:gd name="T1" fmla="*/ 0 h 17"/>
                    <a:gd name="T2" fmla="*/ 8 w 9"/>
                    <a:gd name="T3" fmla="*/ 4 h 17"/>
                    <a:gd name="T4" fmla="*/ 7 w 9"/>
                    <a:gd name="T5" fmla="*/ 14 h 17"/>
                    <a:gd name="T6" fmla="*/ 3 w 9"/>
                    <a:gd name="T7" fmla="*/ 17 h 17"/>
                    <a:gd name="T8" fmla="*/ 0 w 9"/>
                    <a:gd name="T9" fmla="*/ 13 h 17"/>
                    <a:gd name="T10" fmla="*/ 0 w 9"/>
                    <a:gd name="T11" fmla="*/ 13 h 17"/>
                    <a:gd name="T12" fmla="*/ 1 w 9"/>
                    <a:gd name="T13" fmla="*/ 3 h 17"/>
                    <a:gd name="T14" fmla="*/ 5 w 9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7">
                      <a:moveTo>
                        <a:pt x="5" y="0"/>
                      </a:moveTo>
                      <a:cubicBezTo>
                        <a:pt x="7" y="0"/>
                        <a:pt x="9" y="2"/>
                        <a:pt x="8" y="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1" y="17"/>
                        <a:pt x="0" y="15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1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99"/>
                <p:cNvSpPr>
                  <a:spLocks/>
                </p:cNvSpPr>
                <p:nvPr/>
              </p:nvSpPr>
              <p:spPr bwMode="auto">
                <a:xfrm>
                  <a:off x="1947175" y="2491243"/>
                  <a:ext cx="51946" cy="46478"/>
                </a:xfrm>
                <a:custGeom>
                  <a:avLst/>
                  <a:gdLst>
                    <a:gd name="T0" fmla="*/ 15 w 16"/>
                    <a:gd name="T1" fmla="*/ 2 h 14"/>
                    <a:gd name="T2" fmla="*/ 14 w 16"/>
                    <a:gd name="T3" fmla="*/ 7 h 14"/>
                    <a:gd name="T4" fmla="*/ 6 w 16"/>
                    <a:gd name="T5" fmla="*/ 13 h 14"/>
                    <a:gd name="T6" fmla="*/ 1 w 16"/>
                    <a:gd name="T7" fmla="*/ 12 h 14"/>
                    <a:gd name="T8" fmla="*/ 0 w 16"/>
                    <a:gd name="T9" fmla="*/ 10 h 14"/>
                    <a:gd name="T10" fmla="*/ 2 w 16"/>
                    <a:gd name="T11" fmla="*/ 7 h 14"/>
                    <a:gd name="T12" fmla="*/ 9 w 16"/>
                    <a:gd name="T13" fmla="*/ 1 h 14"/>
                    <a:gd name="T14" fmla="*/ 15 w 16"/>
                    <a:gd name="T15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2"/>
                      </a:moveTo>
                      <a:cubicBezTo>
                        <a:pt x="16" y="4"/>
                        <a:pt x="16" y="6"/>
                        <a:pt x="14" y="7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5" y="14"/>
                        <a:pt x="2" y="14"/>
                        <a:pt x="1" y="12"/>
                      </a:cubicBezTo>
                      <a:cubicBezTo>
                        <a:pt x="1" y="12"/>
                        <a:pt x="0" y="11"/>
                        <a:pt x="0" y="10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1" y="0"/>
                        <a:pt x="13" y="1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100"/>
                <p:cNvSpPr>
                  <a:spLocks/>
                </p:cNvSpPr>
                <p:nvPr/>
              </p:nvSpPr>
              <p:spPr bwMode="auto">
                <a:xfrm>
                  <a:off x="1881559" y="2524050"/>
                  <a:ext cx="58781" cy="28707"/>
                </a:xfrm>
                <a:custGeom>
                  <a:avLst/>
                  <a:gdLst>
                    <a:gd name="T0" fmla="*/ 14 w 18"/>
                    <a:gd name="T1" fmla="*/ 1 h 9"/>
                    <a:gd name="T2" fmla="*/ 17 w 18"/>
                    <a:gd name="T3" fmla="*/ 5 h 9"/>
                    <a:gd name="T4" fmla="*/ 13 w 18"/>
                    <a:gd name="T5" fmla="*/ 9 h 9"/>
                    <a:gd name="T6" fmla="*/ 4 w 18"/>
                    <a:gd name="T7" fmla="*/ 8 h 9"/>
                    <a:gd name="T8" fmla="*/ 0 w 18"/>
                    <a:gd name="T9" fmla="*/ 3 h 9"/>
                    <a:gd name="T10" fmla="*/ 4 w 18"/>
                    <a:gd name="T11" fmla="*/ 0 h 9"/>
                    <a:gd name="T12" fmla="*/ 4 w 18"/>
                    <a:gd name="T13" fmla="*/ 0 h 9"/>
                    <a:gd name="T14" fmla="*/ 14 w 18"/>
                    <a:gd name="T1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" h="9">
                      <a:moveTo>
                        <a:pt x="14" y="1"/>
                      </a:moveTo>
                      <a:cubicBezTo>
                        <a:pt x="16" y="1"/>
                        <a:pt x="18" y="3"/>
                        <a:pt x="17" y="5"/>
                      </a:cubicBezTo>
                      <a:cubicBezTo>
                        <a:pt x="17" y="7"/>
                        <a:pt x="15" y="9"/>
                        <a:pt x="1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7"/>
                        <a:pt x="0" y="6"/>
                        <a:pt x="0" y="3"/>
                      </a:cubicBezTo>
                      <a:cubicBezTo>
                        <a:pt x="1" y="2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101"/>
                <p:cNvSpPr>
                  <a:spLocks/>
                </p:cNvSpPr>
                <p:nvPr/>
              </p:nvSpPr>
              <p:spPr bwMode="auto">
                <a:xfrm>
                  <a:off x="1817310" y="2485775"/>
                  <a:ext cx="51946" cy="45111"/>
                </a:xfrm>
                <a:custGeom>
                  <a:avLst/>
                  <a:gdLst>
                    <a:gd name="T0" fmla="*/ 15 w 16"/>
                    <a:gd name="T1" fmla="*/ 12 h 14"/>
                    <a:gd name="T2" fmla="*/ 9 w 16"/>
                    <a:gd name="T3" fmla="*/ 13 h 14"/>
                    <a:gd name="T4" fmla="*/ 2 w 16"/>
                    <a:gd name="T5" fmla="*/ 6 h 14"/>
                    <a:gd name="T6" fmla="*/ 2 w 16"/>
                    <a:gd name="T7" fmla="*/ 1 h 14"/>
                    <a:gd name="T8" fmla="*/ 4 w 16"/>
                    <a:gd name="T9" fmla="*/ 0 h 14"/>
                    <a:gd name="T10" fmla="*/ 7 w 16"/>
                    <a:gd name="T11" fmla="*/ 1 h 14"/>
                    <a:gd name="T12" fmla="*/ 14 w 16"/>
                    <a:gd name="T13" fmla="*/ 7 h 14"/>
                    <a:gd name="T14" fmla="*/ 15 w 16"/>
                    <a:gd name="T15" fmla="*/ 1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12"/>
                      </a:moveTo>
                      <a:cubicBezTo>
                        <a:pt x="13" y="14"/>
                        <a:pt x="11" y="14"/>
                        <a:pt x="9" y="13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0" y="5"/>
                        <a:pt x="0" y="3"/>
                        <a:pt x="2" y="1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1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6" y="8"/>
                        <a:pt x="16" y="11"/>
                        <a:pt x="1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102"/>
                <p:cNvSpPr>
                  <a:spLocks/>
                </p:cNvSpPr>
                <p:nvPr/>
              </p:nvSpPr>
              <p:spPr bwMode="auto">
                <a:xfrm>
                  <a:off x="1774933" y="2429728"/>
                  <a:ext cx="46478" cy="51946"/>
                </a:xfrm>
                <a:custGeom>
                  <a:avLst/>
                  <a:gdLst>
                    <a:gd name="T0" fmla="*/ 13 w 14"/>
                    <a:gd name="T1" fmla="*/ 10 h 16"/>
                    <a:gd name="T2" fmla="*/ 11 w 14"/>
                    <a:gd name="T3" fmla="*/ 15 h 16"/>
                    <a:gd name="T4" fmla="*/ 6 w 14"/>
                    <a:gd name="T5" fmla="*/ 14 h 16"/>
                    <a:gd name="T6" fmla="*/ 1 w 14"/>
                    <a:gd name="T7" fmla="*/ 5 h 16"/>
                    <a:gd name="T8" fmla="*/ 3 w 14"/>
                    <a:gd name="T9" fmla="*/ 0 h 16"/>
                    <a:gd name="T10" fmla="*/ 5 w 14"/>
                    <a:gd name="T11" fmla="*/ 0 h 16"/>
                    <a:gd name="T12" fmla="*/ 8 w 14"/>
                    <a:gd name="T13" fmla="*/ 2 h 16"/>
                    <a:gd name="T14" fmla="*/ 13 w 14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16">
                      <a:moveTo>
                        <a:pt x="13" y="10"/>
                      </a:moveTo>
                      <a:cubicBezTo>
                        <a:pt x="14" y="12"/>
                        <a:pt x="13" y="14"/>
                        <a:pt x="11" y="15"/>
                      </a:cubicBezTo>
                      <a:cubicBezTo>
                        <a:pt x="10" y="16"/>
                        <a:pt x="7" y="16"/>
                        <a:pt x="6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1" y="1"/>
                        <a:pt x="3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6" y="0"/>
                        <a:pt x="7" y="1"/>
                        <a:pt x="8" y="2"/>
                      </a:cubicBezTo>
                      <a:lnTo>
                        <a:pt x="13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3"/>
                <p:cNvSpPr>
                  <a:spLocks/>
                </p:cNvSpPr>
                <p:nvPr/>
              </p:nvSpPr>
              <p:spPr bwMode="auto">
                <a:xfrm>
                  <a:off x="1733924" y="2365479"/>
                  <a:ext cx="41010" cy="51946"/>
                </a:xfrm>
                <a:custGeom>
                  <a:avLst/>
                  <a:gdLst>
                    <a:gd name="T0" fmla="*/ 12 w 13"/>
                    <a:gd name="T1" fmla="*/ 10 h 16"/>
                    <a:gd name="T2" fmla="*/ 11 w 13"/>
                    <a:gd name="T3" fmla="*/ 15 h 16"/>
                    <a:gd name="T4" fmla="*/ 5 w 13"/>
                    <a:gd name="T5" fmla="*/ 14 h 16"/>
                    <a:gd name="T6" fmla="*/ 1 w 13"/>
                    <a:gd name="T7" fmla="*/ 5 h 16"/>
                    <a:gd name="T8" fmla="*/ 2 w 13"/>
                    <a:gd name="T9" fmla="*/ 0 h 16"/>
                    <a:gd name="T10" fmla="*/ 4 w 13"/>
                    <a:gd name="T11" fmla="*/ 0 h 16"/>
                    <a:gd name="T12" fmla="*/ 7 w 13"/>
                    <a:gd name="T13" fmla="*/ 2 h 16"/>
                    <a:gd name="T14" fmla="*/ 12 w 13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16">
                      <a:moveTo>
                        <a:pt x="12" y="10"/>
                      </a:moveTo>
                      <a:cubicBezTo>
                        <a:pt x="13" y="12"/>
                        <a:pt x="12" y="14"/>
                        <a:pt x="11" y="15"/>
                      </a:cubicBezTo>
                      <a:cubicBezTo>
                        <a:pt x="9" y="16"/>
                        <a:pt x="6" y="15"/>
                        <a:pt x="5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2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Freeform 104"/>
                <p:cNvSpPr>
                  <a:spLocks/>
                </p:cNvSpPr>
                <p:nvPr/>
              </p:nvSpPr>
              <p:spPr bwMode="auto">
                <a:xfrm>
                  <a:off x="1681978" y="2317634"/>
                  <a:ext cx="51946" cy="45111"/>
                </a:xfrm>
                <a:custGeom>
                  <a:avLst/>
                  <a:gdLst>
                    <a:gd name="T0" fmla="*/ 14 w 16"/>
                    <a:gd name="T1" fmla="*/ 6 h 14"/>
                    <a:gd name="T2" fmla="*/ 15 w 16"/>
                    <a:gd name="T3" fmla="*/ 12 h 14"/>
                    <a:gd name="T4" fmla="*/ 10 w 16"/>
                    <a:gd name="T5" fmla="*/ 12 h 14"/>
                    <a:gd name="T6" fmla="*/ 2 w 16"/>
                    <a:gd name="T7" fmla="*/ 6 h 14"/>
                    <a:gd name="T8" fmla="*/ 2 w 16"/>
                    <a:gd name="T9" fmla="*/ 1 h 14"/>
                    <a:gd name="T10" fmla="*/ 5 w 16"/>
                    <a:gd name="T11" fmla="*/ 0 h 14"/>
                    <a:gd name="T12" fmla="*/ 7 w 16"/>
                    <a:gd name="T13" fmla="*/ 0 h 14"/>
                    <a:gd name="T14" fmla="*/ 14 w 16"/>
                    <a:gd name="T15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4" y="6"/>
                      </a:moveTo>
                      <a:cubicBezTo>
                        <a:pt x="16" y="8"/>
                        <a:pt x="16" y="10"/>
                        <a:pt x="15" y="12"/>
                      </a:cubicBezTo>
                      <a:cubicBezTo>
                        <a:pt x="14" y="13"/>
                        <a:pt x="11" y="14"/>
                        <a:pt x="10" y="12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" y="5"/>
                        <a:pt x="0" y="2"/>
                        <a:pt x="2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lnTo>
                        <a:pt x="1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05"/>
                <p:cNvSpPr>
                  <a:spLocks/>
                </p:cNvSpPr>
                <p:nvPr/>
              </p:nvSpPr>
              <p:spPr bwMode="auto">
                <a:xfrm>
                  <a:off x="1613628" y="2291662"/>
                  <a:ext cx="54680" cy="28707"/>
                </a:xfrm>
                <a:custGeom>
                  <a:avLst/>
                  <a:gdLst>
                    <a:gd name="T0" fmla="*/ 14 w 17"/>
                    <a:gd name="T1" fmla="*/ 2 h 9"/>
                    <a:gd name="T2" fmla="*/ 17 w 17"/>
                    <a:gd name="T3" fmla="*/ 6 h 9"/>
                    <a:gd name="T4" fmla="*/ 13 w 17"/>
                    <a:gd name="T5" fmla="*/ 9 h 9"/>
                    <a:gd name="T6" fmla="*/ 3 w 17"/>
                    <a:gd name="T7" fmla="*/ 7 h 9"/>
                    <a:gd name="T8" fmla="*/ 0 w 17"/>
                    <a:gd name="T9" fmla="*/ 3 h 9"/>
                    <a:gd name="T10" fmla="*/ 4 w 17"/>
                    <a:gd name="T11" fmla="*/ 0 h 9"/>
                    <a:gd name="T12" fmla="*/ 4 w 17"/>
                    <a:gd name="T13" fmla="*/ 0 h 9"/>
                    <a:gd name="T14" fmla="*/ 14 w 17"/>
                    <a:gd name="T15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9">
                      <a:moveTo>
                        <a:pt x="14" y="2"/>
                      </a:moveTo>
                      <a:cubicBezTo>
                        <a:pt x="16" y="2"/>
                        <a:pt x="17" y="4"/>
                        <a:pt x="17" y="6"/>
                      </a:cubicBezTo>
                      <a:cubicBezTo>
                        <a:pt x="17" y="8"/>
                        <a:pt x="15" y="9"/>
                        <a:pt x="13" y="9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1" y="7"/>
                        <a:pt x="0" y="5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" name="Freeform 106"/>
                <p:cNvSpPr>
                  <a:spLocks/>
                </p:cNvSpPr>
                <p:nvPr/>
              </p:nvSpPr>
              <p:spPr bwMode="auto">
                <a:xfrm>
                  <a:off x="1537077" y="2287561"/>
                  <a:ext cx="54680" cy="46478"/>
                </a:xfrm>
                <a:custGeom>
                  <a:avLst/>
                  <a:gdLst>
                    <a:gd name="T0" fmla="*/ 16 w 17"/>
                    <a:gd name="T1" fmla="*/ 3 h 14"/>
                    <a:gd name="T2" fmla="*/ 14 w 17"/>
                    <a:gd name="T3" fmla="*/ 8 h 14"/>
                    <a:gd name="T4" fmla="*/ 6 w 17"/>
                    <a:gd name="T5" fmla="*/ 13 h 14"/>
                    <a:gd name="T6" fmla="*/ 1 w 17"/>
                    <a:gd name="T7" fmla="*/ 11 h 14"/>
                    <a:gd name="T8" fmla="*/ 0 w 17"/>
                    <a:gd name="T9" fmla="*/ 10 h 14"/>
                    <a:gd name="T10" fmla="*/ 2 w 17"/>
                    <a:gd name="T11" fmla="*/ 6 h 14"/>
                    <a:gd name="T12" fmla="*/ 10 w 17"/>
                    <a:gd name="T13" fmla="*/ 1 h 14"/>
                    <a:gd name="T14" fmla="*/ 16 w 17"/>
                    <a:gd name="T1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4">
                      <a:moveTo>
                        <a:pt x="16" y="3"/>
                      </a:moveTo>
                      <a:cubicBezTo>
                        <a:pt x="17" y="5"/>
                        <a:pt x="16" y="7"/>
                        <a:pt x="14" y="8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4" y="14"/>
                        <a:pt x="2" y="13"/>
                        <a:pt x="1" y="11"/>
                      </a:cubicBezTo>
                      <a:cubicBezTo>
                        <a:pt x="1" y="11"/>
                        <a:pt x="0" y="10"/>
                        <a:pt x="0" y="10"/>
                      </a:cubicBezTo>
                      <a:cubicBezTo>
                        <a:pt x="0" y="8"/>
                        <a:pt x="1" y="7"/>
                        <a:pt x="2" y="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2" y="0"/>
                        <a:pt x="15" y="1"/>
                        <a:pt x="1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7"/>
                <p:cNvSpPr>
                  <a:spLocks/>
                </p:cNvSpPr>
                <p:nvPr/>
              </p:nvSpPr>
              <p:spPr bwMode="auto">
                <a:xfrm>
                  <a:off x="1504269" y="2407856"/>
                  <a:ext cx="38276" cy="54680"/>
                </a:xfrm>
                <a:custGeom>
                  <a:avLst/>
                  <a:gdLst>
                    <a:gd name="T0" fmla="*/ 11 w 12"/>
                    <a:gd name="T1" fmla="*/ 12 h 17"/>
                    <a:gd name="T2" fmla="*/ 9 w 12"/>
                    <a:gd name="T3" fmla="*/ 16 h 17"/>
                    <a:gd name="T4" fmla="*/ 8 w 12"/>
                    <a:gd name="T5" fmla="*/ 17 h 17"/>
                    <a:gd name="T6" fmla="*/ 4 w 12"/>
                    <a:gd name="T7" fmla="*/ 14 h 17"/>
                    <a:gd name="T8" fmla="*/ 1 w 12"/>
                    <a:gd name="T9" fmla="*/ 5 h 17"/>
                    <a:gd name="T10" fmla="*/ 3 w 12"/>
                    <a:gd name="T11" fmla="*/ 0 h 17"/>
                    <a:gd name="T12" fmla="*/ 8 w 12"/>
                    <a:gd name="T13" fmla="*/ 3 h 17"/>
                    <a:gd name="T14" fmla="*/ 11 w 12"/>
                    <a:gd name="T15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17">
                      <a:moveTo>
                        <a:pt x="11" y="12"/>
                      </a:moveTo>
                      <a:cubicBezTo>
                        <a:pt x="12" y="13"/>
                        <a:pt x="11" y="16"/>
                        <a:pt x="9" y="16"/>
                      </a:cubicBezTo>
                      <a:cubicBezTo>
                        <a:pt x="9" y="16"/>
                        <a:pt x="8" y="17"/>
                        <a:pt x="8" y="17"/>
                      </a:cubicBezTo>
                      <a:cubicBezTo>
                        <a:pt x="6" y="17"/>
                        <a:pt x="5" y="16"/>
                        <a:pt x="4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3"/>
                        <a:pt x="1" y="1"/>
                        <a:pt x="3" y="0"/>
                      </a:cubicBezTo>
                      <a:cubicBezTo>
                        <a:pt x="5" y="0"/>
                        <a:pt x="7" y="1"/>
                        <a:pt x="8" y="3"/>
                      </a:cubicBezTo>
                      <a:lnTo>
                        <a:pt x="11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Freeform 108"/>
                <p:cNvSpPr>
                  <a:spLocks/>
                </p:cNvSpPr>
                <p:nvPr/>
              </p:nvSpPr>
              <p:spPr bwMode="auto">
                <a:xfrm>
                  <a:off x="1501535" y="2339506"/>
                  <a:ext cx="35542" cy="54680"/>
                </a:xfrm>
                <a:custGeom>
                  <a:avLst/>
                  <a:gdLst>
                    <a:gd name="T0" fmla="*/ 7 w 11"/>
                    <a:gd name="T1" fmla="*/ 0 h 17"/>
                    <a:gd name="T2" fmla="*/ 10 w 11"/>
                    <a:gd name="T3" fmla="*/ 5 h 17"/>
                    <a:gd name="T4" fmla="*/ 8 w 11"/>
                    <a:gd name="T5" fmla="*/ 14 h 17"/>
                    <a:gd name="T6" fmla="*/ 3 w 11"/>
                    <a:gd name="T7" fmla="*/ 17 h 17"/>
                    <a:gd name="T8" fmla="*/ 0 w 11"/>
                    <a:gd name="T9" fmla="*/ 13 h 17"/>
                    <a:gd name="T10" fmla="*/ 1 w 11"/>
                    <a:gd name="T11" fmla="*/ 12 h 17"/>
                    <a:gd name="T12" fmla="*/ 3 w 11"/>
                    <a:gd name="T13" fmla="*/ 3 h 17"/>
                    <a:gd name="T14" fmla="*/ 7 w 11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7">
                      <a:moveTo>
                        <a:pt x="7" y="0"/>
                      </a:moveTo>
                      <a:cubicBezTo>
                        <a:pt x="9" y="1"/>
                        <a:pt x="11" y="3"/>
                        <a:pt x="10" y="5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2" y="16"/>
                        <a:pt x="0" y="15"/>
                        <a:pt x="0" y="13"/>
                      </a:cubicBezTo>
                      <a:cubicBezTo>
                        <a:pt x="0" y="13"/>
                        <a:pt x="0" y="12"/>
                        <a:pt x="1" y="1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5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5" name="Text Box 8"/>
              <p:cNvSpPr txBox="1">
                <a:spLocks noChangeArrowheads="1"/>
              </p:cNvSpPr>
              <p:nvPr/>
            </p:nvSpPr>
            <p:spPr bwMode="auto">
              <a:xfrm>
                <a:off x="1207860" y="1907333"/>
                <a:ext cx="263012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kumimoji="1"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解决方法</a:t>
                </a:r>
                <a:r>
                  <a:rPr kumimoji="1"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6" name="组合 105"/>
          <p:cNvGrpSpPr/>
          <p:nvPr/>
        </p:nvGrpSpPr>
        <p:grpSpPr>
          <a:xfrm>
            <a:off x="575744" y="3082276"/>
            <a:ext cx="3327744" cy="523220"/>
            <a:chOff x="510241" y="1907333"/>
            <a:chExt cx="3327744" cy="523220"/>
          </a:xfrm>
        </p:grpSpPr>
        <p:grpSp>
          <p:nvGrpSpPr>
            <p:cNvPr id="107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9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8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" name="Rectangle 4"/>
          <p:cNvSpPr>
            <a:spLocks noChangeArrowheads="1"/>
          </p:cNvSpPr>
          <p:nvPr/>
        </p:nvSpPr>
        <p:spPr bwMode="auto">
          <a:xfrm>
            <a:off x="1379984" y="4498767"/>
            <a:ext cx="6975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插入第 </a:t>
            </a:r>
            <a:r>
              <a:rPr kumimoji="1"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kumimoji="1"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记录，即</a:t>
            </a:r>
            <a:r>
              <a:rPr kumimoji="1"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i-1 </a:t>
            </a:r>
            <a:r>
              <a:rPr kumimoji="1"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趟</a:t>
            </a:r>
            <a:r>
              <a:rPr kumimoji="1"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直接插入排序</a:t>
            </a:r>
            <a:r>
              <a:rPr kumimoji="1"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kumimoji="1" lang="zh-CN" altLang="en-US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9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"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7" grpId="0" animBg="1"/>
      <p:bldP spid="84" grpId="0"/>
      <p:bldP spid="90" grpId="0" animBg="1"/>
      <p:bldP spid="90" grpId="1" animBg="1"/>
      <p:bldP spid="122" grpId="0"/>
      <p:bldP spid="12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8167" y="3641560"/>
            <a:ext cx="10439402" cy="609398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直接插入排序在</a:t>
            </a:r>
            <a:r>
              <a:rPr kumimoji="1"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插入第 </a:t>
            </a:r>
            <a:r>
              <a:rPr kumimoji="1" lang="en-US" altLang="zh-CN" sz="2800" i="1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个</a:t>
            </a:r>
            <a:r>
              <a:rPr kumimoji="1"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记录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时，前面的 </a:t>
            </a:r>
            <a:r>
              <a:rPr kumimoji="1"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个记录已经排好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 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4" name="Group 10"/>
          <p:cNvGrpSpPr>
            <a:grpSpLocks/>
          </p:cNvGrpSpPr>
          <p:nvPr/>
        </p:nvGrpSpPr>
        <p:grpSpPr bwMode="auto">
          <a:xfrm>
            <a:off x="4092470" y="977943"/>
            <a:ext cx="2295525" cy="452437"/>
            <a:chOff x="1831" y="2380"/>
            <a:chExt cx="1446" cy="285"/>
          </a:xfrm>
        </p:grpSpPr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3277" y="2380"/>
              <a:ext cx="0" cy="2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1831" y="2382"/>
              <a:ext cx="1446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831" y="2382"/>
              <a:ext cx="0" cy="283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Group 4"/>
          <p:cNvGrpSpPr>
            <a:grpSpLocks/>
          </p:cNvGrpSpPr>
          <p:nvPr/>
        </p:nvGrpSpPr>
        <p:grpSpPr bwMode="auto">
          <a:xfrm>
            <a:off x="2501160" y="1869800"/>
            <a:ext cx="3151187" cy="908050"/>
            <a:chOff x="819" y="2811"/>
            <a:chExt cx="1985" cy="572"/>
          </a:xfrm>
        </p:grpSpPr>
        <p:sp>
          <p:nvSpPr>
            <p:cNvPr id="19" name="AutoShape 5"/>
            <p:cNvSpPr>
              <a:spLocks/>
            </p:cNvSpPr>
            <p:nvPr/>
          </p:nvSpPr>
          <p:spPr bwMode="auto">
            <a:xfrm rot="16200000">
              <a:off x="1698" y="193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271" y="305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有序序列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231285" y="1325448"/>
            <a:ext cx="3568900" cy="469940"/>
            <a:chOff x="2066286" y="2502537"/>
            <a:chExt cx="3568900" cy="469940"/>
          </a:xfrm>
        </p:grpSpPr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2066286" y="2524602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>
              <a:off x="2764786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5203186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3580761" y="250253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……</a:t>
              </a:r>
            </a:p>
          </p:txBody>
        </p:sp>
      </p:grpSp>
      <p:grpSp>
        <p:nvGrpSpPr>
          <p:cNvPr id="21" name="Group 7"/>
          <p:cNvGrpSpPr>
            <a:grpSpLocks/>
          </p:cNvGrpSpPr>
          <p:nvPr/>
        </p:nvGrpSpPr>
        <p:grpSpPr bwMode="auto">
          <a:xfrm>
            <a:off x="6334972" y="1885675"/>
            <a:ext cx="3151188" cy="923925"/>
            <a:chOff x="3234" y="2821"/>
            <a:chExt cx="1985" cy="582"/>
          </a:xfrm>
        </p:grpSpPr>
        <p:sp>
          <p:nvSpPr>
            <p:cNvPr id="22" name="AutoShape 8"/>
            <p:cNvSpPr>
              <a:spLocks/>
            </p:cNvSpPr>
            <p:nvPr/>
          </p:nvSpPr>
          <p:spPr bwMode="auto">
            <a:xfrm rot="16200000">
              <a:off x="4113" y="194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3706" y="307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无序序列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52410" y="1363388"/>
            <a:ext cx="3514925" cy="432000"/>
            <a:chOff x="5987411" y="2540477"/>
            <a:chExt cx="3514925" cy="432000"/>
          </a:xfrm>
        </p:grpSpPr>
        <p:sp>
          <p:nvSpPr>
            <p:cNvPr id="33" name="Oval 18"/>
            <p:cNvSpPr>
              <a:spLocks noChangeArrowheads="1"/>
            </p:cNvSpPr>
            <p:nvPr/>
          </p:nvSpPr>
          <p:spPr bwMode="auto">
            <a:xfrm>
              <a:off x="5987411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9070336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5" name="Oval 20"/>
            <p:cNvSpPr>
              <a:spLocks noChangeArrowheads="1"/>
            </p:cNvSpPr>
            <p:nvPr/>
          </p:nvSpPr>
          <p:spPr bwMode="auto">
            <a:xfrm>
              <a:off x="6690674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7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70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kern="0" spc="-70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kern="0" spc="-70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7768586" y="255317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……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3028" y="5387917"/>
            <a:ext cx="9415372" cy="652486"/>
            <a:chOff x="643028" y="5387917"/>
            <a:chExt cx="9415372" cy="652486"/>
          </a:xfrm>
        </p:grpSpPr>
        <p:sp>
          <p:nvSpPr>
            <p:cNvPr id="59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8794938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如何将第 </a:t>
              </a:r>
              <a:r>
                <a:rPr kumimoji="1" lang="en-US" altLang="zh-CN" sz="28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个记录</a:t>
              </a:r>
              <a:r>
                <a:rPr kumimoji="1"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插入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到有序序列中的合适位置？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0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1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772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578162" y="647376"/>
            <a:ext cx="4914356" cy="900000"/>
            <a:chOff x="3482923" y="616488"/>
            <a:chExt cx="4914356" cy="900000"/>
          </a:xfrm>
          <a:solidFill>
            <a:srgbClr val="B4B4C8"/>
          </a:solidFill>
        </p:grpSpPr>
        <p:sp>
          <p:nvSpPr>
            <p:cNvPr id="48" name="AutoShape 9"/>
            <p:cNvSpPr>
              <a:spLocks noChangeArrowheads="1"/>
            </p:cNvSpPr>
            <p:nvPr/>
          </p:nvSpPr>
          <p:spPr bwMode="auto">
            <a:xfrm>
              <a:off x="4578162" y="616488"/>
              <a:ext cx="533400" cy="90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AutoShape 9"/>
            <p:cNvSpPr>
              <a:spLocks noChangeArrowheads="1"/>
            </p:cNvSpPr>
            <p:nvPr/>
          </p:nvSpPr>
          <p:spPr bwMode="auto">
            <a:xfrm>
              <a:off x="6768640" y="796488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AutoShape 9"/>
            <p:cNvSpPr>
              <a:spLocks noChangeArrowheads="1"/>
            </p:cNvSpPr>
            <p:nvPr/>
          </p:nvSpPr>
          <p:spPr bwMode="auto">
            <a:xfrm>
              <a:off x="5673401" y="1156488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AutoShape 9"/>
            <p:cNvSpPr>
              <a:spLocks noChangeArrowheads="1"/>
            </p:cNvSpPr>
            <p:nvPr/>
          </p:nvSpPr>
          <p:spPr bwMode="auto">
            <a:xfrm>
              <a:off x="7863879" y="868488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AutoShape 9"/>
            <p:cNvSpPr>
              <a:spLocks noChangeArrowheads="1"/>
            </p:cNvSpPr>
            <p:nvPr/>
          </p:nvSpPr>
          <p:spPr bwMode="auto">
            <a:xfrm>
              <a:off x="3482923" y="1084488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4578162" y="1113024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578162" y="1744656"/>
            <a:ext cx="4914356" cy="900000"/>
            <a:chOff x="4578162" y="1668456"/>
            <a:chExt cx="4914356" cy="900000"/>
          </a:xfrm>
          <a:solidFill>
            <a:srgbClr val="B4B4C8"/>
          </a:solidFill>
        </p:grpSpPr>
        <p:sp>
          <p:nvSpPr>
            <p:cNvPr id="55" name="AutoShape 9"/>
            <p:cNvSpPr>
              <a:spLocks noChangeArrowheads="1"/>
            </p:cNvSpPr>
            <p:nvPr/>
          </p:nvSpPr>
          <p:spPr bwMode="auto">
            <a:xfrm>
              <a:off x="5673401" y="1668456"/>
              <a:ext cx="533400" cy="90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AutoShape 9"/>
            <p:cNvSpPr>
              <a:spLocks noChangeArrowheads="1"/>
            </p:cNvSpPr>
            <p:nvPr/>
          </p:nvSpPr>
          <p:spPr bwMode="auto">
            <a:xfrm>
              <a:off x="7863879" y="1848456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AutoShape 9"/>
            <p:cNvSpPr>
              <a:spLocks noChangeArrowheads="1"/>
            </p:cNvSpPr>
            <p:nvPr/>
          </p:nvSpPr>
          <p:spPr bwMode="auto">
            <a:xfrm>
              <a:off x="6768640" y="2208456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AutoShape 9"/>
            <p:cNvSpPr>
              <a:spLocks noChangeArrowheads="1"/>
            </p:cNvSpPr>
            <p:nvPr/>
          </p:nvSpPr>
          <p:spPr bwMode="auto">
            <a:xfrm>
              <a:off x="8959118" y="1920456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8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AutoShape 9"/>
            <p:cNvSpPr>
              <a:spLocks noChangeArrowheads="1"/>
            </p:cNvSpPr>
            <p:nvPr/>
          </p:nvSpPr>
          <p:spPr bwMode="auto">
            <a:xfrm>
              <a:off x="4578162" y="2136456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6768640" y="3500016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60120" y="109788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60120" y="219687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60120" y="396642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排序结果</a:t>
            </a: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3451860" y="2268072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020100" y="2689015"/>
            <a:ext cx="312420" cy="522721"/>
            <a:chOff x="7020100" y="2689015"/>
            <a:chExt cx="312420" cy="522721"/>
          </a:xfrm>
          <a:solidFill>
            <a:srgbClr val="B4B4C8"/>
          </a:solidFill>
        </p:grpSpPr>
        <p:sp>
          <p:nvSpPr>
            <p:cNvPr id="91" name="Line 13"/>
            <p:cNvSpPr>
              <a:spLocks noChangeShapeType="1"/>
            </p:cNvSpPr>
            <p:nvPr/>
          </p:nvSpPr>
          <p:spPr bwMode="auto">
            <a:xfrm flipV="1">
              <a:off x="7020100" y="2689015"/>
              <a:ext cx="0" cy="4492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050580" y="2750071"/>
              <a:ext cx="28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638167" y="5431349"/>
            <a:ext cx="7759112" cy="572464"/>
            <a:chOff x="643028" y="5448877"/>
            <a:chExt cx="7759112" cy="572464"/>
          </a:xfrm>
        </p:grpSpPr>
        <p:sp>
          <p:nvSpPr>
            <p:cNvPr id="94" name="Text Box 6"/>
            <p:cNvSpPr txBox="1">
              <a:spLocks noChangeArrowheads="1"/>
            </p:cNvSpPr>
            <p:nvPr/>
          </p:nvSpPr>
          <p:spPr bwMode="auto">
            <a:xfrm>
              <a:off x="1172022" y="5448877"/>
              <a:ext cx="7230118" cy="572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在有序序列中进行顺序查找，查找下标初始化为多少？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5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5934561" y="2689062"/>
            <a:ext cx="312420" cy="522721"/>
            <a:chOff x="7020100" y="2689015"/>
            <a:chExt cx="312420" cy="522721"/>
          </a:xfrm>
          <a:solidFill>
            <a:srgbClr val="B4B4C8"/>
          </a:solidFill>
        </p:grpSpPr>
        <p:sp>
          <p:nvSpPr>
            <p:cNvPr id="101" name="Line 13"/>
            <p:cNvSpPr>
              <a:spLocks noChangeShapeType="1"/>
            </p:cNvSpPr>
            <p:nvPr/>
          </p:nvSpPr>
          <p:spPr bwMode="auto">
            <a:xfrm flipV="1">
              <a:off x="7020100" y="2689015"/>
              <a:ext cx="0" cy="449262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050580" y="2750071"/>
              <a:ext cx="28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8686839" y="5485818"/>
            <a:ext cx="1834143" cy="451406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j = </a:t>
            </a:r>
            <a:r>
              <a:rPr lang="en-US" altLang="zh-CN" sz="2400" dirty="0" err="1" smtClean="0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dirty="0" smtClean="0">
                <a:latin typeface="+mn-ea"/>
              </a:rPr>
              <a:t>-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 1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; </a:t>
            </a:r>
          </a:p>
        </p:txBody>
      </p:sp>
      <p:sp>
        <p:nvSpPr>
          <p:cNvPr id="115" name="Rectangle 113"/>
          <p:cNvSpPr>
            <a:spLocks noChangeArrowheads="1"/>
          </p:cNvSpPr>
          <p:nvPr/>
        </p:nvSpPr>
        <p:spPr bwMode="auto">
          <a:xfrm>
            <a:off x="9782499" y="955254"/>
            <a:ext cx="1813089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r[0]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作用</a:t>
            </a:r>
            <a:endParaRPr kumimoji="1"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9858463" y="1556710"/>
            <a:ext cx="1707222" cy="1121177"/>
            <a:chOff x="9109280" y="3553635"/>
            <a:chExt cx="1707222" cy="1121177"/>
          </a:xfrm>
        </p:grpSpPr>
        <p:sp>
          <p:nvSpPr>
            <p:cNvPr id="117" name="Rectangle 117"/>
            <p:cNvSpPr>
              <a:spLocks noChangeArrowheads="1"/>
            </p:cNvSpPr>
            <p:nvPr/>
          </p:nvSpPr>
          <p:spPr bwMode="auto">
            <a:xfrm>
              <a:off x="9109280" y="4155699"/>
              <a:ext cx="1707222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暂存单元</a:t>
              </a:r>
            </a:p>
          </p:txBody>
        </p:sp>
        <p:sp>
          <p:nvSpPr>
            <p:cNvPr id="118" name="右箭头 117"/>
            <p:cNvSpPr/>
            <p:nvPr/>
          </p:nvSpPr>
          <p:spPr>
            <a:xfrm rot="5400000">
              <a:off x="9651860" y="3679635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1105867" y="6015040"/>
            <a:ext cx="612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05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36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7" grpId="0" animBg="1"/>
      <p:bldP spid="84" grpId="0"/>
      <p:bldP spid="85" grpId="0"/>
      <p:bldP spid="86" grpId="0"/>
      <p:bldP spid="89" grpId="0" animBg="1"/>
      <p:bldP spid="3" grpId="0" animBg="1"/>
      <p:bldP spid="1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3044</TotalTime>
  <Words>2265</Words>
  <Application>Microsoft Office PowerPoint</Application>
  <PresentationFormat>自定义</PresentationFormat>
  <Paragraphs>776</Paragraphs>
  <Slides>30</Slides>
  <Notes>1</Notes>
  <HiddenSlides>7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Office Theme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202</cp:revision>
  <dcterms:created xsi:type="dcterms:W3CDTF">2016-09-14T00:58:04Z</dcterms:created>
  <dcterms:modified xsi:type="dcterms:W3CDTF">2020-12-14T12:17:06Z</dcterms:modified>
</cp:coreProperties>
</file>