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7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93" r:id="rId20"/>
    <p:sldId id="295" r:id="rId21"/>
    <p:sldId id="302" r:id="rId22"/>
    <p:sldId id="290" r:id="rId23"/>
    <p:sldId id="300" r:id="rId24"/>
    <p:sldId id="3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C8"/>
    <a:srgbClr val="B42D2D"/>
    <a:srgbClr val="5C307D"/>
    <a:srgbClr val="507D7D"/>
    <a:srgbClr val="A0A0AA"/>
    <a:srgbClr val="A0A0B4"/>
    <a:srgbClr val="AAAAB4"/>
    <a:srgbClr val="B4B4BE"/>
    <a:srgbClr val="96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429500" y="136946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204835" y="129746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980170" y="122546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9755505" y="115346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10530840" y="108146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429500" y="216194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8204835" y="208994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80170" y="201794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9755505" y="194594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10530840" y="187394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7429500" y="294626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8204835" y="287426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8980170" y="280226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9755505" y="273026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10530840" y="265826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7429500" y="372588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8204835" y="365388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80170" y="3581881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9755505" y="3509881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10530840" y="343788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7429500" y="448879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8204835" y="441679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8980170" y="434479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755505" y="427279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10530840" y="420079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71515" y="923176"/>
            <a:ext cx="4341433" cy="597921"/>
            <a:chOff x="607943" y="923176"/>
            <a:chExt cx="4341433" cy="597921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比较次数：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41649"/>
              </p:ext>
            </p:extLst>
          </p:nvPr>
        </p:nvGraphicFramePr>
        <p:xfrm>
          <a:off x="697410" y="1543719"/>
          <a:ext cx="5159982" cy="110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10" y="1543719"/>
                        <a:ext cx="5159982" cy="110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037740" y="99996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71515" y="2671952"/>
            <a:ext cx="4341433" cy="652486"/>
            <a:chOff x="607943" y="923176"/>
            <a:chExt cx="4341433" cy="652486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4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1029577" y="3390393"/>
            <a:ext cx="3411067" cy="498598"/>
            <a:chOff x="6469140" y="2267181"/>
            <a:chExt cx="3411067" cy="498598"/>
          </a:xfrm>
        </p:grpSpPr>
        <p:sp>
          <p:nvSpPr>
            <p:cNvPr id="10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好情况：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4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89" grpId="1" animBg="1"/>
      <p:bldP spid="90" grpId="0" animBg="1"/>
      <p:bldP spid="9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29577" y="3390393"/>
            <a:ext cx="3411067" cy="498598"/>
            <a:chOff x="6469140" y="2267181"/>
            <a:chExt cx="3411067" cy="498598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好情况：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29577" y="3903722"/>
            <a:ext cx="4122175" cy="498598"/>
            <a:chOff x="6469140" y="2267181"/>
            <a:chExt cx="4122175" cy="498598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1515" y="923176"/>
            <a:ext cx="4341433" cy="597921"/>
            <a:chOff x="607943" y="923176"/>
            <a:chExt cx="4341433" cy="597921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比较次数：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79414"/>
              </p:ext>
            </p:extLst>
          </p:nvPr>
        </p:nvGraphicFramePr>
        <p:xfrm>
          <a:off x="697410" y="1543719"/>
          <a:ext cx="5159982" cy="110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10" y="1543719"/>
                        <a:ext cx="5159982" cy="110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037740" y="99996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1515" y="2671952"/>
            <a:ext cx="4341433" cy="652486"/>
            <a:chOff x="607943" y="923176"/>
            <a:chExt cx="4341433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793605" y="122781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8989695" y="115581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10593705" y="108381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8220551" y="101181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429500" y="93981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429500" y="20617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9793605" y="17737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8989695" y="19897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10593705" y="19177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220551" y="27834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989695" y="263945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220551" y="18457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9" name="AutoShape 9"/>
          <p:cNvSpPr>
            <a:spLocks noChangeArrowheads="1"/>
          </p:cNvSpPr>
          <p:nvPr/>
        </p:nvSpPr>
        <p:spPr bwMode="auto">
          <a:xfrm>
            <a:off x="7429500" y="28554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9793605" y="25674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593705" y="271145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593705" y="347233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8989695" y="354433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8220551" y="361633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7429500" y="368833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9793605" y="340033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9793605" y="430239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10593705" y="423039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8989695" y="437439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8220551" y="444639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7429500" y="451839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515" y="4391343"/>
            <a:ext cx="5618293" cy="652486"/>
            <a:chOff x="542923" y="5077167"/>
            <a:chExt cx="5618293" cy="652486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42923" y="5077167"/>
              <a:ext cx="4608829" cy="652486"/>
              <a:chOff x="607943" y="923176"/>
              <a:chExt cx="4608829" cy="652486"/>
            </a:xfrm>
          </p:grpSpPr>
          <p:sp>
            <p:nvSpPr>
              <p:cNvPr id="113" name="Text Box 6"/>
              <p:cNvSpPr txBox="1">
                <a:spLocks noChangeArrowheads="1"/>
              </p:cNvSpPr>
              <p:nvPr/>
            </p:nvSpPr>
            <p:spPr bwMode="auto">
              <a:xfrm>
                <a:off x="1064932" y="923176"/>
                <a:ext cx="415184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最好、最坏、平均情况：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4" name="Group 36"/>
              <p:cNvGrpSpPr/>
              <p:nvPr/>
            </p:nvGrpSpPr>
            <p:grpSpPr>
              <a:xfrm>
                <a:off x="607943" y="1053200"/>
                <a:ext cx="432000" cy="432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115" name="Freeform 231"/>
                <p:cNvSpPr>
                  <a:spLocks/>
                </p:cNvSpPr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232"/>
                <p:cNvSpPr>
                  <a:spLocks/>
                </p:cNvSpPr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5151752" y="5146649"/>
              <a:ext cx="1009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1515" y="5156037"/>
            <a:ext cx="4341433" cy="652486"/>
            <a:chOff x="607943" y="923176"/>
            <a:chExt cx="4341433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671515" y="5778730"/>
            <a:ext cx="4341433" cy="652486"/>
            <a:chOff x="607943" y="923176"/>
            <a:chExt cx="4341433" cy="652486"/>
          </a:xfrm>
        </p:grpSpPr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7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91" grpId="0" animBg="1"/>
      <p:bldP spid="92" grpId="0" animBg="1"/>
      <p:bldP spid="92" grpId="1" animBg="1"/>
      <p:bldP spid="98" grpId="0" animBg="1"/>
      <p:bldP spid="98" grpId="1" animBg="1"/>
      <p:bldP spid="99" grpId="0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1888" y="176834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7004" y="170302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3020408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2667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8.4.2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1888" y="247027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7004" y="240496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1888" y="31722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7004" y="310689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961888" y="391381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707004" y="384849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堆排序的时空性能、稳定性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6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2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2923" y="896446"/>
            <a:ext cx="10825680" cy="562270"/>
            <a:chOff x="556859" y="896446"/>
            <a:chExt cx="10825680" cy="562270"/>
          </a:xfrm>
        </p:grpSpPr>
        <p:grpSp>
          <p:nvGrpSpPr>
            <p:cNvPr id="42" name="Group 67"/>
            <p:cNvGrpSpPr/>
            <p:nvPr/>
          </p:nvGrpSpPr>
          <p:grpSpPr>
            <a:xfrm>
              <a:off x="556859" y="100206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080299" y="89644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结点的值都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2923" y="1506592"/>
            <a:ext cx="10825680" cy="562270"/>
            <a:chOff x="556859" y="2146126"/>
            <a:chExt cx="10825680" cy="562270"/>
          </a:xfrm>
        </p:grpSpPr>
        <p:grpSp>
          <p:nvGrpSpPr>
            <p:cNvPr id="55" name="Group 67"/>
            <p:cNvGrpSpPr/>
            <p:nvPr/>
          </p:nvGrpSpPr>
          <p:grpSpPr>
            <a:xfrm>
              <a:off x="556859" y="225174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080299" y="214612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结点的值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923" y="2127108"/>
            <a:ext cx="10825680" cy="562270"/>
            <a:chOff x="542923" y="3472006"/>
            <a:chExt cx="10825680" cy="562270"/>
          </a:xfrm>
        </p:grpSpPr>
        <p:grpSp>
          <p:nvGrpSpPr>
            <p:cNvPr id="59" name="Group 67"/>
            <p:cNvGrpSpPr/>
            <p:nvPr/>
          </p:nvGrpSpPr>
          <p:grpSpPr>
            <a:xfrm>
              <a:off x="542923" y="353190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1066363" y="347200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小根堆和大根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统称为堆。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Line 42"/>
          <p:cNvSpPr>
            <a:spLocks noChangeShapeType="1"/>
          </p:cNvSpPr>
          <p:nvPr/>
        </p:nvSpPr>
        <p:spPr bwMode="auto">
          <a:xfrm flipH="1">
            <a:off x="2178578" y="332718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1" name="Freeform 65"/>
          <p:cNvSpPr>
            <a:spLocks/>
          </p:cNvSpPr>
          <p:nvPr/>
        </p:nvSpPr>
        <p:spPr bwMode="auto">
          <a:xfrm>
            <a:off x="1170315" y="484579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3048329" y="298206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182278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423292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126632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230010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3703807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968570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1515341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2047468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4718696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>
            <a:off x="3418529" y="332262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3" name="Freeform 44"/>
          <p:cNvSpPr>
            <a:spLocks/>
          </p:cNvSpPr>
          <p:nvPr/>
        </p:nvSpPr>
        <p:spPr bwMode="auto">
          <a:xfrm flipH="1">
            <a:off x="2152339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4" name="Freeform 44"/>
          <p:cNvSpPr>
            <a:spLocks/>
          </p:cNvSpPr>
          <p:nvPr/>
        </p:nvSpPr>
        <p:spPr bwMode="auto">
          <a:xfrm>
            <a:off x="4031464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5" name="Freeform 44"/>
          <p:cNvSpPr>
            <a:spLocks/>
          </p:cNvSpPr>
          <p:nvPr/>
        </p:nvSpPr>
        <p:spPr bwMode="auto">
          <a:xfrm flipH="1">
            <a:off x="4566132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7" name="Freeform 65"/>
          <p:cNvSpPr>
            <a:spLocks/>
          </p:cNvSpPr>
          <p:nvPr/>
        </p:nvSpPr>
        <p:spPr bwMode="auto">
          <a:xfrm flipH="1">
            <a:off x="1552533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8" name="Freeform 65"/>
          <p:cNvSpPr>
            <a:spLocks/>
          </p:cNvSpPr>
          <p:nvPr/>
        </p:nvSpPr>
        <p:spPr bwMode="auto">
          <a:xfrm>
            <a:off x="2193818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9" name="Freeform 44"/>
          <p:cNvSpPr>
            <a:spLocks/>
          </p:cNvSpPr>
          <p:nvPr/>
        </p:nvSpPr>
        <p:spPr bwMode="auto">
          <a:xfrm>
            <a:off x="1611268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>
            <a:spLocks/>
          </p:cNvSpPr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>
            <a:spLocks/>
          </p:cNvSpPr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>
            <a:spLocks/>
          </p:cNvSpPr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>
            <a:spLocks/>
          </p:cNvSpPr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7" grpId="0" animBg="1"/>
      <p:bldP spid="71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121" grpId="0" animBg="1"/>
      <p:bldP spid="123" grpId="0" animBg="1"/>
      <p:bldP spid="124" grpId="0" animBg="1"/>
      <p:bldP spid="125" grpId="0" animBg="1"/>
      <p:bldP spid="127" grpId="0" animBg="1"/>
      <p:bldP spid="128" grpId="0" animBg="1"/>
      <p:bldP spid="39" grpId="0" animBg="1"/>
      <p:bldP spid="41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8" grpId="0" animBg="1"/>
      <p:bldP spid="70" grpId="0" animBg="1"/>
      <p:bldP spid="7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>
            <a:spLocks/>
          </p:cNvSpPr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>
            <a:spLocks/>
          </p:cNvSpPr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>
            <a:spLocks/>
          </p:cNvSpPr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>
            <a:spLocks/>
          </p:cNvSpPr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Rectangle 1119"/>
          <p:cNvSpPr>
            <a:spLocks noChangeArrowheads="1"/>
          </p:cNvSpPr>
          <p:nvPr/>
        </p:nvSpPr>
        <p:spPr bwMode="auto">
          <a:xfrm>
            <a:off x="893172" y="2065343"/>
            <a:ext cx="605475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）较大值的结点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靠近根结点，但不绝对。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926926"/>
            <a:ext cx="4531997" cy="605294"/>
            <a:chOff x="542923" y="926926"/>
            <a:chExt cx="4531997" cy="605294"/>
          </a:xfrm>
        </p:grpSpPr>
        <p:grpSp>
          <p:nvGrpSpPr>
            <p:cNvPr id="84" name="Group 31"/>
            <p:cNvGrpSpPr/>
            <p:nvPr/>
          </p:nvGrpSpPr>
          <p:grpSpPr>
            <a:xfrm>
              <a:off x="542923" y="10144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066363" y="926926"/>
              <a:ext cx="4008557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有什么特点呢？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Rectangle 1119"/>
          <p:cNvSpPr>
            <a:spLocks noChangeArrowheads="1"/>
          </p:cNvSpPr>
          <p:nvPr/>
        </p:nvSpPr>
        <p:spPr bwMode="auto">
          <a:xfrm>
            <a:off x="893171" y="1563567"/>
            <a:ext cx="751930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根结点（称为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堆顶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）的值是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所有结点的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03942" y="2705630"/>
            <a:ext cx="4518089" cy="2559107"/>
            <a:chOff x="6403942" y="2705630"/>
            <a:chExt cx="4518089" cy="2559107"/>
          </a:xfrm>
        </p:grpSpPr>
        <p:sp>
          <p:nvSpPr>
            <p:cNvPr id="4" name="TextBox 3"/>
            <p:cNvSpPr txBox="1"/>
            <p:nvPr/>
          </p:nvSpPr>
          <p:spPr>
            <a:xfrm>
              <a:off x="902768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4568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12717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4292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698056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308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1694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87699" y="4895405"/>
              <a:ext cx="3736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28433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3942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6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63" grpId="0" animBg="1"/>
      <p:bldP spid="69" grpId="0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529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堆与序列的关系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>
            <a:spLocks/>
          </p:cNvSpPr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>
            <a:spLocks/>
          </p:cNvSpPr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>
            <a:spLocks/>
          </p:cNvSpPr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>
            <a:spLocks/>
          </p:cNvSpPr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03942" y="2705630"/>
            <a:ext cx="4518089" cy="2559107"/>
            <a:chOff x="6403942" y="2705630"/>
            <a:chExt cx="4518089" cy="2559107"/>
          </a:xfrm>
        </p:grpSpPr>
        <p:sp>
          <p:nvSpPr>
            <p:cNvPr id="4" name="TextBox 3"/>
            <p:cNvSpPr txBox="1"/>
            <p:nvPr/>
          </p:nvSpPr>
          <p:spPr>
            <a:xfrm>
              <a:off x="902768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4568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12717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4292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698056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308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1694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87699" y="4895405"/>
              <a:ext cx="3736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28433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3942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365" y="812994"/>
            <a:ext cx="8193124" cy="605294"/>
            <a:chOff x="542365" y="812994"/>
            <a:chExt cx="8193124" cy="605294"/>
          </a:xfrm>
        </p:grpSpPr>
        <p:sp>
          <p:nvSpPr>
            <p:cNvPr id="93" name="矩形 92"/>
            <p:cNvSpPr/>
            <p:nvPr/>
          </p:nvSpPr>
          <p:spPr>
            <a:xfrm>
              <a:off x="1102150" y="812994"/>
              <a:ext cx="763333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堆采用顺序存储，则对应一个（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）序列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542365" y="935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6325" y="1954108"/>
            <a:ext cx="6120000" cy="882332"/>
            <a:chOff x="1076325" y="1816948"/>
            <a:chExt cx="6120000" cy="882332"/>
          </a:xfrm>
        </p:grpSpPr>
        <p:sp>
          <p:nvSpPr>
            <p:cNvPr id="58" name="Text Box 1036"/>
            <p:cNvSpPr txBox="1">
              <a:spLocks noChangeArrowheads="1"/>
            </p:cNvSpPr>
            <p:nvPr/>
          </p:nvSpPr>
          <p:spPr bwMode="auto">
            <a:xfrm>
              <a:off x="1076325" y="2235730"/>
              <a:ext cx="6042134" cy="4635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0" rIns="0" bIns="0"/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kern="0" spc="1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50   38   </a:t>
              </a: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45   32   36   40   28   20   18   28</a:t>
              </a:r>
            </a:p>
          </p:txBody>
        </p:sp>
        <p:sp>
          <p:nvSpPr>
            <p:cNvPr id="59" name="Line 1113"/>
            <p:cNvSpPr>
              <a:spLocks noChangeShapeType="1"/>
            </p:cNvSpPr>
            <p:nvPr/>
          </p:nvSpPr>
          <p:spPr bwMode="auto">
            <a:xfrm>
              <a:off x="165374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1114"/>
            <p:cNvSpPr>
              <a:spLocks noChangeShapeType="1"/>
            </p:cNvSpPr>
            <p:nvPr/>
          </p:nvSpPr>
          <p:spPr bwMode="auto">
            <a:xfrm>
              <a:off x="226181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Line 1115"/>
            <p:cNvSpPr>
              <a:spLocks noChangeShapeType="1"/>
            </p:cNvSpPr>
            <p:nvPr/>
          </p:nvSpPr>
          <p:spPr bwMode="auto">
            <a:xfrm>
              <a:off x="286989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Line 1116"/>
            <p:cNvSpPr>
              <a:spLocks noChangeShapeType="1"/>
            </p:cNvSpPr>
            <p:nvPr/>
          </p:nvSpPr>
          <p:spPr bwMode="auto">
            <a:xfrm>
              <a:off x="3477963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Line 1117"/>
            <p:cNvSpPr>
              <a:spLocks noChangeShapeType="1"/>
            </p:cNvSpPr>
            <p:nvPr/>
          </p:nvSpPr>
          <p:spPr bwMode="auto">
            <a:xfrm>
              <a:off x="4086035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1" name="Line 1118"/>
            <p:cNvSpPr>
              <a:spLocks noChangeShapeType="1"/>
            </p:cNvSpPr>
            <p:nvPr/>
          </p:nvSpPr>
          <p:spPr bwMode="auto">
            <a:xfrm>
              <a:off x="469410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Line 1119"/>
            <p:cNvSpPr>
              <a:spLocks noChangeShapeType="1"/>
            </p:cNvSpPr>
            <p:nvPr/>
          </p:nvSpPr>
          <p:spPr bwMode="auto">
            <a:xfrm>
              <a:off x="530217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Line 1120"/>
            <p:cNvSpPr>
              <a:spLocks noChangeShapeType="1"/>
            </p:cNvSpPr>
            <p:nvPr/>
          </p:nvSpPr>
          <p:spPr bwMode="auto">
            <a:xfrm>
              <a:off x="591025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1121"/>
            <p:cNvSpPr>
              <a:spLocks noChangeShapeType="1"/>
            </p:cNvSpPr>
            <p:nvPr/>
          </p:nvSpPr>
          <p:spPr bwMode="auto">
            <a:xfrm>
              <a:off x="651832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Text Box 1123"/>
            <p:cNvSpPr txBox="1">
              <a:spLocks noChangeArrowheads="1"/>
            </p:cNvSpPr>
            <p:nvPr/>
          </p:nvSpPr>
          <p:spPr bwMode="auto">
            <a:xfrm>
              <a:off x="1247084" y="1816948"/>
              <a:ext cx="5949241" cy="3698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1      2      3     4      5      6      7      8      9     10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63869" y="3350985"/>
            <a:ext cx="3093091" cy="1092096"/>
            <a:chOff x="3063869" y="3350985"/>
            <a:chExt cx="3093091" cy="1092096"/>
          </a:xfrm>
        </p:grpSpPr>
        <p:sp>
          <p:nvSpPr>
            <p:cNvPr id="6" name="直角上箭头 5"/>
            <p:cNvSpPr/>
            <p:nvPr/>
          </p:nvSpPr>
          <p:spPr>
            <a:xfrm flipH="1">
              <a:off x="3063869" y="3350985"/>
              <a:ext cx="2846381" cy="1092096"/>
            </a:xfrm>
            <a:prstGeom prst="bentUpArrow">
              <a:avLst>
                <a:gd name="adj1" fmla="val 25000"/>
                <a:gd name="adj2" fmla="val 19418"/>
                <a:gd name="adj3" fmla="val 18023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 Box 1123"/>
            <p:cNvSpPr txBox="1">
              <a:spLocks noChangeArrowheads="1"/>
            </p:cNvSpPr>
            <p:nvPr/>
          </p:nvSpPr>
          <p:spPr bwMode="auto">
            <a:xfrm>
              <a:off x="3533596" y="3382393"/>
              <a:ext cx="2623364" cy="73866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顺序存储，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以编号作为下标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882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9388" y="1013457"/>
            <a:ext cx="8358892" cy="523220"/>
            <a:chOff x="739388" y="1013457"/>
            <a:chExt cx="8358892" cy="523220"/>
          </a:xfrm>
        </p:grpSpPr>
        <p:grpSp>
          <p:nvGrpSpPr>
            <p:cNvPr id="31" name="Group 31"/>
            <p:cNvGrpSpPr/>
            <p:nvPr/>
          </p:nvGrpSpPr>
          <p:grpSpPr>
            <a:xfrm>
              <a:off x="739388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95400" y="1013457"/>
              <a:ext cx="780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：简单选择排序的时间主要耗费在哪了呢？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722" y="1588790"/>
            <a:ext cx="9131958" cy="461665"/>
            <a:chOff x="1261722" y="1588790"/>
            <a:chExt cx="9131958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1752600" y="1588790"/>
              <a:ext cx="8641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对无序序列扫描一趟（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 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次比较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）只做了一件事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找最小值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1261722" y="163763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5188" y="3062562"/>
            <a:ext cx="10780479" cy="523220"/>
            <a:chOff x="631388" y="2285322"/>
            <a:chExt cx="10780479" cy="523220"/>
          </a:xfrm>
        </p:grpSpPr>
        <p:sp>
          <p:nvSpPr>
            <p:cNvPr id="27" name="Text Box 1027"/>
            <p:cNvSpPr txBox="1">
              <a:spLocks noChangeArrowheads="1"/>
            </p:cNvSpPr>
            <p:nvPr/>
          </p:nvSpPr>
          <p:spPr bwMode="auto">
            <a:xfrm>
              <a:off x="1378249" y="2285322"/>
              <a:ext cx="100336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改进的着眼点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：利用简单选择排序的思想，同时减少比较次数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109"/>
            <p:cNvGrpSpPr/>
            <p:nvPr/>
          </p:nvGrpSpPr>
          <p:grpSpPr>
            <a:xfrm>
              <a:off x="631388" y="235321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947373" y="5077143"/>
            <a:ext cx="3780000" cy="540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利用每趟比较后的结果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39388" y="2263137"/>
            <a:ext cx="8358892" cy="523220"/>
            <a:chOff x="739388" y="1013457"/>
            <a:chExt cx="8358892" cy="523220"/>
          </a:xfrm>
        </p:grpSpPr>
        <p:grpSp>
          <p:nvGrpSpPr>
            <p:cNvPr id="59" name="Group 31"/>
            <p:cNvGrpSpPr/>
            <p:nvPr/>
          </p:nvGrpSpPr>
          <p:grpSpPr>
            <a:xfrm>
              <a:off x="739388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1013457"/>
              <a:ext cx="780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：移动次数较少，最坏情况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6295" y="5077143"/>
            <a:ext cx="6697265" cy="540000"/>
            <a:chOff x="4866295" y="5077143"/>
            <a:chExt cx="6697265" cy="540000"/>
          </a:xfrm>
        </p:grpSpPr>
        <p:sp>
          <p:nvSpPr>
            <p:cNvPr id="30" name="Text Box 1031"/>
            <p:cNvSpPr txBox="1">
              <a:spLocks noChangeArrowheads="1"/>
            </p:cNvSpPr>
            <p:nvPr/>
          </p:nvSpPr>
          <p:spPr bwMode="auto">
            <a:xfrm>
              <a:off x="5623560" y="5077143"/>
              <a:ext cx="594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小值的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同时找出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并保存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65" name="右箭头 64"/>
            <p:cNvSpPr/>
            <p:nvPr/>
          </p:nvSpPr>
          <p:spPr>
            <a:xfrm>
              <a:off x="4866295" y="518514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23560" y="3924538"/>
            <a:ext cx="4860000" cy="1074025"/>
            <a:chOff x="5623560" y="3924538"/>
            <a:chExt cx="4860000" cy="1074025"/>
          </a:xfrm>
        </p:grpSpPr>
        <p:sp>
          <p:nvSpPr>
            <p:cNvPr id="28" name="Text Box 1029"/>
            <p:cNvSpPr txBox="1">
              <a:spLocks noChangeArrowheads="1"/>
            </p:cNvSpPr>
            <p:nvPr/>
          </p:nvSpPr>
          <p:spPr bwMode="auto">
            <a:xfrm>
              <a:off x="5623560" y="3924538"/>
              <a:ext cx="486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减少后面选择所用的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比较次数</a:t>
              </a:r>
            </a:p>
          </p:txBody>
        </p:sp>
        <p:sp>
          <p:nvSpPr>
            <p:cNvPr id="66" name="右箭头 65"/>
            <p:cNvSpPr/>
            <p:nvPr/>
          </p:nvSpPr>
          <p:spPr>
            <a:xfrm rot="16200000">
              <a:off x="7822218" y="4620563"/>
              <a:ext cx="468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7373" y="3924538"/>
            <a:ext cx="4494922" cy="540000"/>
            <a:chOff x="947373" y="3924538"/>
            <a:chExt cx="4494922" cy="540000"/>
          </a:xfrm>
        </p:grpSpPr>
        <p:sp>
          <p:nvSpPr>
            <p:cNvPr id="67" name="右箭头 66"/>
            <p:cNvSpPr/>
            <p:nvPr/>
          </p:nvSpPr>
          <p:spPr>
            <a:xfrm flipH="1">
              <a:off x="4866295" y="406736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 Box 1029"/>
            <p:cNvSpPr txBox="1">
              <a:spLocks noChangeArrowheads="1"/>
            </p:cNvSpPr>
            <p:nvPr/>
          </p:nvSpPr>
          <p:spPr bwMode="auto">
            <a:xfrm>
              <a:off x="947373" y="3924538"/>
              <a:ext cx="378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提高整个排序的效率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6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1096771" y="838857"/>
            <a:ext cx="10455149" cy="21441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排序的基本思想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首先将待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排序序列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构造成一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个大根堆，即选出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了堆中所有记录的最大者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它从堆中移走，并将剩余的记录再调整成堆，这样又找出了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次大的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记录，以此类推，直到堆中只有一个记录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542923" y="96618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72917" y="3789352"/>
            <a:ext cx="3286719" cy="432000"/>
            <a:chOff x="2872917" y="3789352"/>
            <a:chExt cx="3286719" cy="432000"/>
          </a:xfrm>
        </p:grpSpPr>
        <p:sp>
          <p:nvSpPr>
            <p:cNvPr id="86" name="Oval 15"/>
            <p:cNvSpPr>
              <a:spLocks noChangeArrowheads="1"/>
            </p:cNvSpPr>
            <p:nvPr/>
          </p:nvSpPr>
          <p:spPr bwMode="auto">
            <a:xfrm>
              <a:off x="2872917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14593" y="378935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Oval 18"/>
            <p:cNvSpPr>
              <a:spLocks noChangeArrowheads="1"/>
            </p:cNvSpPr>
            <p:nvPr/>
          </p:nvSpPr>
          <p:spPr bwMode="auto">
            <a:xfrm>
              <a:off x="5511636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n-i+1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83875" y="3789352"/>
            <a:ext cx="3281280" cy="432000"/>
            <a:chOff x="6583875" y="3789352"/>
            <a:chExt cx="3281280" cy="432000"/>
          </a:xfrm>
        </p:grpSpPr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9217155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7777775" y="378935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6583875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i+2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890801" y="4254820"/>
            <a:ext cx="3403064" cy="802339"/>
            <a:chOff x="2292256" y="4489292"/>
            <a:chExt cx="2877960" cy="802339"/>
          </a:xfrm>
        </p:grpSpPr>
        <p:sp>
          <p:nvSpPr>
            <p:cNvPr id="110" name="AutoShape 5"/>
            <p:cNvSpPr>
              <a:spLocks/>
            </p:cNvSpPr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Text Box 6"/>
            <p:cNvSpPr txBox="1">
              <a:spLocks noChangeArrowheads="1"/>
            </p:cNvSpPr>
            <p:nvPr/>
          </p:nvSpPr>
          <p:spPr bwMode="auto">
            <a:xfrm>
              <a:off x="2292256" y="4829966"/>
              <a:ext cx="2877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无序区，调整为大根堆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583875" y="4254820"/>
            <a:ext cx="3403064" cy="802339"/>
            <a:chOff x="2292256" y="4489292"/>
            <a:chExt cx="2877960" cy="802339"/>
          </a:xfrm>
        </p:grpSpPr>
        <p:sp>
          <p:nvSpPr>
            <p:cNvPr id="113" name="AutoShape 5"/>
            <p:cNvSpPr>
              <a:spLocks/>
            </p:cNvSpPr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Text Box 6"/>
            <p:cNvSpPr txBox="1">
              <a:spLocks noChangeArrowheads="1"/>
            </p:cNvSpPr>
            <p:nvPr/>
          </p:nvSpPr>
          <p:spPr bwMode="auto">
            <a:xfrm>
              <a:off x="2292256" y="4829966"/>
              <a:ext cx="2877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48"/>
          <p:cNvGrpSpPr>
            <a:grpSpLocks/>
          </p:cNvGrpSpPr>
          <p:nvPr/>
        </p:nvGrpSpPr>
        <p:grpSpPr bwMode="auto">
          <a:xfrm flipV="1">
            <a:off x="3196916" y="3431062"/>
            <a:ext cx="2638719" cy="358290"/>
            <a:chOff x="3145" y="2839"/>
            <a:chExt cx="1021" cy="227"/>
          </a:xfrm>
        </p:grpSpPr>
        <p:sp>
          <p:nvSpPr>
            <p:cNvPr id="116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458081" y="5515008"/>
            <a:ext cx="11174594" cy="60529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趟堆排序将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r[1] ~ r[n-i+1]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调整成大根堆，再将堆顶与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r[n-i+1]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2" y="100964"/>
            <a:ext cx="2024431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228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7793" y="1577401"/>
            <a:ext cx="10912687" cy="476607"/>
            <a:chOff x="547793" y="865249"/>
            <a:chExt cx="10912687" cy="476607"/>
          </a:xfrm>
        </p:grpSpPr>
        <p:sp>
          <p:nvSpPr>
            <p:cNvPr id="55" name="TextBox 54"/>
            <p:cNvSpPr txBox="1"/>
            <p:nvPr/>
          </p:nvSpPr>
          <p:spPr>
            <a:xfrm>
              <a:off x="1084173" y="865249"/>
              <a:ext cx="10376307" cy="470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创建初始堆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：如何将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一个无序序列建成一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547793" y="90985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77455" y="3160041"/>
            <a:ext cx="10912687" cy="512961"/>
            <a:chOff x="547793" y="865249"/>
            <a:chExt cx="10912687" cy="512961"/>
          </a:xfrm>
        </p:grpSpPr>
        <p:sp>
          <p:nvSpPr>
            <p:cNvPr id="19" name="TextBox 18"/>
            <p:cNvSpPr txBox="1"/>
            <p:nvPr/>
          </p:nvSpPr>
          <p:spPr>
            <a:xfrm>
              <a:off x="1084173" y="865249"/>
              <a:ext cx="1037630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堆调整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：移走堆顶元素之后，如何把剩余的记录再调整成堆。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>
              <a:off x="547793" y="90985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20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2" y="100964"/>
            <a:ext cx="245605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91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创建初始堆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8167" y="5434090"/>
            <a:ext cx="9654847" cy="434046"/>
            <a:chOff x="638167" y="5434090"/>
            <a:chExt cx="9654847" cy="434046"/>
          </a:xfrm>
        </p:grpSpPr>
        <p:grpSp>
          <p:nvGrpSpPr>
            <p:cNvPr id="50" name="Group 31"/>
            <p:cNvGrpSpPr/>
            <p:nvPr/>
          </p:nvGrpSpPr>
          <p:grpSpPr>
            <a:xfrm>
              <a:off x="638167" y="54340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70857" y="5437249"/>
              <a:ext cx="90221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如何将一个无序序列建成一个大根堆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初始建堆？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71164" y="1211092"/>
            <a:ext cx="50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{28, 25, 16, 36, 18, 32}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06523" y="2410296"/>
            <a:ext cx="2895681" cy="1920880"/>
            <a:chOff x="1186483" y="2410296"/>
            <a:chExt cx="2895681" cy="1920880"/>
          </a:xfrm>
        </p:grpSpPr>
        <p:sp>
          <p:nvSpPr>
            <p:cNvPr id="67" name="Line 42"/>
            <p:cNvSpPr>
              <a:spLocks noChangeShapeType="1"/>
            </p:cNvSpPr>
            <p:nvPr/>
          </p:nvSpPr>
          <p:spPr bwMode="auto">
            <a:xfrm flipH="1">
              <a:off x="2072501" y="2755420"/>
              <a:ext cx="636678" cy="46343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2678932" y="241029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742944" y="3162930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3650164" y="3162930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118648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225074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 flipH="1">
              <a:off x="2072502" y="356812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1531431" y="356123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3074748" y="2766228"/>
              <a:ext cx="636678" cy="46343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310030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3445251" y="356812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87746" y="2410296"/>
            <a:ext cx="4407593" cy="1920880"/>
            <a:chOff x="5587746" y="2410296"/>
            <a:chExt cx="4407593" cy="1920880"/>
          </a:xfrm>
        </p:grpSpPr>
        <p:sp>
          <p:nvSpPr>
            <p:cNvPr id="85" name="右箭头 84"/>
            <p:cNvSpPr/>
            <p:nvPr/>
          </p:nvSpPr>
          <p:spPr>
            <a:xfrm>
              <a:off x="5587746" y="322966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9658" y="2410296"/>
              <a:ext cx="2895681" cy="1920880"/>
              <a:chOff x="7099658" y="2652822"/>
              <a:chExt cx="2895681" cy="1920880"/>
            </a:xfrm>
          </p:grpSpPr>
          <p:sp>
            <p:nvSpPr>
              <p:cNvPr id="86" name="Line 42"/>
              <p:cNvSpPr>
                <a:spLocks noChangeShapeType="1"/>
              </p:cNvSpPr>
              <p:nvPr/>
            </p:nvSpPr>
            <p:spPr bwMode="auto">
              <a:xfrm flipH="1">
                <a:off x="7985676" y="2997946"/>
                <a:ext cx="636678" cy="463436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87" name="Oval 37"/>
              <p:cNvSpPr>
                <a:spLocks noChangeArrowheads="1"/>
              </p:cNvSpPr>
              <p:nvPr/>
            </p:nvSpPr>
            <p:spPr bwMode="auto">
              <a:xfrm>
                <a:off x="8592107" y="265282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37"/>
              <p:cNvSpPr>
                <a:spLocks noChangeArrowheads="1"/>
              </p:cNvSpPr>
              <p:nvPr/>
            </p:nvSpPr>
            <p:spPr bwMode="auto">
              <a:xfrm>
                <a:off x="7656119" y="3405456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37"/>
              <p:cNvSpPr>
                <a:spLocks noChangeArrowheads="1"/>
              </p:cNvSpPr>
              <p:nvPr/>
            </p:nvSpPr>
            <p:spPr bwMode="auto">
              <a:xfrm>
                <a:off x="9563339" y="3405456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37"/>
              <p:cNvSpPr>
                <a:spLocks noChangeArrowheads="1"/>
              </p:cNvSpPr>
              <p:nvPr/>
            </p:nvSpPr>
            <p:spPr bwMode="auto">
              <a:xfrm>
                <a:off x="709965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37"/>
              <p:cNvSpPr>
                <a:spLocks noChangeArrowheads="1"/>
              </p:cNvSpPr>
              <p:nvPr/>
            </p:nvSpPr>
            <p:spPr bwMode="auto">
              <a:xfrm>
                <a:off x="816391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Freeform 44"/>
              <p:cNvSpPr>
                <a:spLocks/>
              </p:cNvSpPr>
              <p:nvPr/>
            </p:nvSpPr>
            <p:spPr bwMode="auto">
              <a:xfrm flipH="1">
                <a:off x="7985677" y="3810650"/>
                <a:ext cx="288000" cy="360000"/>
              </a:xfrm>
              <a:custGeom>
                <a:avLst/>
                <a:gdLst>
                  <a:gd name="T0" fmla="*/ 259 w 259"/>
                  <a:gd name="T1" fmla="*/ 0 h 421"/>
                  <a:gd name="T2" fmla="*/ 0 w 259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" h="421">
                    <a:moveTo>
                      <a:pt x="259" y="0"/>
                    </a:moveTo>
                    <a:lnTo>
                      <a:pt x="0" y="421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7444606" y="3803760"/>
                <a:ext cx="288000" cy="360000"/>
              </a:xfrm>
              <a:custGeom>
                <a:avLst/>
                <a:gdLst>
                  <a:gd name="T0" fmla="*/ 259 w 259"/>
                  <a:gd name="T1" fmla="*/ 0 h 421"/>
                  <a:gd name="T2" fmla="*/ 0 w 259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" h="421">
                    <a:moveTo>
                      <a:pt x="259" y="0"/>
                    </a:moveTo>
                    <a:lnTo>
                      <a:pt x="0" y="421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42"/>
              <p:cNvSpPr>
                <a:spLocks noChangeShapeType="1"/>
              </p:cNvSpPr>
              <p:nvPr/>
            </p:nvSpPr>
            <p:spPr bwMode="auto">
              <a:xfrm>
                <a:off x="8987923" y="3008754"/>
                <a:ext cx="636678" cy="463436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Oval 37"/>
              <p:cNvSpPr>
                <a:spLocks noChangeArrowheads="1"/>
              </p:cNvSpPr>
              <p:nvPr/>
            </p:nvSpPr>
            <p:spPr bwMode="auto">
              <a:xfrm>
                <a:off x="901347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44"/>
              <p:cNvSpPr>
                <a:spLocks/>
              </p:cNvSpPr>
              <p:nvPr/>
            </p:nvSpPr>
            <p:spPr bwMode="auto">
              <a:xfrm>
                <a:off x="9358426" y="3810650"/>
                <a:ext cx="288000" cy="360000"/>
              </a:xfrm>
              <a:custGeom>
                <a:avLst/>
                <a:gdLst>
                  <a:gd name="T0" fmla="*/ 259 w 259"/>
                  <a:gd name="T1" fmla="*/ 0 h 421"/>
                  <a:gd name="T2" fmla="*/ 0 w 259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" h="421">
                    <a:moveTo>
                      <a:pt x="259" y="0"/>
                    </a:moveTo>
                    <a:lnTo>
                      <a:pt x="0" y="421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587746" y="1211092"/>
            <a:ext cx="6061010" cy="377146"/>
            <a:chOff x="5587746" y="1211092"/>
            <a:chExt cx="6061010" cy="377146"/>
          </a:xfrm>
        </p:grpSpPr>
        <p:sp>
          <p:nvSpPr>
            <p:cNvPr id="97" name="TextBox 96"/>
            <p:cNvSpPr txBox="1"/>
            <p:nvPr/>
          </p:nvSpPr>
          <p:spPr>
            <a:xfrm>
              <a:off x="6357951" y="1211092"/>
              <a:ext cx="529080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始建堆结果 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{36, 28, 32, 25, 18, 16}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右箭头 97"/>
            <p:cNvSpPr/>
            <p:nvPr/>
          </p:nvSpPr>
          <p:spPr>
            <a:xfrm>
              <a:off x="5587746" y="12642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2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8477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78239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267161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21208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6554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59011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4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38167" y="779020"/>
            <a:ext cx="50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{28, 25, 16, 36, 18, 32}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Line 42"/>
          <p:cNvSpPr>
            <a:spLocks noChangeShapeType="1"/>
          </p:cNvSpPr>
          <p:nvPr/>
        </p:nvSpPr>
        <p:spPr bwMode="auto">
          <a:xfrm flipH="1">
            <a:off x="1964508" y="168993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Oval 37"/>
          <p:cNvSpPr>
            <a:spLocks noChangeArrowheads="1"/>
          </p:cNvSpPr>
          <p:nvPr/>
        </p:nvSpPr>
        <p:spPr bwMode="auto">
          <a:xfrm>
            <a:off x="2570939" y="134481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1634951" y="209744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3542171" y="209744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37"/>
          <p:cNvSpPr>
            <a:spLocks noChangeArrowheads="1"/>
          </p:cNvSpPr>
          <p:nvPr/>
        </p:nvSpPr>
        <p:spPr bwMode="auto">
          <a:xfrm>
            <a:off x="107849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214275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44"/>
          <p:cNvSpPr>
            <a:spLocks/>
          </p:cNvSpPr>
          <p:nvPr/>
        </p:nvSpPr>
        <p:spPr bwMode="auto">
          <a:xfrm flipH="1">
            <a:off x="1964509" y="250263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1423438" y="249574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2966755" y="170074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299231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3337258" y="250263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 flipH="1">
            <a:off x="5913348" y="173109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6519779" y="13859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5583791" y="21386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>
            <a:off x="7491011" y="21386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37"/>
          <p:cNvSpPr>
            <a:spLocks noChangeArrowheads="1"/>
          </p:cNvSpPr>
          <p:nvPr/>
        </p:nvSpPr>
        <p:spPr bwMode="auto">
          <a:xfrm>
            <a:off x="502733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609159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Freeform 44"/>
          <p:cNvSpPr>
            <a:spLocks/>
          </p:cNvSpPr>
          <p:nvPr/>
        </p:nvSpPr>
        <p:spPr bwMode="auto">
          <a:xfrm flipH="1">
            <a:off x="5913349" y="254379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3" name="Freeform 44"/>
          <p:cNvSpPr>
            <a:spLocks/>
          </p:cNvSpPr>
          <p:nvPr/>
        </p:nvSpPr>
        <p:spPr bwMode="auto">
          <a:xfrm>
            <a:off x="5372278" y="253690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4" name="Line 42"/>
          <p:cNvSpPr>
            <a:spLocks noChangeShapeType="1"/>
          </p:cNvSpPr>
          <p:nvPr/>
        </p:nvSpPr>
        <p:spPr bwMode="auto">
          <a:xfrm>
            <a:off x="6915595" y="174189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5" name="Oval 37"/>
          <p:cNvSpPr>
            <a:spLocks noChangeArrowheads="1"/>
          </p:cNvSpPr>
          <p:nvPr/>
        </p:nvSpPr>
        <p:spPr bwMode="auto">
          <a:xfrm>
            <a:off x="694115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Freeform 44"/>
          <p:cNvSpPr>
            <a:spLocks/>
          </p:cNvSpPr>
          <p:nvPr/>
        </p:nvSpPr>
        <p:spPr bwMode="auto">
          <a:xfrm>
            <a:off x="7286098" y="254379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7" name="Text Box 1132"/>
          <p:cNvSpPr txBox="1">
            <a:spLocks noChangeArrowheads="1"/>
          </p:cNvSpPr>
          <p:nvPr/>
        </p:nvSpPr>
        <p:spPr bwMode="auto">
          <a:xfrm>
            <a:off x="4907471" y="2053414"/>
            <a:ext cx="1828308" cy="1384995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4298903" y="209744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 flipH="1">
            <a:off x="3610554" y="398661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0" name="Oval 37"/>
          <p:cNvSpPr>
            <a:spLocks noChangeArrowheads="1"/>
          </p:cNvSpPr>
          <p:nvPr/>
        </p:nvSpPr>
        <p:spPr bwMode="auto">
          <a:xfrm>
            <a:off x="4216985" y="364148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37"/>
          <p:cNvSpPr>
            <a:spLocks noChangeArrowheads="1"/>
          </p:cNvSpPr>
          <p:nvPr/>
        </p:nvSpPr>
        <p:spPr bwMode="auto">
          <a:xfrm>
            <a:off x="3280997" y="439412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37"/>
          <p:cNvSpPr>
            <a:spLocks noChangeArrowheads="1"/>
          </p:cNvSpPr>
          <p:nvPr/>
        </p:nvSpPr>
        <p:spPr bwMode="auto">
          <a:xfrm>
            <a:off x="5188217" y="439412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37"/>
          <p:cNvSpPr>
            <a:spLocks noChangeArrowheads="1"/>
          </p:cNvSpPr>
          <p:nvPr/>
        </p:nvSpPr>
        <p:spPr bwMode="auto">
          <a:xfrm>
            <a:off x="272453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37"/>
          <p:cNvSpPr>
            <a:spLocks noChangeArrowheads="1"/>
          </p:cNvSpPr>
          <p:nvPr/>
        </p:nvSpPr>
        <p:spPr bwMode="auto">
          <a:xfrm>
            <a:off x="378879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reeform 44"/>
          <p:cNvSpPr>
            <a:spLocks/>
          </p:cNvSpPr>
          <p:nvPr/>
        </p:nvSpPr>
        <p:spPr bwMode="auto">
          <a:xfrm flipH="1">
            <a:off x="3610555" y="479931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6" name="Freeform 44"/>
          <p:cNvSpPr>
            <a:spLocks/>
          </p:cNvSpPr>
          <p:nvPr/>
        </p:nvSpPr>
        <p:spPr bwMode="auto">
          <a:xfrm>
            <a:off x="3069484" y="479242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7" name="Line 42"/>
          <p:cNvSpPr>
            <a:spLocks noChangeShapeType="1"/>
          </p:cNvSpPr>
          <p:nvPr/>
        </p:nvSpPr>
        <p:spPr bwMode="auto">
          <a:xfrm>
            <a:off x="4612801" y="399741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8" name="Oval 37"/>
          <p:cNvSpPr>
            <a:spLocks noChangeArrowheads="1"/>
          </p:cNvSpPr>
          <p:nvPr/>
        </p:nvSpPr>
        <p:spPr bwMode="auto">
          <a:xfrm>
            <a:off x="463835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 44"/>
          <p:cNvSpPr>
            <a:spLocks/>
          </p:cNvSpPr>
          <p:nvPr/>
        </p:nvSpPr>
        <p:spPr bwMode="auto">
          <a:xfrm>
            <a:off x="4983304" y="479931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0" name="Text Box 1132"/>
          <p:cNvSpPr txBox="1">
            <a:spLocks noChangeArrowheads="1"/>
          </p:cNvSpPr>
          <p:nvPr/>
        </p:nvSpPr>
        <p:spPr bwMode="auto">
          <a:xfrm>
            <a:off x="2604676" y="3611880"/>
            <a:ext cx="3308673" cy="2092881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41" name="右箭头 140"/>
          <p:cNvSpPr/>
          <p:nvPr/>
        </p:nvSpPr>
        <p:spPr>
          <a:xfrm>
            <a:off x="1996109" y="435296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 flipH="1">
            <a:off x="8160014" y="401621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3" name="Oval 37"/>
          <p:cNvSpPr>
            <a:spLocks noChangeArrowheads="1"/>
          </p:cNvSpPr>
          <p:nvPr/>
        </p:nvSpPr>
        <p:spPr bwMode="auto">
          <a:xfrm>
            <a:off x="8766445" y="36710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 37"/>
          <p:cNvSpPr>
            <a:spLocks noChangeArrowheads="1"/>
          </p:cNvSpPr>
          <p:nvPr/>
        </p:nvSpPr>
        <p:spPr bwMode="auto">
          <a:xfrm>
            <a:off x="7830457" y="442372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37"/>
          <p:cNvSpPr>
            <a:spLocks noChangeArrowheads="1"/>
          </p:cNvSpPr>
          <p:nvPr/>
        </p:nvSpPr>
        <p:spPr bwMode="auto">
          <a:xfrm>
            <a:off x="9737677" y="442372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37"/>
          <p:cNvSpPr>
            <a:spLocks noChangeArrowheads="1"/>
          </p:cNvSpPr>
          <p:nvPr/>
        </p:nvSpPr>
        <p:spPr bwMode="auto">
          <a:xfrm>
            <a:off x="727399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37"/>
          <p:cNvSpPr>
            <a:spLocks noChangeArrowheads="1"/>
          </p:cNvSpPr>
          <p:nvPr/>
        </p:nvSpPr>
        <p:spPr bwMode="auto">
          <a:xfrm>
            <a:off x="833825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Freeform 44"/>
          <p:cNvSpPr>
            <a:spLocks/>
          </p:cNvSpPr>
          <p:nvPr/>
        </p:nvSpPr>
        <p:spPr bwMode="auto">
          <a:xfrm flipH="1">
            <a:off x="8160015" y="482892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9" name="Freeform 44"/>
          <p:cNvSpPr>
            <a:spLocks/>
          </p:cNvSpPr>
          <p:nvPr/>
        </p:nvSpPr>
        <p:spPr bwMode="auto">
          <a:xfrm>
            <a:off x="7618944" y="482203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0" name="Line 42"/>
          <p:cNvSpPr>
            <a:spLocks noChangeShapeType="1"/>
          </p:cNvSpPr>
          <p:nvPr/>
        </p:nvSpPr>
        <p:spPr bwMode="auto">
          <a:xfrm>
            <a:off x="9162261" y="402702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1" name="Oval 37"/>
          <p:cNvSpPr>
            <a:spLocks noChangeArrowheads="1"/>
          </p:cNvSpPr>
          <p:nvPr/>
        </p:nvSpPr>
        <p:spPr bwMode="auto">
          <a:xfrm>
            <a:off x="918781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reeform 44"/>
          <p:cNvSpPr>
            <a:spLocks/>
          </p:cNvSpPr>
          <p:nvPr/>
        </p:nvSpPr>
        <p:spPr bwMode="auto">
          <a:xfrm>
            <a:off x="9532764" y="482892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4" name="右箭头 153"/>
          <p:cNvSpPr/>
          <p:nvPr/>
        </p:nvSpPr>
        <p:spPr>
          <a:xfrm>
            <a:off x="6545569" y="4382570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5" name="Text Box 1132"/>
          <p:cNvSpPr txBox="1">
            <a:spLocks noChangeArrowheads="1"/>
          </p:cNvSpPr>
          <p:nvPr/>
        </p:nvSpPr>
        <p:spPr bwMode="auto">
          <a:xfrm>
            <a:off x="2902372" y="1990140"/>
            <a:ext cx="1224344" cy="1384995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08853" y="5986114"/>
            <a:ext cx="529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始建堆结果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{36, 28, 32, 25, 18, 16}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Rounded Rectangle 10"/>
          <p:cNvSpPr/>
          <p:nvPr/>
        </p:nvSpPr>
        <p:spPr>
          <a:xfrm>
            <a:off x="542922" y="100964"/>
            <a:ext cx="245605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910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创建初始堆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31" grpId="0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6" grpId="0" animBg="1"/>
      <p:bldP spid="82" grpId="0" animBg="1"/>
      <p:bldP spid="82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21" grpId="0" animBg="1"/>
      <p:bldP spid="121" grpId="1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7" grpId="0" animBg="1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6" grpId="0" animBg="1"/>
      <p:bldP spid="137" grpId="0" animBg="1"/>
      <p:bldP spid="138" grpId="0" animBg="1"/>
      <p:bldP spid="138" grpId="1" animBg="1"/>
      <p:bldP spid="139" grpId="0" animBg="1"/>
      <p:bldP spid="140" grpId="0" animBg="1"/>
      <p:bldP spid="141" grpId="0" animBg="1"/>
      <p:bldP spid="142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9" grpId="0" animBg="1"/>
      <p:bldP spid="150" grpId="0" animBg="1"/>
      <p:bldP spid="151" grpId="0" animBg="1"/>
      <p:bldP spid="151" grpId="1" animBg="1"/>
      <p:bldP spid="152" grpId="0" animBg="1"/>
      <p:bldP spid="154" grpId="0" animBg="1"/>
      <p:bldP spid="155" grpId="0" animBg="1"/>
      <p:bldP spid="1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2" y="100964"/>
            <a:ext cx="1617941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4924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8167" y="5434090"/>
            <a:ext cx="9654847" cy="434046"/>
            <a:chOff x="638167" y="5434090"/>
            <a:chExt cx="9654847" cy="434046"/>
          </a:xfrm>
        </p:grpSpPr>
        <p:grpSp>
          <p:nvGrpSpPr>
            <p:cNvPr id="50" name="Group 31"/>
            <p:cNvGrpSpPr/>
            <p:nvPr/>
          </p:nvGrpSpPr>
          <p:grpSpPr>
            <a:xfrm>
              <a:off x="638167" y="54340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70857" y="5437249"/>
              <a:ext cx="90221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移走堆顶元素之后，如何把剩余的记录再调整成堆？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167" y="1077066"/>
            <a:ext cx="2895681" cy="1920880"/>
            <a:chOff x="1186483" y="2410296"/>
            <a:chExt cx="2895681" cy="1920880"/>
          </a:xfrm>
        </p:grpSpPr>
        <p:sp>
          <p:nvSpPr>
            <p:cNvPr id="67" name="Line 42"/>
            <p:cNvSpPr>
              <a:spLocks noChangeShapeType="1"/>
            </p:cNvSpPr>
            <p:nvPr/>
          </p:nvSpPr>
          <p:spPr bwMode="auto">
            <a:xfrm flipH="1">
              <a:off x="2072501" y="2755420"/>
              <a:ext cx="636678" cy="46343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2678932" y="241029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742944" y="3162930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3650164" y="3162930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118648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225074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 flipH="1">
              <a:off x="2072502" y="356812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1531431" y="356123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3074748" y="2766228"/>
              <a:ext cx="636678" cy="46343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3100303" y="3899176"/>
              <a:ext cx="432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3445251" y="356812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31932" y="1085260"/>
            <a:ext cx="4154458" cy="1920880"/>
            <a:chOff x="5840881" y="2410296"/>
            <a:chExt cx="4154458" cy="1920880"/>
          </a:xfrm>
        </p:grpSpPr>
        <p:sp>
          <p:nvSpPr>
            <p:cNvPr id="85" name="右箭头 84"/>
            <p:cNvSpPr/>
            <p:nvPr/>
          </p:nvSpPr>
          <p:spPr>
            <a:xfrm>
              <a:off x="5840881" y="323723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9658" y="2410296"/>
              <a:ext cx="2895681" cy="1920880"/>
              <a:chOff x="7099658" y="2652822"/>
              <a:chExt cx="2895681" cy="1920880"/>
            </a:xfrm>
          </p:grpSpPr>
          <p:sp>
            <p:nvSpPr>
              <p:cNvPr id="86" name="Line 42"/>
              <p:cNvSpPr>
                <a:spLocks noChangeShapeType="1"/>
              </p:cNvSpPr>
              <p:nvPr/>
            </p:nvSpPr>
            <p:spPr bwMode="auto">
              <a:xfrm flipH="1">
                <a:off x="7985676" y="2997946"/>
                <a:ext cx="636678" cy="463436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87" name="Oval 37"/>
              <p:cNvSpPr>
                <a:spLocks noChangeArrowheads="1"/>
              </p:cNvSpPr>
              <p:nvPr/>
            </p:nvSpPr>
            <p:spPr bwMode="auto">
              <a:xfrm>
                <a:off x="8592107" y="265282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Oval 37"/>
              <p:cNvSpPr>
                <a:spLocks noChangeArrowheads="1"/>
              </p:cNvSpPr>
              <p:nvPr/>
            </p:nvSpPr>
            <p:spPr bwMode="auto">
              <a:xfrm>
                <a:off x="7656119" y="3405456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37"/>
              <p:cNvSpPr>
                <a:spLocks noChangeArrowheads="1"/>
              </p:cNvSpPr>
              <p:nvPr/>
            </p:nvSpPr>
            <p:spPr bwMode="auto">
              <a:xfrm>
                <a:off x="9563339" y="3405456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37"/>
              <p:cNvSpPr>
                <a:spLocks noChangeArrowheads="1"/>
              </p:cNvSpPr>
              <p:nvPr/>
            </p:nvSpPr>
            <p:spPr bwMode="auto">
              <a:xfrm>
                <a:off x="709965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37"/>
              <p:cNvSpPr>
                <a:spLocks noChangeArrowheads="1"/>
              </p:cNvSpPr>
              <p:nvPr/>
            </p:nvSpPr>
            <p:spPr bwMode="auto">
              <a:xfrm>
                <a:off x="816391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Freeform 44"/>
              <p:cNvSpPr>
                <a:spLocks/>
              </p:cNvSpPr>
              <p:nvPr/>
            </p:nvSpPr>
            <p:spPr bwMode="auto">
              <a:xfrm flipH="1">
                <a:off x="7985677" y="3810650"/>
                <a:ext cx="288000" cy="360000"/>
              </a:xfrm>
              <a:custGeom>
                <a:avLst/>
                <a:gdLst>
                  <a:gd name="T0" fmla="*/ 259 w 259"/>
                  <a:gd name="T1" fmla="*/ 0 h 421"/>
                  <a:gd name="T2" fmla="*/ 0 w 259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" h="421">
                    <a:moveTo>
                      <a:pt x="259" y="0"/>
                    </a:moveTo>
                    <a:lnTo>
                      <a:pt x="0" y="421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7444606" y="3803760"/>
                <a:ext cx="288000" cy="360000"/>
              </a:xfrm>
              <a:custGeom>
                <a:avLst/>
                <a:gdLst>
                  <a:gd name="T0" fmla="*/ 259 w 259"/>
                  <a:gd name="T1" fmla="*/ 0 h 421"/>
                  <a:gd name="T2" fmla="*/ 0 w 259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9" h="421">
                    <a:moveTo>
                      <a:pt x="259" y="0"/>
                    </a:moveTo>
                    <a:lnTo>
                      <a:pt x="0" y="421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42"/>
              <p:cNvSpPr>
                <a:spLocks noChangeShapeType="1"/>
              </p:cNvSpPr>
              <p:nvPr/>
            </p:nvSpPr>
            <p:spPr bwMode="auto">
              <a:xfrm>
                <a:off x="8987923" y="3008754"/>
                <a:ext cx="636678" cy="463436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8000"/>
              <a:lstStyle/>
              <a:p>
                <a:pPr algn="ctr">
                  <a:lnSpc>
                    <a:spcPts val="2500"/>
                  </a:lnSpc>
                </a:pPr>
                <a:endParaRPr lang="zh-CN" altLang="en-US" sz="2400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Oval 37"/>
              <p:cNvSpPr>
                <a:spLocks noChangeArrowheads="1"/>
              </p:cNvSpPr>
              <p:nvPr/>
            </p:nvSpPr>
            <p:spPr bwMode="auto">
              <a:xfrm>
                <a:off x="9013478" y="4141702"/>
                <a:ext cx="432000" cy="432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6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1617163" y="124053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23594" y="89540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128760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319482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3114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79540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44"/>
          <p:cNvSpPr>
            <a:spLocks/>
          </p:cNvSpPr>
          <p:nvPr/>
        </p:nvSpPr>
        <p:spPr bwMode="auto">
          <a:xfrm flipH="1">
            <a:off x="1617164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>
            <a:spLocks/>
          </p:cNvSpPr>
          <p:nvPr/>
        </p:nvSpPr>
        <p:spPr bwMode="auto">
          <a:xfrm>
            <a:off x="1076093" y="204634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Line 42"/>
          <p:cNvSpPr>
            <a:spLocks noChangeShapeType="1"/>
          </p:cNvSpPr>
          <p:nvPr/>
        </p:nvSpPr>
        <p:spPr bwMode="auto">
          <a:xfrm>
            <a:off x="2619410" y="125134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264496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4"/>
          <p:cNvSpPr>
            <a:spLocks/>
          </p:cNvSpPr>
          <p:nvPr/>
        </p:nvSpPr>
        <p:spPr bwMode="auto">
          <a:xfrm>
            <a:off x="2989913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4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5499932" y="118094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6106363" y="83582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5170375" y="15884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7077595" y="15884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4613914" y="23247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678174" y="23247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44"/>
          <p:cNvSpPr>
            <a:spLocks/>
          </p:cNvSpPr>
          <p:nvPr/>
        </p:nvSpPr>
        <p:spPr bwMode="auto">
          <a:xfrm flipH="1">
            <a:off x="5499933" y="19936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6" name="Freeform 44"/>
          <p:cNvSpPr>
            <a:spLocks/>
          </p:cNvSpPr>
          <p:nvPr/>
        </p:nvSpPr>
        <p:spPr bwMode="auto">
          <a:xfrm>
            <a:off x="4958862" y="198676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6502179" y="119175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527734" y="23247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4"/>
          <p:cNvSpPr>
            <a:spLocks/>
          </p:cNvSpPr>
          <p:nvPr/>
        </p:nvSpPr>
        <p:spPr bwMode="auto">
          <a:xfrm>
            <a:off x="6872682" y="19936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9420423" y="119666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10026854" y="85154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9090866" y="16041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10998086" y="16041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8534405" y="23404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9598665" y="23404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4"/>
          <p:cNvSpPr>
            <a:spLocks/>
          </p:cNvSpPr>
          <p:nvPr/>
        </p:nvSpPr>
        <p:spPr bwMode="auto">
          <a:xfrm flipH="1">
            <a:off x="9420424" y="20093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8879353" y="200248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10422670" y="120747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10448225" y="23404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44"/>
          <p:cNvSpPr>
            <a:spLocks/>
          </p:cNvSpPr>
          <p:nvPr/>
        </p:nvSpPr>
        <p:spPr bwMode="auto">
          <a:xfrm>
            <a:off x="10793173" y="20093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7958405" y="1669652"/>
            <a:ext cx="576000" cy="324000"/>
          </a:xfrm>
          <a:prstGeom prst="rightArrow">
            <a:avLst/>
          </a:prstGeom>
          <a:solidFill>
            <a:srgbClr val="B4B4C8"/>
          </a:solidFill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 flipH="1">
            <a:off x="1617163" y="4027597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2223594" y="368247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1287606" y="44351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3194826" y="44351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731145" y="517135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1795405" y="517135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reeform 44"/>
          <p:cNvSpPr>
            <a:spLocks/>
          </p:cNvSpPr>
          <p:nvPr/>
        </p:nvSpPr>
        <p:spPr bwMode="auto">
          <a:xfrm flipH="1">
            <a:off x="1617164" y="484030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7" name="Freeform 44"/>
          <p:cNvSpPr>
            <a:spLocks/>
          </p:cNvSpPr>
          <p:nvPr/>
        </p:nvSpPr>
        <p:spPr bwMode="auto">
          <a:xfrm>
            <a:off x="1076093" y="483341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8" name="Line 42"/>
          <p:cNvSpPr>
            <a:spLocks noChangeShapeType="1"/>
          </p:cNvSpPr>
          <p:nvPr/>
        </p:nvSpPr>
        <p:spPr bwMode="auto">
          <a:xfrm>
            <a:off x="2619410" y="4038405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2644965" y="517135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 44"/>
          <p:cNvSpPr>
            <a:spLocks/>
          </p:cNvSpPr>
          <p:nvPr/>
        </p:nvSpPr>
        <p:spPr bwMode="auto">
          <a:xfrm>
            <a:off x="2989913" y="484030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 flipH="1">
            <a:off x="5537654" y="4043315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6144085" y="369819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37"/>
          <p:cNvSpPr>
            <a:spLocks noChangeArrowheads="1"/>
          </p:cNvSpPr>
          <p:nvPr/>
        </p:nvSpPr>
        <p:spPr bwMode="auto">
          <a:xfrm>
            <a:off x="5208097" y="44508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7115317" y="44508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4651636" y="518707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>
            <a:off x="5715896" y="518707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reeform 44"/>
          <p:cNvSpPr>
            <a:spLocks/>
          </p:cNvSpPr>
          <p:nvPr/>
        </p:nvSpPr>
        <p:spPr bwMode="auto">
          <a:xfrm flipH="1">
            <a:off x="5537655" y="4856019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8" name="Freeform 44"/>
          <p:cNvSpPr>
            <a:spLocks/>
          </p:cNvSpPr>
          <p:nvPr/>
        </p:nvSpPr>
        <p:spPr bwMode="auto">
          <a:xfrm>
            <a:off x="4996584" y="4849129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9" name="Line 42"/>
          <p:cNvSpPr>
            <a:spLocks noChangeShapeType="1"/>
          </p:cNvSpPr>
          <p:nvPr/>
        </p:nvSpPr>
        <p:spPr bwMode="auto">
          <a:xfrm>
            <a:off x="6539901" y="405412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6565456" y="518707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reeform 44"/>
          <p:cNvSpPr>
            <a:spLocks/>
          </p:cNvSpPr>
          <p:nvPr/>
        </p:nvSpPr>
        <p:spPr bwMode="auto">
          <a:xfrm>
            <a:off x="6910404" y="4856019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H="1">
            <a:off x="9239174" y="403553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6" name="Oval 37"/>
          <p:cNvSpPr>
            <a:spLocks noChangeArrowheads="1"/>
          </p:cNvSpPr>
          <p:nvPr/>
        </p:nvSpPr>
        <p:spPr bwMode="auto">
          <a:xfrm>
            <a:off x="9845605" y="369041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37"/>
          <p:cNvSpPr>
            <a:spLocks noChangeArrowheads="1"/>
          </p:cNvSpPr>
          <p:nvPr/>
        </p:nvSpPr>
        <p:spPr bwMode="auto">
          <a:xfrm>
            <a:off x="8909617" y="44430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10816837" y="44430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37"/>
          <p:cNvSpPr>
            <a:spLocks noChangeArrowheads="1"/>
          </p:cNvSpPr>
          <p:nvPr/>
        </p:nvSpPr>
        <p:spPr bwMode="auto">
          <a:xfrm>
            <a:off x="8353156" y="51792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37"/>
          <p:cNvSpPr>
            <a:spLocks noChangeArrowheads="1"/>
          </p:cNvSpPr>
          <p:nvPr/>
        </p:nvSpPr>
        <p:spPr bwMode="auto">
          <a:xfrm>
            <a:off x="9417416" y="51792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Freeform 44"/>
          <p:cNvSpPr>
            <a:spLocks/>
          </p:cNvSpPr>
          <p:nvPr/>
        </p:nvSpPr>
        <p:spPr bwMode="auto">
          <a:xfrm flipH="1">
            <a:off x="9239175" y="484824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04" name="Freeform 44"/>
          <p:cNvSpPr>
            <a:spLocks/>
          </p:cNvSpPr>
          <p:nvPr/>
        </p:nvSpPr>
        <p:spPr bwMode="auto">
          <a:xfrm>
            <a:off x="8698104" y="484135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05" name="Line 42"/>
          <p:cNvSpPr>
            <a:spLocks noChangeShapeType="1"/>
          </p:cNvSpPr>
          <p:nvPr/>
        </p:nvSpPr>
        <p:spPr bwMode="auto">
          <a:xfrm>
            <a:off x="10241421" y="404634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06" name="Oval 37"/>
          <p:cNvSpPr>
            <a:spLocks noChangeArrowheads="1"/>
          </p:cNvSpPr>
          <p:nvPr/>
        </p:nvSpPr>
        <p:spPr bwMode="auto">
          <a:xfrm>
            <a:off x="10266976" y="51792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Freeform 44"/>
          <p:cNvSpPr>
            <a:spLocks/>
          </p:cNvSpPr>
          <p:nvPr/>
        </p:nvSpPr>
        <p:spPr bwMode="auto">
          <a:xfrm>
            <a:off x="10611924" y="484824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4121132" y="4471630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7967000" y="4450825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8157115" y="4910448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53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" fill="hold">
                      <p:stCondLst>
                        <p:cond delay="0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31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4" fill="hold">
                      <p:stCondLst>
                        <p:cond delay="0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5" grpId="0" animBg="1"/>
      <p:bldP spid="62" grpId="0" animBg="1"/>
      <p:bldP spid="63" grpId="0" animBg="1"/>
      <p:bldP spid="67" grpId="0" animBg="1"/>
      <p:bldP spid="27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8" grpId="1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61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9" grpId="0" animBg="1"/>
      <p:bldP spid="90" grpId="0" animBg="1"/>
      <p:bldP spid="90" grpId="1" animBg="1"/>
      <p:bldP spid="91" grpId="0" animBg="1"/>
      <p:bldP spid="92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9" grpId="0" animBg="1"/>
      <p:bldP spid="114" grpId="0"/>
      <p:bldP spid="11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35911" y="2077500"/>
            <a:ext cx="4341433" cy="597921"/>
            <a:chOff x="607943" y="923176"/>
            <a:chExt cx="4341433" cy="597921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初始建堆：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3126568" y="2108567"/>
            <a:ext cx="171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635911" y="3665796"/>
            <a:ext cx="4341433" cy="652486"/>
            <a:chOff x="607943" y="923176"/>
            <a:chExt cx="4341433" cy="652486"/>
          </a:xfrm>
        </p:grpSpPr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建堆：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3111072" y="3696863"/>
            <a:ext cx="171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911" y="5077167"/>
            <a:ext cx="6185069" cy="652486"/>
            <a:chOff x="635911" y="5077167"/>
            <a:chExt cx="6185069" cy="652486"/>
          </a:xfrm>
        </p:grpSpPr>
        <p:grpSp>
          <p:nvGrpSpPr>
            <p:cNvPr id="130" name="组合 129"/>
            <p:cNvGrpSpPr/>
            <p:nvPr/>
          </p:nvGrpSpPr>
          <p:grpSpPr>
            <a:xfrm>
              <a:off x="635911" y="5077167"/>
              <a:ext cx="4608829" cy="652486"/>
              <a:chOff x="607943" y="923176"/>
              <a:chExt cx="4608829" cy="652486"/>
            </a:xfrm>
          </p:grpSpPr>
          <p:sp>
            <p:nvSpPr>
              <p:cNvPr id="132" name="Text Box 6"/>
              <p:cNvSpPr txBox="1">
                <a:spLocks noChangeArrowheads="1"/>
              </p:cNvSpPr>
              <p:nvPr/>
            </p:nvSpPr>
            <p:spPr bwMode="auto">
              <a:xfrm>
                <a:off x="1064932" y="923176"/>
                <a:ext cx="415184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最好、最坏、平均情况：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3" name="Group 36"/>
              <p:cNvGrpSpPr/>
              <p:nvPr/>
            </p:nvGrpSpPr>
            <p:grpSpPr>
              <a:xfrm>
                <a:off x="607943" y="1053200"/>
                <a:ext cx="432000" cy="432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134" name="Freeform 231"/>
                <p:cNvSpPr>
                  <a:spLocks/>
                </p:cNvSpPr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232"/>
                <p:cNvSpPr>
                  <a:spLocks/>
                </p:cNvSpPr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5103840" y="5173054"/>
              <a:ext cx="1717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35911" y="2878389"/>
            <a:ext cx="4341433" cy="652486"/>
            <a:chOff x="607943" y="923176"/>
            <a:chExt cx="4341433" cy="652486"/>
          </a:xfrm>
        </p:grpSpPr>
        <p:sp>
          <p:nvSpPr>
            <p:cNvPr id="13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建堆次数：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4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9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2830369" y="160308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412472" y="153108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4621421" y="145908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3725895" y="138708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5516947" y="145908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8167" y="1607523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 flipH="1">
            <a:off x="8953225" y="99565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6" name="Oval 37"/>
          <p:cNvSpPr>
            <a:spLocks noChangeArrowheads="1"/>
          </p:cNvSpPr>
          <p:nvPr/>
        </p:nvSpPr>
        <p:spPr bwMode="auto">
          <a:xfrm>
            <a:off x="9559656" y="6505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37"/>
          <p:cNvSpPr>
            <a:spLocks noChangeArrowheads="1"/>
          </p:cNvSpPr>
          <p:nvPr/>
        </p:nvSpPr>
        <p:spPr bwMode="auto">
          <a:xfrm>
            <a:off x="8623668" y="140316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37"/>
          <p:cNvSpPr>
            <a:spLocks noChangeArrowheads="1"/>
          </p:cNvSpPr>
          <p:nvPr/>
        </p:nvSpPr>
        <p:spPr bwMode="auto">
          <a:xfrm>
            <a:off x="10530888" y="140316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37"/>
          <p:cNvSpPr>
            <a:spLocks noChangeArrowheads="1"/>
          </p:cNvSpPr>
          <p:nvPr/>
        </p:nvSpPr>
        <p:spPr bwMode="auto">
          <a:xfrm>
            <a:off x="8067207" y="213251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37"/>
          <p:cNvSpPr>
            <a:spLocks noChangeArrowheads="1"/>
          </p:cNvSpPr>
          <p:nvPr/>
        </p:nvSpPr>
        <p:spPr bwMode="auto">
          <a:xfrm>
            <a:off x="9131467" y="213251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Freeform 44"/>
          <p:cNvSpPr>
            <a:spLocks/>
          </p:cNvSpPr>
          <p:nvPr/>
        </p:nvSpPr>
        <p:spPr bwMode="auto">
          <a:xfrm flipH="1">
            <a:off x="8953226" y="180835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2" name="Freeform 44"/>
          <p:cNvSpPr>
            <a:spLocks/>
          </p:cNvSpPr>
          <p:nvPr/>
        </p:nvSpPr>
        <p:spPr bwMode="auto">
          <a:xfrm>
            <a:off x="8412155" y="180146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3" name="Line 42"/>
          <p:cNvSpPr>
            <a:spLocks noChangeShapeType="1"/>
          </p:cNvSpPr>
          <p:nvPr/>
        </p:nvSpPr>
        <p:spPr bwMode="auto">
          <a:xfrm>
            <a:off x="9955472" y="100646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5" name="Line 42"/>
          <p:cNvSpPr>
            <a:spLocks noChangeShapeType="1"/>
          </p:cNvSpPr>
          <p:nvPr/>
        </p:nvSpPr>
        <p:spPr bwMode="auto">
          <a:xfrm flipH="1">
            <a:off x="8953225" y="335785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6" name="Oval 37"/>
          <p:cNvSpPr>
            <a:spLocks noChangeArrowheads="1"/>
          </p:cNvSpPr>
          <p:nvPr/>
        </p:nvSpPr>
        <p:spPr bwMode="auto">
          <a:xfrm>
            <a:off x="9559656" y="30127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37"/>
          <p:cNvSpPr>
            <a:spLocks noChangeArrowheads="1"/>
          </p:cNvSpPr>
          <p:nvPr/>
        </p:nvSpPr>
        <p:spPr bwMode="auto">
          <a:xfrm>
            <a:off x="8623668" y="376536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37"/>
          <p:cNvSpPr>
            <a:spLocks noChangeArrowheads="1"/>
          </p:cNvSpPr>
          <p:nvPr/>
        </p:nvSpPr>
        <p:spPr bwMode="auto">
          <a:xfrm>
            <a:off x="10530888" y="376536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37"/>
          <p:cNvSpPr>
            <a:spLocks noChangeArrowheads="1"/>
          </p:cNvSpPr>
          <p:nvPr/>
        </p:nvSpPr>
        <p:spPr bwMode="auto">
          <a:xfrm>
            <a:off x="8067207" y="449471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 37"/>
          <p:cNvSpPr>
            <a:spLocks noChangeArrowheads="1"/>
          </p:cNvSpPr>
          <p:nvPr/>
        </p:nvSpPr>
        <p:spPr bwMode="auto">
          <a:xfrm>
            <a:off x="9131467" y="449471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 44"/>
          <p:cNvSpPr>
            <a:spLocks/>
          </p:cNvSpPr>
          <p:nvPr/>
        </p:nvSpPr>
        <p:spPr bwMode="auto">
          <a:xfrm flipH="1">
            <a:off x="8953226" y="417055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2" name="Freeform 44"/>
          <p:cNvSpPr>
            <a:spLocks/>
          </p:cNvSpPr>
          <p:nvPr/>
        </p:nvSpPr>
        <p:spPr bwMode="auto">
          <a:xfrm>
            <a:off x="8412155" y="416366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9955472" y="336866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4" name="AutoShape 9"/>
          <p:cNvSpPr>
            <a:spLocks noChangeArrowheads="1"/>
          </p:cNvSpPr>
          <p:nvPr/>
        </p:nvSpPr>
        <p:spPr bwMode="auto">
          <a:xfrm>
            <a:off x="2830369" y="33007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5" name="AutoShape 9"/>
          <p:cNvSpPr>
            <a:spLocks noChangeArrowheads="1"/>
          </p:cNvSpPr>
          <p:nvPr/>
        </p:nvSpPr>
        <p:spPr bwMode="auto">
          <a:xfrm>
            <a:off x="3725895" y="33727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6" name="AutoShape 9"/>
          <p:cNvSpPr>
            <a:spLocks noChangeArrowheads="1"/>
          </p:cNvSpPr>
          <p:nvPr/>
        </p:nvSpPr>
        <p:spPr bwMode="auto">
          <a:xfrm>
            <a:off x="4621421" y="33727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7" name="AutoShape 9"/>
          <p:cNvSpPr>
            <a:spLocks noChangeArrowheads="1"/>
          </p:cNvSpPr>
          <p:nvPr/>
        </p:nvSpPr>
        <p:spPr bwMode="auto">
          <a:xfrm>
            <a:off x="5516947" y="35167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8" name="AutoShape 9"/>
          <p:cNvSpPr>
            <a:spLocks noChangeArrowheads="1"/>
          </p:cNvSpPr>
          <p:nvPr/>
        </p:nvSpPr>
        <p:spPr bwMode="auto">
          <a:xfrm>
            <a:off x="6412472" y="34447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167" y="3440062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39086" y="4210450"/>
            <a:ext cx="4341433" cy="652486"/>
            <a:chOff x="607943" y="923176"/>
            <a:chExt cx="4341433" cy="652486"/>
          </a:xfrm>
        </p:grpSpPr>
        <p:sp>
          <p:nvSpPr>
            <p:cNvPr id="15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5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6" name="组合 155"/>
          <p:cNvGrpSpPr/>
          <p:nvPr/>
        </p:nvGrpSpPr>
        <p:grpSpPr>
          <a:xfrm>
            <a:off x="639086" y="5218919"/>
            <a:ext cx="4341433" cy="652486"/>
            <a:chOff x="607943" y="923176"/>
            <a:chExt cx="4341433" cy="652486"/>
          </a:xfrm>
        </p:grpSpPr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5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1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/>
      <p:bldP spid="125" grpId="0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2" grpId="0" animBg="1"/>
      <p:bldP spid="133" grpId="0" animBg="1"/>
      <p:bldP spid="135" grpId="0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2" grpId="0" animBg="1"/>
      <p:bldP spid="143" grpId="0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466772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42325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8.4.1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简单选择排序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372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073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180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11502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988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9227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1424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009654" y="3235807"/>
            <a:ext cx="2627313" cy="855664"/>
            <a:chOff x="1182" y="2808"/>
            <a:chExt cx="1655" cy="539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5267203" y="3256437"/>
            <a:ext cx="3151188" cy="866775"/>
            <a:chOff x="3234" y="2821"/>
            <a:chExt cx="1985" cy="546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6626797" y="273415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  <a:endParaRPr kumimoji="1" lang="en-US" altLang="zh-CN" sz="2400" kern="0" spc="-1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1070806"/>
            <a:chOff x="648991" y="845232"/>
            <a:chExt cx="10918169" cy="107080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07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排序在待排序序列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r[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r[n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中选取最小记录，并和第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个记录交换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35237" y="2718275"/>
            <a:ext cx="6664329" cy="447875"/>
            <a:chOff x="1935237" y="2718275"/>
            <a:chExt cx="6664329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 flipV="1">
            <a:off x="5276412" y="2359985"/>
            <a:ext cx="1566386" cy="358290"/>
            <a:chOff x="3145" y="2839"/>
            <a:chExt cx="1021" cy="227"/>
          </a:xfrm>
        </p:grpSpPr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68476" y="4394675"/>
            <a:ext cx="3581404" cy="447875"/>
            <a:chOff x="1968476" y="4394675"/>
            <a:chExt cx="3581404" cy="447875"/>
          </a:xfrm>
        </p:grpSpPr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1968476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433365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2859343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5117880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3605" y="4394675"/>
            <a:ext cx="2789200" cy="447875"/>
            <a:chOff x="5843605" y="4394675"/>
            <a:chExt cx="2789200" cy="44787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5843605" y="43946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+1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820080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6842798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56145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7054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0654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59118" y="7774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993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34440" y="199875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4440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34440" y="502139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578162" y="21004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6768640" y="202841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5673401" y="159641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863879" y="174041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959118" y="181241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673401" y="308720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768640" y="265520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7863879" y="279920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8959118" y="287120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78162" y="315920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68640" y="393897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59118" y="372297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5673401" y="415497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863879" y="386697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4578162" y="422697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863879" y="489223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68640" y="496423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8959118" y="474823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673401" y="518023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4578162" y="525223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29" y="5518659"/>
            <a:ext cx="6703871" cy="523220"/>
            <a:chOff x="611329" y="5518659"/>
            <a:chExt cx="6703871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简单选择排序进行多少趟？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357124" y="3692253"/>
            <a:ext cx="4849677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75744" y="3062952"/>
            <a:ext cx="3327744" cy="523220"/>
            <a:chOff x="510241" y="1907333"/>
            <a:chExt cx="3327744" cy="523220"/>
          </a:xfrm>
        </p:grpSpPr>
        <p:grpSp>
          <p:nvGrpSpPr>
            <p:cNvPr id="4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第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趟简单选择排序；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2960" y="5470445"/>
            <a:ext cx="1208248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2639893" y="1615295"/>
            <a:ext cx="2627313" cy="855664"/>
            <a:chOff x="1182" y="2808"/>
            <a:chExt cx="1655" cy="539"/>
          </a:xfrm>
        </p:grpSpPr>
        <p:sp>
          <p:nvSpPr>
            <p:cNvPr id="53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Group 7"/>
          <p:cNvGrpSpPr>
            <a:grpSpLocks/>
          </p:cNvGrpSpPr>
          <p:nvPr/>
        </p:nvGrpSpPr>
        <p:grpSpPr bwMode="auto">
          <a:xfrm>
            <a:off x="5897442" y="1635925"/>
            <a:ext cx="3151188" cy="866775"/>
            <a:chOff x="3234" y="2821"/>
            <a:chExt cx="1985" cy="546"/>
          </a:xfrm>
        </p:grpSpPr>
        <p:sp>
          <p:nvSpPr>
            <p:cNvPr id="77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Oval 20"/>
          <p:cNvSpPr>
            <a:spLocks noChangeArrowheads="1"/>
          </p:cNvSpPr>
          <p:nvPr/>
        </p:nvSpPr>
        <p:spPr bwMode="auto">
          <a:xfrm>
            <a:off x="7257036" y="111363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  <a:endParaRPr kumimoji="1" lang="en-US" altLang="zh-CN" sz="2400" kern="0" spc="-1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5476" y="1097763"/>
            <a:ext cx="6664329" cy="447875"/>
            <a:chOff x="1935237" y="2718275"/>
            <a:chExt cx="6664329" cy="447875"/>
          </a:xfrm>
        </p:grpSpPr>
        <p:sp>
          <p:nvSpPr>
            <p:cNvPr id="81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48"/>
          <p:cNvGrpSpPr>
            <a:grpSpLocks/>
          </p:cNvGrpSpPr>
          <p:nvPr/>
        </p:nvGrpSpPr>
        <p:grpSpPr bwMode="auto">
          <a:xfrm flipV="1">
            <a:off x="5906651" y="739473"/>
            <a:ext cx="1566386" cy="358290"/>
            <a:chOff x="3145" y="2839"/>
            <a:chExt cx="1021" cy="227"/>
          </a:xfrm>
        </p:grpSpPr>
        <p:sp>
          <p:nvSpPr>
            <p:cNvPr id="89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45" grpId="0" animBg="1"/>
      <p:bldP spid="69" grpId="0"/>
      <p:bldP spid="69" grpId="1"/>
      <p:bldP spid="70" grpId="0"/>
      <p:bldP spid="79" grpId="0" animBg="1"/>
      <p:bldP spid="7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29" y="5518659"/>
            <a:ext cx="6703871" cy="523220"/>
            <a:chOff x="611329" y="5518659"/>
            <a:chExt cx="6703871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趟简单选择排序完成什么工作？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5744" y="3062952"/>
            <a:ext cx="3327744" cy="523220"/>
            <a:chOff x="510241" y="1907333"/>
            <a:chExt cx="3327744" cy="523220"/>
          </a:xfrm>
        </p:grpSpPr>
        <p:grpSp>
          <p:nvGrpSpPr>
            <p:cNvPr id="4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22331" y="5203027"/>
            <a:ext cx="456894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]~r[n]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中找最小值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）将最小记录与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6518" y="2818120"/>
            <a:ext cx="609600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 j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(r[j] &lt; r[index]) index = j;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11758" y="3923630"/>
            <a:ext cx="6096000" cy="1200329"/>
          </a:xfrm>
          <a:prstGeom prst="rect">
            <a:avLst/>
          </a:prstGeom>
          <a:ln>
            <a:noFill/>
            <a:prstDash val="dash"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r[index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altLang="zh-CN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639893" y="1615295"/>
            <a:ext cx="2627313" cy="855664"/>
            <a:chOff x="1182" y="2808"/>
            <a:chExt cx="1655" cy="539"/>
          </a:xfrm>
        </p:grpSpPr>
        <p:sp>
          <p:nvSpPr>
            <p:cNvPr id="69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5897442" y="1635925"/>
            <a:ext cx="3151188" cy="866775"/>
            <a:chOff x="3234" y="2821"/>
            <a:chExt cx="1985" cy="546"/>
          </a:xfrm>
        </p:grpSpPr>
        <p:sp>
          <p:nvSpPr>
            <p:cNvPr id="76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Oval 20"/>
          <p:cNvSpPr>
            <a:spLocks noChangeArrowheads="1"/>
          </p:cNvSpPr>
          <p:nvPr/>
        </p:nvSpPr>
        <p:spPr bwMode="auto">
          <a:xfrm>
            <a:off x="7257036" y="111363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  <a:endParaRPr kumimoji="1" lang="en-US" altLang="zh-CN" sz="2400" kern="0" spc="-1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65476" y="1097763"/>
            <a:ext cx="6664329" cy="447875"/>
            <a:chOff x="1935237" y="2718275"/>
            <a:chExt cx="6664329" cy="447875"/>
          </a:xfrm>
        </p:grpSpPr>
        <p:sp>
          <p:nvSpPr>
            <p:cNvPr id="80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48"/>
          <p:cNvGrpSpPr>
            <a:grpSpLocks/>
          </p:cNvGrpSpPr>
          <p:nvPr/>
        </p:nvGrpSpPr>
        <p:grpSpPr bwMode="auto">
          <a:xfrm flipV="1">
            <a:off x="5906651" y="739473"/>
            <a:ext cx="1566386" cy="358290"/>
            <a:chOff x="3145" y="2839"/>
            <a:chExt cx="1021" cy="227"/>
          </a:xfrm>
        </p:grpSpPr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3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1" grpId="0"/>
      <p:bldP spid="3" grpId="0" animBg="1"/>
      <p:bldP spid="3" grpId="1" animBg="1"/>
      <p:bldP spid="52" grpId="0"/>
      <p:bldP spid="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7162" y="927021"/>
            <a:ext cx="10079958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index;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	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7162" y="3883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r[index]; r[index] = r[0];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67162" y="2740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 j++)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(r[j] &lt; r[index]) index = j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8800" y="4297680"/>
            <a:ext cx="8427721" cy="1248490"/>
            <a:chOff x="1828800" y="4297680"/>
            <a:chExt cx="8427721" cy="1248490"/>
          </a:xfrm>
        </p:grpSpPr>
        <p:grpSp>
          <p:nvGrpSpPr>
            <p:cNvPr id="2" name="组合 1"/>
            <p:cNvGrpSpPr/>
            <p:nvPr/>
          </p:nvGrpSpPr>
          <p:grpSpPr>
            <a:xfrm>
              <a:off x="2924442" y="5022950"/>
              <a:ext cx="7332079" cy="523220"/>
              <a:chOff x="5378082" y="5012458"/>
              <a:chExt cx="7332079" cy="523220"/>
            </a:xfrm>
          </p:grpSpPr>
          <p:grpSp>
            <p:nvGrpSpPr>
              <p:cNvPr id="9" name="Group 31"/>
              <p:cNvGrpSpPr/>
              <p:nvPr/>
            </p:nvGrpSpPr>
            <p:grpSpPr>
              <a:xfrm>
                <a:off x="5378082" y="5083910"/>
                <a:ext cx="432000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33"/>
                <p:cNvSpPr>
                  <a:spLocks/>
                </p:cNvSpPr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34"/>
                <p:cNvSpPr>
                  <a:spLocks/>
                </p:cNvSpPr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932821" y="5012458"/>
                <a:ext cx="67773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交换语句之前的判断与效率有什么关系？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828800" y="4297680"/>
              <a:ext cx="1728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4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45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67162" y="927021"/>
            <a:ext cx="10079958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index;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	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162" y="3883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r[index]; r[index] = r[0];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7162" y="2740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 j++)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(r[j] &lt; r[index]) index = j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576756" y="1781295"/>
            <a:ext cx="4504878" cy="652486"/>
            <a:chOff x="643028" y="5387917"/>
            <a:chExt cx="4504878" cy="652486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55" name="直接连接符 54"/>
          <p:cNvCxnSpPr/>
          <p:nvPr/>
        </p:nvCxnSpPr>
        <p:spPr>
          <a:xfrm>
            <a:off x="2545080" y="3910430"/>
            <a:ext cx="1692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576756" y="3486447"/>
            <a:ext cx="4504878" cy="652486"/>
            <a:chOff x="643028" y="5387917"/>
            <a:chExt cx="4504878" cy="652486"/>
          </a:xfrm>
        </p:grpSpPr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66" name="直接连接符 65"/>
          <p:cNvCxnSpPr/>
          <p:nvPr/>
        </p:nvCxnSpPr>
        <p:spPr>
          <a:xfrm>
            <a:off x="2180366" y="4730987"/>
            <a:ext cx="4967194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883592"/>
              </p:ext>
            </p:extLst>
          </p:nvPr>
        </p:nvGraphicFramePr>
        <p:xfrm>
          <a:off x="6518435" y="2433781"/>
          <a:ext cx="4386965" cy="94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8435" y="2433781"/>
                        <a:ext cx="4386965" cy="94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1281</Words>
  <Application>Microsoft Office PowerPoint</Application>
  <PresentationFormat>自定义</PresentationFormat>
  <Paragraphs>457</Paragraphs>
  <Slides>24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224</cp:revision>
  <dcterms:created xsi:type="dcterms:W3CDTF">2016-09-14T00:58:04Z</dcterms:created>
  <dcterms:modified xsi:type="dcterms:W3CDTF">2020-12-17T14:57:42Z</dcterms:modified>
</cp:coreProperties>
</file>