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525" r:id="rId2"/>
    <p:sldId id="256" r:id="rId3"/>
    <p:sldId id="322" r:id="rId4"/>
    <p:sldId id="323" r:id="rId5"/>
    <p:sldId id="435" r:id="rId6"/>
    <p:sldId id="403" r:id="rId7"/>
    <p:sldId id="401" r:id="rId8"/>
    <p:sldId id="402" r:id="rId9"/>
    <p:sldId id="407" r:id="rId10"/>
    <p:sldId id="437" r:id="rId11"/>
    <p:sldId id="458" r:id="rId12"/>
    <p:sldId id="408" r:id="rId13"/>
    <p:sldId id="409" r:id="rId14"/>
    <p:sldId id="265" r:id="rId15"/>
    <p:sldId id="308" r:id="rId16"/>
    <p:sldId id="267" r:id="rId17"/>
    <p:sldId id="405" r:id="rId18"/>
    <p:sldId id="404" r:id="rId19"/>
    <p:sldId id="328" r:id="rId20"/>
    <p:sldId id="439" r:id="rId21"/>
    <p:sldId id="440" r:id="rId22"/>
    <p:sldId id="441" r:id="rId23"/>
    <p:sldId id="446" r:id="rId24"/>
    <p:sldId id="452" r:id="rId25"/>
    <p:sldId id="450" r:id="rId26"/>
    <p:sldId id="448" r:id="rId27"/>
    <p:sldId id="451" r:id="rId28"/>
    <p:sldId id="449" r:id="rId29"/>
    <p:sldId id="368" r:id="rId30"/>
    <p:sldId id="370" r:id="rId31"/>
    <p:sldId id="371" r:id="rId32"/>
    <p:sldId id="372" r:id="rId33"/>
    <p:sldId id="373" r:id="rId34"/>
    <p:sldId id="374" r:id="rId35"/>
    <p:sldId id="375" r:id="rId36"/>
    <p:sldId id="444" r:id="rId37"/>
    <p:sldId id="377" r:id="rId38"/>
    <p:sldId id="378" r:id="rId39"/>
    <p:sldId id="379" r:id="rId40"/>
    <p:sldId id="269" r:id="rId41"/>
    <p:sldId id="410" r:id="rId42"/>
    <p:sldId id="387" r:id="rId43"/>
    <p:sldId id="411" r:id="rId44"/>
    <p:sldId id="412" r:id="rId45"/>
    <p:sldId id="413" r:id="rId46"/>
    <p:sldId id="453" r:id="rId47"/>
    <p:sldId id="454" r:id="rId48"/>
    <p:sldId id="455" r:id="rId49"/>
    <p:sldId id="414" r:id="rId50"/>
    <p:sldId id="272" r:id="rId51"/>
    <p:sldId id="457" r:id="rId52"/>
    <p:sldId id="306" r:id="rId53"/>
    <p:sldId id="273" r:id="rId54"/>
    <p:sldId id="332" r:id="rId55"/>
    <p:sldId id="274" r:id="rId56"/>
    <p:sldId id="278" r:id="rId57"/>
    <p:sldId id="333" r:id="rId58"/>
    <p:sldId id="334" r:id="rId59"/>
    <p:sldId id="335" r:id="rId60"/>
    <p:sldId id="380" r:id="rId61"/>
    <p:sldId id="38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E9"/>
    <a:srgbClr val="EAFEEF"/>
    <a:srgbClr val="000000"/>
    <a:srgbClr val="FC1F0E"/>
    <a:srgbClr val="4B0601"/>
    <a:srgbClr val="491403"/>
    <a:srgbClr val="49080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12" autoAdjust="0"/>
    <p:restoredTop sz="89904" autoAdjust="0"/>
  </p:normalViewPr>
  <p:slideViewPr>
    <p:cSldViewPr>
      <p:cViewPr varScale="1">
        <p:scale>
          <a:sx n="110" d="100"/>
          <a:sy n="110" d="100"/>
        </p:scale>
        <p:origin x="-9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F8B7-2A2B-45F6-B5D4-216F6C5860C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273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867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5726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5118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755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5892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8A4F-CC28-4084-B63D-2EA676596E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1476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A7C0-580D-4204-ABDA-D89072800C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5134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F676-41C3-40E1-B662-560D3C3913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33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69B2-64DE-4D52-9ED6-5C1BED9715B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863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F78BD-0140-45C0-9A55-A4EE2DC7994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28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B9511-4753-429D-B228-57521B2DA4B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657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333-B3D2-4349-80B9-61A1E6EDB6D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087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BD7-E7B5-473E-B906-C0CDCAAEA49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847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A447-F1F7-4950-89FF-BB81A55379E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7726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E502-DE6A-40A4-9719-EB8B00222B5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39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4D21D3-FD36-481D-BDAF-22DC73915BB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187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CD96C7-1AAC-4BC6-9C94-1CA2ABEC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7533524" cy="1465262"/>
          </a:xfrm>
        </p:spPr>
        <p:txBody>
          <a:bodyPr>
            <a:normAutofit/>
          </a:bodyPr>
          <a:lstStyle/>
          <a:p>
            <a:pPr algn="l"/>
            <a:r>
              <a:rPr lang="zh-CN" altLang="zh-CN" sz="4400" dirty="0"/>
              <a:t>嵌入式</a:t>
            </a:r>
            <a:r>
              <a:rPr lang="en-US" altLang="zh-CN" sz="4400" dirty="0"/>
              <a:t>Linux</a:t>
            </a:r>
            <a:r>
              <a:rPr lang="zh-CN" altLang="zh-CN" sz="4400" dirty="0"/>
              <a:t>系统开发教程</a:t>
            </a:r>
            <a:br>
              <a:rPr lang="zh-CN" altLang="zh-CN" sz="4400" dirty="0"/>
            </a:br>
            <a:r>
              <a:rPr lang="zh-CN" altLang="zh-CN" sz="4400" dirty="0"/>
              <a:t>——基于</a:t>
            </a:r>
            <a:r>
              <a:rPr lang="en-US" altLang="zh-CN" sz="4400" dirty="0"/>
              <a:t>ARM</a:t>
            </a:r>
            <a:r>
              <a:rPr lang="zh-CN" altLang="zh-CN" sz="4400" dirty="0"/>
              <a:t>处理器通用平台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01B9F0-FDAB-4C3E-93F7-CBDEB9FA4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050834"/>
            <a:ext cx="8001000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800" dirty="0"/>
              <a:t>作者：冯新宇</a:t>
            </a:r>
            <a:endParaRPr lang="en-US" altLang="zh-CN" sz="2800" dirty="0"/>
          </a:p>
          <a:p>
            <a:r>
              <a:rPr lang="zh-CN" altLang="en-US" sz="3600" dirty="0"/>
              <a:t>清华大学出版社</a:t>
            </a:r>
          </a:p>
        </p:txBody>
      </p:sp>
    </p:spTree>
    <p:extLst>
      <p:ext uri="{BB962C8B-B14F-4D97-AF65-F5344CB8AC3E}">
        <p14:creationId xmlns="" xmlns:p14="http://schemas.microsoft.com/office/powerpoint/2010/main" val="39247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 descr="Large confetti">
            <a:extLst>
              <a:ext uri="{FF2B5EF4-FFF2-40B4-BE49-F238E27FC236}">
                <a16:creationId xmlns="" xmlns:a16="http://schemas.microsoft.com/office/drawing/2014/main" id="{B4D96123-89F2-4B08-9C69-753AF30C7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系统调用-创建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="" xmlns:a16="http://schemas.microsoft.com/office/drawing/2014/main" id="{C7C031EC-7BFD-48D5-88B2-10CF5BAE9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除了可以使用上述宏以外，还可以直接使用数字来表示文件的各种权限：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可执行 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-&gt; 1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可写 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-&gt; 2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可读 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-&gt; 4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上述值的和，如可写可读 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-&gt; 6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无任何权限 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-&gt; 0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8194" descr="Large confetti">
            <a:extLst>
              <a:ext uri="{FF2B5EF4-FFF2-40B4-BE49-F238E27FC236}">
                <a16:creationId xmlns="" xmlns:a16="http://schemas.microsoft.com/office/drawing/2014/main" id="{1DDD0ADB-FDB2-4C32-9888-FA755C04D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文件描述</a:t>
            </a:r>
          </a:p>
        </p:txBody>
      </p:sp>
      <p:sp>
        <p:nvSpPr>
          <p:cNvPr id="247811" name="Rectangle 8195">
            <a:extLst>
              <a:ext uri="{FF2B5EF4-FFF2-40B4-BE49-F238E27FC236}">
                <a16:creationId xmlns="" xmlns:a16="http://schemas.microsoft.com/office/drawing/2014/main" id="{8A656BE0-6F59-4501-9E45-0916F8662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		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系统中，所有打开的文件都对应一个</a:t>
            </a:r>
            <a:r>
              <a:rPr lang="zh-CN" altLang="en-US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文件描述符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。文件描述符是一个</a:t>
            </a:r>
            <a:r>
              <a:rPr lang="zh-CN" altLang="en-US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非负整数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。当打开一个文件时，内核向进程返回一个文件描述符。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		文件描述符的范围是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0 - OPEN_MAX 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。早期的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UNIX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版本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OPEN_MAX =19，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即允许每个进程同时打开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20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个文件，现在很多系统则将其增加至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1024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 descr="Large confetti">
            <a:extLst>
              <a:ext uri="{FF2B5EF4-FFF2-40B4-BE49-F238E27FC236}">
                <a16:creationId xmlns="" xmlns:a16="http://schemas.microsoft.com/office/drawing/2014/main" id="{873761F4-0CFA-4B95-A1DE-6917F32E9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系统调用-打开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93539" name="Rectangle 3">
            <a:extLst>
              <a:ext uri="{FF2B5EF4-FFF2-40B4-BE49-F238E27FC236}">
                <a16:creationId xmlns="" xmlns:a16="http://schemas.microsoft.com/office/drawing/2014/main" id="{45E59A51-5B68-4CB6-80E5-BAA971D43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int open(const char *pathname, int flags)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int open(const char *pathname, int flags, mode_t mode)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Pathname：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要打开的文件名(包含路径，缺省为当前路径)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Flags：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打开标志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 descr="Large confetti">
            <a:extLst>
              <a:ext uri="{FF2B5EF4-FFF2-40B4-BE49-F238E27FC236}">
                <a16:creationId xmlns="" xmlns:a16="http://schemas.microsoft.com/office/drawing/2014/main" id="{A5CDF403-DCA3-4DA8-849F-8AC100807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系统调用-打开</a:t>
            </a:r>
          </a:p>
        </p:txBody>
      </p:sp>
      <p:sp>
        <p:nvSpPr>
          <p:cNvPr id="194563" name="Rectangle 1027">
            <a:extLst>
              <a:ext uri="{FF2B5EF4-FFF2-40B4-BE49-F238E27FC236}">
                <a16:creationId xmlns="" xmlns:a16="http://schemas.microsoft.com/office/drawing/2014/main" id="{FF3E5669-A782-4BF0-AF76-0A1B5E4A8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zh-CN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Flags                 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含义</a:t>
            </a:r>
          </a:p>
          <a:p>
            <a:pPr>
              <a:buFontTx/>
              <a:buNone/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O_RDONLY          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只读方式打开</a:t>
            </a:r>
          </a:p>
          <a:p>
            <a:pPr>
              <a:buFontTx/>
              <a:buNone/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O_WRONLY          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只写方式打开</a:t>
            </a:r>
          </a:p>
          <a:p>
            <a:pPr>
              <a:buFontTx/>
              <a:buNone/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O_RDWR            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读写方式打开</a:t>
            </a:r>
          </a:p>
          <a:p>
            <a:pPr>
              <a:buFontTx/>
              <a:buNone/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O_APPEND          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追加方式打开</a:t>
            </a:r>
          </a:p>
          <a:p>
            <a:pPr>
              <a:buFontTx/>
              <a:buNone/>
            </a:pP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O_CREAT           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创建一个文件</a:t>
            </a:r>
            <a:endParaRPr lang="en-US" altLang="zh-CN" sz="36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>
            <a:extLst>
              <a:ext uri="{FF2B5EF4-FFF2-40B4-BE49-F238E27FC236}">
                <a16:creationId xmlns="" xmlns:a16="http://schemas.microsoft.com/office/drawing/2014/main" id="{D4A4BB0E-3053-4AC3-9D2A-B81C5F000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系统调用-打开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C59A5D9-2561-402D-BA5D-C4F5E0399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4676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Flags             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含义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O_NOBLOCK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非阻塞方式打开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O_TRUNC      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果文件已经存在， 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          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  则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删除文件的内容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O_EXEC      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如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果使用了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O_CREAT,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          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     且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文件已存在，则报错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 descr="Large confetti">
            <a:extLst>
              <a:ext uri="{FF2B5EF4-FFF2-40B4-BE49-F238E27FC236}">
                <a16:creationId xmlns="" xmlns:a16="http://schemas.microsoft.com/office/drawing/2014/main" id="{76697E85-CE55-4D8D-8DDA-607EAC3A9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系统调用-打开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66563" name="Rectangle 1027">
            <a:extLst>
              <a:ext uri="{FF2B5EF4-FFF2-40B4-BE49-F238E27FC236}">
                <a16:creationId xmlns="" xmlns:a16="http://schemas.microsoft.com/office/drawing/2014/main" id="{521BEFB1-364E-4FAB-9C7B-9863F84CB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O_RDONLY、O_WRONLY、O_RDWR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三个标志不能同时使用。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如果使用了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O_CREATE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标志，则使用的函数是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int open(const char *pathname,int flags,mode_t mode);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这时还要指定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mode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来表示文件的访问权限。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>
            <a:extLst>
              <a:ext uri="{FF2B5EF4-FFF2-40B4-BE49-F238E27FC236}">
                <a16:creationId xmlns="" xmlns:a16="http://schemas.microsoft.com/office/drawing/2014/main" id="{B6BC0C46-977D-47A4-9F49-89E7F6A6E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系统调用-关闭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80CA2A65-CB83-4768-BE55-BCBBEEFA4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43800" cy="4191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 当我们操作完文件以后,需要关闭文件：</a:t>
            </a:r>
          </a:p>
          <a:p>
            <a:pPr algn="ctr">
              <a:buFontTx/>
              <a:buNone/>
            </a:pPr>
            <a:r>
              <a:rPr lang="en-US" altLang="zh-CN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 close(int fd)</a:t>
            </a:r>
          </a:p>
          <a:p>
            <a:pPr>
              <a:buFontTx/>
              <a:buNone/>
            </a:pP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Fd: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文件描述符，来源？ </a:t>
            </a:r>
            <a:br>
              <a:rPr lang="zh-CN" altLang="en-US" sz="4000" b="1">
                <a:latin typeface="仿宋_GB2312" pitchFamily="49" charset="-122"/>
                <a:ea typeface="仿宋_GB2312" pitchFamily="49" charset="-122"/>
              </a:rPr>
            </a:br>
            <a:endParaRPr lang="zh-CN" altLang="en-US" sz="40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1026" descr="Large confetti">
            <a:extLst>
              <a:ext uri="{FF2B5EF4-FFF2-40B4-BE49-F238E27FC236}">
                <a16:creationId xmlns="" xmlns:a16="http://schemas.microsoft.com/office/drawing/2014/main" id="{E6DDCDDE-F043-41BE-8BA9-79ABF0AED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系统调用-读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90467" name="Rectangle 1027">
            <a:extLst>
              <a:ext uri="{FF2B5EF4-FFF2-40B4-BE49-F238E27FC236}">
                <a16:creationId xmlns="" xmlns:a16="http://schemas.microsoft.com/office/drawing/2014/main" id="{D60BCFB1-228D-4750-84A7-4CECDB4B8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read(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fd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const void *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length)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  从文件描述符</a:t>
            </a:r>
            <a:r>
              <a:rPr lang="en-US" altLang="zh-CN" sz="3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fd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所指定的文件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中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读取</a:t>
            </a:r>
            <a:r>
              <a:rPr lang="en-US" altLang="zh-CN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length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个字节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到</a:t>
            </a:r>
            <a:r>
              <a:rPr lang="en-US" altLang="zh-CN" sz="3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所指向的缓冲区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中，返回值为实际读取的字节数。</a:t>
            </a:r>
            <a:endParaRPr lang="en-US" altLang="zh-CN" sz="3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1026" descr="Large confetti">
            <a:extLst>
              <a:ext uri="{FF2B5EF4-FFF2-40B4-BE49-F238E27FC236}">
                <a16:creationId xmlns="" xmlns:a16="http://schemas.microsoft.com/office/drawing/2014/main" id="{CC18B1ED-D00A-429A-9B5E-CD47729DC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系统调用-写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89443" name="Rectangle 1027">
            <a:extLst>
              <a:ext uri="{FF2B5EF4-FFF2-40B4-BE49-F238E27FC236}">
                <a16:creationId xmlns="" xmlns:a16="http://schemas.microsoft.com/office/drawing/2014/main" id="{6C143B86-E55E-4BB5-B07D-7C0A4D5A8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write(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fd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const void *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length)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 把</a:t>
            </a:r>
            <a:r>
              <a:rPr lang="en-US" altLang="zh-CN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length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个字节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从</a:t>
            </a:r>
            <a:r>
              <a:rPr lang="en-US" altLang="zh-CN" sz="3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指向的缓冲区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中写到文件描述符</a:t>
            </a:r>
            <a:r>
              <a:rPr lang="en-US" altLang="zh-CN" sz="3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fd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所指向的文件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中，返回值为实际写入的字节数。</a:t>
            </a:r>
            <a:endParaRPr lang="en-US" altLang="zh-CN" sz="3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arge confetti">
            <a:extLst>
              <a:ext uri="{FF2B5EF4-FFF2-40B4-BE49-F238E27FC236}">
                <a16:creationId xmlns="" xmlns:a16="http://schemas.microsoft.com/office/drawing/2014/main" id="{E815AF3C-D8E5-4F5D-B738-648089B09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系统调用-定位</a:t>
            </a:r>
            <a:endParaRPr lang="en-US" altLang="zh-CN" b="1" dirty="0">
              <a:ea typeface="仿宋_GB2312" pitchFamily="49" charset="-122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18C66D93-1CD1-4269-88E7-83F561F36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6347714" cy="388077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lseek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fd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offset_t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offset, </a:t>
            </a:r>
            <a:r>
              <a:rPr lang="en-US" altLang="zh-CN" sz="32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whence)</a:t>
            </a:r>
          </a:p>
          <a:p>
            <a:pPr>
              <a:buFontTx/>
              <a:buNone/>
            </a:pPr>
            <a:endParaRPr lang="zh-CN" altLang="en-US" sz="2400" b="1" dirty="0">
              <a:solidFill>
                <a:srgbClr val="20489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功能：将文件读写指针相对</a:t>
            </a:r>
            <a:r>
              <a:rPr lang="en-US" altLang="zh-CN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whence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移动</a:t>
            </a:r>
            <a:r>
              <a:rPr lang="en-US" altLang="zh-CN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offset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个字节</a:t>
            </a:r>
            <a:r>
              <a:rPr lang="zh-CN" altLang="en-US" sz="3400" b="1" dirty="0">
                <a:latin typeface="仿宋_GB2312" pitchFamily="49" charset="-122"/>
                <a:ea typeface="仿宋_GB2312" pitchFamily="49" charset="-122"/>
              </a:rPr>
              <a:t>。操作成功时，返回文件指针相对于文件头的位置。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Large confetti">
            <a:extLst>
              <a:ext uri="{FF2B5EF4-FFF2-40B4-BE49-F238E27FC236}">
                <a16:creationId xmlns="" xmlns:a16="http://schemas.microsoft.com/office/drawing/2014/main" id="{6E1DED2F-7354-4638-9B91-3145DFAD0E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文件</a:t>
            </a:r>
            <a:r>
              <a:rPr lang="en-US" altLang="zh-CN" dirty="0"/>
              <a:t>I/O</a:t>
            </a:r>
            <a:r>
              <a:rPr lang="zh-CN" altLang="zh-CN" dirty="0"/>
              <a:t>编程</a:t>
            </a:r>
            <a:endParaRPr lang="en-US" altLang="zh-CN" sz="38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 descr="Large confetti">
            <a:extLst>
              <a:ext uri="{FF2B5EF4-FFF2-40B4-BE49-F238E27FC236}">
                <a16:creationId xmlns="" xmlns:a16="http://schemas.microsoft.com/office/drawing/2014/main" id="{B9BA684C-606F-4E01-8410-4BFB6A9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系统调用-定位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26307" name="Rectangle 3">
            <a:extLst>
              <a:ext uri="{FF2B5EF4-FFF2-40B4-BE49-F238E27FC236}">
                <a16:creationId xmlns="" xmlns:a16="http://schemas.microsoft.com/office/drawing/2014/main" id="{B6A3ABC6-95C1-439A-A581-21A8A68C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800" b="1" dirty="0">
                <a:latin typeface="仿宋_GB2312" pitchFamily="49" charset="-122"/>
              </a:rPr>
              <a:t>whence</a:t>
            </a:r>
            <a:r>
              <a:rPr lang="zh-CN" altLang="en-US" sz="2800" b="1" dirty="0">
                <a:latin typeface="仿宋_GB2312" pitchFamily="49" charset="-122"/>
              </a:rPr>
              <a:t>可使用下述值：</a:t>
            </a:r>
            <a:br>
              <a:rPr lang="zh-CN" altLang="en-US" sz="2800" b="1" dirty="0">
                <a:latin typeface="仿宋_GB2312" pitchFamily="49" charset="-122"/>
              </a:rPr>
            </a:br>
            <a:r>
              <a:rPr lang="zh-CN" altLang="en-US" sz="2800" b="1" dirty="0">
                <a:latin typeface="仿宋_GB2312" pitchFamily="49" charset="-122"/>
              </a:rPr>
              <a:t>　　</a:t>
            </a:r>
            <a:r>
              <a:rPr lang="en-US" altLang="zh-CN" sz="2800" b="1" dirty="0">
                <a:latin typeface="仿宋_GB2312" pitchFamily="49" charset="-122"/>
              </a:rPr>
              <a:t>SEEK_SET：</a:t>
            </a:r>
            <a:r>
              <a:rPr lang="zh-CN" altLang="en-US" sz="2800" b="1" dirty="0">
                <a:latin typeface="仿宋_GB2312" pitchFamily="49" charset="-122"/>
              </a:rPr>
              <a:t>相对文件开头</a:t>
            </a:r>
            <a:br>
              <a:rPr lang="zh-CN" altLang="en-US" sz="2800" b="1" dirty="0">
                <a:latin typeface="仿宋_GB2312" pitchFamily="49" charset="-122"/>
              </a:rPr>
            </a:br>
            <a:r>
              <a:rPr lang="zh-CN" altLang="en-US" sz="2800" b="1" dirty="0">
                <a:latin typeface="仿宋_GB2312" pitchFamily="49" charset="-122"/>
              </a:rPr>
              <a:t>　　</a:t>
            </a:r>
            <a:r>
              <a:rPr lang="en-US" altLang="zh-CN" sz="2800" b="1" dirty="0">
                <a:latin typeface="仿宋_GB2312" pitchFamily="49" charset="-122"/>
              </a:rPr>
              <a:t>SEEK_CUR：</a:t>
            </a:r>
            <a:r>
              <a:rPr lang="zh-CN" altLang="en-US" sz="2800" b="1" dirty="0">
                <a:latin typeface="仿宋_GB2312" pitchFamily="49" charset="-122"/>
              </a:rPr>
              <a:t>相对文件读写指针的当前位置</a:t>
            </a:r>
            <a:br>
              <a:rPr lang="zh-CN" altLang="en-US" sz="2800" b="1" dirty="0">
                <a:latin typeface="仿宋_GB2312" pitchFamily="49" charset="-122"/>
              </a:rPr>
            </a:br>
            <a:r>
              <a:rPr lang="zh-CN" altLang="en-US" sz="2800" b="1" dirty="0">
                <a:latin typeface="仿宋_GB2312" pitchFamily="49" charset="-122"/>
              </a:rPr>
              <a:t>　　</a:t>
            </a:r>
            <a:r>
              <a:rPr lang="en-US" altLang="zh-CN" sz="2800" b="1" dirty="0">
                <a:latin typeface="仿宋_GB2312" pitchFamily="49" charset="-122"/>
              </a:rPr>
              <a:t>SEEK_END：</a:t>
            </a:r>
            <a:r>
              <a:rPr lang="zh-CN" altLang="en-US" sz="2800" b="1" dirty="0">
                <a:latin typeface="仿宋_GB2312" pitchFamily="49" charset="-122"/>
              </a:rPr>
              <a:t>相对文件末尾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800" b="1" dirty="0">
                <a:latin typeface="仿宋_GB2312" pitchFamily="49" charset="-122"/>
              </a:rPr>
              <a:t> 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800" b="1" dirty="0">
                <a:latin typeface="仿宋_GB2312" pitchFamily="49" charset="-122"/>
              </a:rPr>
              <a:t>offset</a:t>
            </a:r>
            <a:r>
              <a:rPr lang="zh-CN" altLang="en-US" sz="2800" b="1" dirty="0">
                <a:latin typeface="仿宋_GB2312" pitchFamily="49" charset="-122"/>
              </a:rPr>
              <a:t>可取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</a:rPr>
              <a:t>负值</a:t>
            </a:r>
            <a:r>
              <a:rPr lang="zh-CN" altLang="en-US" sz="2800" b="1" dirty="0">
                <a:latin typeface="仿宋_GB2312" pitchFamily="49" charset="-122"/>
              </a:rPr>
              <a:t>，例如下述调用可将文件指针相对当前位置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</a:rPr>
              <a:t>向前</a:t>
            </a:r>
            <a:r>
              <a:rPr lang="zh-CN" altLang="en-US" sz="2800" b="1" dirty="0">
                <a:latin typeface="仿宋_GB2312" pitchFamily="49" charset="-122"/>
              </a:rPr>
              <a:t>移动5个字节：</a:t>
            </a:r>
          </a:p>
          <a:p>
            <a:pPr algn="ctr">
              <a:spcBef>
                <a:spcPct val="20000"/>
              </a:spcBef>
              <a:buSzPct val="85000"/>
            </a:pPr>
            <a:r>
              <a:rPr lang="en-US" altLang="zh-CN" sz="2800" b="1" dirty="0" err="1">
                <a:latin typeface="仿宋_GB2312" pitchFamily="49" charset="-122"/>
              </a:rPr>
              <a:t>lseek</a:t>
            </a:r>
            <a:r>
              <a:rPr lang="en-US" altLang="zh-CN" sz="2800" b="1" dirty="0">
                <a:latin typeface="仿宋_GB2312" pitchFamily="49" charset="-122"/>
              </a:rPr>
              <a:t>(</a:t>
            </a:r>
            <a:r>
              <a:rPr lang="en-US" altLang="zh-CN" sz="2800" b="1" dirty="0" err="1">
                <a:latin typeface="仿宋_GB2312" pitchFamily="49" charset="-122"/>
              </a:rPr>
              <a:t>fd</a:t>
            </a:r>
            <a:r>
              <a:rPr lang="en-US" altLang="zh-CN" sz="2800" b="1" dirty="0">
                <a:latin typeface="仿宋_GB2312" pitchFamily="49" charset="-122"/>
              </a:rPr>
              <a:t>, -5, SEEK_CUR)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 descr="Large confetti">
            <a:extLst>
              <a:ext uri="{FF2B5EF4-FFF2-40B4-BE49-F238E27FC236}">
                <a16:creationId xmlns="" xmlns:a16="http://schemas.microsoft.com/office/drawing/2014/main" id="{507B4C92-39E5-48DA-A12F-25F98E57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系统调用-定位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27331" name="Rectangle 3">
            <a:extLst>
              <a:ext uri="{FF2B5EF4-FFF2-40B4-BE49-F238E27FC236}">
                <a16:creationId xmlns="" xmlns:a16="http://schemas.microsoft.com/office/drawing/2014/main" id="{126CFD4D-2A5E-4AF6-A679-17DCB8DB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391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800" b="1" dirty="0">
                <a:latin typeface="仿宋_GB2312" pitchFamily="49" charset="-122"/>
              </a:rPr>
              <a:t>  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3600" b="1" dirty="0">
                <a:latin typeface="仿宋_GB2312" pitchFamily="49" charset="-122"/>
              </a:rPr>
              <a:t>  </a:t>
            </a:r>
            <a:r>
              <a:rPr lang="zh-CN" altLang="en-US" sz="3600" dirty="0">
                <a:latin typeface="仿宋_GB2312" pitchFamily="49" charset="-122"/>
              </a:rPr>
              <a:t>如何利用</a:t>
            </a:r>
            <a:r>
              <a:rPr lang="en-US" altLang="zh-CN" sz="3600" dirty="0" err="1">
                <a:latin typeface="仿宋_GB2312" pitchFamily="49" charset="-122"/>
              </a:rPr>
              <a:t>lseek</a:t>
            </a:r>
            <a:r>
              <a:rPr lang="zh-CN" altLang="en-US" sz="3600" dirty="0">
                <a:latin typeface="仿宋_GB2312" pitchFamily="49" charset="-122"/>
              </a:rPr>
              <a:t>来计算文件长度？</a:t>
            </a:r>
          </a:p>
          <a:p>
            <a:pPr>
              <a:spcBef>
                <a:spcPct val="20000"/>
              </a:spcBef>
              <a:buSzPct val="85000"/>
            </a:pPr>
            <a:endParaRPr lang="en-US" altLang="zh-CN" sz="2800" b="1" dirty="0">
              <a:latin typeface="仿宋_GB2312" pitchFamily="49" charset="-122"/>
            </a:endParaRPr>
          </a:p>
          <a:p>
            <a:pPr>
              <a:spcBef>
                <a:spcPct val="20000"/>
              </a:spcBef>
              <a:buSzPct val="85000"/>
            </a:pPr>
            <a:r>
              <a:rPr lang="zh-CN" altLang="en-US" sz="2800" b="1" dirty="0">
                <a:latin typeface="仿宋_GB2312" pitchFamily="49" charset="-122"/>
              </a:rPr>
              <a:t>  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2800" b="1" dirty="0">
                <a:latin typeface="仿宋_GB2312" pitchFamily="49" charset="-122"/>
              </a:rPr>
              <a:t/>
            </a:r>
            <a:br>
              <a:rPr lang="zh-CN" altLang="en-US" sz="2800" b="1" dirty="0">
                <a:latin typeface="仿宋_GB2312" pitchFamily="49" charset="-122"/>
              </a:rPr>
            </a:br>
            <a:endParaRPr lang="en-US" altLang="zh-CN" sz="2800" b="1" dirty="0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 descr="Large confetti">
            <a:extLst>
              <a:ext uri="{FF2B5EF4-FFF2-40B4-BE49-F238E27FC236}">
                <a16:creationId xmlns="" xmlns:a16="http://schemas.microsoft.com/office/drawing/2014/main" id="{58EEED2E-F301-49E3-9E90-71F258A5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系统调用-定位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28355" name="Rectangle 3">
            <a:extLst>
              <a:ext uri="{FF2B5EF4-FFF2-40B4-BE49-F238E27FC236}">
                <a16:creationId xmlns="" xmlns:a16="http://schemas.microsoft.com/office/drawing/2014/main" id="{26009C75-55CD-4621-A720-89CF2162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3200" b="1" dirty="0">
                <a:solidFill>
                  <a:srgbClr val="204890"/>
                </a:solidFill>
                <a:latin typeface="仿宋_GB2312" pitchFamily="49" charset="-122"/>
              </a:rPr>
              <a:t>	</a:t>
            </a:r>
            <a:r>
              <a:rPr lang="zh-CN" altLang="en-US" sz="3400" dirty="0">
                <a:latin typeface="仿宋_GB2312" pitchFamily="49" charset="-122"/>
              </a:rPr>
              <a:t>由于</a:t>
            </a:r>
            <a:r>
              <a:rPr lang="en-US" altLang="zh-CN" sz="3400" dirty="0" err="1">
                <a:latin typeface="仿宋_GB2312" pitchFamily="49" charset="-122"/>
              </a:rPr>
              <a:t>lseek</a:t>
            </a:r>
            <a:r>
              <a:rPr lang="zh-CN" altLang="en-US" sz="3400" dirty="0">
                <a:latin typeface="仿宋_GB2312" pitchFamily="49" charset="-122"/>
              </a:rPr>
              <a:t>函数的返回值为文件指针相对于文件头的位置，因此下列调用的返回值就是文件的长度：</a:t>
            </a:r>
          </a:p>
          <a:p>
            <a:pPr algn="ctr">
              <a:spcBef>
                <a:spcPct val="20000"/>
              </a:spcBef>
              <a:buSzPct val="85000"/>
            </a:pPr>
            <a:endParaRPr lang="en-US" altLang="zh-CN" sz="3400" b="1" dirty="0">
              <a:latin typeface="仿宋_GB2312" pitchFamily="49" charset="-122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en-US" altLang="zh-CN" sz="3400" b="1" dirty="0" err="1">
                <a:latin typeface="仿宋_GB2312" pitchFamily="49" charset="-122"/>
              </a:rPr>
              <a:t>lseek</a:t>
            </a:r>
            <a:r>
              <a:rPr lang="en-US" altLang="zh-CN" sz="3400" b="1" dirty="0">
                <a:latin typeface="仿宋_GB2312" pitchFamily="49" charset="-122"/>
              </a:rPr>
              <a:t>(</a:t>
            </a:r>
            <a:r>
              <a:rPr lang="en-US" altLang="zh-CN" sz="3400" b="1" dirty="0" err="1">
                <a:latin typeface="仿宋_GB2312" pitchFamily="49" charset="-122"/>
              </a:rPr>
              <a:t>fd</a:t>
            </a:r>
            <a:r>
              <a:rPr lang="en-US" altLang="zh-CN" sz="3400" b="1" dirty="0">
                <a:latin typeface="仿宋_GB2312" pitchFamily="49" charset="-122"/>
              </a:rPr>
              <a:t>, 0, SEEK_END)</a:t>
            </a:r>
            <a:endParaRPr lang="en-US" altLang="zh-CN" sz="2800" b="1" dirty="0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 descr="Large confetti">
            <a:extLst>
              <a:ext uri="{FF2B5EF4-FFF2-40B4-BE49-F238E27FC236}">
                <a16:creationId xmlns="" xmlns:a16="http://schemas.microsoft.com/office/drawing/2014/main" id="{E80D2977-DF3D-4979-864E-74145B84D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系统调用-访问判断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33475" name="Rectangle 3">
            <a:extLst>
              <a:ext uri="{FF2B5EF4-FFF2-40B4-BE49-F238E27FC236}">
                <a16:creationId xmlns="" xmlns:a16="http://schemas.microsoft.com/office/drawing/2014/main" id="{287CDD8B-C30F-4E79-960C-A27C7314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2600" b="1">
                <a:solidFill>
                  <a:srgbClr val="204890"/>
                </a:solidFill>
                <a:latin typeface="仿宋_GB2312" pitchFamily="49" charset="-122"/>
              </a:rPr>
              <a:t>	</a:t>
            </a:r>
            <a:r>
              <a:rPr lang="zh-CN" altLang="en-US" sz="2600" b="1">
                <a:latin typeface="仿宋_GB2312" pitchFamily="49" charset="-122"/>
              </a:rPr>
              <a:t>有时侯我们要判断文件是否可以进行某种操作(读,写等)，这个时候我们可以使用</a:t>
            </a:r>
            <a:r>
              <a:rPr lang="en-US" altLang="zh-CN" sz="2600" b="1">
                <a:latin typeface="仿宋_GB2312" pitchFamily="49" charset="-122"/>
              </a:rPr>
              <a:t>access</a:t>
            </a:r>
            <a:r>
              <a:rPr lang="zh-CN" altLang="en-US" sz="2600" b="1">
                <a:latin typeface="仿宋_GB2312" pitchFamily="49" charset="-122"/>
              </a:rPr>
              <a:t>函数。</a:t>
            </a:r>
            <a:endParaRPr lang="en-US" altLang="zh-CN" sz="2600" b="1">
              <a:latin typeface="仿宋_GB2312" pitchFamily="49" charset="-122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</a:rPr>
              <a:t>int access(const char*pathname,int mode)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</a:rPr>
              <a:t>Pathname：</a:t>
            </a:r>
            <a:r>
              <a:rPr lang="zh-CN" altLang="en-US" sz="2600" b="1">
                <a:latin typeface="仿宋_GB2312" pitchFamily="49" charset="-122"/>
              </a:rPr>
              <a:t>文件名称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</a:rPr>
              <a:t>Mode：</a:t>
            </a:r>
            <a:r>
              <a:rPr lang="zh-CN" altLang="en-US" sz="2600" b="1">
                <a:latin typeface="仿宋_GB2312" pitchFamily="49" charset="-122"/>
              </a:rPr>
              <a:t>要判断的属性。可以取以下值或者是他们的组合。</a:t>
            </a:r>
            <a:r>
              <a:rPr lang="en-US" altLang="zh-CN" sz="2600" b="1">
                <a:latin typeface="仿宋_GB2312" pitchFamily="49" charset="-122"/>
              </a:rPr>
              <a:t>R_OK</a:t>
            </a:r>
            <a:r>
              <a:rPr lang="zh-CN" altLang="en-US" sz="2600" b="1">
                <a:latin typeface="仿宋_GB2312" pitchFamily="49" charset="-122"/>
              </a:rPr>
              <a:t>文件可读,</a:t>
            </a:r>
            <a:r>
              <a:rPr lang="en-US" altLang="zh-CN" sz="2600" b="1">
                <a:latin typeface="仿宋_GB2312" pitchFamily="49" charset="-122"/>
              </a:rPr>
              <a:t>W_OK</a:t>
            </a:r>
            <a:r>
              <a:rPr lang="zh-CN" altLang="en-US" sz="2600" b="1">
                <a:latin typeface="仿宋_GB2312" pitchFamily="49" charset="-122"/>
              </a:rPr>
              <a:t>文件可写,</a:t>
            </a:r>
            <a:r>
              <a:rPr lang="en-US" altLang="zh-CN" sz="2600" b="1">
                <a:latin typeface="仿宋_GB2312" pitchFamily="49" charset="-122"/>
              </a:rPr>
              <a:t>X_OK</a:t>
            </a:r>
            <a:r>
              <a:rPr lang="zh-CN" altLang="en-US" sz="2600" b="1">
                <a:latin typeface="仿宋_GB2312" pitchFamily="49" charset="-122"/>
              </a:rPr>
              <a:t>文件可执行,</a:t>
            </a:r>
            <a:r>
              <a:rPr lang="en-US" altLang="zh-CN" sz="2600" b="1">
                <a:latin typeface="仿宋_GB2312" pitchFamily="49" charset="-122"/>
              </a:rPr>
              <a:t>F_OK</a:t>
            </a:r>
            <a:r>
              <a:rPr lang="zh-CN" altLang="en-US" sz="2600" b="1">
                <a:latin typeface="仿宋_GB2312" pitchFamily="49" charset="-122"/>
              </a:rPr>
              <a:t>文件存在。</a:t>
            </a:r>
          </a:p>
          <a:p>
            <a:pPr>
              <a:spcBef>
                <a:spcPct val="20000"/>
              </a:spcBef>
              <a:buSzPct val="85000"/>
            </a:pP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</a:rPr>
              <a:t>返回值：</a:t>
            </a:r>
            <a:r>
              <a:rPr lang="zh-CN" altLang="en-US" sz="2600" b="1">
                <a:latin typeface="仿宋_GB2312" pitchFamily="49" charset="-122"/>
              </a:rPr>
              <a:t>当我们测试成功时,函数返回0,否则如果一个条件不符时,返回-1。</a:t>
            </a:r>
            <a:endParaRPr lang="en-US" altLang="zh-CN" sz="2600" b="1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Large confetti">
            <a:extLst>
              <a:ext uri="{FF2B5EF4-FFF2-40B4-BE49-F238E27FC236}">
                <a16:creationId xmlns="" xmlns:a16="http://schemas.microsoft.com/office/drawing/2014/main" id="{4A204775-8513-47E5-B581-5367DF50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系统调用-访问判断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5D444CEC-FE45-4AC7-B9CF-506C9C8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2600" b="1" dirty="0">
                <a:latin typeface="仿宋_GB2312" pitchFamily="49" charset="-122"/>
              </a:rPr>
              <a:t>例：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 dirty="0">
                <a:latin typeface="仿宋_GB2312" pitchFamily="49" charset="-122"/>
              </a:rPr>
              <a:t>#include&lt;</a:t>
            </a:r>
            <a:r>
              <a:rPr lang="en-US" altLang="zh-CN" sz="2600" b="1" dirty="0" err="1">
                <a:latin typeface="仿宋_GB2312" pitchFamily="49" charset="-122"/>
              </a:rPr>
              <a:t>unistd.h</a:t>
            </a:r>
            <a:r>
              <a:rPr lang="en-US" altLang="zh-CN" sz="2600" b="1" dirty="0">
                <a:latin typeface="仿宋_GB2312" pitchFamily="49" charset="-122"/>
              </a:rPr>
              <a:t>&gt;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 dirty="0" err="1">
                <a:latin typeface="仿宋_GB2312" pitchFamily="49" charset="-122"/>
              </a:rPr>
              <a:t>int</a:t>
            </a:r>
            <a:r>
              <a:rPr lang="en-US" altLang="zh-CN" sz="2600" b="1" dirty="0">
                <a:latin typeface="仿宋_GB2312" pitchFamily="49" charset="-122"/>
              </a:rPr>
              <a:t> main()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 dirty="0">
                <a:latin typeface="仿宋_GB2312" pitchFamily="49" charset="-122"/>
              </a:rPr>
              <a:t>{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 dirty="0">
                <a:latin typeface="仿宋_GB2312" pitchFamily="49" charset="-122"/>
              </a:rPr>
              <a:t>    if (access(</a:t>
            </a:r>
            <a:r>
              <a:rPr lang="en-US" altLang="zh-CN" sz="2600" b="1" dirty="0"/>
              <a:t>“</a:t>
            </a:r>
            <a:r>
              <a:rPr lang="en-US" altLang="zh-CN" sz="2600" b="1" dirty="0">
                <a:latin typeface="仿宋_GB2312" pitchFamily="49" charset="-122"/>
              </a:rPr>
              <a:t>/etc/</a:t>
            </a:r>
            <a:r>
              <a:rPr lang="en-US" altLang="zh-CN" sz="2600" b="1" dirty="0" err="1">
                <a:latin typeface="仿宋_GB2312" pitchFamily="49" charset="-122"/>
              </a:rPr>
              <a:t>passwd</a:t>
            </a:r>
            <a:r>
              <a:rPr lang="en-US" altLang="zh-CN" sz="2600" b="1" dirty="0" err="1"/>
              <a:t>”</a:t>
            </a:r>
            <a:r>
              <a:rPr lang="en-US" altLang="zh-CN" sz="2600" b="1" dirty="0" err="1">
                <a:latin typeface="仿宋_GB2312" pitchFamily="49" charset="-122"/>
              </a:rPr>
              <a:t>,R_OK</a:t>
            </a:r>
            <a:r>
              <a:rPr lang="en-US" altLang="zh-CN" sz="2600" b="1" dirty="0">
                <a:latin typeface="仿宋_GB2312" pitchFamily="49" charset="-122"/>
              </a:rPr>
              <a:t>) = =0)</a:t>
            </a:r>
            <a:br>
              <a:rPr lang="en-US" altLang="zh-CN" sz="2600" b="1" dirty="0">
                <a:latin typeface="仿宋_GB2312" pitchFamily="49" charset="-122"/>
              </a:rPr>
            </a:br>
            <a:r>
              <a:rPr lang="en-US" altLang="zh-CN" sz="2600" b="1" dirty="0">
                <a:latin typeface="仿宋_GB2312" pitchFamily="49" charset="-122"/>
              </a:rPr>
              <a:t>      printf(</a:t>
            </a:r>
            <a:r>
              <a:rPr lang="en-US" altLang="zh-CN" sz="2600" b="1" dirty="0"/>
              <a:t>“</a:t>
            </a:r>
            <a:r>
              <a:rPr lang="en-US" altLang="zh-CN" sz="2600" b="1" dirty="0">
                <a:latin typeface="仿宋_GB2312" pitchFamily="49" charset="-122"/>
              </a:rPr>
              <a:t>/etc/</a:t>
            </a:r>
            <a:r>
              <a:rPr lang="en-US" altLang="zh-CN" sz="2600" b="1" dirty="0" err="1">
                <a:latin typeface="仿宋_GB2312" pitchFamily="49" charset="-122"/>
              </a:rPr>
              <a:t>passwd</a:t>
            </a:r>
            <a:r>
              <a:rPr lang="en-US" altLang="zh-CN" sz="2600" b="1" dirty="0">
                <a:latin typeface="仿宋_GB2312" pitchFamily="49" charset="-122"/>
              </a:rPr>
              <a:t> can be read!\n</a:t>
            </a:r>
            <a:r>
              <a:rPr lang="en-US" altLang="zh-CN" sz="2600" b="1" dirty="0"/>
              <a:t>”</a:t>
            </a:r>
            <a:r>
              <a:rPr lang="en-US" altLang="zh-CN" sz="2600" b="1" dirty="0">
                <a:latin typeface="仿宋_GB2312" pitchFamily="49" charset="-122"/>
              </a:rPr>
              <a:t>);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600" b="1" dirty="0">
                <a:latin typeface="仿宋_GB2312" pitchFamily="49" charset="-122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 descr="Large confetti">
            <a:extLst>
              <a:ext uri="{FF2B5EF4-FFF2-40B4-BE49-F238E27FC236}">
                <a16:creationId xmlns="" xmlns:a16="http://schemas.microsoft.com/office/drawing/2014/main" id="{1373383D-7413-4D49-AE46-4F65E536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系统调用-属性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37572" name="Rectangle 4">
            <a:extLst>
              <a:ext uri="{FF2B5EF4-FFF2-40B4-BE49-F238E27FC236}">
                <a16:creationId xmlns="" xmlns:a16="http://schemas.microsoft.com/office/drawing/2014/main" id="{9DD281C5-931C-4A6A-982B-8B17A5A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3200" b="1" dirty="0">
                <a:solidFill>
                  <a:srgbClr val="204890"/>
                </a:solidFill>
                <a:latin typeface="仿宋_GB2312" pitchFamily="49" charset="-122"/>
              </a:rPr>
              <a:t>	</a:t>
            </a:r>
            <a:r>
              <a:rPr lang="zh-CN" altLang="en-US" sz="3200" dirty="0">
                <a:latin typeface="仿宋_GB2312" pitchFamily="49" charset="-122"/>
              </a:rPr>
              <a:t>文件具有各种属性,除了常见的访问权限以外,文件还有创建时间,大小等属性，文件属性使用 </a:t>
            </a:r>
            <a:r>
              <a:rPr lang="en-US" altLang="zh-CN" sz="3200" dirty="0">
                <a:solidFill>
                  <a:srgbClr val="FC1F0E"/>
                </a:solidFill>
                <a:latin typeface="仿宋_GB2312" pitchFamily="49" charset="-122"/>
              </a:rPr>
              <a:t>Struct Stat</a:t>
            </a:r>
            <a:r>
              <a:rPr lang="en-US" altLang="zh-CN" sz="3200" dirty="0">
                <a:latin typeface="仿宋_GB2312" pitchFamily="49" charset="-122"/>
              </a:rPr>
              <a:t> </a:t>
            </a:r>
            <a:r>
              <a:rPr lang="zh-CN" altLang="en-US" sz="3200" dirty="0">
                <a:latin typeface="仿宋_GB2312" pitchFamily="49" charset="-122"/>
              </a:rPr>
              <a:t>结构描述。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 descr="Large confetti">
            <a:extLst>
              <a:ext uri="{FF2B5EF4-FFF2-40B4-BE49-F238E27FC236}">
                <a16:creationId xmlns="" xmlns:a16="http://schemas.microsoft.com/office/drawing/2014/main" id="{18C13F25-FC66-4038-8660-7850A891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系统调用-属性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35523" name="Rectangle 3">
            <a:extLst>
              <a:ext uri="{FF2B5EF4-FFF2-40B4-BE49-F238E27FC236}">
                <a16:creationId xmlns="" xmlns:a16="http://schemas.microsoft.com/office/drawing/2014/main" id="{44AA9AD2-3065-497B-A487-1CE71F10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200" b="1" dirty="0">
                <a:latin typeface="仿宋_GB2312" pitchFamily="49" charset="-122"/>
              </a:rPr>
              <a:t>struct stat { 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dev_t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st_dev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设备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ino_t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st_ino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节点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mode_t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st_mode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模式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nlink_t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st_nlink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硬连接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uid_t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st_uid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用户</a:t>
            </a:r>
            <a:r>
              <a:rPr lang="en-US" altLang="zh-CN" sz="1800" b="1" dirty="0">
                <a:latin typeface="仿宋_GB2312" pitchFamily="49" charset="-122"/>
              </a:rPr>
              <a:t>ID */ </a:t>
            </a:r>
            <a:br>
              <a:rPr lang="en-US" altLang="zh-CN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gid_t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st_gid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组</a:t>
            </a:r>
            <a:r>
              <a:rPr lang="en-US" altLang="zh-CN" sz="1800" b="1" dirty="0">
                <a:latin typeface="仿宋_GB2312" pitchFamily="49" charset="-122"/>
              </a:rPr>
              <a:t>ID */ </a:t>
            </a:r>
            <a:br>
              <a:rPr lang="en-US" altLang="zh-CN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dev_t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st_rdev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设备类型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off_t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st_off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文件字节数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>
                <a:latin typeface="仿宋_GB2312" pitchFamily="49" charset="-122"/>
              </a:rPr>
              <a:t>unsigned long </a:t>
            </a:r>
            <a:r>
              <a:rPr lang="en-US" altLang="zh-CN" sz="1800" b="1" dirty="0" err="1">
                <a:latin typeface="仿宋_GB2312" pitchFamily="49" charset="-122"/>
              </a:rPr>
              <a:t>st_blksize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块大小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>
                <a:latin typeface="仿宋_GB2312" pitchFamily="49" charset="-122"/>
              </a:rPr>
              <a:t>unsigned long </a:t>
            </a:r>
            <a:r>
              <a:rPr lang="en-US" altLang="zh-CN" sz="1800" b="1" dirty="0" err="1">
                <a:latin typeface="仿宋_GB2312" pitchFamily="49" charset="-122"/>
              </a:rPr>
              <a:t>st_blocks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块数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time_t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st_atime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最后一次访问时间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time_t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st_mtime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最后一次修改时间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en-US" altLang="zh-CN" sz="1800" b="1" dirty="0" err="1">
                <a:latin typeface="仿宋_GB2312" pitchFamily="49" charset="-122"/>
              </a:rPr>
              <a:t>time_t</a:t>
            </a:r>
            <a:r>
              <a:rPr lang="en-US" altLang="zh-CN" sz="1800" b="1" dirty="0">
                <a:latin typeface="仿宋_GB2312" pitchFamily="49" charset="-122"/>
              </a:rPr>
              <a:t> </a:t>
            </a:r>
            <a:r>
              <a:rPr lang="en-US" altLang="zh-CN" sz="1800" b="1" dirty="0" err="1">
                <a:latin typeface="仿宋_GB2312" pitchFamily="49" charset="-122"/>
              </a:rPr>
              <a:t>st_ctime</a:t>
            </a:r>
            <a:r>
              <a:rPr lang="en-US" altLang="zh-CN" sz="1800" b="1" dirty="0">
                <a:latin typeface="仿宋_GB2312" pitchFamily="49" charset="-122"/>
              </a:rPr>
              <a:t>; /* </a:t>
            </a:r>
            <a:r>
              <a:rPr lang="zh-CN" altLang="en-US" sz="1800" b="1" dirty="0">
                <a:latin typeface="仿宋_GB2312" pitchFamily="49" charset="-122"/>
              </a:rPr>
              <a:t>最后一次改变时间(指属性) */ </a:t>
            </a:r>
            <a:br>
              <a:rPr lang="zh-CN" altLang="en-US" sz="1800" b="1" dirty="0">
                <a:latin typeface="仿宋_GB2312" pitchFamily="49" charset="-122"/>
              </a:rPr>
            </a:br>
            <a:r>
              <a:rPr lang="zh-CN" altLang="en-US" sz="1800" b="1" dirty="0">
                <a:latin typeface="仿宋_GB2312" pitchFamily="49" charset="-122"/>
              </a:rPr>
              <a:t>}; </a:t>
            </a:r>
            <a:endParaRPr lang="en-US" altLang="zh-CN" sz="1800" b="1" dirty="0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 descr="Large confetti">
            <a:extLst>
              <a:ext uri="{FF2B5EF4-FFF2-40B4-BE49-F238E27FC236}">
                <a16:creationId xmlns="" xmlns:a16="http://schemas.microsoft.com/office/drawing/2014/main" id="{C744524B-FFCD-4570-BF5B-0C77F43F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系统调用-属性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38595" name="Rectangle 3">
            <a:extLst>
              <a:ext uri="{FF2B5EF4-FFF2-40B4-BE49-F238E27FC236}">
                <a16:creationId xmlns="" xmlns:a16="http://schemas.microsoft.com/office/drawing/2014/main" id="{A13CCC74-1723-4855-8960-942860BE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42900">
              <a:spcBef>
                <a:spcPct val="20000"/>
              </a:spcBef>
              <a:buSzPct val="85000"/>
            </a:pPr>
            <a:r>
              <a:rPr lang="zh-CN" altLang="en-US" sz="2000" b="1" dirty="0" smtClean="0">
                <a:latin typeface="仿宋_GB2312" pitchFamily="49" charset="-122"/>
              </a:rPr>
              <a:t>使</a:t>
            </a:r>
            <a:r>
              <a:rPr lang="zh-CN" altLang="en-US" sz="2000" b="1" dirty="0">
                <a:latin typeface="仿宋_GB2312" pitchFamily="49" charset="-122"/>
              </a:rPr>
              <a:t>用最多的属性是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，</a:t>
            </a:r>
            <a:r>
              <a:rPr lang="zh-CN" altLang="en-US" sz="2000" b="1" dirty="0">
                <a:latin typeface="仿宋_GB2312" pitchFamily="49" charset="-122"/>
              </a:rPr>
              <a:t>通过属性我们可以判断给定的文件</a:t>
            </a:r>
            <a:r>
              <a:rPr lang="zh-CN" altLang="en-US" sz="2000" b="1" dirty="0" smtClean="0">
                <a:latin typeface="仿宋_GB2312" pitchFamily="49" charset="-122"/>
              </a:rPr>
              <a:t>是一个</a:t>
            </a:r>
            <a:r>
              <a:rPr lang="zh-CN" altLang="en-US" sz="2000" b="1" dirty="0">
                <a:latin typeface="仿宋_GB2312" pitchFamily="49" charset="-122"/>
              </a:rPr>
              <a:t>普通文件还是一个目录,连接等等，可以结合下面几个宏来判断。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S_ISLNK(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 smtClean="0">
                <a:latin typeface="仿宋_GB2312" pitchFamily="49" charset="-122"/>
              </a:rPr>
              <a:t>) ：</a:t>
            </a:r>
            <a:r>
              <a:rPr lang="zh-CN" altLang="en-US" sz="2000" b="1" dirty="0" smtClean="0">
                <a:latin typeface="仿宋_GB2312" pitchFamily="49" charset="-122"/>
              </a:rPr>
              <a:t>是</a:t>
            </a:r>
            <a:r>
              <a:rPr lang="zh-CN" altLang="en-US" sz="2000" b="1" dirty="0">
                <a:latin typeface="仿宋_GB2312" pitchFamily="49" charset="-122"/>
              </a:rPr>
              <a:t>否是一个连接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S_ISREG(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是否是一个常规文件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S_ISDIR(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是否是一个目录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S_ISCHR(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是否是一个字符设备.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S_ISBLK(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是否是一个块设备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S_ISFIFO(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</a:t>
            </a:r>
            <a:r>
              <a:rPr lang="en-US" altLang="zh-CN" sz="2000" b="1" dirty="0">
                <a:latin typeface="仿宋_GB2312" pitchFamily="49" charset="-122"/>
              </a:rPr>
              <a:t>FIFO</a:t>
            </a:r>
            <a:r>
              <a:rPr lang="zh-CN" altLang="en-US" sz="2000" b="1" dirty="0">
                <a:latin typeface="仿宋_GB2312" pitchFamily="49" charset="-122"/>
              </a:rPr>
              <a:t>文件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2000" b="1" dirty="0">
                <a:latin typeface="仿宋_GB2312" pitchFamily="49" charset="-122"/>
              </a:rPr>
              <a:t>S_ISSOCK(</a:t>
            </a:r>
            <a:r>
              <a:rPr lang="en-US" altLang="zh-CN" sz="2000" b="1" dirty="0" err="1">
                <a:latin typeface="仿宋_GB2312" pitchFamily="49" charset="-122"/>
              </a:rPr>
              <a:t>st_mode</a:t>
            </a:r>
            <a:r>
              <a:rPr lang="en-US" altLang="zh-CN" sz="2000" b="1" dirty="0">
                <a:latin typeface="仿宋_GB2312" pitchFamily="49" charset="-122"/>
              </a:rPr>
              <a:t>) ：</a:t>
            </a:r>
            <a:r>
              <a:rPr lang="zh-CN" altLang="en-US" sz="2000" b="1" dirty="0">
                <a:latin typeface="仿宋_GB2312" pitchFamily="49" charset="-122"/>
              </a:rPr>
              <a:t>是否是一个</a:t>
            </a:r>
            <a:r>
              <a:rPr lang="en-US" altLang="zh-CN" sz="2000" b="1" dirty="0">
                <a:latin typeface="仿宋_GB2312" pitchFamily="49" charset="-122"/>
              </a:rPr>
              <a:t>SOCKET</a:t>
            </a:r>
            <a:r>
              <a:rPr lang="zh-CN" altLang="en-US" sz="2000" b="1" dirty="0">
                <a:latin typeface="仿宋_GB2312" pitchFamily="49" charset="-122"/>
              </a:rPr>
              <a:t>文件</a:t>
            </a:r>
            <a:endParaRPr lang="en-US" altLang="zh-CN" sz="2000" b="1" dirty="0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1026" descr="Large confetti">
            <a:extLst>
              <a:ext uri="{FF2B5EF4-FFF2-40B4-BE49-F238E27FC236}">
                <a16:creationId xmlns="" xmlns:a16="http://schemas.microsoft.com/office/drawing/2014/main" id="{2C93AF95-F2CB-487F-9066-644E5366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系统调用-属性</a:t>
            </a:r>
          </a:p>
        </p:txBody>
      </p:sp>
      <p:sp>
        <p:nvSpPr>
          <p:cNvPr id="236547" name="Rectangle 1027">
            <a:extLst>
              <a:ext uri="{FF2B5EF4-FFF2-40B4-BE49-F238E27FC236}">
                <a16:creationId xmlns="" xmlns:a16="http://schemas.microsoft.com/office/drawing/2014/main" id="{59641E1C-0D02-4C12-9200-1482F8B37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6553201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 如果我们要获取文件的属性,我们可以使用函数</a:t>
            </a: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:</a:t>
            </a:r>
            <a:b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 stat(const char *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file_name,struct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 stat *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)</a:t>
            </a:r>
            <a:b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fstat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filedes,struct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 stat *</a:t>
            </a:r>
            <a:r>
              <a:rPr lang="en-US" altLang="zh-CN" sz="2600" b="1" dirty="0" err="1"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2600" b="1" dirty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Stat：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判断没有打开的文件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600" b="1" dirty="0" err="1">
                <a:latin typeface="仿宋_GB2312" pitchFamily="49" charset="-122"/>
                <a:ea typeface="仿宋_GB2312" pitchFamily="49" charset="-122"/>
              </a:rPr>
              <a:t>Fstat</a:t>
            </a:r>
            <a:r>
              <a:rPr lang="en-US" altLang="zh-CN" sz="3600" b="1" dirty="0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判断打开的文件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 descr="Large confetti">
            <a:extLst>
              <a:ext uri="{FF2B5EF4-FFF2-40B4-BE49-F238E27FC236}">
                <a16:creationId xmlns="" xmlns:a16="http://schemas.microsoft.com/office/drawing/2014/main" id="{AEC253A3-A785-4FB3-AE6B-A29765202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仿宋_GB2312" pitchFamily="49" charset="-122"/>
              </a:rPr>
              <a:t>C</a:t>
            </a:r>
            <a:r>
              <a:rPr lang="zh-CN" altLang="en-US" b="1" dirty="0" smtClean="0">
                <a:ea typeface="仿宋_GB2312" pitchFamily="49" charset="-122"/>
              </a:rPr>
              <a:t>库</a:t>
            </a:r>
            <a:r>
              <a:rPr lang="zh-CN" altLang="en-US" b="1" dirty="0">
                <a:ea typeface="仿宋_GB2312" pitchFamily="49" charset="-122"/>
              </a:rPr>
              <a:t>函数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="" xmlns:a16="http://schemas.microsoft.com/office/drawing/2014/main" id="{854F5B28-241C-48B9-AC2D-4533FADFB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	C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库函数的文件操作是独立于具体的操作系统平台的，不管是在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DOS、Windows、Linux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还是在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VxWorks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中都是这些函数。</a:t>
            </a:r>
          </a:p>
        </p:txBody>
      </p:sp>
      <p:pic>
        <p:nvPicPr>
          <p:cNvPr id="150532" name="Picture 4">
            <a:extLst>
              <a:ext uri="{FF2B5EF4-FFF2-40B4-BE49-F238E27FC236}">
                <a16:creationId xmlns="" xmlns:a16="http://schemas.microsoft.com/office/drawing/2014/main" id="{89D0D774-DA30-4ACB-955B-2E89B315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47535"/>
            <a:ext cx="1981200" cy="181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CA161E76-7287-4A42-82BF-B55D8CC64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6347714" cy="3880773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节</a:t>
            </a:r>
          </a:p>
          <a:p>
            <a:pPr algn="ctr">
              <a:buFontTx/>
              <a:buNone/>
            </a:pPr>
            <a:endParaRPr lang="zh-CN" alt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buFontTx/>
              <a:buNone/>
            </a:pPr>
            <a:r>
              <a:rPr lang="zh-CN" alt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文件编程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050" descr="Large confetti">
            <a:extLst>
              <a:ext uri="{FF2B5EF4-FFF2-40B4-BE49-F238E27FC236}">
                <a16:creationId xmlns="" xmlns:a16="http://schemas.microsoft.com/office/drawing/2014/main" id="{E555999F-1816-4CD7-97C2-0AD27A9DF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库函数-创建和打开</a:t>
            </a:r>
          </a:p>
        </p:txBody>
      </p:sp>
      <p:sp>
        <p:nvSpPr>
          <p:cNvPr id="152579" name="Rectangle 2051">
            <a:extLst>
              <a:ext uri="{FF2B5EF4-FFF2-40B4-BE49-F238E27FC236}">
                <a16:creationId xmlns="" xmlns:a16="http://schemas.microsoft.com/office/drawing/2014/main" id="{62C7DDE4-9927-4D14-ACA6-EEE3783C4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FILE *</a:t>
            </a:r>
            <a:r>
              <a:rPr lang="en-US" altLang="zh-CN" sz="2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fopen</a:t>
            </a:r>
            <a:r>
              <a:rPr lang="en-US" altLang="zh-CN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(const char *filename, const char *mode)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Filename: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要打开的文件名(包含路径，缺省为当前路径)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Mode: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打开模式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2200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204890"/>
                </a:solidFill>
                <a:latin typeface="仿宋_GB2312" pitchFamily="49" charset="-122"/>
                <a:ea typeface="仿宋_GB2312" pitchFamily="49" charset="-122"/>
              </a:rPr>
              <a:t>	</a:t>
            </a:r>
            <a:endParaRPr lang="zh-CN" altLang="en-US" sz="2400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050" descr="Large confetti">
            <a:extLst>
              <a:ext uri="{FF2B5EF4-FFF2-40B4-BE49-F238E27FC236}">
                <a16:creationId xmlns="" xmlns:a16="http://schemas.microsoft.com/office/drawing/2014/main" id="{BC0396D9-D311-4490-8B03-4496AEB3F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库函数-创建和打开</a:t>
            </a:r>
          </a:p>
        </p:txBody>
      </p:sp>
      <p:sp>
        <p:nvSpPr>
          <p:cNvPr id="153603" name="Rectangle 2051">
            <a:extLst>
              <a:ext uri="{FF2B5EF4-FFF2-40B4-BE49-F238E27FC236}">
                <a16:creationId xmlns="" xmlns:a16="http://schemas.microsoft.com/office/drawing/2014/main" id="{DE4179BC-8560-4276-BFA6-1D390F305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620001" cy="4495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Mode                   </a:t>
            </a:r>
            <a:r>
              <a:rPr lang="zh-CN" altLang="en-US" sz="2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含义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r,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rb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                 </a:t>
            </a: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只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读方式打开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wb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               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只写方式打开，如果文件不存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                           在，则创建该文件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a,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ab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               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追加方式打开，如果文件不存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                           在，则创建该文件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r+,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r+b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rb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+           </a:t>
            </a: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读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写方式打开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w+,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w+b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000" b="1" dirty="0" err="1" smtClean="0">
                <a:latin typeface="仿宋_GB2312" pitchFamily="49" charset="-122"/>
                <a:ea typeface="仿宋_GB2312" pitchFamily="49" charset="-122"/>
              </a:rPr>
              <a:t>wb</a:t>
            </a:r>
            <a:r>
              <a:rPr lang="en-US" altLang="zh-CN" sz="2000" b="1" dirty="0" smtClean="0">
                <a:latin typeface="仿宋_GB2312" pitchFamily="49" charset="-122"/>
                <a:ea typeface="仿宋_GB2312" pitchFamily="49" charset="-122"/>
              </a:rPr>
              <a:t>+         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读写方式打开，如果文件不存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                           在，则创建该文件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a+,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a+b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ab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+           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读和追加方式打开。如果文件不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                           存在，则创建该文件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Large confetti">
            <a:extLst>
              <a:ext uri="{FF2B5EF4-FFF2-40B4-BE49-F238E27FC236}">
                <a16:creationId xmlns="" xmlns:a16="http://schemas.microsoft.com/office/drawing/2014/main" id="{E7C69428-E832-4D87-8CB9-7C7A9603A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库函数-创建和打开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="" xmlns:a16="http://schemas.microsoft.com/office/drawing/2014/main" id="{92BB1D8F-DDAC-418C-BDF6-F5B2F99B0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4800600" cy="41910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用于区分二进制文件和文本文件，这一点在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DOS、Windows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系统中是有区分的，但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不区分二进制文件和文本文件。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dirty="0"/>
          </a:p>
        </p:txBody>
      </p:sp>
      <p:pic>
        <p:nvPicPr>
          <p:cNvPr id="154628" name="Picture 4">
            <a:extLst>
              <a:ext uri="{FF2B5EF4-FFF2-40B4-BE49-F238E27FC236}">
                <a16:creationId xmlns="" xmlns:a16="http://schemas.microsoft.com/office/drawing/2014/main" id="{513AA381-DC33-4508-8A2E-925CE907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3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 descr="Large confetti">
            <a:extLst>
              <a:ext uri="{FF2B5EF4-FFF2-40B4-BE49-F238E27FC236}">
                <a16:creationId xmlns="" xmlns:a16="http://schemas.microsoft.com/office/drawing/2014/main" id="{1E078581-0D75-4E0E-8BEB-4CC61FAA0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库函数-读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="" xmlns:a16="http://schemas.microsoft.com/office/drawing/2014/main" id="{C849A582-F8C1-4278-AFA7-B37B5E963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fread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(void *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size,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n, FILE *stream)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从文件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stream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中读取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个字段，每个字段为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size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字节，并将读取的数据放入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所指的字符数组中，返回实际已读取的字段数。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 descr="Large confetti">
            <a:extLst>
              <a:ext uri="{FF2B5EF4-FFF2-40B4-BE49-F238E27FC236}">
                <a16:creationId xmlns="" xmlns:a16="http://schemas.microsoft.com/office/drawing/2014/main" id="{CA114A01-AF31-4C1E-9BBD-D1679862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库函数-写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="" xmlns:a16="http://schemas.microsoft.com/office/drawing/2014/main" id="{32E113F1-CCA1-4BAD-9505-B2185600B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fwrite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(const void *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size,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size_t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n, FILE *stream)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  从缓冲区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所指的数组中把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个字段写到文件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stream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中，每个字段长为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size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个字节，返回实际写入的字段数。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Large confetti">
            <a:extLst>
              <a:ext uri="{FF2B5EF4-FFF2-40B4-BE49-F238E27FC236}">
                <a16:creationId xmlns="" xmlns:a16="http://schemas.microsoft.com/office/drawing/2014/main" id="{CA590BB5-4C33-42FB-BD2B-CC814D4A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库函数-字符读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="" xmlns:a16="http://schemas.microsoft.com/office/drawing/2014/main" id="{1ACF3708-21E5-43E6-AE74-4DC058BE2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191000" cy="4724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96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9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96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fgetc</a:t>
            </a:r>
            <a:r>
              <a:rPr lang="en-US" altLang="zh-CN" sz="9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(FILE *stream)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200" b="1" dirty="0">
                <a:solidFill>
                  <a:srgbClr val="313063"/>
                </a:solidFill>
                <a:latin typeface="Verdana" panose="020B0604030504040204" pitchFamily="34" charset="0"/>
                <a:ea typeface="仿宋_GB2312" pitchFamily="49" charset="-122"/>
              </a:rPr>
              <a:t>   </a:t>
            </a:r>
            <a:r>
              <a:rPr lang="zh-CN" altLang="en-US" sz="11200" b="1" dirty="0">
                <a:solidFill>
                  <a:srgbClr val="313063"/>
                </a:solidFill>
                <a:latin typeface="Verdana" panose="020B0604030504040204" pitchFamily="34" charset="0"/>
                <a:ea typeface="仿宋_GB2312" pitchFamily="49" charset="-122"/>
              </a:rPr>
              <a:t>从</a:t>
            </a:r>
            <a:r>
              <a:rPr lang="zh-CN" altLang="en-US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指定的文件中读一个字符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9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include&lt;</a:t>
            </a:r>
            <a:r>
              <a:rPr lang="en-US" altLang="zh-CN" sz="9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stdio.h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main()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{ </a:t>
            </a:r>
            <a:b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FILE *</a:t>
            </a:r>
            <a:r>
              <a:rPr lang="en-US" altLang="zh-CN" sz="9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fp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; </a:t>
            </a:r>
            <a:b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char </a:t>
            </a:r>
            <a:r>
              <a:rPr lang="en-US" altLang="zh-CN" sz="9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; </a:t>
            </a:r>
            <a:b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if((</a:t>
            </a:r>
            <a:r>
              <a:rPr lang="en-US" altLang="zh-CN" sz="9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fp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=</a:t>
            </a:r>
            <a:r>
              <a:rPr lang="en-US" altLang="zh-CN" sz="9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fopen</a:t>
            </a:r>
            <a: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("c1.txt","rt"))==NULL) </a:t>
            </a:r>
            <a:br>
              <a:rPr lang="en-US" altLang="zh-CN" sz="9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zh-CN" altLang="en-US" sz="9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ACF3708-21E5-43E6-AE74-4DC058BE23CD}"/>
              </a:ext>
            </a:extLst>
          </p:cNvPr>
          <p:cNvSpPr txBox="1">
            <a:spLocks noChangeArrowheads="1"/>
          </p:cNvSpPr>
          <p:nvPr/>
        </p:nvSpPr>
        <p:spPr>
          <a:xfrm>
            <a:off x="5181600" y="1676400"/>
            <a:ext cx="4366514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2400" dirty="0" smtClean="0">
                <a:solidFill>
                  <a:schemeClr val="accent1"/>
                </a:solidFill>
              </a:rPr>
              <a:t>{ </a:t>
            </a:r>
            <a:br>
              <a:rPr lang="en-US" altLang="zh-CN" sz="2400" dirty="0" smtClean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    printf("\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nCannot</a:t>
            </a:r>
            <a:r>
              <a:rPr lang="en-US" altLang="zh-CN" sz="2400" dirty="0" smtClean="0">
                <a:solidFill>
                  <a:schemeClr val="accent1"/>
                </a:solidFill>
              </a:rPr>
              <a:t> open file strike any key exit!"); </a:t>
            </a:r>
            <a:br>
              <a:rPr lang="en-US" altLang="zh-CN" sz="2400" dirty="0" smtClean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   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getch</a:t>
            </a:r>
            <a:r>
              <a:rPr lang="en-US" altLang="zh-CN" sz="2400" dirty="0" smtClean="0">
                <a:solidFill>
                  <a:schemeClr val="accent1"/>
                </a:solidFill>
              </a:rPr>
              <a:t>(); </a:t>
            </a:r>
            <a:br>
              <a:rPr lang="en-US" altLang="zh-CN" sz="2400" dirty="0" smtClean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    exit(1); </a:t>
            </a:r>
            <a:br>
              <a:rPr lang="en-US" altLang="zh-CN" sz="2400" dirty="0" smtClean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}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fgetc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);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!=EOF)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putchar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);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fgetc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);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}</a:t>
            </a:r>
          </a:p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fclose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); </a:t>
            </a:r>
          </a:p>
          <a:p>
            <a:pPr marL="342900" marR="0" lvl="0" indent="-34290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}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 descr="Large confetti">
            <a:extLst>
              <a:ext uri="{FF2B5EF4-FFF2-40B4-BE49-F238E27FC236}">
                <a16:creationId xmlns="" xmlns:a16="http://schemas.microsoft.com/office/drawing/2014/main" id="{6842DA3A-BC03-4215-8534-DD342D81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库函数-字符写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="" xmlns:a16="http://schemas.microsoft.com/office/drawing/2014/main" id="{C8117CB3-3111-4ADB-926E-BC7C7B60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85000"/>
              <a:buFontTx/>
              <a:buBlip>
                <a:blip r:embed="rId2"/>
              </a:buBlip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</a:rPr>
              <a:t>fputc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</a:rPr>
              <a:t> c, FILE *stream)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2200" b="1" dirty="0">
                <a:solidFill>
                  <a:srgbClr val="FFFF00"/>
                </a:solidFill>
                <a:latin typeface="Verdana" panose="020B0604030504040204" pitchFamily="34" charset="0"/>
              </a:rPr>
              <a:t>   向指定的文件中写入一个字符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#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include&lt;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stdio.h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&gt;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main()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{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FILE *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fp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char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ch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if((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fp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=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fopen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("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string","wt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+"))==NULL) {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printf("Cannot open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file，strike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any key exit!");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getch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exit(1);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}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printf("input a string:\n");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ch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=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getchar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();</a:t>
            </a:r>
            <a:r>
              <a:rPr lang="en-US" altLang="zh-CN" sz="1600" b="1" dirty="0">
                <a:solidFill>
                  <a:srgbClr val="FFFF00"/>
                </a:solidFill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  while (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ch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!='\n') {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fputc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ch,fp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ch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=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getchar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(); </a:t>
            </a:r>
            <a:b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</a:b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}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  printf("\n");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fclose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(</a:t>
            </a:r>
            <a:r>
              <a:rPr lang="en-US" altLang="zh-CN" sz="12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fp</a:t>
            </a: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); 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1200" b="1" dirty="0">
                <a:solidFill>
                  <a:srgbClr val="FFFF00"/>
                </a:solidFill>
                <a:latin typeface="Verdana" panose="020B0604030504040204" pitchFamily="34" charset="0"/>
              </a:rPr>
              <a:t>}</a:t>
            </a:r>
            <a:endParaRPr lang="zh-CN" altLang="en-US" sz="1200" b="1" dirty="0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 descr="Large confetti">
            <a:extLst>
              <a:ext uri="{FF2B5EF4-FFF2-40B4-BE49-F238E27FC236}">
                <a16:creationId xmlns="" xmlns:a16="http://schemas.microsoft.com/office/drawing/2014/main" id="{49643376-0D91-4FBC-8F35-CF548E28E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库函数-格式化读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="" xmlns:a16="http://schemas.microsoft.com/office/drawing/2014/main" id="{02134AE1-39B0-49AE-9897-D63CC9F4F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39000" cy="4953000"/>
          </a:xfrm>
        </p:spPr>
        <p:txBody>
          <a:bodyPr>
            <a:noAutofit/>
          </a:bodyPr>
          <a:lstStyle/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fscanf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(FILE *stream, </a:t>
            </a:r>
            <a:r>
              <a:rPr lang="en-US" altLang="zh-CN" sz="2400" b="1" dirty="0" smtClean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char *format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[,argument...])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Verdana" panose="020B0604030504040204" pitchFamily="34" charset="0"/>
                <a:ea typeface="仿宋_GB2312" pitchFamily="49" charset="-122"/>
              </a:rPr>
              <a:t>从一个流中执行格式化输入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#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stdlib.h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&gt;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#include &lt;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stdio.h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&gt;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int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main(void)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{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    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int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    printf("Input an integer: ");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    if (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fscanf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(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stdin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, "%d", &amp;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))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        printf("The integer read was: %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\n", </a:t>
            </a:r>
            <a:r>
              <a:rPr lang="en-US" altLang="zh-CN" sz="1800" b="1" dirty="0" err="1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i</a:t>
            </a: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);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     return 0;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Verdana" panose="020B0604030504040204" pitchFamily="34" charset="0"/>
                <a:ea typeface="仿宋_GB2312" pitchFamily="49" charset="-122"/>
              </a:rPr>
              <a:t>} </a:t>
            </a:r>
            <a:endParaRPr lang="zh-CN" altLang="en-US" sz="1800" b="1" dirty="0">
              <a:solidFill>
                <a:srgbClr val="FFFF00"/>
              </a:solidFill>
              <a:latin typeface="Verdana" panose="020B060403050404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 descr="Large confetti">
            <a:extLst>
              <a:ext uri="{FF2B5EF4-FFF2-40B4-BE49-F238E27FC236}">
                <a16:creationId xmlns="" xmlns:a16="http://schemas.microsoft.com/office/drawing/2014/main" id="{1B260F3E-4056-4519-9A3F-E983405C7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库函数-格式化写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="" xmlns:a16="http://schemas.microsoft.com/office/drawing/2014/main" id="{8603E73A-A89C-48EA-89DF-60187EA19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467600" cy="4800600"/>
          </a:xfrm>
        </p:spPr>
        <p:txBody>
          <a:bodyPr>
            <a:normAutofit fontScale="77500" lnSpcReduction="20000"/>
          </a:bodyPr>
          <a:lstStyle/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26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6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fprintf</a:t>
            </a:r>
            <a:r>
              <a:rPr lang="en-US" altLang="zh-CN" sz="2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(FILE *stream, char* format[,argument,...])</a:t>
            </a:r>
            <a:r>
              <a:rPr lang="en-US" altLang="zh-CN" sz="2600" b="1" dirty="0">
                <a:solidFill>
                  <a:srgbClr val="000000"/>
                </a:solidFill>
                <a:latin typeface="Arial Unicode MS" panose="020B0604020202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</a:t>
            </a:r>
            <a:endParaRPr lang="en-US" altLang="zh-CN" sz="2600" b="1" dirty="0">
              <a:solidFill>
                <a:srgbClr val="000000"/>
              </a:solidFill>
              <a:latin typeface="仿宋_GB2312" pitchFamily="49" charset="-122"/>
              <a:ea typeface=""/>
              <a:cs typeface=""/>
            </a:endParaRP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Verdana" panose="020B0604030504040204" pitchFamily="34" charset="0"/>
                <a:ea typeface="仿宋_GB2312" pitchFamily="49" charset="-122"/>
              </a:rPr>
              <a:t>传送格式化输出到一个流中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zh-CN" altLang="en-US" sz="1900" b="1" dirty="0">
                <a:latin typeface="Verdana" panose="020B0604030504040204" pitchFamily="34" charset="0"/>
                <a:ea typeface=""/>
                <a:cs typeface=""/>
              </a:rPr>
              <a:t>#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include &lt;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stdio.h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&gt;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#include &lt;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process.h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&gt;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FILE *stream;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void main( void )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{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int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 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i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 = 10;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double 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 = 1.5;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char s[] = "this is a string";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char c = '\n';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stream = 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fopen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( "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fprintf.out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", "w" );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fprintf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( stream, "%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s%c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", s, c );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fprintf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( stream, "%d\n", 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i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 );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fprintf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( stream, "%f\n", </a:t>
            </a: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fp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 ); </a:t>
            </a:r>
          </a:p>
          <a:p>
            <a:pPr lvl="1" fontAlgn="t">
              <a:lnSpc>
                <a:spcPct val="90000"/>
              </a:lnSpc>
              <a:buClrTx/>
              <a:buSzPct val="85000"/>
              <a:buFontTx/>
              <a:buNone/>
            </a:pPr>
            <a:r>
              <a:rPr lang="en-US" altLang="zh-CN" sz="1900" b="1" dirty="0" err="1">
                <a:latin typeface="Verdana" panose="020B0604030504040204" pitchFamily="34" charset="0"/>
                <a:ea typeface=""/>
                <a:cs typeface=""/>
              </a:rPr>
              <a:t>fclose</a:t>
            </a:r>
            <a:r>
              <a:rPr lang="en-US" altLang="zh-CN" sz="1900" b="1" dirty="0">
                <a:latin typeface="Verdana" panose="020B0604030504040204" pitchFamily="34" charset="0"/>
                <a:ea typeface=""/>
                <a:cs typeface=""/>
              </a:rPr>
              <a:t>( stream ); } </a:t>
            </a:r>
            <a:endParaRPr lang="zh-CN" altLang="en-US" sz="1900" b="1" dirty="0">
              <a:latin typeface="Verdana" panose="020B060403050404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050" descr="Large confetti">
            <a:extLst>
              <a:ext uri="{FF2B5EF4-FFF2-40B4-BE49-F238E27FC236}">
                <a16:creationId xmlns="" xmlns:a16="http://schemas.microsoft.com/office/drawing/2014/main" id="{FA71A173-5A14-466F-85C9-AF50A467D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库函数-定位</a:t>
            </a:r>
          </a:p>
        </p:txBody>
      </p:sp>
      <p:sp>
        <p:nvSpPr>
          <p:cNvPr id="161795" name="Rectangle 2051">
            <a:extLst>
              <a:ext uri="{FF2B5EF4-FFF2-40B4-BE49-F238E27FC236}">
                <a16:creationId xmlns="" xmlns:a16="http://schemas.microsoft.com/office/drawing/2014/main" id="{4318E2D1-8437-49C7-A75B-B27C4C62B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 fseek(FILE *stream, long offset, int whence)</a:t>
            </a:r>
          </a:p>
          <a:p>
            <a:pPr>
              <a:buFontTx/>
              <a:buNone/>
            </a:pPr>
            <a:endParaRPr lang="en-US" altLang="zh-CN" sz="2000" b="1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whence :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SEEK_SET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从文件的开始处开始搜索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SEEK_CUR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从当前位置开始搜索</a:t>
            </a:r>
          </a:p>
          <a:p>
            <a:pPr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SEEK_END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从文件的结束处开始搜索</a:t>
            </a:r>
          </a:p>
          <a:p>
            <a:pPr algn="ctr"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buFontTx/>
              <a:buNone/>
            </a:pPr>
            <a:endParaRPr lang="en-US" altLang="zh-CN" sz="2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endParaRPr lang="zh-CN" altLang="en-US" sz="2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 descr="Large confetti">
            <a:extLst>
              <a:ext uri="{FF2B5EF4-FFF2-40B4-BE49-F238E27FC236}">
                <a16:creationId xmlns="" xmlns:a16="http://schemas.microsoft.com/office/drawing/2014/main" id="{B17ED03F-D150-481A-922B-B5D48DC85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文件系统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="" xmlns:a16="http://schemas.microsoft.com/office/drawing/2014/main" id="{0F172E32-1220-4B09-B2FC-3AB94833E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>
              <a:lnSpc>
                <a:spcPct val="120000"/>
              </a:lnSpc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3500" b="1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500" b="1">
                <a:latin typeface="仿宋_GB2312" pitchFamily="49" charset="-122"/>
                <a:ea typeface="仿宋_GB2312" pitchFamily="49" charset="-122"/>
              </a:rPr>
              <a:t>支持多种文件系统，如</a:t>
            </a:r>
            <a:r>
              <a:rPr lang="en-US" altLang="zh-CN" sz="3500" b="1">
                <a:latin typeface="仿宋_GB2312" pitchFamily="49" charset="-122"/>
                <a:ea typeface="仿宋_GB2312" pitchFamily="49" charset="-122"/>
              </a:rPr>
              <a:t>ext2、ext3、minix、iso9660、fat、vfat、nfs</a:t>
            </a:r>
            <a:r>
              <a:rPr lang="zh-CN" altLang="en-US" sz="3500" b="1">
                <a:latin typeface="仿宋_GB2312" pitchFamily="49" charset="-122"/>
                <a:ea typeface="仿宋_GB2312" pitchFamily="49" charset="-122"/>
              </a:rPr>
              <a:t>等。在这些具体文件系统的上层，</a:t>
            </a:r>
            <a:r>
              <a:rPr lang="en-US" altLang="zh-CN" sz="3500" b="1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500" b="1">
                <a:latin typeface="仿宋_GB2312" pitchFamily="49" charset="-122"/>
                <a:ea typeface="仿宋_GB2312" pitchFamily="49" charset="-122"/>
              </a:rPr>
              <a:t>提供了虚拟文件系统（</a:t>
            </a:r>
            <a:r>
              <a:rPr lang="en-US" altLang="zh-CN" sz="3500" b="1">
                <a:latin typeface="仿宋_GB2312" pitchFamily="49" charset="-122"/>
                <a:ea typeface="仿宋_GB2312" pitchFamily="49" charset="-122"/>
              </a:rPr>
              <a:t>VFS）</a:t>
            </a:r>
            <a:r>
              <a:rPr lang="zh-CN" altLang="en-US" sz="3500" b="1">
                <a:latin typeface="仿宋_GB2312" pitchFamily="49" charset="-122"/>
                <a:ea typeface="仿宋_GB2312" pitchFamily="49" charset="-122"/>
              </a:rPr>
              <a:t>来隐藏各种文件系统的具体细节，为访问它们提供统一的接口。</a:t>
            </a:r>
            <a:endParaRPr lang="en-US" altLang="zh-CN" sz="35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ED7975EB-20A0-4987-8847-4148DCD29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007350" cy="4191000"/>
          </a:xfrm>
        </p:spPr>
        <p:txBody>
          <a:bodyPr/>
          <a:lstStyle/>
          <a:p>
            <a:pPr algn="ctr">
              <a:buFontTx/>
              <a:buNone/>
            </a:pPr>
            <a:endParaRPr lang="zh-CN" altLang="en-US" sz="3600" b="1" i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sz="4800" b="1" i="1" dirty="0">
                <a:ea typeface="仿宋_GB2312" pitchFamily="49" charset="-122"/>
              </a:rPr>
              <a:t>第</a:t>
            </a:r>
            <a:r>
              <a:rPr lang="en-US" altLang="zh-CN" sz="4800" b="1" i="1" dirty="0">
                <a:ea typeface="仿宋_GB2312" pitchFamily="49" charset="-122"/>
              </a:rPr>
              <a:t>2</a:t>
            </a:r>
            <a:r>
              <a:rPr lang="zh-CN" altLang="en-US" sz="4800" b="1" i="1" dirty="0">
                <a:ea typeface="仿宋_GB2312" pitchFamily="49" charset="-122"/>
              </a:rPr>
              <a:t>节</a:t>
            </a:r>
            <a:endParaRPr lang="en-US" altLang="zh-CN" sz="4800" b="1" i="1" dirty="0"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sz="4800" b="1" i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4800" b="1" i="1" dirty="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4800" b="1" i="1" dirty="0">
                <a:latin typeface="仿宋_GB2312" pitchFamily="49" charset="-122"/>
                <a:ea typeface="仿宋_GB2312" pitchFamily="49" charset="-122"/>
              </a:rPr>
              <a:t>目录编程</a:t>
            </a:r>
            <a:endParaRPr lang="en-US" altLang="zh-CN" sz="48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 descr="Large confetti">
            <a:extLst>
              <a:ext uri="{FF2B5EF4-FFF2-40B4-BE49-F238E27FC236}">
                <a16:creationId xmlns="" xmlns:a16="http://schemas.microsoft.com/office/drawing/2014/main" id="{E4F7F75B-3FA7-45C7-8A7B-42264761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</a:rPr>
              <a:t>路径获取</a:t>
            </a:r>
            <a:endParaRPr lang="zh-CN" altLang="en-US" sz="4400" dirty="0">
              <a:solidFill>
                <a:srgbClr val="FC1F0E"/>
              </a:solidFill>
              <a:latin typeface="仿宋_GB2312" pitchFamily="49" charset="-122"/>
            </a:endParaRPr>
          </a:p>
        </p:txBody>
      </p:sp>
      <p:sp>
        <p:nvSpPr>
          <p:cNvPr id="195587" name="Rectangle 3">
            <a:extLst>
              <a:ext uri="{FF2B5EF4-FFF2-40B4-BE49-F238E27FC236}">
                <a16:creationId xmlns="" xmlns:a16="http://schemas.microsoft.com/office/drawing/2014/main" id="{949DE7B1-F6DB-4554-A9D0-A5877816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zh-CN" altLang="en-US" sz="3200" b="1" dirty="0">
                <a:latin typeface="仿宋_GB2312" pitchFamily="49" charset="-122"/>
              </a:rPr>
              <a:t>	</a:t>
            </a:r>
            <a:r>
              <a:rPr lang="zh-CN" altLang="en-US" sz="3200" dirty="0">
                <a:latin typeface="仿宋_GB2312" pitchFamily="49" charset="-122"/>
              </a:rPr>
              <a:t>在编写程序的时候，有时候需要得到当前路径。</a:t>
            </a:r>
            <a:r>
              <a:rPr lang="en-US" altLang="zh-CN" sz="3200" dirty="0">
                <a:latin typeface="仿宋_GB2312" pitchFamily="49" charset="-122"/>
              </a:rPr>
              <a:t>C</a:t>
            </a:r>
            <a:r>
              <a:rPr lang="zh-CN" altLang="en-US" sz="3200" dirty="0">
                <a:latin typeface="仿宋_GB2312" pitchFamily="49" charset="-122"/>
              </a:rPr>
              <a:t>库函数提供了</a:t>
            </a:r>
            <a:r>
              <a:rPr lang="en-US" altLang="zh-CN" sz="3200" dirty="0" err="1">
                <a:latin typeface="仿宋_GB2312" pitchFamily="49" charset="-122"/>
              </a:rPr>
              <a:t>getcwd</a:t>
            </a:r>
            <a:r>
              <a:rPr lang="zh-CN" altLang="en-US" sz="3200" dirty="0">
                <a:latin typeface="仿宋_GB2312" pitchFamily="49" charset="-122"/>
              </a:rPr>
              <a:t>来解决这个问题。 </a:t>
            </a:r>
            <a:r>
              <a:rPr lang="en-US" altLang="zh-CN" sz="3200" dirty="0">
                <a:latin typeface="仿宋_GB2312" pitchFamily="49" charset="-122"/>
              </a:rPr>
              <a:t/>
            </a:r>
            <a:br>
              <a:rPr lang="en-US" altLang="zh-CN" sz="3200" dirty="0">
                <a:latin typeface="仿宋_GB2312" pitchFamily="49" charset="-122"/>
              </a:rPr>
            </a:br>
            <a:r>
              <a:rPr lang="en-US" altLang="zh-CN" sz="2800" dirty="0">
                <a:solidFill>
                  <a:srgbClr val="FC1F0E"/>
                </a:solidFill>
                <a:latin typeface="仿宋_GB2312" pitchFamily="49" charset="-122"/>
              </a:rPr>
              <a:t>char *</a:t>
            </a:r>
            <a:r>
              <a:rPr lang="en-US" altLang="zh-CN" sz="2800" dirty="0" err="1">
                <a:solidFill>
                  <a:srgbClr val="FC1F0E"/>
                </a:solidFill>
                <a:latin typeface="仿宋_GB2312" pitchFamily="49" charset="-122"/>
              </a:rPr>
              <a:t>getcwd</a:t>
            </a:r>
            <a:r>
              <a:rPr lang="en-US" altLang="zh-CN" sz="2800" dirty="0">
                <a:solidFill>
                  <a:srgbClr val="FC1F0E"/>
                </a:solidFill>
                <a:latin typeface="仿宋_GB2312" pitchFamily="49" charset="-122"/>
              </a:rPr>
              <a:t>(char *</a:t>
            </a:r>
            <a:r>
              <a:rPr lang="en-US" altLang="zh-CN" sz="2800" dirty="0" err="1">
                <a:solidFill>
                  <a:srgbClr val="FC1F0E"/>
                </a:solidFill>
                <a:latin typeface="仿宋_GB2312" pitchFamily="49" charset="-122"/>
              </a:rPr>
              <a:t>buffer,size_t</a:t>
            </a:r>
            <a:r>
              <a:rPr lang="en-US" altLang="zh-CN" sz="2800" dirty="0">
                <a:solidFill>
                  <a:srgbClr val="FC1F0E"/>
                </a:solidFill>
                <a:latin typeface="仿宋_GB2312" pitchFamily="49" charset="-122"/>
              </a:rPr>
              <a:t> size)</a:t>
            </a:r>
            <a:r>
              <a:rPr lang="en-US" altLang="zh-CN" sz="3200" dirty="0">
                <a:latin typeface="仿宋_GB2312" pitchFamily="49" charset="-122"/>
              </a:rPr>
              <a:t/>
            </a:r>
            <a:br>
              <a:rPr lang="en-US" altLang="zh-CN" sz="3200" dirty="0">
                <a:latin typeface="仿宋_GB2312" pitchFamily="49" charset="-122"/>
              </a:rPr>
            </a:br>
            <a:r>
              <a:rPr lang="en-US" altLang="zh-CN" sz="3200" dirty="0">
                <a:latin typeface="仿宋_GB2312" pitchFamily="49" charset="-122"/>
              </a:rPr>
              <a:t/>
            </a:r>
            <a:br>
              <a:rPr lang="en-US" altLang="zh-CN" sz="3200" dirty="0">
                <a:latin typeface="仿宋_GB2312" pitchFamily="49" charset="-122"/>
              </a:rPr>
            </a:br>
            <a:r>
              <a:rPr lang="zh-CN" altLang="en-US" sz="3200" dirty="0">
                <a:latin typeface="仿宋_GB2312" pitchFamily="49" charset="-122"/>
              </a:rPr>
              <a:t>我们提供一个</a:t>
            </a:r>
            <a:r>
              <a:rPr lang="en-US" altLang="zh-CN" sz="3200" dirty="0">
                <a:latin typeface="仿宋_GB2312" pitchFamily="49" charset="-122"/>
              </a:rPr>
              <a:t>size</a:t>
            </a:r>
            <a:r>
              <a:rPr lang="zh-CN" altLang="en-US" sz="3200" dirty="0">
                <a:latin typeface="仿宋_GB2312" pitchFamily="49" charset="-122"/>
              </a:rPr>
              <a:t>大小的</a:t>
            </a:r>
            <a:r>
              <a:rPr lang="en-US" altLang="zh-CN" sz="3200" dirty="0" err="1">
                <a:latin typeface="仿宋_GB2312" pitchFamily="49" charset="-122"/>
              </a:rPr>
              <a:t>buffer,getcwd</a:t>
            </a:r>
            <a:r>
              <a:rPr lang="zh-CN" altLang="en-US" sz="3200" dirty="0">
                <a:latin typeface="仿宋_GB2312" pitchFamily="49" charset="-122"/>
              </a:rPr>
              <a:t>会把当前的路径名</a:t>
            </a:r>
            <a:r>
              <a:rPr lang="en-US" altLang="zh-CN" sz="3200" dirty="0">
                <a:latin typeface="仿宋_GB2312" pitchFamily="49" charset="-122"/>
              </a:rPr>
              <a:t>copy </a:t>
            </a:r>
            <a:r>
              <a:rPr lang="zh-CN" altLang="en-US" sz="3200" dirty="0">
                <a:latin typeface="仿宋_GB2312" pitchFamily="49" charset="-122"/>
              </a:rPr>
              <a:t>到</a:t>
            </a:r>
            <a:r>
              <a:rPr lang="en-US" altLang="zh-CN" sz="3200" dirty="0">
                <a:latin typeface="仿宋_GB2312" pitchFamily="49" charset="-122"/>
              </a:rPr>
              <a:t>buffer</a:t>
            </a:r>
            <a:r>
              <a:rPr lang="zh-CN" altLang="en-US" sz="3200" dirty="0">
                <a:latin typeface="仿宋_GB2312" pitchFamily="49" charset="-122"/>
              </a:rPr>
              <a:t>中.如果</a:t>
            </a:r>
            <a:r>
              <a:rPr lang="en-US" altLang="zh-CN" sz="3200" dirty="0">
                <a:latin typeface="仿宋_GB2312" pitchFamily="49" charset="-122"/>
              </a:rPr>
              <a:t>buffer</a:t>
            </a:r>
            <a:r>
              <a:rPr lang="zh-CN" altLang="en-US" sz="3200" dirty="0">
                <a:latin typeface="仿宋_GB2312" pitchFamily="49" charset="-122"/>
              </a:rPr>
              <a:t>太小,函数会返回-1。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 descr="Large confetti">
            <a:extLst>
              <a:ext uri="{FF2B5EF4-FFF2-40B4-BE49-F238E27FC236}">
                <a16:creationId xmlns="" xmlns:a16="http://schemas.microsoft.com/office/drawing/2014/main" id="{626C30E3-E2BC-433A-BC55-0EB0B84B0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路径获取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="" xmlns:a16="http://schemas.microsoft.com/office/drawing/2014/main" id="{F1715371-B019-43B4-8500-39D750F10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#include&lt;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unistd.h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main()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char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[80];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getcwd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buf,sizeof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buf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));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printf(</a:t>
            </a:r>
            <a:r>
              <a:rPr lang="en-US" altLang="zh-CN" sz="2400" b="1" dirty="0">
                <a:ea typeface="仿宋_GB2312" pitchFamily="49" charset="-122"/>
              </a:rPr>
              <a:t>“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current working directory : %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sn</a:t>
            </a:r>
            <a:r>
              <a:rPr lang="en-US" altLang="zh-CN" sz="2400" b="1" dirty="0" err="1">
                <a:ea typeface="仿宋_GB2312" pitchFamily="49" charset="-122"/>
              </a:rPr>
              <a:t>”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,buf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);</a:t>
            </a:r>
            <a:b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 descr="Large confetti">
            <a:extLst>
              <a:ext uri="{FF2B5EF4-FFF2-40B4-BE49-F238E27FC236}">
                <a16:creationId xmlns="" xmlns:a16="http://schemas.microsoft.com/office/drawing/2014/main" id="{2D811B90-653C-4AC0-B02D-D5D95439E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创建</a:t>
            </a:r>
            <a:endParaRPr lang="zh-CN" altLang="en-US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6611" name="Rectangle 3">
            <a:extLst>
              <a:ext uri="{FF2B5EF4-FFF2-40B4-BE49-F238E27FC236}">
                <a16:creationId xmlns="" xmlns:a16="http://schemas.microsoft.com/office/drawing/2014/main" id="{382EED52-44E5-45CF-AB70-2FE368F28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#include &lt;sys/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stat.h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algn="ctr"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mkdir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(char * dir, 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mode)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功能：创建一个新目录。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返回值：0表示成功，-1表述出错。</a:t>
            </a:r>
            <a:r>
              <a:rPr lang="zh-CN" altLang="en-US" sz="2400" b="1" dirty="0">
                <a:solidFill>
                  <a:srgbClr val="424242"/>
                </a:solidFill>
                <a:latin typeface="仿宋_GB2312" pitchFamily="49" charset="-122"/>
                <a:ea typeface="仿宋_GB2312" pitchFamily="49" charset="-122"/>
              </a:rPr>
              <a:t/>
            </a:r>
            <a:br>
              <a:rPr lang="zh-CN" altLang="en-US" sz="2400" b="1" dirty="0">
                <a:solidFill>
                  <a:srgbClr val="424242"/>
                </a:solidFill>
                <a:latin typeface="仿宋_GB2312" pitchFamily="49" charset="-122"/>
                <a:ea typeface="仿宋_GB2312" pitchFamily="49" charset="-122"/>
              </a:rPr>
            </a:br>
            <a:endParaRPr lang="en-US" altLang="zh-CN" sz="2400" b="1" dirty="0">
              <a:solidFill>
                <a:srgbClr val="424242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 descr="Large confetti">
            <a:extLst>
              <a:ext uri="{FF2B5EF4-FFF2-40B4-BE49-F238E27FC236}">
                <a16:creationId xmlns="" xmlns:a16="http://schemas.microsoft.com/office/drawing/2014/main" id="{2C791BFE-AE2D-4C0B-AE5C-C3F6513E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打开</a:t>
            </a:r>
            <a:endParaRPr lang="zh-CN" altLang="en-US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="" xmlns:a16="http://schemas.microsoft.com/office/drawing/2014/main" id="{0B1641BE-41BC-4541-9C7D-7AC074901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#include&lt;sys/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types.h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#include&lt;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dirent.h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&gt;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DIR * </a:t>
            </a:r>
            <a:r>
              <a:rPr lang="en-US" altLang="zh-CN" sz="2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opendir</a:t>
            </a:r>
            <a:r>
              <a:rPr lang="en-US" altLang="zh-CN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(const char * name)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功能：打开参数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name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指定的目录</a:t>
            </a:r>
          </a:p>
          <a:p>
            <a:pPr algn="ctr"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返回值：成功则返回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DIR*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型态的目录流，打开失败则返回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NULL。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 descr="Large confetti">
            <a:extLst>
              <a:ext uri="{FF2B5EF4-FFF2-40B4-BE49-F238E27FC236}">
                <a16:creationId xmlns="" xmlns:a16="http://schemas.microsoft.com/office/drawing/2014/main" id="{100B3082-F6CC-4B20-B692-06217E299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仿宋_GB2312" pitchFamily="49" charset="-122"/>
              </a:rPr>
              <a:t>读取</a:t>
            </a:r>
            <a:endParaRPr lang="zh-CN" altLang="en-US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8659" name="Rectangle 3">
            <a:extLst>
              <a:ext uri="{FF2B5EF4-FFF2-40B4-BE49-F238E27FC236}">
                <a16:creationId xmlns="" xmlns:a16="http://schemas.microsoft.com/office/drawing/2014/main" id="{956222FC-572B-474E-B151-5B63627D8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6934201" cy="388077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include &lt;sys/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types.h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#include &lt;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dirent.h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&gt;</a:t>
            </a:r>
            <a:endParaRPr lang="zh-CN" altLang="en-US" sz="3000" b="1" dirty="0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3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struct </a:t>
            </a:r>
            <a:r>
              <a:rPr lang="en-US" altLang="zh-CN" sz="30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dirent</a:t>
            </a:r>
            <a:r>
              <a:rPr lang="en-US" altLang="zh-CN" sz="3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* </a:t>
            </a:r>
            <a:r>
              <a:rPr lang="en-US" altLang="zh-CN" sz="30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readdir</a:t>
            </a:r>
            <a:r>
              <a:rPr lang="en-US" altLang="zh-CN" sz="3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(DIR * dir)</a:t>
            </a:r>
          </a:p>
          <a:p>
            <a:pPr>
              <a:buFontTx/>
              <a:buNone/>
            </a:pP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buFontTx/>
              <a:buNone/>
            </a:pP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  返回参数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目录流的下个目录进入点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 descr="Large confetti">
            <a:extLst>
              <a:ext uri="{FF2B5EF4-FFF2-40B4-BE49-F238E27FC236}">
                <a16:creationId xmlns="" xmlns:a16="http://schemas.microsoft.com/office/drawing/2014/main" id="{9F493BB9-CEC6-4B48-B523-C36C1357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读取</a:t>
            </a:r>
          </a:p>
        </p:txBody>
      </p:sp>
      <p:sp>
        <p:nvSpPr>
          <p:cNvPr id="241668" name="Rectangle 4">
            <a:extLst>
              <a:ext uri="{FF2B5EF4-FFF2-40B4-BE49-F238E27FC236}">
                <a16:creationId xmlns="" xmlns:a16="http://schemas.microsoft.com/office/drawing/2014/main" id="{31832F2D-BCA0-48C9-B981-C4DC3CBC7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t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zh-CN" sz="2200" b="1" dirty="0">
                <a:latin typeface="仿宋_GB2312" pitchFamily="49" charset="-122"/>
              </a:rPr>
              <a:t>struct </a:t>
            </a:r>
            <a:r>
              <a:rPr lang="en-US" altLang="zh-CN" sz="2200" b="1" dirty="0" err="1">
                <a:latin typeface="仿宋_GB2312" pitchFamily="49" charset="-122"/>
              </a:rPr>
              <a:t>dirent</a:t>
            </a:r>
            <a:r>
              <a:rPr lang="en-US" altLang="zh-CN" sz="2200" b="1" dirty="0">
                <a:latin typeface="仿宋_GB2312" pitchFamily="49" charset="-122"/>
              </a:rPr>
              <a:t/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仿宋_GB2312" pitchFamily="49" charset="-122"/>
              </a:rPr>
              <a:t>{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ino_t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  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d_ino</a:t>
            </a:r>
            <a:r>
              <a:rPr lang="en-US" altLang="zh-CN" sz="2200" b="1" dirty="0">
                <a:latin typeface="仿宋_GB2312" pitchFamily="49" charset="-122"/>
              </a:rPr>
              <a:t>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ff_t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     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d_off</a:t>
            </a:r>
            <a:r>
              <a:rPr lang="en-US" altLang="zh-CN" sz="2200" b="1" dirty="0">
                <a:latin typeface="仿宋_GB2312" pitchFamily="49" charset="-122"/>
              </a:rPr>
              <a:t>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en-US" altLang="zh-CN" sz="2200" b="1" dirty="0">
                <a:latin typeface="仿宋_GB2312" pitchFamily="49" charset="-122"/>
              </a:rPr>
              <a:t> signed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</a:t>
            </a:r>
            <a:r>
              <a:rPr lang="en-US" altLang="zh-CN" sz="2200" b="1" dirty="0">
                <a:latin typeface="仿宋_GB2312" pitchFamily="49" charset="-122"/>
              </a:rPr>
              <a:t> short </a:t>
            </a:r>
            <a:r>
              <a:rPr lang="en-US" altLang="zh-CN" sz="2200" b="1" dirty="0">
                <a:latin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d_reclen</a:t>
            </a:r>
            <a:r>
              <a:rPr lang="en-US" altLang="zh-CN" sz="2200" b="1" dirty="0">
                <a:latin typeface="仿宋_GB2312" pitchFamily="49" charset="-122"/>
              </a:rPr>
              <a:t>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en-US" altLang="zh-CN" sz="2200" b="1" dirty="0">
                <a:latin typeface="仿宋_GB2312" pitchFamily="49" charset="-122"/>
              </a:rPr>
              <a:t> unsigned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</a:t>
            </a:r>
            <a:r>
              <a:rPr lang="en-US" altLang="zh-CN" sz="2200" b="1" dirty="0">
                <a:latin typeface="仿宋_GB2312" pitchFamily="49" charset="-122"/>
              </a:rPr>
              <a:t> char </a:t>
            </a:r>
            <a:r>
              <a:rPr lang="en-US" altLang="zh-CN" sz="2200" b="1" dirty="0">
                <a:latin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d_type</a:t>
            </a:r>
            <a:r>
              <a:rPr lang="en-US" altLang="zh-CN" sz="2200" b="1" dirty="0">
                <a:latin typeface="仿宋_GB2312" pitchFamily="49" charset="-122"/>
              </a:rPr>
              <a:t>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har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d_name</a:t>
            </a:r>
            <a:r>
              <a:rPr lang="en-US" altLang="zh-CN" sz="2200" b="1" dirty="0">
                <a:latin typeface="仿宋_GB2312" pitchFamily="49" charset="-122"/>
              </a:rPr>
              <a:t>[256];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>
                <a:latin typeface="仿宋_GB2312" pitchFamily="49" charset="-122"/>
              </a:rPr>
              <a:t>};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 err="1">
                <a:latin typeface="仿宋_GB2312" pitchFamily="49" charset="-122"/>
              </a:rPr>
              <a:t>d_ino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</a:rPr>
              <a:t>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 </a:t>
            </a:r>
            <a:r>
              <a:rPr lang="zh-CN" altLang="en-US" sz="2200" b="1" dirty="0">
                <a:latin typeface="仿宋_GB2312" pitchFamily="49" charset="-122"/>
              </a:rPr>
              <a:t>此目录进入点的</a:t>
            </a:r>
            <a:r>
              <a:rPr lang="en-US" altLang="zh-CN" sz="2200" b="1" dirty="0">
                <a:latin typeface="仿宋_GB2312" pitchFamily="49" charset="-122"/>
              </a:rPr>
              <a:t>inode</a:t>
            </a:r>
            <a:br>
              <a:rPr lang="en-US" altLang="zh-CN" sz="2200" b="1" dirty="0">
                <a:latin typeface="仿宋_GB2312" pitchFamily="49" charset="-122"/>
              </a:rPr>
            </a:br>
            <a:r>
              <a:rPr lang="en-US" altLang="zh-CN" sz="2200" b="1" dirty="0" err="1">
                <a:latin typeface="仿宋_GB2312" pitchFamily="49" charset="-122"/>
              </a:rPr>
              <a:t>d_off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  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zh-CN" altLang="en-US" sz="2200" b="1" dirty="0">
                <a:latin typeface="仿宋_GB2312" pitchFamily="49" charset="-122"/>
              </a:rPr>
              <a:t>目录文件开头至此目录进入点的位移</a:t>
            </a:r>
            <a:br>
              <a:rPr lang="zh-CN" altLang="en-US" sz="2200" b="1" dirty="0">
                <a:latin typeface="仿宋_GB2312" pitchFamily="49" charset="-122"/>
              </a:rPr>
            </a:br>
            <a:r>
              <a:rPr lang="en-US" altLang="zh-CN" sz="2200" b="1" dirty="0" err="1">
                <a:latin typeface="仿宋_GB2312" pitchFamily="49" charset="-122"/>
              </a:rPr>
              <a:t>d_reclen</a:t>
            </a:r>
            <a:r>
              <a:rPr lang="en-US" altLang="zh-CN" sz="2200" b="1" dirty="0">
                <a:latin typeface="仿宋_GB2312" pitchFamily="49" charset="-122"/>
              </a:rPr>
              <a:t> _name</a:t>
            </a:r>
            <a:r>
              <a:rPr lang="zh-CN" altLang="en-US" sz="2200" b="1" dirty="0">
                <a:latin typeface="仿宋_GB2312" pitchFamily="49" charset="-122"/>
              </a:rPr>
              <a:t>的长度，不包含</a:t>
            </a:r>
            <a:r>
              <a:rPr lang="en-US" altLang="zh-CN" sz="2200" b="1" dirty="0">
                <a:latin typeface="仿宋_GB2312" pitchFamily="49" charset="-122"/>
              </a:rPr>
              <a:t>NULL</a:t>
            </a:r>
            <a:r>
              <a:rPr lang="zh-CN" altLang="en-US" sz="2200" b="1" dirty="0">
                <a:latin typeface="仿宋_GB2312" pitchFamily="49" charset="-122"/>
              </a:rPr>
              <a:t>字符</a:t>
            </a:r>
            <a:br>
              <a:rPr lang="zh-CN" altLang="en-US" sz="2200" b="1" dirty="0">
                <a:latin typeface="仿宋_GB2312" pitchFamily="49" charset="-122"/>
              </a:rPr>
            </a:br>
            <a:r>
              <a:rPr lang="en-US" altLang="zh-CN" sz="2200" b="1" dirty="0" err="1">
                <a:latin typeface="仿宋_GB2312" pitchFamily="49" charset="-122"/>
              </a:rPr>
              <a:t>d_type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</a:rPr>
              <a:t>d_name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zh-CN" altLang="en-US" sz="2200" b="1" dirty="0">
                <a:latin typeface="仿宋_GB2312" pitchFamily="49" charset="-122"/>
              </a:rPr>
              <a:t>所指的文件类型</a:t>
            </a:r>
            <a:br>
              <a:rPr lang="zh-CN" altLang="en-US" sz="2200" b="1" dirty="0">
                <a:latin typeface="仿宋_GB2312" pitchFamily="49" charset="-122"/>
              </a:rPr>
            </a:br>
            <a:r>
              <a:rPr lang="en-US" altLang="zh-CN" sz="2200" b="1" dirty="0" err="1">
                <a:latin typeface="仿宋_GB2312" pitchFamily="49" charset="-122"/>
              </a:rPr>
              <a:t>d_name</a:t>
            </a:r>
            <a:r>
              <a:rPr lang="en-US" altLang="zh-CN" sz="2200" b="1" dirty="0">
                <a:latin typeface="Times New Roman" panose="02020603050405020304" pitchFamily="18" charset="0"/>
              </a:rPr>
              <a:t>  </a:t>
            </a:r>
            <a:r>
              <a:rPr lang="en-US" altLang="zh-CN" sz="2200" b="1" dirty="0">
                <a:latin typeface="仿宋_GB2312" pitchFamily="49" charset="-122"/>
              </a:rPr>
              <a:t> </a:t>
            </a:r>
            <a:r>
              <a:rPr lang="zh-CN" altLang="en-US" sz="2200" b="1" dirty="0">
                <a:latin typeface="仿宋_GB2312" pitchFamily="49" charset="-122"/>
              </a:rPr>
              <a:t>文件名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 descr="Large confetti">
            <a:extLst>
              <a:ext uri="{FF2B5EF4-FFF2-40B4-BE49-F238E27FC236}">
                <a16:creationId xmlns="" xmlns:a16="http://schemas.microsoft.com/office/drawing/2014/main" id="{74E454CD-7B9B-4620-A1B2-944532BD2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读取位置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="" xmlns:a16="http://schemas.microsoft.com/office/drawing/2014/main" id="{775017B5-2FCA-40C1-97B9-A21CB2CC6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sz="2400" b="1" dirty="0">
                <a:ea typeface="仿宋_GB2312" pitchFamily="49" charset="-122"/>
              </a:rPr>
              <a:t>  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dirent.h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algn="ctr"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off_t</a:t>
            </a:r>
            <a:r>
              <a:rPr lang="en-US" altLang="zh-CN" sz="2400" b="1" dirty="0">
                <a:solidFill>
                  <a:srgbClr val="FC1F0E"/>
                </a:solidFill>
                <a:ea typeface="仿宋_GB2312" pitchFamily="49" charset="-122"/>
              </a:rPr>
              <a:t>  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telldir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(DIR</a:t>
            </a:r>
            <a:r>
              <a:rPr lang="en-US" altLang="zh-CN" sz="2400" b="1" dirty="0">
                <a:solidFill>
                  <a:srgbClr val="FC1F0E"/>
                </a:solidFill>
                <a:ea typeface="仿宋_GB2312" pitchFamily="49" charset="-122"/>
              </a:rPr>
              <a:t>  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*dir)</a:t>
            </a:r>
            <a:endParaRPr lang="zh-CN" altLang="en-US" sz="2400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返回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目录流目前的读取位置。</a:t>
            </a:r>
            <a:b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</a:b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026" descr="Large confetti">
            <a:extLst>
              <a:ext uri="{FF2B5EF4-FFF2-40B4-BE49-F238E27FC236}">
                <a16:creationId xmlns="" xmlns:a16="http://schemas.microsoft.com/office/drawing/2014/main" id="{994893E4-40CA-484B-AFF9-F2B65BCB3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读取位置</a:t>
            </a:r>
          </a:p>
        </p:txBody>
      </p:sp>
      <p:sp>
        <p:nvSpPr>
          <p:cNvPr id="243715" name="Rectangle 1027">
            <a:extLst>
              <a:ext uri="{FF2B5EF4-FFF2-40B4-BE49-F238E27FC236}">
                <a16:creationId xmlns="" xmlns:a16="http://schemas.microsoft.com/office/drawing/2014/main" id="{9F17DFA6-F5EC-4470-8E60-E79FEFC6E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include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&lt;sys/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types.h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dirent.h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unistd.h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DIR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; 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struct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dirent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;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offset;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dir=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opendir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("/etc/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rc.d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");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while((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= 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readdir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(dir)) != NULL)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{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offset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= 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telldir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(dir);</a:t>
            </a:r>
            <a:br>
              <a:rPr lang="en-US" altLang="zh-CN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printf("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: %s</a:t>
            </a:r>
            <a:r>
              <a:rPr lang="en-US" altLang="zh-CN" b="1" dirty="0">
                <a:ea typeface="仿宋_GB2312" pitchFamily="49" charset="-122"/>
              </a:rPr>
              <a:t>  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offset : %d \n",</a:t>
            </a:r>
            <a:r>
              <a:rPr lang="en-US" altLang="zh-CN" b="1" dirty="0">
                <a:ea typeface="仿宋_GB2312" pitchFamily="49" charset="-122"/>
              </a:rPr>
              <a:t>  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, offset);</a:t>
            </a:r>
            <a:r>
              <a:rPr lang="en-US" altLang="zh-CN" b="1" dirty="0">
                <a:ea typeface="仿宋_GB2312" pitchFamily="49" charset="-122"/>
              </a:rPr>
              <a:t>     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closedir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(dir);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 descr="Large confetti">
            <a:extLst>
              <a:ext uri="{FF2B5EF4-FFF2-40B4-BE49-F238E27FC236}">
                <a16:creationId xmlns="" xmlns:a16="http://schemas.microsoft.com/office/drawing/2014/main" id="{31EBC396-5806-4774-93CE-EDF405143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定位</a:t>
            </a:r>
            <a:endParaRPr lang="zh-CN" altLang="en-US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99683" name="Rectangle 1027">
            <a:extLst>
              <a:ext uri="{FF2B5EF4-FFF2-40B4-BE49-F238E27FC236}">
                <a16:creationId xmlns="" xmlns:a16="http://schemas.microsoft.com/office/drawing/2014/main" id="{4221BB6B-ACDF-4405-8F30-2ADD0372B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include&lt;dirent.h&gt;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pPr algn="ctr" fontAlgn="t">
              <a:buFontTx/>
              <a:buNone/>
            </a:pP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void seekdir(DIR * dir,off_t offset)</a:t>
            </a:r>
          </a:p>
          <a:p>
            <a:pPr fontAlgn="t">
              <a:buFontTx/>
              <a:buNone/>
            </a:pPr>
            <a:endParaRPr lang="zh-CN" altLang="en-US" sz="28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 fontAlgn="t"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功能：</a:t>
            </a:r>
          </a:p>
          <a:p>
            <a:pPr fontAlgn="t"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设置参数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目录流目前的读取位置，在调用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readdir()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时便从此新位置开始读取。参数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offset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代表距离目录文件开头的偏移量。</a:t>
            </a:r>
          </a:p>
          <a:p>
            <a:pPr fontAlgn="t">
              <a:buFontTx/>
              <a:buNone/>
            </a:pP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pPr algn="ctr" fontAlgn="t">
              <a:buFontTx/>
              <a:buNone/>
            </a:pPr>
            <a:endParaRPr lang="en-US" altLang="zh-CN" sz="2000" b="1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050" descr="Large confetti">
            <a:extLst>
              <a:ext uri="{FF2B5EF4-FFF2-40B4-BE49-F238E27FC236}">
                <a16:creationId xmlns="" xmlns:a16="http://schemas.microsoft.com/office/drawing/2014/main" id="{0FDD990C-41FE-4776-85BB-0790684E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仿宋_GB2312" pitchFamily="49" charset="-122"/>
                <a:cs typeface="+mj-cs"/>
              </a:rPr>
              <a:t>文件系统</a:t>
            </a:r>
            <a:endParaRPr lang="en-US" altLang="zh-CN" sz="3600" b="1" dirty="0">
              <a:solidFill>
                <a:schemeClr val="accent1"/>
              </a:solidFill>
              <a:latin typeface="+mj-lt"/>
              <a:ea typeface="仿宋_GB2312" pitchFamily="49" charset="-122"/>
              <a:cs typeface="+mj-cs"/>
            </a:endParaRPr>
          </a:p>
        </p:txBody>
      </p:sp>
      <p:sp>
        <p:nvSpPr>
          <p:cNvPr id="221188" name="Rectangle 2052">
            <a:extLst>
              <a:ext uri="{FF2B5EF4-FFF2-40B4-BE49-F238E27FC236}">
                <a16:creationId xmlns="" xmlns:a16="http://schemas.microsoft.com/office/drawing/2014/main" id="{68DCF5A7-9C1D-490B-AC28-37EB01A9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71800"/>
            <a:ext cx="5943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虚拟文件系统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221189" name="Oval 2053">
            <a:extLst>
              <a:ext uri="{FF2B5EF4-FFF2-40B4-BE49-F238E27FC236}">
                <a16:creationId xmlns="" xmlns:a16="http://schemas.microsoft.com/office/drawing/2014/main" id="{3E0FD3E1-3ABE-4283-89AF-AA9A58F6A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2362200" cy="533400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应用程序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221190" name="Line 2054">
            <a:extLst>
              <a:ext uri="{FF2B5EF4-FFF2-40B4-BE49-F238E27FC236}">
                <a16:creationId xmlns="" xmlns:a16="http://schemas.microsoft.com/office/drawing/2014/main" id="{727C5EF6-68B3-4AE3-B64A-32A09AFC0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2672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191" name="Rectangle 2055">
            <a:extLst>
              <a:ext uri="{FF2B5EF4-FFF2-40B4-BE49-F238E27FC236}">
                <a16:creationId xmlns="" xmlns:a16="http://schemas.microsoft.com/office/drawing/2014/main" id="{E93FAFDB-9F0B-405E-8405-65CDE8AA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panose="02010600030101010101" pitchFamily="2" charset="-122"/>
              </a:rPr>
              <a:t>Ext2</a:t>
            </a:r>
          </a:p>
        </p:txBody>
      </p:sp>
      <p:sp>
        <p:nvSpPr>
          <p:cNvPr id="221192" name="Rectangle 2056">
            <a:extLst>
              <a:ext uri="{FF2B5EF4-FFF2-40B4-BE49-F238E27FC236}">
                <a16:creationId xmlns="" xmlns:a16="http://schemas.microsoft.com/office/drawing/2014/main" id="{95114569-4FCC-460B-9F68-46163435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设备文件</a:t>
            </a:r>
            <a:endParaRPr lang="en-US" altLang="zh-CN" b="1"/>
          </a:p>
        </p:txBody>
      </p:sp>
      <p:sp>
        <p:nvSpPr>
          <p:cNvPr id="221193" name="Rectangle 2057">
            <a:extLst>
              <a:ext uri="{FF2B5EF4-FFF2-40B4-BE49-F238E27FC236}">
                <a16:creationId xmlns="" xmlns:a16="http://schemas.microsoft.com/office/drawing/2014/main" id="{C022E3B4-A1E4-46C8-BC33-927AA19AF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panose="02010600030101010101" pitchFamily="2" charset="-122"/>
              </a:rPr>
              <a:t>FAT</a:t>
            </a:r>
          </a:p>
        </p:txBody>
      </p:sp>
      <p:sp>
        <p:nvSpPr>
          <p:cNvPr id="221194" name="Line 2058">
            <a:extLst>
              <a:ext uri="{FF2B5EF4-FFF2-40B4-BE49-F238E27FC236}">
                <a16:creationId xmlns="" xmlns:a16="http://schemas.microsoft.com/office/drawing/2014/main" id="{4ED74B01-4C97-4E74-B52E-282CDBD1F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14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195" name="Line 2059">
            <a:extLst>
              <a:ext uri="{FF2B5EF4-FFF2-40B4-BE49-F238E27FC236}">
                <a16:creationId xmlns="" xmlns:a16="http://schemas.microsoft.com/office/drawing/2014/main" id="{EEC8B402-3D2B-4D10-A3C6-EC5540417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196" name="Line 2060">
            <a:extLst>
              <a:ext uri="{FF2B5EF4-FFF2-40B4-BE49-F238E27FC236}">
                <a16:creationId xmlns="" xmlns:a16="http://schemas.microsoft.com/office/drawing/2014/main" id="{04C5E017-1C9F-4D7D-9271-E972179AE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267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197" name="Line 2061">
            <a:extLst>
              <a:ext uri="{FF2B5EF4-FFF2-40B4-BE49-F238E27FC236}">
                <a16:creationId xmlns="" xmlns:a16="http://schemas.microsoft.com/office/drawing/2014/main" id="{B1968D74-9973-44C5-BD52-372E6F74B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267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198" name="Rectangle 2062">
            <a:extLst>
              <a:ext uri="{FF2B5EF4-FFF2-40B4-BE49-F238E27FC236}">
                <a16:creationId xmlns="" xmlns:a16="http://schemas.microsoft.com/office/drawing/2014/main" id="{89DA3BE9-F54E-4ADC-96A8-AD914B13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482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宋体" panose="02010600030101010101" pitchFamily="2" charset="-122"/>
              </a:rPr>
              <a:t>NFS</a:t>
            </a:r>
          </a:p>
        </p:txBody>
      </p:sp>
      <p:sp>
        <p:nvSpPr>
          <p:cNvPr id="221199" name="Line 2063">
            <a:extLst>
              <a:ext uri="{FF2B5EF4-FFF2-40B4-BE49-F238E27FC236}">
                <a16:creationId xmlns="" xmlns:a16="http://schemas.microsoft.com/office/drawing/2014/main" id="{27CA7155-D3CA-4D28-B298-CFA3EC2E2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267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1200" name="Line 2064">
            <a:extLst>
              <a:ext uri="{FF2B5EF4-FFF2-40B4-BE49-F238E27FC236}">
                <a16:creationId xmlns="" xmlns:a16="http://schemas.microsoft.com/office/drawing/2014/main" id="{38D5D351-5D29-429D-B4D1-898DFA258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267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>
            <a:extLst>
              <a:ext uri="{FF2B5EF4-FFF2-40B4-BE49-F238E27FC236}">
                <a16:creationId xmlns="" xmlns:a16="http://schemas.microsoft.com/office/drawing/2014/main" id="{67AAEB7D-E63F-4376-BF1A-EB2D5716E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定位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61AAFDB6-9727-4942-AC12-D72E2C41D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91000"/>
          </a:xfrm>
        </p:spPr>
        <p:txBody>
          <a:bodyPr>
            <a:noAutofit/>
          </a:bodyPr>
          <a:lstStyle/>
          <a:p>
            <a:pPr fontAlgn="t">
              <a:lnSpc>
                <a:spcPct val="90000"/>
              </a:lnSpc>
              <a:buFontTx/>
              <a:buNone/>
            </a:pP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&lt;sys/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types.h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fontAlgn="t">
              <a:lnSpc>
                <a:spcPct val="90000"/>
              </a:lnSpc>
              <a:buFontTx/>
              <a:buNone/>
            </a:pP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dirent.h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fontAlgn="t">
              <a:lnSpc>
                <a:spcPct val="90000"/>
              </a:lnSpc>
              <a:buFontTx/>
              <a:buNone/>
            </a:pP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#include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unistd.h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fontAlgn="t">
              <a:lnSpc>
                <a:spcPct val="90000"/>
              </a:lnSpc>
              <a:buFontTx/>
              <a:buNone/>
            </a:pP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main()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{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struct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dirent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offset,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offset_5,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=0;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dir=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opendir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("/etc/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rc.d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");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while((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readdir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(dir))!=NULL)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{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=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telldir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if(++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== 5)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offset_5=offset; 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printf("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: %s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 :%d \n",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, offset);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}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seekdir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(dir.offset_5);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printf("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Readdir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again!\n");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while((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=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readdir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(dir)) != NULL)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{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 =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telldir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   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printf("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: %s</a:t>
            </a:r>
            <a:r>
              <a:rPr lang="en-US" altLang="zh-CN" sz="1400" b="1" dirty="0">
                <a:ea typeface="仿宋_GB2312" pitchFamily="49" charset="-122"/>
              </a:rPr>
              <a:t>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offset : %d\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n",ptr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d_name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, offset);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}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ea typeface="仿宋_GB2312" pitchFamily="49" charset="-122"/>
              </a:rPr>
              <a:t>   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400" b="1" dirty="0" err="1">
                <a:latin typeface="仿宋_GB2312" pitchFamily="49" charset="-122"/>
                <a:ea typeface="仿宋_GB2312" pitchFamily="49" charset="-122"/>
              </a:rPr>
              <a:t>closedir</a:t>
            </a: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(dir);</a:t>
            </a:r>
            <a:b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400" b="1" dirty="0">
                <a:latin typeface="仿宋_GB2312" pitchFamily="49" charset="-122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="" xmlns:a16="http://schemas.microsoft.com/office/drawing/2014/main" id="{AD83BF4C-EC0A-4EB9-92AC-7641395E8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007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SzPct val="85000"/>
            </a:pPr>
            <a:endParaRPr lang="zh-CN" altLang="en-US" sz="3600" b="1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zh-CN" altLang="en-US" sz="4800" b="1" i="1" dirty="0">
                <a:latin typeface="Times New Roman" panose="02020603050405020304" pitchFamily="18" charset="0"/>
              </a:rPr>
              <a:t>第</a:t>
            </a:r>
            <a:r>
              <a:rPr lang="en-US" altLang="zh-CN" sz="4800" b="1" i="1" dirty="0">
                <a:latin typeface="Times New Roman" panose="02020603050405020304" pitchFamily="18" charset="0"/>
              </a:rPr>
              <a:t>3</a:t>
            </a:r>
            <a:r>
              <a:rPr lang="zh-CN" altLang="en-US" sz="4800" b="1" i="1" dirty="0">
                <a:latin typeface="Times New Roman" panose="02020603050405020304" pitchFamily="18" charset="0"/>
              </a:rPr>
              <a:t>节</a:t>
            </a:r>
            <a:endParaRPr lang="en-US" altLang="zh-CN" sz="4800" b="1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SzPct val="85000"/>
            </a:pPr>
            <a:endParaRPr lang="zh-CN" altLang="en-US" sz="4800" b="1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SzPct val="85000"/>
            </a:pPr>
            <a:r>
              <a:rPr lang="en-US" altLang="zh-CN" sz="4800" b="1" i="1" dirty="0">
                <a:latin typeface="仿宋_GB2312" pitchFamily="49" charset="-122"/>
              </a:rPr>
              <a:t>Linux</a:t>
            </a:r>
            <a:r>
              <a:rPr lang="zh-CN" altLang="en-US" sz="4800" b="1" i="1" dirty="0">
                <a:latin typeface="仿宋_GB2312" pitchFamily="49" charset="-122"/>
              </a:rPr>
              <a:t>时间编程</a:t>
            </a:r>
            <a:endParaRPr lang="en-US" altLang="zh-CN" sz="4800" b="1" i="1" dirty="0">
              <a:latin typeface="仿宋_GB2312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 descr="Large confetti">
            <a:extLst>
              <a:ext uri="{FF2B5EF4-FFF2-40B4-BE49-F238E27FC236}">
                <a16:creationId xmlns="" xmlns:a16="http://schemas.microsoft.com/office/drawing/2014/main" id="{C5F974FA-B92B-43C1-80D7-2E174E116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分类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="" xmlns:a16="http://schemas.microsoft.com/office/drawing/2014/main" id="{9F9D54C2-B9E0-4D2A-991D-18773453D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Coordinated Universal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Time（UTC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）：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协调世界时，又称为世界标准时间，也就是大家所熟知的</a:t>
            </a:r>
            <a:r>
              <a:rPr lang="zh-CN" altLang="en-US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格林威治标准时间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Greenwich Mean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Time，GMT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）。</a:t>
            </a:r>
          </a:p>
          <a:p>
            <a:r>
              <a:rPr lang="en-US" altLang="zh-CN" sz="2400" b="1" dirty="0">
                <a:latin typeface="NimbusRomanNo9L-Regu"/>
                <a:ea typeface="仿宋_GB2312" pitchFamily="49" charset="-122"/>
              </a:rPr>
              <a:t> 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Calendar Time：</a:t>
            </a:r>
            <a:r>
              <a:rPr lang="zh-CN" altLang="en-US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日历时间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，是用</a:t>
            </a:r>
            <a:r>
              <a:rPr lang="zh-CN" altLang="en-US" sz="2400" b="1" dirty="0">
                <a:latin typeface="NimbusRomanNo9L-Regu"/>
                <a:ea typeface="仿宋_GB2312" pitchFamily="49" charset="-122"/>
              </a:rPr>
              <a:t>“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从一个标准时间点（如：1970年1月1日0点）到此时经过的秒数</a:t>
            </a:r>
            <a:r>
              <a:rPr lang="zh-CN" altLang="en-US" sz="2400" b="1" dirty="0">
                <a:latin typeface="NimbusRomanNo9L-Regu"/>
                <a:ea typeface="仿宋_GB2312" pitchFamily="49" charset="-122"/>
              </a:rPr>
              <a:t>”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来表示的时间。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Large confetti">
            <a:extLst>
              <a:ext uri="{FF2B5EF4-FFF2-40B4-BE49-F238E27FC236}">
                <a16:creationId xmlns="" xmlns:a16="http://schemas.microsoft.com/office/drawing/2014/main" id="{E44E2703-E386-4A71-86E0-B9179B25E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时间获取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3CA1EDCB-98FD-41FF-98CF-54C21ACD0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#include &lt;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 algn="ctr">
              <a:buFontTx/>
              <a:buNone/>
            </a:pP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time(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*</a:t>
            </a:r>
            <a:r>
              <a:rPr lang="en-US" altLang="zh-CN" sz="24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tloc</a:t>
            </a:r>
            <a:r>
              <a:rPr lang="en-US" altLang="zh-CN" sz="2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功能：获取日历时间，即从1970年1月1日0点到现在所经历的秒数。</a:t>
            </a:r>
          </a:p>
          <a:p>
            <a:pPr>
              <a:buFontTx/>
              <a:buNone/>
            </a:pP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typedef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long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*/</a:t>
            </a:r>
            <a:r>
              <a:rPr lang="en-US" altLang="zh-CN" sz="24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 descr="Large confetti">
            <a:extLst>
              <a:ext uri="{FF2B5EF4-FFF2-40B4-BE49-F238E27FC236}">
                <a16:creationId xmlns="" xmlns:a16="http://schemas.microsoft.com/office/drawing/2014/main" id="{6D474DB9-5724-4395-9C24-CB571560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时间保存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="" xmlns:a16="http://schemas.microsoft.com/office/drawing/2014/main" id="{4DCAC9E6-EB9A-4AEB-B830-5351ABC1E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struct tm</a:t>
            </a:r>
            <a:r>
              <a:rPr lang="en-US" altLang="zh-CN" sz="2200" b="1" dirty="0">
                <a:ea typeface="仿宋_GB2312" pitchFamily="49" charset="-122"/>
              </a:rPr>
              <a:t>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{</a:t>
            </a:r>
            <a:r>
              <a:rPr lang="en-US" altLang="zh-CN" sz="2200" b="1" dirty="0">
                <a:ea typeface="仿宋_GB2312" pitchFamily="49" charset="-122"/>
              </a:rPr>
              <a:t>  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tm_sec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  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秒值</a:t>
            </a:r>
            <a:r>
              <a:rPr lang="zh-CN" altLang="en-US" sz="2200" b="1" dirty="0">
                <a:ea typeface="仿宋_GB2312" pitchFamily="49" charset="-122"/>
              </a:rPr>
              <a:t>     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tm_min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分钟值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tm_hour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小时值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tm_mday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本月第几日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tm_mon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本年第几月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tm_year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tm_year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+ 1900 = 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哪一年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tm_wday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本周第几日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tm_yday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 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本年第几日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 dirty="0" err="1">
                <a:latin typeface="仿宋_GB2312" pitchFamily="49" charset="-122"/>
                <a:ea typeface="仿宋_GB2312" pitchFamily="49" charset="-122"/>
              </a:rPr>
              <a:t>tm_isdst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200" b="1" dirty="0">
                <a:ea typeface="仿宋_GB2312" pitchFamily="49" charset="-122"/>
              </a:rPr>
              <a:t> </a:t>
            </a: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 //</a:t>
            </a:r>
            <a:r>
              <a:rPr lang="zh-CN" altLang="en-US" sz="2200" b="1" dirty="0">
                <a:latin typeface="仿宋_GB2312" pitchFamily="49" charset="-122"/>
                <a:ea typeface="仿宋_GB2312" pitchFamily="49" charset="-122"/>
              </a:rPr>
              <a:t>日光节约时</a:t>
            </a:r>
            <a:r>
              <a:rPr lang="zh-CN" altLang="en-US" sz="2200" b="1" dirty="0" smtClean="0">
                <a:latin typeface="仿宋_GB2312" pitchFamily="49" charset="-122"/>
                <a:ea typeface="仿宋_GB2312" pitchFamily="49" charset="-122"/>
              </a:rPr>
              <a:t>间，夏令时</a:t>
            </a:r>
            <a:endParaRPr lang="zh-CN" altLang="en-US" sz="22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latin typeface="仿宋_GB2312" pitchFamily="49" charset="-122"/>
                <a:ea typeface="仿宋_GB2312" pitchFamily="49" charset="-122"/>
              </a:rPr>
              <a:t>};</a:t>
            </a:r>
            <a:r>
              <a:rPr lang="en-US" altLang="zh-CN" sz="2200" b="1" dirty="0">
                <a:ea typeface="仿宋_GB2312" pitchFamily="49" charset="-122"/>
              </a:rPr>
              <a:t> </a:t>
            </a:r>
            <a:endParaRPr lang="zh-CN" altLang="en-US" sz="22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 descr="Large confetti">
            <a:extLst>
              <a:ext uri="{FF2B5EF4-FFF2-40B4-BE49-F238E27FC236}">
                <a16:creationId xmlns="" xmlns:a16="http://schemas.microsoft.com/office/drawing/2014/main" id="{2674D01B-4B90-46B5-9E6D-6669C7C22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时间获取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26631" name="Rectangle 7">
            <a:extLst>
              <a:ext uri="{FF2B5EF4-FFF2-40B4-BE49-F238E27FC236}">
                <a16:creationId xmlns="" xmlns:a16="http://schemas.microsoft.com/office/drawing/2014/main" id="{47A6E2FE-4056-4CF2-823D-98C734DE1A2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09600" y="1828800"/>
            <a:ext cx="6347714" cy="3880773"/>
          </a:xfrm>
          <a:noFill/>
          <a:ln/>
        </p:spPr>
        <p:txBody>
          <a:bodyPr>
            <a:normAutofit lnSpcReduction="10000"/>
          </a:bodyPr>
          <a:lstStyle/>
          <a:p>
            <a:pPr marL="609600" indent="-609600"/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struct tm *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gmtime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(const 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 *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timep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功能：将日历时间转化为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格林威治标准时间，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并保存至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结构。</a:t>
            </a:r>
          </a:p>
          <a:p>
            <a:pPr marL="609600" indent="-609600"/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struct tm *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localtime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(const 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 *</a:t>
            </a:r>
            <a:r>
              <a:rPr lang="en-US" altLang="zh-CN" sz="3000" b="1" dirty="0" err="1">
                <a:latin typeface="仿宋_GB2312" pitchFamily="49" charset="-122"/>
                <a:ea typeface="仿宋_GB2312" pitchFamily="49" charset="-122"/>
              </a:rPr>
              <a:t>timep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功能：将日历时间转化为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本地时间，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并保存至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结构。</a:t>
            </a:r>
          </a:p>
        </p:txBody>
      </p:sp>
      <p:sp>
        <p:nvSpPr>
          <p:cNvPr id="26634" name="Rectangle 10" descr="Large confetti">
            <a:extLst>
              <a:ext uri="{FF2B5EF4-FFF2-40B4-BE49-F238E27FC236}">
                <a16:creationId xmlns="" xmlns:a16="http://schemas.microsoft.com/office/drawing/2014/main" id="{4011FFA7-EF11-47B9-B0C2-8CF84395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4365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="" xmlns:a16="http://schemas.microsoft.com/office/drawing/2014/main" id="{21E40FE5-9A72-4EED-8A45-2DE3400CD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时间获取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C26DBF3A-9337-4ADC-AFA1-A9976FC80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6858000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include &lt;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time.h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#include &lt;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stdio.h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main(void)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{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struct tm *local;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t;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t=time(NULL);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local=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localtime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(&amp;t);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printf("Local hour is: %d\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n",local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tm_hour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);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local=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gmtime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(&amp;t);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  printf("UTC hour is: %d\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n",local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-&gt;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tm_hour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);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return 0;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}</a:t>
            </a:r>
            <a:r>
              <a:rPr lang="en-US" altLang="zh-CN" b="1" dirty="0">
                <a:latin typeface="Arial" panose="020B0604020202020204" pitchFamily="34" charset="0"/>
                <a:ea typeface="仿宋_GB2312" pitchFamily="49" charset="-122"/>
              </a:rPr>
              <a:t> 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 descr="Large confetti">
            <a:extLst>
              <a:ext uri="{FF2B5EF4-FFF2-40B4-BE49-F238E27FC236}">
                <a16:creationId xmlns="" xmlns:a16="http://schemas.microsoft.com/office/drawing/2014/main" id="{2F122AC2-103F-4B5E-A63E-87D0CD165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时间显示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="" xmlns:a16="http://schemas.microsoft.com/office/drawing/2014/main" id="{46E79B2D-5305-4838-9AC1-25A91576B4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6705601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char *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asctime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(const struct tm *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tm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功能：将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tm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格式的时间转化为字符串，如：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     Sat Jul 30 08:43:03 2005</a:t>
            </a:r>
            <a:r>
              <a:rPr lang="en-US" altLang="zh-CN" sz="2800" b="1" dirty="0">
                <a:ea typeface="仿宋_GB2312" pitchFamily="49" charset="-122"/>
              </a:rPr>
              <a:t> 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char *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ctime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(const 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*</a:t>
            </a:r>
            <a:r>
              <a:rPr lang="en-US" altLang="zh-CN" sz="2800" b="1" dirty="0" err="1">
                <a:latin typeface="仿宋_GB2312" pitchFamily="49" charset="-122"/>
                <a:ea typeface="仿宋_GB2312" pitchFamily="49" charset="-122"/>
              </a:rPr>
              <a:t>timep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功能：将日历时间转化为</a:t>
            </a:r>
            <a:r>
              <a:rPr lang="zh-CN" altLang="en-US" sz="2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本地时间的字符串形式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 descr="Large confetti">
            <a:extLst>
              <a:ext uri="{FF2B5EF4-FFF2-40B4-BE49-F238E27FC236}">
                <a16:creationId xmlns="" xmlns:a16="http://schemas.microsoft.com/office/drawing/2014/main" id="{06883A16-7603-4867-A81D-DA5B2C994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时间显示</a:t>
            </a:r>
          </a:p>
        </p:txBody>
      </p:sp>
      <p:sp>
        <p:nvSpPr>
          <p:cNvPr id="96259" name="Rectangle 1027">
            <a:extLst>
              <a:ext uri="{FF2B5EF4-FFF2-40B4-BE49-F238E27FC236}">
                <a16:creationId xmlns="" xmlns:a16="http://schemas.microsoft.com/office/drawing/2014/main" id="{3A866D34-A8B3-4410-88CB-2E70FCB89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6347714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#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include &lt;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#include &lt;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stdio.h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main(void)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{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struct tm *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time_t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lt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lt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=time(NULL);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=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gmtime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(&amp;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lt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);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printf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asctime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ptr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));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printf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ctime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(&amp;</a:t>
            </a: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lt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));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return 0;</a:t>
            </a:r>
            <a:r>
              <a:rPr lang="en-US" altLang="zh-CN" sz="2400" b="1" dirty="0">
                <a:ea typeface="仿宋_GB2312" pitchFamily="49" charset="-122"/>
              </a:rPr>
              <a:t> 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}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 </a:t>
            </a:r>
            <a:endParaRPr lang="zh-CN" altLang="en-US" sz="30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Large confetti">
            <a:extLst>
              <a:ext uri="{FF2B5EF4-FFF2-40B4-BE49-F238E27FC236}">
                <a16:creationId xmlns="" xmlns:a16="http://schemas.microsoft.com/office/drawing/2014/main" id="{807049D9-DFFD-4FC7-93AD-E32891AB2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获取时间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="" xmlns:a16="http://schemas.microsoft.com/office/drawing/2014/main" id="{16329AA6-F05F-4D62-A31E-FB2EDEEB5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gettimeofday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(struct timeval *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tv,struct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timezone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*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tz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 marL="609600" indent="-609600"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功能：获取从今日凌晨到现在时间。</a:t>
            </a:r>
          </a:p>
          <a:p>
            <a:pPr marL="609600" indent="-609600"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struct timeval {</a:t>
            </a:r>
            <a:r>
              <a:rPr lang="en-US" altLang="zh-CN" sz="2000" b="1" dirty="0">
                <a:ea typeface="仿宋_GB2312" pitchFamily="49" charset="-122"/>
              </a:rPr>
              <a:t>     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tv_sec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; //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秒数</a:t>
            </a:r>
            <a:r>
              <a:rPr lang="zh-CN" altLang="en-US" sz="2000" b="1" dirty="0">
                <a:ea typeface="仿宋_GB2312" pitchFamily="49" charset="-122"/>
              </a:rPr>
              <a:t>     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tv_usec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;</a:t>
            </a:r>
            <a:r>
              <a:rPr lang="en-US" altLang="zh-CN" sz="2000" b="1" dirty="0">
                <a:ea typeface="仿宋_GB2312" pitchFamily="49" charset="-122"/>
              </a:rPr>
              <a:t> 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 //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微妙数</a:t>
            </a:r>
          </a:p>
          <a:p>
            <a:pPr marL="609600" indent="-609600">
              <a:buFontTx/>
              <a:buNone/>
            </a:pP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};</a:t>
            </a:r>
            <a:r>
              <a:rPr lang="en-US" altLang="zh-CN" sz="2000" b="1" dirty="0">
                <a:ea typeface="仿宋_GB2312" pitchFamily="49" charset="-122"/>
              </a:rPr>
              <a:t> </a:t>
            </a:r>
            <a:endParaRPr lang="en-US" altLang="zh-CN" sz="20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 descr="Large confetti">
            <a:extLst>
              <a:ext uri="{FF2B5EF4-FFF2-40B4-BE49-F238E27FC236}">
                <a16:creationId xmlns="" xmlns:a16="http://schemas.microsoft.com/office/drawing/2014/main" id="{D7C062B0-FC31-453B-B23C-5409E7CF7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文件编程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="" xmlns:a16="http://schemas.microsoft.com/office/drawing/2014/main" id="{FF31107D-0FB9-4084-BECB-688E77ACE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6347714" cy="388077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　Linux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中对文件编程可以使用两类函数： </a:t>
            </a:r>
          </a:p>
          <a:p>
            <a:pPr algn="ctr"/>
            <a:r>
              <a:rPr lang="en-US" altLang="zh-CN" sz="3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系统调用</a:t>
            </a:r>
            <a:endParaRPr lang="en-US" altLang="zh-CN" sz="3600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ctr"/>
            <a:r>
              <a:rPr lang="en-US" altLang="zh-CN" sz="3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36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语言库函数</a:t>
            </a:r>
            <a:r>
              <a:rPr lang="zh-CN" altLang="en-US" sz="3600" b="1" dirty="0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algn="ctr">
              <a:buFontTx/>
              <a:buNone/>
            </a:pPr>
            <a:endParaRPr lang="zh-CN" altLang="en-US" sz="36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  前者依赖于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系统，后者与操作系统是独立的，在任何操作系统下，使用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C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语言库函数操作文件的方法都是相同的。</a:t>
            </a:r>
            <a:endParaRPr lang="en-US" altLang="zh-CN" sz="2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 descr="Large confetti">
            <a:extLst>
              <a:ext uri="{FF2B5EF4-FFF2-40B4-BE49-F238E27FC236}">
                <a16:creationId xmlns="" xmlns:a16="http://schemas.microsoft.com/office/drawing/2014/main" id="{AA489D1A-676B-4712-80D4-AC3E51BA0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获取时间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="" xmlns:a16="http://schemas.microsoft.com/office/drawing/2014/main" id="{ACC7B491-529B-46A4-99FA-ACC2C05DA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6423914" cy="50292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void function() {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   unsigned </a:t>
            </a:r>
            <a:r>
              <a:rPr lang="en-US" altLang="zh-CN" sz="1600" b="1" dirty="0" err="1"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1600" b="1" dirty="0" err="1">
                <a:latin typeface="仿宋_GB2312" pitchFamily="49" charset="-122"/>
                <a:ea typeface="仿宋_GB2312" pitchFamily="49" charset="-122"/>
              </a:rPr>
              <a:t>i,j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;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   double y;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   for(</a:t>
            </a:r>
            <a:r>
              <a:rPr lang="en-US" altLang="zh-CN" sz="1600" b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=0;i&lt;1000;i++)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   for(j=0;j&lt;1000;j++)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       y=sin((double)</a:t>
            </a:r>
            <a:r>
              <a:rPr lang="en-US" altLang="zh-CN" sz="1600" b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); </a:t>
            </a:r>
          </a:p>
          <a:p>
            <a:pPr>
              <a:buFontTx/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} </a:t>
            </a:r>
          </a:p>
          <a:p>
            <a:pPr>
              <a:buNone/>
            </a:pP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main() {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struct timeval tpstart,tpend;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float timeuse;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gettimeofday(&amp;tpstart,NULL);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function();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gettimeofday(&amp;tpend,NULL);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timeuse=1000000*(tpend.tv_sec-tpstart.tv_sec)+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tpend.tv_usec-tpstart.tv_usec;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timeuse/=1000000;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printf("Used Time:%f\n",timeuse); </a:t>
            </a:r>
            <a:b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1600" b="1" dirty="0">
                <a:latin typeface="仿宋_GB2312" pitchFamily="49" charset="-122"/>
                <a:ea typeface="仿宋_GB2312" pitchFamily="49" charset="-122"/>
              </a:rPr>
              <a:t>exit(0); </a:t>
            </a:r>
          </a:p>
          <a:p>
            <a:pPr>
              <a:buNone/>
            </a:pPr>
            <a:r>
              <a:rPr lang="zh-CN" altLang="en-US" sz="1600" b="1" dirty="0">
                <a:latin typeface="仿宋_GB2312" pitchFamily="49" charset="-122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 descr="Large confetti">
            <a:extLst>
              <a:ext uri="{FF2B5EF4-FFF2-40B4-BE49-F238E27FC236}">
                <a16:creationId xmlns="" xmlns:a16="http://schemas.microsoft.com/office/drawing/2014/main" id="{7D03A06B-165B-447A-A0B1-9A28A3BD1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延时执行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="" xmlns:a16="http://schemas.microsoft.com/office/drawing/2014/main" id="{461D6584-4419-4EC4-808E-1E5C5B512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unsigned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sleep(unsigned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seconds)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功能：使程序睡眠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seconds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秒。</a:t>
            </a:r>
          </a:p>
          <a:p>
            <a:pPr>
              <a:buFontTx/>
              <a:buNone/>
            </a:pPr>
            <a:endParaRPr lang="zh-CN" altLang="en-US" sz="2000" b="1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void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usleep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(unsigned long 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usec</a:t>
            </a:r>
            <a:r>
              <a:rPr lang="en-US" altLang="zh-CN" sz="2000" b="1" dirty="0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功能：使程序睡眠</a:t>
            </a:r>
            <a:r>
              <a:rPr lang="en-US" altLang="zh-CN" sz="2000" b="1" dirty="0" err="1">
                <a:latin typeface="仿宋_GB2312" pitchFamily="49" charset="-122"/>
                <a:ea typeface="仿宋_GB2312" pitchFamily="49" charset="-122"/>
              </a:rPr>
              <a:t>usec</a:t>
            </a:r>
            <a:r>
              <a:rPr lang="zh-CN" altLang="en-US" sz="2000" b="1" dirty="0">
                <a:latin typeface="仿宋_GB2312" pitchFamily="49" charset="-122"/>
                <a:ea typeface="仿宋_GB2312" pitchFamily="49" charset="-122"/>
              </a:rPr>
              <a:t>微秒。</a:t>
            </a:r>
          </a:p>
          <a:p>
            <a:pPr>
              <a:buFontTx/>
              <a:buNone/>
            </a:pPr>
            <a:endParaRPr lang="en-US" altLang="zh-CN" sz="20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 descr="Large confetti">
            <a:extLst>
              <a:ext uri="{FF2B5EF4-FFF2-40B4-BE49-F238E27FC236}">
                <a16:creationId xmlns="" xmlns:a16="http://schemas.microsoft.com/office/drawing/2014/main" id="{61499A53-8E11-4048-834A-5727DCDF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系统调用-创建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="" xmlns:a16="http://schemas.microsoft.com/office/drawing/2014/main" id="{0EBC9CBB-EF14-4C58-A23C-B73C89FB8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7924800" cy="4191000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zh-CN" sz="3800" b="1" dirty="0" err="1" smtClean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3800" b="1" dirty="0" smtClean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creat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(const char *filename, </a:t>
            </a:r>
            <a:r>
              <a:rPr lang="en-US" altLang="zh-CN" sz="3800" b="1" dirty="0" err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mode_t</a:t>
            </a:r>
            <a:r>
              <a:rPr lang="en-US" altLang="zh-CN" sz="38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mode)</a:t>
            </a:r>
          </a:p>
          <a:p>
            <a:pPr algn="ctr">
              <a:buFontTx/>
              <a:buNone/>
            </a:pPr>
            <a:endParaRPr lang="zh-CN" altLang="en-US" sz="3800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Filename: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要创建的文件名(包含路径，缺省为当前路径)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Mode: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创建模式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 descr="Large confetti">
            <a:extLst>
              <a:ext uri="{FF2B5EF4-FFF2-40B4-BE49-F238E27FC236}">
                <a16:creationId xmlns="" xmlns:a16="http://schemas.microsoft.com/office/drawing/2014/main" id="{3BF01ED9-F209-4B2C-936E-CF7A2CB25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系统调用-创建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="" xmlns:a16="http://schemas.microsoft.com/office/drawing/2014/main" id="{697543EE-5D4A-4F12-901D-CA565A4ADC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6629401" cy="388077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3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Mode                      </a:t>
            </a:r>
            <a:r>
              <a:rPr lang="zh-CN" altLang="en-US" sz="30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含义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S_IRUSR   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可读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S_IWUSR   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可写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S_IXUSR  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可执行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S_IRWXU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可读、写、执行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S_IRGRP 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组可以读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S_IWGRP 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组可以写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S_IXGRP                   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组可以执行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 descr="Large confetti">
            <a:extLst>
              <a:ext uri="{FF2B5EF4-FFF2-40B4-BE49-F238E27FC236}">
                <a16:creationId xmlns="" xmlns:a16="http://schemas.microsoft.com/office/drawing/2014/main" id="{5F5CC472-AB93-40F7-A2D8-0B64312B7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系统调用-创建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="" xmlns:a16="http://schemas.microsoft.com/office/drawing/2014/main" id="{B1ACA1AD-CA58-4694-AD08-B1BA2C99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315202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Mode                  </a:t>
            </a:r>
            <a:r>
              <a:rPr lang="zh-CN" altLang="en-US" sz="3400" b="1" dirty="0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含义</a:t>
            </a:r>
            <a:endParaRPr lang="en-US" altLang="zh-CN" sz="30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S_IRWXG 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组可以读写执行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S_IROTH 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其他人可以读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S_IWOTH 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其他人可以写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S_IXOTH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其他人可以执行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S_IRWXO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其他人可以读、写、执行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S_ISUID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设置用户执行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S_ISGID              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设置组的执行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4566</TotalTime>
  <Words>2182</Words>
  <Application>Microsoft Office PowerPoint</Application>
  <PresentationFormat>全屏显示(4:3)</PresentationFormat>
  <Paragraphs>366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平面</vt:lpstr>
      <vt:lpstr>嵌入式Linux系统开发教程 ——基于ARM处理器通用平台</vt:lpstr>
      <vt:lpstr>第5章 文件I/O编程</vt:lpstr>
      <vt:lpstr>幻灯片 3</vt:lpstr>
      <vt:lpstr>文件系统</vt:lpstr>
      <vt:lpstr>幻灯片 5</vt:lpstr>
      <vt:lpstr>文件编程</vt:lpstr>
      <vt:lpstr>系统调用-创建</vt:lpstr>
      <vt:lpstr>系统调用-创建</vt:lpstr>
      <vt:lpstr>系统调用-创建</vt:lpstr>
      <vt:lpstr>系统调用-创建</vt:lpstr>
      <vt:lpstr>文件描述</vt:lpstr>
      <vt:lpstr>系统调用-打开</vt:lpstr>
      <vt:lpstr>系统调用-打开</vt:lpstr>
      <vt:lpstr>系统调用-打开</vt:lpstr>
      <vt:lpstr>系统调用-打开</vt:lpstr>
      <vt:lpstr>系统调用-关闭</vt:lpstr>
      <vt:lpstr>系统调用-读</vt:lpstr>
      <vt:lpstr>系统调用-写</vt:lpstr>
      <vt:lpstr>系统调用-定位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系统调用-属性</vt:lpstr>
      <vt:lpstr>C库函数</vt:lpstr>
      <vt:lpstr>库函数-创建和打开</vt:lpstr>
      <vt:lpstr>库函数-创建和打开</vt:lpstr>
      <vt:lpstr>库函数-创建和打开</vt:lpstr>
      <vt:lpstr>库函数-读</vt:lpstr>
      <vt:lpstr>库函数-写</vt:lpstr>
      <vt:lpstr>库函数-字符读</vt:lpstr>
      <vt:lpstr>幻灯片 36</vt:lpstr>
      <vt:lpstr>库函数-格式化读</vt:lpstr>
      <vt:lpstr>库函数-格式化写</vt:lpstr>
      <vt:lpstr>库函数-定位</vt:lpstr>
      <vt:lpstr>幻灯片 40</vt:lpstr>
      <vt:lpstr>幻灯片 41</vt:lpstr>
      <vt:lpstr>路径获取</vt:lpstr>
      <vt:lpstr>创建</vt:lpstr>
      <vt:lpstr>打开</vt:lpstr>
      <vt:lpstr>读取</vt:lpstr>
      <vt:lpstr>幻灯片 46</vt:lpstr>
      <vt:lpstr>读取位置</vt:lpstr>
      <vt:lpstr>读取位置</vt:lpstr>
      <vt:lpstr>定位</vt:lpstr>
      <vt:lpstr>定位</vt:lpstr>
      <vt:lpstr>幻灯片 51</vt:lpstr>
      <vt:lpstr>分类</vt:lpstr>
      <vt:lpstr>时间获取</vt:lpstr>
      <vt:lpstr>时间保存</vt:lpstr>
      <vt:lpstr>时间获取</vt:lpstr>
      <vt:lpstr>时间获取</vt:lpstr>
      <vt:lpstr>时间显示</vt:lpstr>
      <vt:lpstr>时间显示</vt:lpstr>
      <vt:lpstr>获取时间</vt:lpstr>
      <vt:lpstr>获取时间</vt:lpstr>
      <vt:lpstr>延时执行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1470</cp:revision>
  <cp:lastPrinted>1601-01-01T00:00:00Z</cp:lastPrinted>
  <dcterms:created xsi:type="dcterms:W3CDTF">1601-01-01T00:00:00Z</dcterms:created>
  <dcterms:modified xsi:type="dcterms:W3CDTF">2024-02-20T08:55:57Z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