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1" d="100"/>
          <a:sy n="71" d="100"/>
        </p:scale>
        <p:origin x="-11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69CDB3-C5BD-4D4A-BBE4-54F0E9E7E43D}" type="datetimeFigureOut">
              <a:rPr lang="zh-CN" altLang="en-US" smtClean="0"/>
              <a:pPr/>
              <a:t>2013-05-03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0F7D19-C13D-4A2D-AE2C-FF97CAB4936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noFill/>
        </p:spPr>
        <p:txBody>
          <a:bodyPr/>
          <a:lstStyle/>
          <a:p>
            <a:endParaRPr lang="zh-CN" altLang="en-US" smtClean="0">
              <a:latin typeface="Times New Roman" pitchFamily="18" charset="0"/>
              <a:ea typeface="宋体" pitchFamily="2" charset="-122"/>
            </a:endParaRPr>
          </a:p>
        </p:txBody>
      </p:sp>
      <p:sp>
        <p:nvSpPr>
          <p:cNvPr id="125956" name="日期占位符 4"/>
          <p:cNvSpPr>
            <a:spLocks noGrp="1"/>
          </p:cNvSpPr>
          <p:nvPr>
            <p:ph type="dt" sz="quarter" idx="1"/>
          </p:nvPr>
        </p:nvSpPr>
        <p:spPr>
          <a:noFill/>
          <a:ln>
            <a:miter lim="800000"/>
            <a:headEnd/>
            <a:tailEnd/>
          </a:ln>
        </p:spPr>
        <p:txBody>
          <a:bodyPr/>
          <a:lstStyle/>
          <a:p>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p:spPr>
        <p:txBody>
          <a:bodyPr/>
          <a:lstStyle/>
          <a:p>
            <a:pPr eaLnBrk="1" hangingPunct="1">
              <a:spcBef>
                <a:spcPct val="0"/>
              </a:spcBef>
            </a:pPr>
            <a:endParaRPr lang="zh-CN" altLang="en-US" smtClean="0">
              <a:latin typeface="Times New Roman" pitchFamily="18" charset="0"/>
              <a:ea typeface="宋体" pitchFamily="2" charset="-122"/>
            </a:endParaRPr>
          </a:p>
        </p:txBody>
      </p:sp>
      <p:sp>
        <p:nvSpPr>
          <p:cNvPr id="142340" name="灯片编号占位符 3"/>
          <p:cNvSpPr>
            <a:spLocks noGrp="1"/>
          </p:cNvSpPr>
          <p:nvPr>
            <p:ph type="sldNum" sz="quarter" idx="5"/>
          </p:nvPr>
        </p:nvSpPr>
        <p:spPr>
          <a:noFill/>
          <a:ln>
            <a:miter lim="800000"/>
            <a:headEnd/>
            <a:tailEnd/>
          </a:ln>
        </p:spPr>
        <p:txBody>
          <a:bodyPr/>
          <a:lstStyle/>
          <a:p>
            <a:fld id="{C12B5C76-4499-421E-9D23-A3727A409337}" type="slidenum">
              <a:rPr lang="zh-CN" altLang="en-US" smtClean="0"/>
              <a:pPr/>
              <a:t>110</a:t>
            </a:fld>
            <a:endParaRPr lang="zh-CN" alt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p:spPr>
        <p:txBody>
          <a:bodyPr/>
          <a:lstStyle/>
          <a:p>
            <a:pPr eaLnBrk="1" hangingPunct="1">
              <a:spcBef>
                <a:spcPct val="0"/>
              </a:spcBef>
            </a:pPr>
            <a:r>
              <a:rPr lang="en-US" altLang="zh-CN" smtClean="0">
                <a:latin typeface="Times New Roman" pitchFamily="18" charset="0"/>
                <a:ea typeface="宋体" pitchFamily="2" charset="-122"/>
              </a:rPr>
              <a:t>SASE</a:t>
            </a:r>
            <a:r>
              <a:rPr lang="zh-CN" altLang="en-US" smtClean="0">
                <a:latin typeface="Times New Roman" pitchFamily="18" charset="0"/>
                <a:ea typeface="宋体" pitchFamily="2" charset="-122"/>
              </a:rPr>
              <a:t>平台的一大特点就是大量服务共享同一个运行环境，如果服务的提供者出于恶意或者无意中用带有缺陷的程序代码破坏公共运行环境的话，将会导致所有用户无法正常使用</a:t>
            </a:r>
            <a:r>
              <a:rPr lang="en-US" altLang="zh-CN" smtClean="0">
                <a:latin typeface="Times New Roman" pitchFamily="18" charset="0"/>
                <a:ea typeface="宋体" pitchFamily="2" charset="-122"/>
              </a:rPr>
              <a:t>SASE</a:t>
            </a:r>
            <a:r>
              <a:rPr lang="zh-CN" altLang="en-US" smtClean="0">
                <a:latin typeface="Times New Roman" pitchFamily="18" charset="0"/>
                <a:ea typeface="宋体" pitchFamily="2" charset="-122"/>
              </a:rPr>
              <a:t>上的服务。正因如此，</a:t>
            </a:r>
            <a:r>
              <a:rPr lang="en-US" altLang="zh-CN" smtClean="0">
                <a:latin typeface="Times New Roman" pitchFamily="18" charset="0"/>
                <a:ea typeface="宋体" pitchFamily="2" charset="-122"/>
              </a:rPr>
              <a:t>SASE</a:t>
            </a:r>
            <a:r>
              <a:rPr lang="zh-CN" altLang="en-US" smtClean="0">
                <a:latin typeface="Times New Roman" pitchFamily="18" charset="0"/>
                <a:ea typeface="宋体" pitchFamily="2" charset="-122"/>
              </a:rPr>
              <a:t>的运行环境持久健壮，是</a:t>
            </a:r>
            <a:r>
              <a:rPr lang="en-US" altLang="zh-CN" smtClean="0">
                <a:latin typeface="Times New Roman" pitchFamily="18" charset="0"/>
                <a:ea typeface="宋体" pitchFamily="2" charset="-122"/>
              </a:rPr>
              <a:t>SASE</a:t>
            </a:r>
            <a:r>
              <a:rPr lang="zh-CN" altLang="en-US" smtClean="0">
                <a:latin typeface="Times New Roman" pitchFamily="18" charset="0"/>
                <a:ea typeface="宋体" pitchFamily="2" charset="-122"/>
              </a:rPr>
              <a:t>上服务可用性的关键保障。为了尽量避免</a:t>
            </a:r>
            <a:r>
              <a:rPr lang="en-US" altLang="zh-CN" smtClean="0">
                <a:latin typeface="Times New Roman" pitchFamily="18" charset="0"/>
                <a:ea typeface="宋体" pitchFamily="2" charset="-122"/>
              </a:rPr>
              <a:t>SASE</a:t>
            </a:r>
            <a:r>
              <a:rPr lang="zh-CN" altLang="en-US" smtClean="0">
                <a:latin typeface="Times New Roman" pitchFamily="18" charset="0"/>
                <a:ea typeface="宋体" pitchFamily="2" charset="-122"/>
              </a:rPr>
              <a:t>受到服务提供者缺陷代码的不良影响，我们使用了多种静态代码分析服务来构建</a:t>
            </a:r>
            <a:r>
              <a:rPr lang="en-US" altLang="zh-CN" smtClean="0">
                <a:latin typeface="Times New Roman" pitchFamily="18" charset="0"/>
                <a:ea typeface="宋体" pitchFamily="2" charset="-122"/>
              </a:rPr>
              <a:t>SASE</a:t>
            </a:r>
            <a:r>
              <a:rPr lang="zh-CN" altLang="en-US" smtClean="0">
                <a:latin typeface="Times New Roman" pitchFamily="18" charset="0"/>
                <a:ea typeface="宋体" pitchFamily="2" charset="-122"/>
              </a:rPr>
              <a:t>的第一道防线。 </a:t>
            </a:r>
          </a:p>
          <a:p>
            <a:pPr eaLnBrk="1" hangingPunct="1">
              <a:spcBef>
                <a:spcPct val="0"/>
              </a:spcBef>
            </a:pPr>
            <a:r>
              <a:rPr lang="en-US" altLang="zh-CN" smtClean="0">
                <a:latin typeface="Times New Roman" pitchFamily="18" charset="0"/>
                <a:ea typeface="宋体" pitchFamily="2" charset="-122"/>
              </a:rPr>
              <a:t>SASE</a:t>
            </a:r>
            <a:r>
              <a:rPr lang="zh-CN" altLang="en-US" smtClean="0">
                <a:latin typeface="Times New Roman" pitchFamily="18" charset="0"/>
                <a:ea typeface="宋体" pitchFamily="2" charset="-122"/>
              </a:rPr>
              <a:t>提供了较为严格的代码静态分析机制。当服务的提供者将自己的服务提交到</a:t>
            </a:r>
            <a:r>
              <a:rPr lang="en-US" altLang="zh-CN" smtClean="0">
                <a:latin typeface="Times New Roman" pitchFamily="18" charset="0"/>
                <a:ea typeface="宋体" pitchFamily="2" charset="-122"/>
              </a:rPr>
              <a:t>SASE</a:t>
            </a:r>
            <a:r>
              <a:rPr lang="zh-CN" altLang="en-US" smtClean="0">
                <a:latin typeface="Times New Roman" pitchFamily="18" charset="0"/>
                <a:ea typeface="宋体" pitchFamily="2" charset="-122"/>
              </a:rPr>
              <a:t>系统时，只能获得一个测试空间来对服务进行测试，这个测试空间只能提供一些基本的资源，并且不属于</a:t>
            </a:r>
            <a:r>
              <a:rPr lang="en-US" altLang="zh-CN" smtClean="0">
                <a:latin typeface="Times New Roman" pitchFamily="18" charset="0"/>
                <a:ea typeface="宋体" pitchFamily="2" charset="-122"/>
              </a:rPr>
              <a:t>SASE</a:t>
            </a:r>
            <a:r>
              <a:rPr lang="zh-CN" altLang="en-US" smtClean="0">
                <a:latin typeface="Times New Roman" pitchFamily="18" charset="0"/>
                <a:ea typeface="宋体" pitchFamily="2" charset="-122"/>
              </a:rPr>
              <a:t>的核心机群。服务的源代码会被自动地进行静态分析，查找代码中可能存在的缺陷。</a:t>
            </a:r>
            <a:r>
              <a:rPr lang="en-US" altLang="zh-CN" smtClean="0">
                <a:latin typeface="Times New Roman" pitchFamily="18" charset="0"/>
                <a:ea typeface="宋体" pitchFamily="2" charset="-122"/>
              </a:rPr>
              <a:t>SASE</a:t>
            </a:r>
            <a:r>
              <a:rPr lang="zh-CN" altLang="en-US" smtClean="0">
                <a:latin typeface="Times New Roman" pitchFamily="18" charset="0"/>
                <a:ea typeface="宋体" pitchFamily="2" charset="-122"/>
              </a:rPr>
              <a:t>会向服务的提供者给出分析报告，只有那些不包含已知的会对系统造成危害的缺陷的服务，才能通过静态分析测试，由平台的运营者将测试空间内的服务转移部署在</a:t>
            </a:r>
            <a:r>
              <a:rPr lang="en-US" altLang="zh-CN" smtClean="0">
                <a:latin typeface="Times New Roman" pitchFamily="18" charset="0"/>
                <a:ea typeface="宋体" pitchFamily="2" charset="-122"/>
              </a:rPr>
              <a:t>SASE</a:t>
            </a:r>
            <a:r>
              <a:rPr lang="zh-CN" altLang="en-US" smtClean="0">
                <a:latin typeface="Times New Roman" pitchFamily="18" charset="0"/>
                <a:ea typeface="宋体" pitchFamily="2" charset="-122"/>
              </a:rPr>
              <a:t>上。 </a:t>
            </a:r>
          </a:p>
          <a:p>
            <a:pPr eaLnBrk="1" hangingPunct="1">
              <a:spcBef>
                <a:spcPct val="0"/>
              </a:spcBef>
            </a:pPr>
            <a:r>
              <a:rPr lang="en-US" altLang="zh-CN" smtClean="0">
                <a:latin typeface="Times New Roman" pitchFamily="18" charset="0"/>
                <a:ea typeface="宋体" pitchFamily="2" charset="-122"/>
              </a:rPr>
              <a:t>SASE</a:t>
            </a:r>
            <a:r>
              <a:rPr lang="zh-CN" altLang="en-US" smtClean="0">
                <a:latin typeface="Times New Roman" pitchFamily="18" charset="0"/>
                <a:ea typeface="宋体" pitchFamily="2" charset="-122"/>
              </a:rPr>
              <a:t>中主要依赖的静态代码分析服务主要包括：代码违禁调用分析，安全类缺陷分析，代码低效调用分析以及资源泄漏分析。 </a:t>
            </a:r>
          </a:p>
        </p:txBody>
      </p:sp>
      <p:sp>
        <p:nvSpPr>
          <p:cNvPr id="143364" name="灯片编号占位符 3"/>
          <p:cNvSpPr>
            <a:spLocks noGrp="1"/>
          </p:cNvSpPr>
          <p:nvPr>
            <p:ph type="sldNum" sz="quarter" idx="5"/>
          </p:nvPr>
        </p:nvSpPr>
        <p:spPr>
          <a:noFill/>
          <a:ln>
            <a:miter lim="800000"/>
            <a:headEnd/>
            <a:tailEnd/>
          </a:ln>
        </p:spPr>
        <p:txBody>
          <a:bodyPr/>
          <a:lstStyle/>
          <a:p>
            <a:fld id="{15FE171C-1E08-41FC-ACBB-8FB4D0A9BEC7}" type="slidenum">
              <a:rPr lang="zh-CN" altLang="en-US" smtClean="0"/>
              <a:pPr/>
              <a:t>116</a:t>
            </a:fld>
            <a:endParaRPr lang="zh-CN" alt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p:spPr>
        <p:txBody>
          <a:bodyPr/>
          <a:lstStyle/>
          <a:p>
            <a:r>
              <a:rPr lang="zh-CN" altLang="en-US" smtClean="0">
                <a:latin typeface="Times New Roman" pitchFamily="18" charset="0"/>
                <a:ea typeface="宋体" pitchFamily="2" charset="-122"/>
              </a:rPr>
              <a:t>上传的是</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应用</a:t>
            </a:r>
            <a:r>
              <a:rPr lang="en-US" altLang="zh-CN" smtClean="0">
                <a:latin typeface="Times New Roman" pitchFamily="18" charset="0"/>
                <a:ea typeface="宋体" pitchFamily="2" charset="-122"/>
              </a:rPr>
              <a:t>” </a:t>
            </a:r>
            <a:r>
              <a:rPr lang="zh-CN" altLang="en-US" smtClean="0">
                <a:latin typeface="Times New Roman" pitchFamily="18" charset="0"/>
                <a:ea typeface="宋体" pitchFamily="2" charset="-122"/>
              </a:rPr>
              <a:t>（静态的</a:t>
            </a:r>
            <a:r>
              <a:rPr lang="en-US" altLang="zh-CN" smtClean="0">
                <a:latin typeface="Times New Roman" pitchFamily="18" charset="0"/>
                <a:ea typeface="宋体" pitchFamily="2" charset="-122"/>
              </a:rPr>
              <a:t>TYPE</a:t>
            </a:r>
            <a:r>
              <a:rPr lang="zh-CN" altLang="en-US" smtClean="0">
                <a:latin typeface="Times New Roman" pitchFamily="18" charset="0"/>
                <a:ea typeface="宋体" pitchFamily="2" charset="-122"/>
              </a:rPr>
              <a:t>）开发者视角</a:t>
            </a:r>
            <a:endParaRPr lang="en-US" altLang="zh-CN" smtClean="0">
              <a:latin typeface="Times New Roman" pitchFamily="18" charset="0"/>
              <a:ea typeface="宋体" pitchFamily="2" charset="-122"/>
            </a:endParaRPr>
          </a:p>
          <a:p>
            <a:r>
              <a:rPr lang="zh-CN" altLang="en-US" smtClean="0">
                <a:latin typeface="Times New Roman" pitchFamily="18" charset="0"/>
                <a:ea typeface="宋体" pitchFamily="2" charset="-122"/>
              </a:rPr>
              <a:t>使用的是</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应用服务</a:t>
            </a:r>
            <a:r>
              <a:rPr lang="en-US" altLang="zh-CN" smtClean="0">
                <a:latin typeface="Times New Roman" pitchFamily="18" charset="0"/>
                <a:ea typeface="宋体" pitchFamily="2" charset="-122"/>
              </a:rPr>
              <a:t>” </a:t>
            </a:r>
            <a:r>
              <a:rPr lang="zh-CN" altLang="en-US" smtClean="0">
                <a:latin typeface="Times New Roman" pitchFamily="18" charset="0"/>
                <a:ea typeface="宋体" pitchFamily="2" charset="-122"/>
              </a:rPr>
              <a:t>（运行的</a:t>
            </a:r>
            <a:r>
              <a:rPr lang="en-US" altLang="zh-CN" smtClean="0">
                <a:latin typeface="Times New Roman" pitchFamily="18" charset="0"/>
                <a:ea typeface="宋体" pitchFamily="2" charset="-122"/>
              </a:rPr>
              <a:t>TYPE</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ENDUSER</a:t>
            </a:r>
            <a:r>
              <a:rPr lang="zh-CN" altLang="en-US" smtClean="0">
                <a:latin typeface="Times New Roman" pitchFamily="18" charset="0"/>
                <a:ea typeface="宋体" pitchFamily="2" charset="-122"/>
              </a:rPr>
              <a:t>视角</a:t>
            </a:r>
            <a:endParaRPr lang="en-US" altLang="zh-CN" smtClean="0">
              <a:latin typeface="Times New Roman" pitchFamily="18" charset="0"/>
              <a:ea typeface="宋体" pitchFamily="2" charset="-122"/>
            </a:endParaRPr>
          </a:p>
          <a:p>
            <a:r>
              <a:rPr lang="zh-CN" altLang="en-US" smtClean="0">
                <a:latin typeface="Times New Roman" pitchFamily="18" charset="0"/>
                <a:ea typeface="宋体" pitchFamily="2" charset="-122"/>
              </a:rPr>
              <a:t>部署并管理的是</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应用服务实例</a:t>
            </a:r>
            <a:r>
              <a:rPr lang="en-US" altLang="zh-CN" smtClean="0">
                <a:latin typeface="Times New Roman" pitchFamily="18" charset="0"/>
                <a:ea typeface="宋体" pitchFamily="2" charset="-122"/>
              </a:rPr>
              <a:t>” </a:t>
            </a:r>
            <a:r>
              <a:rPr lang="zh-CN" altLang="en-US" smtClean="0">
                <a:latin typeface="Times New Roman" pitchFamily="18" charset="0"/>
                <a:ea typeface="宋体" pitchFamily="2" charset="-122"/>
              </a:rPr>
              <a:t>（运行的</a:t>
            </a:r>
            <a:r>
              <a:rPr lang="en-US" altLang="zh-CN" smtClean="0">
                <a:latin typeface="Times New Roman" pitchFamily="18" charset="0"/>
                <a:ea typeface="宋体" pitchFamily="2" charset="-122"/>
              </a:rPr>
              <a:t>INSTANCE</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PaaS Provider</a:t>
            </a:r>
            <a:r>
              <a:rPr lang="zh-CN" altLang="en-US" smtClean="0">
                <a:latin typeface="Times New Roman" pitchFamily="18" charset="0"/>
                <a:ea typeface="宋体" pitchFamily="2" charset="-122"/>
              </a:rPr>
              <a:t>视角</a:t>
            </a:r>
          </a:p>
          <a:p>
            <a:endParaRPr lang="zh-CN" altLang="en-US" smtClean="0">
              <a:latin typeface="Times New Roman" pitchFamily="18" charset="0"/>
              <a:ea typeface="宋体" pitchFamily="2" charset="-122"/>
            </a:endParaRPr>
          </a:p>
        </p:txBody>
      </p:sp>
      <p:sp>
        <p:nvSpPr>
          <p:cNvPr id="126980" name="灯片编号占位符 3"/>
          <p:cNvSpPr>
            <a:spLocks noGrp="1"/>
          </p:cNvSpPr>
          <p:nvPr>
            <p:ph type="sldNum" sz="quarter" idx="5"/>
          </p:nvPr>
        </p:nvSpPr>
        <p:spPr>
          <a:noFill/>
          <a:ln>
            <a:miter lim="800000"/>
            <a:headEnd/>
            <a:tailEnd/>
          </a:ln>
        </p:spPr>
        <p:txBody>
          <a:bodyPr/>
          <a:lstStyle/>
          <a:p>
            <a:fld id="{FC5FEFAE-15D3-454B-8191-EA1CDFABD83D}" type="slidenum">
              <a:rPr lang="zh-CN" altLang="en-US" smtClean="0"/>
              <a:pPr/>
              <a:t>28</a:t>
            </a:fld>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p:spPr>
        <p:txBody>
          <a:bodyPr/>
          <a:lstStyle/>
          <a:p>
            <a:endParaRPr lang="zh-CN" altLang="en-US" smtClean="0">
              <a:latin typeface="Times New Roman" pitchFamily="18" charset="0"/>
              <a:ea typeface="宋体" pitchFamily="2" charset="-122"/>
            </a:endParaRPr>
          </a:p>
        </p:txBody>
      </p:sp>
      <p:sp>
        <p:nvSpPr>
          <p:cNvPr id="128004" name="灯片编号占位符 3"/>
          <p:cNvSpPr>
            <a:spLocks noGrp="1"/>
          </p:cNvSpPr>
          <p:nvPr>
            <p:ph type="sldNum" sz="quarter" idx="5"/>
          </p:nvPr>
        </p:nvSpPr>
        <p:spPr>
          <a:noFill/>
          <a:ln>
            <a:miter lim="800000"/>
            <a:headEnd/>
            <a:tailEnd/>
          </a:ln>
        </p:spPr>
        <p:txBody>
          <a:bodyPr/>
          <a:lstStyle/>
          <a:p>
            <a:fld id="{05335723-0A8A-4D4C-AEDB-782529616AC0}" type="slidenum">
              <a:rPr lang="zh-CN" altLang="en-US" smtClean="0"/>
              <a:pPr/>
              <a:t>29</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p:spPr>
        <p:txBody>
          <a:bodyPr/>
          <a:lstStyle/>
          <a:p>
            <a:pPr eaLnBrk="1" hangingPunct="1">
              <a:spcBef>
                <a:spcPct val="0"/>
              </a:spcBef>
            </a:pPr>
            <a:endParaRPr lang="en-US" altLang="zh-CN" smtClean="0">
              <a:latin typeface="Times New Roman" pitchFamily="18" charset="0"/>
              <a:ea typeface="宋体" pitchFamily="2" charset="-122"/>
              <a:cs typeface="Arial" pitchFamily="34" charset="0"/>
            </a:endParaRPr>
          </a:p>
        </p:txBody>
      </p:sp>
      <p:sp>
        <p:nvSpPr>
          <p:cNvPr id="12902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247C81E-1868-4D59-83D2-FF864606B0BD}" type="slidenum">
              <a:rPr lang="en-US" altLang="zh-CN" sz="1200">
                <a:latin typeface="Calibri" pitchFamily="34" charset="0"/>
                <a:ea typeface="华文新魏" pitchFamily="2" charset="-122"/>
              </a:rPr>
              <a:pPr algn="r"/>
              <a:t>34</a:t>
            </a:fld>
            <a:endParaRPr lang="en-US" altLang="zh-CN" sz="1200">
              <a:latin typeface="Calibri" pitchFamily="34" charset="0"/>
              <a:ea typeface="华文新魏"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p:spPr>
        <p:txBody>
          <a:bodyPr/>
          <a:lstStyle/>
          <a:p>
            <a:r>
              <a:rPr lang="zh-CN" altLang="en-US" smtClean="0">
                <a:latin typeface="Times New Roman" pitchFamily="18" charset="0"/>
                <a:ea typeface="宋体" pitchFamily="2" charset="-122"/>
              </a:rPr>
              <a:t>应用服务器：</a:t>
            </a:r>
            <a:r>
              <a:rPr lang="en-US" altLang="zh-CN" smtClean="0">
                <a:latin typeface="Times New Roman" pitchFamily="18" charset="0"/>
                <a:ea typeface="宋体" pitchFamily="2" charset="-122"/>
              </a:rPr>
              <a:t> webserver </a:t>
            </a:r>
            <a:r>
              <a:rPr lang="zh-CN" altLang="en-US" smtClean="0">
                <a:latin typeface="Times New Roman" pitchFamily="18" charset="0"/>
                <a:ea typeface="宋体" pitchFamily="2" charset="-122"/>
              </a:rPr>
              <a:t>消息中间件（或者把应用服务器换成中间件，顺序系统类库</a:t>
            </a:r>
            <a:r>
              <a:rPr lang="en-US" altLang="zh-CN" smtClean="0">
                <a:latin typeface="Times New Roman" pitchFamily="18" charset="0"/>
                <a:ea typeface="宋体" pitchFamily="2" charset="-122"/>
              </a:rPr>
              <a:t> </a:t>
            </a:r>
            <a:r>
              <a:rPr lang="zh-CN" altLang="en-US" smtClean="0">
                <a:latin typeface="Times New Roman" pitchFamily="18" charset="0"/>
                <a:ea typeface="宋体" pitchFamily="2" charset="-122"/>
              </a:rPr>
              <a:t>数据库</a:t>
            </a:r>
            <a:r>
              <a:rPr lang="en-US" altLang="zh-CN" smtClean="0">
                <a:latin typeface="Times New Roman" pitchFamily="18" charset="0"/>
                <a:ea typeface="宋体" pitchFamily="2" charset="-122"/>
              </a:rPr>
              <a:t> </a:t>
            </a:r>
            <a:r>
              <a:rPr lang="zh-CN" altLang="en-US" smtClean="0">
                <a:latin typeface="Times New Roman" pitchFamily="18" charset="0"/>
                <a:ea typeface="宋体" pitchFamily="2" charset="-122"/>
              </a:rPr>
              <a:t>中间件）</a:t>
            </a:r>
            <a:endParaRPr lang="en-US" altLang="zh-CN" smtClean="0">
              <a:latin typeface="Times New Roman" pitchFamily="18" charset="0"/>
              <a:ea typeface="宋体" pitchFamily="2" charset="-122"/>
            </a:endParaRPr>
          </a:p>
          <a:p>
            <a:endParaRPr lang="en-US" altLang="zh-CN" smtClean="0">
              <a:latin typeface="Times New Roman" pitchFamily="18" charset="0"/>
              <a:ea typeface="宋体" pitchFamily="2" charset="-122"/>
            </a:endParaRPr>
          </a:p>
          <a:p>
            <a:r>
              <a:rPr lang="zh-CN" altLang="en-US" smtClean="0">
                <a:latin typeface="Times New Roman" pitchFamily="18" charset="0"/>
                <a:ea typeface="宋体" pitchFamily="2" charset="-122"/>
              </a:rPr>
              <a:t>基本服务：部署（负载平衡），分析推荐，安全，身份认证</a:t>
            </a:r>
          </a:p>
        </p:txBody>
      </p:sp>
      <p:sp>
        <p:nvSpPr>
          <p:cNvPr id="130052" name="幻灯片编号占位符 3"/>
          <p:cNvSpPr>
            <a:spLocks noGrp="1"/>
          </p:cNvSpPr>
          <p:nvPr>
            <p:ph type="sldNum" sz="quarter" idx="5"/>
          </p:nvPr>
        </p:nvSpPr>
        <p:spPr>
          <a:noFill/>
          <a:ln>
            <a:miter lim="800000"/>
            <a:headEnd/>
            <a:tailEnd/>
          </a:ln>
        </p:spPr>
        <p:txBody>
          <a:bodyPr/>
          <a:lstStyle/>
          <a:p>
            <a:fld id="{746EA309-9E36-43CD-9173-D55B6B63C5BD}" type="slidenum">
              <a:rPr lang="zh-CN" altLang="en-US" smtClean="0"/>
              <a:pPr/>
              <a:t>43</a:t>
            </a:fld>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p:spPr>
        <p:txBody>
          <a:bodyPr/>
          <a:lstStyle/>
          <a:p>
            <a:endParaRPr lang="en-US" altLang="zh-CN" smtClean="0">
              <a:latin typeface="Times New Roman" pitchFamily="18" charset="0"/>
              <a:ea typeface="宋体" pitchFamily="2" charset="-122"/>
            </a:endParaRPr>
          </a:p>
          <a:p>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服务体</a:t>
            </a:r>
            <a:r>
              <a:rPr lang="en-US" altLang="zh-CN" smtClean="0">
                <a:latin typeface="Times New Roman" pitchFamily="18" charset="0"/>
                <a:ea typeface="宋体" pitchFamily="2" charset="-122"/>
              </a:rPr>
              <a:t>”  </a:t>
            </a:r>
          </a:p>
          <a:p>
            <a:r>
              <a:rPr lang="zh-CN" altLang="en-US" smtClean="0">
                <a:latin typeface="Times New Roman" pitchFamily="18" charset="0"/>
                <a:ea typeface="宋体" pitchFamily="2" charset="-122"/>
              </a:rPr>
              <a:t>上传的是</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应用</a:t>
            </a:r>
            <a:r>
              <a:rPr lang="en-US" altLang="zh-CN" smtClean="0">
                <a:latin typeface="Times New Roman" pitchFamily="18" charset="0"/>
                <a:ea typeface="宋体" pitchFamily="2" charset="-122"/>
              </a:rPr>
              <a:t>” </a:t>
            </a:r>
            <a:r>
              <a:rPr lang="zh-CN" altLang="en-US" smtClean="0">
                <a:latin typeface="Times New Roman" pitchFamily="18" charset="0"/>
                <a:ea typeface="宋体" pitchFamily="2" charset="-122"/>
              </a:rPr>
              <a:t>（静态的</a:t>
            </a:r>
            <a:r>
              <a:rPr lang="en-US" altLang="zh-CN" smtClean="0">
                <a:latin typeface="Times New Roman" pitchFamily="18" charset="0"/>
                <a:ea typeface="宋体" pitchFamily="2" charset="-122"/>
              </a:rPr>
              <a:t>TYPE</a:t>
            </a:r>
            <a:r>
              <a:rPr lang="zh-CN" altLang="en-US" smtClean="0">
                <a:latin typeface="Times New Roman" pitchFamily="18" charset="0"/>
                <a:ea typeface="宋体" pitchFamily="2" charset="-122"/>
              </a:rPr>
              <a:t>）开发者视角</a:t>
            </a:r>
            <a:endParaRPr lang="en-US" altLang="zh-CN" smtClean="0">
              <a:latin typeface="Times New Roman" pitchFamily="18" charset="0"/>
              <a:ea typeface="宋体" pitchFamily="2" charset="-122"/>
            </a:endParaRPr>
          </a:p>
          <a:p>
            <a:r>
              <a:rPr lang="zh-CN" altLang="en-US" smtClean="0">
                <a:latin typeface="Times New Roman" pitchFamily="18" charset="0"/>
                <a:ea typeface="宋体" pitchFamily="2" charset="-122"/>
              </a:rPr>
              <a:t>使用的是</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应用服务</a:t>
            </a:r>
            <a:r>
              <a:rPr lang="en-US" altLang="zh-CN" smtClean="0">
                <a:latin typeface="Times New Roman" pitchFamily="18" charset="0"/>
                <a:ea typeface="宋体" pitchFamily="2" charset="-122"/>
              </a:rPr>
              <a:t>” </a:t>
            </a:r>
            <a:r>
              <a:rPr lang="zh-CN" altLang="en-US" smtClean="0">
                <a:latin typeface="Times New Roman" pitchFamily="18" charset="0"/>
                <a:ea typeface="宋体" pitchFamily="2" charset="-122"/>
              </a:rPr>
              <a:t>（运行的</a:t>
            </a:r>
            <a:r>
              <a:rPr lang="en-US" altLang="zh-CN" smtClean="0">
                <a:latin typeface="Times New Roman" pitchFamily="18" charset="0"/>
                <a:ea typeface="宋体" pitchFamily="2" charset="-122"/>
              </a:rPr>
              <a:t>TYPE</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ENDUSER</a:t>
            </a:r>
            <a:r>
              <a:rPr lang="zh-CN" altLang="en-US" smtClean="0">
                <a:latin typeface="Times New Roman" pitchFamily="18" charset="0"/>
                <a:ea typeface="宋体" pitchFamily="2" charset="-122"/>
              </a:rPr>
              <a:t>视角</a:t>
            </a:r>
            <a:endParaRPr lang="en-US" altLang="zh-CN" smtClean="0">
              <a:latin typeface="Times New Roman" pitchFamily="18" charset="0"/>
              <a:ea typeface="宋体" pitchFamily="2" charset="-122"/>
            </a:endParaRPr>
          </a:p>
          <a:p>
            <a:r>
              <a:rPr lang="zh-CN" altLang="en-US" smtClean="0">
                <a:latin typeface="Times New Roman" pitchFamily="18" charset="0"/>
                <a:ea typeface="宋体" pitchFamily="2" charset="-122"/>
              </a:rPr>
              <a:t>部署并管理的是</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应用服务实例</a:t>
            </a:r>
            <a:r>
              <a:rPr lang="en-US" altLang="zh-CN" smtClean="0">
                <a:latin typeface="Times New Roman" pitchFamily="18" charset="0"/>
                <a:ea typeface="宋体" pitchFamily="2" charset="-122"/>
              </a:rPr>
              <a:t>” </a:t>
            </a:r>
            <a:r>
              <a:rPr lang="zh-CN" altLang="en-US" smtClean="0">
                <a:latin typeface="Times New Roman" pitchFamily="18" charset="0"/>
                <a:ea typeface="宋体" pitchFamily="2" charset="-122"/>
              </a:rPr>
              <a:t>（运行的</a:t>
            </a:r>
            <a:r>
              <a:rPr lang="en-US" altLang="zh-CN" smtClean="0">
                <a:latin typeface="Times New Roman" pitchFamily="18" charset="0"/>
                <a:ea typeface="宋体" pitchFamily="2" charset="-122"/>
              </a:rPr>
              <a:t>INSTANCE</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PaaS Provider</a:t>
            </a:r>
            <a:r>
              <a:rPr lang="zh-CN" altLang="en-US" smtClean="0">
                <a:latin typeface="Times New Roman" pitchFamily="18" charset="0"/>
                <a:ea typeface="宋体" pitchFamily="2" charset="-122"/>
              </a:rPr>
              <a:t>视角</a:t>
            </a:r>
          </a:p>
          <a:p>
            <a:endParaRPr lang="zh-CN" altLang="en-US" smtClean="0">
              <a:latin typeface="Times New Roman" pitchFamily="18" charset="0"/>
              <a:ea typeface="宋体" pitchFamily="2" charset="-122"/>
            </a:endParaRPr>
          </a:p>
        </p:txBody>
      </p:sp>
      <p:sp>
        <p:nvSpPr>
          <p:cNvPr id="131076" name="灯片编号占位符 3"/>
          <p:cNvSpPr>
            <a:spLocks noGrp="1"/>
          </p:cNvSpPr>
          <p:nvPr>
            <p:ph type="sldNum" sz="quarter" idx="5"/>
          </p:nvPr>
        </p:nvSpPr>
        <p:spPr>
          <a:noFill/>
          <a:ln>
            <a:miter lim="800000"/>
            <a:headEnd/>
            <a:tailEnd/>
          </a:ln>
        </p:spPr>
        <p:txBody>
          <a:bodyPr/>
          <a:lstStyle/>
          <a:p>
            <a:fld id="{67C583AC-6D2F-4EA4-B7B6-BE43073B95F0}" type="slidenum">
              <a:rPr lang="zh-CN" altLang="en-US" smtClean="0"/>
              <a:pPr/>
              <a:t>44</a:t>
            </a:fld>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a:ln/>
        </p:spPr>
      </p:sp>
      <p:sp>
        <p:nvSpPr>
          <p:cNvPr id="132099" name="备注占位符 2"/>
          <p:cNvSpPr>
            <a:spLocks noGrp="1"/>
          </p:cNvSpPr>
          <p:nvPr>
            <p:ph type="body" idx="1"/>
          </p:nvPr>
        </p:nvSpPr>
        <p:spPr>
          <a:noFill/>
        </p:spPr>
        <p:txBody>
          <a:bodyPr/>
          <a:lstStyle/>
          <a:p>
            <a:pPr eaLnBrk="1" hangingPunct="1">
              <a:spcBef>
                <a:spcPct val="0"/>
              </a:spcBef>
            </a:pPr>
            <a:endParaRPr lang="zh-CN" altLang="en-US" smtClean="0">
              <a:latin typeface="Times New Roman" pitchFamily="18" charset="0"/>
              <a:ea typeface="宋体" pitchFamily="2" charset="-122"/>
            </a:endParaRPr>
          </a:p>
        </p:txBody>
      </p:sp>
      <p:sp>
        <p:nvSpPr>
          <p:cNvPr id="132100" name="灯片编号占位符 3"/>
          <p:cNvSpPr>
            <a:spLocks noGrp="1"/>
          </p:cNvSpPr>
          <p:nvPr>
            <p:ph type="sldNum" sz="quarter" idx="5"/>
          </p:nvPr>
        </p:nvSpPr>
        <p:spPr>
          <a:noFill/>
          <a:ln>
            <a:miter lim="800000"/>
            <a:headEnd/>
            <a:tailEnd/>
          </a:ln>
        </p:spPr>
        <p:txBody>
          <a:bodyPr/>
          <a:lstStyle/>
          <a:p>
            <a:fld id="{B526B295-F088-4772-B5F7-FCB58B870908}" type="slidenum">
              <a:rPr lang="en-US" altLang="zh-CN" smtClean="0"/>
              <a:pPr/>
              <a:t>49</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noFill/>
        </p:spPr>
        <p:txBody>
          <a:bodyPr/>
          <a:lstStyle/>
          <a:p>
            <a:r>
              <a:rPr lang="zh-CN" altLang="en-US" smtClean="0">
                <a:latin typeface="Times New Roman" pitchFamily="18" charset="0"/>
                <a:ea typeface="宋体" pitchFamily="2" charset="-122"/>
              </a:rPr>
              <a:t>不放到模块中去，考虑与总线合在一起</a:t>
            </a:r>
          </a:p>
        </p:txBody>
      </p:sp>
      <p:sp>
        <p:nvSpPr>
          <p:cNvPr id="133124" name="幻灯片编号占位符 3"/>
          <p:cNvSpPr>
            <a:spLocks noGrp="1"/>
          </p:cNvSpPr>
          <p:nvPr>
            <p:ph type="sldNum" sz="quarter" idx="5"/>
          </p:nvPr>
        </p:nvSpPr>
        <p:spPr>
          <a:noFill/>
          <a:ln>
            <a:miter lim="800000"/>
            <a:headEnd/>
            <a:tailEnd/>
          </a:ln>
        </p:spPr>
        <p:txBody>
          <a:bodyPr/>
          <a:lstStyle/>
          <a:p>
            <a:fld id="{90CD8E4E-3C27-418E-91EB-58AE173F7606}" type="slidenum">
              <a:rPr lang="zh-CN" altLang="en-US" smtClean="0"/>
              <a:pPr/>
              <a:t>50</a:t>
            </a:fld>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noFill/>
        </p:spPr>
        <p:txBody>
          <a:bodyPr/>
          <a:lstStyle/>
          <a:p>
            <a:pPr eaLnBrk="1" hangingPunct="1">
              <a:spcBef>
                <a:spcPct val="0"/>
              </a:spcBef>
            </a:pPr>
            <a:endParaRPr lang="zh-CN" altLang="en-US" smtClean="0">
              <a:latin typeface="Times New Roman" pitchFamily="18" charset="0"/>
              <a:ea typeface="宋体" pitchFamily="2" charset="-122"/>
            </a:endParaRPr>
          </a:p>
        </p:txBody>
      </p:sp>
      <p:sp>
        <p:nvSpPr>
          <p:cNvPr id="134148" name="灯片编号占位符 3"/>
          <p:cNvSpPr>
            <a:spLocks noGrp="1"/>
          </p:cNvSpPr>
          <p:nvPr>
            <p:ph type="sldNum" sz="quarter" idx="5"/>
          </p:nvPr>
        </p:nvSpPr>
        <p:spPr>
          <a:noFill/>
          <a:ln>
            <a:miter lim="800000"/>
            <a:headEnd/>
            <a:tailEnd/>
          </a:ln>
        </p:spPr>
        <p:txBody>
          <a:bodyPr/>
          <a:lstStyle/>
          <a:p>
            <a:fld id="{334CEC91-0900-4FC5-BB9E-9BC3834CDB98}" type="slidenum">
              <a:rPr lang="zh-CN" altLang="en-US" smtClean="0"/>
              <a:pPr/>
              <a:t>51</a:t>
            </a:fld>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p:spPr>
        <p:txBody>
          <a:bodyPr/>
          <a:lstStyle/>
          <a:p>
            <a:endParaRPr lang="zh-CN" altLang="en-US" smtClean="0">
              <a:latin typeface="Times New Roman" pitchFamily="18" charset="0"/>
              <a:ea typeface="宋体" pitchFamily="2" charset="-122"/>
            </a:endParaRPr>
          </a:p>
        </p:txBody>
      </p:sp>
      <p:sp>
        <p:nvSpPr>
          <p:cNvPr id="135172" name="灯片编号占位符 3"/>
          <p:cNvSpPr>
            <a:spLocks noGrp="1"/>
          </p:cNvSpPr>
          <p:nvPr>
            <p:ph type="sldNum" sz="quarter" idx="5"/>
          </p:nvPr>
        </p:nvSpPr>
        <p:spPr>
          <a:noFill/>
          <a:ln>
            <a:miter lim="800000"/>
            <a:headEnd/>
            <a:tailEnd/>
          </a:ln>
        </p:spPr>
        <p:txBody>
          <a:bodyPr/>
          <a:lstStyle/>
          <a:p>
            <a:fld id="{56CD1B2C-65B3-4741-B0AA-1AC81A5059FA}" type="slidenum">
              <a:rPr lang="zh-CN" altLang="en-US" smtClean="0"/>
              <a:pPr/>
              <a:t>53</a:t>
            </a:fld>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ln/>
        </p:spPr>
      </p:sp>
      <p:sp>
        <p:nvSpPr>
          <p:cNvPr id="136195" name="备注占位符 2"/>
          <p:cNvSpPr>
            <a:spLocks noGrp="1"/>
          </p:cNvSpPr>
          <p:nvPr>
            <p:ph type="body" idx="1"/>
          </p:nvPr>
        </p:nvSpPr>
        <p:spPr>
          <a:noFill/>
        </p:spPr>
        <p:txBody>
          <a:bodyPr/>
          <a:lstStyle/>
          <a:p>
            <a:endParaRPr lang="zh-CN" altLang="en-US" smtClean="0">
              <a:latin typeface="Times New Roman" pitchFamily="18" charset="0"/>
              <a:ea typeface="宋体" pitchFamily="2" charset="-122"/>
            </a:endParaRPr>
          </a:p>
        </p:txBody>
      </p:sp>
      <p:sp>
        <p:nvSpPr>
          <p:cNvPr id="136196" name="幻灯片编号占位符 3"/>
          <p:cNvSpPr>
            <a:spLocks noGrp="1"/>
          </p:cNvSpPr>
          <p:nvPr>
            <p:ph type="sldNum" sz="quarter" idx="5"/>
          </p:nvPr>
        </p:nvSpPr>
        <p:spPr>
          <a:noFill/>
          <a:ln>
            <a:miter lim="800000"/>
            <a:headEnd/>
            <a:tailEnd/>
          </a:ln>
        </p:spPr>
        <p:txBody>
          <a:bodyPr/>
          <a:lstStyle/>
          <a:p>
            <a:fld id="{162B9C27-EC77-4C7A-AD57-2630F2AF1EE4}" type="slidenum">
              <a:rPr lang="zh-CN" altLang="en-US" smtClean="0"/>
              <a:pPr/>
              <a:t>56</a:t>
            </a:fld>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p:spPr>
        <p:txBody>
          <a:bodyPr/>
          <a:lstStyle/>
          <a:p>
            <a:endParaRPr lang="zh-CN" altLang="en-US" smtClean="0">
              <a:latin typeface="Times New Roman" pitchFamily="18" charset="0"/>
              <a:ea typeface="宋体" pitchFamily="2" charset="-122"/>
            </a:endParaRPr>
          </a:p>
        </p:txBody>
      </p:sp>
      <p:sp>
        <p:nvSpPr>
          <p:cNvPr id="137220" name="幻灯片编号占位符 3"/>
          <p:cNvSpPr>
            <a:spLocks noGrp="1"/>
          </p:cNvSpPr>
          <p:nvPr>
            <p:ph type="sldNum" sz="quarter" idx="5"/>
          </p:nvPr>
        </p:nvSpPr>
        <p:spPr>
          <a:noFill/>
          <a:ln>
            <a:miter lim="800000"/>
            <a:headEnd/>
            <a:tailEnd/>
          </a:ln>
        </p:spPr>
        <p:txBody>
          <a:bodyPr/>
          <a:lstStyle/>
          <a:p>
            <a:fld id="{C0054BF8-B4A3-477C-B6AC-887541F0E1E1}" type="slidenum">
              <a:rPr lang="zh-CN" altLang="en-US" smtClean="0"/>
              <a:pPr/>
              <a:t>67</a:t>
            </a:fld>
            <a:endParaRPr lang="zh-CN"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p:spPr>
      </p:sp>
      <p:sp>
        <p:nvSpPr>
          <p:cNvPr id="138243" name="备注占位符 2"/>
          <p:cNvSpPr>
            <a:spLocks noGrp="1"/>
          </p:cNvSpPr>
          <p:nvPr>
            <p:ph type="body" idx="1"/>
          </p:nvPr>
        </p:nvSpPr>
        <p:spPr>
          <a:noFill/>
        </p:spPr>
        <p:txBody>
          <a:bodyPr/>
          <a:lstStyle/>
          <a:p>
            <a:r>
              <a:rPr lang="zh-CN" altLang="en-US" smtClean="0">
                <a:latin typeface="Times New Roman" pitchFamily="18" charset="0"/>
                <a:ea typeface="宋体" pitchFamily="2" charset="-122"/>
              </a:rPr>
              <a:t>服务的运行（三态转换）和试用过程（两态转换）</a:t>
            </a:r>
            <a:endParaRPr lang="en-US" altLang="zh-CN" smtClean="0">
              <a:latin typeface="Times New Roman" pitchFamily="18" charset="0"/>
              <a:ea typeface="宋体" pitchFamily="2" charset="-122"/>
            </a:endParaRPr>
          </a:p>
          <a:p>
            <a:r>
              <a:rPr lang="zh-CN" altLang="en-US" smtClean="0">
                <a:latin typeface="Times New Roman" pitchFamily="18" charset="0"/>
                <a:ea typeface="宋体" pitchFamily="2" charset="-122"/>
              </a:rPr>
              <a:t>再部署（部署策略，迁移）</a:t>
            </a:r>
            <a:endParaRPr lang="en-US" altLang="zh-CN" smtClean="0">
              <a:latin typeface="Times New Roman" pitchFamily="18" charset="0"/>
              <a:ea typeface="宋体" pitchFamily="2" charset="-122"/>
            </a:endParaRPr>
          </a:p>
          <a:p>
            <a:r>
              <a:rPr lang="zh-CN" altLang="en-US" smtClean="0">
                <a:latin typeface="Times New Roman" pitchFamily="18" charset="0"/>
                <a:ea typeface="宋体" pitchFamily="2" charset="-122"/>
              </a:rPr>
              <a:t>弹性扩展，收缩</a:t>
            </a:r>
            <a:endParaRPr lang="en-US" altLang="zh-CN" smtClean="0">
              <a:latin typeface="Times New Roman" pitchFamily="18" charset="0"/>
              <a:ea typeface="宋体" pitchFamily="2" charset="-122"/>
            </a:endParaRPr>
          </a:p>
          <a:p>
            <a:endParaRPr lang="en-US" altLang="zh-CN" smtClean="0">
              <a:latin typeface="Times New Roman" pitchFamily="18" charset="0"/>
              <a:ea typeface="宋体" pitchFamily="2" charset="-122"/>
            </a:endParaRPr>
          </a:p>
          <a:p>
            <a:r>
              <a:rPr lang="zh-CN" altLang="en-US" smtClean="0">
                <a:latin typeface="Times New Roman" pitchFamily="18" charset="0"/>
                <a:ea typeface="宋体" pitchFamily="2" charset="-122"/>
              </a:rPr>
              <a:t>应用还是改成服务</a:t>
            </a:r>
            <a:endParaRPr lang="en-US" altLang="zh-CN" smtClean="0">
              <a:latin typeface="Times New Roman" pitchFamily="18" charset="0"/>
              <a:ea typeface="宋体" pitchFamily="2" charset="-122"/>
            </a:endParaRPr>
          </a:p>
          <a:p>
            <a:endParaRPr lang="zh-CN" altLang="en-US" smtClean="0">
              <a:latin typeface="Times New Roman" pitchFamily="18" charset="0"/>
              <a:ea typeface="宋体" pitchFamily="2" charset="-122"/>
            </a:endParaRPr>
          </a:p>
        </p:txBody>
      </p:sp>
      <p:sp>
        <p:nvSpPr>
          <p:cNvPr id="138244" name="幻灯片编号占位符 3"/>
          <p:cNvSpPr>
            <a:spLocks noGrp="1"/>
          </p:cNvSpPr>
          <p:nvPr>
            <p:ph type="sldNum" sz="quarter" idx="5"/>
          </p:nvPr>
        </p:nvSpPr>
        <p:spPr>
          <a:noFill/>
          <a:ln>
            <a:miter lim="800000"/>
            <a:headEnd/>
            <a:tailEnd/>
          </a:ln>
        </p:spPr>
        <p:txBody>
          <a:bodyPr/>
          <a:lstStyle/>
          <a:p>
            <a:fld id="{B6A2BE27-0043-46CF-9CBA-01A4F6FEDC62}" type="slidenum">
              <a:rPr lang="zh-CN" altLang="en-US" smtClean="0"/>
              <a:pPr/>
              <a:t>71</a:t>
            </a:fld>
            <a:endParaRPr lang="zh-CN"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ln/>
        </p:spPr>
      </p:sp>
      <p:sp>
        <p:nvSpPr>
          <p:cNvPr id="139267" name="备注占位符 2"/>
          <p:cNvSpPr>
            <a:spLocks noGrp="1"/>
          </p:cNvSpPr>
          <p:nvPr>
            <p:ph type="body" idx="1"/>
          </p:nvPr>
        </p:nvSpPr>
        <p:spPr>
          <a:noFill/>
        </p:spPr>
        <p:txBody>
          <a:bodyPr/>
          <a:lstStyle/>
          <a:p>
            <a:r>
              <a:rPr lang="zh-CN" altLang="en-US" smtClean="0">
                <a:latin typeface="Times New Roman" pitchFamily="18" charset="0"/>
                <a:ea typeface="宋体" pitchFamily="2" charset="-122"/>
              </a:rPr>
              <a:t>具体化</a:t>
            </a:r>
          </a:p>
        </p:txBody>
      </p:sp>
      <p:sp>
        <p:nvSpPr>
          <p:cNvPr id="139268" name="幻灯片编号占位符 3"/>
          <p:cNvSpPr>
            <a:spLocks noGrp="1"/>
          </p:cNvSpPr>
          <p:nvPr>
            <p:ph type="sldNum" sz="quarter" idx="5"/>
          </p:nvPr>
        </p:nvSpPr>
        <p:spPr>
          <a:noFill/>
          <a:ln>
            <a:miter lim="800000"/>
            <a:headEnd/>
            <a:tailEnd/>
          </a:ln>
        </p:spPr>
        <p:txBody>
          <a:bodyPr/>
          <a:lstStyle/>
          <a:p>
            <a:fld id="{2B0230E6-30D4-407F-805D-6D2F6E6FB46E}" type="slidenum">
              <a:rPr lang="zh-CN" altLang="en-US" smtClean="0"/>
              <a:pPr/>
              <a:t>77</a:t>
            </a:fld>
            <a:endParaRPr lang="zh-CN" alt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ln/>
        </p:spPr>
      </p:sp>
      <p:sp>
        <p:nvSpPr>
          <p:cNvPr id="140291" name="备注占位符 2"/>
          <p:cNvSpPr>
            <a:spLocks noGrp="1"/>
          </p:cNvSpPr>
          <p:nvPr>
            <p:ph type="body" idx="1"/>
          </p:nvPr>
        </p:nvSpPr>
        <p:spPr>
          <a:noFill/>
        </p:spPr>
        <p:txBody>
          <a:bodyPr/>
          <a:lstStyle/>
          <a:p>
            <a:r>
              <a:rPr lang="en-US" altLang="zh-CN" smtClean="0">
                <a:latin typeface="Times New Roman" pitchFamily="18" charset="0"/>
                <a:ea typeface="宋体" pitchFamily="2" charset="-122"/>
              </a:rPr>
              <a:t>URL Fetch API Calls </a:t>
            </a:r>
          </a:p>
          <a:p>
            <a:r>
              <a:rPr lang="en-US" altLang="zh-CN" smtClean="0">
                <a:latin typeface="Times New Roman" pitchFamily="18" charset="0"/>
                <a:ea typeface="宋体" pitchFamily="2" charset="-122"/>
              </a:rPr>
              <a:t>The total number of times the application accessed the URL fetch service to perform an HTTP or HTTPS request. </a:t>
            </a:r>
          </a:p>
          <a:p>
            <a:r>
              <a:rPr lang="en-US" altLang="zh-CN" smtClean="0">
                <a:latin typeface="Times New Roman" pitchFamily="18" charset="0"/>
                <a:ea typeface="宋体" pitchFamily="2" charset="-122"/>
              </a:rPr>
              <a:t>URL Fetch Data Sent </a:t>
            </a:r>
          </a:p>
          <a:p>
            <a:r>
              <a:rPr lang="en-US" altLang="zh-CN" smtClean="0">
                <a:latin typeface="Times New Roman" pitchFamily="18" charset="0"/>
                <a:ea typeface="宋体" pitchFamily="2" charset="-122"/>
              </a:rPr>
              <a:t>The amount of data sent to the URL fetch service in requests. This also counts toward the Outgoing Bandwidth quota. </a:t>
            </a:r>
          </a:p>
          <a:p>
            <a:r>
              <a:rPr lang="en-US" altLang="zh-CN" smtClean="0">
                <a:latin typeface="Times New Roman" pitchFamily="18" charset="0"/>
                <a:ea typeface="宋体" pitchFamily="2" charset="-122"/>
              </a:rPr>
              <a:t>URL Fetch Data Received </a:t>
            </a:r>
          </a:p>
          <a:p>
            <a:r>
              <a:rPr lang="en-US" altLang="zh-CN" smtClean="0">
                <a:latin typeface="Times New Roman" pitchFamily="18" charset="0"/>
                <a:ea typeface="宋体" pitchFamily="2" charset="-122"/>
              </a:rPr>
              <a:t>The amount of data received from the URL fetch service in responses. This also counts toward the Incoming Bandwidth quota</a:t>
            </a:r>
            <a:endParaRPr lang="zh-CN" altLang="en-US" smtClean="0">
              <a:latin typeface="Times New Roman" pitchFamily="18" charset="0"/>
              <a:ea typeface="宋体" pitchFamily="2" charset="-122"/>
            </a:endParaRPr>
          </a:p>
        </p:txBody>
      </p:sp>
      <p:sp>
        <p:nvSpPr>
          <p:cNvPr id="140292" name="日期占位符 3"/>
          <p:cNvSpPr>
            <a:spLocks noGrp="1"/>
          </p:cNvSpPr>
          <p:nvPr>
            <p:ph type="dt" sz="quarter" idx="1"/>
          </p:nvPr>
        </p:nvSpPr>
        <p:spPr>
          <a:noFill/>
          <a:ln>
            <a:miter lim="800000"/>
            <a:headEnd/>
            <a:tailEnd/>
          </a:ln>
        </p:spPr>
        <p:txBody>
          <a:bodyPr/>
          <a:lstStyle/>
          <a:p>
            <a:endParaRPr lang="en-US"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p:spPr>
        <p:txBody>
          <a:bodyPr/>
          <a:lstStyle/>
          <a:p>
            <a:pPr eaLnBrk="1" hangingPunct="1">
              <a:spcBef>
                <a:spcPct val="0"/>
              </a:spcBef>
            </a:pPr>
            <a:endParaRPr lang="zh-CN" altLang="en-US" smtClean="0">
              <a:latin typeface="Times New Roman" pitchFamily="18" charset="0"/>
              <a:ea typeface="宋体" pitchFamily="2" charset="-122"/>
            </a:endParaRPr>
          </a:p>
        </p:txBody>
      </p:sp>
      <p:sp>
        <p:nvSpPr>
          <p:cNvPr id="141316" name="灯片编号占位符 3"/>
          <p:cNvSpPr>
            <a:spLocks noGrp="1"/>
          </p:cNvSpPr>
          <p:nvPr>
            <p:ph type="sldNum" sz="quarter" idx="5"/>
          </p:nvPr>
        </p:nvSpPr>
        <p:spPr>
          <a:noFill/>
          <a:ln>
            <a:miter lim="800000"/>
            <a:headEnd/>
            <a:tailEnd/>
          </a:ln>
        </p:spPr>
        <p:txBody>
          <a:bodyPr/>
          <a:lstStyle/>
          <a:p>
            <a:fld id="{E3775766-786C-4384-AFFF-84ECABC8824E}" type="slidenum">
              <a:rPr lang="en-US" altLang="zh-CN" smtClean="0"/>
              <a:pPr/>
              <a:t>87</a:t>
            </a:fld>
            <a:endParaRPr lang="en-US"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日期占位符 3"/>
          <p:cNvSpPr>
            <a:spLocks noGrp="1"/>
          </p:cNvSpPr>
          <p:nvPr>
            <p:ph type="dt" idx="10"/>
          </p:nvPr>
        </p:nvSpPr>
        <p:spPr/>
        <p:txBody>
          <a:bodyPr/>
          <a:lstStyle/>
          <a:p>
            <a:pPr>
              <a:defRPr/>
            </a:pP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7F772F64-C047-4866-9F5B-7765A49E48F8}" type="datetimeFigureOut">
              <a:rPr lang="zh-CN" altLang="en-US" smtClean="0"/>
              <a:pPr/>
              <a:t>2013-05-03</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EE8CE5ED-68D5-439D-86E0-9E033F4F275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F772F64-C047-4866-9F5B-7765A49E48F8}" type="datetimeFigureOut">
              <a:rPr lang="zh-CN" altLang="en-US" smtClean="0"/>
              <a:pPr/>
              <a:t>2013-05-03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8CE5ED-68D5-439D-86E0-9E033F4F275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F772F64-C047-4866-9F5B-7765A49E48F8}" type="datetimeFigureOut">
              <a:rPr lang="zh-CN" altLang="en-US" smtClean="0"/>
              <a:pPr/>
              <a:t>2013-05-03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8CE5ED-68D5-439D-86E0-9E033F4F275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F772F64-C047-4866-9F5B-7765A49E48F8}" type="datetimeFigureOut">
              <a:rPr lang="zh-CN" altLang="en-US" smtClean="0"/>
              <a:pPr/>
              <a:t>2013-05-03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8CE5ED-68D5-439D-86E0-9E033F4F275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F772F64-C047-4866-9F5B-7765A49E48F8}" type="datetimeFigureOut">
              <a:rPr lang="zh-CN" altLang="en-US" smtClean="0"/>
              <a:pPr/>
              <a:t>2013-05-03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8CE5ED-68D5-439D-86E0-9E033F4F275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F772F64-C047-4866-9F5B-7765A49E48F8}" type="datetimeFigureOut">
              <a:rPr lang="zh-CN" altLang="en-US" smtClean="0"/>
              <a:pPr/>
              <a:t>2013-05-03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8CE5ED-68D5-439D-86E0-9E033F4F275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7F772F64-C047-4866-9F5B-7765A49E48F8}" type="datetimeFigureOut">
              <a:rPr lang="zh-CN" altLang="en-US" smtClean="0"/>
              <a:pPr/>
              <a:t>2013-05-03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8CE5ED-68D5-439D-86E0-9E033F4F275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7F772F64-C047-4866-9F5B-7765A49E48F8}" type="datetimeFigureOut">
              <a:rPr lang="zh-CN" altLang="en-US" smtClean="0"/>
              <a:pPr/>
              <a:t>2013-05-03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8CE5ED-68D5-439D-86E0-9E033F4F275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772F64-C047-4866-9F5B-7765A49E48F8}" type="datetimeFigureOut">
              <a:rPr lang="zh-CN" altLang="en-US" smtClean="0"/>
              <a:pPr/>
              <a:t>2013-05-03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8CE5ED-68D5-439D-86E0-9E033F4F275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F772F64-C047-4866-9F5B-7765A49E48F8}" type="datetimeFigureOut">
              <a:rPr lang="zh-CN" altLang="en-US" smtClean="0"/>
              <a:pPr/>
              <a:t>2013-05-03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8CE5ED-68D5-439D-86E0-9E033F4F275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F772F64-C047-4866-9F5B-7765A49E48F8}" type="datetimeFigureOut">
              <a:rPr lang="zh-CN" altLang="en-US" smtClean="0"/>
              <a:pPr/>
              <a:t>2013-05-03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EE8CE5ED-68D5-439D-86E0-9E033F4F2755}"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F772F64-C047-4866-9F5B-7765A49E48F8}" type="datetimeFigureOut">
              <a:rPr lang="zh-CN" altLang="en-US" smtClean="0"/>
              <a:pPr/>
              <a:t>2013-05-03</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E8CE5ED-68D5-439D-86E0-9E033F4F2755}"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1500" y="1277938"/>
            <a:ext cx="7772400" cy="3014662"/>
          </a:xfrm>
        </p:spPr>
        <p:txBody>
          <a:bodyPr/>
          <a:lstStyle/>
          <a:p>
            <a:pPr eaLnBrk="1" fontAlgn="auto" hangingPunct="1">
              <a:spcAft>
                <a:spcPts val="0"/>
              </a:spcAft>
              <a:defRPr/>
            </a:pPr>
            <a:r>
              <a:rPr lang="zh-CN" altLang="en-US" sz="4800" b="1" dirty="0" smtClean="0">
                <a:solidFill>
                  <a:srgbClr val="FFFF00"/>
                </a:solidFill>
              </a:rPr>
              <a:t>第六讲</a:t>
            </a:r>
            <a:r>
              <a:rPr lang="en-US" altLang="zh-CN" sz="4800" b="1" dirty="0" smtClean="0">
                <a:solidFill>
                  <a:srgbClr val="FFFF00"/>
                </a:solidFill>
              </a:rPr>
              <a:t/>
            </a:r>
            <a:br>
              <a:rPr lang="en-US" altLang="zh-CN" sz="4800" b="1" dirty="0" smtClean="0">
                <a:solidFill>
                  <a:srgbClr val="FFFF00"/>
                </a:solidFill>
              </a:rPr>
            </a:br>
            <a:r>
              <a:rPr lang="zh-CN" altLang="en-US" sz="4800" b="1" dirty="0" smtClean="0">
                <a:solidFill>
                  <a:srgbClr val="FFFF00"/>
                </a:solidFill>
              </a:rPr>
              <a:t> </a:t>
            </a:r>
            <a:r>
              <a:rPr lang="en-US" altLang="zh-CN" sz="4800" b="1" dirty="0" smtClean="0">
                <a:solidFill>
                  <a:srgbClr val="FFFF00"/>
                </a:solidFill>
              </a:rPr>
              <a:t/>
            </a:r>
            <a:br>
              <a:rPr lang="en-US" altLang="zh-CN" sz="4800" b="1" dirty="0" smtClean="0">
                <a:solidFill>
                  <a:srgbClr val="FFFF00"/>
                </a:solidFill>
              </a:rPr>
            </a:br>
            <a:r>
              <a:rPr lang="en-US" altLang="zh-CN" sz="4800" b="1" dirty="0" err="1" smtClean="0">
                <a:solidFill>
                  <a:srgbClr val="FFFF00"/>
                </a:solidFill>
              </a:rPr>
              <a:t>PaaS</a:t>
            </a:r>
            <a:r>
              <a:rPr lang="zh-CN" altLang="en-US" sz="4800" b="1" dirty="0" smtClean="0">
                <a:solidFill>
                  <a:srgbClr val="FFFF00"/>
                </a:solidFill>
              </a:rPr>
              <a:t>：平台即服务</a:t>
            </a:r>
            <a:endParaRPr lang="zh-CN" altLang="en-US" sz="4800" b="1" dirty="0">
              <a:solidFill>
                <a:srgbClr val="FFFF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IBM</a:t>
            </a:r>
            <a:r>
              <a:rPr lang="zh-CN" altLang="en-US" smtClean="0"/>
              <a:t>对云计算的定义</a:t>
            </a:r>
            <a:endParaRPr lang="zh-CN" altLang="en-US"/>
          </a:p>
        </p:txBody>
      </p:sp>
      <p:sp>
        <p:nvSpPr>
          <p:cNvPr id="12291" name="内容占位符 2"/>
          <p:cNvSpPr>
            <a:spLocks noGrp="1"/>
          </p:cNvSpPr>
          <p:nvPr>
            <p:ph idx="1"/>
          </p:nvPr>
        </p:nvSpPr>
        <p:spPr/>
        <p:txBody>
          <a:bodyPr/>
          <a:lstStyle/>
          <a:p>
            <a:pPr marL="342900" lvl="1" indent="-342900" eaLnBrk="1" hangingPunct="1">
              <a:buFont typeface="Arial" pitchFamily="34" charset="0"/>
              <a:buChar char="•"/>
            </a:pPr>
            <a:r>
              <a:rPr lang="zh-CN" altLang="en-US" smtClean="0"/>
              <a:t>云计算是一种计算形式，其基础是用公有或私有网络实现服务、软件及处理能力的交付。云计算本身也是一种实现基础设施共享的方式，云服务使用者看到的只有服务的本身，而不用关心相关基础设施的具体实现。</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标题 2"/>
          <p:cNvSpPr>
            <a:spLocks noGrp="1"/>
          </p:cNvSpPr>
          <p:nvPr>
            <p:ph type="title"/>
          </p:nvPr>
        </p:nvSpPr>
        <p:spPr/>
        <p:txBody>
          <a:bodyPr/>
          <a:lstStyle/>
          <a:p>
            <a:pPr eaLnBrk="1" fontAlgn="auto" hangingPunct="1">
              <a:spcAft>
                <a:spcPts val="0"/>
              </a:spcAft>
              <a:defRPr/>
            </a:pPr>
            <a:r>
              <a:rPr lang="en-US" altLang="zh-CN" smtClean="0"/>
              <a:t>SASEP</a:t>
            </a:r>
            <a:r>
              <a:rPr lang="zh-CN" altLang="en-US" smtClean="0"/>
              <a:t>的管理功能</a:t>
            </a:r>
          </a:p>
        </p:txBody>
      </p:sp>
      <p:sp>
        <p:nvSpPr>
          <p:cNvPr id="2" name="内容占位符 1"/>
          <p:cNvSpPr>
            <a:spLocks noGrp="1"/>
          </p:cNvSpPr>
          <p:nvPr>
            <p:ph idx="1"/>
          </p:nvPr>
        </p:nvSpPr>
        <p:spPr/>
        <p:txBody>
          <a:bodyPr rtlCol="0">
            <a:normAutofit fontScale="77500" lnSpcReduction="20000"/>
          </a:bodyPr>
          <a:lstStyle/>
          <a:p>
            <a:pPr eaLnBrk="1" fontAlgn="auto" hangingPunct="1">
              <a:spcAft>
                <a:spcPts val="0"/>
              </a:spcAft>
              <a:buFont typeface="Wingdings 2"/>
              <a:buChar char="ß"/>
              <a:defRPr/>
            </a:pPr>
            <a:r>
              <a:rPr lang="zh-CN" altLang="en-US" dirty="0" smtClean="0"/>
              <a:t>管理服务的相关信息</a:t>
            </a:r>
            <a:endParaRPr lang="en-US" altLang="zh-CN" dirty="0" smtClean="0"/>
          </a:p>
          <a:p>
            <a:pPr lvl="1" eaLnBrk="1" fontAlgn="auto" hangingPunct="1">
              <a:spcAft>
                <a:spcPts val="0"/>
              </a:spcAft>
              <a:buFont typeface="Wingdings 2"/>
              <a:buChar char="Þ"/>
              <a:defRPr/>
            </a:pPr>
            <a:r>
              <a:rPr lang="zh-CN" altLang="en-US" dirty="0" smtClean="0"/>
              <a:t>开发者信息，部署信息，版本信息，组合信息，分类信息等等</a:t>
            </a:r>
            <a:endParaRPr lang="en-US" altLang="zh-CN" dirty="0" smtClean="0"/>
          </a:p>
          <a:p>
            <a:pPr eaLnBrk="1" fontAlgn="auto" hangingPunct="1">
              <a:spcAft>
                <a:spcPts val="0"/>
              </a:spcAft>
              <a:buFont typeface="Wingdings 2"/>
              <a:buChar char="ß"/>
              <a:defRPr/>
            </a:pPr>
            <a:r>
              <a:rPr lang="zh-CN" altLang="en-US" dirty="0" smtClean="0"/>
              <a:t>实现服务部署的半自动化</a:t>
            </a:r>
            <a:endParaRPr lang="en-US" altLang="zh-CN" dirty="0" smtClean="0"/>
          </a:p>
          <a:p>
            <a:pPr lvl="1" eaLnBrk="1" fontAlgn="auto" hangingPunct="1">
              <a:spcAft>
                <a:spcPts val="0"/>
              </a:spcAft>
              <a:buFont typeface="Wingdings 2"/>
              <a:buChar char="Þ"/>
              <a:defRPr/>
            </a:pPr>
            <a:r>
              <a:rPr lang="zh-CN" altLang="en-US" dirty="0" smtClean="0"/>
              <a:t>部署前检查、审核，制定部署策略，部署后的升级</a:t>
            </a:r>
            <a:endParaRPr lang="en-US" altLang="zh-CN" dirty="0" smtClean="0"/>
          </a:p>
          <a:p>
            <a:pPr eaLnBrk="1" fontAlgn="auto" hangingPunct="1">
              <a:spcAft>
                <a:spcPts val="0"/>
              </a:spcAft>
              <a:buFont typeface="Wingdings 2"/>
              <a:buChar char="ß"/>
              <a:defRPr/>
            </a:pPr>
            <a:r>
              <a:rPr lang="zh-CN" altLang="en-US" dirty="0" smtClean="0"/>
              <a:t>监测服务的运行状态</a:t>
            </a:r>
            <a:endParaRPr lang="en-US" altLang="zh-CN" dirty="0" smtClean="0"/>
          </a:p>
          <a:p>
            <a:pPr lvl="1" eaLnBrk="1" fontAlgn="auto" hangingPunct="1">
              <a:spcAft>
                <a:spcPts val="0"/>
              </a:spcAft>
              <a:buFont typeface="Wingdings 2"/>
              <a:buChar char="Þ"/>
              <a:defRPr/>
            </a:pPr>
            <a:r>
              <a:rPr lang="zh-CN" altLang="en-US" dirty="0" smtClean="0"/>
              <a:t>实时的发现问题并报警</a:t>
            </a:r>
            <a:endParaRPr lang="en-US" altLang="zh-CN" dirty="0" smtClean="0"/>
          </a:p>
          <a:p>
            <a:pPr eaLnBrk="1" fontAlgn="auto" hangingPunct="1">
              <a:spcAft>
                <a:spcPts val="0"/>
              </a:spcAft>
              <a:buFont typeface="Wingdings 2"/>
              <a:buChar char="ß"/>
              <a:defRPr/>
            </a:pPr>
            <a:r>
              <a:rPr lang="zh-CN" altLang="en-US" dirty="0" smtClean="0"/>
              <a:t>动态为服务分配资源</a:t>
            </a:r>
            <a:endParaRPr lang="en-US" altLang="zh-CN" dirty="0" smtClean="0"/>
          </a:p>
          <a:p>
            <a:pPr lvl="1" eaLnBrk="1" fontAlgn="auto" hangingPunct="1">
              <a:spcAft>
                <a:spcPts val="0"/>
              </a:spcAft>
              <a:buFont typeface="Wingdings 2"/>
              <a:buChar char="Þ"/>
              <a:defRPr/>
            </a:pPr>
            <a:r>
              <a:rPr lang="zh-CN" altLang="en-US" dirty="0" smtClean="0"/>
              <a:t>利用云的优势将资源利用最大化</a:t>
            </a:r>
            <a:endParaRPr lang="en-US" altLang="zh-CN" dirty="0" smtClean="0"/>
          </a:p>
          <a:p>
            <a:pPr eaLnBrk="1" fontAlgn="auto" hangingPunct="1">
              <a:spcAft>
                <a:spcPts val="0"/>
              </a:spcAft>
              <a:buFont typeface="Wingdings 2"/>
              <a:buChar char="ß"/>
              <a:defRPr/>
            </a:pPr>
            <a:r>
              <a:rPr lang="zh-CN" altLang="en-US" dirty="0" smtClean="0"/>
              <a:t>收集服务的使用情况</a:t>
            </a:r>
            <a:endParaRPr lang="en-US" altLang="zh-CN" dirty="0" smtClean="0"/>
          </a:p>
          <a:p>
            <a:pPr lvl="1" eaLnBrk="1" fontAlgn="auto" hangingPunct="1">
              <a:spcAft>
                <a:spcPts val="0"/>
              </a:spcAft>
              <a:buFont typeface="Wingdings 2"/>
              <a:buChar char="Þ"/>
              <a:defRPr/>
            </a:pPr>
            <a:r>
              <a:rPr lang="zh-CN" altLang="en-US" dirty="0" smtClean="0"/>
              <a:t>发现使用者的使用习惯，为开发者提供反馈意见</a:t>
            </a:r>
            <a:endParaRPr lang="zh-CN" altLang="en-US"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pPr eaLnBrk="1" fontAlgn="auto" hangingPunct="1">
              <a:spcAft>
                <a:spcPts val="0"/>
              </a:spcAft>
              <a:defRPr/>
            </a:pPr>
            <a:r>
              <a:rPr lang="en-US" altLang="zh-CN" smtClean="0"/>
              <a:t>SASEP</a:t>
            </a:r>
            <a:r>
              <a:rPr lang="zh-CN" altLang="en-US" smtClean="0"/>
              <a:t>中的角色</a:t>
            </a:r>
          </a:p>
        </p:txBody>
      </p:sp>
      <p:pic>
        <p:nvPicPr>
          <p:cNvPr id="105475" name="Picture 2"/>
          <p:cNvPicPr>
            <a:picLocks noChangeAspect="1" noChangeArrowheads="1"/>
          </p:cNvPicPr>
          <p:nvPr/>
        </p:nvPicPr>
        <p:blipFill>
          <a:blip r:embed="rId3"/>
          <a:srcRect/>
          <a:stretch>
            <a:fillRect/>
          </a:stretch>
        </p:blipFill>
        <p:spPr bwMode="auto">
          <a:xfrm>
            <a:off x="1428750" y="1643063"/>
            <a:ext cx="6500813" cy="49482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pPr eaLnBrk="1" fontAlgn="auto" hangingPunct="1">
              <a:spcAft>
                <a:spcPts val="0"/>
              </a:spcAft>
              <a:defRPr/>
            </a:pPr>
            <a:r>
              <a:rPr lang="en-US" altLang="zh-CN" smtClean="0"/>
              <a:t>SASEP</a:t>
            </a:r>
            <a:r>
              <a:rPr lang="zh-CN" altLang="en-US" smtClean="0"/>
              <a:t>中的角色、模块和实体</a:t>
            </a:r>
          </a:p>
        </p:txBody>
      </p:sp>
      <p:pic>
        <p:nvPicPr>
          <p:cNvPr id="106499" name="Picture 2"/>
          <p:cNvPicPr>
            <a:picLocks noChangeAspect="1" noChangeArrowheads="1"/>
          </p:cNvPicPr>
          <p:nvPr/>
        </p:nvPicPr>
        <p:blipFill>
          <a:blip r:embed="rId3"/>
          <a:srcRect/>
          <a:stretch>
            <a:fillRect/>
          </a:stretch>
        </p:blipFill>
        <p:spPr bwMode="auto">
          <a:xfrm>
            <a:off x="173038" y="1571625"/>
            <a:ext cx="8883650" cy="4143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pPr eaLnBrk="1" fontAlgn="auto" hangingPunct="1">
              <a:spcAft>
                <a:spcPts val="0"/>
              </a:spcAft>
              <a:defRPr/>
            </a:pPr>
            <a:r>
              <a:rPr lang="en-US" altLang="zh-CN" smtClean="0"/>
              <a:t>SASEP</a:t>
            </a:r>
            <a:r>
              <a:rPr lang="zh-CN" altLang="en-US" smtClean="0"/>
              <a:t>中服务的管理</a:t>
            </a:r>
          </a:p>
        </p:txBody>
      </p:sp>
      <p:sp>
        <p:nvSpPr>
          <p:cNvPr id="3" name="内容占位符 2"/>
          <p:cNvSpPr>
            <a:spLocks noGrp="1"/>
          </p:cNvSpPr>
          <p:nvPr>
            <p:ph idx="1"/>
          </p:nvPr>
        </p:nvSpPr>
        <p:spPr/>
        <p:txBody>
          <a:bodyPr rtlCol="0">
            <a:normAutofit fontScale="92500" lnSpcReduction="20000"/>
          </a:bodyPr>
          <a:lstStyle/>
          <a:p>
            <a:pPr eaLnBrk="1" fontAlgn="auto" hangingPunct="1">
              <a:spcAft>
                <a:spcPts val="0"/>
              </a:spcAft>
              <a:buFont typeface="Wingdings 2"/>
              <a:buChar char="ß"/>
              <a:defRPr/>
            </a:pPr>
            <a:r>
              <a:rPr lang="zh-CN" altLang="en-US" dirty="0" smtClean="0"/>
              <a:t>对服务的生命周期与活动进行分析</a:t>
            </a:r>
            <a:endParaRPr lang="en-US" altLang="zh-CN" dirty="0" smtClean="0"/>
          </a:p>
          <a:p>
            <a:pPr lvl="1" eaLnBrk="1" fontAlgn="auto" hangingPunct="1">
              <a:spcAft>
                <a:spcPts val="0"/>
              </a:spcAft>
              <a:buFont typeface="Wingdings 2"/>
              <a:buChar char="Þ"/>
              <a:defRPr/>
            </a:pPr>
            <a:r>
              <a:rPr lang="zh-CN" altLang="en-US" dirty="0" smtClean="0"/>
              <a:t>原始静态服务</a:t>
            </a:r>
            <a:endParaRPr lang="en-US" altLang="zh-CN" dirty="0" smtClean="0"/>
          </a:p>
          <a:p>
            <a:pPr lvl="1" eaLnBrk="1" fontAlgn="auto" hangingPunct="1">
              <a:spcAft>
                <a:spcPts val="0"/>
              </a:spcAft>
              <a:buFont typeface="Wingdings 2"/>
              <a:buChar char="Þ"/>
              <a:defRPr/>
            </a:pPr>
            <a:r>
              <a:rPr lang="zh-CN" altLang="en-US" dirty="0" smtClean="0"/>
              <a:t>调整后的静态服务</a:t>
            </a:r>
            <a:endParaRPr lang="en-US" altLang="zh-CN" dirty="0" smtClean="0"/>
          </a:p>
          <a:p>
            <a:pPr lvl="1" eaLnBrk="1" fontAlgn="auto" hangingPunct="1">
              <a:spcAft>
                <a:spcPts val="0"/>
              </a:spcAft>
              <a:buFont typeface="Wingdings 2"/>
              <a:buChar char="Þ"/>
              <a:defRPr/>
            </a:pPr>
            <a:r>
              <a:rPr lang="zh-CN" altLang="en-US" dirty="0" smtClean="0"/>
              <a:t>服务实例</a:t>
            </a:r>
            <a:endParaRPr lang="en-US" altLang="zh-CN" dirty="0" smtClean="0"/>
          </a:p>
          <a:p>
            <a:pPr eaLnBrk="1" fontAlgn="auto" hangingPunct="1">
              <a:spcAft>
                <a:spcPts val="0"/>
              </a:spcAft>
              <a:buFont typeface="Wingdings 2"/>
              <a:buChar char="ß"/>
              <a:defRPr/>
            </a:pPr>
            <a:r>
              <a:rPr lang="zh-CN" altLang="en-US" dirty="0" smtClean="0"/>
              <a:t>建立一个服务管理的框架</a:t>
            </a:r>
            <a:endParaRPr lang="en-US" altLang="zh-CN" dirty="0" smtClean="0"/>
          </a:p>
          <a:p>
            <a:pPr lvl="1" eaLnBrk="1" fontAlgn="auto" hangingPunct="1">
              <a:spcAft>
                <a:spcPts val="0"/>
              </a:spcAft>
              <a:buFont typeface="Wingdings 2"/>
              <a:buChar char="Þ"/>
              <a:defRPr/>
            </a:pPr>
            <a:r>
              <a:rPr lang="zh-CN" altLang="en-US" dirty="0" smtClean="0"/>
              <a:t>协助用户部署服务</a:t>
            </a:r>
            <a:endParaRPr lang="en-US" altLang="zh-CN" dirty="0" smtClean="0"/>
          </a:p>
          <a:p>
            <a:pPr lvl="1" eaLnBrk="1" fontAlgn="auto" hangingPunct="1">
              <a:spcAft>
                <a:spcPts val="0"/>
              </a:spcAft>
              <a:buFont typeface="Wingdings 2"/>
              <a:buChar char="Þ"/>
              <a:defRPr/>
            </a:pPr>
            <a:r>
              <a:rPr lang="zh-CN" altLang="en-US" dirty="0" smtClean="0"/>
              <a:t>自动寻找符合要求的节点</a:t>
            </a:r>
            <a:endParaRPr lang="en-US" altLang="zh-CN" dirty="0" smtClean="0"/>
          </a:p>
          <a:p>
            <a:pPr lvl="1" eaLnBrk="1" fontAlgn="auto" hangingPunct="1">
              <a:spcAft>
                <a:spcPts val="0"/>
              </a:spcAft>
              <a:buFont typeface="Wingdings 2"/>
              <a:buChar char="Þ"/>
              <a:defRPr/>
            </a:pPr>
            <a:r>
              <a:rPr lang="zh-CN" altLang="en-US" dirty="0" smtClean="0"/>
              <a:t>支持用户对服务的管理行为</a:t>
            </a:r>
            <a:endParaRPr lang="en-US" altLang="zh-CN" dirty="0" smtClean="0"/>
          </a:p>
          <a:p>
            <a:pPr eaLnBrk="1" fontAlgn="auto" hangingPunct="1">
              <a:spcAft>
                <a:spcPts val="0"/>
              </a:spcAft>
              <a:buFont typeface="Wingdings 2"/>
              <a:buChar char="ß"/>
              <a:defRPr/>
            </a:pPr>
            <a:r>
              <a:rPr lang="zh-CN" altLang="en-US" dirty="0" smtClean="0"/>
              <a:t>在</a:t>
            </a:r>
            <a:r>
              <a:rPr lang="en-US" altLang="zh-CN" dirty="0" smtClean="0"/>
              <a:t>SASEP</a:t>
            </a:r>
            <a:r>
              <a:rPr lang="zh-CN" altLang="en-US" dirty="0" smtClean="0"/>
              <a:t>中实现框架</a:t>
            </a:r>
            <a:endParaRPr lang="en-US" altLang="zh-CN" dirty="0" smtClean="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0" y="428625"/>
            <a:ext cx="8715375" cy="1143000"/>
          </a:xfrm>
        </p:spPr>
        <p:txBody>
          <a:bodyPr/>
          <a:lstStyle/>
          <a:p>
            <a:pPr eaLnBrk="1" fontAlgn="auto" hangingPunct="1">
              <a:spcAft>
                <a:spcPts val="0"/>
              </a:spcAft>
              <a:defRPr/>
            </a:pPr>
            <a:r>
              <a:rPr lang="en-US" altLang="zh-CN" smtClean="0"/>
              <a:t>SASEP</a:t>
            </a:r>
            <a:r>
              <a:rPr lang="zh-CN" altLang="en-US" smtClean="0"/>
              <a:t>服务管理的行为分析</a:t>
            </a:r>
          </a:p>
        </p:txBody>
      </p:sp>
      <p:pic>
        <p:nvPicPr>
          <p:cNvPr id="108547" name="Picture 2"/>
          <p:cNvPicPr>
            <a:picLocks noChangeAspect="1" noChangeArrowheads="1"/>
          </p:cNvPicPr>
          <p:nvPr/>
        </p:nvPicPr>
        <p:blipFill>
          <a:blip r:embed="rId3"/>
          <a:srcRect/>
          <a:stretch>
            <a:fillRect/>
          </a:stretch>
        </p:blipFill>
        <p:spPr bwMode="auto">
          <a:xfrm>
            <a:off x="71438" y="1643063"/>
            <a:ext cx="8966200" cy="35004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pPr eaLnBrk="1" fontAlgn="auto" hangingPunct="1">
              <a:spcAft>
                <a:spcPts val="0"/>
              </a:spcAft>
              <a:defRPr/>
            </a:pPr>
            <a:r>
              <a:rPr lang="zh-CN" altLang="en-US" smtClean="0"/>
              <a:t>用户主导的服务管理框架</a:t>
            </a:r>
          </a:p>
        </p:txBody>
      </p:sp>
      <p:pic>
        <p:nvPicPr>
          <p:cNvPr id="109571" name="Picture 2"/>
          <p:cNvPicPr>
            <a:picLocks noChangeAspect="1" noChangeArrowheads="1"/>
          </p:cNvPicPr>
          <p:nvPr/>
        </p:nvPicPr>
        <p:blipFill>
          <a:blip r:embed="rId3"/>
          <a:srcRect/>
          <a:stretch>
            <a:fillRect/>
          </a:stretch>
        </p:blipFill>
        <p:spPr bwMode="auto">
          <a:xfrm>
            <a:off x="71438" y="1571625"/>
            <a:ext cx="8920162" cy="4624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pPr eaLnBrk="1" fontAlgn="auto" hangingPunct="1">
              <a:spcAft>
                <a:spcPts val="0"/>
              </a:spcAft>
              <a:defRPr/>
            </a:pPr>
            <a:r>
              <a:rPr lang="zh-CN" altLang="en-US" smtClean="0"/>
              <a:t>服务管理系统的体系结构</a:t>
            </a:r>
          </a:p>
        </p:txBody>
      </p:sp>
      <p:sp>
        <p:nvSpPr>
          <p:cNvPr id="9" name="圆角矩形 8"/>
          <p:cNvSpPr/>
          <p:nvPr/>
        </p:nvSpPr>
        <p:spPr>
          <a:xfrm>
            <a:off x="5867400" y="4508500"/>
            <a:ext cx="865188" cy="108108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6013450" y="5178425"/>
            <a:ext cx="576263" cy="3587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DS</a:t>
            </a:r>
            <a:endParaRPr lang="zh-CN" altLang="en-US" sz="1100" b="1" dirty="0"/>
          </a:p>
        </p:txBody>
      </p:sp>
      <p:sp>
        <p:nvSpPr>
          <p:cNvPr id="10" name="矩形 9"/>
          <p:cNvSpPr/>
          <p:nvPr/>
        </p:nvSpPr>
        <p:spPr>
          <a:xfrm>
            <a:off x="6013450" y="4652963"/>
            <a:ext cx="576263"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Agent</a:t>
            </a:r>
            <a:endParaRPr lang="zh-CN" altLang="en-US" sz="1100" b="1" dirty="0"/>
          </a:p>
        </p:txBody>
      </p:sp>
      <p:cxnSp>
        <p:nvCxnSpPr>
          <p:cNvPr id="12" name="直接箭头连接符 11"/>
          <p:cNvCxnSpPr>
            <a:stCxn id="10" idx="2"/>
          </p:cNvCxnSpPr>
          <p:nvPr/>
        </p:nvCxnSpPr>
        <p:spPr>
          <a:xfrm flipH="1">
            <a:off x="6300788" y="4941888"/>
            <a:ext cx="1587" cy="23653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6884988" y="4519613"/>
            <a:ext cx="863600" cy="10795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a:off x="7031038" y="5187950"/>
            <a:ext cx="574675" cy="3603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DS</a:t>
            </a:r>
            <a:endParaRPr lang="zh-CN" altLang="en-US" sz="1100" b="1" dirty="0"/>
          </a:p>
        </p:txBody>
      </p:sp>
      <p:sp>
        <p:nvSpPr>
          <p:cNvPr id="15" name="矩形 14"/>
          <p:cNvSpPr/>
          <p:nvPr/>
        </p:nvSpPr>
        <p:spPr>
          <a:xfrm>
            <a:off x="7031038" y="4664075"/>
            <a:ext cx="574675"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Agent</a:t>
            </a:r>
            <a:endParaRPr lang="zh-CN" altLang="en-US" sz="1100" b="1" dirty="0"/>
          </a:p>
        </p:txBody>
      </p:sp>
      <p:cxnSp>
        <p:nvCxnSpPr>
          <p:cNvPr id="16" name="直接箭头连接符 15"/>
          <p:cNvCxnSpPr>
            <a:stCxn id="15" idx="2"/>
          </p:cNvCxnSpPr>
          <p:nvPr/>
        </p:nvCxnSpPr>
        <p:spPr>
          <a:xfrm flipH="1">
            <a:off x="7316788" y="4951413"/>
            <a:ext cx="1587" cy="23653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3770313" y="4498975"/>
            <a:ext cx="863600" cy="10795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椭圆 21"/>
          <p:cNvSpPr/>
          <p:nvPr/>
        </p:nvSpPr>
        <p:spPr>
          <a:xfrm>
            <a:off x="3914775" y="5167313"/>
            <a:ext cx="576263" cy="3603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AS</a:t>
            </a:r>
            <a:endParaRPr lang="zh-CN" altLang="en-US" sz="1100" b="1" dirty="0"/>
          </a:p>
        </p:txBody>
      </p:sp>
      <p:sp>
        <p:nvSpPr>
          <p:cNvPr id="23" name="矩形 22"/>
          <p:cNvSpPr/>
          <p:nvPr/>
        </p:nvSpPr>
        <p:spPr>
          <a:xfrm>
            <a:off x="3914775" y="4643438"/>
            <a:ext cx="576263"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Agent</a:t>
            </a:r>
            <a:endParaRPr lang="zh-CN" altLang="en-US" sz="1100" b="1" dirty="0"/>
          </a:p>
        </p:txBody>
      </p:sp>
      <p:cxnSp>
        <p:nvCxnSpPr>
          <p:cNvPr id="24" name="直接箭头连接符 23"/>
          <p:cNvCxnSpPr>
            <a:stCxn id="23" idx="2"/>
          </p:cNvCxnSpPr>
          <p:nvPr/>
        </p:nvCxnSpPr>
        <p:spPr>
          <a:xfrm flipH="1">
            <a:off x="4202113" y="4930775"/>
            <a:ext cx="1587" cy="23653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4786313" y="4508500"/>
            <a:ext cx="863600" cy="108108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a:xfrm>
            <a:off x="4932363" y="5178425"/>
            <a:ext cx="576262" cy="35877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AS</a:t>
            </a:r>
            <a:endParaRPr lang="zh-CN" altLang="en-US" sz="1100" b="1" dirty="0"/>
          </a:p>
        </p:txBody>
      </p:sp>
      <p:sp>
        <p:nvSpPr>
          <p:cNvPr id="27" name="矩形 26"/>
          <p:cNvSpPr/>
          <p:nvPr/>
        </p:nvSpPr>
        <p:spPr>
          <a:xfrm>
            <a:off x="4932363" y="4652963"/>
            <a:ext cx="576262"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Agent</a:t>
            </a:r>
            <a:endParaRPr lang="zh-CN" altLang="en-US" sz="1100" b="1" dirty="0"/>
          </a:p>
        </p:txBody>
      </p:sp>
      <p:cxnSp>
        <p:nvCxnSpPr>
          <p:cNvPr id="28" name="直接箭头连接符 27"/>
          <p:cNvCxnSpPr>
            <a:stCxn id="27" idx="2"/>
          </p:cNvCxnSpPr>
          <p:nvPr/>
        </p:nvCxnSpPr>
        <p:spPr>
          <a:xfrm flipH="1">
            <a:off x="5218113" y="4941888"/>
            <a:ext cx="1587" cy="23653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2187575" y="4498975"/>
            <a:ext cx="863600" cy="10795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椭圆 30"/>
          <p:cNvSpPr/>
          <p:nvPr/>
        </p:nvSpPr>
        <p:spPr>
          <a:xfrm>
            <a:off x="2333625" y="5167313"/>
            <a:ext cx="576263" cy="360362"/>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WS</a:t>
            </a:r>
            <a:endParaRPr lang="zh-CN" altLang="en-US" sz="1100" b="1" dirty="0"/>
          </a:p>
        </p:txBody>
      </p:sp>
      <p:sp>
        <p:nvSpPr>
          <p:cNvPr id="32" name="矩形 31"/>
          <p:cNvSpPr/>
          <p:nvPr/>
        </p:nvSpPr>
        <p:spPr>
          <a:xfrm>
            <a:off x="2333625" y="4643438"/>
            <a:ext cx="576263"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Agent</a:t>
            </a:r>
            <a:endParaRPr lang="zh-CN" altLang="en-US" sz="1100" b="1" dirty="0"/>
          </a:p>
        </p:txBody>
      </p:sp>
      <p:cxnSp>
        <p:nvCxnSpPr>
          <p:cNvPr id="33" name="直接箭头连接符 32"/>
          <p:cNvCxnSpPr>
            <a:stCxn id="32" idx="2"/>
          </p:cNvCxnSpPr>
          <p:nvPr/>
        </p:nvCxnSpPr>
        <p:spPr>
          <a:xfrm flipH="1">
            <a:off x="2619375" y="4930775"/>
            <a:ext cx="1588" cy="23653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线形标注 1 36"/>
          <p:cNvSpPr/>
          <p:nvPr/>
        </p:nvSpPr>
        <p:spPr>
          <a:xfrm>
            <a:off x="1035050" y="5589588"/>
            <a:ext cx="792163" cy="431800"/>
          </a:xfrm>
          <a:prstGeom prst="borderCallout1">
            <a:avLst>
              <a:gd name="adj1" fmla="val -32296"/>
              <a:gd name="adj2" fmla="val 165675"/>
              <a:gd name="adj3" fmla="val 22126"/>
              <a:gd name="adj4" fmla="val 102367"/>
            </a:avLst>
          </a:prstGeom>
          <a:solidFill>
            <a:schemeClr val="accent6">
              <a:lumMod val="50000"/>
            </a:schemeClr>
          </a:solid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200" b="1" dirty="0"/>
              <a:t>Web</a:t>
            </a:r>
          </a:p>
          <a:p>
            <a:pPr algn="ctr" fontAlgn="auto">
              <a:spcBef>
                <a:spcPts val="0"/>
              </a:spcBef>
              <a:spcAft>
                <a:spcPts val="0"/>
              </a:spcAft>
              <a:defRPr/>
            </a:pPr>
            <a:r>
              <a:rPr lang="en-US" altLang="zh-CN" sz="1200" b="1" dirty="0"/>
              <a:t>Server</a:t>
            </a:r>
            <a:endParaRPr lang="zh-CN" altLang="en-US" sz="1200" b="1" dirty="0"/>
          </a:p>
        </p:txBody>
      </p:sp>
      <p:sp>
        <p:nvSpPr>
          <p:cNvPr id="38" name="线形标注 1 37"/>
          <p:cNvSpPr/>
          <p:nvPr/>
        </p:nvSpPr>
        <p:spPr>
          <a:xfrm>
            <a:off x="5073650" y="5791200"/>
            <a:ext cx="790575" cy="431800"/>
          </a:xfrm>
          <a:prstGeom prst="borderCallout1">
            <a:avLst>
              <a:gd name="adj1" fmla="val -62842"/>
              <a:gd name="adj2" fmla="val 146633"/>
              <a:gd name="adj3" fmla="val 22126"/>
              <a:gd name="adj4" fmla="val 102367"/>
            </a:avLst>
          </a:prstGeom>
          <a:solidFill>
            <a:schemeClr val="accent6">
              <a:lumMod val="50000"/>
            </a:schemeClr>
          </a:solid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200" b="1" dirty="0" err="1"/>
              <a:t>Databse</a:t>
            </a:r>
            <a:endParaRPr lang="en-US" altLang="zh-CN" sz="1200" b="1" dirty="0"/>
          </a:p>
          <a:p>
            <a:pPr algn="ctr" fontAlgn="auto">
              <a:spcBef>
                <a:spcPts val="0"/>
              </a:spcBef>
              <a:spcAft>
                <a:spcPts val="0"/>
              </a:spcAft>
              <a:defRPr/>
            </a:pPr>
            <a:r>
              <a:rPr lang="en-US" altLang="zh-CN" sz="1200" b="1" dirty="0"/>
              <a:t>Server</a:t>
            </a:r>
            <a:endParaRPr lang="zh-CN" altLang="en-US" sz="1200" b="1" dirty="0"/>
          </a:p>
        </p:txBody>
      </p:sp>
      <p:sp>
        <p:nvSpPr>
          <p:cNvPr id="39" name="线形标注 1 38"/>
          <p:cNvSpPr/>
          <p:nvPr/>
        </p:nvSpPr>
        <p:spPr>
          <a:xfrm>
            <a:off x="2627313" y="5732463"/>
            <a:ext cx="1069975" cy="433387"/>
          </a:xfrm>
          <a:prstGeom prst="borderCallout1">
            <a:avLst>
              <a:gd name="adj1" fmla="val -45387"/>
              <a:gd name="adj2" fmla="val 137481"/>
              <a:gd name="adj3" fmla="val 22126"/>
              <a:gd name="adj4" fmla="val 102367"/>
            </a:avLst>
          </a:prstGeom>
          <a:solidFill>
            <a:schemeClr val="accent6">
              <a:lumMod val="50000"/>
            </a:schemeClr>
          </a:solid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200" b="1" dirty="0"/>
              <a:t>Application</a:t>
            </a:r>
          </a:p>
          <a:p>
            <a:pPr algn="ctr" fontAlgn="auto">
              <a:spcBef>
                <a:spcPts val="0"/>
              </a:spcBef>
              <a:spcAft>
                <a:spcPts val="0"/>
              </a:spcAft>
              <a:defRPr/>
            </a:pPr>
            <a:r>
              <a:rPr lang="en-US" altLang="zh-CN" sz="1200" b="1" dirty="0"/>
              <a:t>Server</a:t>
            </a:r>
            <a:endParaRPr lang="zh-CN" altLang="en-US" sz="1200" b="1" dirty="0"/>
          </a:p>
        </p:txBody>
      </p:sp>
      <p:sp>
        <p:nvSpPr>
          <p:cNvPr id="40" name="矩形 39"/>
          <p:cNvSpPr/>
          <p:nvPr/>
        </p:nvSpPr>
        <p:spPr>
          <a:xfrm>
            <a:off x="4129088" y="3275013"/>
            <a:ext cx="12350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t>Manager</a:t>
            </a:r>
            <a:endParaRPr lang="zh-CN" altLang="en-US" b="1" dirty="0"/>
          </a:p>
        </p:txBody>
      </p:sp>
      <p:cxnSp>
        <p:nvCxnSpPr>
          <p:cNvPr id="41" name="直接箭头连接符 40"/>
          <p:cNvCxnSpPr>
            <a:stCxn id="40" idx="2"/>
            <a:endCxn id="32" idx="0"/>
          </p:cNvCxnSpPr>
          <p:nvPr/>
        </p:nvCxnSpPr>
        <p:spPr>
          <a:xfrm flipH="1">
            <a:off x="2620963" y="3851275"/>
            <a:ext cx="2125662" cy="792163"/>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0" idx="2"/>
            <a:endCxn id="10" idx="0"/>
          </p:cNvCxnSpPr>
          <p:nvPr/>
        </p:nvCxnSpPr>
        <p:spPr>
          <a:xfrm>
            <a:off x="4746625" y="3851275"/>
            <a:ext cx="1555750" cy="801688"/>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0" idx="2"/>
            <a:endCxn id="15" idx="0"/>
          </p:cNvCxnSpPr>
          <p:nvPr/>
        </p:nvCxnSpPr>
        <p:spPr>
          <a:xfrm>
            <a:off x="4746625" y="3851275"/>
            <a:ext cx="2571750" cy="812800"/>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0" idx="2"/>
            <a:endCxn id="23" idx="0"/>
          </p:cNvCxnSpPr>
          <p:nvPr/>
        </p:nvCxnSpPr>
        <p:spPr>
          <a:xfrm flipH="1">
            <a:off x="4203700" y="3851275"/>
            <a:ext cx="542925" cy="792163"/>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0" idx="2"/>
            <a:endCxn id="27" idx="0"/>
          </p:cNvCxnSpPr>
          <p:nvPr/>
        </p:nvCxnSpPr>
        <p:spPr>
          <a:xfrm>
            <a:off x="4746625" y="3851275"/>
            <a:ext cx="473075" cy="801688"/>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3635375" y="2482850"/>
            <a:ext cx="2162175"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t>Front end</a:t>
            </a:r>
            <a:endParaRPr lang="zh-CN" altLang="en-US" b="1" dirty="0"/>
          </a:p>
        </p:txBody>
      </p:sp>
      <p:cxnSp>
        <p:nvCxnSpPr>
          <p:cNvPr id="56" name="直接箭头连接符 55"/>
          <p:cNvCxnSpPr>
            <a:stCxn id="54" idx="2"/>
            <a:endCxn id="40" idx="0"/>
          </p:cNvCxnSpPr>
          <p:nvPr/>
        </p:nvCxnSpPr>
        <p:spPr>
          <a:xfrm>
            <a:off x="4716463" y="2843213"/>
            <a:ext cx="30162" cy="431800"/>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线形标注 1 63"/>
          <p:cNvSpPr/>
          <p:nvPr/>
        </p:nvSpPr>
        <p:spPr>
          <a:xfrm>
            <a:off x="323850" y="4149725"/>
            <a:ext cx="1439863" cy="431800"/>
          </a:xfrm>
          <a:prstGeom prst="borderCallout1">
            <a:avLst>
              <a:gd name="adj1" fmla="val 131346"/>
              <a:gd name="adj2" fmla="val 139195"/>
              <a:gd name="adj3" fmla="val 22126"/>
              <a:gd name="adj4" fmla="val 102367"/>
            </a:avLst>
          </a:prstGeom>
          <a:solidFill>
            <a:schemeClr val="accent6">
              <a:lumMod val="50000"/>
            </a:schemeClr>
          </a:solid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200" b="1" dirty="0"/>
              <a:t>对</a:t>
            </a:r>
            <a:r>
              <a:rPr lang="en-US" altLang="zh-CN" sz="1200" b="1" dirty="0"/>
              <a:t>Server</a:t>
            </a:r>
            <a:r>
              <a:rPr lang="zh-CN" altLang="en-US" sz="1200" b="1" dirty="0"/>
              <a:t>的管理通过</a:t>
            </a:r>
            <a:r>
              <a:rPr lang="en-US" altLang="zh-CN" sz="1200" b="1" dirty="0"/>
              <a:t>Agent</a:t>
            </a:r>
            <a:r>
              <a:rPr lang="zh-CN" altLang="en-US" sz="1200" b="1" dirty="0"/>
              <a:t>来实施</a:t>
            </a:r>
          </a:p>
        </p:txBody>
      </p:sp>
      <p:sp>
        <p:nvSpPr>
          <p:cNvPr id="65" name="线形标注 1 64"/>
          <p:cNvSpPr/>
          <p:nvPr/>
        </p:nvSpPr>
        <p:spPr>
          <a:xfrm>
            <a:off x="1763713" y="3213100"/>
            <a:ext cx="1592262" cy="431800"/>
          </a:xfrm>
          <a:prstGeom prst="borderCallout1">
            <a:avLst>
              <a:gd name="adj1" fmla="val 74617"/>
              <a:gd name="adj2" fmla="val 147704"/>
              <a:gd name="adj3" fmla="val 57036"/>
              <a:gd name="adj4" fmla="val 100403"/>
            </a:avLst>
          </a:prstGeom>
          <a:solidFill>
            <a:schemeClr val="accent6">
              <a:lumMod val="50000"/>
            </a:schemeClr>
          </a:solid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200" b="1" dirty="0"/>
              <a:t>Manager</a:t>
            </a:r>
            <a:r>
              <a:rPr lang="zh-CN" altLang="en-US" sz="1200" b="1" dirty="0"/>
              <a:t>统一调度，指导</a:t>
            </a:r>
            <a:r>
              <a:rPr lang="en-US" altLang="zh-CN" sz="1200" b="1" dirty="0"/>
              <a:t>Agent</a:t>
            </a:r>
            <a:r>
              <a:rPr lang="zh-CN" altLang="en-US" sz="1200" b="1" dirty="0"/>
              <a:t>进行操作</a:t>
            </a:r>
          </a:p>
        </p:txBody>
      </p:sp>
      <p:sp>
        <p:nvSpPr>
          <p:cNvPr id="66" name="线形标注 1 65"/>
          <p:cNvSpPr/>
          <p:nvPr/>
        </p:nvSpPr>
        <p:spPr>
          <a:xfrm>
            <a:off x="1495425" y="2349500"/>
            <a:ext cx="1420813" cy="431800"/>
          </a:xfrm>
          <a:prstGeom prst="borderCallout1">
            <a:avLst>
              <a:gd name="adj1" fmla="val 74617"/>
              <a:gd name="adj2" fmla="val 147704"/>
              <a:gd name="adj3" fmla="val 57036"/>
              <a:gd name="adj4" fmla="val 100403"/>
            </a:avLst>
          </a:prstGeom>
          <a:solidFill>
            <a:schemeClr val="accent6">
              <a:lumMod val="50000"/>
            </a:schemeClr>
          </a:solid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200" b="1" dirty="0"/>
              <a:t>系统的前端</a:t>
            </a:r>
            <a:r>
              <a:rPr lang="en-US" altLang="zh-CN" sz="1200" b="1" dirty="0"/>
              <a:t>UI</a:t>
            </a:r>
            <a:r>
              <a:rPr lang="zh-CN" altLang="en-US" sz="1200" b="1" dirty="0"/>
              <a:t>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64" grpId="0" animBg="1"/>
      <p:bldP spid="65" grpId="0" animBg="1"/>
      <p:bldP spid="6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500063" y="214313"/>
            <a:ext cx="8229600" cy="1371600"/>
          </a:xfrm>
        </p:spPr>
        <p:txBody>
          <a:bodyPr/>
          <a:lstStyle/>
          <a:p>
            <a:pPr eaLnBrk="1" fontAlgn="auto" hangingPunct="1">
              <a:spcAft>
                <a:spcPts val="0"/>
              </a:spcAft>
              <a:defRPr/>
            </a:pPr>
            <a:r>
              <a:rPr lang="zh-CN" smtClean="0"/>
              <a:t>服务的部署</a:t>
            </a:r>
            <a:endParaRPr lang="zh-CN" altLang="en-US" smtClean="0"/>
          </a:p>
        </p:txBody>
      </p:sp>
      <p:sp>
        <p:nvSpPr>
          <p:cNvPr id="111619" name="内容占位符 2"/>
          <p:cNvSpPr>
            <a:spLocks noGrp="1"/>
          </p:cNvSpPr>
          <p:nvPr>
            <p:ph idx="1"/>
          </p:nvPr>
        </p:nvSpPr>
        <p:spPr>
          <a:xfrm>
            <a:off x="457200" y="1428750"/>
            <a:ext cx="8229600" cy="5214938"/>
          </a:xfrm>
        </p:spPr>
        <p:txBody>
          <a:bodyPr/>
          <a:lstStyle/>
          <a:p>
            <a:pPr eaLnBrk="1" hangingPunct="1"/>
            <a:r>
              <a:rPr lang="zh-CN" smtClean="0"/>
              <a:t>部署策略</a:t>
            </a:r>
            <a:endParaRPr lang="en-US" altLang="zh-CN" smtClean="0"/>
          </a:p>
          <a:p>
            <a:pPr lvl="1" eaLnBrk="1" hangingPunct="1"/>
            <a:r>
              <a:rPr lang="zh-CN" smtClean="0"/>
              <a:t>服务对于资源的占用情况</a:t>
            </a:r>
            <a:endParaRPr lang="en-US" altLang="zh-CN" smtClean="0"/>
          </a:p>
          <a:p>
            <a:pPr lvl="1" eaLnBrk="1" hangingPunct="1"/>
            <a:r>
              <a:rPr lang="zh-CN" smtClean="0"/>
              <a:t>服务对于资源包与服务的依赖情况</a:t>
            </a:r>
            <a:endParaRPr lang="en-US" altLang="zh-CN" smtClean="0"/>
          </a:p>
          <a:p>
            <a:pPr eaLnBrk="1" hangingPunct="1"/>
            <a:r>
              <a:rPr lang="zh-CN" altLang="en-US" smtClean="0"/>
              <a:t>服务的部署与升级</a:t>
            </a:r>
            <a:endParaRPr lang="en-US" altLang="zh-CN" smtClean="0"/>
          </a:p>
          <a:p>
            <a:pPr lvl="1" eaLnBrk="1" hangingPunct="1"/>
            <a:r>
              <a:rPr lang="zh-CN" altLang="en-US" smtClean="0"/>
              <a:t>分发服务依赖的相关文件</a:t>
            </a:r>
            <a:endParaRPr lang="en-US" altLang="zh-CN" smtClean="0"/>
          </a:p>
          <a:p>
            <a:pPr lvl="1" eaLnBrk="1" hangingPunct="1"/>
            <a:r>
              <a:rPr lang="zh-CN" altLang="en-US" smtClean="0"/>
              <a:t>控制请求的转发配置</a:t>
            </a:r>
            <a:endParaRPr lang="en-US" altLang="zh-CN" smtClean="0"/>
          </a:p>
          <a:p>
            <a:pPr eaLnBrk="1" hangingPunct="1"/>
            <a:r>
              <a:rPr lang="zh-CN" altLang="en-US" smtClean="0"/>
              <a:t>服务的相关配置</a:t>
            </a:r>
            <a:endParaRPr lang="en-US" altLang="zh-CN" smtClean="0"/>
          </a:p>
          <a:p>
            <a:pPr lvl="1" eaLnBrk="1" hangingPunct="1"/>
            <a:r>
              <a:rPr lang="zh-CN" altLang="en-US" smtClean="0"/>
              <a:t>分析冲突配置</a:t>
            </a:r>
            <a:endParaRPr lang="en-US" altLang="zh-CN" smtClean="0"/>
          </a:p>
          <a:p>
            <a:pPr lvl="1" eaLnBrk="1" hangingPunct="1"/>
            <a:r>
              <a:rPr lang="zh-CN" altLang="en-US" smtClean="0"/>
              <a:t>替换配置文件</a:t>
            </a:r>
            <a:endParaRPr lang="en-US" altLang="zh-CN" smtClean="0"/>
          </a:p>
          <a:p>
            <a:pPr eaLnBrk="1" hangingPunct="1"/>
            <a:endParaRPr lang="zh-CN" altLang="en-US" smtClean="0"/>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313" y="785813"/>
            <a:ext cx="8715375" cy="5857875"/>
          </a:xfrm>
        </p:spPr>
        <p:txBody>
          <a:bodyPr rtlCol="0">
            <a:normAutofit/>
          </a:bodyPr>
          <a:lstStyle/>
          <a:p>
            <a:pPr marL="274320" indent="-274320" eaLnBrk="1" fontAlgn="auto" hangingPunct="1">
              <a:spcBef>
                <a:spcPts val="580"/>
              </a:spcBef>
              <a:spcAft>
                <a:spcPts val="0"/>
              </a:spcAft>
              <a:buFont typeface="Wingdings 2"/>
              <a:buChar char=""/>
              <a:defRPr/>
            </a:pPr>
            <a:r>
              <a:rPr lang="zh-CN" altLang="en-US" dirty="0" smtClean="0"/>
              <a:t>服务包</a:t>
            </a:r>
            <a:endParaRPr lang="en-US" altLang="zh-CN" dirty="0" smtClean="0"/>
          </a:p>
          <a:p>
            <a:pPr marL="548640" lvl="1" eaLnBrk="1" fontAlgn="auto" hangingPunct="1">
              <a:spcBef>
                <a:spcPts val="370"/>
              </a:spcBef>
              <a:spcAft>
                <a:spcPts val="0"/>
              </a:spcAft>
              <a:buFont typeface="Wingdings 2"/>
              <a:buChar char=""/>
              <a:defRPr/>
            </a:pPr>
            <a:r>
              <a:rPr lang="zh-CN" altLang="en-US" dirty="0" smtClean="0"/>
              <a:t>代码：</a:t>
            </a:r>
            <a:r>
              <a:rPr lang="en-US" altLang="zh-CN" dirty="0" smtClean="0"/>
              <a:t>war</a:t>
            </a:r>
            <a:r>
              <a:rPr lang="zh-CN" altLang="en-US" dirty="0" smtClean="0"/>
              <a:t>文件</a:t>
            </a:r>
            <a:r>
              <a:rPr lang="en-US" altLang="zh-CN" dirty="0" smtClean="0"/>
              <a:t> =&gt; Application Server</a:t>
            </a:r>
          </a:p>
          <a:p>
            <a:pPr marL="548640" lvl="1" eaLnBrk="1" fontAlgn="auto" hangingPunct="1">
              <a:spcBef>
                <a:spcPts val="370"/>
              </a:spcBef>
              <a:spcAft>
                <a:spcPts val="0"/>
              </a:spcAft>
              <a:buFont typeface="Wingdings 2"/>
              <a:buChar char=""/>
              <a:defRPr/>
            </a:pPr>
            <a:r>
              <a:rPr lang="zh-CN" altLang="en-US" dirty="0" smtClean="0"/>
              <a:t>数据：</a:t>
            </a:r>
            <a:r>
              <a:rPr lang="en-US" altLang="zh-CN" dirty="0" err="1" smtClean="0"/>
              <a:t>sql</a:t>
            </a:r>
            <a:r>
              <a:rPr lang="zh-CN" altLang="en-US" dirty="0" smtClean="0"/>
              <a:t>文件 </a:t>
            </a:r>
            <a:r>
              <a:rPr lang="en-US" altLang="zh-CN" dirty="0" smtClean="0"/>
              <a:t>=&gt; Database Server</a:t>
            </a:r>
          </a:p>
          <a:p>
            <a:pPr marL="822960" lvl="2" eaLnBrk="1" fontAlgn="auto" hangingPunct="1">
              <a:spcBef>
                <a:spcPts val="370"/>
              </a:spcBef>
              <a:spcAft>
                <a:spcPts val="0"/>
              </a:spcAft>
              <a:buClr>
                <a:schemeClr val="accent1">
                  <a:tint val="60000"/>
                </a:schemeClr>
              </a:buClr>
              <a:buFont typeface="Wingdings 2"/>
              <a:buChar char=""/>
              <a:defRPr/>
            </a:pPr>
            <a:r>
              <a:rPr lang="zh-CN" altLang="en-US" dirty="0" smtClean="0"/>
              <a:t>执行</a:t>
            </a:r>
            <a:r>
              <a:rPr lang="en-US" altLang="zh-CN" dirty="0" err="1" smtClean="0"/>
              <a:t>sql</a:t>
            </a:r>
            <a:r>
              <a:rPr lang="zh-CN" altLang="en-US" dirty="0" smtClean="0"/>
              <a:t>文件，导入数据</a:t>
            </a:r>
            <a:endParaRPr lang="en-US" altLang="zh-CN" dirty="0" smtClean="0"/>
          </a:p>
          <a:p>
            <a:pPr marL="548640" lvl="1" eaLnBrk="1" fontAlgn="auto" hangingPunct="1">
              <a:spcBef>
                <a:spcPts val="370"/>
              </a:spcBef>
              <a:spcAft>
                <a:spcPts val="0"/>
              </a:spcAft>
              <a:buFont typeface="Wingdings 2"/>
              <a:buChar char=""/>
              <a:defRPr/>
            </a:pPr>
            <a:r>
              <a:rPr lang="zh-CN" altLang="en-US" dirty="0" smtClean="0"/>
              <a:t>规范：</a:t>
            </a:r>
            <a:endParaRPr lang="en-US" altLang="zh-CN" dirty="0" smtClean="0"/>
          </a:p>
          <a:p>
            <a:pPr marL="822960" lvl="2" eaLnBrk="1" fontAlgn="auto" hangingPunct="1">
              <a:spcBef>
                <a:spcPts val="370"/>
              </a:spcBef>
              <a:spcAft>
                <a:spcPts val="0"/>
              </a:spcAft>
              <a:buClr>
                <a:schemeClr val="accent1">
                  <a:tint val="60000"/>
                </a:schemeClr>
              </a:buClr>
              <a:buFont typeface="Wingdings 2"/>
              <a:buChar char=""/>
              <a:defRPr/>
            </a:pPr>
            <a:r>
              <a:rPr lang="zh-CN" altLang="en-US" dirty="0" smtClean="0"/>
              <a:t>数据访问</a:t>
            </a:r>
            <a:endParaRPr lang="en-US" altLang="zh-CN" dirty="0" smtClean="0"/>
          </a:p>
          <a:p>
            <a:pPr marL="1097280" lvl="3" eaLnBrk="1" fontAlgn="auto" hangingPunct="1">
              <a:spcBef>
                <a:spcPts val="370"/>
              </a:spcBef>
              <a:spcAft>
                <a:spcPts val="0"/>
              </a:spcAft>
              <a:buClr>
                <a:schemeClr val="accent3"/>
              </a:buClr>
              <a:buFont typeface="Wingdings 2"/>
              <a:buChar char=""/>
              <a:defRPr/>
            </a:pPr>
            <a:r>
              <a:rPr lang="zh-CN" altLang="en-US" dirty="0" smtClean="0"/>
              <a:t>部署前数据库信息</a:t>
            </a:r>
            <a:r>
              <a:rPr lang="en-US" altLang="zh-CN" dirty="0" smtClean="0"/>
              <a:t>(</a:t>
            </a:r>
            <a:r>
              <a:rPr lang="zh-CN" altLang="en-US" dirty="0" smtClean="0"/>
              <a:t>如</a:t>
            </a:r>
            <a:r>
              <a:rPr lang="en-US" altLang="zh-CN" dirty="0" err="1" smtClean="0"/>
              <a:t>ip</a:t>
            </a:r>
            <a:r>
              <a:rPr lang="zh-CN" altLang="en-US" dirty="0" smtClean="0"/>
              <a:t>等</a:t>
            </a:r>
            <a:r>
              <a:rPr lang="en-US" altLang="zh-CN" dirty="0" smtClean="0"/>
              <a:t>)</a:t>
            </a:r>
            <a:r>
              <a:rPr lang="zh-CN" altLang="en-US" dirty="0" smtClean="0"/>
              <a:t>是未知的</a:t>
            </a:r>
            <a:endParaRPr lang="en-US" altLang="zh-CN" dirty="0" smtClean="0"/>
          </a:p>
          <a:p>
            <a:pPr marL="1097280" lvl="3" eaLnBrk="1" fontAlgn="auto" hangingPunct="1">
              <a:spcBef>
                <a:spcPts val="370"/>
              </a:spcBef>
              <a:spcAft>
                <a:spcPts val="0"/>
              </a:spcAft>
              <a:buClr>
                <a:schemeClr val="accent3"/>
              </a:buClr>
              <a:buFont typeface="Wingdings 2"/>
              <a:buChar char=""/>
              <a:defRPr/>
            </a:pPr>
            <a:r>
              <a:rPr lang="zh-CN" altLang="en-US" dirty="0" smtClean="0"/>
              <a:t>强制要求使用</a:t>
            </a:r>
            <a:r>
              <a:rPr lang="en-US" altLang="zh-CN" dirty="0" smtClean="0"/>
              <a:t>Hibernate</a:t>
            </a:r>
            <a:r>
              <a:rPr lang="zh-CN" altLang="en-US" dirty="0" smtClean="0"/>
              <a:t>或</a:t>
            </a:r>
            <a:r>
              <a:rPr lang="en-US" altLang="zh-CN" dirty="0" smtClean="0"/>
              <a:t>JPA</a:t>
            </a:r>
            <a:r>
              <a:rPr lang="zh-CN" altLang="en-US" dirty="0" smtClean="0"/>
              <a:t>框架</a:t>
            </a:r>
            <a:endParaRPr lang="en-US" altLang="zh-CN" dirty="0" smtClean="0"/>
          </a:p>
          <a:p>
            <a:pPr lvl="4" eaLnBrk="1" fontAlgn="auto" hangingPunct="1">
              <a:spcBef>
                <a:spcPts val="370"/>
              </a:spcBef>
              <a:spcAft>
                <a:spcPts val="0"/>
              </a:spcAft>
              <a:buClr>
                <a:schemeClr val="accent3"/>
              </a:buClr>
              <a:buFont typeface="Wingdings 2"/>
              <a:buChar char=""/>
              <a:defRPr/>
            </a:pPr>
            <a:r>
              <a:rPr lang="zh-CN" altLang="en-US" sz="1600" dirty="0" smtClean="0"/>
              <a:t>由部署程序修改</a:t>
            </a:r>
            <a:r>
              <a:rPr lang="en-US" altLang="zh-CN" sz="1600" dirty="0" err="1" smtClean="0"/>
              <a:t>hibernate.cfg.xml</a:t>
            </a:r>
            <a:r>
              <a:rPr lang="zh-CN" altLang="en-US" sz="1600" dirty="0" smtClean="0"/>
              <a:t>和</a:t>
            </a:r>
            <a:r>
              <a:rPr lang="en-US" altLang="zh-CN" sz="1600" dirty="0" smtClean="0"/>
              <a:t>persistent.xml</a:t>
            </a:r>
            <a:r>
              <a:rPr lang="zh-CN" altLang="en-US" sz="1600" dirty="0" smtClean="0"/>
              <a:t>等</a:t>
            </a:r>
            <a:endParaRPr lang="en-US" altLang="zh-CN" sz="1600" dirty="0" smtClean="0"/>
          </a:p>
          <a:p>
            <a:pPr lvl="4" eaLnBrk="1" fontAlgn="auto" hangingPunct="1">
              <a:spcBef>
                <a:spcPts val="370"/>
              </a:spcBef>
              <a:spcAft>
                <a:spcPts val="0"/>
              </a:spcAft>
              <a:buClr>
                <a:schemeClr val="accent3"/>
              </a:buClr>
              <a:buFont typeface="Wingdings 2"/>
              <a:buChar char=""/>
              <a:defRPr/>
            </a:pPr>
            <a:r>
              <a:rPr lang="zh-CN" altLang="en-US" sz="1600" dirty="0" smtClean="0"/>
              <a:t>如果直接使用</a:t>
            </a:r>
            <a:r>
              <a:rPr lang="en-US" altLang="zh-CN" sz="1600" dirty="0" smtClean="0"/>
              <a:t>JDBC</a:t>
            </a:r>
            <a:r>
              <a:rPr lang="zh-CN" altLang="en-US" sz="1600" dirty="0" smtClean="0"/>
              <a:t>，必须从</a:t>
            </a:r>
            <a:r>
              <a:rPr lang="en-US" altLang="zh-CN" sz="1600" dirty="0" smtClean="0"/>
              <a:t>database.xml</a:t>
            </a:r>
            <a:r>
              <a:rPr lang="zh-CN" altLang="en-US" sz="1600" dirty="0" smtClean="0"/>
              <a:t>读取数据库信息</a:t>
            </a:r>
            <a:endParaRPr lang="en-US" altLang="zh-CN" sz="1600" dirty="0" smtClean="0"/>
          </a:p>
          <a:p>
            <a:pPr marL="1097280" lvl="3" eaLnBrk="1" fontAlgn="auto" hangingPunct="1">
              <a:spcBef>
                <a:spcPts val="370"/>
              </a:spcBef>
              <a:spcAft>
                <a:spcPts val="0"/>
              </a:spcAft>
              <a:buClr>
                <a:schemeClr val="accent3"/>
              </a:buClr>
              <a:buFont typeface="Wingdings 2"/>
              <a:buChar char=""/>
              <a:defRPr/>
            </a:pPr>
            <a:r>
              <a:rPr lang="en-US" altLang="zh-CN" sz="1600" dirty="0" err="1" smtClean="0"/>
              <a:t>Sql</a:t>
            </a:r>
            <a:r>
              <a:rPr lang="zh-CN" altLang="en-US" sz="1600" dirty="0" smtClean="0"/>
              <a:t>文件只允许进行表结构的</a:t>
            </a:r>
            <a:r>
              <a:rPr lang="en-US" altLang="zh-CN" sz="1600" dirty="0" smtClean="0"/>
              <a:t>CRUD</a:t>
            </a:r>
            <a:r>
              <a:rPr lang="zh-CN" altLang="en-US" sz="1600" dirty="0" smtClean="0"/>
              <a:t>以及数据记录的</a:t>
            </a:r>
            <a:r>
              <a:rPr lang="en-US" altLang="zh-CN" sz="1600" dirty="0" smtClean="0"/>
              <a:t>CRUD</a:t>
            </a:r>
          </a:p>
          <a:p>
            <a:pPr marL="822960" lvl="2" eaLnBrk="1" fontAlgn="auto" hangingPunct="1">
              <a:spcBef>
                <a:spcPts val="370"/>
              </a:spcBef>
              <a:spcAft>
                <a:spcPts val="0"/>
              </a:spcAft>
              <a:buClr>
                <a:schemeClr val="accent1">
                  <a:tint val="60000"/>
                </a:schemeClr>
              </a:buClr>
              <a:buFont typeface="Wingdings 2"/>
              <a:buChar char=""/>
              <a:defRPr/>
            </a:pPr>
            <a:r>
              <a:rPr lang="zh-CN" altLang="en-US" dirty="0" smtClean="0"/>
              <a:t>文件访问：通过定制的</a:t>
            </a:r>
            <a:r>
              <a:rPr lang="en-US" altLang="zh-CN" dirty="0" err="1" smtClean="0"/>
              <a:t>sdk</a:t>
            </a:r>
            <a:r>
              <a:rPr lang="zh-CN" altLang="en-US" dirty="0" smtClean="0"/>
              <a:t>进行，不允许直接访问</a:t>
            </a:r>
            <a:r>
              <a:rPr lang="en-US" altLang="zh-CN" dirty="0" smtClean="0"/>
              <a:t>(</a:t>
            </a:r>
            <a:r>
              <a:rPr lang="zh-CN" altLang="en-US" dirty="0" smtClean="0"/>
              <a:t>防止危害系统安全</a:t>
            </a:r>
            <a:r>
              <a:rPr lang="en-US" altLang="zh-CN" dirty="0" smtClean="0"/>
              <a:t>)</a:t>
            </a:r>
          </a:p>
          <a:p>
            <a:pPr marL="822960" lvl="2" eaLnBrk="1" fontAlgn="auto" hangingPunct="1">
              <a:spcBef>
                <a:spcPts val="370"/>
              </a:spcBef>
              <a:spcAft>
                <a:spcPts val="0"/>
              </a:spcAft>
              <a:buClr>
                <a:schemeClr val="accent1">
                  <a:tint val="60000"/>
                </a:schemeClr>
              </a:buClr>
              <a:buFont typeface="Wingdings 2"/>
              <a:buChar char=""/>
              <a:defRPr/>
            </a:pPr>
            <a:r>
              <a:rPr lang="zh-CN" altLang="en-US" dirty="0" smtClean="0"/>
              <a:t>禁止通过代码调用本地命令</a:t>
            </a:r>
            <a:endParaRPr lang="en-US" altLang="zh-CN" dirty="0" smtClean="0"/>
          </a:p>
          <a:p>
            <a:pPr marL="822960" lvl="2" eaLnBrk="1" fontAlgn="auto" hangingPunct="1">
              <a:spcBef>
                <a:spcPts val="370"/>
              </a:spcBef>
              <a:spcAft>
                <a:spcPts val="0"/>
              </a:spcAft>
              <a:buClr>
                <a:schemeClr val="accent1">
                  <a:tint val="60000"/>
                </a:schemeClr>
              </a:buClr>
              <a:buFont typeface="Wingdings 2"/>
              <a:buChar char=""/>
              <a:defRPr/>
            </a:pPr>
            <a:r>
              <a:rPr lang="zh-CN" altLang="en-US" dirty="0" smtClean="0"/>
              <a:t>禁止通过代码开放端口</a:t>
            </a:r>
            <a:endParaRPr lang="en-US" altLang="zh-CN" dirty="0" smtClean="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313" y="714375"/>
            <a:ext cx="8786812" cy="5857875"/>
          </a:xfrm>
        </p:spPr>
        <p:txBody>
          <a:bodyPr rtlCol="0">
            <a:normAutofit lnSpcReduction="10000"/>
          </a:bodyPr>
          <a:lstStyle/>
          <a:p>
            <a:pPr marL="274320" indent="-274320" eaLnBrk="1" fontAlgn="auto" hangingPunct="1">
              <a:spcBef>
                <a:spcPts val="580"/>
              </a:spcBef>
              <a:spcAft>
                <a:spcPts val="0"/>
              </a:spcAft>
              <a:buFont typeface="Wingdings 2"/>
              <a:buChar char=""/>
              <a:defRPr/>
            </a:pPr>
            <a:r>
              <a:rPr lang="zh-CN" altLang="en-US" dirty="0" smtClean="0"/>
              <a:t>步骤</a:t>
            </a:r>
            <a:endParaRPr lang="en-US" altLang="zh-CN" dirty="0" smtClean="0"/>
          </a:p>
          <a:p>
            <a:pPr marL="548640" lvl="1" eaLnBrk="1" fontAlgn="auto" hangingPunct="1">
              <a:spcBef>
                <a:spcPts val="370"/>
              </a:spcBef>
              <a:spcAft>
                <a:spcPts val="0"/>
              </a:spcAft>
              <a:buFont typeface="Wingdings 2"/>
              <a:buChar char=""/>
              <a:defRPr/>
            </a:pPr>
            <a:r>
              <a:rPr lang="zh-CN" altLang="en-US" dirty="0" smtClean="0"/>
              <a:t>上传服务包</a:t>
            </a:r>
            <a:r>
              <a:rPr lang="en-US" altLang="zh-CN" dirty="0" smtClean="0"/>
              <a:t>(</a:t>
            </a:r>
            <a:r>
              <a:rPr lang="en-US" altLang="zh-CN" dirty="0" err="1" smtClean="0"/>
              <a:t>war+sql</a:t>
            </a:r>
            <a:r>
              <a:rPr lang="en-US" altLang="zh-CN" dirty="0" smtClean="0"/>
              <a:t>)</a:t>
            </a:r>
            <a:r>
              <a:rPr lang="zh-CN" altLang="en-US" dirty="0" smtClean="0"/>
              <a:t>：保存在一个统一的仓库中</a:t>
            </a:r>
            <a:endParaRPr lang="en-US" altLang="zh-CN" dirty="0" smtClean="0"/>
          </a:p>
          <a:p>
            <a:pPr marL="548640" lvl="1" eaLnBrk="1" fontAlgn="auto" hangingPunct="1">
              <a:spcBef>
                <a:spcPts val="370"/>
              </a:spcBef>
              <a:spcAft>
                <a:spcPts val="0"/>
              </a:spcAft>
              <a:buFont typeface="Wingdings 2"/>
              <a:buChar char=""/>
              <a:defRPr/>
            </a:pPr>
            <a:r>
              <a:rPr lang="zh-CN" altLang="en-US" dirty="0" smtClean="0"/>
              <a:t>检查服务包</a:t>
            </a:r>
            <a:r>
              <a:rPr lang="en-US" altLang="zh-CN" dirty="0" smtClean="0"/>
              <a:t>(</a:t>
            </a:r>
            <a:r>
              <a:rPr lang="zh-CN" altLang="en-US" dirty="0" smtClean="0"/>
              <a:t>静态分析</a:t>
            </a:r>
            <a:r>
              <a:rPr lang="en-US" altLang="zh-CN" dirty="0" smtClean="0"/>
              <a:t>)</a:t>
            </a:r>
          </a:p>
          <a:p>
            <a:pPr marL="822960" lvl="2" eaLnBrk="1" fontAlgn="auto" hangingPunct="1">
              <a:spcBef>
                <a:spcPts val="370"/>
              </a:spcBef>
              <a:spcAft>
                <a:spcPts val="0"/>
              </a:spcAft>
              <a:buClr>
                <a:schemeClr val="accent1">
                  <a:tint val="60000"/>
                </a:schemeClr>
              </a:buClr>
              <a:buFont typeface="Wingdings 2"/>
              <a:buChar char=""/>
              <a:defRPr/>
            </a:pPr>
            <a:r>
              <a:rPr lang="zh-CN" altLang="en-US" dirty="0" smtClean="0"/>
              <a:t>规范检查：是否满足规范</a:t>
            </a:r>
            <a:r>
              <a:rPr lang="en-US" altLang="zh-CN" dirty="0" smtClean="0"/>
              <a:t>(</a:t>
            </a:r>
            <a:r>
              <a:rPr lang="zh-CN" altLang="en-US" dirty="0" smtClean="0"/>
              <a:t>数据库、文件、端口等</a:t>
            </a:r>
            <a:r>
              <a:rPr lang="en-US" altLang="zh-CN" dirty="0" smtClean="0"/>
              <a:t>)</a:t>
            </a:r>
          </a:p>
          <a:p>
            <a:pPr marL="822960" lvl="2" eaLnBrk="1" fontAlgn="auto" hangingPunct="1">
              <a:spcBef>
                <a:spcPts val="370"/>
              </a:spcBef>
              <a:spcAft>
                <a:spcPts val="0"/>
              </a:spcAft>
              <a:buClr>
                <a:schemeClr val="accent1">
                  <a:tint val="60000"/>
                </a:schemeClr>
              </a:buClr>
              <a:buFont typeface="Wingdings 2"/>
              <a:buChar char=""/>
              <a:defRPr/>
            </a:pPr>
            <a:r>
              <a:rPr lang="zh-CN" altLang="en-US" dirty="0" smtClean="0"/>
              <a:t>安全性检查：是否具有恶意代码</a:t>
            </a:r>
            <a:r>
              <a:rPr lang="en-US" altLang="zh-CN" dirty="0" smtClean="0"/>
              <a:t>(</a:t>
            </a:r>
            <a:r>
              <a:rPr lang="zh-CN" altLang="en-US" dirty="0" smtClean="0"/>
              <a:t>死循环、压力测试等</a:t>
            </a:r>
            <a:r>
              <a:rPr lang="en-US" altLang="zh-CN" dirty="0" smtClean="0"/>
              <a:t>)</a:t>
            </a:r>
          </a:p>
          <a:p>
            <a:pPr marL="822960" lvl="2" eaLnBrk="1" fontAlgn="auto" hangingPunct="1">
              <a:spcBef>
                <a:spcPts val="370"/>
              </a:spcBef>
              <a:spcAft>
                <a:spcPts val="0"/>
              </a:spcAft>
              <a:buClr>
                <a:schemeClr val="accent1">
                  <a:tint val="60000"/>
                </a:schemeClr>
              </a:buClr>
              <a:buFont typeface="Wingdings 2"/>
              <a:buChar char=""/>
              <a:defRPr/>
            </a:pPr>
            <a:r>
              <a:rPr lang="zh-CN" altLang="en-US" dirty="0" smtClean="0"/>
              <a:t>代码依赖完整性检查：是否将使用到的全部第三方</a:t>
            </a:r>
            <a:r>
              <a:rPr lang="en-US" altLang="zh-CN" dirty="0" smtClean="0"/>
              <a:t>lib</a:t>
            </a:r>
            <a:r>
              <a:rPr lang="zh-CN" altLang="en-US" dirty="0" smtClean="0"/>
              <a:t>上传</a:t>
            </a:r>
            <a:endParaRPr lang="en-US" altLang="zh-CN" dirty="0" smtClean="0"/>
          </a:p>
          <a:p>
            <a:pPr marL="822960" lvl="2" eaLnBrk="1" fontAlgn="auto" hangingPunct="1">
              <a:spcBef>
                <a:spcPts val="370"/>
              </a:spcBef>
              <a:spcAft>
                <a:spcPts val="0"/>
              </a:spcAft>
              <a:buClr>
                <a:schemeClr val="accent1">
                  <a:tint val="60000"/>
                </a:schemeClr>
              </a:buClr>
              <a:buFont typeface="Wingdings 2"/>
              <a:buChar char=""/>
              <a:defRPr/>
            </a:pPr>
            <a:r>
              <a:rPr lang="zh-CN" altLang="en-US" dirty="0" smtClean="0"/>
              <a:t>服务特征分析：</a:t>
            </a:r>
            <a:r>
              <a:rPr lang="en-US" altLang="zh-CN" dirty="0" smtClean="0"/>
              <a:t>I/O</a:t>
            </a:r>
            <a:r>
              <a:rPr lang="zh-CN" altLang="en-US" dirty="0" smtClean="0"/>
              <a:t>密集还是计算密集</a:t>
            </a:r>
            <a:endParaRPr lang="en-US" altLang="zh-CN" dirty="0" smtClean="0"/>
          </a:p>
          <a:p>
            <a:pPr marL="548640" lvl="1" eaLnBrk="1" fontAlgn="auto" hangingPunct="1">
              <a:spcBef>
                <a:spcPts val="370"/>
              </a:spcBef>
              <a:spcAft>
                <a:spcPts val="0"/>
              </a:spcAft>
              <a:buFont typeface="Wingdings 2"/>
              <a:buChar char=""/>
              <a:defRPr/>
            </a:pPr>
            <a:r>
              <a:rPr lang="zh-CN" altLang="en-US" dirty="0" smtClean="0"/>
              <a:t>分配</a:t>
            </a:r>
            <a:r>
              <a:rPr lang="en-US" altLang="zh-CN" dirty="0" smtClean="0"/>
              <a:t>Database Server</a:t>
            </a:r>
          </a:p>
          <a:p>
            <a:pPr marL="822960" lvl="2" eaLnBrk="1" fontAlgn="auto" hangingPunct="1">
              <a:spcBef>
                <a:spcPts val="370"/>
              </a:spcBef>
              <a:spcAft>
                <a:spcPts val="0"/>
              </a:spcAft>
              <a:buClr>
                <a:schemeClr val="accent1">
                  <a:tint val="60000"/>
                </a:schemeClr>
              </a:buClr>
              <a:buFont typeface="Wingdings 2"/>
              <a:buChar char=""/>
              <a:defRPr/>
            </a:pPr>
            <a:r>
              <a:rPr lang="zh-CN" altLang="en-US" dirty="0" smtClean="0"/>
              <a:t>根据负载均衡等策略，选择一个</a:t>
            </a:r>
            <a:r>
              <a:rPr lang="en-US" altLang="zh-CN" dirty="0" smtClean="0"/>
              <a:t>Database server</a:t>
            </a:r>
            <a:r>
              <a:rPr lang="zh-CN" altLang="en-US" dirty="0" smtClean="0"/>
              <a:t>，通知</a:t>
            </a:r>
            <a:r>
              <a:rPr lang="en-US" altLang="zh-CN" dirty="0" smtClean="0"/>
              <a:t>Agent</a:t>
            </a:r>
            <a:r>
              <a:rPr lang="zh-CN" altLang="en-US" dirty="0" smtClean="0"/>
              <a:t>配置数据库</a:t>
            </a:r>
            <a:r>
              <a:rPr lang="en-US" altLang="zh-CN" dirty="0" smtClean="0"/>
              <a:t>(</a:t>
            </a:r>
            <a:r>
              <a:rPr lang="zh-CN" altLang="en-US" dirty="0" smtClean="0"/>
              <a:t>创建用户、创建数据库、导入</a:t>
            </a:r>
            <a:r>
              <a:rPr lang="en-US" altLang="zh-CN" dirty="0" err="1" smtClean="0"/>
              <a:t>sql</a:t>
            </a:r>
            <a:r>
              <a:rPr lang="zh-CN" altLang="en-US" dirty="0" smtClean="0"/>
              <a:t>文件</a:t>
            </a:r>
            <a:r>
              <a:rPr lang="en-US" altLang="zh-CN" dirty="0" smtClean="0"/>
              <a:t>)</a:t>
            </a:r>
          </a:p>
          <a:p>
            <a:pPr marL="1097280" lvl="3" eaLnBrk="1" fontAlgn="auto" hangingPunct="1">
              <a:spcBef>
                <a:spcPts val="370"/>
              </a:spcBef>
              <a:spcAft>
                <a:spcPts val="0"/>
              </a:spcAft>
              <a:buClr>
                <a:schemeClr val="accent3"/>
              </a:buClr>
              <a:buFont typeface="Wingdings 2"/>
              <a:buChar char=""/>
              <a:defRPr/>
            </a:pPr>
            <a:r>
              <a:rPr lang="zh-CN" altLang="en-US" dirty="0" smtClean="0"/>
              <a:t>扩展点：数据库集群</a:t>
            </a:r>
            <a:endParaRPr lang="en-US" altLang="zh-CN" dirty="0" smtClean="0"/>
          </a:p>
          <a:p>
            <a:pPr marL="548640" lvl="1" eaLnBrk="1" fontAlgn="auto" hangingPunct="1">
              <a:spcBef>
                <a:spcPts val="370"/>
              </a:spcBef>
              <a:spcAft>
                <a:spcPts val="0"/>
              </a:spcAft>
              <a:buFont typeface="Wingdings 2"/>
              <a:buChar char=""/>
              <a:defRPr/>
            </a:pPr>
            <a:r>
              <a:rPr lang="zh-CN" altLang="en-US" dirty="0" smtClean="0"/>
              <a:t>分配</a:t>
            </a:r>
            <a:r>
              <a:rPr lang="en-US" altLang="zh-CN" dirty="0" smtClean="0"/>
              <a:t>Application Server</a:t>
            </a:r>
          </a:p>
          <a:p>
            <a:pPr marL="822960" lvl="2" eaLnBrk="1" fontAlgn="auto" hangingPunct="1">
              <a:spcBef>
                <a:spcPts val="370"/>
              </a:spcBef>
              <a:spcAft>
                <a:spcPts val="0"/>
              </a:spcAft>
              <a:buClr>
                <a:schemeClr val="accent1">
                  <a:tint val="60000"/>
                </a:schemeClr>
              </a:buClr>
              <a:buFont typeface="Wingdings 2"/>
              <a:buChar char=""/>
              <a:defRPr/>
            </a:pPr>
            <a:r>
              <a:rPr lang="zh-CN" altLang="en-US" dirty="0" smtClean="0"/>
              <a:t>根据数据库的分配结果，修改数据库配置文件</a:t>
            </a:r>
            <a:endParaRPr lang="en-US" altLang="zh-CN" dirty="0" smtClean="0"/>
          </a:p>
          <a:p>
            <a:pPr marL="822960" lvl="2" eaLnBrk="1" fontAlgn="auto" hangingPunct="1">
              <a:spcBef>
                <a:spcPts val="370"/>
              </a:spcBef>
              <a:spcAft>
                <a:spcPts val="0"/>
              </a:spcAft>
              <a:buClr>
                <a:schemeClr val="accent1">
                  <a:tint val="60000"/>
                </a:schemeClr>
              </a:buClr>
              <a:buFont typeface="Wingdings 2"/>
              <a:buChar char=""/>
              <a:defRPr/>
            </a:pPr>
            <a:r>
              <a:rPr lang="zh-CN" altLang="en-US" dirty="0" smtClean="0"/>
              <a:t>根据负载均衡等策略，选择一个或多个</a:t>
            </a:r>
            <a:r>
              <a:rPr lang="en-US" altLang="zh-CN" dirty="0" smtClean="0"/>
              <a:t>(</a:t>
            </a:r>
            <a:r>
              <a:rPr lang="zh-CN" altLang="en-US" dirty="0" smtClean="0"/>
              <a:t>组成集群</a:t>
            </a:r>
            <a:r>
              <a:rPr lang="en-US" altLang="zh-CN" dirty="0" smtClean="0"/>
              <a:t>)Application Server</a:t>
            </a:r>
            <a:r>
              <a:rPr lang="zh-CN" altLang="en-US" dirty="0" smtClean="0"/>
              <a:t>，通知</a:t>
            </a:r>
            <a:r>
              <a:rPr lang="en-US" altLang="zh-CN" dirty="0" smtClean="0"/>
              <a:t>Agent</a:t>
            </a:r>
            <a:r>
              <a:rPr lang="zh-CN" altLang="en-US" dirty="0" smtClean="0"/>
              <a:t>部署服务代码</a:t>
            </a:r>
            <a:endParaRPr lang="en-US" altLang="zh-CN" dirty="0" smtClean="0"/>
          </a:p>
          <a:p>
            <a:pPr marL="548640" lvl="1" eaLnBrk="1" fontAlgn="auto" hangingPunct="1">
              <a:spcBef>
                <a:spcPts val="370"/>
              </a:spcBef>
              <a:spcAft>
                <a:spcPts val="0"/>
              </a:spcAft>
              <a:buFont typeface="Wingdings 2"/>
              <a:buChar char=""/>
              <a:defRPr/>
            </a:pPr>
            <a:r>
              <a:rPr lang="zh-CN" altLang="en-US" dirty="0" smtClean="0"/>
              <a:t>修改</a:t>
            </a:r>
            <a:r>
              <a:rPr lang="en-US" altLang="zh-CN" dirty="0" smtClean="0"/>
              <a:t>Web Server</a:t>
            </a:r>
            <a:r>
              <a:rPr lang="zh-CN" altLang="en-US" dirty="0" smtClean="0"/>
              <a:t>配置，开放访问服务的</a:t>
            </a:r>
            <a:r>
              <a:rPr lang="en-US" altLang="zh-CN" dirty="0" smtClean="0"/>
              <a:t>URL</a:t>
            </a:r>
            <a:endParaRPr lang="zh-CN" altLang="en-US" dirty="0" smtClean="0"/>
          </a:p>
          <a:p>
            <a:pPr eaLnBrk="1" fontAlgn="auto" hangingPunct="1">
              <a:spcAft>
                <a:spcPts val="0"/>
              </a:spcAft>
              <a:buFont typeface="Wingdings 2"/>
              <a:buChar char="ß"/>
              <a:defRPr/>
            </a:pPr>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NIST</a:t>
            </a:r>
            <a:r>
              <a:rPr lang="zh-CN" altLang="en-US" smtClean="0"/>
              <a:t>对云计算的定义</a:t>
            </a:r>
            <a:endParaRPr lang="zh-CN" altLang="en-US"/>
          </a:p>
        </p:txBody>
      </p:sp>
      <p:sp>
        <p:nvSpPr>
          <p:cNvPr id="13315" name="内容占位符 2"/>
          <p:cNvSpPr>
            <a:spLocks noGrp="1"/>
          </p:cNvSpPr>
          <p:nvPr>
            <p:ph idx="1"/>
          </p:nvPr>
        </p:nvSpPr>
        <p:spPr/>
        <p:txBody>
          <a:bodyPr/>
          <a:lstStyle/>
          <a:p>
            <a:pPr marL="342900" lvl="1" indent="-342900" eaLnBrk="1" hangingPunct="1">
              <a:buFont typeface="Arial" pitchFamily="34" charset="0"/>
              <a:buChar char="•"/>
            </a:pPr>
            <a:r>
              <a:rPr lang="zh-CN" altLang="en-US" smtClean="0"/>
              <a:t>云计算是一个模型，这个模型可以方便地按需访问一个可配置的计算资源（例如，网络、服务器、存储设备、应用程序以及服务）的公共集。这些资源可以被迅速提供并发布，同时最小化管理成本或服务提供商的干涉。云模型由五个特征、三个服务模型和四个发布模型组成，如此使以上成为可能。 </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pPr eaLnBrk="1" fontAlgn="auto" hangingPunct="1">
              <a:spcAft>
                <a:spcPts val="0"/>
              </a:spcAft>
              <a:defRPr/>
            </a:pPr>
            <a:r>
              <a:rPr lang="zh-CN" altLang="en-US" smtClean="0"/>
              <a:t>服务的部署过程</a:t>
            </a:r>
          </a:p>
        </p:txBody>
      </p:sp>
      <p:sp>
        <p:nvSpPr>
          <p:cNvPr id="4" name="圆角矩形 3"/>
          <p:cNvSpPr/>
          <p:nvPr/>
        </p:nvSpPr>
        <p:spPr>
          <a:xfrm>
            <a:off x="6724650" y="4427538"/>
            <a:ext cx="863600" cy="10795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6869113" y="5095875"/>
            <a:ext cx="576262" cy="3603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DS</a:t>
            </a:r>
            <a:endParaRPr lang="zh-CN" altLang="en-US" sz="1100" b="1" dirty="0"/>
          </a:p>
        </p:txBody>
      </p:sp>
      <p:sp>
        <p:nvSpPr>
          <p:cNvPr id="6" name="矩形 5"/>
          <p:cNvSpPr/>
          <p:nvPr/>
        </p:nvSpPr>
        <p:spPr>
          <a:xfrm>
            <a:off x="6869113" y="4570413"/>
            <a:ext cx="576262"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Agent</a:t>
            </a:r>
            <a:endParaRPr lang="zh-CN" altLang="en-US" sz="1100" b="1" dirty="0"/>
          </a:p>
        </p:txBody>
      </p:sp>
      <p:cxnSp>
        <p:nvCxnSpPr>
          <p:cNvPr id="7" name="直接箭头连接符 6"/>
          <p:cNvCxnSpPr>
            <a:stCxn id="6" idx="2"/>
          </p:cNvCxnSpPr>
          <p:nvPr/>
        </p:nvCxnSpPr>
        <p:spPr>
          <a:xfrm flipH="1">
            <a:off x="7156450" y="4859338"/>
            <a:ext cx="1588" cy="23653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7740650" y="4437063"/>
            <a:ext cx="863600" cy="10795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p:nvPr/>
        </p:nvSpPr>
        <p:spPr>
          <a:xfrm>
            <a:off x="7886700" y="5105400"/>
            <a:ext cx="576263" cy="3603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DS</a:t>
            </a:r>
            <a:endParaRPr lang="zh-CN" altLang="en-US" sz="1100" b="1" dirty="0"/>
          </a:p>
        </p:txBody>
      </p:sp>
      <p:sp>
        <p:nvSpPr>
          <p:cNvPr id="10" name="矩形 9"/>
          <p:cNvSpPr/>
          <p:nvPr/>
        </p:nvSpPr>
        <p:spPr>
          <a:xfrm>
            <a:off x="7886700" y="4581525"/>
            <a:ext cx="576263"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Agent</a:t>
            </a:r>
            <a:endParaRPr lang="zh-CN" altLang="en-US" sz="1100" b="1" dirty="0"/>
          </a:p>
        </p:txBody>
      </p:sp>
      <p:cxnSp>
        <p:nvCxnSpPr>
          <p:cNvPr id="11" name="直接箭头连接符 10"/>
          <p:cNvCxnSpPr>
            <a:stCxn id="10" idx="2"/>
          </p:cNvCxnSpPr>
          <p:nvPr/>
        </p:nvCxnSpPr>
        <p:spPr>
          <a:xfrm flipH="1">
            <a:off x="8172450" y="4868863"/>
            <a:ext cx="1588" cy="23653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4625975" y="4416425"/>
            <a:ext cx="863600" cy="10795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a:off x="4772025" y="5084763"/>
            <a:ext cx="574675" cy="3603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AS</a:t>
            </a:r>
            <a:endParaRPr lang="zh-CN" altLang="en-US" sz="1100" b="1" dirty="0"/>
          </a:p>
        </p:txBody>
      </p:sp>
      <p:sp>
        <p:nvSpPr>
          <p:cNvPr id="14" name="矩形 13"/>
          <p:cNvSpPr/>
          <p:nvPr/>
        </p:nvSpPr>
        <p:spPr>
          <a:xfrm>
            <a:off x="4772025" y="4560888"/>
            <a:ext cx="574675"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Agent</a:t>
            </a:r>
            <a:endParaRPr lang="zh-CN" altLang="en-US" sz="1100" b="1" dirty="0"/>
          </a:p>
        </p:txBody>
      </p:sp>
      <p:cxnSp>
        <p:nvCxnSpPr>
          <p:cNvPr id="15" name="直接箭头连接符 14"/>
          <p:cNvCxnSpPr>
            <a:stCxn id="14" idx="2"/>
          </p:cNvCxnSpPr>
          <p:nvPr/>
        </p:nvCxnSpPr>
        <p:spPr>
          <a:xfrm flipH="1">
            <a:off x="5057775" y="4848225"/>
            <a:ext cx="1588" cy="23653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5641975" y="4427538"/>
            <a:ext cx="863600" cy="10795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a:off x="5788025" y="5095875"/>
            <a:ext cx="576263" cy="36036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AS</a:t>
            </a:r>
            <a:endParaRPr lang="zh-CN" altLang="en-US" sz="1100" b="1" dirty="0"/>
          </a:p>
        </p:txBody>
      </p:sp>
      <p:sp>
        <p:nvSpPr>
          <p:cNvPr id="18" name="矩形 17"/>
          <p:cNvSpPr/>
          <p:nvPr/>
        </p:nvSpPr>
        <p:spPr>
          <a:xfrm>
            <a:off x="5788025" y="4570413"/>
            <a:ext cx="576263"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Agent</a:t>
            </a:r>
            <a:endParaRPr lang="zh-CN" altLang="en-US" sz="1100" b="1" dirty="0"/>
          </a:p>
        </p:txBody>
      </p:sp>
      <p:cxnSp>
        <p:nvCxnSpPr>
          <p:cNvPr id="19" name="直接箭头连接符 18"/>
          <p:cNvCxnSpPr>
            <a:stCxn id="18" idx="2"/>
          </p:cNvCxnSpPr>
          <p:nvPr/>
        </p:nvCxnSpPr>
        <p:spPr>
          <a:xfrm flipH="1">
            <a:off x="6073775" y="4859338"/>
            <a:ext cx="1588" cy="23653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3043238" y="4416425"/>
            <a:ext cx="863600" cy="10795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椭圆 20"/>
          <p:cNvSpPr/>
          <p:nvPr/>
        </p:nvSpPr>
        <p:spPr>
          <a:xfrm>
            <a:off x="3189288" y="5084763"/>
            <a:ext cx="576262" cy="360362"/>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WS</a:t>
            </a:r>
            <a:endParaRPr lang="zh-CN" altLang="en-US" sz="1100" b="1" dirty="0"/>
          </a:p>
        </p:txBody>
      </p:sp>
      <p:sp>
        <p:nvSpPr>
          <p:cNvPr id="22" name="矩形 21"/>
          <p:cNvSpPr/>
          <p:nvPr/>
        </p:nvSpPr>
        <p:spPr>
          <a:xfrm>
            <a:off x="3189288" y="4560888"/>
            <a:ext cx="576262"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Agent</a:t>
            </a:r>
            <a:endParaRPr lang="zh-CN" altLang="en-US" sz="1100" b="1" dirty="0"/>
          </a:p>
        </p:txBody>
      </p:sp>
      <p:cxnSp>
        <p:nvCxnSpPr>
          <p:cNvPr id="23" name="直接箭头连接符 22"/>
          <p:cNvCxnSpPr>
            <a:stCxn id="22" idx="2"/>
          </p:cNvCxnSpPr>
          <p:nvPr/>
        </p:nvCxnSpPr>
        <p:spPr>
          <a:xfrm flipH="1">
            <a:off x="3475038" y="4848225"/>
            <a:ext cx="1587" cy="23653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984750" y="2770188"/>
            <a:ext cx="12350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b="1" dirty="0"/>
              <a:t>Manager</a:t>
            </a:r>
            <a:endParaRPr lang="zh-CN" altLang="en-US" sz="2000" b="1" dirty="0"/>
          </a:p>
        </p:txBody>
      </p:sp>
      <p:cxnSp>
        <p:nvCxnSpPr>
          <p:cNvPr id="28" name="直接箭头连接符 27"/>
          <p:cNvCxnSpPr>
            <a:stCxn id="27" idx="2"/>
            <a:endCxn id="22" idx="0"/>
          </p:cNvCxnSpPr>
          <p:nvPr/>
        </p:nvCxnSpPr>
        <p:spPr>
          <a:xfrm flipH="1">
            <a:off x="3476625" y="3346450"/>
            <a:ext cx="2125663" cy="1214438"/>
          </a:xfrm>
          <a:prstGeom prst="straightConnector1">
            <a:avLst/>
          </a:prstGeom>
          <a:ln w="19050">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7" idx="2"/>
            <a:endCxn id="6" idx="0"/>
          </p:cNvCxnSpPr>
          <p:nvPr/>
        </p:nvCxnSpPr>
        <p:spPr>
          <a:xfrm>
            <a:off x="5602288" y="3346450"/>
            <a:ext cx="1555750" cy="1223963"/>
          </a:xfrm>
          <a:prstGeom prst="straightConnector1">
            <a:avLst/>
          </a:prstGeom>
          <a:ln w="19050">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7" idx="2"/>
            <a:endCxn id="10" idx="0"/>
          </p:cNvCxnSpPr>
          <p:nvPr/>
        </p:nvCxnSpPr>
        <p:spPr>
          <a:xfrm>
            <a:off x="5602288" y="3346450"/>
            <a:ext cx="2571750" cy="1235075"/>
          </a:xfrm>
          <a:prstGeom prst="straightConnector1">
            <a:avLst/>
          </a:prstGeom>
          <a:ln w="19050">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7" idx="2"/>
            <a:endCxn id="14" idx="0"/>
          </p:cNvCxnSpPr>
          <p:nvPr/>
        </p:nvCxnSpPr>
        <p:spPr>
          <a:xfrm flipH="1">
            <a:off x="5059363" y="3346450"/>
            <a:ext cx="542925" cy="1214438"/>
          </a:xfrm>
          <a:prstGeom prst="straightConnector1">
            <a:avLst/>
          </a:prstGeom>
          <a:ln w="19050">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7" idx="2"/>
            <a:endCxn id="18" idx="0"/>
          </p:cNvCxnSpPr>
          <p:nvPr/>
        </p:nvCxnSpPr>
        <p:spPr>
          <a:xfrm>
            <a:off x="5602288" y="3346450"/>
            <a:ext cx="473075" cy="1223963"/>
          </a:xfrm>
          <a:prstGeom prst="straightConnector1">
            <a:avLst/>
          </a:prstGeom>
          <a:ln w="1905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690813" y="2843213"/>
            <a:ext cx="1370012"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b="1" dirty="0" err="1"/>
              <a:t>Uploader</a:t>
            </a:r>
            <a:endParaRPr lang="zh-CN" altLang="en-US" sz="2000" b="1" dirty="0"/>
          </a:p>
        </p:txBody>
      </p:sp>
      <p:cxnSp>
        <p:nvCxnSpPr>
          <p:cNvPr id="42" name="直接箭头连接符 41"/>
          <p:cNvCxnSpPr/>
          <p:nvPr/>
        </p:nvCxnSpPr>
        <p:spPr>
          <a:xfrm>
            <a:off x="4061349" y="1524000"/>
            <a:ext cx="924149" cy="0"/>
          </a:xfrm>
          <a:prstGeom prst="straightConnector1">
            <a:avLst/>
          </a:prstGeom>
          <a:ln w="25400">
            <a:tailEnd type="arrow"/>
          </a:ln>
          <a:effectLst>
            <a:glow rad="101600">
              <a:schemeClr val="bg2">
                <a:lumMod val="25000"/>
                <a:alpha val="81000"/>
              </a:schemeClr>
            </a:glow>
          </a:effectLst>
        </p:spPr>
        <p:style>
          <a:lnRef idx="1">
            <a:schemeClr val="accent1"/>
          </a:lnRef>
          <a:fillRef idx="0">
            <a:schemeClr val="accent1"/>
          </a:fillRef>
          <a:effectRef idx="0">
            <a:schemeClr val="accent1"/>
          </a:effectRef>
          <a:fontRef idx="minor">
            <a:schemeClr val="tx1"/>
          </a:fontRef>
        </p:style>
      </p:cxnSp>
      <p:sp>
        <p:nvSpPr>
          <p:cNvPr id="48" name="流程图: 卡片 47"/>
          <p:cNvSpPr/>
          <p:nvPr/>
        </p:nvSpPr>
        <p:spPr>
          <a:xfrm>
            <a:off x="323850" y="2420938"/>
            <a:ext cx="1800225" cy="118268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2" name="直接箭头连接符 51"/>
          <p:cNvCxnSpPr>
            <a:stCxn id="33" idx="1"/>
            <a:endCxn id="48" idx="3"/>
          </p:cNvCxnSpPr>
          <p:nvPr/>
        </p:nvCxnSpPr>
        <p:spPr>
          <a:xfrm flipH="1" flipV="1">
            <a:off x="2124075" y="3013075"/>
            <a:ext cx="566738" cy="9525"/>
          </a:xfrm>
          <a:prstGeom prst="straightConnector1">
            <a:avLst/>
          </a:prstGeom>
          <a:ln w="19050">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2857500" y="1916113"/>
            <a:ext cx="1071563" cy="512762"/>
          </a:xfrm>
          <a:prstGeom prst="round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b="1" dirty="0">
              <a:solidFill>
                <a:srgbClr val="7030A0"/>
              </a:solidFill>
            </a:endParaRPr>
          </a:p>
        </p:txBody>
      </p:sp>
      <p:sp>
        <p:nvSpPr>
          <p:cNvPr id="55" name="圆角矩形 54"/>
          <p:cNvSpPr/>
          <p:nvPr/>
        </p:nvSpPr>
        <p:spPr>
          <a:xfrm>
            <a:off x="2906713" y="1989138"/>
            <a:ext cx="450850" cy="29686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solidFill>
                  <a:srgbClr val="FF0000"/>
                </a:solidFill>
              </a:rPr>
              <a:t>war</a:t>
            </a:r>
            <a:endParaRPr lang="zh-CN" altLang="en-US" sz="1100" b="1" dirty="0">
              <a:solidFill>
                <a:srgbClr val="FF0000"/>
              </a:solidFill>
            </a:endParaRPr>
          </a:p>
        </p:txBody>
      </p:sp>
      <p:sp>
        <p:nvSpPr>
          <p:cNvPr id="56" name="圆角矩形 55"/>
          <p:cNvSpPr/>
          <p:nvPr/>
        </p:nvSpPr>
        <p:spPr>
          <a:xfrm>
            <a:off x="3411538" y="1989138"/>
            <a:ext cx="431800" cy="29686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200" b="1" dirty="0" err="1">
                <a:solidFill>
                  <a:srgbClr val="FF0000"/>
                </a:solidFill>
              </a:rPr>
              <a:t>sql</a:t>
            </a:r>
            <a:endParaRPr lang="zh-CN" altLang="en-US" sz="1200" b="1" dirty="0">
              <a:solidFill>
                <a:srgbClr val="FF0000"/>
              </a:solidFill>
            </a:endParaRPr>
          </a:p>
        </p:txBody>
      </p:sp>
      <p:cxnSp>
        <p:nvCxnSpPr>
          <p:cNvPr id="62" name="直接箭头连接符 61"/>
          <p:cNvCxnSpPr>
            <a:endCxn id="18" idx="0"/>
          </p:cNvCxnSpPr>
          <p:nvPr/>
        </p:nvCxnSpPr>
        <p:spPr>
          <a:xfrm>
            <a:off x="5602650" y="3346656"/>
            <a:ext cx="473136" cy="1224136"/>
          </a:xfrm>
          <a:prstGeom prst="straightConnector1">
            <a:avLst/>
          </a:prstGeom>
          <a:ln w="25400">
            <a:tailEnd type="arrow"/>
          </a:ln>
          <a:effectLst>
            <a:glow rad="101600">
              <a:schemeClr val="bg2">
                <a:lumMod val="25000"/>
                <a:alpha val="81000"/>
              </a:schemeClr>
            </a:glow>
          </a:effectLst>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5641952" y="3346656"/>
            <a:ext cx="2530448" cy="1224136"/>
          </a:xfrm>
          <a:prstGeom prst="straightConnector1">
            <a:avLst/>
          </a:prstGeom>
          <a:ln w="25400">
            <a:tailEnd type="arrow"/>
          </a:ln>
          <a:effectLst>
            <a:glow rad="101600">
              <a:schemeClr val="bg2">
                <a:lumMod val="25000"/>
                <a:alpha val="81000"/>
              </a:schemeClr>
            </a:glow>
          </a:effectLst>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6" idx="2"/>
            <a:endCxn id="33" idx="0"/>
          </p:cNvCxnSpPr>
          <p:nvPr/>
        </p:nvCxnSpPr>
        <p:spPr>
          <a:xfrm rot="5400000">
            <a:off x="3177382" y="2628106"/>
            <a:ext cx="414338" cy="15875"/>
          </a:xfrm>
          <a:prstGeom prst="straightConnector1">
            <a:avLst/>
          </a:prstGeom>
          <a:ln w="19050">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46" idx="2"/>
            <a:endCxn id="33" idx="0"/>
          </p:cNvCxnSpPr>
          <p:nvPr/>
        </p:nvCxnSpPr>
        <p:spPr>
          <a:xfrm rot="5400000">
            <a:off x="3177375" y="2627313"/>
            <a:ext cx="414345" cy="17455"/>
          </a:xfrm>
          <a:prstGeom prst="straightConnector1">
            <a:avLst/>
          </a:prstGeom>
          <a:ln w="25400">
            <a:tailEnd type="arrow"/>
          </a:ln>
          <a:effectLst>
            <a:glow rad="101600">
              <a:schemeClr val="bg2">
                <a:lumMod val="25000"/>
                <a:alpha val="81000"/>
              </a:schemeClr>
            </a:glow>
          </a:effectLst>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3" idx="1"/>
          </p:cNvCxnSpPr>
          <p:nvPr/>
        </p:nvCxnSpPr>
        <p:spPr>
          <a:xfrm flipH="1" flipV="1">
            <a:off x="2123728" y="3012370"/>
            <a:ext cx="567682" cy="10250"/>
          </a:xfrm>
          <a:prstGeom prst="straightConnector1">
            <a:avLst/>
          </a:prstGeom>
          <a:ln w="25400">
            <a:tailEnd type="arrow"/>
          </a:ln>
          <a:effectLst>
            <a:glow rad="101600">
              <a:schemeClr val="bg2">
                <a:lumMod val="25000"/>
                <a:alpha val="81000"/>
              </a:schemeClr>
            </a:glow>
          </a:effectLst>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4060825" y="3068638"/>
            <a:ext cx="923925" cy="0"/>
          </a:xfrm>
          <a:prstGeom prst="straightConnector1">
            <a:avLst/>
          </a:prstGeom>
          <a:ln w="19050">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10" idx="1"/>
          </p:cNvCxnSpPr>
          <p:nvPr/>
        </p:nvCxnSpPr>
        <p:spPr>
          <a:xfrm rot="10800000" flipV="1">
            <a:off x="7668345" y="4725143"/>
            <a:ext cx="217811" cy="1440161"/>
          </a:xfrm>
          <a:prstGeom prst="bentConnector2">
            <a:avLst/>
          </a:prstGeom>
          <a:ln w="25400">
            <a:headEnd type="arrow"/>
            <a:tailEnd type="none"/>
          </a:ln>
          <a:effectLst>
            <a:glow rad="101600">
              <a:schemeClr val="bg2">
                <a:lumMod val="25000"/>
                <a:alpha val="81000"/>
              </a:schemeClr>
            </a:glow>
          </a:effectLst>
        </p:spPr>
        <p:style>
          <a:lnRef idx="1">
            <a:schemeClr val="accent1"/>
          </a:lnRef>
          <a:fillRef idx="0">
            <a:schemeClr val="accent1"/>
          </a:fillRef>
          <a:effectRef idx="0">
            <a:schemeClr val="accent1"/>
          </a:effectRef>
          <a:fontRef idx="minor">
            <a:schemeClr val="tx1"/>
          </a:fontRef>
        </p:style>
      </p:cxnSp>
      <p:cxnSp>
        <p:nvCxnSpPr>
          <p:cNvPr id="50" name="肘形连接符 49"/>
          <p:cNvCxnSpPr>
            <a:endCxn id="48" idx="2"/>
          </p:cNvCxnSpPr>
          <p:nvPr/>
        </p:nvCxnSpPr>
        <p:spPr>
          <a:xfrm rot="10800000">
            <a:off x="1223628" y="3603852"/>
            <a:ext cx="6444716" cy="2561452"/>
          </a:xfrm>
          <a:prstGeom prst="bentConnector2">
            <a:avLst/>
          </a:prstGeom>
          <a:ln w="25400">
            <a:headEnd type="none"/>
            <a:tailEnd type="none"/>
          </a:ln>
          <a:effectLst>
            <a:glow rad="101600">
              <a:schemeClr val="bg2">
                <a:lumMod val="25000"/>
                <a:alpha val="81000"/>
              </a:schemeClr>
            </a:glow>
          </a:effectLst>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1187450" y="2714625"/>
            <a:ext cx="455613" cy="28257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200" b="1" dirty="0" err="1">
                <a:solidFill>
                  <a:srgbClr val="FF0000"/>
                </a:solidFill>
              </a:rPr>
              <a:t>sql</a:t>
            </a:r>
            <a:endParaRPr lang="zh-CN" altLang="en-US" sz="1200" b="1" dirty="0">
              <a:solidFill>
                <a:srgbClr val="FF0000"/>
              </a:solidFill>
            </a:endParaRPr>
          </a:p>
        </p:txBody>
      </p:sp>
      <p:sp>
        <p:nvSpPr>
          <p:cNvPr id="65" name="圆角矩形 64"/>
          <p:cNvSpPr/>
          <p:nvPr/>
        </p:nvSpPr>
        <p:spPr>
          <a:xfrm>
            <a:off x="539750" y="2714625"/>
            <a:ext cx="460375" cy="28257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solidFill>
                  <a:srgbClr val="FF0000"/>
                </a:solidFill>
              </a:rPr>
              <a:t>war</a:t>
            </a:r>
            <a:endParaRPr lang="zh-CN" altLang="en-US" sz="1100" b="1" dirty="0">
              <a:solidFill>
                <a:srgbClr val="FF0000"/>
              </a:solidFill>
            </a:endParaRPr>
          </a:p>
        </p:txBody>
      </p:sp>
      <p:cxnSp>
        <p:nvCxnSpPr>
          <p:cNvPr id="58" name="肘形连接符 57"/>
          <p:cNvCxnSpPr/>
          <p:nvPr/>
        </p:nvCxnSpPr>
        <p:spPr>
          <a:xfrm>
            <a:off x="1475655" y="3603852"/>
            <a:ext cx="4093398" cy="2201412"/>
          </a:xfrm>
          <a:prstGeom prst="bentConnector3">
            <a:avLst>
              <a:gd name="adj1" fmla="val -793"/>
            </a:avLst>
          </a:prstGeom>
          <a:ln w="25400">
            <a:tailEnd type="none"/>
          </a:ln>
          <a:effectLst>
            <a:glow rad="101600">
              <a:schemeClr val="bg2">
                <a:lumMod val="25000"/>
                <a:alpha val="81000"/>
              </a:schemeClr>
            </a:glow>
          </a:effectLst>
        </p:spPr>
        <p:style>
          <a:lnRef idx="1">
            <a:schemeClr val="accent1"/>
          </a:lnRef>
          <a:fillRef idx="0">
            <a:schemeClr val="accent1"/>
          </a:fillRef>
          <a:effectRef idx="0">
            <a:schemeClr val="accent1"/>
          </a:effectRef>
          <a:fontRef idx="minor">
            <a:schemeClr val="tx1"/>
          </a:fontRef>
        </p:style>
      </p:cxnSp>
      <p:cxnSp>
        <p:nvCxnSpPr>
          <p:cNvPr id="71" name="肘形连接符 70"/>
          <p:cNvCxnSpPr>
            <a:endCxn id="18" idx="1"/>
          </p:cNvCxnSpPr>
          <p:nvPr/>
        </p:nvCxnSpPr>
        <p:spPr>
          <a:xfrm rot="5400000" flipH="1" flipV="1">
            <a:off x="5133175" y="5150686"/>
            <a:ext cx="1090456" cy="218701"/>
          </a:xfrm>
          <a:prstGeom prst="bentConnector2">
            <a:avLst/>
          </a:prstGeom>
          <a:ln w="25400">
            <a:tailEnd type="arrow"/>
          </a:ln>
          <a:effectLst>
            <a:glow rad="101600">
              <a:schemeClr val="bg2">
                <a:lumMod val="25000"/>
                <a:alpha val="81000"/>
              </a:schemeClr>
            </a:glow>
          </a:effectLst>
        </p:spPr>
        <p:style>
          <a:lnRef idx="1">
            <a:schemeClr val="accent1"/>
          </a:lnRef>
          <a:fillRef idx="0">
            <a:schemeClr val="accent1"/>
          </a:fillRef>
          <a:effectRef idx="0">
            <a:schemeClr val="accent1"/>
          </a:effectRef>
          <a:fontRef idx="minor">
            <a:schemeClr val="tx1"/>
          </a:fontRef>
        </p:style>
      </p:cxnSp>
      <p:sp>
        <p:nvSpPr>
          <p:cNvPr id="76" name="TextBox 75"/>
          <p:cNvSpPr txBox="1">
            <a:spLocks noChangeArrowheads="1"/>
          </p:cNvSpPr>
          <p:nvPr/>
        </p:nvSpPr>
        <p:spPr bwMode="auto">
          <a:xfrm>
            <a:off x="2989263" y="1609725"/>
            <a:ext cx="1077912" cy="306388"/>
          </a:xfrm>
          <a:prstGeom prst="rect">
            <a:avLst/>
          </a:prstGeom>
          <a:noFill/>
          <a:ln w="9525">
            <a:noFill/>
            <a:miter lim="800000"/>
            <a:headEnd/>
            <a:tailEnd/>
          </a:ln>
        </p:spPr>
        <p:txBody>
          <a:bodyPr>
            <a:spAutoFit/>
          </a:bodyPr>
          <a:lstStyle/>
          <a:p>
            <a:r>
              <a:rPr lang="zh-CN" altLang="en-US" sz="1400" b="1">
                <a:latin typeface="Franklin Gothic Book" pitchFamily="34" charset="0"/>
                <a:ea typeface="黑体" pitchFamily="2" charset="-122"/>
              </a:rPr>
              <a:t>服务包</a:t>
            </a:r>
          </a:p>
        </p:txBody>
      </p:sp>
      <p:cxnSp>
        <p:nvCxnSpPr>
          <p:cNvPr id="78" name="直接箭头连接符 77"/>
          <p:cNvCxnSpPr>
            <a:stCxn id="27" idx="2"/>
            <a:endCxn id="22" idx="0"/>
          </p:cNvCxnSpPr>
          <p:nvPr/>
        </p:nvCxnSpPr>
        <p:spPr>
          <a:xfrm flipH="1">
            <a:off x="3476902" y="3346656"/>
            <a:ext cx="2125748" cy="1213800"/>
          </a:xfrm>
          <a:prstGeom prst="straightConnector1">
            <a:avLst/>
          </a:prstGeom>
          <a:ln w="25400">
            <a:tailEnd type="arrow"/>
          </a:ln>
          <a:effectLst>
            <a:glow rad="101600">
              <a:schemeClr val="bg2">
                <a:lumMod val="25000"/>
                <a:alpha val="81000"/>
              </a:schemeClr>
            </a:glow>
          </a:effectLst>
        </p:spPr>
        <p:style>
          <a:lnRef idx="1">
            <a:schemeClr val="accent1"/>
          </a:lnRef>
          <a:fillRef idx="0">
            <a:schemeClr val="accent1"/>
          </a:fillRef>
          <a:effectRef idx="0">
            <a:schemeClr val="accent1"/>
          </a:effectRef>
          <a:fontRef idx="minor">
            <a:schemeClr val="tx1"/>
          </a:fontRef>
        </p:style>
      </p:cxnSp>
      <p:sp>
        <p:nvSpPr>
          <p:cNvPr id="114738" name="TextBox 84"/>
          <p:cNvSpPr txBox="1">
            <a:spLocks noChangeArrowheads="1"/>
          </p:cNvSpPr>
          <p:nvPr/>
        </p:nvSpPr>
        <p:spPr bwMode="auto">
          <a:xfrm>
            <a:off x="755650" y="2420938"/>
            <a:ext cx="1512888" cy="276225"/>
          </a:xfrm>
          <a:prstGeom prst="rect">
            <a:avLst/>
          </a:prstGeom>
          <a:noFill/>
          <a:ln w="9525">
            <a:noFill/>
            <a:miter lim="800000"/>
            <a:headEnd/>
            <a:tailEnd/>
          </a:ln>
        </p:spPr>
        <p:txBody>
          <a:bodyPr>
            <a:spAutoFit/>
          </a:bodyPr>
          <a:lstStyle/>
          <a:p>
            <a:r>
              <a:rPr lang="en-US" altLang="zh-CN" sz="1200" b="1">
                <a:latin typeface="Franklin Gothic Book" pitchFamily="34" charset="0"/>
                <a:ea typeface="黑体" pitchFamily="2" charset="-122"/>
              </a:rPr>
              <a:t>Service storage</a:t>
            </a:r>
            <a:endParaRPr lang="zh-CN" altLang="en-US" sz="1200" b="1">
              <a:latin typeface="Franklin Gothic Book" pitchFamily="34" charset="0"/>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hidden"/>
                                      </p:to>
                                    </p:set>
                                  </p:childTnLst>
                                </p:cTn>
                              </p:par>
                              <p:par>
                                <p:cTn id="15" presetID="0" presetClass="path" presetSubtype="0" accel="50000" decel="50000" fill="hold" grpId="0" nodeType="withEffect">
                                  <p:stCondLst>
                                    <p:cond delay="0"/>
                                  </p:stCondLst>
                                  <p:childTnLst>
                                    <p:animMotion origin="layout" path="M 0 0 C -0.00209 0.22207 0.02673 0.11127 -0.25053 0.11127 " pathEditMode="relative" ptsTypes="fA">
                                      <p:cBhvr>
                                        <p:cTn id="16" dur="2000" fill="hold"/>
                                        <p:tgtEl>
                                          <p:spTgt spid="46"/>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C -0.00209 0.22207 0.02673 0.11127 -0.25053 0.11127 " pathEditMode="relative" ptsTypes="fA">
                                      <p:cBhvr>
                                        <p:cTn id="18" dur="2000" fill="hold"/>
                                        <p:tgtEl>
                                          <p:spTgt spid="55"/>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C -0.00209 0.22207 0.02673 0.11127 -0.25053 0.11127 " pathEditMode="relative" ptsTypes="fA">
                                      <p:cBhvr>
                                        <p:cTn id="20" dur="2000" fill="hold"/>
                                        <p:tgtEl>
                                          <p:spTgt spid="56"/>
                                        </p:tgtEl>
                                        <p:attrNameLst>
                                          <p:attrName>ppt_x</p:attrName>
                                          <p:attrName>ppt_y</p:attrName>
                                        </p:attrNameLst>
                                      </p:cBhvr>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56"/>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0" presetClass="path" presetSubtype="0" accel="50000" decel="50000" fill="hold" grpId="1" nodeType="withEffect">
                                  <p:stCondLst>
                                    <p:cond delay="0"/>
                                  </p:stCondLst>
                                  <p:childTnLst>
                                    <p:animMotion origin="layout" path="M 5.55556E-7 -1.48148E-6 C -0.00174 0.00046 -0.00365 0.00046 -0.00521 0.00139 C -0.0092 0.0037 -0.00937 0.01389 -0.01163 0.01829 C -0.01371 0.0331 -0.0158 0.04769 -0.01806 0.06227 C -0.01858 0.09213 -0.01875 0.11968 -0.02118 0.14884 C -0.02292 0.19097 -0.02118 0.23356 -0.02552 0.27523 C -0.02483 0.30463 -0.02483 0.32199 -0.02118 0.34745 C -0.02031 0.36227 -0.0191 0.37685 -0.01806 0.39144 C -0.01771 0.41088 -0.01788 0.43009 -0.01701 0.44954 C -0.01684 0.45208 -0.01632 0.45486 -0.01493 0.45671 C -0.01302 0.45926 -0.0099 0.45833 -0.00746 0.45949 C 0.19045 0.45903 0.38837 0.4588 0.58629 0.4581 C 0.68385 0.45764 0.67274 0.49745 0.68403 0.45255 C 0.6533 0.40833 0.68021 0.44838 0.68299 0.28079 C 0.68333 0.25833 0.6849 0.26157 0.69792 0.25949 C 0.70955 0.25995 0.72257 0.2537 0.73299 0.26088 C 0.73837 0.26458 0.73351 0.27685 0.73403 0.28495 C 0.7342 0.28773 0.73507 0.29074 0.73507 0.29352 C 0.73542 0.30764 0.73507 0.32199 0.73507 0.33611 " pathEditMode="relative" ptsTypes="ffffffffffffffffffA">
                                      <p:cBhvr>
                                        <p:cTn id="40" dur="2000" fill="hold"/>
                                        <p:tgtEl>
                                          <p:spTgt spid="61"/>
                                        </p:tgtEl>
                                        <p:attrNameLst>
                                          <p:attrName>ppt_x</p:attrName>
                                          <p:attrName>ppt_y</p:attrName>
                                        </p:attrNameLst>
                                      </p:cBhvr>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0" presetClass="path" presetSubtype="0" accel="50000" decel="50000" fill="hold" grpId="1" nodeType="withEffect">
                                  <p:stCondLst>
                                    <p:cond delay="0"/>
                                  </p:stCondLst>
                                  <p:childTnLst>
                                    <p:animMotion origin="layout" path="M 0 0 C 0.00278 0.0176 0.00521 0.03449 0.01059 0.0507 C 0.01215 0.05533 0.01111 0.06227 0.01424 0.06505 C 0.01667 0.06713 0.01892 0.06922 0.02135 0.0713 C 0.03038 0.07917 0.04271 0.07246 0.05347 0.07292 C 0.0592 0.07547 0.06441 0.07894 0.07014 0.08102 C 0.07517 0.09074 0.07743 0.1044 0.07969 0.11574 C 0.08038 0.15417 0.0816 0.17963 0.08333 0.21435 C 0.0842 0.23241 0.08368 0.25232 0.08802 0.26991 C 0.08993 0.31505 0.08646 0.3632 0.09167 0.40787 C 0.09184 0.40903 0.10955 0.41412 0.11181 0.41435 C 0.12326 0.41505 0.1349 0.41551 0.14635 0.41574 C 0.1717 0.41644 0.19722 0.4169 0.22257 0.41736 C 0.27049 0.42037 0.31701 0.4213 0.36545 0.42222 C 0.39271 0.42963 0.42517 0.4257 0.45347 0.42685 C 0.56979 0.42477 0.51233 0.45672 0.52969 0.38727 C 0.53004 0.36343 0.53021 0.33959 0.5309 0.31574 C 0.53108 0.31204 0.53177 0.30834 0.53212 0.30463 C 0.53299 0.29514 0.53073 0.28426 0.53455 0.27616 C 0.53542 0.27431 0.53767 0.27477 0.53924 0.27454 C 0.54722 0.27361 0.55504 0.27338 0.56302 0.27292 C 0.57135 0.27014 0.56458 0.27153 0.575 0.27292 C 0.60556 0.27709 0.59167 0.26412 0.59167 0.3301 " pathEditMode="relative" ptsTypes="ffffffffffffffffffffffA">
                                      <p:cBhvr>
                                        <p:cTn id="56" dur="2000" fill="hold"/>
                                        <p:tgtEl>
                                          <p:spTgt spid="65"/>
                                        </p:tgtEl>
                                        <p:attrNameLst>
                                          <p:attrName>ppt_x</p:attrName>
                                          <p:attrName>ppt_y</p:attrName>
                                        </p:attrNameLst>
                                      </p:cBhvr>
                                    </p:animMotion>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5" grpId="0" animBg="1"/>
      <p:bldP spid="55" grpId="1" animBg="1"/>
      <p:bldP spid="56" grpId="0" animBg="1"/>
      <p:bldP spid="56" grpId="1" animBg="1"/>
      <p:bldP spid="61" grpId="0" animBg="1"/>
      <p:bldP spid="61" grpId="1" animBg="1"/>
      <p:bldP spid="65" grpId="0" animBg="1"/>
      <p:bldP spid="65" grpId="1" animBg="1"/>
      <p:bldP spid="7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pPr eaLnBrk="1" fontAlgn="auto" hangingPunct="1">
              <a:spcAft>
                <a:spcPts val="0"/>
              </a:spcAft>
              <a:defRPr/>
            </a:pPr>
            <a:r>
              <a:rPr lang="zh-CN" altLang="en-US" smtClean="0"/>
              <a:t>服务的升级</a:t>
            </a:r>
          </a:p>
        </p:txBody>
      </p:sp>
      <p:sp>
        <p:nvSpPr>
          <p:cNvPr id="115715" name="内容占位符 2"/>
          <p:cNvSpPr>
            <a:spLocks noGrp="1"/>
          </p:cNvSpPr>
          <p:nvPr>
            <p:ph idx="1"/>
          </p:nvPr>
        </p:nvSpPr>
        <p:spPr>
          <a:xfrm>
            <a:off x="285750" y="1600200"/>
            <a:ext cx="8401050" cy="5043488"/>
          </a:xfrm>
        </p:spPr>
        <p:txBody>
          <a:bodyPr/>
          <a:lstStyle/>
          <a:p>
            <a:pPr eaLnBrk="1" hangingPunct="1"/>
            <a:r>
              <a:rPr lang="zh-CN" altLang="en-US" smtClean="0"/>
              <a:t>基于</a:t>
            </a:r>
            <a:r>
              <a:rPr lang="en-US" altLang="zh-CN" smtClean="0"/>
              <a:t>Web</a:t>
            </a:r>
            <a:r>
              <a:rPr lang="zh-CN" altLang="en-US" smtClean="0"/>
              <a:t>的应用更新频繁</a:t>
            </a:r>
            <a:endParaRPr lang="en-US" altLang="zh-CN" smtClean="0"/>
          </a:p>
          <a:p>
            <a:pPr lvl="1" eaLnBrk="1" hangingPunct="1"/>
            <a:r>
              <a:rPr lang="zh-CN" altLang="en-US" smtClean="0"/>
              <a:t>一直是</a:t>
            </a:r>
            <a:r>
              <a:rPr lang="en-US" altLang="zh-CN" smtClean="0"/>
              <a:t>Beta</a:t>
            </a:r>
            <a:r>
              <a:rPr lang="zh-CN" altLang="en-US" smtClean="0"/>
              <a:t>版</a:t>
            </a:r>
            <a:endParaRPr lang="en-US" altLang="zh-CN" smtClean="0"/>
          </a:p>
          <a:p>
            <a:pPr lvl="1" eaLnBrk="1" hangingPunct="1"/>
            <a:r>
              <a:rPr lang="zh-CN" altLang="en-US" smtClean="0"/>
              <a:t>升级</a:t>
            </a:r>
            <a:endParaRPr lang="en-US" altLang="zh-CN" smtClean="0"/>
          </a:p>
          <a:p>
            <a:pPr lvl="2" eaLnBrk="1" hangingPunct="1"/>
            <a:r>
              <a:rPr lang="zh-CN" altLang="en-US" smtClean="0"/>
              <a:t>中断服务</a:t>
            </a:r>
            <a:endParaRPr lang="en-US" altLang="zh-CN" smtClean="0"/>
          </a:p>
          <a:p>
            <a:pPr lvl="2" eaLnBrk="1" hangingPunct="1"/>
            <a:r>
              <a:rPr lang="zh-CN" altLang="en-US" smtClean="0"/>
              <a:t>不中断服务</a:t>
            </a:r>
            <a:r>
              <a:rPr lang="en-US" altLang="zh-CN" smtClean="0"/>
              <a:t>(</a:t>
            </a:r>
            <a:r>
              <a:rPr lang="zh-CN" altLang="en-US" smtClean="0"/>
              <a:t>如</a:t>
            </a:r>
            <a:r>
              <a:rPr lang="en-US" altLang="zh-CN" smtClean="0"/>
              <a:t>Google)</a:t>
            </a:r>
            <a:r>
              <a:rPr lang="zh-CN" altLang="en-US" smtClean="0"/>
              <a:t>：良好的用户体验</a:t>
            </a:r>
            <a:endParaRPr lang="en-US" altLang="zh-CN" smtClean="0"/>
          </a:p>
          <a:p>
            <a:pPr lvl="3" eaLnBrk="1" hangingPunct="1"/>
            <a:r>
              <a:rPr lang="zh-CN" altLang="en-US" smtClean="0"/>
              <a:t>理想情况：新版本的服务部署好后，立即停止老版本的服务，所有请求都使用新版本服务</a:t>
            </a:r>
            <a:endParaRPr lang="en-US" altLang="zh-CN" smtClean="0"/>
          </a:p>
          <a:p>
            <a:pPr lvl="3" eaLnBrk="1" hangingPunct="1"/>
            <a:r>
              <a:rPr lang="zh-CN" altLang="en-US" smtClean="0"/>
              <a:t>制约：部署新版本服务需要一定时间；新版本服务部署好后，老版本服务上保存着之前的请求信息</a:t>
            </a:r>
            <a:r>
              <a:rPr lang="en-US" altLang="zh-CN" smtClean="0"/>
              <a:t>(Session</a:t>
            </a:r>
            <a:r>
              <a:rPr lang="zh-CN" altLang="en-US" smtClean="0"/>
              <a:t>等</a:t>
            </a:r>
            <a:r>
              <a:rPr lang="en-US" altLang="zh-CN" smtClean="0"/>
              <a:t>)</a:t>
            </a:r>
            <a:r>
              <a:rPr lang="zh-CN" altLang="en-US" smtClean="0"/>
              <a:t>，需要将这些信息复制到新服务上。</a:t>
            </a:r>
            <a:endParaRPr lang="en-US" altLang="zh-CN" smtClean="0"/>
          </a:p>
          <a:p>
            <a:pPr lvl="4" eaLnBrk="1" hangingPunct="1"/>
            <a:r>
              <a:rPr lang="zh-CN" altLang="en-US" smtClean="0"/>
              <a:t>实现机制比较复杂</a:t>
            </a:r>
            <a:endParaRPr lang="en-US" altLang="zh-CN" smtClean="0"/>
          </a:p>
          <a:p>
            <a:pPr lvl="4" eaLnBrk="1" hangingPunct="1"/>
            <a:r>
              <a:rPr lang="zh-CN" altLang="en-US" smtClean="0"/>
              <a:t>用户体验不够平滑</a:t>
            </a:r>
            <a:endParaRPr lang="en-US" altLang="zh-CN" smtClean="0"/>
          </a:p>
          <a:p>
            <a:pPr eaLnBrk="1" hangingPunct="1"/>
            <a:endParaRPr lang="zh-CN" altLang="en-US" smtClean="0"/>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内容占位符 2"/>
          <p:cNvSpPr>
            <a:spLocks noGrp="1"/>
          </p:cNvSpPr>
          <p:nvPr>
            <p:ph idx="1"/>
          </p:nvPr>
        </p:nvSpPr>
        <p:spPr>
          <a:xfrm>
            <a:off x="214313" y="857250"/>
            <a:ext cx="8786812" cy="5786438"/>
          </a:xfrm>
        </p:spPr>
        <p:txBody>
          <a:bodyPr/>
          <a:lstStyle/>
          <a:p>
            <a:pPr eaLnBrk="1" hangingPunct="1"/>
            <a:r>
              <a:rPr lang="zh-CN" altLang="en-US" smtClean="0"/>
              <a:t>次优方案</a:t>
            </a:r>
            <a:endParaRPr lang="en-US" altLang="zh-CN" smtClean="0"/>
          </a:p>
          <a:p>
            <a:pPr lvl="1" eaLnBrk="1" hangingPunct="1"/>
            <a:r>
              <a:rPr lang="zh-CN" altLang="en-US" smtClean="0"/>
              <a:t>“延迟”升级</a:t>
            </a:r>
            <a:endParaRPr lang="en-US" altLang="zh-CN" smtClean="0"/>
          </a:p>
          <a:p>
            <a:pPr lvl="2" eaLnBrk="1" hangingPunct="1"/>
            <a:r>
              <a:rPr lang="zh-CN" altLang="en-US" smtClean="0"/>
              <a:t>包含一个过渡期</a:t>
            </a:r>
            <a:endParaRPr lang="en-US" altLang="zh-CN" smtClean="0"/>
          </a:p>
          <a:p>
            <a:pPr lvl="3" eaLnBrk="1" hangingPunct="1"/>
            <a:r>
              <a:rPr lang="zh-CN" altLang="en-US" smtClean="0"/>
              <a:t>新、老版本服务同时运行</a:t>
            </a:r>
            <a:endParaRPr lang="en-US" altLang="zh-CN" smtClean="0"/>
          </a:p>
          <a:p>
            <a:pPr lvl="3" eaLnBrk="1" hangingPunct="1"/>
            <a:r>
              <a:rPr lang="zh-CN" altLang="en-US" smtClean="0"/>
              <a:t>老请求使用老服务；新请求使用新服务</a:t>
            </a:r>
            <a:endParaRPr lang="en-US" altLang="zh-CN" smtClean="0"/>
          </a:p>
          <a:p>
            <a:pPr lvl="2" eaLnBrk="1" hangingPunct="1"/>
            <a:r>
              <a:rPr lang="zh-CN" altLang="en-US" smtClean="0"/>
              <a:t>所有老请求完成后，终止老服务，完成升级</a:t>
            </a:r>
            <a:endParaRPr lang="en-US" altLang="zh-CN" smtClean="0"/>
          </a:p>
          <a:p>
            <a:pPr lvl="2" eaLnBrk="1" hangingPunct="1"/>
            <a:r>
              <a:rPr lang="zh-CN" altLang="en-US" smtClean="0"/>
              <a:t>技术</a:t>
            </a:r>
            <a:endParaRPr lang="en-US" altLang="zh-CN" smtClean="0"/>
          </a:p>
          <a:p>
            <a:pPr lvl="3" eaLnBrk="1" hangingPunct="1"/>
            <a:r>
              <a:rPr lang="en-US" altLang="zh-CN" smtClean="0"/>
              <a:t>Application Server</a:t>
            </a:r>
            <a:r>
              <a:rPr lang="zh-CN" altLang="en-US" smtClean="0"/>
              <a:t>的</a:t>
            </a:r>
            <a:r>
              <a:rPr lang="en-US" altLang="zh-CN" smtClean="0"/>
              <a:t>Filter</a:t>
            </a:r>
          </a:p>
          <a:p>
            <a:pPr lvl="3" eaLnBrk="1" hangingPunct="1"/>
            <a:r>
              <a:rPr lang="en-US" altLang="zh-CN" smtClean="0"/>
              <a:t>Application Server</a:t>
            </a:r>
            <a:r>
              <a:rPr lang="zh-CN" altLang="en-US" smtClean="0"/>
              <a:t>的</a:t>
            </a:r>
            <a:r>
              <a:rPr lang="en-US" altLang="zh-CN" smtClean="0"/>
              <a:t>Session</a:t>
            </a:r>
            <a:r>
              <a:rPr lang="zh-CN" altLang="en-US" smtClean="0"/>
              <a:t>监控</a:t>
            </a:r>
            <a:endParaRPr lang="en-US" altLang="zh-CN" smtClean="0"/>
          </a:p>
          <a:p>
            <a:pPr lvl="1" eaLnBrk="1" hangingPunct="1"/>
            <a:r>
              <a:rPr lang="zh-CN" altLang="en-US" smtClean="0"/>
              <a:t>目前只涉及服务代码的升级</a:t>
            </a:r>
            <a:endParaRPr lang="en-US" altLang="zh-CN" smtClean="0"/>
          </a:p>
          <a:p>
            <a:pPr lvl="2" eaLnBrk="1" hangingPunct="1"/>
            <a:r>
              <a:rPr lang="zh-CN" altLang="en-US" smtClean="0"/>
              <a:t>扩展点：数据库升级</a:t>
            </a:r>
            <a:endParaRPr lang="en-US" altLang="zh-CN"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428625" y="285750"/>
            <a:ext cx="8229600" cy="1143000"/>
          </a:xfrm>
        </p:spPr>
        <p:txBody>
          <a:bodyPr/>
          <a:lstStyle/>
          <a:p>
            <a:pPr eaLnBrk="1" fontAlgn="auto" hangingPunct="1">
              <a:spcAft>
                <a:spcPts val="0"/>
              </a:spcAft>
              <a:defRPr/>
            </a:pPr>
            <a:r>
              <a:rPr lang="zh-CN" altLang="en-US" smtClean="0"/>
              <a:t>服务的升级过程</a:t>
            </a:r>
          </a:p>
        </p:txBody>
      </p:sp>
      <p:sp>
        <p:nvSpPr>
          <p:cNvPr id="4" name="椭圆 3"/>
          <p:cNvSpPr/>
          <p:nvPr/>
        </p:nvSpPr>
        <p:spPr>
          <a:xfrm>
            <a:off x="1403350" y="3257550"/>
            <a:ext cx="3168650" cy="129698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1100" dirty="0" smtClean="0"/>
              <a:t>Application Server</a:t>
            </a:r>
            <a:endParaRPr lang="zh-CN" altLang="en-US" sz="1100" dirty="0"/>
          </a:p>
        </p:txBody>
      </p:sp>
      <p:sp>
        <p:nvSpPr>
          <p:cNvPr id="5" name="椭圆 4"/>
          <p:cNvSpPr/>
          <p:nvPr/>
        </p:nvSpPr>
        <p:spPr>
          <a:xfrm>
            <a:off x="4859338" y="3257550"/>
            <a:ext cx="2665412" cy="129698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1100" b="1" dirty="0" smtClean="0"/>
              <a:t>Application Server</a:t>
            </a:r>
            <a:endParaRPr lang="zh-CN" altLang="en-US" sz="1100" b="1" dirty="0"/>
          </a:p>
        </p:txBody>
      </p:sp>
      <p:sp>
        <p:nvSpPr>
          <p:cNvPr id="6" name="椭圆 5"/>
          <p:cNvSpPr/>
          <p:nvPr/>
        </p:nvSpPr>
        <p:spPr>
          <a:xfrm>
            <a:off x="3708400" y="2322513"/>
            <a:ext cx="2232025" cy="503237"/>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1100" b="1" dirty="0" smtClean="0"/>
              <a:t>Web Server</a:t>
            </a:r>
          </a:p>
          <a:p>
            <a:pPr algn="ctr" fontAlgn="auto">
              <a:spcBef>
                <a:spcPts val="0"/>
              </a:spcBef>
              <a:spcAft>
                <a:spcPts val="0"/>
              </a:spcAft>
              <a:defRPr/>
            </a:pPr>
            <a:r>
              <a:rPr lang="en-US" altLang="zh-CN" sz="1100" b="1" dirty="0" err="1" smtClean="0"/>
              <a:t>rule:forwad</a:t>
            </a:r>
            <a:r>
              <a:rPr lang="en-US" altLang="zh-CN" sz="1100" b="1" dirty="0" smtClean="0"/>
              <a:t> to old</a:t>
            </a:r>
            <a:endParaRPr lang="zh-CN" altLang="en-US" sz="1100" b="1" dirty="0"/>
          </a:p>
        </p:txBody>
      </p:sp>
      <p:cxnSp>
        <p:nvCxnSpPr>
          <p:cNvPr id="7" name="直接箭头连接符 6"/>
          <p:cNvCxnSpPr>
            <a:stCxn id="6" idx="4"/>
            <a:endCxn id="4" idx="0"/>
          </p:cNvCxnSpPr>
          <p:nvPr/>
        </p:nvCxnSpPr>
        <p:spPr>
          <a:xfrm flipH="1">
            <a:off x="2987675" y="2825750"/>
            <a:ext cx="1836738"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6" idx="4"/>
            <a:endCxn id="5" idx="0"/>
          </p:cNvCxnSpPr>
          <p:nvPr/>
        </p:nvCxnSpPr>
        <p:spPr>
          <a:xfrm>
            <a:off x="4824413" y="2825750"/>
            <a:ext cx="1368425"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2124075" y="4122738"/>
            <a:ext cx="1727200" cy="34131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200" b="1" dirty="0">
                <a:solidFill>
                  <a:srgbClr val="FF0000"/>
                </a:solidFill>
              </a:rPr>
              <a:t>Old version service</a:t>
            </a:r>
            <a:endParaRPr lang="zh-CN" altLang="en-US" sz="1200" b="1" dirty="0">
              <a:solidFill>
                <a:srgbClr val="FF0000"/>
              </a:solidFill>
            </a:endParaRPr>
          </a:p>
        </p:txBody>
      </p:sp>
      <p:sp>
        <p:nvSpPr>
          <p:cNvPr id="15" name="矩形 14"/>
          <p:cNvSpPr/>
          <p:nvPr/>
        </p:nvSpPr>
        <p:spPr>
          <a:xfrm>
            <a:off x="2268538" y="3402013"/>
            <a:ext cx="1439862" cy="2889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b="1" dirty="0"/>
              <a:t>Upgrade Filter</a:t>
            </a:r>
            <a:endParaRPr lang="zh-CN" altLang="en-US" sz="1400" b="1" dirty="0"/>
          </a:p>
        </p:txBody>
      </p:sp>
      <p:sp>
        <p:nvSpPr>
          <p:cNvPr id="18" name="椭圆 17"/>
          <p:cNvSpPr/>
          <p:nvPr/>
        </p:nvSpPr>
        <p:spPr>
          <a:xfrm>
            <a:off x="1619250" y="3978275"/>
            <a:ext cx="431800" cy="2889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00" b="1" dirty="0"/>
              <a:t>S2</a:t>
            </a:r>
            <a:endParaRPr lang="zh-CN" altLang="en-US" sz="900" b="1" dirty="0"/>
          </a:p>
        </p:txBody>
      </p:sp>
      <p:sp>
        <p:nvSpPr>
          <p:cNvPr id="19" name="椭圆 18"/>
          <p:cNvSpPr/>
          <p:nvPr/>
        </p:nvSpPr>
        <p:spPr>
          <a:xfrm>
            <a:off x="971550" y="6426200"/>
            <a:ext cx="431800" cy="2889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00" b="1" dirty="0"/>
          </a:p>
        </p:txBody>
      </p:sp>
      <p:sp>
        <p:nvSpPr>
          <p:cNvPr id="117772" name="TextBox 19"/>
          <p:cNvSpPr txBox="1">
            <a:spLocks noChangeArrowheads="1"/>
          </p:cNvSpPr>
          <p:nvPr/>
        </p:nvSpPr>
        <p:spPr bwMode="auto">
          <a:xfrm>
            <a:off x="1439863" y="6437313"/>
            <a:ext cx="792162" cy="277812"/>
          </a:xfrm>
          <a:prstGeom prst="rect">
            <a:avLst/>
          </a:prstGeom>
          <a:noFill/>
          <a:ln w="9525">
            <a:noFill/>
            <a:miter lim="800000"/>
            <a:headEnd/>
            <a:tailEnd/>
          </a:ln>
        </p:spPr>
        <p:txBody>
          <a:bodyPr>
            <a:spAutoFit/>
          </a:bodyPr>
          <a:lstStyle/>
          <a:p>
            <a:r>
              <a:rPr lang="en-US" altLang="zh-CN" sz="1200" b="1">
                <a:latin typeface="Franklin Gothic Book" pitchFamily="34" charset="0"/>
                <a:ea typeface="黑体" pitchFamily="2" charset="-122"/>
              </a:rPr>
              <a:t>Session</a:t>
            </a:r>
            <a:endParaRPr lang="zh-CN" altLang="en-US" sz="1200" b="1">
              <a:latin typeface="Franklin Gothic Book" pitchFamily="34" charset="0"/>
              <a:ea typeface="黑体" pitchFamily="2" charset="-122"/>
            </a:endParaRPr>
          </a:p>
        </p:txBody>
      </p:sp>
      <p:sp>
        <p:nvSpPr>
          <p:cNvPr id="21" name="椭圆 20"/>
          <p:cNvSpPr/>
          <p:nvPr/>
        </p:nvSpPr>
        <p:spPr>
          <a:xfrm>
            <a:off x="1619250" y="3617913"/>
            <a:ext cx="431800" cy="2889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00" b="1" dirty="0"/>
              <a:t>S1</a:t>
            </a:r>
            <a:endParaRPr lang="zh-CN" altLang="en-US" sz="900" b="1" dirty="0"/>
          </a:p>
        </p:txBody>
      </p:sp>
      <p:sp>
        <p:nvSpPr>
          <p:cNvPr id="22" name="矩形 21"/>
          <p:cNvSpPr/>
          <p:nvPr/>
        </p:nvSpPr>
        <p:spPr>
          <a:xfrm>
            <a:off x="3851275" y="4770438"/>
            <a:ext cx="576263"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Agent</a:t>
            </a:r>
            <a:endParaRPr lang="zh-CN" altLang="en-US" sz="1100" b="1" dirty="0"/>
          </a:p>
        </p:txBody>
      </p:sp>
      <p:sp>
        <p:nvSpPr>
          <p:cNvPr id="23" name="矩形 22"/>
          <p:cNvSpPr/>
          <p:nvPr/>
        </p:nvSpPr>
        <p:spPr>
          <a:xfrm>
            <a:off x="7092950" y="4483100"/>
            <a:ext cx="574675"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Agent</a:t>
            </a:r>
            <a:endParaRPr lang="zh-CN" altLang="en-US" sz="1100" b="1" dirty="0"/>
          </a:p>
        </p:txBody>
      </p:sp>
      <p:sp>
        <p:nvSpPr>
          <p:cNvPr id="24" name="矩形 23"/>
          <p:cNvSpPr/>
          <p:nvPr/>
        </p:nvSpPr>
        <p:spPr>
          <a:xfrm>
            <a:off x="5076825" y="4914900"/>
            <a:ext cx="1233488"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b="1" dirty="0"/>
              <a:t>Manager</a:t>
            </a:r>
            <a:endParaRPr lang="zh-CN" altLang="en-US" sz="2000" b="1" dirty="0"/>
          </a:p>
        </p:txBody>
      </p:sp>
      <p:cxnSp>
        <p:nvCxnSpPr>
          <p:cNvPr id="26" name="直接箭头连接符 25"/>
          <p:cNvCxnSpPr/>
          <p:nvPr/>
        </p:nvCxnSpPr>
        <p:spPr>
          <a:xfrm>
            <a:off x="4787900" y="1746250"/>
            <a:ext cx="0" cy="57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4716463" y="1817688"/>
            <a:ext cx="976312" cy="307975"/>
          </a:xfrm>
          <a:prstGeom prst="rect">
            <a:avLst/>
          </a:prstGeom>
          <a:noFill/>
          <a:ln w="9525">
            <a:noFill/>
            <a:miter lim="800000"/>
            <a:headEnd/>
            <a:tailEnd/>
          </a:ln>
        </p:spPr>
        <p:txBody>
          <a:bodyPr>
            <a:spAutoFit/>
          </a:bodyPr>
          <a:lstStyle/>
          <a:p>
            <a:r>
              <a:rPr lang="en-US" altLang="zh-CN" sz="1400" b="1">
                <a:solidFill>
                  <a:srgbClr val="00B050"/>
                </a:solidFill>
                <a:latin typeface="Franklin Gothic Book" pitchFamily="34" charset="0"/>
                <a:ea typeface="黑体" pitchFamily="2" charset="-122"/>
              </a:rPr>
              <a:t>request1</a:t>
            </a:r>
            <a:endParaRPr lang="zh-CN" altLang="en-US" sz="1400" b="1">
              <a:solidFill>
                <a:srgbClr val="00B050"/>
              </a:solidFill>
              <a:latin typeface="Franklin Gothic Book" pitchFamily="34" charset="0"/>
              <a:ea typeface="黑体" pitchFamily="2" charset="-122"/>
            </a:endParaRPr>
          </a:p>
        </p:txBody>
      </p:sp>
      <p:sp>
        <p:nvSpPr>
          <p:cNvPr id="30" name="TextBox 29"/>
          <p:cNvSpPr txBox="1">
            <a:spLocks noChangeArrowheads="1"/>
          </p:cNvSpPr>
          <p:nvPr/>
        </p:nvSpPr>
        <p:spPr bwMode="auto">
          <a:xfrm>
            <a:off x="4675188" y="1817688"/>
            <a:ext cx="976312" cy="307975"/>
          </a:xfrm>
          <a:prstGeom prst="rect">
            <a:avLst/>
          </a:prstGeom>
          <a:noFill/>
          <a:ln w="9525">
            <a:noFill/>
            <a:miter lim="800000"/>
            <a:headEnd/>
            <a:tailEnd/>
          </a:ln>
        </p:spPr>
        <p:txBody>
          <a:bodyPr>
            <a:spAutoFit/>
          </a:bodyPr>
          <a:lstStyle/>
          <a:p>
            <a:r>
              <a:rPr lang="en-US" altLang="zh-CN" sz="1400" b="1">
                <a:solidFill>
                  <a:srgbClr val="00B050"/>
                </a:solidFill>
                <a:latin typeface="Franklin Gothic Book" pitchFamily="34" charset="0"/>
                <a:ea typeface="黑体" pitchFamily="2" charset="-122"/>
              </a:rPr>
              <a:t>request2</a:t>
            </a:r>
            <a:endParaRPr lang="zh-CN" altLang="en-US" sz="1400" b="1">
              <a:solidFill>
                <a:srgbClr val="00B050"/>
              </a:solidFill>
              <a:latin typeface="Franklin Gothic Book" pitchFamily="34" charset="0"/>
              <a:ea typeface="黑体" pitchFamily="2" charset="-122"/>
            </a:endParaRPr>
          </a:p>
        </p:txBody>
      </p:sp>
      <p:cxnSp>
        <p:nvCxnSpPr>
          <p:cNvPr id="33" name="直接箭头连接符 32"/>
          <p:cNvCxnSpPr>
            <a:endCxn id="24" idx="2"/>
          </p:cNvCxnSpPr>
          <p:nvPr/>
        </p:nvCxnSpPr>
        <p:spPr>
          <a:xfrm flipV="1">
            <a:off x="5692775" y="5491163"/>
            <a:ext cx="0" cy="719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5795963" y="6011863"/>
            <a:ext cx="1728787" cy="3429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200" b="1" dirty="0">
                <a:solidFill>
                  <a:srgbClr val="FF0000"/>
                </a:solidFill>
              </a:rPr>
              <a:t>New version service</a:t>
            </a:r>
            <a:endParaRPr lang="zh-CN" altLang="en-US" sz="1200" b="1" dirty="0">
              <a:solidFill>
                <a:srgbClr val="FF0000"/>
              </a:solidFill>
            </a:endParaRPr>
          </a:p>
        </p:txBody>
      </p:sp>
      <p:cxnSp>
        <p:nvCxnSpPr>
          <p:cNvPr id="37" name="直接箭头连接符 36"/>
          <p:cNvCxnSpPr>
            <a:endCxn id="23" idx="2"/>
          </p:cNvCxnSpPr>
          <p:nvPr/>
        </p:nvCxnSpPr>
        <p:spPr>
          <a:xfrm flipV="1">
            <a:off x="6310313" y="4770438"/>
            <a:ext cx="1069975"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3" idx="0"/>
            <a:endCxn id="5" idx="5"/>
          </p:cNvCxnSpPr>
          <p:nvPr/>
        </p:nvCxnSpPr>
        <p:spPr>
          <a:xfrm flipH="1" flipV="1">
            <a:off x="7134225" y="4364038"/>
            <a:ext cx="246063" cy="119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4" idx="1"/>
            <a:endCxn id="22" idx="3"/>
          </p:cNvCxnSpPr>
          <p:nvPr/>
        </p:nvCxnSpPr>
        <p:spPr>
          <a:xfrm flipH="1" flipV="1">
            <a:off x="4427538" y="4914900"/>
            <a:ext cx="649287" cy="287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2" idx="0"/>
            <a:endCxn id="15" idx="3"/>
          </p:cNvCxnSpPr>
          <p:nvPr/>
        </p:nvCxnSpPr>
        <p:spPr>
          <a:xfrm flipH="1" flipV="1">
            <a:off x="3708400" y="3546475"/>
            <a:ext cx="431800" cy="1223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a:spLocks noChangeArrowheads="1"/>
          </p:cNvSpPr>
          <p:nvPr/>
        </p:nvSpPr>
        <p:spPr bwMode="auto">
          <a:xfrm>
            <a:off x="4805363" y="5707063"/>
            <a:ext cx="919162" cy="307975"/>
          </a:xfrm>
          <a:prstGeom prst="rect">
            <a:avLst/>
          </a:prstGeom>
          <a:noFill/>
          <a:ln w="9525">
            <a:noFill/>
            <a:miter lim="800000"/>
            <a:headEnd/>
            <a:tailEnd/>
          </a:ln>
        </p:spPr>
        <p:txBody>
          <a:bodyPr>
            <a:spAutoFit/>
          </a:bodyPr>
          <a:lstStyle/>
          <a:p>
            <a:r>
              <a:rPr lang="en-US" altLang="zh-CN" sz="1400" b="1">
                <a:latin typeface="Franklin Gothic Book" pitchFamily="34" charset="0"/>
                <a:ea typeface="黑体" pitchFamily="2" charset="-122"/>
              </a:rPr>
              <a:t>Upgrade</a:t>
            </a:r>
            <a:endParaRPr lang="zh-CN" altLang="en-US" sz="1400" b="1">
              <a:latin typeface="Franklin Gothic Book" pitchFamily="34" charset="0"/>
              <a:ea typeface="黑体" pitchFamily="2" charset="-122"/>
            </a:endParaRPr>
          </a:p>
        </p:txBody>
      </p:sp>
      <p:sp>
        <p:nvSpPr>
          <p:cNvPr id="46" name="椭圆 45"/>
          <p:cNvSpPr/>
          <p:nvPr/>
        </p:nvSpPr>
        <p:spPr>
          <a:xfrm>
            <a:off x="4211638" y="1530350"/>
            <a:ext cx="1206500" cy="2873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err="1">
                <a:solidFill>
                  <a:srgbClr val="FF0000"/>
                </a:solidFill>
              </a:rPr>
              <a:t>Broweser</a:t>
            </a:r>
            <a:endParaRPr lang="zh-CN" altLang="en-US" sz="1100" b="1" dirty="0">
              <a:solidFill>
                <a:srgbClr val="FF0000"/>
              </a:solidFill>
            </a:endParaRPr>
          </a:p>
        </p:txBody>
      </p:sp>
      <p:sp>
        <p:nvSpPr>
          <p:cNvPr id="47" name="TextBox 46"/>
          <p:cNvSpPr txBox="1">
            <a:spLocks noChangeArrowheads="1"/>
          </p:cNvSpPr>
          <p:nvPr/>
        </p:nvSpPr>
        <p:spPr bwMode="auto">
          <a:xfrm>
            <a:off x="3851275" y="3814763"/>
            <a:ext cx="919163" cy="307975"/>
          </a:xfrm>
          <a:prstGeom prst="rect">
            <a:avLst/>
          </a:prstGeom>
          <a:noFill/>
          <a:ln w="9525">
            <a:noFill/>
            <a:miter lim="800000"/>
            <a:headEnd/>
            <a:tailEnd/>
          </a:ln>
        </p:spPr>
        <p:txBody>
          <a:bodyPr>
            <a:spAutoFit/>
          </a:bodyPr>
          <a:lstStyle/>
          <a:p>
            <a:r>
              <a:rPr lang="en-US" altLang="zh-CN" sz="1400" b="1">
                <a:latin typeface="Franklin Gothic Book" pitchFamily="34" charset="0"/>
                <a:ea typeface="黑体" pitchFamily="2" charset="-122"/>
              </a:rPr>
              <a:t>Enable</a:t>
            </a:r>
            <a:endParaRPr lang="zh-CN" altLang="en-US" sz="1400" b="1">
              <a:latin typeface="Franklin Gothic Book" pitchFamily="34" charset="0"/>
              <a:ea typeface="黑体" pitchFamily="2" charset="-122"/>
            </a:endParaRPr>
          </a:p>
        </p:txBody>
      </p:sp>
      <p:sp>
        <p:nvSpPr>
          <p:cNvPr id="48" name="TextBox 47"/>
          <p:cNvSpPr txBox="1">
            <a:spLocks noChangeArrowheads="1"/>
          </p:cNvSpPr>
          <p:nvPr/>
        </p:nvSpPr>
        <p:spPr bwMode="auto">
          <a:xfrm>
            <a:off x="4787900" y="1870075"/>
            <a:ext cx="977900" cy="307975"/>
          </a:xfrm>
          <a:prstGeom prst="rect">
            <a:avLst/>
          </a:prstGeom>
          <a:noFill/>
          <a:ln w="9525">
            <a:noFill/>
            <a:miter lim="800000"/>
            <a:headEnd/>
            <a:tailEnd/>
          </a:ln>
        </p:spPr>
        <p:txBody>
          <a:bodyPr>
            <a:spAutoFit/>
          </a:bodyPr>
          <a:lstStyle/>
          <a:p>
            <a:r>
              <a:rPr lang="en-US" altLang="zh-CN" sz="1400" b="1">
                <a:solidFill>
                  <a:srgbClr val="00B050"/>
                </a:solidFill>
                <a:latin typeface="Franklin Gothic Book" pitchFamily="34" charset="0"/>
                <a:ea typeface="黑体" pitchFamily="2" charset="-122"/>
              </a:rPr>
              <a:t>request3</a:t>
            </a:r>
            <a:endParaRPr lang="zh-CN" altLang="en-US" sz="1400" b="1">
              <a:solidFill>
                <a:srgbClr val="00B050"/>
              </a:solidFill>
              <a:latin typeface="Franklin Gothic Book" pitchFamily="34" charset="0"/>
              <a:ea typeface="黑体" pitchFamily="2" charset="-122"/>
            </a:endParaRPr>
          </a:p>
        </p:txBody>
      </p:sp>
      <p:sp>
        <p:nvSpPr>
          <p:cNvPr id="49" name="椭圆 48"/>
          <p:cNvSpPr/>
          <p:nvPr/>
        </p:nvSpPr>
        <p:spPr>
          <a:xfrm>
            <a:off x="7019925" y="3617913"/>
            <a:ext cx="431800" cy="2889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00" b="1" dirty="0"/>
              <a:t>S3</a:t>
            </a:r>
            <a:endParaRPr lang="zh-CN" altLang="en-US" sz="900" b="1" dirty="0"/>
          </a:p>
        </p:txBody>
      </p:sp>
      <p:cxnSp>
        <p:nvCxnSpPr>
          <p:cNvPr id="51" name="直接箭头连接符 50"/>
          <p:cNvCxnSpPr>
            <a:stCxn id="22" idx="1"/>
            <a:endCxn id="10" idx="2"/>
          </p:cNvCxnSpPr>
          <p:nvPr/>
        </p:nvCxnSpPr>
        <p:spPr>
          <a:xfrm flipH="1" flipV="1">
            <a:off x="2987675" y="4464050"/>
            <a:ext cx="863600" cy="450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a:spLocks noChangeArrowheads="1"/>
          </p:cNvSpPr>
          <p:nvPr/>
        </p:nvSpPr>
        <p:spPr bwMode="auto">
          <a:xfrm>
            <a:off x="2843213" y="4554538"/>
            <a:ext cx="919162" cy="307975"/>
          </a:xfrm>
          <a:prstGeom prst="rect">
            <a:avLst/>
          </a:prstGeom>
          <a:noFill/>
          <a:ln w="9525">
            <a:noFill/>
            <a:miter lim="800000"/>
            <a:headEnd/>
            <a:tailEnd/>
          </a:ln>
        </p:spPr>
        <p:txBody>
          <a:bodyPr>
            <a:spAutoFit/>
          </a:bodyPr>
          <a:lstStyle/>
          <a:p>
            <a:r>
              <a:rPr lang="en-US" altLang="zh-CN" sz="1400" b="1">
                <a:latin typeface="Franklin Gothic Book" pitchFamily="34" charset="0"/>
                <a:ea typeface="黑体" pitchFamily="2" charset="-122"/>
              </a:rPr>
              <a:t>Remove</a:t>
            </a:r>
            <a:endParaRPr lang="zh-CN" altLang="en-US" sz="1400" b="1">
              <a:latin typeface="Franklin Gothic Book" pitchFamily="34" charset="0"/>
              <a:ea typeface="黑体" pitchFamily="2" charset="-122"/>
            </a:endParaRPr>
          </a:p>
        </p:txBody>
      </p:sp>
      <p:cxnSp>
        <p:nvCxnSpPr>
          <p:cNvPr id="55" name="直接箭头连接符 54"/>
          <p:cNvCxnSpPr>
            <a:stCxn id="24" idx="1"/>
            <a:endCxn id="66" idx="2"/>
          </p:cNvCxnSpPr>
          <p:nvPr/>
        </p:nvCxnSpPr>
        <p:spPr>
          <a:xfrm flipH="1" flipV="1">
            <a:off x="4716463" y="3402013"/>
            <a:ext cx="360362" cy="1800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4302125" y="4314825"/>
            <a:ext cx="917575" cy="307975"/>
          </a:xfrm>
          <a:prstGeom prst="rect">
            <a:avLst/>
          </a:prstGeom>
          <a:noFill/>
          <a:ln w="9525">
            <a:noFill/>
            <a:miter lim="800000"/>
            <a:headEnd/>
            <a:tailEnd/>
          </a:ln>
        </p:spPr>
        <p:txBody>
          <a:bodyPr>
            <a:spAutoFit/>
          </a:bodyPr>
          <a:lstStyle/>
          <a:p>
            <a:r>
              <a:rPr lang="en-US" altLang="zh-CN" sz="1400" b="1">
                <a:latin typeface="Franklin Gothic Book" pitchFamily="34" charset="0"/>
                <a:ea typeface="黑体" pitchFamily="2" charset="-122"/>
              </a:rPr>
              <a:t>Config</a:t>
            </a:r>
            <a:endParaRPr lang="zh-CN" altLang="en-US" sz="1400" b="1">
              <a:latin typeface="Franklin Gothic Book" pitchFamily="34" charset="0"/>
              <a:ea typeface="黑体" pitchFamily="2" charset="-122"/>
            </a:endParaRPr>
          </a:p>
        </p:txBody>
      </p:sp>
      <p:sp>
        <p:nvSpPr>
          <p:cNvPr id="63" name="椭圆 62"/>
          <p:cNvSpPr/>
          <p:nvPr/>
        </p:nvSpPr>
        <p:spPr>
          <a:xfrm>
            <a:off x="3708400" y="2322513"/>
            <a:ext cx="2232025" cy="503237"/>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1100" b="1" dirty="0" smtClean="0"/>
              <a:t>Web Server</a:t>
            </a:r>
          </a:p>
          <a:p>
            <a:pPr algn="ctr" fontAlgn="auto">
              <a:spcBef>
                <a:spcPts val="0"/>
              </a:spcBef>
              <a:spcAft>
                <a:spcPts val="0"/>
              </a:spcAft>
              <a:defRPr/>
            </a:pPr>
            <a:r>
              <a:rPr lang="en-US" altLang="zh-CN" sz="1100" b="1" dirty="0" err="1" smtClean="0"/>
              <a:t>rule:forwad</a:t>
            </a:r>
            <a:r>
              <a:rPr lang="en-US" altLang="zh-CN" sz="1100" b="1" dirty="0" smtClean="0"/>
              <a:t> to new</a:t>
            </a:r>
            <a:endParaRPr lang="zh-CN" altLang="en-US" sz="1100" b="1" dirty="0"/>
          </a:p>
        </p:txBody>
      </p:sp>
      <p:sp>
        <p:nvSpPr>
          <p:cNvPr id="64" name="TextBox 63"/>
          <p:cNvSpPr txBox="1">
            <a:spLocks noChangeArrowheads="1"/>
          </p:cNvSpPr>
          <p:nvPr/>
        </p:nvSpPr>
        <p:spPr bwMode="auto">
          <a:xfrm>
            <a:off x="4716463" y="1817688"/>
            <a:ext cx="976312" cy="307975"/>
          </a:xfrm>
          <a:prstGeom prst="rect">
            <a:avLst/>
          </a:prstGeom>
          <a:noFill/>
          <a:ln w="9525">
            <a:noFill/>
            <a:miter lim="800000"/>
            <a:headEnd/>
            <a:tailEnd/>
          </a:ln>
        </p:spPr>
        <p:txBody>
          <a:bodyPr>
            <a:spAutoFit/>
          </a:bodyPr>
          <a:lstStyle/>
          <a:p>
            <a:r>
              <a:rPr lang="en-US" altLang="zh-CN" sz="1400" b="1">
                <a:solidFill>
                  <a:srgbClr val="00B050"/>
                </a:solidFill>
                <a:latin typeface="Franklin Gothic Book" pitchFamily="34" charset="0"/>
                <a:ea typeface="黑体" pitchFamily="2" charset="-122"/>
              </a:rPr>
              <a:t>request4</a:t>
            </a:r>
            <a:endParaRPr lang="zh-CN" altLang="en-US" sz="1400" b="1">
              <a:solidFill>
                <a:srgbClr val="00B050"/>
              </a:solidFill>
              <a:latin typeface="Franklin Gothic Book" pitchFamily="34" charset="0"/>
              <a:ea typeface="黑体" pitchFamily="2" charset="-122"/>
            </a:endParaRPr>
          </a:p>
        </p:txBody>
      </p:sp>
      <p:sp>
        <p:nvSpPr>
          <p:cNvPr id="66" name="矩形 65"/>
          <p:cNvSpPr/>
          <p:nvPr/>
        </p:nvSpPr>
        <p:spPr>
          <a:xfrm>
            <a:off x="4427538" y="3114675"/>
            <a:ext cx="576262"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b="1" dirty="0"/>
              <a:t>Agent</a:t>
            </a:r>
            <a:endParaRPr lang="zh-CN" altLang="en-US" sz="1100" b="1" dirty="0"/>
          </a:p>
        </p:txBody>
      </p:sp>
      <p:cxnSp>
        <p:nvCxnSpPr>
          <p:cNvPr id="71" name="直接箭头连接符 70"/>
          <p:cNvCxnSpPr>
            <a:stCxn id="66" idx="0"/>
            <a:endCxn id="63" idx="4"/>
          </p:cNvCxnSpPr>
          <p:nvPr/>
        </p:nvCxnSpPr>
        <p:spPr>
          <a:xfrm flipV="1">
            <a:off x="4716463" y="2825750"/>
            <a:ext cx="10795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3959 0.02616 C -0.03924 0.04884 -0.03906 0.07176 -0.03837 0.09444 C -0.03837 0.09606 -0.03716 0.09768 -0.03716 0.0993 C -0.03716 0.11088 -0.03611 0.12292 -0.03837 0.13403 C -0.03872 0.13565 -0.04618 0.14167 -0.04896 0.14213 C -0.05573 0.14305 -0.0625 0.14329 -0.06927 0.14375 C -0.07917 0.14745 -0.08993 0.14676 -0.10018 0.14838 C -0.10799 0.15185 -0.11528 0.1588 -0.12292 0.16273 C -0.12778 0.16528 -0.13455 0.16643 -0.13959 0.16736 C -0.14966 0.17199 -0.15851 0.17338 -0.16927 0.17546 C -0.17709 0.17893 -0.18577 0.18773 -0.19427 0.18819 C -0.20139 0.18866 -0.20851 0.18912 -0.21563 0.18958 C -0.21806 0.19074 -0.22049 0.19167 -0.22292 0.19282 C -0.22413 0.19329 -0.22518 0.19398 -0.22639 0.19444 C -0.22761 0.19491 -0.23004 0.19606 -0.23004 0.19606 C -0.23351 0.1993 -0.23663 0.20046 -0.24063 0.20231 C -0.24879 0.24537 -0.2467 0.29444 -0.2467 0.33727 " pathEditMode="relative" ptsTypes="ffffffffffffffffA">
                                      <p:cBhvr>
                                        <p:cTn id="6" dur="2000" fill="hold"/>
                                        <p:tgtEl>
                                          <p:spTgt spid="29"/>
                                        </p:tgtEl>
                                        <p:attrNameLst>
                                          <p:attrName>ppt_x</p:attrName>
                                          <p:attrName>ppt_y</p:attrName>
                                        </p:attrNameLst>
                                      </p:cBhvr>
                                    </p:animMotion>
                                  </p:childTnLst>
                                </p:cTn>
                              </p:par>
                            </p:childTnLst>
                          </p:cTn>
                        </p:par>
                        <p:par>
                          <p:cTn id="7" fill="hold" nodeType="afterGroup">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9"/>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0" nodeType="clickEffect">
                                  <p:stCondLst>
                                    <p:cond delay="0"/>
                                  </p:stCondLst>
                                  <p:childTnLst>
                                    <p:animMotion origin="layout" path="M -0.03959 0.02616 C -0.03924 0.04884 -0.03906 0.07176 -0.03837 0.09444 C -0.03837 0.09606 -0.03716 0.09768 -0.03716 0.0993 C -0.03716 0.11088 -0.03611 0.12292 -0.03837 0.13403 C -0.03872 0.13565 -0.04618 0.14167 -0.04896 0.14213 C -0.05573 0.14305 -0.0625 0.14329 -0.06927 0.14375 C -0.07917 0.14745 -0.08993 0.14676 -0.10018 0.14838 C -0.10799 0.15185 -0.11528 0.1588 -0.12292 0.16273 C -0.12778 0.16528 -0.13455 0.16643 -0.13959 0.16736 C -0.14966 0.17199 -0.15851 0.17338 -0.16927 0.17546 C -0.17709 0.17893 -0.18577 0.18773 -0.19427 0.18819 C -0.20139 0.18866 -0.20851 0.18912 -0.21563 0.18958 C -0.21806 0.19074 -0.22049 0.19167 -0.22292 0.19282 C -0.22413 0.19329 -0.22518 0.19398 -0.22639 0.19444 C -0.22761 0.19491 -0.23004 0.19606 -0.23004 0.19606 C -0.23351 0.1993 -0.23663 0.20046 -0.24063 0.20231 C -0.24879 0.24537 -0.2467 0.29444 -0.2467 0.33727 " pathEditMode="relative" ptsTypes="ffffffffffffffffA">
                                      <p:cBhvr>
                                        <p:cTn id="22" dur="2000" fill="hold"/>
                                        <p:tgtEl>
                                          <p:spTgt spid="30"/>
                                        </p:tgtEl>
                                        <p:attrNameLst>
                                          <p:attrName>ppt_x</p:attrName>
                                          <p:attrName>ppt_y</p:attrName>
                                        </p:attrNameLst>
                                      </p:cBhvr>
                                    </p:animMotion>
                                  </p:childTnLst>
                                </p:cTn>
                              </p:par>
                            </p:childTnLst>
                          </p:cTn>
                        </p:par>
                        <p:par>
                          <p:cTn id="23" fill="hold" nodeType="afterGroup">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0"/>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grpId="1" nodeType="clickEffect">
                                  <p:stCondLst>
                                    <p:cond delay="0"/>
                                  </p:stCondLst>
                                  <p:childTnLst>
                                    <p:animMotion origin="layout" path="M -0.04323 -0.01667 C -0.04045 -0.05347 -0.04323 -0.0125 -0.0408 -0.08032 C -0.04011 -0.09699 -0.04236 -0.10023 -0.03247 -0.10394 C -0.02639 -0.10926 -0.00833 -0.11945 -0.00156 -0.11991 C 0.01111 -0.12107 0.03663 -0.12315 0.03663 -0.12292 C 0.04149 -0.12477 0.0441 -0.12685 0.04844 -0.1294 C 0.05382 -0.13264 0.05538 -0.13241 0.06042 -0.13426 C 0.0658 -0.13634 0.07083 -0.14051 0.07587 -0.14375 C 0.07864 -0.1456 0.08021 -0.14977 0.08298 -0.15162 C 0.08594 -0.15347 0.08958 -0.15301 0.09253 -0.15486 C 0.10104 -0.16065 0.09149 -0.15625 0.09965 -0.15949 C 0.10087 -0.16065 0.10191 -0.16204 0.1033 -0.16273 C 0.10555 -0.16412 0.11042 -0.16597 0.11042 -0.16574 C 0.11632 -0.17153 0.12292 -0.16921 0.12951 -0.17222 C 0.13437 -0.17685 0.14167 -0.18241 0.14722 -0.18495 C 0.15017 -0.1963 0.14826 -0.19167 0.15208 -0.19931 C 0.15555 -0.22176 0.15746 -0.23519 0.14132 -0.24051 C 0.13455 -0.24699 0.12569 -0.24699 0.11753 -0.24838 C 0.10851 -0.25232 0.09948 -0.2537 0.0901 -0.25486 C 0.08767 -0.25602 0.08542 -0.25718 0.08298 -0.2581 C 0.08177 -0.25857 0.07951 -0.25949 0.07951 -0.25926 C 0.0743 -0.26412 0.06441 -0.26806 0.05798 -0.2706 C 0.0533 -0.275 0.04809 -0.27685 0.04253 -0.2787 C 0.03611 -0.28495 0.02882 -0.28727 0.02118 -0.28982 C 0.00295 -0.30718 -0.02691 -0.31505 -0.04913 -0.31829 C -0.05365 -0.32037 -0.05174 -0.31921 -0.05504 -0.32153 " pathEditMode="relative" rAng="0" ptsTypes="fffffffffffffffffffffffffA">
                                      <p:cBhvr>
                                        <p:cTn id="48" dur="2000" fill="hold"/>
                                        <p:tgtEl>
                                          <p:spTgt spid="35"/>
                                        </p:tgtEl>
                                        <p:attrNameLst>
                                          <p:attrName>ppt_x</p:attrName>
                                          <p:attrName>ppt_y</p:attrName>
                                        </p:attrNameLst>
                                      </p:cBhvr>
                                      <p:rCtr x="94" y="-150"/>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0" presetClass="path" presetSubtype="0" accel="50000" decel="50000" fill="hold" grpId="0" nodeType="clickEffect">
                                  <p:stCondLst>
                                    <p:cond delay="0"/>
                                  </p:stCondLst>
                                  <p:childTnLst>
                                    <p:animMotion origin="layout" path="M 2.5E-6 -6.66667E-6 C 0.00035 0.01689 0.00122 0.03379 0.00122 0.05069 C 0.00122 0.06388 0.00087 0.07731 2.5E-6 0.0905 C -0.00295 0.13148 -0.0434 0.12592 -0.06424 0.12708 C -0.07639 0.13194 -0.08733 0.13495 -0.1 0.13657 C -0.11753 0.14467 -0.14045 0.14328 -0.15833 0.14444 C -0.16788 0.14699 -0.17639 0.153 -0.18559 0.15717 C -0.19288 0.16041 -0.20069 0.16249 -0.20712 0.16828 C -0.21302 0.17893 -0.21667 0.17407 -0.22014 0.18726 C -0.21979 0.19837 -0.22708 0.21828 -0.21892 0.2206 C -0.18125 0.23078 -0.14201 0.21898 -0.10347 0.21898 C -0.04549 0.21898 0.01233 0.22013 0.07031 0.2206 C 0.07674 0.22175 0.08316 0.22175 0.08941 0.22384 C 0.09201 0.22476 0.09392 0.22754 0.09653 0.22847 C 0.1007 0.23449 0.10573 0.23518 0.11076 0.23958 C 0.11354 0.24513 0.11615 0.24722 0.12031 0.25069 C 0.12326 0.25648 0.12656 0.25972 0.13108 0.26342 C 0.1342 0.27615 0.12951 0.26157 0.13576 0.2699 C 0.14288 0.27939 0.13177 0.27106 0.13941 0.27615 " pathEditMode="relative" ptsTypes="ffffffffffffffffffA">
                                      <p:cBhvr>
                                        <p:cTn id="66" dur="2000" fill="hold"/>
                                        <p:tgtEl>
                                          <p:spTgt spid="48"/>
                                        </p:tgtEl>
                                        <p:attrNameLst>
                                          <p:attrName>ppt_x</p:attrName>
                                          <p:attrName>ppt_y</p:attrName>
                                        </p:attrNameLst>
                                      </p:cBhvr>
                                    </p:animMotion>
                                  </p:childTnLst>
                                </p:cTn>
                              </p:par>
                            </p:childTnLst>
                          </p:cTn>
                        </p:par>
                        <p:par>
                          <p:cTn id="67" fill="hold" nodeType="afterGroup">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8"/>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xit" presetSubtype="0" fill="hold" grpId="1" nodeType="clickEffect">
                                  <p:stCondLst>
                                    <p:cond delay="0"/>
                                  </p:stCondLst>
                                  <p:childTnLst>
                                    <p:animEffect transition="out" filter="fad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xit" presetSubtype="0" fill="hold" grpId="1" nodeType="clickEffect">
                                  <p:stCondLst>
                                    <p:cond delay="0"/>
                                  </p:stCondLst>
                                  <p:childTnLst>
                                    <p:animEffect transition="out" filter="fade">
                                      <p:cBhvr>
                                        <p:cTn id="83" dur="500"/>
                                        <p:tgtEl>
                                          <p:spTgt spid="21"/>
                                        </p:tgtEl>
                                      </p:cBhvr>
                                    </p:animEffect>
                                    <p:set>
                                      <p:cBhvr>
                                        <p:cTn id="84" dur="1" fill="hold">
                                          <p:stCondLst>
                                            <p:cond delay="499"/>
                                          </p:stCondLst>
                                        </p:cTn>
                                        <p:tgtEl>
                                          <p:spTgt spid="2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xit" presetSubtype="0" fill="hold" grpId="0" nodeType="clickEffect">
                                  <p:stCondLst>
                                    <p:cond delay="0"/>
                                  </p:stCondLst>
                                  <p:childTnLst>
                                    <p:animEffect transition="out" filter="fade">
                                      <p:cBhvr>
                                        <p:cTn id="104" dur="500"/>
                                        <p:tgtEl>
                                          <p:spTgt spid="10"/>
                                        </p:tgtEl>
                                      </p:cBhvr>
                                    </p:animEffect>
                                    <p:set>
                                      <p:cBhvr>
                                        <p:cTn id="105" dur="1" fill="hold">
                                          <p:stCondLst>
                                            <p:cond delay="499"/>
                                          </p:stCondLst>
                                        </p:cTn>
                                        <p:tgtEl>
                                          <p:spTgt spid="10"/>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5"/>
                                        </p:tgtEl>
                                      </p:cBhvr>
                                    </p:animEffect>
                                    <p:set>
                                      <p:cBhvr>
                                        <p:cTn id="108" dur="1" fill="hold">
                                          <p:stCondLst>
                                            <p:cond delay="499"/>
                                          </p:stCondLst>
                                        </p:cTn>
                                        <p:tgtEl>
                                          <p:spTgt spid="15"/>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44"/>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53"/>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1"/>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2" nodeType="clickEffect">
                                  <p:stCondLst>
                                    <p:cond delay="0"/>
                                  </p:stCondLst>
                                  <p:childTnLst>
                                    <p:set>
                                      <p:cBhvr>
                                        <p:cTn id="120" dur="1" fill="hold">
                                          <p:stCondLst>
                                            <p:cond delay="0"/>
                                          </p:stCondLst>
                                        </p:cTn>
                                        <p:tgtEl>
                                          <p:spTgt spid="64"/>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0" presetClass="path" presetSubtype="0" accel="50000" decel="50000" fill="hold" grpId="0" nodeType="clickEffect">
                                  <p:stCondLst>
                                    <p:cond delay="0"/>
                                  </p:stCondLst>
                                  <p:childTnLst>
                                    <p:animMotion origin="layout" path="M -8.33333E-7 -3.7037E-6 C 0.00035 0.03079 0.00052 0.06135 0.00121 0.09213 C 0.00139 0.0963 0.00208 0.1007 0.00243 0.10486 C 0.00295 0.11389 0.00191 0.12315 0.00364 0.13172 C 0.00399 0.1338 0.00677 0.13264 0.00833 0.13334 C 0.01041 0.13426 0.01215 0.13565 0.01423 0.13658 C 0.02795 0.14236 0.04305 0.14329 0.05712 0.14607 C 0.06007 0.15764 0.05555 0.14398 0.06788 0.15556 C 0.07205 0.15949 0.07413 0.1669 0.07864 0.16991 C 0.08628 0.17523 0.08194 0.17176 0.09166 0.18102 C 0.10226 0.19097 0.08854 0.18496 0.1 0.18889 C 0.10555 0.1963 0.11111 0.19584 0.11788 0.2 C 0.12118 0.20209 0.12743 0.20648 0.12743 0.20648 C 0.13055 0.21435 0.13507 0.22199 0.14045 0.22709 C 0.14219 0.23056 0.14479 0.2331 0.14653 0.23658 C 0.1493 0.24236 0.14791 0.24514 0.15364 0.24769 C 0.15851 0.2544 0.16163 0.26343 0.16545 0.27153 C 0.16666 0.27986 0.1691 0.28681 0.1691 0.29537 " pathEditMode="relative" ptsTypes="fffffffffffffffffA">
                                      <p:cBhvr>
                                        <p:cTn id="124" dur="2000" fill="hold"/>
                                        <p:tgtEl>
                                          <p:spTgt spid="64"/>
                                        </p:tgtEl>
                                        <p:attrNameLst>
                                          <p:attrName>ppt_x</p:attrName>
                                          <p:attrName>ppt_y</p:attrName>
                                        </p:attrNameLst>
                                      </p:cBhvr>
                                    </p:animMotion>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5" grpId="1" animBg="1"/>
      <p:bldP spid="18" grpId="0" animBg="1"/>
      <p:bldP spid="18" grpId="1" animBg="1"/>
      <p:bldP spid="21" grpId="0" animBg="1"/>
      <p:bldP spid="21" grpId="1" animBg="1"/>
      <p:bldP spid="29" grpId="0"/>
      <p:bldP spid="29" grpId="1"/>
      <p:bldP spid="30" grpId="0"/>
      <p:bldP spid="30" grpId="1"/>
      <p:bldP spid="30" grpId="2"/>
      <p:bldP spid="35" grpId="0" animBg="1"/>
      <p:bldP spid="35" grpId="1" animBg="1"/>
      <p:bldP spid="45" grpId="0"/>
      <p:bldP spid="47" grpId="0"/>
      <p:bldP spid="47" grpId="1"/>
      <p:bldP spid="48" grpId="0"/>
      <p:bldP spid="48" grpId="1"/>
      <p:bldP spid="48" grpId="2"/>
      <p:bldP spid="49" grpId="0" animBg="1"/>
      <p:bldP spid="53" grpId="0"/>
      <p:bldP spid="53" grpId="1"/>
      <p:bldP spid="56" grpId="0"/>
      <p:bldP spid="63" grpId="0" animBg="1"/>
      <p:bldP spid="64" grpId="0"/>
      <p:bldP spid="64" grpId="1"/>
      <p:bldP spid="64" grpId="2"/>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428625" y="500063"/>
            <a:ext cx="8229600" cy="1042987"/>
          </a:xfrm>
        </p:spPr>
        <p:txBody>
          <a:bodyPr/>
          <a:lstStyle/>
          <a:p>
            <a:pPr eaLnBrk="1" fontAlgn="auto" hangingPunct="1">
              <a:spcAft>
                <a:spcPts val="0"/>
              </a:spcAft>
              <a:defRPr/>
            </a:pPr>
            <a:r>
              <a:rPr lang="zh-CN" altLang="en-US" smtClean="0"/>
              <a:t>服务的控制</a:t>
            </a:r>
          </a:p>
        </p:txBody>
      </p:sp>
      <p:sp>
        <p:nvSpPr>
          <p:cNvPr id="118787" name="内容占位符 2"/>
          <p:cNvSpPr>
            <a:spLocks noGrp="1"/>
          </p:cNvSpPr>
          <p:nvPr>
            <p:ph idx="1"/>
          </p:nvPr>
        </p:nvSpPr>
        <p:spPr>
          <a:xfrm>
            <a:off x="285750" y="1571625"/>
            <a:ext cx="8401050" cy="4929188"/>
          </a:xfrm>
        </p:spPr>
        <p:txBody>
          <a:bodyPr/>
          <a:lstStyle/>
          <a:p>
            <a:pPr eaLnBrk="1" hangingPunct="1"/>
            <a:r>
              <a:rPr lang="zh-CN" altLang="en-US" smtClean="0"/>
              <a:t>运行控制</a:t>
            </a:r>
            <a:endParaRPr lang="en-US" altLang="zh-CN" smtClean="0"/>
          </a:p>
          <a:p>
            <a:pPr lvl="1" eaLnBrk="1" hangingPunct="1">
              <a:lnSpc>
                <a:spcPct val="150000"/>
              </a:lnSpc>
            </a:pPr>
            <a:r>
              <a:rPr lang="zh-CN" altLang="en-US" smtClean="0"/>
              <a:t>提供服务的运行控制界面</a:t>
            </a:r>
            <a:endParaRPr lang="en-US" altLang="zh-CN" smtClean="0"/>
          </a:p>
          <a:p>
            <a:pPr lvl="1" eaLnBrk="1" hangingPunct="1">
              <a:lnSpc>
                <a:spcPct val="150000"/>
              </a:lnSpc>
            </a:pPr>
            <a:r>
              <a:rPr lang="zh-CN" altLang="en-US" smtClean="0"/>
              <a:t>以监测为基础的服务运行状态控制</a:t>
            </a:r>
            <a:endParaRPr lang="en-US" altLang="zh-CN" smtClean="0"/>
          </a:p>
          <a:p>
            <a:pPr eaLnBrk="1" hangingPunct="1"/>
            <a:r>
              <a:rPr lang="zh-CN" altLang="en-US" smtClean="0"/>
              <a:t>访问控制</a:t>
            </a:r>
            <a:endParaRPr lang="en-US" altLang="zh-CN" smtClean="0"/>
          </a:p>
          <a:p>
            <a:pPr lvl="1" eaLnBrk="1" hangingPunct="1">
              <a:lnSpc>
                <a:spcPct val="150000"/>
              </a:lnSpc>
            </a:pPr>
            <a:r>
              <a:rPr lang="zh-CN" altLang="en-US" smtClean="0"/>
              <a:t>提供文件访问接口</a:t>
            </a:r>
            <a:endParaRPr lang="en-US" altLang="zh-CN" smtClean="0"/>
          </a:p>
          <a:p>
            <a:pPr lvl="1" eaLnBrk="1" hangingPunct="1">
              <a:lnSpc>
                <a:spcPct val="150000"/>
              </a:lnSpc>
            </a:pPr>
            <a:r>
              <a:rPr lang="zh-CN" altLang="en-US" smtClean="0"/>
              <a:t>通过静态分析发现非法代码</a:t>
            </a:r>
            <a:endParaRPr lang="en-US" altLang="zh-CN" smtClean="0"/>
          </a:p>
          <a:p>
            <a:pPr lvl="1" eaLnBrk="1" hangingPunct="1">
              <a:lnSpc>
                <a:spcPct val="150000"/>
              </a:lnSpc>
            </a:pPr>
            <a:r>
              <a:rPr lang="zh-CN" altLang="en-US" smtClean="0"/>
              <a:t>通过在线监测捕获非法操作</a:t>
            </a:r>
            <a:endParaRPr lang="en-US" altLang="zh-CN" smtClean="0"/>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pPr eaLnBrk="1" fontAlgn="auto" hangingPunct="1">
              <a:spcAft>
                <a:spcPts val="0"/>
              </a:spcAft>
              <a:defRPr/>
            </a:pPr>
            <a:r>
              <a:rPr lang="zh-CN" altLang="en-US" smtClean="0"/>
              <a:t>服务的智能调整</a:t>
            </a:r>
          </a:p>
        </p:txBody>
      </p:sp>
      <p:sp>
        <p:nvSpPr>
          <p:cNvPr id="91139" name="内容占位符 2"/>
          <p:cNvSpPr>
            <a:spLocks noGrp="1"/>
          </p:cNvSpPr>
          <p:nvPr>
            <p:ph idx="1"/>
          </p:nvPr>
        </p:nvSpPr>
        <p:spPr/>
        <p:txBody>
          <a:bodyPr>
            <a:normAutofit lnSpcReduction="10000"/>
          </a:bodyPr>
          <a:lstStyle/>
          <a:p>
            <a:pPr eaLnBrk="1" fontAlgn="auto" hangingPunct="1">
              <a:spcAft>
                <a:spcPts val="0"/>
              </a:spcAft>
              <a:buFont typeface="Wingdings 2"/>
              <a:buChar char=""/>
              <a:defRPr/>
            </a:pPr>
            <a:r>
              <a:rPr lang="en-US" altLang="zh-CN" smtClean="0"/>
              <a:t>Agent</a:t>
            </a:r>
            <a:r>
              <a:rPr lang="zh-CN" altLang="en-US" smtClean="0"/>
              <a:t>对服务的运行情况进行监测</a:t>
            </a:r>
            <a:endParaRPr lang="en-US" altLang="zh-CN" smtClean="0"/>
          </a:p>
          <a:p>
            <a:pPr eaLnBrk="1" fontAlgn="auto" hangingPunct="1">
              <a:spcAft>
                <a:spcPts val="0"/>
              </a:spcAft>
              <a:buFont typeface="Wingdings 2"/>
              <a:buChar char=""/>
              <a:defRPr/>
            </a:pPr>
            <a:r>
              <a:rPr lang="zh-CN" altLang="en-US" smtClean="0"/>
              <a:t>根据监测结果进行调整</a:t>
            </a:r>
            <a:endParaRPr lang="en-US" altLang="zh-CN" smtClean="0"/>
          </a:p>
          <a:p>
            <a:pPr lvl="1" eaLnBrk="1" fontAlgn="auto" hangingPunct="1">
              <a:spcAft>
                <a:spcPts val="0"/>
              </a:spcAft>
              <a:buFont typeface="Wingdings 2"/>
              <a:buChar char=""/>
              <a:defRPr/>
            </a:pPr>
            <a:r>
              <a:rPr lang="zh-CN" altLang="en-US" smtClean="0"/>
              <a:t>服务不可用：重新部署</a:t>
            </a:r>
            <a:endParaRPr lang="en-US" altLang="zh-CN" smtClean="0"/>
          </a:p>
          <a:p>
            <a:pPr lvl="1" eaLnBrk="1" fontAlgn="auto" hangingPunct="1">
              <a:spcAft>
                <a:spcPts val="0"/>
              </a:spcAft>
              <a:buFont typeface="Wingdings 2"/>
              <a:buChar char=""/>
              <a:defRPr/>
            </a:pPr>
            <a:r>
              <a:rPr lang="zh-CN" altLang="en-US" smtClean="0"/>
              <a:t>服务空闲：减少资源</a:t>
            </a:r>
            <a:endParaRPr lang="en-US" altLang="zh-CN" smtClean="0"/>
          </a:p>
          <a:p>
            <a:pPr lvl="1" eaLnBrk="1" fontAlgn="auto" hangingPunct="1">
              <a:spcAft>
                <a:spcPts val="0"/>
              </a:spcAft>
              <a:buFont typeface="Wingdings 2"/>
              <a:buChar char=""/>
              <a:defRPr/>
            </a:pPr>
            <a:r>
              <a:rPr lang="zh-CN" altLang="en-US" smtClean="0"/>
              <a:t>服务烦忙：增加资源</a:t>
            </a:r>
            <a:endParaRPr lang="en-US" altLang="zh-CN" smtClean="0"/>
          </a:p>
          <a:p>
            <a:pPr lvl="1" eaLnBrk="1" fontAlgn="auto" hangingPunct="1">
              <a:spcAft>
                <a:spcPts val="0"/>
              </a:spcAft>
              <a:buFont typeface="Wingdings 2"/>
              <a:buChar char=""/>
              <a:defRPr/>
            </a:pPr>
            <a:r>
              <a:rPr lang="zh-CN" altLang="en-US" smtClean="0"/>
              <a:t>服务异常：删除服务</a:t>
            </a:r>
            <a:endParaRPr lang="en-US" altLang="zh-CN" smtClean="0"/>
          </a:p>
          <a:p>
            <a:pPr eaLnBrk="1" fontAlgn="auto" hangingPunct="1">
              <a:spcAft>
                <a:spcPts val="0"/>
              </a:spcAft>
              <a:buFont typeface="Wingdings 2"/>
              <a:buChar char=""/>
              <a:defRPr/>
            </a:pPr>
            <a:r>
              <a:rPr lang="zh-CN" altLang="en-US" smtClean="0"/>
              <a:t>主要工作</a:t>
            </a:r>
            <a:endParaRPr lang="en-US" altLang="zh-CN" smtClean="0"/>
          </a:p>
          <a:p>
            <a:pPr lvl="1" eaLnBrk="1" fontAlgn="auto" hangingPunct="1">
              <a:spcAft>
                <a:spcPts val="0"/>
              </a:spcAft>
              <a:buFont typeface="Wingdings 2"/>
              <a:buChar char=""/>
              <a:defRPr/>
            </a:pPr>
            <a:r>
              <a:rPr lang="zh-CN" altLang="en-US" smtClean="0"/>
              <a:t>服务的监测：参数</a:t>
            </a:r>
            <a:r>
              <a:rPr lang="en-US" altLang="zh-CN" smtClean="0"/>
              <a:t>(CPU/</a:t>
            </a:r>
            <a:r>
              <a:rPr lang="zh-CN" altLang="en-US" smtClean="0"/>
              <a:t>内存</a:t>
            </a:r>
            <a:r>
              <a:rPr lang="en-US" altLang="zh-CN" smtClean="0"/>
              <a:t>/IO</a:t>
            </a:r>
            <a:r>
              <a:rPr lang="zh-CN" altLang="en-US" smtClean="0"/>
              <a:t>等</a:t>
            </a:r>
            <a:r>
              <a:rPr lang="en-US" altLang="zh-CN" smtClean="0"/>
              <a:t>)</a:t>
            </a:r>
            <a:r>
              <a:rPr lang="zh-CN" altLang="en-US" smtClean="0"/>
              <a:t>、策略</a:t>
            </a:r>
            <a:r>
              <a:rPr lang="en-US" altLang="zh-CN" smtClean="0"/>
              <a:t>(</a:t>
            </a:r>
            <a:r>
              <a:rPr lang="zh-CN" altLang="en-US" smtClean="0"/>
              <a:t>频度</a:t>
            </a:r>
            <a:r>
              <a:rPr lang="en-US" altLang="zh-CN" smtClean="0"/>
              <a:t>/</a:t>
            </a:r>
            <a:r>
              <a:rPr lang="zh-CN" altLang="en-US" smtClean="0"/>
              <a:t>统计策略等</a:t>
            </a:r>
            <a:r>
              <a:rPr lang="en-US" altLang="zh-CN" smtClean="0"/>
              <a:t>)</a:t>
            </a:r>
          </a:p>
          <a:p>
            <a:pPr lvl="1" eaLnBrk="1" fontAlgn="auto" hangingPunct="1">
              <a:spcAft>
                <a:spcPts val="0"/>
              </a:spcAft>
              <a:buFont typeface="Wingdings 2"/>
              <a:buChar char=""/>
              <a:defRPr/>
            </a:pPr>
            <a:r>
              <a:rPr lang="zh-CN" altLang="en-US" smtClean="0"/>
              <a:t>服务的调整规则和策略：阈值的设定</a:t>
            </a: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标题 2"/>
          <p:cNvSpPr>
            <a:spLocks noGrp="1"/>
          </p:cNvSpPr>
          <p:nvPr>
            <p:ph type="title"/>
          </p:nvPr>
        </p:nvSpPr>
        <p:spPr/>
        <p:txBody>
          <a:bodyPr/>
          <a:lstStyle/>
          <a:p>
            <a:pPr eaLnBrk="1" fontAlgn="auto" hangingPunct="1">
              <a:spcAft>
                <a:spcPts val="0"/>
              </a:spcAft>
              <a:defRPr/>
            </a:pPr>
            <a:r>
              <a:rPr lang="zh-CN" altLang="en-US" smtClean="0"/>
              <a:t>平台的安全性保障</a:t>
            </a:r>
          </a:p>
        </p:txBody>
      </p:sp>
      <p:sp>
        <p:nvSpPr>
          <p:cNvPr id="120835" name="内容占位符 1"/>
          <p:cNvSpPr>
            <a:spLocks noGrp="1"/>
          </p:cNvSpPr>
          <p:nvPr>
            <p:ph idx="1"/>
          </p:nvPr>
        </p:nvSpPr>
        <p:spPr/>
        <p:txBody>
          <a:bodyPr>
            <a:normAutofit/>
          </a:bodyPr>
          <a:lstStyle/>
          <a:p>
            <a:pPr eaLnBrk="1" hangingPunct="1">
              <a:buFont typeface="Wingdings 2" pitchFamily="18" charset="2"/>
              <a:buChar char="ß"/>
            </a:pPr>
            <a:r>
              <a:rPr lang="zh-CN" altLang="en-US" smtClean="0"/>
              <a:t>挑战</a:t>
            </a:r>
            <a:endParaRPr lang="en-US" altLang="zh-CN" smtClean="0"/>
          </a:p>
          <a:p>
            <a:pPr lvl="1" eaLnBrk="1" hangingPunct="1">
              <a:buFont typeface="Wingdings 2" pitchFamily="18" charset="2"/>
              <a:buChar char="Þ"/>
            </a:pPr>
            <a:r>
              <a:rPr lang="zh-CN" altLang="en-US" smtClean="0"/>
              <a:t>平台上的服务来自不同的提供者，大量服务共享同一个运行环境</a:t>
            </a:r>
            <a:endParaRPr lang="en-US" altLang="zh-CN" smtClean="0"/>
          </a:p>
          <a:p>
            <a:pPr eaLnBrk="1" hangingPunct="1">
              <a:buFont typeface="Wingdings 2" pitchFamily="18" charset="2"/>
              <a:buChar char="ß"/>
            </a:pPr>
            <a:r>
              <a:rPr lang="zh-CN" altLang="en-US" smtClean="0"/>
              <a:t>解决方案</a:t>
            </a:r>
            <a:endParaRPr lang="en-US" altLang="zh-CN" smtClean="0"/>
          </a:p>
          <a:p>
            <a:pPr lvl="1" eaLnBrk="1" hangingPunct="1">
              <a:buFont typeface="Wingdings 2" pitchFamily="18" charset="2"/>
              <a:buChar char="Þ"/>
            </a:pPr>
            <a:r>
              <a:rPr lang="zh-CN" altLang="en-US" smtClean="0"/>
              <a:t>部署前的静态分析</a:t>
            </a:r>
            <a:endParaRPr lang="en-US" altLang="zh-CN" smtClean="0"/>
          </a:p>
          <a:p>
            <a:pPr lvl="2" eaLnBrk="1" hangingPunct="1">
              <a:buFont typeface="Wingdings 2" pitchFamily="18" charset="2"/>
              <a:buChar char=""/>
            </a:pPr>
            <a:r>
              <a:rPr lang="zh-CN" altLang="en-US" smtClean="0"/>
              <a:t>发现潜在的代码缺陷</a:t>
            </a:r>
            <a:endParaRPr lang="en-US" altLang="zh-CN" smtClean="0"/>
          </a:p>
          <a:p>
            <a:pPr lvl="2" eaLnBrk="1" hangingPunct="1">
              <a:buFont typeface="Wingdings 2" pitchFamily="18" charset="2"/>
              <a:buChar char=""/>
            </a:pPr>
            <a:r>
              <a:rPr lang="zh-CN" altLang="en-US" smtClean="0"/>
              <a:t>定义安全策略：比如，不允许使用某些类的某些方法</a:t>
            </a:r>
            <a:endParaRPr lang="en-US" altLang="zh-CN" smtClean="0"/>
          </a:p>
          <a:p>
            <a:pPr lvl="1" eaLnBrk="1" hangingPunct="1">
              <a:buFont typeface="Wingdings 2" pitchFamily="18" charset="2"/>
              <a:buChar char="Þ"/>
            </a:pPr>
            <a:r>
              <a:rPr lang="zh-CN" altLang="en-US" smtClean="0"/>
              <a:t>运行时的动态监测</a:t>
            </a:r>
            <a:endParaRPr lang="en-US" altLang="zh-CN" smtClean="0"/>
          </a:p>
          <a:p>
            <a:pPr lvl="2" eaLnBrk="1" hangingPunct="1">
              <a:buFont typeface="Wingdings 2" pitchFamily="18" charset="2"/>
              <a:buChar char=""/>
            </a:pPr>
            <a:r>
              <a:rPr lang="zh-CN" altLang="en-US" smtClean="0"/>
              <a:t>监视可疑行为和操作</a:t>
            </a:r>
            <a:endParaRPr lang="en-US" altLang="zh-CN" smtClean="0"/>
          </a:p>
          <a:p>
            <a:pPr lvl="1" eaLnBrk="1" hangingPunct="1">
              <a:buFont typeface="Wingdings 2" pitchFamily="18" charset="2"/>
              <a:buChar char="Þ"/>
            </a:pPr>
            <a:endParaRPr lang="zh-CN" altLang="en-US" smtClean="0"/>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pPr eaLnBrk="1" fontAlgn="auto" hangingPunct="1">
              <a:spcAft>
                <a:spcPts val="0"/>
              </a:spcAft>
              <a:defRPr/>
            </a:pPr>
            <a:r>
              <a:rPr lang="zh-CN" altLang="en-US" smtClean="0"/>
              <a:t>目前平台概况</a:t>
            </a:r>
          </a:p>
        </p:txBody>
      </p:sp>
      <p:sp>
        <p:nvSpPr>
          <p:cNvPr id="3" name="内容占位符 2"/>
          <p:cNvSpPr>
            <a:spLocks noGrp="1"/>
          </p:cNvSpPr>
          <p:nvPr>
            <p:ph idx="1"/>
          </p:nvPr>
        </p:nvSpPr>
        <p:spPr/>
        <p:txBody>
          <a:bodyPr rtlCol="0">
            <a:normAutofit/>
          </a:bodyPr>
          <a:lstStyle/>
          <a:p>
            <a:pPr eaLnBrk="1" fontAlgn="auto" hangingPunct="1">
              <a:spcAft>
                <a:spcPts val="0"/>
              </a:spcAft>
              <a:buFont typeface="Wingdings 2"/>
              <a:buChar char="ß"/>
              <a:defRPr/>
            </a:pPr>
            <a:r>
              <a:rPr lang="en-US" altLang="zh-CN" dirty="0" smtClean="0"/>
              <a:t>30</a:t>
            </a:r>
            <a:r>
              <a:rPr lang="zh-CN" altLang="en-US" dirty="0" smtClean="0"/>
              <a:t>多个服务</a:t>
            </a:r>
          </a:p>
          <a:p>
            <a:pPr lvl="1" eaLnBrk="1" fontAlgn="auto" hangingPunct="1">
              <a:spcAft>
                <a:spcPts val="0"/>
              </a:spcAft>
              <a:buFont typeface="Wingdings 2"/>
              <a:buChar char="Þ"/>
              <a:defRPr/>
            </a:pPr>
            <a:r>
              <a:rPr lang="zh-CN" altLang="en-US" dirty="0" smtClean="0"/>
              <a:t>用户自由使用服务</a:t>
            </a:r>
          </a:p>
          <a:p>
            <a:pPr lvl="1" eaLnBrk="1" fontAlgn="auto" hangingPunct="1">
              <a:spcAft>
                <a:spcPts val="0"/>
              </a:spcAft>
              <a:buFont typeface="Wingdings 2"/>
              <a:buChar char="Þ"/>
              <a:defRPr/>
            </a:pPr>
            <a:r>
              <a:rPr lang="zh-CN" altLang="en-US" dirty="0" smtClean="0"/>
              <a:t>注册用户使用服务</a:t>
            </a:r>
          </a:p>
          <a:p>
            <a:pPr lvl="1" eaLnBrk="1" fontAlgn="auto" hangingPunct="1">
              <a:spcAft>
                <a:spcPts val="0"/>
              </a:spcAft>
              <a:buFont typeface="Wingdings 2"/>
              <a:buChar char="Þ"/>
              <a:defRPr/>
            </a:pPr>
            <a:r>
              <a:rPr lang="zh-CN" altLang="en-US" dirty="0" smtClean="0"/>
              <a:t>程序调用服务</a:t>
            </a:r>
          </a:p>
          <a:p>
            <a:pPr eaLnBrk="1" fontAlgn="auto" hangingPunct="1">
              <a:spcAft>
                <a:spcPts val="0"/>
              </a:spcAft>
              <a:buFont typeface="Wingdings 2"/>
              <a:buChar char="ß"/>
              <a:defRPr/>
            </a:pPr>
            <a:r>
              <a:rPr lang="zh-CN" altLang="en-US" dirty="0" smtClean="0"/>
              <a:t>覆盖软件的各个生命周期阶段</a:t>
            </a:r>
          </a:p>
          <a:p>
            <a:pPr lvl="1" eaLnBrk="1" fontAlgn="auto" hangingPunct="1">
              <a:spcAft>
                <a:spcPts val="0"/>
              </a:spcAft>
              <a:buFont typeface="Wingdings 2"/>
              <a:buChar char="Þ"/>
              <a:defRPr/>
            </a:pPr>
            <a:r>
              <a:rPr lang="zh-CN" altLang="en-US" dirty="0" smtClean="0"/>
              <a:t>分析</a:t>
            </a:r>
          </a:p>
          <a:p>
            <a:pPr lvl="1" eaLnBrk="1" fontAlgn="auto" hangingPunct="1">
              <a:spcAft>
                <a:spcPts val="0"/>
              </a:spcAft>
              <a:buFont typeface="Wingdings 2"/>
              <a:buChar char="Þ"/>
              <a:defRPr/>
            </a:pPr>
            <a:r>
              <a:rPr lang="zh-CN" altLang="en-US" dirty="0" smtClean="0"/>
              <a:t>设计</a:t>
            </a:r>
          </a:p>
          <a:p>
            <a:pPr lvl="1" eaLnBrk="1" fontAlgn="auto" hangingPunct="1">
              <a:spcAft>
                <a:spcPts val="0"/>
              </a:spcAft>
              <a:buFont typeface="Wingdings 2"/>
              <a:buChar char="Þ"/>
              <a:defRPr/>
            </a:pPr>
            <a:r>
              <a:rPr lang="zh-CN" altLang="en-US" dirty="0" smtClean="0"/>
              <a:t>编码</a:t>
            </a:r>
          </a:p>
          <a:p>
            <a:pPr lvl="1" eaLnBrk="1" fontAlgn="auto" hangingPunct="1">
              <a:spcAft>
                <a:spcPts val="0"/>
              </a:spcAft>
              <a:buFont typeface="Wingdings 2"/>
              <a:buChar char="Þ"/>
              <a:defRPr/>
            </a:pPr>
            <a:r>
              <a:rPr lang="zh-CN" altLang="en-US" dirty="0" smtClean="0"/>
              <a:t>测试</a:t>
            </a:r>
          </a:p>
          <a:p>
            <a:pPr eaLnBrk="1" fontAlgn="auto" hangingPunct="1">
              <a:spcAft>
                <a:spcPts val="0"/>
              </a:spcAft>
              <a:buFont typeface="Wingdings 2"/>
              <a:buChar char="ß"/>
              <a:defRPr/>
            </a:pPr>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NIST</a:t>
            </a:r>
            <a:r>
              <a:rPr lang="zh-CN" altLang="en-US" smtClean="0"/>
              <a:t>：云计算的基本特征</a:t>
            </a:r>
            <a:endParaRPr lang="zh-CN" altLang="en-US"/>
          </a:p>
        </p:txBody>
      </p:sp>
      <p:sp>
        <p:nvSpPr>
          <p:cNvPr id="14339" name="内容占位符 2"/>
          <p:cNvSpPr>
            <a:spLocks noGrp="1"/>
          </p:cNvSpPr>
          <p:nvPr>
            <p:ph idx="1"/>
          </p:nvPr>
        </p:nvSpPr>
        <p:spPr/>
        <p:txBody>
          <a:bodyPr/>
          <a:lstStyle/>
          <a:p>
            <a:pPr eaLnBrk="1" hangingPunct="1">
              <a:lnSpc>
                <a:spcPct val="150000"/>
              </a:lnSpc>
            </a:pPr>
            <a:r>
              <a:rPr lang="zh-CN" altLang="en-US" smtClean="0"/>
              <a:t>按需自助服务</a:t>
            </a:r>
            <a:endParaRPr lang="en-US" altLang="zh-CN" smtClean="0"/>
          </a:p>
          <a:p>
            <a:pPr eaLnBrk="1" hangingPunct="1">
              <a:lnSpc>
                <a:spcPct val="150000"/>
              </a:lnSpc>
            </a:pPr>
            <a:r>
              <a:rPr lang="zh-CN" altLang="en-US" smtClean="0"/>
              <a:t>随时随地的网络访问</a:t>
            </a:r>
            <a:endParaRPr lang="en-US" altLang="zh-CN" smtClean="0"/>
          </a:p>
          <a:p>
            <a:pPr eaLnBrk="1" hangingPunct="1">
              <a:lnSpc>
                <a:spcPct val="150000"/>
              </a:lnSpc>
            </a:pPr>
            <a:r>
              <a:rPr lang="zh-CN" altLang="en-US" smtClean="0"/>
              <a:t>资源共享</a:t>
            </a:r>
            <a:endParaRPr lang="en-US" altLang="zh-CN" smtClean="0"/>
          </a:p>
          <a:p>
            <a:pPr eaLnBrk="1" hangingPunct="1">
              <a:lnSpc>
                <a:spcPct val="150000"/>
              </a:lnSpc>
            </a:pPr>
            <a:r>
              <a:rPr lang="zh-CN" altLang="en-US" smtClean="0"/>
              <a:t>快速的可伸缩性</a:t>
            </a:r>
            <a:endParaRPr lang="en-US" altLang="zh-CN" smtClean="0"/>
          </a:p>
          <a:p>
            <a:pPr eaLnBrk="1" hangingPunct="1">
              <a:lnSpc>
                <a:spcPct val="150000"/>
              </a:lnSpc>
            </a:pPr>
            <a:r>
              <a:rPr lang="zh-CN" altLang="en-US" smtClean="0"/>
              <a:t>可度量的服务</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375"/>
            <a:ext cx="9144000" cy="703263"/>
          </a:xfrm>
        </p:spPr>
        <p:txBody>
          <a:bodyPr/>
          <a:lstStyle/>
          <a:p>
            <a:pPr eaLnBrk="1" fontAlgn="auto" hangingPunct="1">
              <a:spcAft>
                <a:spcPts val="0"/>
              </a:spcAft>
              <a:defRPr/>
            </a:pPr>
            <a:r>
              <a:rPr lang="en-US" altLang="zh-CN" sz="4000" dirty="0" smtClean="0"/>
              <a:t>NIST</a:t>
            </a:r>
            <a:r>
              <a:rPr lang="zh-CN" altLang="en-US" sz="4000" smtClean="0"/>
              <a:t>：云计算的服务模型和发布模型</a:t>
            </a:r>
            <a:endParaRPr lang="zh-CN" altLang="en-US" sz="4000"/>
          </a:p>
        </p:txBody>
      </p:sp>
      <p:sp>
        <p:nvSpPr>
          <p:cNvPr id="3" name="内容占位符 2"/>
          <p:cNvSpPr>
            <a:spLocks noGrp="1"/>
          </p:cNvSpPr>
          <p:nvPr>
            <p:ph idx="1"/>
          </p:nvPr>
        </p:nvSpPr>
        <p:spPr/>
        <p:txBody>
          <a:bodyPr>
            <a:normAutofit/>
          </a:bodyPr>
          <a:lstStyle/>
          <a:p>
            <a:pPr eaLnBrk="1" fontAlgn="auto" hangingPunct="1">
              <a:spcAft>
                <a:spcPts val="0"/>
              </a:spcAft>
              <a:buFont typeface="Wingdings 2"/>
              <a:buChar char=""/>
              <a:defRPr/>
            </a:pPr>
            <a:r>
              <a:rPr lang="zh-CN" altLang="en-US" smtClean="0"/>
              <a:t>服务模型： </a:t>
            </a:r>
          </a:p>
          <a:p>
            <a:pPr lvl="1" eaLnBrk="1" fontAlgn="auto" hangingPunct="1">
              <a:spcAft>
                <a:spcPts val="0"/>
              </a:spcAft>
              <a:buFont typeface="Wingdings 2"/>
              <a:buChar char=""/>
              <a:defRPr/>
            </a:pPr>
            <a:r>
              <a:rPr lang="zh-CN" altLang="en-US" smtClean="0"/>
              <a:t>软件即服务 </a:t>
            </a:r>
            <a:r>
              <a:rPr lang="en-US" altLang="zh-CN" dirty="0" smtClean="0"/>
              <a:t>(</a:t>
            </a:r>
            <a:r>
              <a:rPr lang="en-US" altLang="zh-CN" dirty="0" err="1" smtClean="0"/>
              <a:t>SaaS</a:t>
            </a:r>
            <a:r>
              <a:rPr lang="en-US" altLang="zh-CN" smtClean="0"/>
              <a:t>) </a:t>
            </a:r>
            <a:endParaRPr lang="zh-CN" altLang="en-US" smtClean="0"/>
          </a:p>
          <a:p>
            <a:pPr lvl="1" eaLnBrk="1" fontAlgn="auto" hangingPunct="1">
              <a:spcAft>
                <a:spcPts val="0"/>
              </a:spcAft>
              <a:buFont typeface="Wingdings 2"/>
              <a:buChar char=""/>
              <a:defRPr/>
            </a:pPr>
            <a:r>
              <a:rPr lang="zh-CN" altLang="en-US" smtClean="0"/>
              <a:t>平台即服务 </a:t>
            </a:r>
            <a:r>
              <a:rPr lang="en-US" altLang="zh-CN" smtClean="0"/>
              <a:t>(PaaS) </a:t>
            </a:r>
            <a:endParaRPr lang="zh-CN" altLang="en-US" smtClean="0"/>
          </a:p>
          <a:p>
            <a:pPr lvl="1" eaLnBrk="1" fontAlgn="auto" hangingPunct="1">
              <a:spcAft>
                <a:spcPts val="0"/>
              </a:spcAft>
              <a:buFont typeface="Wingdings 2"/>
              <a:buChar char=""/>
              <a:defRPr/>
            </a:pPr>
            <a:r>
              <a:rPr lang="zh-CN" altLang="en-US" smtClean="0"/>
              <a:t>架构即服务 </a:t>
            </a:r>
            <a:r>
              <a:rPr lang="en-US" altLang="zh-CN" smtClean="0"/>
              <a:t>(IaaS</a:t>
            </a:r>
            <a:r>
              <a:rPr lang="en-US" altLang="zh-CN"/>
              <a:t>)</a:t>
            </a:r>
            <a:endParaRPr lang="zh-CN" altLang="en-US" smtClean="0"/>
          </a:p>
          <a:p>
            <a:pPr eaLnBrk="1" fontAlgn="auto" hangingPunct="1">
              <a:spcAft>
                <a:spcPts val="0"/>
              </a:spcAft>
              <a:buFont typeface="Wingdings 2"/>
              <a:buChar char=""/>
              <a:defRPr/>
            </a:pPr>
            <a:r>
              <a:rPr lang="zh-CN" altLang="en-US" smtClean="0"/>
              <a:t>发布模型： </a:t>
            </a:r>
          </a:p>
          <a:p>
            <a:pPr lvl="1" eaLnBrk="1" fontAlgn="auto" hangingPunct="1">
              <a:spcAft>
                <a:spcPts val="0"/>
              </a:spcAft>
              <a:buFont typeface="Wingdings 2"/>
              <a:buChar char=""/>
              <a:defRPr/>
            </a:pPr>
            <a:r>
              <a:rPr lang="zh-CN" altLang="en-US" smtClean="0"/>
              <a:t>私有云</a:t>
            </a:r>
          </a:p>
          <a:p>
            <a:pPr lvl="1" eaLnBrk="1" fontAlgn="auto" hangingPunct="1">
              <a:spcAft>
                <a:spcPts val="0"/>
              </a:spcAft>
              <a:buFont typeface="Wingdings 2"/>
              <a:buChar char=""/>
              <a:defRPr/>
            </a:pPr>
            <a:r>
              <a:rPr lang="zh-CN" altLang="en-US" smtClean="0"/>
              <a:t>社区云</a:t>
            </a:r>
          </a:p>
          <a:p>
            <a:pPr lvl="1" eaLnBrk="1" fontAlgn="auto" hangingPunct="1">
              <a:spcAft>
                <a:spcPts val="0"/>
              </a:spcAft>
              <a:buFont typeface="Wingdings 2"/>
              <a:buChar char=""/>
              <a:defRPr/>
            </a:pPr>
            <a:r>
              <a:rPr lang="zh-CN" altLang="en-US" smtClean="0"/>
              <a:t>公有云</a:t>
            </a:r>
          </a:p>
          <a:p>
            <a:pPr lvl="1" eaLnBrk="1" fontAlgn="auto" hangingPunct="1">
              <a:spcAft>
                <a:spcPts val="0"/>
              </a:spcAft>
              <a:buFont typeface="Wingdings 2"/>
              <a:buChar char=""/>
              <a:defRPr/>
            </a:pPr>
            <a:r>
              <a:rPr lang="zh-CN" altLang="en-US" smtClean="0"/>
              <a:t>混合云</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smtClean="0"/>
              <a:t>云计算服务模型的架构</a:t>
            </a:r>
            <a:endParaRPr lang="zh-CN" altLang="en-US"/>
          </a:p>
        </p:txBody>
      </p:sp>
      <p:sp>
        <p:nvSpPr>
          <p:cNvPr id="16387" name="矩形 4"/>
          <p:cNvSpPr>
            <a:spLocks noChangeArrowheads="1"/>
          </p:cNvSpPr>
          <p:nvPr/>
        </p:nvSpPr>
        <p:spPr bwMode="auto">
          <a:xfrm>
            <a:off x="285750" y="4143375"/>
            <a:ext cx="8858250" cy="2549525"/>
          </a:xfrm>
          <a:prstGeom prst="rect">
            <a:avLst/>
          </a:prstGeom>
          <a:noFill/>
          <a:ln w="9525">
            <a:noFill/>
            <a:miter lim="800000"/>
            <a:headEnd/>
            <a:tailEnd/>
          </a:ln>
        </p:spPr>
        <p:txBody>
          <a:bodyPr>
            <a:spAutoFit/>
          </a:bodyPr>
          <a:lstStyle/>
          <a:p>
            <a:pPr>
              <a:lnSpc>
                <a:spcPct val="200000"/>
              </a:lnSpc>
            </a:pPr>
            <a:r>
              <a:rPr lang="zh-CN" altLang="en-US" sz="2800">
                <a:latin typeface="Franklin Gothic Book" pitchFamily="34" charset="0"/>
                <a:ea typeface="华文楷体" pitchFamily="2" charset="-122"/>
              </a:rPr>
              <a:t>应用层对应</a:t>
            </a:r>
            <a:r>
              <a:rPr lang="en-US" altLang="zh-CN" sz="2800">
                <a:latin typeface="Franklin Gothic Book" pitchFamily="34" charset="0"/>
                <a:ea typeface="华文楷体" pitchFamily="2" charset="-122"/>
              </a:rPr>
              <a:t>SaaS</a:t>
            </a:r>
            <a:r>
              <a:rPr lang="zh-CN" altLang="en-US" sz="2800">
                <a:latin typeface="Franklin Gothic Book" pitchFamily="34" charset="0"/>
                <a:ea typeface="华文楷体" pitchFamily="2" charset="-122"/>
              </a:rPr>
              <a:t>：</a:t>
            </a:r>
            <a:r>
              <a:rPr lang="en-US" altLang="zh-CN" sz="2800">
                <a:latin typeface="Franklin Gothic Book" pitchFamily="34" charset="0"/>
                <a:ea typeface="华文楷体" pitchFamily="2" charset="-122"/>
              </a:rPr>
              <a:t>Google Apps</a:t>
            </a:r>
            <a:r>
              <a:rPr lang="zh-CN" altLang="en-US" sz="2800">
                <a:latin typeface="Franklin Gothic Book" pitchFamily="34" charset="0"/>
                <a:ea typeface="华文楷体" pitchFamily="2" charset="-122"/>
              </a:rPr>
              <a:t>、</a:t>
            </a:r>
            <a:r>
              <a:rPr lang="en-US" altLang="zh-CN" sz="2800">
                <a:latin typeface="Franklin Gothic Book" pitchFamily="34" charset="0"/>
                <a:ea typeface="华文楷体" pitchFamily="2" charset="-122"/>
              </a:rPr>
              <a:t>Salesforce ERP Apps</a:t>
            </a:r>
            <a:endParaRPr lang="zh-CN" altLang="en-US" sz="2800">
              <a:latin typeface="Franklin Gothic Book" pitchFamily="34" charset="0"/>
              <a:ea typeface="华文楷体" pitchFamily="2" charset="-122"/>
            </a:endParaRPr>
          </a:p>
          <a:p>
            <a:pPr>
              <a:lnSpc>
                <a:spcPct val="200000"/>
              </a:lnSpc>
            </a:pPr>
            <a:r>
              <a:rPr lang="zh-CN" altLang="en-US" sz="2800">
                <a:latin typeface="Franklin Gothic Book" pitchFamily="34" charset="0"/>
                <a:ea typeface="华文楷体" pitchFamily="2" charset="-122"/>
              </a:rPr>
              <a:t>平台层对应</a:t>
            </a:r>
            <a:r>
              <a:rPr lang="en-US" altLang="zh-CN" sz="2800">
                <a:latin typeface="Franklin Gothic Book" pitchFamily="34" charset="0"/>
                <a:ea typeface="华文楷体" pitchFamily="2" charset="-122"/>
              </a:rPr>
              <a:t>PaaS</a:t>
            </a:r>
            <a:r>
              <a:rPr lang="zh-CN" altLang="en-US" sz="2800">
                <a:latin typeface="Franklin Gothic Book" pitchFamily="34" charset="0"/>
                <a:ea typeface="华文楷体" pitchFamily="2" charset="-122"/>
              </a:rPr>
              <a:t>：</a:t>
            </a:r>
            <a:r>
              <a:rPr lang="en-US" altLang="zh-CN" sz="2800">
                <a:latin typeface="Franklin Gothic Book" pitchFamily="34" charset="0"/>
                <a:ea typeface="华文楷体" pitchFamily="2" charset="-122"/>
              </a:rPr>
              <a:t>Google App Engine</a:t>
            </a:r>
            <a:r>
              <a:rPr lang="zh-CN" altLang="en-US" sz="2800">
                <a:latin typeface="Franklin Gothic Book" pitchFamily="34" charset="0"/>
                <a:ea typeface="华文楷体" pitchFamily="2" charset="-122"/>
              </a:rPr>
              <a:t>、</a:t>
            </a:r>
            <a:r>
              <a:rPr lang="en-US" altLang="zh-CN" sz="2800">
                <a:latin typeface="Franklin Gothic Book" pitchFamily="34" charset="0"/>
                <a:ea typeface="华文楷体" pitchFamily="2" charset="-122"/>
              </a:rPr>
              <a:t>Force.com</a:t>
            </a:r>
            <a:endParaRPr lang="zh-CN" altLang="en-US" sz="2800">
              <a:latin typeface="Franklin Gothic Book" pitchFamily="34" charset="0"/>
              <a:ea typeface="华文楷体" pitchFamily="2" charset="-122"/>
            </a:endParaRPr>
          </a:p>
          <a:p>
            <a:pPr>
              <a:lnSpc>
                <a:spcPct val="200000"/>
              </a:lnSpc>
            </a:pPr>
            <a:r>
              <a:rPr lang="zh-CN" altLang="en-US" sz="2800">
                <a:latin typeface="Franklin Gothic Book" pitchFamily="34" charset="0"/>
                <a:ea typeface="华文楷体" pitchFamily="2" charset="-122"/>
              </a:rPr>
              <a:t>基础设施层对应</a:t>
            </a:r>
            <a:r>
              <a:rPr lang="en-US" altLang="zh-CN" sz="2800">
                <a:latin typeface="Franklin Gothic Book" pitchFamily="34" charset="0"/>
                <a:ea typeface="华文楷体" pitchFamily="2" charset="-122"/>
              </a:rPr>
              <a:t>IaaS</a:t>
            </a:r>
            <a:r>
              <a:rPr lang="zh-CN" altLang="en-US" sz="2800">
                <a:latin typeface="Franklin Gothic Book" pitchFamily="34" charset="0"/>
                <a:ea typeface="华文楷体" pitchFamily="2" charset="-122"/>
              </a:rPr>
              <a:t>：</a:t>
            </a:r>
            <a:r>
              <a:rPr lang="en-US" altLang="zh-CN" sz="2800">
                <a:latin typeface="Franklin Gothic Book" pitchFamily="34" charset="0"/>
                <a:ea typeface="华文楷体" pitchFamily="2" charset="-122"/>
              </a:rPr>
              <a:t>Amazo Ec2</a:t>
            </a:r>
            <a:r>
              <a:rPr lang="zh-CN" altLang="en-US" sz="2800">
                <a:latin typeface="Franklin Gothic Book" pitchFamily="34" charset="0"/>
                <a:ea typeface="华文楷体" pitchFamily="2" charset="-122"/>
              </a:rPr>
              <a:t>、</a:t>
            </a:r>
            <a:r>
              <a:rPr lang="en-US" altLang="zh-CN" sz="2800">
                <a:latin typeface="Franklin Gothic Book" pitchFamily="34" charset="0"/>
                <a:ea typeface="华文楷体" pitchFamily="2" charset="-122"/>
              </a:rPr>
              <a:t>IBM Blue Cloud</a:t>
            </a:r>
            <a:endParaRPr lang="zh-CN" altLang="en-US" sz="2800">
              <a:latin typeface="Franklin Gothic Book" pitchFamily="34" charset="0"/>
              <a:ea typeface="华文楷体" pitchFamily="2" charset="-122"/>
            </a:endParaRPr>
          </a:p>
        </p:txBody>
      </p:sp>
      <p:pic>
        <p:nvPicPr>
          <p:cNvPr id="16388" name="Picture 6"/>
          <p:cNvPicPr>
            <a:picLocks noChangeAspect="1" noChangeArrowheads="1"/>
          </p:cNvPicPr>
          <p:nvPr/>
        </p:nvPicPr>
        <p:blipFill>
          <a:blip r:embed="rId3"/>
          <a:srcRect/>
          <a:stretch>
            <a:fillRect/>
          </a:stretch>
        </p:blipFill>
        <p:spPr bwMode="auto">
          <a:xfrm>
            <a:off x="1071563" y="1714500"/>
            <a:ext cx="6715125" cy="2622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a:t>云</a:t>
            </a:r>
            <a:r>
              <a:rPr lang="zh-CN" altLang="en-US" smtClean="0"/>
              <a:t>计算的关键</a:t>
            </a:r>
            <a:endParaRPr lang="zh-CN" altLang="en-US"/>
          </a:p>
        </p:txBody>
      </p:sp>
      <p:sp>
        <p:nvSpPr>
          <p:cNvPr id="3" name="内容占位符 2"/>
          <p:cNvSpPr>
            <a:spLocks noGrp="1"/>
          </p:cNvSpPr>
          <p:nvPr>
            <p:ph idx="1"/>
          </p:nvPr>
        </p:nvSpPr>
        <p:spPr/>
        <p:txBody>
          <a:bodyPr>
            <a:normAutofit/>
          </a:bodyPr>
          <a:lstStyle/>
          <a:p>
            <a:pPr eaLnBrk="1" fontAlgn="auto" hangingPunct="1">
              <a:spcAft>
                <a:spcPts val="0"/>
              </a:spcAft>
              <a:buFont typeface="Wingdings 2"/>
              <a:buChar char=""/>
              <a:defRPr/>
            </a:pPr>
            <a:r>
              <a:rPr lang="zh-CN" smtClean="0"/>
              <a:t>基于虚拟化技术快速部署资源或获得服务</a:t>
            </a:r>
          </a:p>
          <a:p>
            <a:pPr eaLnBrk="1" fontAlgn="auto" hangingPunct="1">
              <a:spcAft>
                <a:spcPts val="0"/>
              </a:spcAft>
              <a:buFont typeface="Wingdings 2"/>
              <a:buChar char=""/>
              <a:defRPr/>
            </a:pPr>
            <a:r>
              <a:rPr lang="zh-CN" smtClean="0"/>
              <a:t>实现动态的、可伸缩的扩展</a:t>
            </a:r>
          </a:p>
          <a:p>
            <a:pPr eaLnBrk="1" fontAlgn="auto" hangingPunct="1">
              <a:spcAft>
                <a:spcPts val="0"/>
              </a:spcAft>
              <a:buFont typeface="Wingdings 2"/>
              <a:buChar char=""/>
              <a:defRPr/>
            </a:pPr>
            <a:r>
              <a:rPr lang="zh-CN" smtClean="0"/>
              <a:t>按需求提供资源、按使用量付费</a:t>
            </a:r>
          </a:p>
          <a:p>
            <a:pPr eaLnBrk="1" fontAlgn="auto" hangingPunct="1">
              <a:spcAft>
                <a:spcPts val="0"/>
              </a:spcAft>
              <a:buFont typeface="Wingdings 2"/>
              <a:buChar char=""/>
              <a:defRPr/>
            </a:pPr>
            <a:r>
              <a:rPr lang="zh-CN" smtClean="0"/>
              <a:t>通过互联网提供、面向海量信息处理</a:t>
            </a:r>
          </a:p>
          <a:p>
            <a:pPr eaLnBrk="1" fontAlgn="auto" hangingPunct="1">
              <a:spcAft>
                <a:spcPts val="0"/>
              </a:spcAft>
              <a:buFont typeface="Wingdings 2"/>
              <a:buChar char=""/>
              <a:defRPr/>
            </a:pPr>
            <a:r>
              <a:rPr lang="zh-CN" smtClean="0"/>
              <a:t>用户可以方便地参与</a:t>
            </a:r>
          </a:p>
          <a:p>
            <a:pPr eaLnBrk="1" fontAlgn="auto" hangingPunct="1">
              <a:spcAft>
                <a:spcPts val="0"/>
              </a:spcAft>
              <a:buFont typeface="Wingdings 2"/>
              <a:buChar char=""/>
              <a:defRPr/>
            </a:pPr>
            <a:r>
              <a:rPr lang="zh-CN" smtClean="0"/>
              <a:t>形态灵活，聚散自如</a:t>
            </a:r>
          </a:p>
          <a:p>
            <a:pPr eaLnBrk="1" fontAlgn="auto" hangingPunct="1">
              <a:spcAft>
                <a:spcPts val="0"/>
              </a:spcAft>
              <a:buFont typeface="Wingdings 2"/>
              <a:buChar char=""/>
              <a:defRPr/>
            </a:pPr>
            <a:r>
              <a:rPr lang="zh-CN" smtClean="0"/>
              <a:t>减少用户终端的处理负担</a:t>
            </a:r>
          </a:p>
          <a:p>
            <a:pPr eaLnBrk="1" fontAlgn="auto" hangingPunct="1">
              <a:spcAft>
                <a:spcPts val="0"/>
              </a:spcAft>
              <a:buFont typeface="Wingdings 2"/>
              <a:buChar char=""/>
              <a:defRPr/>
            </a:pPr>
            <a:r>
              <a:rPr lang="zh-CN" smtClean="0"/>
              <a:t>降低用户对于IT专业知识的依</a:t>
            </a:r>
            <a:r>
              <a:rPr lang="zh-CN" altLang="en-US" smtClean="0"/>
              <a:t>赖</a:t>
            </a:r>
            <a:endParaRPr lang="zh-CN"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fontAlgn="auto" hangingPunct="1">
              <a:spcAft>
                <a:spcPts val="0"/>
              </a:spcAft>
              <a:defRPr/>
            </a:pPr>
            <a:r>
              <a:rPr lang="zh-CN" altLang="en-US" smtClean="0"/>
              <a:t>云计算的主要特点</a:t>
            </a:r>
          </a:p>
        </p:txBody>
      </p:sp>
      <p:sp>
        <p:nvSpPr>
          <p:cNvPr id="18435" name="内容占位符 2"/>
          <p:cNvSpPr>
            <a:spLocks noGrp="1"/>
          </p:cNvSpPr>
          <p:nvPr>
            <p:ph idx="1"/>
          </p:nvPr>
        </p:nvSpPr>
        <p:spPr/>
        <p:txBody>
          <a:bodyPr/>
          <a:lstStyle/>
          <a:p>
            <a:pPr eaLnBrk="1" hangingPunct="1"/>
            <a:r>
              <a:rPr lang="zh-CN" altLang="en-US" smtClean="0"/>
              <a:t>资源高度集中</a:t>
            </a:r>
            <a:endParaRPr lang="en-US" altLang="zh-CN" smtClean="0"/>
          </a:p>
          <a:p>
            <a:pPr lvl="1" eaLnBrk="1" hangingPunct="1"/>
            <a:r>
              <a:rPr lang="zh-CN" altLang="en-US" smtClean="0"/>
              <a:t>大量的硬件、大量的软件、大量的数据</a:t>
            </a:r>
            <a:endParaRPr lang="en-US" altLang="zh-CN" smtClean="0"/>
          </a:p>
          <a:p>
            <a:pPr lvl="1" eaLnBrk="1" hangingPunct="1"/>
            <a:r>
              <a:rPr lang="zh-CN" altLang="en-US" smtClean="0"/>
              <a:t>以在线形式向用户提供服务</a:t>
            </a:r>
            <a:endParaRPr lang="en-US" altLang="zh-CN" smtClean="0"/>
          </a:p>
          <a:p>
            <a:pPr lvl="1" eaLnBrk="1" hangingPunct="1"/>
            <a:r>
              <a:rPr lang="zh-CN" altLang="en-US" smtClean="0"/>
              <a:t>资源利用率高</a:t>
            </a:r>
            <a:endParaRPr lang="en-US" altLang="zh-CN" smtClean="0"/>
          </a:p>
          <a:p>
            <a:pPr eaLnBrk="1" hangingPunct="1"/>
            <a:r>
              <a:rPr lang="zh-CN" altLang="en-US" smtClean="0"/>
              <a:t>用户使用方便</a:t>
            </a:r>
            <a:endParaRPr lang="en-US" altLang="zh-CN" smtClean="0"/>
          </a:p>
          <a:p>
            <a:pPr lvl="1" eaLnBrk="1" hangingPunct="1"/>
            <a:r>
              <a:rPr lang="zh-CN" altLang="en-US" smtClean="0"/>
              <a:t>接入简单（本地用最小化的设施，浏览器）</a:t>
            </a:r>
            <a:endParaRPr lang="en-US" altLang="zh-CN" smtClean="0"/>
          </a:p>
          <a:p>
            <a:pPr lvl="1" eaLnBrk="1" hangingPunct="1"/>
            <a:r>
              <a:rPr lang="zh-CN" altLang="en-US" smtClean="0"/>
              <a:t>数目处于不断变化之中</a:t>
            </a:r>
            <a:endParaRPr lang="en-US" altLang="zh-CN" smtClean="0"/>
          </a:p>
          <a:p>
            <a:pPr lvl="1" eaLnBrk="1" hangingPunct="1"/>
            <a:r>
              <a:rPr lang="zh-CN" altLang="en-US" smtClean="0"/>
              <a:t>要求服务质量高</a:t>
            </a:r>
            <a:endParaRPr lang="en-US" altLang="zh-CN" smtClean="0"/>
          </a:p>
          <a:p>
            <a:pPr eaLnBrk="1" hangingPunct="1"/>
            <a:endParaRPr lang="zh-CN" altLang="en-US"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p:cNvPicPr>
            <a:picLocks noChangeAspect="1" noChangeArrowheads="1"/>
          </p:cNvPicPr>
          <p:nvPr/>
        </p:nvPicPr>
        <p:blipFill>
          <a:blip r:embed="rId3"/>
          <a:srcRect/>
          <a:stretch>
            <a:fillRect/>
          </a:stretch>
        </p:blipFill>
        <p:spPr bwMode="auto">
          <a:xfrm>
            <a:off x="1000125" y="663575"/>
            <a:ext cx="7000875" cy="6051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642938" y="428625"/>
            <a:ext cx="7772400" cy="1143000"/>
          </a:xfrm>
        </p:spPr>
        <p:txBody>
          <a:bodyPr>
            <a:normAutofit fontScale="90000"/>
          </a:bodyPr>
          <a:lstStyle/>
          <a:p>
            <a:pPr eaLnBrk="1" fontAlgn="auto" hangingPunct="1">
              <a:spcAft>
                <a:spcPts val="0"/>
              </a:spcAft>
              <a:defRPr/>
            </a:pPr>
            <a:r>
              <a:rPr lang="zh-CN" altLang="en-US" smtClean="0"/>
              <a:t>云计算体现了</a:t>
            </a:r>
            <a:r>
              <a:rPr lang="en-US" altLang="zh-CN" smtClean="0"/>
              <a:t>IT</a:t>
            </a:r>
            <a:r>
              <a:rPr lang="zh-CN" altLang="en-US" smtClean="0"/>
              <a:t>服务化的思想</a:t>
            </a:r>
          </a:p>
        </p:txBody>
      </p:sp>
      <p:sp>
        <p:nvSpPr>
          <p:cNvPr id="20483" name="内容占位符 2"/>
          <p:cNvSpPr>
            <a:spLocks noGrp="1"/>
          </p:cNvSpPr>
          <p:nvPr>
            <p:ph idx="1"/>
          </p:nvPr>
        </p:nvSpPr>
        <p:spPr>
          <a:xfrm>
            <a:off x="214313" y="1500188"/>
            <a:ext cx="8715375" cy="5143500"/>
          </a:xfrm>
        </p:spPr>
        <p:txBody>
          <a:bodyPr/>
          <a:lstStyle/>
          <a:p>
            <a:pPr eaLnBrk="1" hangingPunct="1"/>
            <a:r>
              <a:rPr lang="zh-CN" altLang="en-US" smtClean="0"/>
              <a:t>云计算的三种基本服务模式</a:t>
            </a:r>
            <a:endParaRPr lang="en-US" altLang="zh-CN" smtClean="0"/>
          </a:p>
          <a:p>
            <a:pPr eaLnBrk="1" hangingPunct="1"/>
            <a:r>
              <a:rPr lang="en-US" altLang="zh-CN" smtClean="0"/>
              <a:t>IaaS</a:t>
            </a:r>
            <a:r>
              <a:rPr lang="zh-CN" altLang="en-US" smtClean="0"/>
              <a:t>：</a:t>
            </a:r>
            <a:r>
              <a:rPr lang="en-US" altLang="zh-CN" smtClean="0"/>
              <a:t>Infrastructure as a Service</a:t>
            </a:r>
            <a:r>
              <a:rPr lang="zh-CN" altLang="en-US" smtClean="0"/>
              <a:t>，基础设施即服务。服务的提供者将计算机基础设施作为计量服务提供给用户。</a:t>
            </a:r>
            <a:endParaRPr lang="en-US" altLang="zh-CN" smtClean="0"/>
          </a:p>
          <a:p>
            <a:pPr eaLnBrk="1" hangingPunct="1"/>
            <a:r>
              <a:rPr lang="en-US" altLang="zh-CN" smtClean="0"/>
              <a:t>PaaS</a:t>
            </a:r>
            <a:r>
              <a:rPr lang="zh-CN" altLang="en-US" smtClean="0"/>
              <a:t>：</a:t>
            </a:r>
            <a:r>
              <a:rPr lang="en-US" altLang="zh-CN" smtClean="0"/>
              <a:t>Platform as a Service</a:t>
            </a:r>
            <a:r>
              <a:rPr lang="zh-CN" altLang="en-US" smtClean="0"/>
              <a:t>，平台即服务。服务的提供者将软件应用的开发环境、运行环境等作为计量服务提供给用户。</a:t>
            </a:r>
            <a:endParaRPr lang="en-US" altLang="zh-CN" smtClean="0"/>
          </a:p>
          <a:p>
            <a:pPr eaLnBrk="1" hangingPunct="1"/>
            <a:r>
              <a:rPr lang="en-US" altLang="zh-CN" smtClean="0"/>
              <a:t>SaaS</a:t>
            </a:r>
            <a:r>
              <a:rPr lang="zh-CN" altLang="en-US" smtClean="0"/>
              <a:t>：</a:t>
            </a:r>
            <a:r>
              <a:rPr lang="en-US" altLang="zh-CN" smtClean="0"/>
              <a:t>Software as a Service</a:t>
            </a:r>
            <a:r>
              <a:rPr lang="zh-CN" altLang="en-US" smtClean="0"/>
              <a:t>，软件即服务。服务的提供者将应用软件部署在服务器上，用户根据需求通过互联网访问应用并获得服务。</a:t>
            </a:r>
            <a:endParaRPr lang="en-US" altLang="zh-CN" smtClean="0"/>
          </a:p>
          <a:p>
            <a:pPr eaLnBrk="1" hangingPunct="1"/>
            <a:endParaRPr lang="en-US" altLang="zh-CN"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fontAlgn="auto" hangingPunct="1">
              <a:spcAft>
                <a:spcPts val="0"/>
              </a:spcAft>
              <a:defRPr/>
            </a:pPr>
            <a:r>
              <a:rPr lang="zh-CN" altLang="en-US" smtClean="0"/>
              <a:t>基础设施即服务</a:t>
            </a:r>
          </a:p>
        </p:txBody>
      </p:sp>
      <p:sp>
        <p:nvSpPr>
          <p:cNvPr id="3" name="内容占位符 2"/>
          <p:cNvSpPr>
            <a:spLocks noGrp="1"/>
          </p:cNvSpPr>
          <p:nvPr>
            <p:ph idx="1"/>
          </p:nvPr>
        </p:nvSpPr>
        <p:spPr>
          <a:xfrm>
            <a:off x="214313" y="1600200"/>
            <a:ext cx="8472487" cy="5043488"/>
          </a:xfrm>
        </p:spPr>
        <p:txBody>
          <a:bodyPr rtlCol="0">
            <a:normAutofit/>
          </a:bodyPr>
          <a:lstStyle/>
          <a:p>
            <a:pPr eaLnBrk="1" fontAlgn="auto" hangingPunct="1">
              <a:spcAft>
                <a:spcPts val="0"/>
              </a:spcAft>
              <a:buFont typeface="Wingdings 2"/>
              <a:buChar char="ß"/>
              <a:defRPr/>
            </a:pPr>
            <a:r>
              <a:rPr lang="zh-CN" altLang="en-US" dirty="0" smtClean="0"/>
              <a:t>服务的提供者将</a:t>
            </a:r>
            <a:r>
              <a:rPr lang="en-US" altLang="zh-CN" dirty="0" smtClean="0"/>
              <a:t>IT</a:t>
            </a:r>
            <a:r>
              <a:rPr lang="zh-CN" altLang="en-US" dirty="0" smtClean="0"/>
              <a:t>设基础设施资源的利用作为服务提供给用户，这些资源通常包括处理器资源、存储资源、网络带宽等。用户可以在这些基础设施上部署和运行软件，包括操作系统和应用软件。</a:t>
            </a:r>
            <a:endParaRPr lang="en-US" altLang="zh-CN" dirty="0" smtClean="0"/>
          </a:p>
          <a:p>
            <a:pPr eaLnBrk="1" fontAlgn="auto" hangingPunct="1">
              <a:spcAft>
                <a:spcPts val="0"/>
              </a:spcAft>
              <a:buFont typeface="Wingdings 2"/>
              <a:buChar char="ß"/>
              <a:defRPr/>
            </a:pPr>
            <a:r>
              <a:rPr lang="en-US" altLang="zh-CN" dirty="0" smtClean="0"/>
              <a:t>Amazon</a:t>
            </a:r>
            <a:r>
              <a:rPr lang="zh-CN" altLang="en-US" dirty="0" smtClean="0"/>
              <a:t>的</a:t>
            </a:r>
            <a:r>
              <a:rPr lang="en-US" altLang="zh-CN" dirty="0" smtClean="0"/>
              <a:t>EC2</a:t>
            </a:r>
            <a:r>
              <a:rPr lang="zh-CN" altLang="en-US" dirty="0" smtClean="0"/>
              <a:t>是一个典型的</a:t>
            </a:r>
            <a:r>
              <a:rPr lang="en-US" altLang="zh-CN" dirty="0" err="1" smtClean="0"/>
              <a:t>IaaS</a:t>
            </a:r>
            <a:r>
              <a:rPr lang="zh-CN" altLang="en-US" dirty="0" smtClean="0"/>
              <a:t>，通过互联网访问，向用户提供按需计费的计算能力和存储空间。</a:t>
            </a:r>
            <a:endParaRPr lang="en-US" altLang="zh-CN" dirty="0" smtClean="0"/>
          </a:p>
          <a:p>
            <a:pPr eaLnBrk="1" fontAlgn="auto" hangingPunct="1">
              <a:spcAft>
                <a:spcPts val="0"/>
              </a:spcAft>
              <a:buFont typeface="Wingdings 2"/>
              <a:buChar char="ß"/>
              <a:defRPr/>
            </a:pPr>
            <a:r>
              <a:rPr lang="en-US" altLang="zh-CN" dirty="0" smtClean="0"/>
              <a:t>Amazon</a:t>
            </a:r>
            <a:r>
              <a:rPr lang="zh-CN" altLang="en-US" dirty="0" smtClean="0"/>
              <a:t>的</a:t>
            </a:r>
            <a:r>
              <a:rPr lang="en-US" altLang="zh-CN" dirty="0" smtClean="0"/>
              <a:t>AWS</a:t>
            </a:r>
            <a:r>
              <a:rPr lang="zh-CN" altLang="en-US" dirty="0" smtClean="0"/>
              <a:t>是一个新的</a:t>
            </a:r>
            <a:r>
              <a:rPr lang="en-US" altLang="zh-CN" dirty="0" err="1" smtClean="0"/>
              <a:t>IaaS</a:t>
            </a:r>
            <a:r>
              <a:rPr lang="zh-CN" altLang="en-US" dirty="0" smtClean="0"/>
              <a:t>，可以直接向用户提供基于</a:t>
            </a:r>
            <a:r>
              <a:rPr lang="en-US" altLang="zh-CN" dirty="0" smtClean="0"/>
              <a:t>VMware</a:t>
            </a:r>
            <a:r>
              <a:rPr lang="zh-CN" altLang="en-US" dirty="0" smtClean="0"/>
              <a:t>的虚拟机，支持</a:t>
            </a:r>
            <a:r>
              <a:rPr lang="en-US" altLang="zh-CN" dirty="0" smtClean="0"/>
              <a:t>windows</a:t>
            </a:r>
            <a:r>
              <a:rPr lang="zh-CN" altLang="en-US" dirty="0" smtClean="0"/>
              <a:t>和</a:t>
            </a:r>
            <a:r>
              <a:rPr lang="en-US" altLang="zh-CN" dirty="0" smtClean="0"/>
              <a:t>Linux</a:t>
            </a:r>
            <a:r>
              <a:rPr lang="zh-CN" altLang="en-US" dirty="0" smtClean="0"/>
              <a:t>等操作系统。</a:t>
            </a:r>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smtClean="0"/>
              <a:t>主要内容</a:t>
            </a:r>
            <a:endParaRPr lang="zh-CN" altLang="en-US"/>
          </a:p>
        </p:txBody>
      </p:sp>
      <p:sp>
        <p:nvSpPr>
          <p:cNvPr id="4099" name="内容占位符 2"/>
          <p:cNvSpPr>
            <a:spLocks noGrp="1"/>
          </p:cNvSpPr>
          <p:nvPr>
            <p:ph idx="1"/>
          </p:nvPr>
        </p:nvSpPr>
        <p:spPr/>
        <p:txBody>
          <a:bodyPr/>
          <a:lstStyle/>
          <a:p>
            <a:pPr eaLnBrk="1" hangingPunct="1">
              <a:lnSpc>
                <a:spcPct val="200000"/>
              </a:lnSpc>
            </a:pPr>
            <a:r>
              <a:rPr lang="zh-CN" altLang="en-US" smtClean="0"/>
              <a:t>第一部分：动因</a:t>
            </a:r>
            <a:r>
              <a:rPr lang="en-US" altLang="zh-CN" smtClean="0"/>
              <a:t>——</a:t>
            </a:r>
            <a:r>
              <a:rPr lang="zh-CN" altLang="en-US" smtClean="0"/>
              <a:t>云计算</a:t>
            </a:r>
            <a:endParaRPr lang="en-US" altLang="zh-CN" smtClean="0"/>
          </a:p>
          <a:p>
            <a:pPr eaLnBrk="1" hangingPunct="1">
              <a:lnSpc>
                <a:spcPct val="200000"/>
              </a:lnSpc>
            </a:pPr>
            <a:r>
              <a:rPr lang="zh-CN" altLang="en-US" smtClean="0"/>
              <a:t>第二部分：平台即服务</a:t>
            </a:r>
            <a:endParaRPr lang="en-US" altLang="zh-CN" smtClean="0"/>
          </a:p>
          <a:p>
            <a:pPr eaLnBrk="1" hangingPunct="1">
              <a:lnSpc>
                <a:spcPct val="200000"/>
              </a:lnSpc>
            </a:pPr>
            <a:r>
              <a:rPr lang="zh-CN" altLang="en-US" smtClean="0"/>
              <a:t>第三部分：实例</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smtClean="0"/>
              <a:t>基础设施即服务</a:t>
            </a:r>
            <a:endParaRPr lang="zh-CN" altLang="en-US"/>
          </a:p>
        </p:txBody>
      </p:sp>
      <p:sp>
        <p:nvSpPr>
          <p:cNvPr id="22531" name="内容占位符 2"/>
          <p:cNvSpPr>
            <a:spLocks noGrp="1"/>
          </p:cNvSpPr>
          <p:nvPr>
            <p:ph idx="1"/>
          </p:nvPr>
        </p:nvSpPr>
        <p:spPr/>
        <p:txBody>
          <a:bodyPr/>
          <a:lstStyle/>
          <a:p>
            <a:pPr eaLnBrk="1" hangingPunct="1"/>
            <a:r>
              <a:rPr lang="en-US" altLang="zh-CN" smtClean="0"/>
              <a:t>IaaS——Infrustructure as a Service</a:t>
            </a:r>
          </a:p>
          <a:p>
            <a:pPr eaLnBrk="1" hangingPunct="1"/>
            <a:r>
              <a:rPr lang="zh-CN" altLang="en-US" smtClean="0"/>
              <a:t>向客户提供处理、存储、网络以及其他基础计算资源，客户可以在上运行任意软件，包括操作系统和应用程序。用户不管理或者控制底层的云基础架构，但是可以控制操作系统、存储、发布应用程序，以及可能限度的控制选择的网络组件（例如，防火墙）。 </a:t>
            </a:r>
            <a:endParaRPr lang="en-US" altLang="zh-CN"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fontAlgn="auto" hangingPunct="1">
              <a:spcAft>
                <a:spcPts val="0"/>
              </a:spcAft>
              <a:defRPr/>
            </a:pPr>
            <a:r>
              <a:rPr lang="zh-CN" altLang="en-US" smtClean="0"/>
              <a:t>平台即服务</a:t>
            </a:r>
          </a:p>
        </p:txBody>
      </p:sp>
      <p:sp>
        <p:nvSpPr>
          <p:cNvPr id="23555" name="内容占位符 2"/>
          <p:cNvSpPr>
            <a:spLocks noGrp="1"/>
          </p:cNvSpPr>
          <p:nvPr>
            <p:ph idx="1"/>
          </p:nvPr>
        </p:nvSpPr>
        <p:spPr/>
        <p:txBody>
          <a:bodyPr/>
          <a:lstStyle/>
          <a:p>
            <a:pPr eaLnBrk="1" hangingPunct="1"/>
            <a:r>
              <a:rPr lang="zh-CN" altLang="en-US" smtClean="0"/>
              <a:t>服务的提供者把应用程序的开发和运行环境作为一种服务提供给用户，用户在平台的基础上开发或者部署自己的应用程序，并借助平台的服务器通过互联网交付给应用程序的最终用户。</a:t>
            </a:r>
            <a:r>
              <a:rPr lang="en-US" altLang="zh-CN" smtClean="0"/>
              <a:t>PaaS</a:t>
            </a:r>
            <a:r>
              <a:rPr lang="zh-CN" altLang="en-US" smtClean="0"/>
              <a:t>可以给企业或个人提供研发的中间件平台如数据库、应用服务器等资源。</a:t>
            </a:r>
            <a:endParaRPr lang="en-US" altLang="zh-CN" smtClean="0"/>
          </a:p>
          <a:p>
            <a:pPr eaLnBrk="1" hangingPunct="1"/>
            <a:r>
              <a:rPr lang="zh-CN" altLang="en-US" smtClean="0"/>
              <a:t>典型的</a:t>
            </a:r>
            <a:r>
              <a:rPr lang="en-US" altLang="zh-CN" smtClean="0"/>
              <a:t>PaaS</a:t>
            </a:r>
            <a:r>
              <a:rPr lang="zh-CN" altLang="en-US" smtClean="0"/>
              <a:t>平台有</a:t>
            </a:r>
            <a:r>
              <a:rPr lang="en-US" altLang="zh-CN" smtClean="0"/>
              <a:t>GAE</a:t>
            </a:r>
            <a:r>
              <a:rPr lang="zh-CN" altLang="en-US" smtClean="0"/>
              <a:t>、</a:t>
            </a:r>
            <a:r>
              <a:rPr lang="en-US" altLang="zh-CN" smtClean="0"/>
              <a:t>Force.com</a:t>
            </a:r>
            <a:r>
              <a:rPr lang="zh-CN" altLang="en-US" smtClean="0"/>
              <a:t>等。</a:t>
            </a:r>
            <a:endParaRPr lang="en-US" altLang="zh-CN" smtClean="0"/>
          </a:p>
          <a:p>
            <a:pPr eaLnBrk="1" hangingPunct="1"/>
            <a:endParaRPr lang="zh-CN" alt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smtClean="0"/>
              <a:t>平台即服务</a:t>
            </a:r>
            <a:endParaRPr lang="zh-CN" altLang="en-US"/>
          </a:p>
        </p:txBody>
      </p:sp>
      <p:sp>
        <p:nvSpPr>
          <p:cNvPr id="24579" name="内容占位符 2"/>
          <p:cNvSpPr>
            <a:spLocks noGrp="1"/>
          </p:cNvSpPr>
          <p:nvPr>
            <p:ph idx="1"/>
          </p:nvPr>
        </p:nvSpPr>
        <p:spPr/>
        <p:txBody>
          <a:bodyPr/>
          <a:lstStyle/>
          <a:p>
            <a:pPr eaLnBrk="1" hangingPunct="1"/>
            <a:r>
              <a:rPr lang="en-US" altLang="zh-CN" smtClean="0"/>
              <a:t>PaaS——Platform as a Service</a:t>
            </a:r>
          </a:p>
          <a:p>
            <a:pPr eaLnBrk="1" hangingPunct="1"/>
            <a:r>
              <a:rPr lang="zh-CN" altLang="en-US" smtClean="0"/>
              <a:t>客户使用云供应商支持的开发语言和工具，开发出应用程序，发布到云基础架构上。客户不管理或者控制底层的云基础架构，包括网络、服务器、操作系统或者存储设备，但是能控制发布应用程序和可能的应用程序运行环境配置。</a:t>
            </a:r>
            <a:endParaRPr lang="en-US" altLang="zh-CN" smtClean="0"/>
          </a:p>
          <a:p>
            <a:pPr eaLnBrk="1" hangingPunct="1"/>
            <a:endParaRPr lang="zh-CN" alt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fontAlgn="auto" hangingPunct="1">
              <a:spcAft>
                <a:spcPts val="0"/>
              </a:spcAft>
              <a:defRPr/>
            </a:pPr>
            <a:r>
              <a:rPr lang="zh-CN" altLang="en-US" smtClean="0"/>
              <a:t>软件即服务</a:t>
            </a:r>
          </a:p>
        </p:txBody>
      </p:sp>
      <p:sp>
        <p:nvSpPr>
          <p:cNvPr id="3" name="内容占位符 2"/>
          <p:cNvSpPr>
            <a:spLocks noGrp="1"/>
          </p:cNvSpPr>
          <p:nvPr>
            <p:ph idx="1"/>
          </p:nvPr>
        </p:nvSpPr>
        <p:spPr>
          <a:xfrm>
            <a:off x="214313" y="1500188"/>
            <a:ext cx="8715375" cy="5143500"/>
          </a:xfrm>
        </p:spPr>
        <p:txBody>
          <a:bodyPr rtlCol="0">
            <a:normAutofit/>
          </a:bodyPr>
          <a:lstStyle/>
          <a:p>
            <a:pPr eaLnBrk="1" fontAlgn="auto" hangingPunct="1">
              <a:spcAft>
                <a:spcPts val="0"/>
              </a:spcAft>
              <a:buFont typeface="Wingdings 2"/>
              <a:buChar char="ß"/>
              <a:defRPr/>
            </a:pPr>
            <a:r>
              <a:rPr lang="zh-CN" altLang="en-US" dirty="0" smtClean="0"/>
              <a:t>软件即服务是最普遍的一类服务模式。服务的提供者将软件应用部署在服务器上，通过互联网分发给最终用户。用户往往不再为“拥有”软件支付费用，而是为“使用”软件支付费用。</a:t>
            </a:r>
            <a:endParaRPr lang="en-US" altLang="zh-CN" dirty="0" smtClean="0"/>
          </a:p>
          <a:p>
            <a:pPr eaLnBrk="1" fontAlgn="auto" hangingPunct="1">
              <a:spcAft>
                <a:spcPts val="0"/>
              </a:spcAft>
              <a:buFont typeface="Wingdings 2"/>
              <a:buChar char="ß"/>
              <a:defRPr/>
            </a:pPr>
            <a:r>
              <a:rPr lang="zh-CN" altLang="en-US" dirty="0" smtClean="0"/>
              <a:t>服务的提供者所服务的每一个个人或者组织被称之为“租户”，这种配置模式被称为多租户架构。服务的提供者的资源被虚拟地划分为多个部分，使得每个租户都可以利用定制的实例进行工作。</a:t>
            </a:r>
            <a:endParaRPr lang="en-US" altLang="zh-CN" dirty="0" smtClean="0"/>
          </a:p>
          <a:p>
            <a:pPr eaLnBrk="1" fontAlgn="auto" hangingPunct="1">
              <a:spcAft>
                <a:spcPts val="0"/>
              </a:spcAft>
              <a:buFont typeface="Wingdings 2"/>
              <a:buChar char="ß"/>
              <a:defRPr/>
            </a:pPr>
            <a:r>
              <a:rPr lang="zh-CN" altLang="en-US" dirty="0" smtClean="0"/>
              <a:t>对于最终用户来说，使用</a:t>
            </a:r>
            <a:r>
              <a:rPr lang="en-US" altLang="zh-CN" dirty="0" err="1" smtClean="0"/>
              <a:t>SaaS</a:t>
            </a:r>
            <a:r>
              <a:rPr lang="zh-CN" altLang="en-US" dirty="0" smtClean="0"/>
              <a:t>无需前期的服务器或者软件许可投资。对于应用的开发者来说，只需要为多个客户端维护一个应用。</a:t>
            </a:r>
            <a:endParaRPr lang="zh-CN" alt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smtClean="0"/>
              <a:t>软件即服务</a:t>
            </a:r>
            <a:endParaRPr lang="zh-CN" altLang="en-US"/>
          </a:p>
        </p:txBody>
      </p:sp>
      <p:sp>
        <p:nvSpPr>
          <p:cNvPr id="3" name="内容占位符 2"/>
          <p:cNvSpPr>
            <a:spLocks noGrp="1"/>
          </p:cNvSpPr>
          <p:nvPr>
            <p:ph idx="1"/>
          </p:nvPr>
        </p:nvSpPr>
        <p:spPr/>
        <p:txBody>
          <a:bodyPr>
            <a:normAutofit/>
          </a:bodyPr>
          <a:lstStyle/>
          <a:p>
            <a:pPr eaLnBrk="1" fontAlgn="auto" hangingPunct="1">
              <a:spcAft>
                <a:spcPts val="0"/>
              </a:spcAft>
              <a:buFont typeface="Wingdings 2"/>
              <a:buChar char=""/>
              <a:defRPr/>
            </a:pPr>
            <a:r>
              <a:rPr lang="en-US" altLang="zh-CN" smtClean="0"/>
              <a:t>SaaS——Software as a Service</a:t>
            </a:r>
          </a:p>
          <a:p>
            <a:pPr eaLnBrk="1" fontAlgn="auto" hangingPunct="1">
              <a:spcAft>
                <a:spcPts val="0"/>
              </a:spcAft>
              <a:buFont typeface="Wingdings 2"/>
              <a:buChar char=""/>
              <a:defRPr/>
            </a:pPr>
            <a:r>
              <a:rPr lang="zh-CN" altLang="en-US" smtClean="0"/>
              <a:t>客户所使用的服务商提供的这些应用程序运行在云基础设施上。这些应用程序可以通过各种各样的客户端设备所访问，通过瘦客户端界面像</a:t>
            </a:r>
            <a:r>
              <a:rPr lang="en-US" altLang="zh-CN" smtClean="0"/>
              <a:t>WEB</a:t>
            </a:r>
            <a:r>
              <a:rPr lang="zh-CN" altLang="en-US" smtClean="0"/>
              <a:t>浏览器（例如，基于</a:t>
            </a:r>
            <a:r>
              <a:rPr lang="en-US" altLang="zh-CN" smtClean="0"/>
              <a:t>WEB</a:t>
            </a:r>
            <a:r>
              <a:rPr lang="zh-CN" altLang="en-US" smtClean="0"/>
              <a:t>的电子邮件）。客户不管理或者控制底层的云基础架构，包括网络、服务器、操作系统、存储设备，甚至独立的应用程序机能，在可能异常的情况下，限制用户可配置的应用程序设置。 </a:t>
            </a:r>
            <a:endParaRPr lang="zh-CN" alt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pPr eaLnBrk="1" fontAlgn="auto" hangingPunct="1">
              <a:spcAft>
                <a:spcPts val="0"/>
              </a:spcAft>
              <a:defRPr/>
            </a:pPr>
            <a:r>
              <a:rPr lang="zh-CN" altLang="en-US" smtClean="0"/>
              <a:t>云计算的实践现状</a:t>
            </a:r>
          </a:p>
        </p:txBody>
      </p:sp>
      <p:sp>
        <p:nvSpPr>
          <p:cNvPr id="27651" name="内容占位符 2"/>
          <p:cNvSpPr>
            <a:spLocks noGrp="1"/>
          </p:cNvSpPr>
          <p:nvPr>
            <p:ph idx="1"/>
          </p:nvPr>
        </p:nvSpPr>
        <p:spPr/>
        <p:txBody>
          <a:bodyPr/>
          <a:lstStyle/>
          <a:p>
            <a:pPr eaLnBrk="1" hangingPunct="1"/>
            <a:r>
              <a:rPr lang="zh-CN" altLang="en-US" smtClean="0"/>
              <a:t>你已经在使用大量的云了</a:t>
            </a:r>
          </a:p>
          <a:p>
            <a:pPr lvl="1" eaLnBrk="1" hangingPunct="1"/>
            <a:r>
              <a:rPr lang="zh-CN" altLang="en-US" smtClean="0"/>
              <a:t>网络搜索：</a:t>
            </a:r>
            <a:r>
              <a:rPr lang="en-US" altLang="zh-CN" smtClean="0"/>
              <a:t>google search</a:t>
            </a:r>
          </a:p>
          <a:p>
            <a:pPr lvl="1" eaLnBrk="1" hangingPunct="1"/>
            <a:r>
              <a:rPr lang="zh-CN" altLang="en-US" smtClean="0"/>
              <a:t>电子邮件：</a:t>
            </a:r>
            <a:r>
              <a:rPr lang="en-US" altLang="zh-CN" smtClean="0"/>
              <a:t>gmail</a:t>
            </a:r>
          </a:p>
          <a:p>
            <a:pPr lvl="1" eaLnBrk="1" hangingPunct="1"/>
            <a:r>
              <a:rPr lang="zh-CN" altLang="en-US" smtClean="0"/>
              <a:t>查病毒：自动更新病毒库 </a:t>
            </a:r>
          </a:p>
          <a:p>
            <a:pPr lvl="1" eaLnBrk="1" hangingPunct="1"/>
            <a:r>
              <a:rPr lang="zh-CN" altLang="en-US" smtClean="0"/>
              <a:t>云输入：自动更新常用输入</a:t>
            </a:r>
          </a:p>
          <a:p>
            <a:pPr eaLnBrk="1" hangingPunct="1"/>
            <a:r>
              <a:rPr lang="zh-CN" altLang="en-US" smtClean="0"/>
              <a:t>你甚至可能已经有过“云开发”的经历了</a:t>
            </a:r>
          </a:p>
          <a:p>
            <a:pPr lvl="1" eaLnBrk="1" hangingPunct="1"/>
            <a:r>
              <a:rPr lang="en-US" altLang="zh-CN" smtClean="0"/>
              <a:t>CVS</a:t>
            </a:r>
            <a:r>
              <a:rPr lang="zh-CN" altLang="en-US" smtClean="0"/>
              <a:t>、</a:t>
            </a:r>
            <a:r>
              <a:rPr lang="en-US" altLang="zh-CN" smtClean="0"/>
              <a:t>SVN</a:t>
            </a:r>
          </a:p>
          <a:p>
            <a:pPr lvl="1" eaLnBrk="1" hangingPunct="1"/>
            <a:r>
              <a:rPr lang="en-US" altLang="zh-CN" smtClean="0"/>
              <a:t>Issue Tracker</a:t>
            </a:r>
            <a:endParaRPr lang="zh-CN" altLang="en-US" smtClean="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1071563"/>
            <a:ext cx="8229600" cy="1143000"/>
          </a:xfrm>
        </p:spPr>
        <p:txBody>
          <a:bodyPr/>
          <a:lstStyle/>
          <a:p>
            <a:pPr eaLnBrk="1" fontAlgn="auto" hangingPunct="1">
              <a:spcAft>
                <a:spcPts val="0"/>
              </a:spcAft>
              <a:defRPr/>
            </a:pPr>
            <a:r>
              <a:rPr lang="zh-CN" altLang="en-US" smtClean="0"/>
              <a:t>第二部分：平台即服务</a:t>
            </a:r>
            <a:endParaRPr lang="zh-CN" altLang="en-US"/>
          </a:p>
        </p:txBody>
      </p:sp>
      <p:sp>
        <p:nvSpPr>
          <p:cNvPr id="28675" name="内容占位符 2"/>
          <p:cNvSpPr>
            <a:spLocks noGrp="1"/>
          </p:cNvSpPr>
          <p:nvPr>
            <p:ph idx="1"/>
          </p:nvPr>
        </p:nvSpPr>
        <p:spPr>
          <a:xfrm>
            <a:off x="785813" y="2357438"/>
            <a:ext cx="7772400" cy="4114800"/>
          </a:xfrm>
        </p:spPr>
        <p:txBody>
          <a:bodyPr/>
          <a:lstStyle/>
          <a:p>
            <a:r>
              <a:rPr lang="zh-CN" altLang="en-US" smtClean="0">
                <a:solidFill>
                  <a:srgbClr val="FF0000"/>
                </a:solidFill>
              </a:rPr>
              <a:t>平台即服务技术概览</a:t>
            </a:r>
            <a:endParaRPr lang="en-US" altLang="zh-CN" smtClean="0">
              <a:solidFill>
                <a:srgbClr val="FF0000"/>
              </a:solidFill>
            </a:endParaRPr>
          </a:p>
          <a:p>
            <a:r>
              <a:rPr lang="zh-CN" altLang="en-US" smtClean="0"/>
              <a:t>平台即服务的基础设施</a:t>
            </a:r>
            <a:endParaRPr lang="en-US" altLang="zh-CN" smtClean="0"/>
          </a:p>
          <a:p>
            <a:r>
              <a:rPr lang="zh-CN" altLang="en-US" smtClean="0"/>
              <a:t>平台运行的相关技术</a:t>
            </a:r>
            <a:endParaRPr lang="en-US" altLang="zh-CN" smtClean="0"/>
          </a:p>
          <a:p>
            <a:r>
              <a:rPr lang="zh-CN" altLang="en-US" smtClean="0"/>
              <a:t>服务支持的相关技术</a:t>
            </a:r>
          </a:p>
          <a:p>
            <a:r>
              <a:rPr lang="en-US" altLang="zh-CN" smtClean="0"/>
              <a:t>PaaS</a:t>
            </a:r>
            <a:r>
              <a:rPr lang="zh-CN" altLang="en-US" smtClean="0"/>
              <a:t>上的服务</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平台即服务发展概况</a:t>
            </a:r>
            <a:endParaRPr lang="zh-CN" altLang="en-US" dirty="0"/>
          </a:p>
        </p:txBody>
      </p:sp>
      <p:sp>
        <p:nvSpPr>
          <p:cNvPr id="29699" name="内容占位符 2"/>
          <p:cNvSpPr>
            <a:spLocks noGrp="1"/>
          </p:cNvSpPr>
          <p:nvPr>
            <p:ph idx="1"/>
          </p:nvPr>
        </p:nvSpPr>
        <p:spPr/>
        <p:txBody>
          <a:bodyPr/>
          <a:lstStyle/>
          <a:p>
            <a:r>
              <a:rPr lang="zh-CN" altLang="en-US" smtClean="0"/>
              <a:t>平台即服务发展大事记</a:t>
            </a:r>
          </a:p>
        </p:txBody>
      </p:sp>
      <p:pic>
        <p:nvPicPr>
          <p:cNvPr id="29700" name="图片 10"/>
          <p:cNvPicPr>
            <a:picLocks/>
          </p:cNvPicPr>
          <p:nvPr/>
        </p:nvPicPr>
        <p:blipFill>
          <a:blip r:embed="rId3"/>
          <a:srcRect/>
          <a:stretch>
            <a:fillRect/>
          </a:stretch>
        </p:blipFill>
        <p:spPr bwMode="auto">
          <a:xfrm>
            <a:off x="214313" y="2643188"/>
            <a:ext cx="8477250" cy="3429000"/>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一些约定（</a:t>
            </a:r>
            <a:r>
              <a:rPr lang="en-US" altLang="zh-CN" dirty="0" smtClean="0"/>
              <a:t>I</a:t>
            </a:r>
            <a:r>
              <a:rPr lang="zh-CN" altLang="en-US" dirty="0" smtClean="0"/>
              <a:t>）</a:t>
            </a:r>
            <a:endParaRPr lang="zh-CN" altLang="en-US" dirty="0"/>
          </a:p>
        </p:txBody>
      </p:sp>
      <p:sp>
        <p:nvSpPr>
          <p:cNvPr id="30723" name="内容占位符 2"/>
          <p:cNvSpPr>
            <a:spLocks noGrp="1"/>
          </p:cNvSpPr>
          <p:nvPr>
            <p:ph idx="1"/>
          </p:nvPr>
        </p:nvSpPr>
        <p:spPr>
          <a:xfrm>
            <a:off x="214313" y="1554163"/>
            <a:ext cx="8777287" cy="5160962"/>
          </a:xfrm>
        </p:spPr>
        <p:txBody>
          <a:bodyPr/>
          <a:lstStyle/>
          <a:p>
            <a:r>
              <a:rPr lang="en-US" altLang="zh-CN" smtClean="0"/>
              <a:t>PaaS</a:t>
            </a:r>
            <a:r>
              <a:rPr lang="zh-CN" altLang="en-US" smtClean="0"/>
              <a:t>上的角色约定</a:t>
            </a:r>
            <a:endParaRPr lang="en-US" altLang="zh-CN" smtClean="0"/>
          </a:p>
          <a:p>
            <a:pPr lvl="1"/>
            <a:r>
              <a:rPr lang="en-US" altLang="zh-CN" smtClean="0"/>
              <a:t>PaaS Provider</a:t>
            </a:r>
          </a:p>
          <a:p>
            <a:pPr lvl="1"/>
            <a:r>
              <a:rPr lang="en-US" altLang="zh-CN" smtClean="0"/>
              <a:t>PaaS Consumer</a:t>
            </a:r>
          </a:p>
          <a:p>
            <a:pPr lvl="1"/>
            <a:r>
              <a:rPr lang="en-US" altLang="zh-CN" smtClean="0"/>
              <a:t>Service Consumer</a:t>
            </a:r>
            <a:r>
              <a:rPr lang="zh-CN" altLang="en-US" smtClean="0"/>
              <a:t>（</a:t>
            </a:r>
            <a:r>
              <a:rPr lang="en-US" altLang="zh-CN" smtClean="0"/>
              <a:t>SaaS Consumer</a:t>
            </a:r>
            <a:r>
              <a:rPr lang="zh-CN" altLang="en-US" smtClean="0"/>
              <a:t>）</a:t>
            </a:r>
            <a:endParaRPr lang="en-US" altLang="zh-CN" smtClean="0"/>
          </a:p>
          <a:p>
            <a:endParaRPr lang="en-US" altLang="zh-CN" smtClean="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srcRect/>
          <a:stretch>
            <a:fillRect/>
          </a:stretch>
        </p:blipFill>
        <p:spPr bwMode="auto">
          <a:xfrm>
            <a:off x="357188" y="785813"/>
            <a:ext cx="8512175" cy="5153025"/>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2714625"/>
            <a:ext cx="8229600" cy="1143000"/>
          </a:xfrm>
        </p:spPr>
        <p:txBody>
          <a:bodyPr/>
          <a:lstStyle/>
          <a:p>
            <a:pPr eaLnBrk="1" fontAlgn="auto" hangingPunct="1">
              <a:spcAft>
                <a:spcPts val="0"/>
              </a:spcAft>
              <a:defRPr/>
            </a:pPr>
            <a:r>
              <a:rPr lang="zh-CN" altLang="en-US" dirty="0" smtClean="0"/>
              <a:t>第一部分</a:t>
            </a:r>
            <a:r>
              <a:rPr lang="zh-CN" altLang="en-US" smtClean="0"/>
              <a:t>：动因</a:t>
            </a:r>
            <a:r>
              <a:rPr lang="en-US" altLang="zh-CN" smtClean="0"/>
              <a:t>——</a:t>
            </a:r>
            <a:r>
              <a:rPr lang="zh-CN" altLang="en-US" smtClean="0"/>
              <a:t>云计算</a:t>
            </a:r>
            <a:endParaRPr lang="zh-CN"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一些约定（</a:t>
            </a:r>
            <a:r>
              <a:rPr lang="en-US" altLang="zh-CN" dirty="0" smtClean="0"/>
              <a:t>II</a:t>
            </a:r>
            <a:r>
              <a:rPr lang="zh-CN" altLang="en-US" dirty="0" smtClean="0"/>
              <a:t>）</a:t>
            </a:r>
            <a:endParaRPr lang="zh-CN" altLang="en-US" dirty="0"/>
          </a:p>
        </p:txBody>
      </p:sp>
      <p:sp>
        <p:nvSpPr>
          <p:cNvPr id="32771" name="内容占位符 2"/>
          <p:cNvSpPr>
            <a:spLocks noGrp="1"/>
          </p:cNvSpPr>
          <p:nvPr>
            <p:ph idx="1"/>
          </p:nvPr>
        </p:nvSpPr>
        <p:spPr/>
        <p:txBody>
          <a:bodyPr/>
          <a:lstStyle/>
          <a:p>
            <a:r>
              <a:rPr lang="en-US" altLang="zh-CN" smtClean="0"/>
              <a:t>PaaS</a:t>
            </a:r>
            <a:r>
              <a:rPr lang="zh-CN" altLang="en-US" smtClean="0"/>
              <a:t>上的服务概念约定</a:t>
            </a:r>
            <a:endParaRPr lang="en-US" altLang="zh-CN" smtClean="0"/>
          </a:p>
          <a:p>
            <a:pPr lvl="1"/>
            <a:r>
              <a:rPr lang="zh-CN" altLang="en-US" smtClean="0"/>
              <a:t>应用</a:t>
            </a:r>
            <a:r>
              <a:rPr lang="en-US" altLang="zh-CN" smtClean="0"/>
              <a:t>——PaaS-Consumer View</a:t>
            </a:r>
          </a:p>
          <a:p>
            <a:pPr lvl="1"/>
            <a:r>
              <a:rPr lang="zh-CN" altLang="en-US" smtClean="0"/>
              <a:t>应用服务</a:t>
            </a:r>
            <a:r>
              <a:rPr lang="en-US" altLang="zh-CN" smtClean="0"/>
              <a:t>——SaaS-Consumer View</a:t>
            </a:r>
          </a:p>
          <a:p>
            <a:pPr lvl="1"/>
            <a:r>
              <a:rPr lang="zh-CN" altLang="en-US" smtClean="0"/>
              <a:t>应用服务实例</a:t>
            </a:r>
            <a:r>
              <a:rPr lang="en-US" altLang="zh-CN" smtClean="0"/>
              <a:t>——PaaS-Provider View</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srcRect/>
          <a:stretch>
            <a:fillRect/>
          </a:stretch>
        </p:blipFill>
        <p:spPr bwMode="auto">
          <a:xfrm>
            <a:off x="285750" y="785813"/>
            <a:ext cx="8653463" cy="5888037"/>
          </a:xfrm>
          <a:prstGeom prst="rect">
            <a:avLst/>
          </a:prstGeom>
          <a:noFill/>
          <a:ln w="9525">
            <a:noFill/>
            <a:miter lim="800000"/>
            <a:headEnd/>
            <a:tailEnd/>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err="1" smtClean="0"/>
              <a:t>PaaS</a:t>
            </a:r>
            <a:r>
              <a:rPr lang="zh-CN" altLang="en-US" dirty="0" smtClean="0"/>
              <a:t>平台的基本体系结构</a:t>
            </a:r>
            <a:endParaRPr lang="zh-CN" altLang="en-US" dirty="0"/>
          </a:p>
        </p:txBody>
      </p:sp>
      <p:sp>
        <p:nvSpPr>
          <p:cNvPr id="34819" name="内容占位符 3"/>
          <p:cNvSpPr>
            <a:spLocks noGrp="1"/>
          </p:cNvSpPr>
          <p:nvPr>
            <p:ph idx="1"/>
          </p:nvPr>
        </p:nvSpPr>
        <p:spPr>
          <a:xfrm>
            <a:off x="250825" y="1554163"/>
            <a:ext cx="8740775" cy="5043487"/>
          </a:xfrm>
        </p:spPr>
        <p:txBody>
          <a:bodyPr/>
          <a:lstStyle/>
          <a:p>
            <a:r>
              <a:rPr lang="en-US" altLang="zh-CN" smtClean="0"/>
              <a:t>PaaS</a:t>
            </a:r>
            <a:r>
              <a:rPr lang="zh-CN" altLang="en-US" smtClean="0"/>
              <a:t>平台可以大体分为以下几个层次</a:t>
            </a:r>
            <a:endParaRPr lang="en-US" altLang="zh-CN" smtClean="0"/>
          </a:p>
          <a:p>
            <a:r>
              <a:rPr lang="zh-CN" altLang="en-US" smtClean="0"/>
              <a:t>平台的最底层是基础设施层，为平台本身以及部署在平台上的各种服务提供硬件支持</a:t>
            </a:r>
            <a:endParaRPr lang="en-US" altLang="zh-CN" smtClean="0"/>
          </a:p>
          <a:p>
            <a:r>
              <a:rPr lang="zh-CN" altLang="en-US" smtClean="0"/>
              <a:t>基础设施层的上层是</a:t>
            </a:r>
            <a:r>
              <a:rPr lang="en-US" altLang="zh-CN" smtClean="0"/>
              <a:t>PaaS</a:t>
            </a:r>
            <a:r>
              <a:rPr lang="zh-CN" altLang="en-US" smtClean="0"/>
              <a:t>平台层，</a:t>
            </a:r>
            <a:r>
              <a:rPr lang="en-US" altLang="zh-CN" smtClean="0"/>
              <a:t>PaaS</a:t>
            </a:r>
            <a:r>
              <a:rPr lang="zh-CN" altLang="en-US" smtClean="0"/>
              <a:t>平台的核心功能都在这一层实现，为部署在平台上的服务提供运行时环境的支持。</a:t>
            </a:r>
            <a:endParaRPr lang="en-US" altLang="zh-CN" smtClean="0"/>
          </a:p>
          <a:p>
            <a:r>
              <a:rPr lang="zh-CN" altLang="en-US" smtClean="0"/>
              <a:t>平台的最高层是应用层，平台自身定制的各种服务，以及服务提供者部署在平台上的各种服务都运行在这一层。</a:t>
            </a:r>
            <a:endParaRPr lang="en-US" altLang="zh-CN" smtClean="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p:cNvPicPr>
            <a:picLocks noChangeAspect="1" noChangeArrowheads="1"/>
          </p:cNvPicPr>
          <p:nvPr/>
        </p:nvPicPr>
        <p:blipFill>
          <a:blip r:embed="rId3"/>
          <a:srcRect/>
          <a:stretch>
            <a:fillRect/>
          </a:stretch>
        </p:blipFill>
        <p:spPr bwMode="auto">
          <a:xfrm>
            <a:off x="785813" y="785813"/>
            <a:ext cx="7591425" cy="5857875"/>
          </a:xfrm>
          <a:prstGeom prst="rect">
            <a:avLst/>
          </a:prstGeom>
          <a:noFill/>
          <a:ln w="9525">
            <a:noFill/>
            <a:miter lim="800000"/>
            <a:headEnd/>
            <a:tailEnd/>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357188" y="1285875"/>
            <a:ext cx="8501062" cy="4929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fontAlgn="auto">
              <a:spcBef>
                <a:spcPts val="0"/>
              </a:spcBef>
              <a:spcAft>
                <a:spcPts val="0"/>
              </a:spcAft>
              <a:defRPr/>
            </a:pPr>
            <a:endParaRPr lang="en-US">
              <a:solidFill>
                <a:srgbClr val="FFFFFF"/>
              </a:solidFill>
              <a:cs typeface="Arial" pitchFamily="34" charset="0"/>
            </a:endParaRPr>
          </a:p>
        </p:txBody>
      </p:sp>
      <p:pic>
        <p:nvPicPr>
          <p:cNvPr id="36867" name="Picture 9" descr="C:\Users\maryfj\Desktop\PDC Visuals\Assets\Strata3D architecture chart\Logos\Dynamics CRM Online\dyn-CRM-Online_ALT_rgb_r.png"/>
          <p:cNvPicPr>
            <a:picLocks noChangeAspect="1" noChangeArrowheads="1"/>
          </p:cNvPicPr>
          <p:nvPr/>
        </p:nvPicPr>
        <p:blipFill>
          <a:blip r:embed="rId3"/>
          <a:srcRect/>
          <a:stretch>
            <a:fillRect/>
          </a:stretch>
        </p:blipFill>
        <p:spPr bwMode="invGray">
          <a:xfrm>
            <a:off x="6453188" y="1657350"/>
            <a:ext cx="1909762" cy="376238"/>
          </a:xfrm>
          <a:prstGeom prst="rect">
            <a:avLst/>
          </a:prstGeom>
          <a:noFill/>
          <a:ln w="9525">
            <a:noFill/>
            <a:miter lim="800000"/>
            <a:headEnd/>
            <a:tailEnd/>
          </a:ln>
        </p:spPr>
      </p:pic>
      <p:pic>
        <p:nvPicPr>
          <p:cNvPr id="36868" name="Picture 4" descr="C:\Users\maryfj\Desktop\PDC Visuals\Assets\Strata3D architecture chart\Logos\Office Live\ofc-Live_rgb_r.png"/>
          <p:cNvPicPr>
            <a:picLocks noChangeAspect="1" noChangeArrowheads="1"/>
          </p:cNvPicPr>
          <p:nvPr/>
        </p:nvPicPr>
        <p:blipFill>
          <a:blip r:embed="rId4"/>
          <a:srcRect/>
          <a:stretch>
            <a:fillRect/>
          </a:stretch>
        </p:blipFill>
        <p:spPr bwMode="invGray">
          <a:xfrm>
            <a:off x="2170113" y="1711325"/>
            <a:ext cx="1096962" cy="287338"/>
          </a:xfrm>
          <a:prstGeom prst="rect">
            <a:avLst/>
          </a:prstGeom>
          <a:noFill/>
          <a:ln w="9525">
            <a:noFill/>
            <a:miter lim="800000"/>
            <a:headEnd/>
            <a:tailEnd/>
          </a:ln>
        </p:spPr>
      </p:pic>
      <p:pic>
        <p:nvPicPr>
          <p:cNvPr id="36869" name="Picture 5" descr="C:\Users\maryfj\Desktop\PDC Visuals\Assets\Strata3D architecture chart\Logos\Windows Live\WLive_h_rgb_r.png"/>
          <p:cNvPicPr>
            <a:picLocks noChangeAspect="1" noChangeArrowheads="1"/>
          </p:cNvPicPr>
          <p:nvPr/>
        </p:nvPicPr>
        <p:blipFill>
          <a:blip r:embed="rId5"/>
          <a:srcRect/>
          <a:stretch>
            <a:fillRect/>
          </a:stretch>
        </p:blipFill>
        <p:spPr bwMode="invGray">
          <a:xfrm>
            <a:off x="708025" y="1812925"/>
            <a:ext cx="1303338" cy="173038"/>
          </a:xfrm>
          <a:prstGeom prst="rect">
            <a:avLst/>
          </a:prstGeom>
          <a:noFill/>
          <a:ln w="9525">
            <a:noFill/>
            <a:miter lim="800000"/>
            <a:headEnd/>
            <a:tailEnd/>
          </a:ln>
        </p:spPr>
      </p:pic>
      <p:pic>
        <p:nvPicPr>
          <p:cNvPr id="36870" name="Picture 6" descr="C:\Users\maryfj\Desktop\PDC Visuals\Assets\Strata3D architecture chart\Logos\SharePoint Online\ShrPt-Online_h_bL_r.png"/>
          <p:cNvPicPr>
            <a:picLocks noChangeAspect="1" noChangeArrowheads="1"/>
          </p:cNvPicPr>
          <p:nvPr/>
        </p:nvPicPr>
        <p:blipFill>
          <a:blip r:embed="rId6"/>
          <a:srcRect/>
          <a:stretch>
            <a:fillRect/>
          </a:stretch>
        </p:blipFill>
        <p:spPr bwMode="invGray">
          <a:xfrm>
            <a:off x="4887913" y="1762125"/>
            <a:ext cx="1406525" cy="211138"/>
          </a:xfrm>
          <a:prstGeom prst="rect">
            <a:avLst/>
          </a:prstGeom>
          <a:noFill/>
          <a:ln w="9525">
            <a:noFill/>
            <a:miter lim="800000"/>
            <a:headEnd/>
            <a:tailEnd/>
          </a:ln>
        </p:spPr>
      </p:pic>
      <p:grpSp>
        <p:nvGrpSpPr>
          <p:cNvPr id="2" name="Group 35"/>
          <p:cNvGrpSpPr>
            <a:grpSpLocks/>
          </p:cNvGrpSpPr>
          <p:nvPr/>
        </p:nvGrpSpPr>
        <p:grpSpPr bwMode="auto">
          <a:xfrm>
            <a:off x="625475" y="2373313"/>
            <a:ext cx="7893050" cy="2879725"/>
            <a:chOff x="832903" y="1701800"/>
            <a:chExt cx="10523019" cy="3835400"/>
          </a:xfrm>
        </p:grpSpPr>
        <p:sp>
          <p:nvSpPr>
            <p:cNvPr id="34" name="Rounded Rectangle 33"/>
            <p:cNvSpPr/>
            <p:nvPr/>
          </p:nvSpPr>
          <p:spPr bwMode="auto">
            <a:xfrm>
              <a:off x="832903" y="1701800"/>
              <a:ext cx="10523019" cy="3835400"/>
            </a:xfrm>
            <a:prstGeom prst="roundRect">
              <a:avLst>
                <a:gd name="adj" fmla="val 8190"/>
              </a:avLst>
            </a:prstGeom>
            <a:gradFill flip="none" rotWithShape="1">
              <a:gsLst>
                <a:gs pos="0">
                  <a:srgbClr val="041E3A">
                    <a:alpha val="20000"/>
                  </a:srgbClr>
                </a:gs>
                <a:gs pos="39000">
                  <a:schemeClr val="tx1">
                    <a:alpha val="17000"/>
                  </a:schemeClr>
                </a:gs>
                <a:gs pos="88000">
                  <a:srgbClr val="05284F">
                    <a:alpha val="20000"/>
                  </a:srgbClr>
                </a:gs>
              </a:gsLst>
              <a:lin ang="3000000" scaled="0"/>
              <a:tileRect/>
            </a:gradFill>
            <a:ln w="9525">
              <a:gradFill flip="none" rotWithShape="1">
                <a:gsLst>
                  <a:gs pos="0">
                    <a:schemeClr val="tx1">
                      <a:alpha val="44000"/>
                    </a:schemeClr>
                  </a:gs>
                  <a:gs pos="50000">
                    <a:schemeClr val="tx1">
                      <a:alpha val="59000"/>
                    </a:schemeClr>
                  </a:gs>
                  <a:gs pos="100000">
                    <a:schemeClr val="tx1">
                      <a:alpha val="44000"/>
                    </a:schemeClr>
                  </a:gs>
                </a:gsLst>
                <a:lin ang="10800000" scaled="1"/>
                <a:tileRect/>
              </a:grad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lIns="121893" tIns="60947" rIns="121893" bIns="60947" anchor="ctr"/>
            <a:lstStyle/>
            <a:p>
              <a:pPr algn="ctr" defTabSz="914304" rtl="1" fontAlgn="auto">
                <a:spcBef>
                  <a:spcPts val="0"/>
                </a:spcBef>
                <a:spcAft>
                  <a:spcPts val="0"/>
                </a:spcAft>
                <a:defRPr/>
              </a:pPr>
              <a:r>
                <a:rPr lang="en-US" dirty="0">
                  <a:solidFill>
                    <a:srgbClr val="FF0000"/>
                  </a:solidFill>
                  <a:latin typeface="Segoe" pitchFamily="34" charset="0"/>
                  <a:ea typeface="+mn-ea"/>
                </a:rPr>
                <a:t>  </a:t>
              </a:r>
            </a:p>
          </p:txBody>
        </p:sp>
        <p:sp>
          <p:nvSpPr>
            <p:cNvPr id="36905" name="Rectangle 34"/>
            <p:cNvSpPr>
              <a:spLocks noChangeArrowheads="1"/>
            </p:cNvSpPr>
            <p:nvPr/>
          </p:nvSpPr>
          <p:spPr bwMode="auto">
            <a:xfrm>
              <a:off x="1881980" y="1893683"/>
              <a:ext cx="8450740" cy="609600"/>
            </a:xfrm>
            <a:prstGeom prst="rect">
              <a:avLst/>
            </a:prstGeom>
            <a:noFill/>
            <a:ln w="9525">
              <a:noFill/>
              <a:miter lim="800000"/>
              <a:headEnd/>
              <a:tailEnd/>
            </a:ln>
          </p:spPr>
          <p:txBody>
            <a:bodyPr wrap="none" lIns="0" tIns="0" rIns="0" bIns="0"/>
            <a:lstStyle/>
            <a:p>
              <a:pPr algn="ctr" rtl="1"/>
              <a:r>
                <a:rPr lang="en-US" altLang="zh-CN" sz="3000">
                  <a:solidFill>
                    <a:srgbClr val="FF0000"/>
                  </a:solidFill>
                  <a:latin typeface="Segoe UI" pitchFamily="34" charset="0"/>
                  <a:ea typeface="华文新魏" pitchFamily="2" charset="-122"/>
                  <a:cs typeface="Segoe UI" pitchFamily="34" charset="0"/>
                </a:rPr>
                <a:t>Azure</a:t>
              </a:r>
              <a:r>
                <a:rPr lang="en-US" altLang="zh-CN" sz="1500" baseline="50000">
                  <a:solidFill>
                    <a:srgbClr val="FF0000"/>
                  </a:solidFill>
                  <a:latin typeface="Segoe UI" pitchFamily="34" charset="0"/>
                  <a:ea typeface="华文新魏" pitchFamily="2" charset="-122"/>
                  <a:cs typeface="Segoe UI" pitchFamily="34" charset="0"/>
                </a:rPr>
                <a:t>™</a:t>
              </a:r>
              <a:r>
                <a:rPr lang="en-US" altLang="zh-CN" sz="3000">
                  <a:solidFill>
                    <a:srgbClr val="FF0000"/>
                  </a:solidFill>
                  <a:latin typeface="Segoe UI" pitchFamily="34" charset="0"/>
                  <a:ea typeface="华文新魏" pitchFamily="2" charset="-122"/>
                  <a:cs typeface="Segoe UI" pitchFamily="34" charset="0"/>
                </a:rPr>
                <a:t> Services Platform</a:t>
              </a:r>
            </a:p>
          </p:txBody>
        </p:sp>
      </p:grpSp>
      <p:grpSp>
        <p:nvGrpSpPr>
          <p:cNvPr id="3" name="Group 24"/>
          <p:cNvGrpSpPr>
            <a:grpSpLocks/>
          </p:cNvGrpSpPr>
          <p:nvPr/>
        </p:nvGrpSpPr>
        <p:grpSpPr bwMode="auto">
          <a:xfrm>
            <a:off x="733425" y="3135313"/>
            <a:ext cx="1490663" cy="968375"/>
            <a:chOff x="977886" y="2717800"/>
            <a:chExt cx="1986778" cy="1290320"/>
          </a:xfrm>
        </p:grpSpPr>
        <p:sp>
          <p:nvSpPr>
            <p:cNvPr id="37" name="Rounded Rectangle 36"/>
            <p:cNvSpPr/>
            <p:nvPr/>
          </p:nvSpPr>
          <p:spPr bwMode="auto">
            <a:xfrm>
              <a:off x="977886"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lIns="121893" tIns="60947" rIns="121893" bIns="60947" anchor="ctr"/>
            <a:lstStyle/>
            <a:p>
              <a:pPr algn="ctr" defTabSz="912813" rtl="1" fontAlgn="auto">
                <a:spcBef>
                  <a:spcPts val="0"/>
                </a:spcBef>
                <a:spcAft>
                  <a:spcPts val="0"/>
                </a:spcAft>
                <a:defRPr/>
              </a:pPr>
              <a:endParaRPr lang="en-US">
                <a:latin typeface="Segoe"/>
                <a:ea typeface="+mn-ea"/>
              </a:endParaRPr>
            </a:p>
          </p:txBody>
        </p:sp>
        <p:pic>
          <p:nvPicPr>
            <p:cNvPr id="36903" name="Picture 37" descr="LiveServices_h_rgb.png"/>
            <p:cNvPicPr>
              <a:picLocks noChangeAspect="1"/>
            </p:cNvPicPr>
            <p:nvPr/>
          </p:nvPicPr>
          <p:blipFill>
            <a:blip r:embed="rId7"/>
            <a:srcRect/>
            <a:stretch>
              <a:fillRect/>
            </a:stretch>
          </p:blipFill>
          <p:spPr bwMode="auto">
            <a:xfrm>
              <a:off x="1137018" y="3177934"/>
              <a:ext cx="1584547" cy="441175"/>
            </a:xfrm>
            <a:prstGeom prst="rect">
              <a:avLst/>
            </a:prstGeom>
            <a:noFill/>
            <a:ln w="9525">
              <a:noFill/>
              <a:miter lim="800000"/>
              <a:headEnd/>
              <a:tailEnd/>
            </a:ln>
          </p:spPr>
        </p:pic>
      </p:grpSp>
      <p:grpSp>
        <p:nvGrpSpPr>
          <p:cNvPr id="4" name="Group 23"/>
          <p:cNvGrpSpPr>
            <a:grpSpLocks/>
          </p:cNvGrpSpPr>
          <p:nvPr/>
        </p:nvGrpSpPr>
        <p:grpSpPr bwMode="auto">
          <a:xfrm>
            <a:off x="741363" y="4203700"/>
            <a:ext cx="7651750" cy="892175"/>
            <a:chOff x="988043" y="4140200"/>
            <a:chExt cx="10238613" cy="1188720"/>
          </a:xfrm>
        </p:grpSpPr>
        <p:sp>
          <p:nvSpPr>
            <p:cNvPr id="40" name="Rounded Rectangle 39"/>
            <p:cNvSpPr/>
            <p:nvPr/>
          </p:nvSpPr>
          <p:spPr bwMode="auto">
            <a:xfrm>
              <a:off x="988043" y="4140200"/>
              <a:ext cx="10238613" cy="11887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lIns="121893" tIns="60947" rIns="121893" bIns="60947" anchor="ctr"/>
            <a:lstStyle/>
            <a:p>
              <a:pPr algn="ctr" defTabSz="912813" rtl="1" fontAlgn="auto">
                <a:spcBef>
                  <a:spcPts val="0"/>
                </a:spcBef>
                <a:spcAft>
                  <a:spcPts val="0"/>
                </a:spcAft>
                <a:defRPr/>
              </a:pPr>
              <a:endParaRPr lang="en-US">
                <a:latin typeface="Segoe"/>
                <a:ea typeface="+mn-ea"/>
              </a:endParaRPr>
            </a:p>
          </p:txBody>
        </p:sp>
        <p:pic>
          <p:nvPicPr>
            <p:cNvPr id="36899" name="Picture 40" descr="WinAzure_h_rgb.png"/>
            <p:cNvPicPr>
              <a:picLocks noChangeAspect="1"/>
            </p:cNvPicPr>
            <p:nvPr/>
          </p:nvPicPr>
          <p:blipFill>
            <a:blip r:embed="rId8"/>
            <a:srcRect/>
            <a:stretch>
              <a:fillRect/>
            </a:stretch>
          </p:blipFill>
          <p:spPr bwMode="auto">
            <a:xfrm>
              <a:off x="4044869" y="4301061"/>
              <a:ext cx="4124960" cy="767242"/>
            </a:xfrm>
            <a:prstGeom prst="rect">
              <a:avLst/>
            </a:prstGeom>
            <a:noFill/>
            <a:ln w="9525">
              <a:noFill/>
              <a:miter lim="800000"/>
              <a:headEnd/>
              <a:tailEnd/>
            </a:ln>
          </p:spPr>
        </p:pic>
      </p:grpSp>
      <p:grpSp>
        <p:nvGrpSpPr>
          <p:cNvPr id="5" name="Group 32"/>
          <p:cNvGrpSpPr>
            <a:grpSpLocks/>
          </p:cNvGrpSpPr>
          <p:nvPr/>
        </p:nvGrpSpPr>
        <p:grpSpPr bwMode="auto">
          <a:xfrm>
            <a:off x="3817938" y="3135313"/>
            <a:ext cx="1490662" cy="968375"/>
            <a:chOff x="5113961" y="2717800"/>
            <a:chExt cx="1986778" cy="1290320"/>
          </a:xfrm>
        </p:grpSpPr>
        <p:sp>
          <p:nvSpPr>
            <p:cNvPr id="43" name="Rounded Rectangle 42"/>
            <p:cNvSpPr/>
            <p:nvPr/>
          </p:nvSpPr>
          <p:spPr bwMode="auto">
            <a:xfrm>
              <a:off x="5113961"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lIns="121893" tIns="60947" rIns="121893" bIns="60947" anchor="ctr"/>
            <a:lstStyle/>
            <a:p>
              <a:pPr algn="ctr" defTabSz="912813" rtl="1" fontAlgn="auto">
                <a:spcBef>
                  <a:spcPts val="0"/>
                </a:spcBef>
                <a:spcAft>
                  <a:spcPts val="0"/>
                </a:spcAft>
                <a:defRPr/>
              </a:pPr>
              <a:endParaRPr lang="en-US">
                <a:latin typeface="Segoe"/>
                <a:ea typeface="+mn-ea"/>
              </a:endParaRPr>
            </a:p>
          </p:txBody>
        </p:sp>
        <p:pic>
          <p:nvPicPr>
            <p:cNvPr id="36895" name="Picture 2" descr="C:\Users\maryfj\Desktop\PDC Visuals\Assets\Strata3D architecture chart\Logos\SQL Services\SQLServices_h_rgb.png"/>
            <p:cNvPicPr>
              <a:picLocks noChangeAspect="1" noChangeArrowheads="1"/>
            </p:cNvPicPr>
            <p:nvPr/>
          </p:nvPicPr>
          <p:blipFill>
            <a:blip r:embed="rId9"/>
            <a:srcRect/>
            <a:stretch>
              <a:fillRect/>
            </a:stretch>
          </p:blipFill>
          <p:spPr bwMode="auto">
            <a:xfrm>
              <a:off x="5298232" y="3110653"/>
              <a:ext cx="1584547" cy="427939"/>
            </a:xfrm>
            <a:prstGeom prst="rect">
              <a:avLst/>
            </a:prstGeom>
            <a:noFill/>
            <a:ln w="9525">
              <a:noFill/>
              <a:miter lim="800000"/>
              <a:headEnd/>
              <a:tailEnd/>
            </a:ln>
          </p:spPr>
        </p:pic>
      </p:grpSp>
      <p:grpSp>
        <p:nvGrpSpPr>
          <p:cNvPr id="6" name="Group 31"/>
          <p:cNvGrpSpPr>
            <a:grpSpLocks/>
          </p:cNvGrpSpPr>
          <p:nvPr/>
        </p:nvGrpSpPr>
        <p:grpSpPr bwMode="auto">
          <a:xfrm>
            <a:off x="2276475" y="3135313"/>
            <a:ext cx="1490663" cy="968375"/>
            <a:chOff x="3040845" y="2717800"/>
            <a:chExt cx="1986778" cy="1290320"/>
          </a:xfrm>
        </p:grpSpPr>
        <p:sp>
          <p:nvSpPr>
            <p:cNvPr id="46" name="Rounded Rectangle 45"/>
            <p:cNvSpPr/>
            <p:nvPr/>
          </p:nvSpPr>
          <p:spPr bwMode="auto">
            <a:xfrm>
              <a:off x="3040845"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lIns="121893" tIns="60947" rIns="121893" bIns="60947" anchor="ctr"/>
            <a:lstStyle/>
            <a:p>
              <a:pPr algn="ctr" defTabSz="912813" rtl="1" fontAlgn="auto">
                <a:spcBef>
                  <a:spcPts val="0"/>
                </a:spcBef>
                <a:spcAft>
                  <a:spcPts val="0"/>
                </a:spcAft>
                <a:defRPr/>
              </a:pPr>
              <a:endParaRPr lang="en-US">
                <a:latin typeface="Segoe"/>
                <a:ea typeface="+mn-ea"/>
              </a:endParaRPr>
            </a:p>
          </p:txBody>
        </p:sp>
        <p:pic>
          <p:nvPicPr>
            <p:cNvPr id="36891" name="Picture 3" descr="C:\Users\maryfj\Desktop\PDC Visuals\Assets\Strata3D architecture chart\Logos\NET Services\NETServices_h_rgb.png"/>
            <p:cNvPicPr>
              <a:picLocks noChangeAspect="1" noChangeArrowheads="1"/>
            </p:cNvPicPr>
            <p:nvPr/>
          </p:nvPicPr>
          <p:blipFill>
            <a:blip r:embed="rId10"/>
            <a:srcRect/>
            <a:stretch>
              <a:fillRect/>
            </a:stretch>
          </p:blipFill>
          <p:spPr bwMode="auto">
            <a:xfrm>
              <a:off x="3063529" y="3147834"/>
              <a:ext cx="1850241" cy="430253"/>
            </a:xfrm>
            <a:prstGeom prst="rect">
              <a:avLst/>
            </a:prstGeom>
            <a:noFill/>
            <a:ln w="9525">
              <a:noFill/>
              <a:miter lim="800000"/>
              <a:headEnd/>
              <a:tailEnd/>
            </a:ln>
          </p:spPr>
        </p:pic>
      </p:grpSp>
      <p:pic>
        <p:nvPicPr>
          <p:cNvPr id="36876" name="Picture 47" descr="Exchange-Online-Logo-r.png"/>
          <p:cNvPicPr>
            <a:picLocks noChangeAspect="1"/>
          </p:cNvPicPr>
          <p:nvPr/>
        </p:nvPicPr>
        <p:blipFill>
          <a:blip r:embed="rId11"/>
          <a:srcRect/>
          <a:stretch>
            <a:fillRect/>
          </a:stretch>
        </p:blipFill>
        <p:spPr bwMode="invGray">
          <a:xfrm>
            <a:off x="3425825" y="1758950"/>
            <a:ext cx="1303338" cy="258763"/>
          </a:xfrm>
          <a:prstGeom prst="rect">
            <a:avLst/>
          </a:prstGeom>
          <a:noFill/>
          <a:ln w="9525">
            <a:noFill/>
            <a:miter lim="800000"/>
            <a:headEnd/>
            <a:tailEnd/>
          </a:ln>
        </p:spPr>
      </p:pic>
      <p:grpSp>
        <p:nvGrpSpPr>
          <p:cNvPr id="7" name="Group 73"/>
          <p:cNvGrpSpPr>
            <a:grpSpLocks/>
          </p:cNvGrpSpPr>
          <p:nvPr/>
        </p:nvGrpSpPr>
        <p:grpSpPr bwMode="auto">
          <a:xfrm>
            <a:off x="6904038" y="3135313"/>
            <a:ext cx="1489075" cy="968375"/>
            <a:chOff x="9202153" y="2717800"/>
            <a:chExt cx="1986778" cy="1290320"/>
          </a:xfrm>
        </p:grpSpPr>
        <p:sp>
          <p:nvSpPr>
            <p:cNvPr id="50" name="Rounded Rectangle 49"/>
            <p:cNvSpPr/>
            <p:nvPr/>
          </p:nvSpPr>
          <p:spPr bwMode="auto">
            <a:xfrm>
              <a:off x="9202153"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lIns="121893" tIns="60947" rIns="121893" bIns="60947" anchor="ctr"/>
            <a:lstStyle/>
            <a:p>
              <a:pPr algn="ctr" defTabSz="912813" rtl="1" fontAlgn="auto">
                <a:spcBef>
                  <a:spcPts val="0"/>
                </a:spcBef>
                <a:spcAft>
                  <a:spcPts val="0"/>
                </a:spcAft>
                <a:defRPr/>
              </a:pPr>
              <a:endParaRPr lang="en-US">
                <a:latin typeface="Segoe"/>
                <a:ea typeface="+mn-ea"/>
              </a:endParaRPr>
            </a:p>
          </p:txBody>
        </p:sp>
        <p:pic>
          <p:nvPicPr>
            <p:cNvPr id="36887" name="Picture 50" descr="dyn-CRM-Svc-2_bL.png"/>
            <p:cNvPicPr>
              <a:picLocks noChangeAspect="1"/>
            </p:cNvPicPr>
            <p:nvPr/>
          </p:nvPicPr>
          <p:blipFill>
            <a:blip r:embed="rId12"/>
            <a:srcRect/>
            <a:stretch>
              <a:fillRect/>
            </a:stretch>
          </p:blipFill>
          <p:spPr bwMode="auto">
            <a:xfrm>
              <a:off x="9257902" y="3173244"/>
              <a:ext cx="1874536" cy="359912"/>
            </a:xfrm>
            <a:prstGeom prst="rect">
              <a:avLst/>
            </a:prstGeom>
            <a:noFill/>
            <a:ln w="9525">
              <a:noFill/>
              <a:miter lim="800000"/>
              <a:headEnd/>
              <a:tailEnd/>
            </a:ln>
          </p:spPr>
        </p:pic>
      </p:grpSp>
      <p:grpSp>
        <p:nvGrpSpPr>
          <p:cNvPr id="8" name="Group 76"/>
          <p:cNvGrpSpPr>
            <a:grpSpLocks/>
          </p:cNvGrpSpPr>
          <p:nvPr/>
        </p:nvGrpSpPr>
        <p:grpSpPr bwMode="auto">
          <a:xfrm>
            <a:off x="5360988" y="3135313"/>
            <a:ext cx="1490662" cy="968375"/>
            <a:chOff x="7146087" y="2717800"/>
            <a:chExt cx="1986778" cy="1290320"/>
          </a:xfrm>
        </p:grpSpPr>
        <p:sp>
          <p:nvSpPr>
            <p:cNvPr id="53" name="Rounded Rectangle 52"/>
            <p:cNvSpPr/>
            <p:nvPr/>
          </p:nvSpPr>
          <p:spPr bwMode="auto">
            <a:xfrm>
              <a:off x="7146087"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lIns="121893" tIns="60947" rIns="121893" bIns="60947" anchor="ctr"/>
            <a:lstStyle/>
            <a:p>
              <a:pPr algn="ctr" defTabSz="912813" rtl="1" fontAlgn="auto">
                <a:spcBef>
                  <a:spcPts val="0"/>
                </a:spcBef>
                <a:spcAft>
                  <a:spcPts val="0"/>
                </a:spcAft>
                <a:defRPr/>
              </a:pPr>
              <a:endParaRPr lang="en-US">
                <a:latin typeface="Segoe"/>
                <a:ea typeface="+mn-ea"/>
              </a:endParaRPr>
            </a:p>
          </p:txBody>
        </p:sp>
        <p:pic>
          <p:nvPicPr>
            <p:cNvPr id="36883" name="Picture 57" descr="ShrPt-Svc-2_bL.png"/>
            <p:cNvPicPr>
              <a:picLocks noChangeAspect="1"/>
            </p:cNvPicPr>
            <p:nvPr/>
          </p:nvPicPr>
          <p:blipFill>
            <a:blip r:embed="rId13"/>
            <a:srcRect/>
            <a:stretch>
              <a:fillRect/>
            </a:stretch>
          </p:blipFill>
          <p:spPr bwMode="auto">
            <a:xfrm>
              <a:off x="7293883" y="3246376"/>
              <a:ext cx="1697714" cy="235982"/>
            </a:xfrm>
            <a:prstGeom prst="rect">
              <a:avLst/>
            </a:prstGeom>
            <a:noFill/>
            <a:ln w="9525">
              <a:noFill/>
              <a:miter lim="800000"/>
              <a:headEnd/>
              <a:tailEnd/>
            </a:ln>
          </p:spPr>
        </p:pic>
      </p:grpSp>
      <p:sp>
        <p:nvSpPr>
          <p:cNvPr id="64553" name="标题 32"/>
          <p:cNvSpPr>
            <a:spLocks noGrp="1"/>
          </p:cNvSpPr>
          <p:nvPr>
            <p:ph type="title" idx="4294967295"/>
          </p:nvPr>
        </p:nvSpPr>
        <p:spPr>
          <a:xfrm>
            <a:off x="0" y="274638"/>
            <a:ext cx="8229600" cy="1143000"/>
          </a:xfrm>
        </p:spPr>
        <p:txBody>
          <a:bodyPr/>
          <a:lstStyle/>
          <a:p>
            <a:pPr eaLnBrk="1" fontAlgn="auto" hangingPunct="1">
              <a:spcAft>
                <a:spcPts val="0"/>
              </a:spcAft>
              <a:defRPr/>
            </a:pPr>
            <a:r>
              <a:rPr lang="en-US" altLang="zh-CN" smtClean="0"/>
              <a:t>Microsoft Azure Platform</a:t>
            </a:r>
            <a:endParaRPr lang="zh-CN" altLang="en-US"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714348" y="714356"/>
            <a:ext cx="8077200" cy="1143000"/>
          </a:xfrm>
          <a:prstGeom prst="rect">
            <a:avLst/>
          </a:prstGeom>
        </p:spPr>
        <p:txBody>
          <a:bodyPr>
            <a:normAutofit/>
          </a:bodyPr>
          <a:lstStyle/>
          <a:p>
            <a:pPr eaLnBrk="0" hangingPunct="0">
              <a:defRPr/>
            </a:pPr>
            <a:r>
              <a:rPr kumimoji="0" lang="en-US" altLang="zh-CN" sz="3600" cap="all">
                <a:solidFill>
                  <a:schemeClr val="tx2"/>
                </a:solidFill>
                <a:effectLst>
                  <a:reflection blurRad="12700" stA="48000" endA="300" endPos="55000" dir="5400000" sy="-90000" algn="bl" rotWithShape="0"/>
                </a:effectLst>
                <a:latin typeface="+mj-lt"/>
                <a:ea typeface="+mj-ea"/>
                <a:cs typeface="+mj-cs"/>
              </a:rPr>
              <a:t>Cloud Foundry Logical View</a:t>
            </a:r>
            <a:endParaRPr kumimoji="0" lang="zh-CN" altLang="en-US" sz="3600" cap="all" dirty="0">
              <a:solidFill>
                <a:schemeClr val="tx2"/>
              </a:solidFill>
              <a:effectLst>
                <a:reflection blurRad="12700" stA="48000" endA="300" endPos="55000" dir="5400000" sy="-90000" algn="bl" rotWithShape="0"/>
              </a:effectLst>
              <a:latin typeface="+mj-lt"/>
              <a:ea typeface="+mj-ea"/>
              <a:cs typeface="+mj-cs"/>
            </a:endParaRPr>
          </a:p>
        </p:txBody>
      </p:sp>
      <p:sp>
        <p:nvSpPr>
          <p:cNvPr id="37891" name="灯片编号占位符 2"/>
          <p:cNvSpPr>
            <a:spLocks noGrp="1"/>
          </p:cNvSpPr>
          <p:nvPr>
            <p:ph type="sldNum" sz="quarter" idx="12"/>
          </p:nvPr>
        </p:nvSpPr>
        <p:spPr>
          <a:noFill/>
          <a:ln>
            <a:miter lim="800000"/>
            <a:headEnd/>
            <a:tailEnd/>
          </a:ln>
        </p:spPr>
        <p:txBody>
          <a:bodyPr/>
          <a:lstStyle/>
          <a:p>
            <a:fld id="{7E4D5524-AE29-4211-A2A8-4B0888DB87FE}" type="slidenum">
              <a:rPr lang="en-US" altLang="zh-CN" smtClean="0"/>
              <a:pPr/>
              <a:t>35</a:t>
            </a:fld>
            <a:endParaRPr lang="en-US" altLang="zh-CN" smtClean="0"/>
          </a:p>
        </p:txBody>
      </p:sp>
      <p:pic>
        <p:nvPicPr>
          <p:cNvPr id="37892" name="Picture 3"/>
          <p:cNvPicPr>
            <a:picLocks noChangeAspect="1" noChangeArrowheads="1"/>
          </p:cNvPicPr>
          <p:nvPr/>
        </p:nvPicPr>
        <p:blipFill>
          <a:blip r:embed="rId3"/>
          <a:srcRect/>
          <a:stretch>
            <a:fillRect/>
          </a:stretch>
        </p:blipFill>
        <p:spPr bwMode="auto">
          <a:xfrm>
            <a:off x="642938" y="1785938"/>
            <a:ext cx="7729537" cy="4829175"/>
          </a:xfrm>
          <a:prstGeom prst="rect">
            <a:avLst/>
          </a:prstGeom>
          <a:noFill/>
          <a:ln w="9525">
            <a:noFill/>
            <a:miter lim="800000"/>
            <a:headEnd/>
            <a:tailEnd/>
          </a:ln>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p:txBody>
          <a:bodyPr/>
          <a:lstStyle/>
          <a:p>
            <a:r>
              <a:rPr lang="zh-CN" altLang="en-US" smtClean="0"/>
              <a:t>平台即服务技术概览</a:t>
            </a:r>
            <a:endParaRPr lang="en-US" altLang="zh-CN" smtClean="0"/>
          </a:p>
          <a:p>
            <a:r>
              <a:rPr lang="zh-CN" altLang="en-US" smtClean="0">
                <a:solidFill>
                  <a:srgbClr val="FF0000"/>
                </a:solidFill>
              </a:rPr>
              <a:t>平台即服务的基础设施</a:t>
            </a:r>
            <a:endParaRPr lang="en-US" altLang="zh-CN" smtClean="0">
              <a:solidFill>
                <a:srgbClr val="FF0000"/>
              </a:solidFill>
            </a:endParaRPr>
          </a:p>
          <a:p>
            <a:r>
              <a:rPr lang="zh-CN" altLang="en-US" smtClean="0"/>
              <a:t>平台运行的相关技术</a:t>
            </a:r>
            <a:endParaRPr lang="en-US" altLang="zh-CN" smtClean="0"/>
          </a:p>
          <a:p>
            <a:r>
              <a:rPr lang="zh-CN" altLang="en-US" smtClean="0"/>
              <a:t>服务支持的相关技术</a:t>
            </a:r>
            <a:endParaRPr lang="en-US" altLang="zh-CN" smtClean="0"/>
          </a:p>
          <a:p>
            <a:r>
              <a:rPr lang="en-US" altLang="zh-CN" smtClean="0"/>
              <a:t>PaaS</a:t>
            </a:r>
            <a:r>
              <a:rPr lang="zh-CN" altLang="en-US" smtClean="0"/>
              <a:t>上的服务</a:t>
            </a:r>
          </a:p>
          <a:p>
            <a:endParaRPr lang="zh-CN" altLang="en-US" smtClean="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基础设施层</a:t>
            </a:r>
            <a:endParaRPr lang="zh-CN" altLang="en-US" dirty="0"/>
          </a:p>
        </p:txBody>
      </p:sp>
      <p:sp>
        <p:nvSpPr>
          <p:cNvPr id="39939" name="内容占位符 2"/>
          <p:cNvSpPr>
            <a:spLocks noGrp="1"/>
          </p:cNvSpPr>
          <p:nvPr>
            <p:ph idx="1"/>
          </p:nvPr>
        </p:nvSpPr>
        <p:spPr/>
        <p:txBody>
          <a:bodyPr/>
          <a:lstStyle/>
          <a:p>
            <a:r>
              <a:rPr lang="zh-CN" altLang="en-US" smtClean="0"/>
              <a:t>基础设施层是</a:t>
            </a:r>
            <a:r>
              <a:rPr lang="en-US" altLang="zh-CN" smtClean="0"/>
              <a:t>PaaS</a:t>
            </a:r>
            <a:r>
              <a:rPr lang="zh-CN" altLang="en-US" smtClean="0"/>
              <a:t>的硬件基础，为</a:t>
            </a:r>
            <a:r>
              <a:rPr lang="en-US" altLang="zh-CN" smtClean="0"/>
              <a:t>PaaS</a:t>
            </a:r>
            <a:r>
              <a:rPr lang="zh-CN" altLang="en-US" smtClean="0"/>
              <a:t>平台提供硬件和系统软件的支持，这一层又可以细分为以下几个层次：</a:t>
            </a:r>
            <a:endParaRPr lang="en-US" altLang="zh-CN" smtClean="0"/>
          </a:p>
          <a:p>
            <a:pPr lvl="1"/>
            <a:r>
              <a:rPr lang="zh-CN" altLang="en-US" smtClean="0"/>
              <a:t>硬件设备层</a:t>
            </a:r>
            <a:endParaRPr lang="en-US" altLang="zh-CN" smtClean="0"/>
          </a:p>
          <a:p>
            <a:pPr lvl="1"/>
            <a:r>
              <a:rPr lang="zh-CN" altLang="en-US" smtClean="0"/>
              <a:t>虚拟化层</a:t>
            </a:r>
            <a:endParaRPr lang="en-US" altLang="zh-CN" smtClean="0"/>
          </a:p>
          <a:p>
            <a:pPr lvl="1"/>
            <a:r>
              <a:rPr lang="zh-CN" altLang="en-US" smtClean="0"/>
              <a:t>操作系统层</a:t>
            </a:r>
            <a:endParaRPr lang="en-US" altLang="zh-CN" smtClean="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571500"/>
            <a:ext cx="8229600" cy="904875"/>
          </a:xfrm>
        </p:spPr>
        <p:txBody>
          <a:bodyPr/>
          <a:lstStyle/>
          <a:p>
            <a:pPr>
              <a:defRPr/>
            </a:pPr>
            <a:r>
              <a:rPr lang="en-US" altLang="zh-CN" dirty="0" smtClean="0"/>
              <a:t> </a:t>
            </a:r>
            <a:r>
              <a:rPr lang="zh-CN" altLang="en-US" dirty="0" smtClean="0"/>
              <a:t>硬件设备层</a:t>
            </a:r>
            <a:endParaRPr lang="zh-CN" altLang="en-US" dirty="0"/>
          </a:p>
        </p:txBody>
      </p:sp>
      <p:sp>
        <p:nvSpPr>
          <p:cNvPr id="3" name="内容占位符 2"/>
          <p:cNvSpPr>
            <a:spLocks noGrp="1"/>
          </p:cNvSpPr>
          <p:nvPr>
            <p:ph idx="1"/>
          </p:nvPr>
        </p:nvSpPr>
        <p:spPr>
          <a:xfrm>
            <a:off x="206375" y="1571625"/>
            <a:ext cx="8723313" cy="5111750"/>
          </a:xfrm>
        </p:spPr>
        <p:txBody>
          <a:bodyPr>
            <a:normAutofit fontScale="85000" lnSpcReduction="20000"/>
          </a:bodyPr>
          <a:lstStyle/>
          <a:p>
            <a:pPr>
              <a:defRPr/>
            </a:pPr>
            <a:r>
              <a:rPr lang="zh-CN" altLang="en-US" dirty="0" smtClean="0"/>
              <a:t>硬件设备层是组成平台的</a:t>
            </a:r>
            <a:r>
              <a:rPr lang="zh-CN" altLang="en-US" smtClean="0"/>
              <a:t>硬件设备</a:t>
            </a:r>
            <a:endParaRPr lang="en-US" altLang="zh-CN" dirty="0" smtClean="0"/>
          </a:p>
          <a:p>
            <a:pPr lvl="1">
              <a:defRPr/>
            </a:pPr>
            <a:r>
              <a:rPr lang="zh-CN" altLang="en-US" dirty="0" smtClean="0"/>
              <a:t>通俗地说，就是服务器机群。</a:t>
            </a:r>
            <a:endParaRPr lang="en-US" altLang="zh-CN" dirty="0" smtClean="0"/>
          </a:p>
          <a:p>
            <a:pPr>
              <a:defRPr/>
            </a:pPr>
            <a:r>
              <a:rPr lang="zh-CN" altLang="en-US" dirty="0" smtClean="0"/>
              <a:t>硬件设备层的性能是平台性能的重要</a:t>
            </a:r>
            <a:r>
              <a:rPr lang="zh-CN" altLang="en-US" smtClean="0"/>
              <a:t>决定因素</a:t>
            </a:r>
            <a:endParaRPr lang="en-US" altLang="zh-CN" dirty="0" smtClean="0"/>
          </a:p>
          <a:p>
            <a:pPr lvl="1">
              <a:defRPr/>
            </a:pPr>
            <a:r>
              <a:rPr lang="en-US" altLang="zh-CN" dirty="0" smtClean="0"/>
              <a:t>CPU</a:t>
            </a:r>
          </a:p>
          <a:p>
            <a:pPr lvl="1">
              <a:defRPr/>
            </a:pPr>
            <a:r>
              <a:rPr lang="zh-CN" altLang="en-US" dirty="0" smtClean="0"/>
              <a:t>内存</a:t>
            </a:r>
            <a:endParaRPr lang="en-US" altLang="zh-CN" dirty="0" smtClean="0"/>
          </a:p>
          <a:p>
            <a:pPr lvl="1">
              <a:defRPr/>
            </a:pPr>
            <a:r>
              <a:rPr lang="zh-CN" altLang="en-US" dirty="0" smtClean="0"/>
              <a:t>外存储器大小和读写速率</a:t>
            </a:r>
            <a:endParaRPr lang="en-US" altLang="zh-CN" dirty="0" smtClean="0"/>
          </a:p>
          <a:p>
            <a:pPr lvl="1">
              <a:defRPr/>
            </a:pPr>
            <a:r>
              <a:rPr lang="zh-CN" altLang="en-US" dirty="0" smtClean="0"/>
              <a:t>网络带宽</a:t>
            </a:r>
            <a:endParaRPr lang="en-US" altLang="zh-CN" dirty="0" smtClean="0"/>
          </a:p>
          <a:p>
            <a:pPr>
              <a:defRPr/>
            </a:pPr>
            <a:r>
              <a:rPr lang="zh-CN" altLang="en-US" dirty="0" smtClean="0"/>
              <a:t>在大多数已经公开的</a:t>
            </a:r>
            <a:r>
              <a:rPr lang="en-US" altLang="zh-CN" dirty="0" err="1" smtClean="0"/>
              <a:t>PaaS</a:t>
            </a:r>
            <a:r>
              <a:rPr lang="zh-CN" altLang="en-US" dirty="0" smtClean="0"/>
              <a:t>平台中，硬件设备层对平台上的应用是</a:t>
            </a:r>
            <a:r>
              <a:rPr lang="zh-CN" altLang="en-US" smtClean="0"/>
              <a:t>透明的</a:t>
            </a:r>
            <a:endParaRPr lang="en-US" altLang="zh-CN" dirty="0" smtClean="0"/>
          </a:p>
          <a:p>
            <a:pPr lvl="1">
              <a:defRPr/>
            </a:pPr>
            <a:r>
              <a:rPr lang="zh-CN" altLang="en-US" dirty="0" smtClean="0"/>
              <a:t>主要原因是硬件虚拟化层的存在。</a:t>
            </a:r>
            <a:endParaRPr lang="en-US" altLang="zh-CN" dirty="0" smtClean="0"/>
          </a:p>
          <a:p>
            <a:pPr>
              <a:defRPr/>
            </a:pPr>
            <a:r>
              <a:rPr lang="zh-CN" altLang="en-US" dirty="0" smtClean="0"/>
              <a:t>硬件设备层的硬件可以是同构的，也可以是</a:t>
            </a:r>
            <a:r>
              <a:rPr lang="zh-CN" altLang="en-US" smtClean="0"/>
              <a:t>异构的</a:t>
            </a:r>
            <a:endParaRPr lang="en-US" altLang="zh-CN" dirty="0" smtClean="0"/>
          </a:p>
          <a:p>
            <a:pPr lvl="1">
              <a:defRPr/>
            </a:pPr>
            <a:r>
              <a:rPr lang="zh-CN" altLang="en-US" dirty="0" smtClean="0"/>
              <a:t>机架式服务器</a:t>
            </a:r>
            <a:endParaRPr lang="en-US" altLang="zh-CN" dirty="0" smtClean="0"/>
          </a:p>
          <a:p>
            <a:pPr lvl="1">
              <a:defRPr/>
            </a:pPr>
            <a:r>
              <a:rPr lang="en-US" altLang="zh-CN" dirty="0" smtClean="0"/>
              <a:t>PC</a:t>
            </a:r>
            <a:r>
              <a:rPr lang="zh-CN" altLang="en-US" dirty="0" smtClean="0"/>
              <a:t>服务器</a:t>
            </a:r>
            <a:endParaRPr lang="en-US" altLang="zh-CN" dirty="0" smtClean="0"/>
          </a:p>
          <a:p>
            <a:pPr lvl="1">
              <a:defRPr/>
            </a:pPr>
            <a:r>
              <a:rPr lang="zh-CN" altLang="en-US" dirty="0" smtClean="0"/>
              <a:t>小型机</a:t>
            </a:r>
            <a:endParaRPr lang="en-US" altLang="zh-CN" dirty="0" smtClean="0"/>
          </a:p>
          <a:p>
            <a:pPr lvl="1">
              <a:defRPr/>
            </a:pPr>
            <a:r>
              <a:rPr lang="zh-CN" altLang="en-US" dirty="0" smtClean="0"/>
              <a:t>混搭机群</a:t>
            </a:r>
            <a:endParaRPr lang="en-US" altLang="zh-CN" dirty="0" smtClean="0"/>
          </a:p>
          <a:p>
            <a:pPr>
              <a:defRPr/>
            </a:pPr>
            <a:endParaRPr lang="en-US" altLang="zh-CN"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75" y="428625"/>
            <a:ext cx="7772400" cy="1143000"/>
          </a:xfrm>
        </p:spPr>
        <p:txBody>
          <a:bodyPr/>
          <a:lstStyle/>
          <a:p>
            <a:pPr>
              <a:defRPr/>
            </a:pPr>
            <a:r>
              <a:rPr lang="zh-CN" altLang="en-US" dirty="0" smtClean="0"/>
              <a:t>虚拟化层</a:t>
            </a:r>
            <a:endParaRPr lang="zh-CN" altLang="en-US" dirty="0"/>
          </a:p>
        </p:txBody>
      </p:sp>
      <p:sp>
        <p:nvSpPr>
          <p:cNvPr id="3" name="内容占位符 2"/>
          <p:cNvSpPr>
            <a:spLocks noGrp="1"/>
          </p:cNvSpPr>
          <p:nvPr>
            <p:ph idx="1"/>
          </p:nvPr>
        </p:nvSpPr>
        <p:spPr>
          <a:xfrm>
            <a:off x="190500" y="1428750"/>
            <a:ext cx="8810625" cy="5270500"/>
          </a:xfrm>
        </p:spPr>
        <p:txBody>
          <a:bodyPr>
            <a:normAutofit/>
          </a:bodyPr>
          <a:lstStyle/>
          <a:p>
            <a:pPr>
              <a:defRPr/>
            </a:pPr>
            <a:r>
              <a:rPr lang="zh-CN" altLang="en-US" dirty="0" smtClean="0"/>
              <a:t>隐藏硬件细节，实现抽象的硬件平台</a:t>
            </a:r>
            <a:endParaRPr lang="en-US" altLang="zh-CN" dirty="0" smtClean="0"/>
          </a:p>
          <a:p>
            <a:pPr lvl="1">
              <a:defRPr/>
            </a:pPr>
            <a:r>
              <a:rPr lang="zh-CN" altLang="en-US" dirty="0" smtClean="0"/>
              <a:t>通俗的说就是用一台高性能计算机模拟多台中低性能的计算机</a:t>
            </a:r>
          </a:p>
          <a:p>
            <a:pPr>
              <a:defRPr/>
            </a:pPr>
            <a:r>
              <a:rPr lang="zh-CN" altLang="en-US" dirty="0" smtClean="0"/>
              <a:t>提高硬件资源的利用率</a:t>
            </a:r>
            <a:endParaRPr lang="en-US" altLang="zh-CN" dirty="0" smtClean="0"/>
          </a:p>
          <a:p>
            <a:pPr>
              <a:defRPr/>
            </a:pPr>
            <a:r>
              <a:rPr lang="zh-CN" altLang="en-US" dirty="0" smtClean="0"/>
              <a:t>实现资源的隔离和较细粒度的管理</a:t>
            </a:r>
            <a:endParaRPr lang="en-US" altLang="zh-CN" dirty="0" smtClean="0"/>
          </a:p>
          <a:p>
            <a:pPr>
              <a:defRPr/>
            </a:pPr>
            <a:r>
              <a:rPr lang="zh-CN" altLang="en-US" dirty="0" smtClean="0"/>
              <a:t>实现节点的快速复制</a:t>
            </a:r>
            <a:r>
              <a:rPr lang="en-US" altLang="zh-CN" dirty="0" smtClean="0"/>
              <a:t>、</a:t>
            </a:r>
            <a:r>
              <a:rPr lang="zh-CN" altLang="en-US" dirty="0" smtClean="0"/>
              <a:t>迁移</a:t>
            </a:r>
            <a:endParaRPr lang="en-US" altLang="zh-CN" dirty="0" smtClean="0"/>
          </a:p>
          <a:p>
            <a:pPr>
              <a:defRPr/>
            </a:pPr>
            <a:r>
              <a:rPr lang="zh-CN" altLang="en-US" dirty="0" smtClean="0"/>
              <a:t>技术不断走向成熟</a:t>
            </a:r>
            <a:endParaRPr lang="en-US" altLang="zh-CN" dirty="0" smtClean="0"/>
          </a:p>
          <a:p>
            <a:pPr lvl="1">
              <a:defRPr/>
            </a:pPr>
            <a:r>
              <a:rPr lang="en-US" altLang="zh-CN" dirty="0" err="1" smtClean="0"/>
              <a:t>vSphere（VMware</a:t>
            </a:r>
            <a:r>
              <a:rPr lang="zh-CN" altLang="en-US" dirty="0" smtClean="0"/>
              <a:t>）</a:t>
            </a:r>
            <a:endParaRPr lang="en-US" altLang="zh-CN" dirty="0" smtClean="0"/>
          </a:p>
          <a:p>
            <a:pPr lvl="1">
              <a:defRPr/>
            </a:pPr>
            <a:r>
              <a:rPr lang="en-US" altLang="zh-CN" dirty="0" smtClean="0"/>
              <a:t>Citrix</a:t>
            </a:r>
            <a:r>
              <a:rPr lang="zh-CN" altLang="en-US" dirty="0" smtClean="0"/>
              <a:t>（</a:t>
            </a:r>
            <a:r>
              <a:rPr lang="en-US" altLang="zh-CN" dirty="0" smtClean="0"/>
              <a:t>Microsoft</a:t>
            </a:r>
            <a:r>
              <a:rPr lang="zh-CN" altLang="en-US" dirty="0" smtClean="0"/>
              <a:t>）</a:t>
            </a:r>
            <a:endParaRPr lang="en-US" altLang="zh-CN" dirty="0" smtClean="0"/>
          </a:p>
          <a:p>
            <a:pPr lvl="1">
              <a:defRPr/>
            </a:pPr>
            <a:r>
              <a:rPr lang="en-US" altLang="zh-CN" dirty="0" smtClean="0"/>
              <a:t>XEN</a:t>
            </a:r>
            <a:r>
              <a:rPr lang="zh-CN" altLang="en-US" dirty="0" smtClean="0"/>
              <a:t>（</a:t>
            </a:r>
            <a:r>
              <a:rPr lang="en-US" altLang="zh-CN" dirty="0" smtClean="0"/>
              <a:t>OPEN SOURCE</a:t>
            </a:r>
            <a:r>
              <a:rPr lang="zh-CN" altLang="en-US" dirty="0" smtClean="0"/>
              <a:t>）</a:t>
            </a:r>
            <a:endParaRPr lang="en-US" altLang="zh-CN"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smtClean="0"/>
              <a:t>什么是云计算？</a:t>
            </a:r>
            <a:endParaRPr lang="zh-CN" altLang="en-US"/>
          </a:p>
        </p:txBody>
      </p:sp>
      <p:sp>
        <p:nvSpPr>
          <p:cNvPr id="6147" name="内容占位符 2"/>
          <p:cNvSpPr>
            <a:spLocks noGrp="1"/>
          </p:cNvSpPr>
          <p:nvPr>
            <p:ph idx="1"/>
          </p:nvPr>
        </p:nvSpPr>
        <p:spPr>
          <a:xfrm>
            <a:off x="142875" y="1643063"/>
            <a:ext cx="8858250" cy="4214812"/>
          </a:xfrm>
        </p:spPr>
        <p:txBody>
          <a:bodyPr/>
          <a:lstStyle/>
          <a:p>
            <a:pPr eaLnBrk="1" hangingPunct="1">
              <a:buFont typeface="Wingdings" pitchFamily="2" charset="2"/>
              <a:buNone/>
            </a:pPr>
            <a:r>
              <a:rPr lang="zh-CN" altLang="en-US" b="1" smtClean="0"/>
              <a:t>云复制和云粘贴</a:t>
            </a:r>
            <a:endParaRPr lang="en-US" altLang="zh-CN" b="1" smtClean="0"/>
          </a:p>
          <a:p>
            <a:pPr eaLnBrk="1" hangingPunct="1">
              <a:buFont typeface="Wingdings" pitchFamily="2" charset="2"/>
              <a:buNone/>
            </a:pPr>
            <a:r>
              <a:rPr lang="en-US" altLang="zh-CN" b="1" smtClean="0"/>
              <a:t>	</a:t>
            </a:r>
            <a:r>
              <a:rPr lang="zh-CN" altLang="en-US" smtClean="0"/>
              <a:t>小张在实验室下载了电影按下</a:t>
            </a:r>
            <a:r>
              <a:rPr lang="en-US" altLang="zh-CN" smtClean="0"/>
              <a:t>Ctrl + C</a:t>
            </a:r>
            <a:r>
              <a:rPr lang="zh-CN" altLang="en-US" smtClean="0"/>
              <a:t>就回家了，晚上躺在床上按下</a:t>
            </a:r>
            <a:r>
              <a:rPr lang="en-US" altLang="zh-CN" smtClean="0"/>
              <a:t>Ctrl + V</a:t>
            </a:r>
            <a:r>
              <a:rPr lang="zh-CN" altLang="en-US" smtClean="0"/>
              <a:t>用笔记本继续观看，舍友小李惊呆了。小张淡淡的说：“这叫云复制，云粘贴。”</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操作系统层</a:t>
            </a:r>
            <a:endParaRPr lang="zh-CN" altLang="en-US" dirty="0"/>
          </a:p>
        </p:txBody>
      </p:sp>
      <p:sp>
        <p:nvSpPr>
          <p:cNvPr id="43011" name="内容占位符 2"/>
          <p:cNvSpPr>
            <a:spLocks noGrp="1"/>
          </p:cNvSpPr>
          <p:nvPr>
            <p:ph idx="1"/>
          </p:nvPr>
        </p:nvSpPr>
        <p:spPr>
          <a:xfrm>
            <a:off x="285750" y="1785938"/>
            <a:ext cx="8643938" cy="4786312"/>
          </a:xfrm>
        </p:spPr>
        <p:txBody>
          <a:bodyPr/>
          <a:lstStyle/>
          <a:p>
            <a:r>
              <a:rPr lang="zh-CN" altLang="en-US" smtClean="0"/>
              <a:t>虚拟化层为平台模拟除了大量逻辑上的计算机</a:t>
            </a:r>
            <a:endParaRPr lang="en-US" altLang="zh-CN" smtClean="0"/>
          </a:p>
          <a:p>
            <a:r>
              <a:rPr lang="zh-CN" altLang="en-US" smtClean="0"/>
              <a:t>逻辑计算机的运行仍然要借助操作系统</a:t>
            </a:r>
            <a:endParaRPr lang="en-US" altLang="zh-CN" smtClean="0"/>
          </a:p>
          <a:p>
            <a:r>
              <a:rPr lang="zh-CN" altLang="en-US" smtClean="0"/>
              <a:t>为了支持更多种类的服务，就必须为逻辑计算机安装种类丰富的操作系统</a:t>
            </a:r>
            <a:endParaRPr lang="en-US" altLang="zh-CN" smtClean="0"/>
          </a:p>
          <a:p>
            <a:pPr lvl="1"/>
            <a:r>
              <a:rPr lang="en-US" altLang="zh-CN" smtClean="0"/>
              <a:t>Windows</a:t>
            </a:r>
          </a:p>
          <a:p>
            <a:pPr lvl="1"/>
            <a:r>
              <a:rPr lang="en-US" altLang="zh-CN" smtClean="0"/>
              <a:t>Linux</a:t>
            </a:r>
          </a:p>
          <a:p>
            <a:pPr lvl="1"/>
            <a:r>
              <a:rPr lang="en-US" altLang="zh-CN" smtClean="0"/>
              <a:t>……</a:t>
            </a:r>
            <a:endParaRPr lang="zh-CN" altLang="en-US" smtClean="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p:txBody>
          <a:bodyPr/>
          <a:lstStyle/>
          <a:p>
            <a:r>
              <a:rPr lang="zh-CN" altLang="en-US" smtClean="0"/>
              <a:t>平台即服务技术概览</a:t>
            </a:r>
            <a:endParaRPr lang="en-US" altLang="zh-CN" smtClean="0"/>
          </a:p>
          <a:p>
            <a:r>
              <a:rPr lang="zh-CN" altLang="en-US" smtClean="0"/>
              <a:t>平台即服务的基础设施</a:t>
            </a:r>
            <a:endParaRPr lang="en-US" altLang="zh-CN" smtClean="0"/>
          </a:p>
          <a:p>
            <a:r>
              <a:rPr lang="zh-CN" altLang="en-US" smtClean="0">
                <a:solidFill>
                  <a:srgbClr val="FF0000"/>
                </a:solidFill>
              </a:rPr>
              <a:t>平台运行的相关技术</a:t>
            </a:r>
            <a:endParaRPr lang="en-US" altLang="zh-CN" smtClean="0">
              <a:solidFill>
                <a:srgbClr val="FF0000"/>
              </a:solidFill>
            </a:endParaRPr>
          </a:p>
          <a:p>
            <a:r>
              <a:rPr lang="zh-CN" altLang="en-US" smtClean="0"/>
              <a:t>服务支持的相关技术</a:t>
            </a:r>
            <a:endParaRPr lang="en-US" altLang="zh-CN" smtClean="0"/>
          </a:p>
          <a:p>
            <a:r>
              <a:rPr lang="en-US" altLang="zh-CN" smtClean="0"/>
              <a:t>PaaS</a:t>
            </a:r>
            <a:r>
              <a:rPr lang="zh-CN" altLang="en-US" smtClean="0"/>
              <a:t>上的服务</a:t>
            </a:r>
          </a:p>
          <a:p>
            <a:endParaRPr lang="zh-CN" altLang="en-US" smtClean="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428604"/>
            <a:ext cx="8229600" cy="1143000"/>
          </a:xfrm>
        </p:spPr>
        <p:txBody>
          <a:bodyPr/>
          <a:lstStyle/>
          <a:p>
            <a:pPr>
              <a:defRPr/>
            </a:pPr>
            <a:r>
              <a:rPr lang="zh-CN" altLang="en-US" dirty="0" smtClean="0"/>
              <a:t>平台运行支持的相关技术</a:t>
            </a:r>
            <a:endParaRPr lang="zh-CN" altLang="en-US" dirty="0"/>
          </a:p>
        </p:txBody>
      </p:sp>
      <p:sp>
        <p:nvSpPr>
          <p:cNvPr id="3" name="内容占位符 2"/>
          <p:cNvSpPr>
            <a:spLocks noGrp="1"/>
          </p:cNvSpPr>
          <p:nvPr>
            <p:ph idx="1"/>
          </p:nvPr>
        </p:nvSpPr>
        <p:spPr>
          <a:xfrm>
            <a:off x="0" y="1571625"/>
            <a:ext cx="8858250" cy="5097463"/>
          </a:xfrm>
        </p:spPr>
        <p:txBody>
          <a:bodyPr>
            <a:normAutofit/>
          </a:bodyPr>
          <a:lstStyle/>
          <a:p>
            <a:pPr>
              <a:defRPr/>
            </a:pPr>
            <a:r>
              <a:rPr lang="zh-CN" altLang="en-US" dirty="0" smtClean="0"/>
              <a:t>平台运行支持的相关技术主要体现在</a:t>
            </a:r>
            <a:r>
              <a:rPr lang="en-US" altLang="zh-CN" dirty="0" err="1" smtClean="0"/>
              <a:t>PaaS</a:t>
            </a:r>
            <a:r>
              <a:rPr lang="zh-CN" altLang="en-US" dirty="0" smtClean="0"/>
              <a:t>的平台层，与服务的支持技术有所重叠。为了便于理解，本节先介绍平台层的基本情况，然后介绍平台运行支持的相关技术。整体分为以下几点：</a:t>
            </a:r>
            <a:endParaRPr lang="en-US" altLang="zh-CN" dirty="0" smtClean="0"/>
          </a:p>
          <a:p>
            <a:pPr lvl="1">
              <a:defRPr/>
            </a:pPr>
            <a:r>
              <a:rPr lang="en-US" altLang="zh-CN" dirty="0" err="1" smtClean="0"/>
              <a:t>PaaS</a:t>
            </a:r>
            <a:r>
              <a:rPr lang="zh-CN" altLang="en-US" dirty="0" smtClean="0"/>
              <a:t>平台层简介</a:t>
            </a:r>
            <a:endParaRPr lang="en-US" altLang="zh-CN" dirty="0" smtClean="0"/>
          </a:p>
          <a:p>
            <a:pPr lvl="1">
              <a:defRPr/>
            </a:pPr>
            <a:r>
              <a:rPr lang="zh-CN" altLang="en-US" dirty="0" smtClean="0"/>
              <a:t>平台交互信息控制</a:t>
            </a:r>
            <a:endParaRPr lang="en-US" altLang="zh-CN" dirty="0" smtClean="0"/>
          </a:p>
          <a:p>
            <a:pPr lvl="1">
              <a:defRPr/>
            </a:pPr>
            <a:r>
              <a:rPr lang="zh-CN" altLang="en-US" dirty="0" smtClean="0"/>
              <a:t>平台运行控制</a:t>
            </a:r>
            <a:endParaRPr lang="en-US" altLang="zh-CN" dirty="0" smtClean="0"/>
          </a:p>
          <a:p>
            <a:pPr lvl="1">
              <a:defRPr/>
            </a:pPr>
            <a:r>
              <a:rPr lang="zh-CN" altLang="en-US" dirty="0" smtClean="0"/>
              <a:t>平台用户身份认证</a:t>
            </a:r>
            <a:endParaRPr lang="en-US" altLang="zh-CN" dirty="0" smtClean="0"/>
          </a:p>
          <a:p>
            <a:pPr lvl="1">
              <a:defRPr/>
            </a:pPr>
            <a:r>
              <a:rPr lang="zh-CN" altLang="en-US" dirty="0" smtClean="0"/>
              <a:t>平台路由</a:t>
            </a:r>
            <a:endParaRPr lang="en-US" altLang="zh-CN" dirty="0" smtClean="0"/>
          </a:p>
          <a:p>
            <a:pPr lvl="1">
              <a:defRPr/>
            </a:pPr>
            <a:r>
              <a:rPr lang="en-US" altLang="zh-CN" dirty="0" err="1" smtClean="0"/>
              <a:t>PaaS</a:t>
            </a:r>
            <a:r>
              <a:rPr lang="zh-CN" altLang="en-US" dirty="0" smtClean="0"/>
              <a:t>平台的中间件</a:t>
            </a:r>
            <a:endParaRPr lang="en-US" altLang="zh-CN" dirty="0" smtClean="0"/>
          </a:p>
          <a:p>
            <a:pPr lvl="1">
              <a:defRPr/>
            </a:pPr>
            <a:r>
              <a:rPr lang="en-US" altLang="zh-CN" dirty="0" err="1" smtClean="0"/>
              <a:t>PaaS</a:t>
            </a:r>
            <a:r>
              <a:rPr lang="zh-CN" altLang="en-US" dirty="0" smtClean="0"/>
              <a:t>平台的数据库管理系统</a:t>
            </a:r>
            <a:endParaRPr lang="en-US" altLang="zh-CN" dirty="0" smtClean="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57166"/>
            <a:ext cx="8229600" cy="1143000"/>
          </a:xfrm>
        </p:spPr>
        <p:txBody>
          <a:bodyPr/>
          <a:lstStyle/>
          <a:p>
            <a:pPr>
              <a:defRPr/>
            </a:pPr>
            <a:r>
              <a:rPr lang="en-US" altLang="zh-CN" dirty="0" err="1" smtClean="0"/>
              <a:t>PaaS</a:t>
            </a:r>
            <a:r>
              <a:rPr lang="zh-CN" altLang="en-US" dirty="0" smtClean="0"/>
              <a:t>平台层</a:t>
            </a:r>
            <a:endParaRPr lang="zh-CN" altLang="en-US" dirty="0"/>
          </a:p>
        </p:txBody>
      </p:sp>
      <p:sp>
        <p:nvSpPr>
          <p:cNvPr id="46083" name="内容占位符 2"/>
          <p:cNvSpPr>
            <a:spLocks noGrp="1"/>
          </p:cNvSpPr>
          <p:nvPr>
            <p:ph idx="1"/>
          </p:nvPr>
        </p:nvSpPr>
        <p:spPr>
          <a:xfrm>
            <a:off x="222250" y="1417638"/>
            <a:ext cx="8683625" cy="5265737"/>
          </a:xfrm>
        </p:spPr>
        <p:txBody>
          <a:bodyPr/>
          <a:lstStyle/>
          <a:p>
            <a:r>
              <a:rPr lang="zh-CN" altLang="en-US" smtClean="0"/>
              <a:t>平台层为应用提供运行时环境（系统软件）</a:t>
            </a:r>
          </a:p>
          <a:p>
            <a:pPr lvl="1"/>
            <a:r>
              <a:rPr lang="zh-CN" altLang="en-US" smtClean="0"/>
              <a:t>系统类库</a:t>
            </a:r>
            <a:endParaRPr lang="en-US" altLang="zh-CN" smtClean="0"/>
          </a:p>
          <a:p>
            <a:pPr lvl="1"/>
            <a:r>
              <a:rPr lang="zh-CN" altLang="en-US" smtClean="0"/>
              <a:t>中间件</a:t>
            </a:r>
            <a:endParaRPr lang="en-US" altLang="zh-CN" smtClean="0"/>
          </a:p>
          <a:p>
            <a:pPr lvl="1"/>
            <a:r>
              <a:rPr lang="zh-CN" altLang="en-US" smtClean="0"/>
              <a:t>数据库</a:t>
            </a:r>
            <a:endParaRPr lang="en-US" altLang="zh-CN" smtClean="0"/>
          </a:p>
          <a:p>
            <a:r>
              <a:rPr lang="zh-CN" altLang="en-US" smtClean="0"/>
              <a:t>平台层为应用的运行提供基本服务</a:t>
            </a:r>
            <a:endParaRPr lang="en-US" altLang="zh-CN" smtClean="0"/>
          </a:p>
          <a:p>
            <a:pPr lvl="1"/>
            <a:r>
              <a:rPr lang="zh-CN" altLang="en-US" smtClean="0"/>
              <a:t>服务的部署</a:t>
            </a:r>
            <a:endParaRPr lang="en-US" altLang="zh-CN" smtClean="0"/>
          </a:p>
          <a:p>
            <a:pPr lvl="1"/>
            <a:r>
              <a:rPr lang="zh-CN" altLang="en-US" smtClean="0"/>
              <a:t>服务的负载控制</a:t>
            </a:r>
            <a:endParaRPr lang="en-US" altLang="zh-CN" smtClean="0"/>
          </a:p>
          <a:p>
            <a:pPr lvl="1"/>
            <a:r>
              <a:rPr lang="zh-CN" altLang="en-US" smtClean="0"/>
              <a:t>服务信息的分析和推荐</a:t>
            </a:r>
            <a:endParaRPr lang="en-US" altLang="zh-CN" smtClean="0"/>
          </a:p>
          <a:p>
            <a:pPr lvl="1"/>
            <a:r>
              <a:rPr lang="zh-CN" altLang="en-US" smtClean="0"/>
              <a:t>服务和平台的安全保障</a:t>
            </a:r>
            <a:endParaRPr lang="en-US" altLang="zh-CN" smtClean="0"/>
          </a:p>
          <a:p>
            <a:pPr lvl="1"/>
            <a:r>
              <a:rPr lang="zh-CN" altLang="en-US" smtClean="0"/>
              <a:t>用户的身份认证</a:t>
            </a:r>
            <a:endParaRPr lang="en-US" altLang="zh-CN" smtClean="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428604"/>
            <a:ext cx="8229600" cy="1143000"/>
          </a:xfrm>
        </p:spPr>
        <p:txBody>
          <a:bodyPr/>
          <a:lstStyle/>
          <a:p>
            <a:pPr>
              <a:defRPr/>
            </a:pPr>
            <a:r>
              <a:rPr lang="zh-CN" altLang="en-US" dirty="0" smtClean="0"/>
              <a:t>平台交互信息控制器</a:t>
            </a:r>
            <a:endParaRPr lang="zh-CN" altLang="en-US" dirty="0"/>
          </a:p>
        </p:txBody>
      </p:sp>
      <p:sp>
        <p:nvSpPr>
          <p:cNvPr id="47107" name="内容占位符 2"/>
          <p:cNvSpPr>
            <a:spLocks noGrp="1"/>
          </p:cNvSpPr>
          <p:nvPr>
            <p:ph idx="1"/>
          </p:nvPr>
        </p:nvSpPr>
        <p:spPr>
          <a:xfrm>
            <a:off x="214313" y="1554163"/>
            <a:ext cx="8777287" cy="5160962"/>
          </a:xfrm>
        </p:spPr>
        <p:txBody>
          <a:bodyPr/>
          <a:lstStyle/>
          <a:p>
            <a:r>
              <a:rPr lang="zh-CN" altLang="en-US" smtClean="0"/>
              <a:t>统管平台层上各种信息的传递</a:t>
            </a:r>
            <a:endParaRPr lang="en-US" altLang="zh-CN" smtClean="0"/>
          </a:p>
          <a:p>
            <a:r>
              <a:rPr lang="zh-CN" altLang="en-US" smtClean="0"/>
              <a:t>实现的方式多种多样</a:t>
            </a:r>
            <a:endParaRPr lang="en-US" altLang="zh-CN" smtClean="0"/>
          </a:p>
          <a:p>
            <a:pPr lvl="1"/>
            <a:r>
              <a:rPr lang="en-US" altLang="zh-CN" smtClean="0"/>
              <a:t>RPC</a:t>
            </a:r>
            <a:r>
              <a:rPr lang="zh-CN" altLang="en-US" smtClean="0"/>
              <a:t>（远程程序调用）</a:t>
            </a:r>
            <a:endParaRPr lang="en-US" altLang="zh-CN" smtClean="0"/>
          </a:p>
          <a:p>
            <a:pPr lvl="1"/>
            <a:r>
              <a:rPr lang="zh-CN" altLang="en-US" smtClean="0"/>
              <a:t>客户端控制</a:t>
            </a:r>
            <a:endParaRPr lang="en-US" altLang="zh-CN" smtClean="0"/>
          </a:p>
          <a:p>
            <a:pPr lvl="1"/>
            <a:r>
              <a:rPr lang="zh-CN" altLang="en-US" smtClean="0"/>
              <a:t>服务调用</a:t>
            </a:r>
            <a:endParaRPr lang="en-US" altLang="zh-CN" smtClean="0"/>
          </a:p>
          <a:p>
            <a:pPr lvl="1"/>
            <a:r>
              <a:rPr lang="zh-CN" altLang="en-US" smtClean="0"/>
              <a:t>消息总线</a:t>
            </a:r>
            <a:endParaRPr lang="en-US" altLang="zh-CN" smtClean="0"/>
          </a:p>
          <a:p>
            <a:r>
              <a:rPr lang="zh-CN" altLang="en-US" smtClean="0"/>
              <a:t>信息的种类</a:t>
            </a:r>
            <a:endParaRPr lang="en-US" altLang="zh-CN" smtClean="0"/>
          </a:p>
          <a:p>
            <a:pPr lvl="1"/>
            <a:r>
              <a:rPr lang="zh-CN" altLang="en-US" smtClean="0"/>
              <a:t>控制命令</a:t>
            </a:r>
            <a:endParaRPr lang="en-US" altLang="zh-CN" smtClean="0"/>
          </a:p>
          <a:p>
            <a:pPr lvl="1"/>
            <a:r>
              <a:rPr lang="zh-CN" altLang="en-US" smtClean="0"/>
              <a:t>资源路径</a:t>
            </a:r>
            <a:endParaRPr lang="en-US" altLang="zh-CN" smtClean="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75" y="500042"/>
            <a:ext cx="9001125" cy="1143000"/>
          </a:xfrm>
        </p:spPr>
        <p:txBody>
          <a:bodyPr/>
          <a:lstStyle/>
          <a:p>
            <a:pPr>
              <a:defRPr/>
            </a:pPr>
            <a:r>
              <a:rPr lang="zh-CN" altLang="en-US" smtClean="0"/>
              <a:t>例：</a:t>
            </a:r>
            <a:r>
              <a:rPr lang="en-US" altLang="zh-CN" smtClean="0"/>
              <a:t>Cloud Foundary</a:t>
            </a:r>
            <a:r>
              <a:rPr lang="zh-CN" altLang="en-US" smtClean="0"/>
              <a:t>的信息交互</a:t>
            </a:r>
            <a:endParaRPr lang="zh-CN" altLang="en-US"/>
          </a:p>
        </p:txBody>
      </p:sp>
      <p:pic>
        <p:nvPicPr>
          <p:cNvPr id="48131" name="Picture 2"/>
          <p:cNvPicPr>
            <a:picLocks noChangeAspect="1" noChangeArrowheads="1"/>
          </p:cNvPicPr>
          <p:nvPr/>
        </p:nvPicPr>
        <p:blipFill>
          <a:blip r:embed="rId3"/>
          <a:srcRect/>
          <a:stretch>
            <a:fillRect/>
          </a:stretch>
        </p:blipFill>
        <p:spPr bwMode="auto">
          <a:xfrm>
            <a:off x="1214438" y="1571625"/>
            <a:ext cx="6897687" cy="5000625"/>
          </a:xfrm>
          <a:prstGeom prst="rect">
            <a:avLst/>
          </a:prstGeom>
          <a:noFill/>
          <a:ln w="9525">
            <a:noFill/>
            <a:miter lim="800000"/>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609600"/>
            <a:ext cx="8715375" cy="1143000"/>
          </a:xfrm>
        </p:spPr>
        <p:txBody>
          <a:bodyPr/>
          <a:lstStyle/>
          <a:p>
            <a:pPr>
              <a:defRPr/>
            </a:pPr>
            <a:r>
              <a:rPr lang="zh-CN" altLang="en-US" smtClean="0"/>
              <a:t>例：</a:t>
            </a:r>
            <a:r>
              <a:rPr lang="en-US" altLang="zh-CN" smtClean="0"/>
              <a:t>Azure</a:t>
            </a:r>
            <a:r>
              <a:rPr lang="zh-CN" altLang="en-US" smtClean="0"/>
              <a:t>的平台管理消息机制</a:t>
            </a:r>
            <a:endParaRPr lang="zh-CN" altLang="en-US"/>
          </a:p>
        </p:txBody>
      </p:sp>
      <p:sp>
        <p:nvSpPr>
          <p:cNvPr id="49155" name="内容占位符 2"/>
          <p:cNvSpPr>
            <a:spLocks noGrp="1"/>
          </p:cNvSpPr>
          <p:nvPr>
            <p:ph idx="1"/>
          </p:nvPr>
        </p:nvSpPr>
        <p:spPr>
          <a:xfrm>
            <a:off x="214313" y="1714500"/>
            <a:ext cx="8643937" cy="4857750"/>
          </a:xfrm>
        </p:spPr>
        <p:txBody>
          <a:bodyPr/>
          <a:lstStyle/>
          <a:p>
            <a:r>
              <a:rPr lang="zh-CN" altLang="en-US" smtClean="0"/>
              <a:t>管理员可以直接使用</a:t>
            </a:r>
            <a:r>
              <a:rPr lang="en-US" altLang="zh-CN" smtClean="0"/>
              <a:t>Windows Azure</a:t>
            </a:r>
            <a:r>
              <a:rPr lang="zh-CN" altLang="en-US" smtClean="0"/>
              <a:t>门户来管理程序</a:t>
            </a:r>
            <a:endParaRPr lang="en-US" altLang="zh-CN" smtClean="0"/>
          </a:p>
          <a:p>
            <a:pPr lvl="1"/>
            <a:r>
              <a:rPr lang="zh-CN" altLang="en-US" smtClean="0"/>
              <a:t>门户提供了创建，删除项目，创建，删除，更新部署，等众多功能。</a:t>
            </a:r>
            <a:endParaRPr lang="en-US" altLang="zh-CN" smtClean="0"/>
          </a:p>
          <a:p>
            <a:pPr lvl="1"/>
            <a:r>
              <a:rPr lang="zh-CN" altLang="en-US" smtClean="0"/>
              <a:t>此外还提供了</a:t>
            </a:r>
            <a:r>
              <a:rPr lang="en-US" altLang="zh-CN" smtClean="0"/>
              <a:t>Management API</a:t>
            </a:r>
            <a:r>
              <a:rPr lang="zh-CN" altLang="en-US" smtClean="0"/>
              <a:t>，让开发人员自行开发程序来管理他们的部署。</a:t>
            </a:r>
            <a:endParaRPr lang="en-US" altLang="zh-CN" smtClean="0"/>
          </a:p>
          <a:p>
            <a:pPr lvl="1"/>
            <a:r>
              <a:rPr lang="zh-CN" altLang="en-US" smtClean="0"/>
              <a:t>今后还会将</a:t>
            </a:r>
            <a:r>
              <a:rPr lang="en-US" altLang="zh-CN" smtClean="0"/>
              <a:t>System Center</a:t>
            </a:r>
            <a:r>
              <a:rPr lang="zh-CN" altLang="en-US" smtClean="0"/>
              <a:t>与</a:t>
            </a:r>
            <a:r>
              <a:rPr lang="en-US" altLang="zh-CN" smtClean="0"/>
              <a:t>Windows Azure</a:t>
            </a:r>
            <a:r>
              <a:rPr lang="zh-CN" altLang="en-US" smtClean="0"/>
              <a:t>集成，从而可以使用同一套工具，同时管理企业内部的服务器，以及云端的资产。</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dirty="0" smtClean="0"/>
              <a:t>平台运行控制（文件访问控制）</a:t>
            </a:r>
            <a:endParaRPr lang="zh-CN" altLang="en-US" dirty="0"/>
          </a:p>
        </p:txBody>
      </p:sp>
      <p:sp>
        <p:nvSpPr>
          <p:cNvPr id="50179" name="内容占位符 2"/>
          <p:cNvSpPr>
            <a:spLocks noGrp="1"/>
          </p:cNvSpPr>
          <p:nvPr>
            <p:ph idx="1"/>
          </p:nvPr>
        </p:nvSpPr>
        <p:spPr/>
        <p:txBody>
          <a:bodyPr/>
          <a:lstStyle/>
          <a:p>
            <a:r>
              <a:rPr lang="zh-CN" altLang="en-US" smtClean="0"/>
              <a:t>屏蔽不同文件系统对应用的影响</a:t>
            </a:r>
            <a:endParaRPr lang="en-US" altLang="zh-CN" smtClean="0"/>
          </a:p>
          <a:p>
            <a:pPr lvl="1"/>
            <a:r>
              <a:rPr lang="zh-CN" altLang="en-US" smtClean="0"/>
              <a:t>网盘</a:t>
            </a:r>
            <a:endParaRPr lang="en-US" altLang="zh-CN" smtClean="0"/>
          </a:p>
          <a:p>
            <a:pPr lvl="1"/>
            <a:r>
              <a:rPr lang="en-US" altLang="zh-CN" smtClean="0"/>
              <a:t>FTP</a:t>
            </a:r>
          </a:p>
          <a:p>
            <a:pPr lvl="1"/>
            <a:r>
              <a:rPr lang="en-US" altLang="zh-CN" smtClean="0"/>
              <a:t>Hadoop</a:t>
            </a:r>
          </a:p>
          <a:p>
            <a:r>
              <a:rPr lang="zh-CN" altLang="en-US" smtClean="0"/>
              <a:t>提供平台相关文件的存储空间</a:t>
            </a:r>
            <a:endParaRPr lang="en-US" altLang="zh-CN" smtClean="0"/>
          </a:p>
          <a:p>
            <a:r>
              <a:rPr lang="zh-CN" altLang="en-US" smtClean="0"/>
              <a:t>提供应用相关文件的存储空间</a:t>
            </a:r>
            <a:endParaRPr lang="en-US" altLang="zh-CN" smtClean="0"/>
          </a:p>
          <a:p>
            <a:r>
              <a:rPr lang="zh-CN" altLang="en-US" smtClean="0"/>
              <a:t>控制应用的文件操作权限</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例：</a:t>
            </a:r>
            <a:r>
              <a:rPr lang="en-US" altLang="zh-CN" smtClean="0"/>
              <a:t>Azure</a:t>
            </a:r>
            <a:r>
              <a:rPr lang="zh-CN" altLang="en-US" smtClean="0"/>
              <a:t>的文件访问机制</a:t>
            </a:r>
            <a:endParaRPr lang="zh-CN" altLang="en-US"/>
          </a:p>
        </p:txBody>
      </p:sp>
      <p:sp>
        <p:nvSpPr>
          <p:cNvPr id="4" name="内容占位符 2"/>
          <p:cNvSpPr>
            <a:spLocks noGrp="1"/>
          </p:cNvSpPr>
          <p:nvPr>
            <p:ph idx="1"/>
          </p:nvPr>
        </p:nvSpPr>
        <p:spPr/>
        <p:txBody>
          <a:bodyPr rtlCol="0">
            <a:normAutofit/>
          </a:bodyPr>
          <a:lstStyle/>
          <a:p>
            <a:pPr eaLnBrk="1" fontAlgn="auto" hangingPunct="1">
              <a:spcAft>
                <a:spcPts val="0"/>
              </a:spcAft>
              <a:buFont typeface="Wingdings 2"/>
              <a:buChar char=""/>
              <a:defRPr/>
            </a:pPr>
            <a:r>
              <a:rPr lang="zh-CN" altLang="en-US" smtClean="0"/>
              <a:t>四种存储服务</a:t>
            </a:r>
            <a:endParaRPr lang="en-US" altLang="zh-CN" smtClean="0"/>
          </a:p>
          <a:p>
            <a:pPr lvl="1" eaLnBrk="1" fontAlgn="auto" hangingPunct="1">
              <a:spcAft>
                <a:spcPts val="0"/>
              </a:spcAft>
              <a:buFont typeface="Wingdings 2"/>
              <a:buChar char=""/>
              <a:defRPr/>
            </a:pPr>
            <a:r>
              <a:rPr lang="en-US" altLang="zh-CN" smtClean="0"/>
              <a:t>Blob</a:t>
            </a:r>
          </a:p>
          <a:p>
            <a:pPr lvl="2" eaLnBrk="1" fontAlgn="auto" hangingPunct="1">
              <a:spcAft>
                <a:spcPts val="0"/>
              </a:spcAft>
              <a:buFont typeface="Wingdings 2"/>
              <a:buChar char=""/>
              <a:defRPr/>
            </a:pPr>
            <a:r>
              <a:rPr lang="zh-CN" altLang="en-US" smtClean="0"/>
              <a:t>类似文件系统的存储方式</a:t>
            </a:r>
            <a:endParaRPr lang="en-US" altLang="zh-CN" smtClean="0"/>
          </a:p>
          <a:p>
            <a:pPr lvl="1" eaLnBrk="1" fontAlgn="auto" hangingPunct="1">
              <a:spcAft>
                <a:spcPts val="0"/>
              </a:spcAft>
              <a:buFont typeface="Wingdings 2"/>
              <a:buChar char=""/>
              <a:defRPr/>
            </a:pPr>
            <a:r>
              <a:rPr lang="en-US" altLang="zh-CN" smtClean="0"/>
              <a:t>Table</a:t>
            </a:r>
          </a:p>
          <a:p>
            <a:pPr lvl="2" eaLnBrk="1" fontAlgn="auto" hangingPunct="1">
              <a:spcAft>
                <a:spcPts val="0"/>
              </a:spcAft>
              <a:buFont typeface="Wingdings 2"/>
              <a:buChar char=""/>
              <a:defRPr/>
            </a:pPr>
            <a:r>
              <a:rPr lang="zh-CN" altLang="en-US" smtClean="0"/>
              <a:t>结构化的存储方式</a:t>
            </a:r>
            <a:endParaRPr lang="en-US" altLang="zh-CN" smtClean="0"/>
          </a:p>
          <a:p>
            <a:pPr lvl="1" eaLnBrk="1" fontAlgn="auto" hangingPunct="1">
              <a:spcAft>
                <a:spcPts val="0"/>
              </a:spcAft>
              <a:buFont typeface="Wingdings 2"/>
              <a:buChar char=""/>
              <a:defRPr/>
            </a:pPr>
            <a:r>
              <a:rPr lang="en-US" altLang="zh-CN" smtClean="0"/>
              <a:t>Queue</a:t>
            </a:r>
          </a:p>
          <a:p>
            <a:pPr lvl="2" eaLnBrk="1" fontAlgn="auto" hangingPunct="1">
              <a:spcAft>
                <a:spcPts val="0"/>
              </a:spcAft>
              <a:buFont typeface="Wingdings 2"/>
              <a:buChar char=""/>
              <a:defRPr/>
            </a:pPr>
            <a:r>
              <a:rPr lang="zh-CN" altLang="en-US" smtClean="0"/>
              <a:t>先进先出的存储方式</a:t>
            </a:r>
            <a:endParaRPr lang="en-US" altLang="zh-CN" smtClean="0"/>
          </a:p>
          <a:p>
            <a:pPr lvl="1" eaLnBrk="1" fontAlgn="auto" hangingPunct="1">
              <a:spcAft>
                <a:spcPts val="0"/>
              </a:spcAft>
              <a:buFont typeface="Wingdings 2"/>
              <a:buChar char=""/>
              <a:defRPr/>
            </a:pPr>
            <a:r>
              <a:rPr lang="en-US" altLang="zh-CN" smtClean="0"/>
              <a:t>Drive</a:t>
            </a:r>
          </a:p>
          <a:p>
            <a:pPr lvl="2" eaLnBrk="1" fontAlgn="auto" hangingPunct="1">
              <a:spcAft>
                <a:spcPts val="0"/>
              </a:spcAft>
              <a:buFont typeface="Wingdings 2"/>
              <a:buChar char=""/>
              <a:defRPr/>
            </a:pPr>
            <a:r>
              <a:rPr lang="zh-CN" altLang="en-US" smtClean="0"/>
              <a:t>使用标准的</a:t>
            </a:r>
            <a:r>
              <a:rPr lang="en-US" altLang="zh-CN" smtClean="0"/>
              <a:t>NTFS API</a:t>
            </a:r>
            <a:r>
              <a:rPr lang="zh-CN" altLang="en-US" smtClean="0"/>
              <a:t>读写文件</a:t>
            </a:r>
            <a:endParaRPr lang="en-US" altLang="zh-CN" smtClean="0"/>
          </a:p>
          <a:p>
            <a:pPr lvl="1" eaLnBrk="1" fontAlgn="auto" hangingPunct="1">
              <a:spcAft>
                <a:spcPts val="0"/>
              </a:spcAft>
              <a:buFont typeface="Wingdings 2"/>
              <a:buChar char=""/>
              <a:defRPr/>
            </a:pPr>
            <a:endParaRPr lang="en-US" altLang="zh-CN" b="1" dirty="0"/>
          </a:p>
          <a:p>
            <a:pPr eaLnBrk="1" fontAlgn="auto" hangingPunct="1">
              <a:spcAft>
                <a:spcPts val="0"/>
              </a:spcAft>
              <a:buFont typeface="Wingdings 2"/>
              <a:buChar char=""/>
              <a:defRPr/>
            </a:pPr>
            <a:endParaRPr lang="zh-CN"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fontAlgn="auto" hangingPunct="1">
              <a:spcAft>
                <a:spcPts val="0"/>
              </a:spcAft>
              <a:defRPr/>
            </a:pPr>
            <a:r>
              <a:rPr lang="zh-CN" altLang="en-US" smtClean="0"/>
              <a:t>例：</a:t>
            </a:r>
            <a:r>
              <a:rPr lang="en-US" altLang="zh-CN" smtClean="0"/>
              <a:t>GAE</a:t>
            </a:r>
            <a:r>
              <a:rPr lang="zh-CN" altLang="en-US" smtClean="0"/>
              <a:t>的安全</a:t>
            </a:r>
            <a:r>
              <a:rPr lang="zh-CN" altLang="en-US"/>
              <a:t>保障机制</a:t>
            </a:r>
          </a:p>
        </p:txBody>
      </p:sp>
      <p:sp>
        <p:nvSpPr>
          <p:cNvPr id="3" name="内容占位符 2"/>
          <p:cNvSpPr>
            <a:spLocks noGrp="1"/>
          </p:cNvSpPr>
          <p:nvPr>
            <p:ph idx="1"/>
          </p:nvPr>
        </p:nvSpPr>
        <p:spPr/>
        <p:txBody>
          <a:bodyPr rtlCol="0">
            <a:normAutofit/>
          </a:bodyPr>
          <a:lstStyle/>
          <a:p>
            <a:pPr eaLnBrk="1" fontAlgn="auto" hangingPunct="1">
              <a:spcAft>
                <a:spcPts val="0"/>
              </a:spcAft>
              <a:buFont typeface="Wingdings 2"/>
              <a:buChar char=""/>
              <a:defRPr/>
            </a:pPr>
            <a:r>
              <a:rPr lang="zh-CN" altLang="en-US" dirty="0" smtClean="0"/>
              <a:t>沙盒</a:t>
            </a:r>
            <a:endParaRPr lang="en-US" altLang="zh-CN" dirty="0" smtClean="0"/>
          </a:p>
          <a:p>
            <a:pPr lvl="1" eaLnBrk="1" fontAlgn="auto" hangingPunct="1">
              <a:spcAft>
                <a:spcPts val="0"/>
              </a:spcAft>
              <a:buFont typeface="Wingdings 2"/>
              <a:buChar char=""/>
              <a:defRPr/>
            </a:pPr>
            <a:r>
              <a:rPr lang="zh-CN" altLang="en-US" dirty="0"/>
              <a:t>无法向文件系统</a:t>
            </a:r>
            <a:r>
              <a:rPr lang="zh-CN" altLang="en-US" dirty="0" smtClean="0"/>
              <a:t>写入</a:t>
            </a:r>
            <a:endParaRPr lang="en-US" altLang="zh-CN" dirty="0" smtClean="0"/>
          </a:p>
          <a:p>
            <a:pPr lvl="1" eaLnBrk="1" fontAlgn="auto" hangingPunct="1">
              <a:spcAft>
                <a:spcPts val="0"/>
              </a:spcAft>
              <a:buFont typeface="Wingdings 2"/>
              <a:buChar char=""/>
              <a:defRPr/>
            </a:pPr>
            <a:r>
              <a:rPr lang="zh-CN" altLang="en-US" dirty="0" smtClean="0"/>
              <a:t>只允许</a:t>
            </a:r>
            <a:r>
              <a:rPr lang="zh-CN" altLang="en-US" dirty="0"/>
              <a:t>读取与该应用程序一起上传</a:t>
            </a:r>
            <a:r>
              <a:rPr lang="zh-CN" altLang="en-US" dirty="0" smtClean="0"/>
              <a:t>的“资源”文件。</a:t>
            </a:r>
            <a:endParaRPr lang="en-US" altLang="zh-CN" dirty="0" smtClean="0"/>
          </a:p>
          <a:p>
            <a:pPr lvl="1" eaLnBrk="1" fontAlgn="auto" hangingPunct="1">
              <a:spcAft>
                <a:spcPts val="0"/>
              </a:spcAft>
              <a:buFont typeface="Wingdings 2"/>
              <a:buChar char=""/>
              <a:defRPr/>
            </a:pPr>
            <a:r>
              <a:rPr lang="zh-CN" altLang="en-US" dirty="0"/>
              <a:t>无法产生子进程或</a:t>
            </a:r>
            <a:r>
              <a:rPr lang="zh-CN" altLang="en-US" dirty="0" smtClean="0"/>
              <a:t>线程</a:t>
            </a:r>
            <a:endParaRPr lang="en-US" altLang="zh-CN" dirty="0" smtClean="0"/>
          </a:p>
          <a:p>
            <a:pPr lvl="1" eaLnBrk="1" fontAlgn="auto" hangingPunct="1">
              <a:spcAft>
                <a:spcPts val="0"/>
              </a:spcAft>
              <a:buFont typeface="Wingdings 2"/>
              <a:buChar char=""/>
              <a:defRPr/>
            </a:pPr>
            <a:r>
              <a:rPr lang="zh-CN" altLang="en-US" dirty="0"/>
              <a:t>无法打开套接字或直接访问另一</a:t>
            </a:r>
            <a:r>
              <a:rPr lang="zh-CN" altLang="en-US" dirty="0" smtClean="0"/>
              <a:t>主机</a:t>
            </a:r>
            <a:endParaRPr lang="en-US" altLang="zh-CN" dirty="0" smtClean="0"/>
          </a:p>
          <a:p>
            <a:pPr lvl="1" eaLnBrk="1" fontAlgn="auto" hangingPunct="1">
              <a:spcAft>
                <a:spcPts val="0"/>
              </a:spcAft>
              <a:buFont typeface="Wingdings 2"/>
              <a:buChar char=""/>
              <a:defRPr/>
            </a:pPr>
            <a:r>
              <a:rPr lang="zh-CN" altLang="en-US" dirty="0"/>
              <a:t>禁用不适用于 </a:t>
            </a:r>
            <a:r>
              <a:rPr lang="en-US" altLang="zh-CN" dirty="0"/>
              <a:t>GAE</a:t>
            </a:r>
            <a:r>
              <a:rPr lang="zh-CN" altLang="en-US" dirty="0"/>
              <a:t>的 </a:t>
            </a:r>
            <a:r>
              <a:rPr lang="en-US" altLang="zh-CN" dirty="0" err="1"/>
              <a:t>java.lang.System</a:t>
            </a:r>
            <a:r>
              <a:rPr lang="en-US" altLang="zh-CN" dirty="0"/>
              <a:t> </a:t>
            </a:r>
            <a:r>
              <a:rPr lang="zh-CN" altLang="en-US" dirty="0"/>
              <a:t>类的</a:t>
            </a:r>
            <a:r>
              <a:rPr lang="zh-CN" altLang="en-US" dirty="0" smtClean="0"/>
              <a:t>功能</a:t>
            </a:r>
            <a:endParaRPr lang="en-US" altLang="zh-CN" dirty="0" smtClean="0"/>
          </a:p>
          <a:p>
            <a:pPr lvl="1" eaLnBrk="1" fontAlgn="auto" hangingPunct="1">
              <a:spcAft>
                <a:spcPts val="0"/>
              </a:spcAft>
              <a:buFont typeface="Wingdings 2"/>
              <a:buChar char=""/>
              <a:defRPr/>
            </a:pPr>
            <a:r>
              <a:rPr lang="zh-CN" altLang="en-US" dirty="0"/>
              <a:t>允许应用程序对自己的类进行完全、无限制的反射</a:t>
            </a:r>
            <a:r>
              <a:rPr lang="zh-CN" altLang="en-US" dirty="0" smtClean="0"/>
              <a:t>访问，</a:t>
            </a:r>
            <a:r>
              <a:rPr lang="zh-CN" altLang="en-US" dirty="0"/>
              <a:t>无法对不属于自己的任何其他类进行反射，也无法使用 </a:t>
            </a:r>
            <a:r>
              <a:rPr lang="en-US" altLang="zh-CN" dirty="0" err="1"/>
              <a:t>setAccessible</a:t>
            </a:r>
            <a:r>
              <a:rPr lang="en-US" altLang="zh-CN" dirty="0"/>
              <a:t>() </a:t>
            </a:r>
            <a:r>
              <a:rPr lang="zh-CN" altLang="en-US" dirty="0"/>
              <a:t>方法来避开这些限制</a:t>
            </a:r>
          </a:p>
          <a:p>
            <a:pPr lvl="1" eaLnBrk="1" fontAlgn="auto" hangingPunct="1">
              <a:spcAft>
                <a:spcPts val="0"/>
              </a:spcAft>
              <a:buFont typeface="Wingdings 2"/>
              <a:buChar char=""/>
              <a:defRPr/>
            </a:pPr>
            <a:endParaRPr lang="en-US" altLang="zh-CN" dirty="0"/>
          </a:p>
          <a:p>
            <a:pPr lvl="1" eaLnBrk="1" fontAlgn="auto" hangingPunct="1">
              <a:spcAft>
                <a:spcPts val="0"/>
              </a:spcAft>
              <a:buFont typeface="Wingdings 2"/>
              <a:buChar char=""/>
              <a:defRPr/>
            </a:pPr>
            <a:endParaRPr lang="en-US" altLang="zh-CN" b="1" dirty="0" smtClean="0"/>
          </a:p>
          <a:p>
            <a:pPr marL="457200" lvl="1" indent="0" eaLnBrk="1" fontAlgn="auto" hangingPunct="1">
              <a:spcAft>
                <a:spcPts val="0"/>
              </a:spcAft>
              <a:buFont typeface="Arial" pitchFamily="34" charset="0"/>
              <a:buNone/>
              <a:defRPr/>
            </a:pPr>
            <a:endParaRPr lang="en-US" altLang="zh-CN" b="1" dirty="0" smtClean="0"/>
          </a:p>
          <a:p>
            <a:pPr lvl="1" eaLnBrk="1" fontAlgn="auto" hangingPunct="1">
              <a:spcAft>
                <a:spcPts val="0"/>
              </a:spcAft>
              <a:buFont typeface="Wingdings 2"/>
              <a:buChar char=""/>
              <a:defRPr/>
            </a:pPr>
            <a:endParaRPr lang="en-US" altLang="zh-CN" b="1" dirty="0"/>
          </a:p>
          <a:p>
            <a:pPr lvl="1" eaLnBrk="1" fontAlgn="auto" hangingPunct="1">
              <a:spcAft>
                <a:spcPts val="0"/>
              </a:spcAft>
              <a:buFont typeface="Wingdings 2"/>
              <a:buChar char=""/>
              <a:defRPr/>
            </a:pPr>
            <a:endParaRPr lang="en-US" altLang="zh-CN" b="1" dirty="0"/>
          </a:p>
          <a:p>
            <a:pPr lvl="1" eaLnBrk="1" fontAlgn="auto" hangingPunct="1">
              <a:spcAft>
                <a:spcPts val="0"/>
              </a:spcAft>
              <a:buFont typeface="Wingdings 2"/>
              <a:buChar char=""/>
              <a:defRPr/>
            </a:pPr>
            <a:endParaRPr lang="en-US" altLang="zh-CN" b="1" dirty="0"/>
          </a:p>
          <a:p>
            <a:pPr lvl="1" eaLnBrk="1" fontAlgn="auto" hangingPunct="1">
              <a:spcAft>
                <a:spcPts val="0"/>
              </a:spcAft>
              <a:buFont typeface="Wingdings 2"/>
              <a:buChar char=""/>
              <a:defRPr/>
            </a:pPr>
            <a:endParaRPr lang="en-US" altLang="zh-CN" dirty="0" smtClean="0"/>
          </a:p>
        </p:txBody>
      </p:sp>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3"/>
          <a:srcRect/>
          <a:stretch>
            <a:fillRect/>
          </a:stretch>
        </p:blipFill>
        <p:spPr bwMode="auto">
          <a:xfrm>
            <a:off x="928688" y="642938"/>
            <a:ext cx="7429500" cy="6073775"/>
          </a:xfrm>
          <a:prstGeom prst="rect">
            <a:avLst/>
          </a:prstGeom>
          <a:noFill/>
          <a:ln w="9525">
            <a:noFill/>
            <a:miter lim="800000"/>
            <a:headEnd/>
            <a:tailEnd/>
          </a:ln>
        </p:spPr>
      </p:pic>
      <p:sp>
        <p:nvSpPr>
          <p:cNvPr id="5" name="TextBox 4"/>
          <p:cNvSpPr txBox="1"/>
          <p:nvPr/>
        </p:nvSpPr>
        <p:spPr>
          <a:xfrm rot="2528956">
            <a:off x="4462632" y="3019921"/>
            <a:ext cx="3228769" cy="492459"/>
          </a:xfrm>
          <a:prstGeom prst="rect">
            <a:avLst/>
          </a:prstGeom>
          <a:noFill/>
        </p:spPr>
        <p:txBody>
          <a:bodyPr spcFirstLastPara="1" wrap="none">
            <a:prstTxWarp prst="textArchUp">
              <a:avLst/>
            </a:prstTxWarp>
            <a:spAutoFit/>
          </a:bodyPr>
          <a:lstStyle/>
          <a:p>
            <a:pPr fontAlgn="auto">
              <a:spcBef>
                <a:spcPts val="0"/>
              </a:spcBef>
              <a:spcAft>
                <a:spcPts val="0"/>
              </a:spcAft>
              <a:defRPr/>
            </a:pPr>
            <a:r>
              <a:rPr lang="en-US" sz="2000" b="1" dirty="0">
                <a:latin typeface="Times" pitchFamily="64" charset="0"/>
                <a:ea typeface="+mn-ea"/>
              </a:rPr>
              <a:t>CLOUD </a:t>
            </a:r>
            <a:br>
              <a:rPr lang="en-US" sz="2000" b="1" dirty="0">
                <a:latin typeface="Times" pitchFamily="64" charset="0"/>
                <a:ea typeface="+mn-ea"/>
              </a:rPr>
            </a:br>
            <a:r>
              <a:rPr lang="en-US" sz="2000" b="1" dirty="0">
                <a:latin typeface="Times" pitchFamily="64" charset="0"/>
                <a:ea typeface="+mn-ea"/>
              </a:rPr>
              <a:t>COMPUTING</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平台运行控制（运行时控制）</a:t>
            </a:r>
            <a:r>
              <a:rPr lang="en-US" altLang="zh-CN" dirty="0" smtClean="0"/>
              <a:t> </a:t>
            </a:r>
            <a:endParaRPr lang="zh-CN" altLang="en-US" dirty="0"/>
          </a:p>
        </p:txBody>
      </p:sp>
      <p:sp>
        <p:nvSpPr>
          <p:cNvPr id="53251" name="内容占位符 2"/>
          <p:cNvSpPr>
            <a:spLocks noGrp="1"/>
          </p:cNvSpPr>
          <p:nvPr>
            <p:ph idx="1"/>
          </p:nvPr>
        </p:nvSpPr>
        <p:spPr/>
        <p:txBody>
          <a:bodyPr/>
          <a:lstStyle/>
          <a:p>
            <a:pPr>
              <a:lnSpc>
                <a:spcPct val="250000"/>
              </a:lnSpc>
            </a:pPr>
            <a:r>
              <a:rPr lang="zh-CN" altLang="en-US" smtClean="0"/>
              <a:t>平台运行参数的设置与调整</a:t>
            </a:r>
            <a:endParaRPr lang="en-US" altLang="zh-CN" smtClean="0"/>
          </a:p>
          <a:p>
            <a:pPr>
              <a:lnSpc>
                <a:spcPct val="250000"/>
              </a:lnSpc>
            </a:pPr>
            <a:r>
              <a:rPr lang="zh-CN" altLang="en-US" smtClean="0"/>
              <a:t>平台各模块运行的控制与协调</a:t>
            </a:r>
            <a:endParaRPr lang="en-US" altLang="zh-CN" smtClean="0"/>
          </a:p>
          <a:p>
            <a:pPr>
              <a:lnSpc>
                <a:spcPct val="250000"/>
              </a:lnSpc>
            </a:pPr>
            <a:r>
              <a:rPr lang="zh-CN" altLang="en-US" smtClean="0"/>
              <a:t>平台运行管理的控制接口</a:t>
            </a:r>
            <a:endParaRPr lang="en-US" altLang="zh-CN" smtClean="0"/>
          </a:p>
          <a:p>
            <a:endParaRPr lang="zh-CN" altLang="en-US" smtClean="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normAutofit/>
          </a:bodyPr>
          <a:lstStyle/>
          <a:p>
            <a:pPr eaLnBrk="1" fontAlgn="auto" hangingPunct="1">
              <a:spcAft>
                <a:spcPts val="0"/>
              </a:spcAft>
              <a:defRPr/>
            </a:pPr>
            <a:r>
              <a:rPr lang="zh-CN" altLang="en-US" smtClean="0"/>
              <a:t>例：</a:t>
            </a:r>
            <a:r>
              <a:rPr lang="en-US" altLang="zh-CN" smtClean="0"/>
              <a:t>GAE</a:t>
            </a:r>
            <a:r>
              <a:rPr lang="zh-CN" altLang="en-US" smtClean="0"/>
              <a:t>的运行时控制机制</a:t>
            </a:r>
            <a:endParaRPr lang="zh-CN" altLang="en-US"/>
          </a:p>
        </p:txBody>
      </p:sp>
      <p:sp>
        <p:nvSpPr>
          <p:cNvPr id="54275" name="内容占位符 2"/>
          <p:cNvSpPr>
            <a:spLocks noGrp="1"/>
          </p:cNvSpPr>
          <p:nvPr>
            <p:ph idx="1"/>
          </p:nvPr>
        </p:nvSpPr>
        <p:spPr/>
        <p:txBody>
          <a:bodyPr/>
          <a:lstStyle/>
          <a:p>
            <a:pPr eaLnBrk="1" hangingPunct="1"/>
            <a:r>
              <a:rPr lang="zh-CN" altLang="en-US" smtClean="0">
                <a:latin typeface="华文细黑" pitchFamily="2" charset="-122"/>
                <a:ea typeface="华文细黑" pitchFamily="2" charset="-122"/>
              </a:rPr>
              <a:t>请求计时器</a:t>
            </a:r>
            <a:endParaRPr lang="en-US" altLang="zh-CN" smtClean="0">
              <a:latin typeface="华文细黑" pitchFamily="2" charset="-122"/>
              <a:ea typeface="华文细黑" pitchFamily="2" charset="-122"/>
            </a:endParaRPr>
          </a:p>
          <a:p>
            <a:pPr lvl="1" eaLnBrk="1" hangingPunct="1"/>
            <a:r>
              <a:rPr lang="zh-CN" altLang="en-US" smtClean="0">
                <a:latin typeface="华文细黑" pitchFamily="2" charset="-122"/>
                <a:ea typeface="华文细黑" pitchFamily="2" charset="-122"/>
              </a:rPr>
              <a:t>请求处理程序对请求生成和返回响应的时间是有限的，通常约为 </a:t>
            </a:r>
            <a:r>
              <a:rPr lang="en-US" altLang="zh-CN" smtClean="0">
                <a:solidFill>
                  <a:srgbClr val="FF0000"/>
                </a:solidFill>
                <a:latin typeface="华文细黑" pitchFamily="2" charset="-122"/>
                <a:ea typeface="华文细黑" pitchFamily="2" charset="-122"/>
              </a:rPr>
              <a:t>30 </a:t>
            </a:r>
            <a:r>
              <a:rPr lang="zh-CN" altLang="en-US" smtClean="0">
                <a:solidFill>
                  <a:srgbClr val="FF0000"/>
                </a:solidFill>
                <a:latin typeface="华文细黑" pitchFamily="2" charset="-122"/>
                <a:ea typeface="华文细黑" pitchFamily="2" charset="-122"/>
              </a:rPr>
              <a:t>秒</a:t>
            </a:r>
            <a:r>
              <a:rPr lang="zh-CN" altLang="en-US" smtClean="0">
                <a:latin typeface="华文细黑" pitchFamily="2" charset="-122"/>
                <a:ea typeface="华文细黑" pitchFamily="2" charset="-122"/>
              </a:rPr>
              <a:t>。</a:t>
            </a:r>
            <a:endParaRPr lang="en-US" altLang="zh-CN" smtClean="0">
              <a:latin typeface="华文细黑" pitchFamily="2" charset="-122"/>
              <a:ea typeface="华文细黑" pitchFamily="2" charset="-122"/>
            </a:endParaRPr>
          </a:p>
          <a:p>
            <a:pPr lvl="1" eaLnBrk="1" hangingPunct="1"/>
            <a:r>
              <a:rPr lang="zh-CN" altLang="en-US" smtClean="0">
                <a:latin typeface="华文细黑" pitchFamily="2" charset="-122"/>
                <a:ea typeface="华文细黑" pitchFamily="2" charset="-122"/>
              </a:rPr>
              <a:t>达到限制时间后，请求处理程序将中断。</a:t>
            </a:r>
            <a:endParaRPr lang="en-US" altLang="zh-CN" smtClean="0">
              <a:latin typeface="华文细黑" pitchFamily="2" charset="-122"/>
              <a:ea typeface="华文细黑" pitchFamily="2" charset="-122"/>
            </a:endParaRPr>
          </a:p>
          <a:p>
            <a:pPr lvl="2" eaLnBrk="1" hangingPunct="1"/>
            <a:r>
              <a:rPr lang="en-US" altLang="zh-CN" smtClean="0">
                <a:latin typeface="华文细黑" pitchFamily="2" charset="-122"/>
                <a:ea typeface="华文细黑" pitchFamily="2" charset="-122"/>
              </a:rPr>
              <a:t>Java </a:t>
            </a:r>
            <a:r>
              <a:rPr lang="zh-CN" altLang="en-US" smtClean="0">
                <a:latin typeface="华文细黑" pitchFamily="2" charset="-122"/>
                <a:ea typeface="华文细黑" pitchFamily="2" charset="-122"/>
              </a:rPr>
              <a:t>运行时环境通过引发 </a:t>
            </a:r>
            <a:r>
              <a:rPr lang="en-US" altLang="zh-CN" smtClean="0">
                <a:latin typeface="华文细黑" pitchFamily="2" charset="-122"/>
                <a:ea typeface="华文细黑" pitchFamily="2" charset="-122"/>
              </a:rPr>
              <a:t>com.google.apphosting.api.DeadlineExceededException </a:t>
            </a:r>
            <a:r>
              <a:rPr lang="zh-CN" altLang="en-US" smtClean="0">
                <a:latin typeface="华文细黑" pitchFamily="2" charset="-122"/>
                <a:ea typeface="华文细黑" pitchFamily="2" charset="-122"/>
              </a:rPr>
              <a:t>中断 </a:t>
            </a:r>
            <a:r>
              <a:rPr lang="en-US" altLang="zh-CN" smtClean="0">
                <a:latin typeface="华文细黑" pitchFamily="2" charset="-122"/>
                <a:ea typeface="华文细黑" pitchFamily="2" charset="-122"/>
              </a:rPr>
              <a:t>servlet</a:t>
            </a:r>
            <a:r>
              <a:rPr lang="zh-CN" altLang="en-US" smtClean="0">
                <a:latin typeface="华文细黑" pitchFamily="2" charset="-122"/>
                <a:ea typeface="华文细黑" pitchFamily="2" charset="-122"/>
              </a:rPr>
              <a:t>。</a:t>
            </a:r>
            <a:endParaRPr lang="en-US" altLang="zh-CN" smtClean="0">
              <a:latin typeface="华文细黑" pitchFamily="2" charset="-122"/>
              <a:ea typeface="华文细黑" pitchFamily="2" charset="-122"/>
            </a:endParaRPr>
          </a:p>
          <a:p>
            <a:pPr lvl="2" eaLnBrk="1" hangingPunct="1"/>
            <a:r>
              <a:rPr lang="zh-CN" altLang="en-US" smtClean="0">
                <a:latin typeface="华文细黑" pitchFamily="2" charset="-122"/>
                <a:ea typeface="华文细黑" pitchFamily="2" charset="-122"/>
              </a:rPr>
              <a:t>如果请求处理程序不捕获此异常，那么和所有未捕获的异常一样，运行时环境将向客户端返回 </a:t>
            </a:r>
            <a:r>
              <a:rPr lang="en-US" altLang="zh-CN" smtClean="0">
                <a:latin typeface="华文细黑" pitchFamily="2" charset="-122"/>
                <a:ea typeface="华文细黑" pitchFamily="2" charset="-122"/>
              </a:rPr>
              <a:t>HTTP 500 </a:t>
            </a:r>
            <a:r>
              <a:rPr lang="zh-CN" altLang="en-US" smtClean="0">
                <a:latin typeface="华文细黑" pitchFamily="2" charset="-122"/>
                <a:ea typeface="华文细黑" pitchFamily="2" charset="-122"/>
              </a:rPr>
              <a:t>服务器错误。</a:t>
            </a:r>
            <a:endParaRPr lang="en-US" altLang="zh-CN" smtClean="0">
              <a:latin typeface="华文细黑" pitchFamily="2" charset="-122"/>
              <a:ea typeface="华文细黑" pitchFamily="2" charset="-122"/>
            </a:endParaRPr>
          </a:p>
          <a:p>
            <a:pPr lvl="1" eaLnBrk="1" hangingPunct="1"/>
            <a:endParaRPr lang="en-US" altLang="zh-CN" smtClean="0">
              <a:latin typeface="华文细黑" pitchFamily="2" charset="-122"/>
              <a:ea typeface="华文细黑" pitchFamily="2" charset="-122"/>
            </a:endParaRPr>
          </a:p>
        </p:txBody>
      </p:sp>
    </p:spTree>
  </p:cSld>
  <p:clrMapOvr>
    <a:masterClrMapping/>
  </p:clrMapOvr>
  <p:transition spd="slow">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609600"/>
            <a:ext cx="8643938" cy="1143000"/>
          </a:xfrm>
        </p:spPr>
        <p:txBody>
          <a:bodyPr/>
          <a:lstStyle/>
          <a:p>
            <a:pPr>
              <a:defRPr/>
            </a:pPr>
            <a:r>
              <a:rPr lang="zh-CN" altLang="en-US" smtClean="0"/>
              <a:t>例：</a:t>
            </a:r>
            <a:r>
              <a:rPr lang="en-US" altLang="zh-CN" smtClean="0"/>
              <a:t>Cloud Foundary</a:t>
            </a:r>
            <a:r>
              <a:rPr lang="zh-CN" altLang="en-US" smtClean="0"/>
              <a:t>的云控制器</a:t>
            </a:r>
            <a:endParaRPr lang="zh-CN" altLang="en-US"/>
          </a:p>
        </p:txBody>
      </p:sp>
      <p:sp>
        <p:nvSpPr>
          <p:cNvPr id="5" name="内容占位符 2"/>
          <p:cNvSpPr txBox="1">
            <a:spLocks/>
          </p:cNvSpPr>
          <p:nvPr/>
        </p:nvSpPr>
        <p:spPr>
          <a:xfrm>
            <a:off x="457200" y="1706563"/>
            <a:ext cx="8686800" cy="4525962"/>
          </a:xfrm>
          <a:prstGeom prst="rect">
            <a:avLst/>
          </a:prstGeom>
        </p:spPr>
        <p:txBody>
          <a:bodyPr>
            <a:normAutofit fontScale="92500" lnSpcReduction="10000"/>
          </a:bodyPr>
          <a:lstStyle/>
          <a:p>
            <a:pPr marL="342900" indent="-342900" fontAlgn="auto">
              <a:spcBef>
                <a:spcPct val="20000"/>
              </a:spcBef>
              <a:spcAft>
                <a:spcPts val="0"/>
              </a:spcAft>
              <a:buClr>
                <a:schemeClr val="accent1"/>
              </a:buClr>
              <a:buSzPct val="70000"/>
              <a:buFont typeface="Wingdings 2"/>
              <a:buChar char=""/>
              <a:defRPr/>
            </a:pPr>
            <a:r>
              <a:rPr kumimoji="0" lang="zh-CN" altLang="en-US" sz="3200">
                <a:latin typeface="+mn-lt"/>
                <a:ea typeface="+mn-ea"/>
              </a:rPr>
              <a:t>负责系统中的所有状态改变</a:t>
            </a:r>
          </a:p>
          <a:p>
            <a:pPr marL="742950" lvl="1" indent="-285750" fontAlgn="auto">
              <a:spcBef>
                <a:spcPct val="20000"/>
              </a:spcBef>
              <a:spcAft>
                <a:spcPts val="0"/>
              </a:spcAft>
              <a:buClr>
                <a:schemeClr val="accent1"/>
              </a:buClr>
              <a:buSzPct val="70000"/>
              <a:buFont typeface="Wingdings 2"/>
              <a:buChar char=""/>
              <a:defRPr/>
            </a:pPr>
            <a:r>
              <a:rPr kumimoji="0" lang="zh-CN" altLang="en-US" sz="2800">
                <a:latin typeface="+mn-lt"/>
                <a:ea typeface="+mn-ea"/>
              </a:rPr>
              <a:t>保证所有的依赖可用</a:t>
            </a:r>
          </a:p>
          <a:p>
            <a:pPr marL="742950" lvl="1" indent="-285750" fontAlgn="auto">
              <a:spcBef>
                <a:spcPct val="20000"/>
              </a:spcBef>
              <a:spcAft>
                <a:spcPts val="0"/>
              </a:spcAft>
              <a:buClr>
                <a:schemeClr val="accent1"/>
              </a:buClr>
              <a:buSzPct val="70000"/>
              <a:buFont typeface="Wingdings 2"/>
              <a:buChar char=""/>
              <a:defRPr/>
            </a:pPr>
            <a:r>
              <a:rPr kumimoji="0" lang="zh-CN" altLang="en-US" sz="2800">
                <a:latin typeface="+mn-lt"/>
                <a:ea typeface="+mn-ea"/>
              </a:rPr>
              <a:t>将服务和应用绑定</a:t>
            </a:r>
          </a:p>
          <a:p>
            <a:pPr marL="342900" indent="-342900" fontAlgn="auto">
              <a:spcBef>
                <a:spcPct val="20000"/>
              </a:spcBef>
              <a:spcAft>
                <a:spcPts val="0"/>
              </a:spcAft>
              <a:buClr>
                <a:schemeClr val="accent1"/>
              </a:buClr>
              <a:buSzPct val="70000"/>
              <a:buFont typeface="Wingdings 2"/>
              <a:buChar char=""/>
              <a:defRPr/>
            </a:pPr>
            <a:r>
              <a:rPr kumimoji="0" lang="zh-CN" altLang="en-US" sz="3200">
                <a:latin typeface="+mn-lt"/>
                <a:ea typeface="+mn-ea"/>
              </a:rPr>
              <a:t>所有影响用户、应用和服务的操作都由</a:t>
            </a:r>
            <a:r>
              <a:rPr kumimoji="0" lang="en-US" altLang="zh-CN" sz="3200">
                <a:latin typeface="+mn-lt"/>
                <a:ea typeface="+mn-ea"/>
              </a:rPr>
              <a:t>cloud controller</a:t>
            </a:r>
            <a:r>
              <a:rPr kumimoji="0" lang="zh-CN" altLang="en-US" sz="3200">
                <a:latin typeface="+mn-lt"/>
                <a:ea typeface="+mn-ea"/>
              </a:rPr>
              <a:t>来进行</a:t>
            </a:r>
          </a:p>
          <a:p>
            <a:pPr marL="742950" lvl="1" indent="-285750" fontAlgn="auto">
              <a:spcBef>
                <a:spcPct val="20000"/>
              </a:spcBef>
              <a:spcAft>
                <a:spcPts val="0"/>
              </a:spcAft>
              <a:buClr>
                <a:schemeClr val="accent1"/>
              </a:buClr>
              <a:buSzPct val="70000"/>
              <a:buFont typeface="Wingdings 2"/>
              <a:buChar char=""/>
              <a:defRPr/>
            </a:pPr>
            <a:r>
              <a:rPr kumimoji="0" lang="en-US" altLang="zh-CN" sz="2800">
                <a:latin typeface="+mn-lt"/>
                <a:ea typeface="+mn-ea"/>
              </a:rPr>
              <a:t>Push</a:t>
            </a:r>
          </a:p>
          <a:p>
            <a:pPr marL="742950" lvl="1" indent="-285750" fontAlgn="auto">
              <a:spcBef>
                <a:spcPct val="20000"/>
              </a:spcBef>
              <a:spcAft>
                <a:spcPts val="0"/>
              </a:spcAft>
              <a:buClr>
                <a:schemeClr val="accent1"/>
              </a:buClr>
              <a:buSzPct val="70000"/>
              <a:buFont typeface="Wingdings 2"/>
              <a:buChar char=""/>
              <a:defRPr/>
            </a:pPr>
            <a:r>
              <a:rPr kumimoji="0" lang="en-US" altLang="zh-CN" sz="2800">
                <a:latin typeface="+mn-lt"/>
                <a:ea typeface="+mn-ea"/>
              </a:rPr>
              <a:t>Instances</a:t>
            </a:r>
          </a:p>
          <a:p>
            <a:pPr marL="742950" lvl="1" indent="-285750" fontAlgn="auto">
              <a:spcBef>
                <a:spcPct val="20000"/>
              </a:spcBef>
              <a:spcAft>
                <a:spcPts val="0"/>
              </a:spcAft>
              <a:buClr>
                <a:schemeClr val="accent1"/>
              </a:buClr>
              <a:buSzPct val="70000"/>
              <a:buFont typeface="Wingdings 2"/>
              <a:buChar char=""/>
              <a:defRPr/>
            </a:pPr>
            <a:r>
              <a:rPr kumimoji="0" lang="en-US" altLang="zh-CN" sz="2800">
                <a:latin typeface="+mn-lt"/>
                <a:ea typeface="+mn-ea"/>
              </a:rPr>
              <a:t>create-service</a:t>
            </a:r>
          </a:p>
          <a:p>
            <a:pPr marL="342900" indent="-342900" fontAlgn="auto">
              <a:spcBef>
                <a:spcPct val="20000"/>
              </a:spcBef>
              <a:spcAft>
                <a:spcPts val="0"/>
              </a:spcAft>
              <a:buClr>
                <a:schemeClr val="accent1"/>
              </a:buClr>
              <a:buSzPct val="70000"/>
              <a:buFont typeface="Wingdings 2"/>
              <a:buChar char=""/>
              <a:defRPr/>
            </a:pPr>
            <a:r>
              <a:rPr kumimoji="0" lang="zh-CN" altLang="en-US" sz="3200">
                <a:latin typeface="+mn-lt"/>
                <a:ea typeface="+mn-ea"/>
              </a:rPr>
              <a:t>当应用被组装好以后，</a:t>
            </a:r>
            <a:r>
              <a:rPr kumimoji="0" lang="en-US" altLang="zh-CN" sz="3200">
                <a:latin typeface="+mn-lt"/>
                <a:ea typeface="+mn-ea"/>
              </a:rPr>
              <a:t>cloud controller</a:t>
            </a:r>
            <a:r>
              <a:rPr kumimoji="0" lang="zh-CN" altLang="en-US" sz="3200">
                <a:latin typeface="+mn-lt"/>
                <a:ea typeface="+mn-ea"/>
              </a:rPr>
              <a:t>负责将应用和一个</a:t>
            </a:r>
            <a:r>
              <a:rPr kumimoji="0" lang="en-US" altLang="zh-CN" sz="3200">
                <a:latin typeface="+mn-lt"/>
                <a:ea typeface="+mn-ea"/>
              </a:rPr>
              <a:t>DEA</a:t>
            </a:r>
            <a:r>
              <a:rPr kumimoji="0" lang="zh-CN" altLang="en-US" sz="3200">
                <a:latin typeface="+mn-lt"/>
                <a:ea typeface="+mn-ea"/>
              </a:rPr>
              <a:t>执行单元连接起来</a:t>
            </a:r>
          </a:p>
          <a:p>
            <a:pPr marL="342900" indent="-342900" fontAlgn="auto">
              <a:spcBef>
                <a:spcPct val="20000"/>
              </a:spcBef>
              <a:spcAft>
                <a:spcPts val="0"/>
              </a:spcAft>
              <a:buClr>
                <a:schemeClr val="accent1"/>
              </a:buClr>
              <a:buSzPct val="70000"/>
              <a:buFont typeface="Wingdings 2"/>
              <a:buChar char=""/>
              <a:defRPr/>
            </a:pPr>
            <a:endParaRPr kumimoji="0" lang="zh-CN" altLang="en-US" sz="3200">
              <a:solidFill>
                <a:schemeClr val="tx2"/>
              </a:solidFill>
              <a:latin typeface="+mn-lt"/>
              <a:ea typeface="+mn-ea"/>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用户身份认证服务</a:t>
            </a:r>
            <a:endParaRPr lang="zh-CN" altLang="en-US" dirty="0"/>
          </a:p>
        </p:txBody>
      </p:sp>
      <p:sp>
        <p:nvSpPr>
          <p:cNvPr id="56323" name="内容占位符 2"/>
          <p:cNvSpPr>
            <a:spLocks noGrp="1"/>
          </p:cNvSpPr>
          <p:nvPr>
            <p:ph idx="1"/>
          </p:nvPr>
        </p:nvSpPr>
        <p:spPr/>
        <p:txBody>
          <a:bodyPr/>
          <a:lstStyle/>
          <a:p>
            <a:r>
              <a:rPr lang="zh-CN" altLang="en-US" smtClean="0"/>
              <a:t>平台用户的身份认证</a:t>
            </a:r>
            <a:endParaRPr lang="en-US" altLang="zh-CN" smtClean="0"/>
          </a:p>
          <a:p>
            <a:r>
              <a:rPr lang="zh-CN" altLang="en-US" smtClean="0"/>
              <a:t>平台用户的权限分配</a:t>
            </a:r>
            <a:endParaRPr lang="en-US" altLang="zh-CN" smtClean="0"/>
          </a:p>
          <a:p>
            <a:pPr lvl="1"/>
            <a:r>
              <a:rPr lang="zh-CN" altLang="en-US" smtClean="0"/>
              <a:t>部署在平台上的服务的使用者</a:t>
            </a:r>
            <a:endParaRPr lang="en-US" altLang="zh-CN" smtClean="0"/>
          </a:p>
          <a:p>
            <a:pPr lvl="1"/>
            <a:r>
              <a:rPr lang="zh-CN" altLang="en-US" smtClean="0"/>
              <a:t>部署在平台上的服务的提供者</a:t>
            </a:r>
            <a:endParaRPr lang="en-US" altLang="zh-CN" smtClean="0"/>
          </a:p>
          <a:p>
            <a:r>
              <a:rPr lang="zh-CN" altLang="en-US" smtClean="0"/>
              <a:t>平台上服务的用户身份统一认证</a:t>
            </a:r>
            <a:endParaRPr lang="en-US" altLang="zh-CN" smtClean="0"/>
          </a:p>
          <a:p>
            <a:pPr lvl="1"/>
            <a:r>
              <a:rPr lang="zh-CN" altLang="en-US" smtClean="0"/>
              <a:t>单点登录</a:t>
            </a:r>
            <a:endParaRPr lang="en-US" altLang="zh-CN" smtClean="0"/>
          </a:p>
          <a:p>
            <a:pPr lvl="1"/>
            <a:r>
              <a:rPr lang="en-US" altLang="zh-CN" smtClean="0"/>
              <a:t>oAuth</a:t>
            </a:r>
            <a:r>
              <a:rPr lang="zh-CN" altLang="en-US" smtClean="0"/>
              <a:t>身份认证</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平台路由</a:t>
            </a:r>
            <a:endParaRPr lang="zh-CN" altLang="en-US" dirty="0"/>
          </a:p>
        </p:txBody>
      </p:sp>
      <p:sp>
        <p:nvSpPr>
          <p:cNvPr id="57347" name="内容占位符 2"/>
          <p:cNvSpPr>
            <a:spLocks noGrp="1"/>
          </p:cNvSpPr>
          <p:nvPr>
            <p:ph idx="1"/>
          </p:nvPr>
        </p:nvSpPr>
        <p:spPr/>
        <p:txBody>
          <a:bodyPr/>
          <a:lstStyle/>
          <a:p>
            <a:r>
              <a:rPr lang="zh-CN" altLang="en-US" smtClean="0"/>
              <a:t>隔离平台内外网络环境</a:t>
            </a:r>
            <a:endParaRPr lang="en-US" altLang="zh-CN" smtClean="0"/>
          </a:p>
          <a:p>
            <a:r>
              <a:rPr lang="zh-CN" altLang="en-US" smtClean="0"/>
              <a:t>实现应用的弹性扩展</a:t>
            </a:r>
            <a:endParaRPr lang="en-US" altLang="zh-CN" smtClean="0"/>
          </a:p>
          <a:p>
            <a:r>
              <a:rPr lang="zh-CN" altLang="en-US" smtClean="0"/>
              <a:t>实现应用的负载平衡</a:t>
            </a:r>
            <a:endParaRPr lang="en-US" altLang="zh-CN" smtClean="0"/>
          </a:p>
          <a:p>
            <a:endParaRPr lang="zh-CN" altLang="en-US" smtClean="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09600"/>
            <a:ext cx="9001125" cy="1143000"/>
          </a:xfrm>
        </p:spPr>
        <p:txBody>
          <a:bodyPr/>
          <a:lstStyle/>
          <a:p>
            <a:pPr>
              <a:defRPr/>
            </a:pPr>
            <a:r>
              <a:rPr lang="zh-CN" altLang="en-US" sz="4000" smtClean="0"/>
              <a:t>例：</a:t>
            </a:r>
            <a:r>
              <a:rPr lang="en-US" altLang="zh-CN" sz="4000" smtClean="0"/>
              <a:t>Cloud Foundary</a:t>
            </a:r>
            <a:r>
              <a:rPr lang="zh-CN" altLang="en-US" sz="4000" smtClean="0"/>
              <a:t>的</a:t>
            </a:r>
            <a:r>
              <a:rPr lang="en-US" altLang="zh-CN" sz="4000" smtClean="0"/>
              <a:t>ROUTER</a:t>
            </a:r>
            <a:endParaRPr lang="zh-CN" altLang="en-US" sz="4000"/>
          </a:p>
        </p:txBody>
      </p:sp>
      <p:sp>
        <p:nvSpPr>
          <p:cNvPr id="3" name="内容占位符 2"/>
          <p:cNvSpPr>
            <a:spLocks noGrp="1"/>
          </p:cNvSpPr>
          <p:nvPr>
            <p:ph idx="1"/>
          </p:nvPr>
        </p:nvSpPr>
        <p:spPr/>
        <p:txBody>
          <a:bodyPr/>
          <a:lstStyle/>
          <a:p>
            <a:pPr marL="304800" indent="-304800">
              <a:defRPr/>
            </a:pPr>
            <a:r>
              <a:rPr lang="zh-CN" altLang="en-US" smtClean="0"/>
              <a:t>路由负责接收外界的所有请求，并负责维护外网</a:t>
            </a:r>
            <a:r>
              <a:rPr lang="en-US" altLang="zh-CN" smtClean="0"/>
              <a:t>URL</a:t>
            </a:r>
            <a:r>
              <a:rPr lang="zh-CN" altLang="en-US" smtClean="0"/>
              <a:t>到内部服务实例的映射</a:t>
            </a:r>
            <a:endParaRPr lang="en-US" smtClean="0"/>
          </a:p>
          <a:p>
            <a:pPr marL="304800" indent="-304800">
              <a:defRPr/>
            </a:pPr>
            <a:r>
              <a:rPr lang="zh-CN" altLang="en-US" smtClean="0"/>
              <a:t>除了对应用的请求，对所有的</a:t>
            </a:r>
            <a:r>
              <a:rPr lang="en-US" altLang="zh-CN" smtClean="0"/>
              <a:t>Cloud Foundry</a:t>
            </a:r>
            <a:r>
              <a:rPr lang="zh-CN" altLang="en-US" smtClean="0"/>
              <a:t>的</a:t>
            </a:r>
            <a:r>
              <a:rPr lang="en-US" altLang="zh-CN" smtClean="0"/>
              <a:t>API</a:t>
            </a:r>
            <a:r>
              <a:rPr lang="zh-CN" altLang="en-US" smtClean="0"/>
              <a:t>的请求（一般是由</a:t>
            </a:r>
            <a:r>
              <a:rPr lang="en-US" altLang="zh-CN" smtClean="0"/>
              <a:t>vmc</a:t>
            </a:r>
            <a:r>
              <a:rPr lang="zh-CN" altLang="en-US" smtClean="0"/>
              <a:t>和</a:t>
            </a:r>
            <a:r>
              <a:rPr lang="en-US" altLang="zh-CN" smtClean="0"/>
              <a:t>STS</a:t>
            </a:r>
            <a:r>
              <a:rPr lang="zh-CN" altLang="en-US" smtClean="0"/>
              <a:t>发出的）也会经过路由</a:t>
            </a:r>
            <a:endParaRPr lang="en-US" smtClean="0"/>
          </a:p>
          <a:p>
            <a:pPr marL="304800" indent="-304800">
              <a:defRPr/>
            </a:pPr>
            <a:r>
              <a:rPr lang="zh-CN" altLang="en-US" smtClean="0"/>
              <a:t>路由同时也是一个负载均衡器，负责把请求平均的分发给一个给定应用的所有实例</a:t>
            </a:r>
            <a:endParaRPr lang="en-US" smtClean="0"/>
          </a:p>
          <a:p>
            <a:pPr>
              <a:defRPr/>
            </a:pPr>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 y="500063"/>
            <a:ext cx="7772400" cy="1143000"/>
          </a:xfrm>
        </p:spPr>
        <p:txBody>
          <a:bodyPr/>
          <a:lstStyle/>
          <a:p>
            <a:pPr>
              <a:defRPr/>
            </a:pPr>
            <a:r>
              <a:rPr lang="en-US" altLang="zh-CN" dirty="0" err="1" smtClean="0"/>
              <a:t>PaaS</a:t>
            </a:r>
            <a:r>
              <a:rPr lang="zh-CN" altLang="en-US" dirty="0" smtClean="0"/>
              <a:t>平台的中间件</a:t>
            </a:r>
            <a:endParaRPr lang="zh-CN" altLang="en-US" dirty="0"/>
          </a:p>
        </p:txBody>
      </p:sp>
      <p:sp>
        <p:nvSpPr>
          <p:cNvPr id="3" name="内容占位符 2"/>
          <p:cNvSpPr>
            <a:spLocks noGrp="1"/>
          </p:cNvSpPr>
          <p:nvPr>
            <p:ph idx="1"/>
          </p:nvPr>
        </p:nvSpPr>
        <p:spPr>
          <a:xfrm>
            <a:off x="254000" y="1417638"/>
            <a:ext cx="8667750" cy="5297487"/>
          </a:xfrm>
        </p:spPr>
        <p:txBody>
          <a:bodyPr>
            <a:normAutofit/>
          </a:bodyPr>
          <a:lstStyle/>
          <a:p>
            <a:pPr>
              <a:defRPr/>
            </a:pPr>
            <a:r>
              <a:rPr lang="zh-CN" altLang="en-US" dirty="0" smtClean="0"/>
              <a:t>控制平台</a:t>
            </a:r>
            <a:r>
              <a:rPr lang="zh-CN" altLang="en-US" smtClean="0"/>
              <a:t>上的</a:t>
            </a:r>
            <a:r>
              <a:rPr lang="en-US" altLang="zh-CN" smtClean="0"/>
              <a:t>WEB</a:t>
            </a:r>
            <a:r>
              <a:rPr lang="zh-CN" altLang="en-US" smtClean="0"/>
              <a:t>服务器</a:t>
            </a:r>
            <a:endParaRPr lang="en-US" altLang="zh-CN" dirty="0" smtClean="0"/>
          </a:p>
          <a:p>
            <a:pPr>
              <a:defRPr/>
            </a:pPr>
            <a:r>
              <a:rPr lang="en-US" altLang="zh-CN" smtClean="0"/>
              <a:t>WEB</a:t>
            </a:r>
            <a:r>
              <a:rPr lang="zh-CN" altLang="en-US" smtClean="0"/>
              <a:t>服务器</a:t>
            </a:r>
            <a:r>
              <a:rPr lang="zh-CN" altLang="en-US" dirty="0" smtClean="0"/>
              <a:t>的配置与部署</a:t>
            </a:r>
            <a:endParaRPr lang="en-US" altLang="zh-CN" dirty="0" smtClean="0"/>
          </a:p>
          <a:p>
            <a:pPr>
              <a:defRPr/>
            </a:pPr>
            <a:r>
              <a:rPr lang="zh-CN" altLang="en-US" dirty="0" smtClean="0"/>
              <a:t>保证服务在运行时环境上的隔离性</a:t>
            </a:r>
            <a:endParaRPr lang="en-US" altLang="zh-CN" dirty="0" smtClean="0"/>
          </a:p>
          <a:p>
            <a:pPr>
              <a:defRPr/>
            </a:pPr>
            <a:r>
              <a:rPr lang="zh-CN" altLang="en-US" dirty="0" smtClean="0"/>
              <a:t>两个</a:t>
            </a:r>
            <a:r>
              <a:rPr lang="zh-CN" altLang="en-US" smtClean="0"/>
              <a:t>层面的应用服务器</a:t>
            </a:r>
            <a:r>
              <a:rPr lang="zh-CN" altLang="en-US" dirty="0" smtClean="0"/>
              <a:t>管理</a:t>
            </a:r>
            <a:endParaRPr lang="en-US" altLang="zh-CN" dirty="0" smtClean="0"/>
          </a:p>
          <a:p>
            <a:pPr lvl="1">
              <a:defRPr/>
            </a:pPr>
            <a:r>
              <a:rPr lang="zh-CN" altLang="en-US" dirty="0" smtClean="0"/>
              <a:t>平台核心服务所使用的应用服务器</a:t>
            </a:r>
            <a:endParaRPr lang="en-US" altLang="zh-CN" dirty="0" smtClean="0"/>
          </a:p>
          <a:p>
            <a:pPr lvl="1">
              <a:defRPr/>
            </a:pPr>
            <a:r>
              <a:rPr lang="zh-CN" altLang="en-US" dirty="0" smtClean="0"/>
              <a:t>部署在平台</a:t>
            </a:r>
            <a:r>
              <a:rPr lang="zh-CN" altLang="en-US" smtClean="0"/>
              <a:t>上的服务所</a:t>
            </a:r>
            <a:r>
              <a:rPr lang="zh-CN" altLang="en-US" dirty="0" smtClean="0"/>
              <a:t>使用的应用服务器</a:t>
            </a:r>
            <a:endParaRPr lang="en-US" altLang="zh-CN" dirty="0" smtClean="0"/>
          </a:p>
          <a:p>
            <a:pPr>
              <a:defRPr/>
            </a:pPr>
            <a:r>
              <a:rPr lang="zh-CN" altLang="en-US" smtClean="0"/>
              <a:t>服务管理</a:t>
            </a:r>
            <a:r>
              <a:rPr lang="zh-CN" altLang="en-US" dirty="0" smtClean="0"/>
              <a:t>的基本单位</a:t>
            </a:r>
            <a:endParaRPr lang="en-US" altLang="zh-CN" dirty="0" smtClean="0"/>
          </a:p>
          <a:p>
            <a:pPr lvl="1">
              <a:defRPr/>
            </a:pPr>
            <a:r>
              <a:rPr lang="zh-CN" altLang="en-US" smtClean="0"/>
              <a:t>服务的</a:t>
            </a:r>
            <a:r>
              <a:rPr lang="zh-CN" altLang="en-US" dirty="0" smtClean="0"/>
              <a:t>部署</a:t>
            </a:r>
            <a:endParaRPr lang="en-US" altLang="zh-CN" dirty="0" smtClean="0"/>
          </a:p>
          <a:p>
            <a:pPr lvl="1">
              <a:defRPr/>
            </a:pPr>
            <a:r>
              <a:rPr lang="zh-CN" altLang="en-US" smtClean="0"/>
              <a:t>服务的</a:t>
            </a:r>
            <a:r>
              <a:rPr lang="zh-CN" altLang="en-US" dirty="0" smtClean="0"/>
              <a:t>迁移</a:t>
            </a:r>
            <a:endParaRPr lang="en-US" altLang="zh-CN" dirty="0" smtClean="0"/>
          </a:p>
          <a:p>
            <a:pPr lvl="1">
              <a:defRPr/>
            </a:pPr>
            <a:r>
              <a:rPr lang="zh-CN" altLang="en-US" smtClean="0"/>
              <a:t>服务的</a:t>
            </a:r>
            <a:r>
              <a:rPr lang="zh-CN" altLang="en-US" dirty="0" smtClean="0"/>
              <a:t>监测</a:t>
            </a:r>
            <a:endParaRPr lang="en-US" altLang="zh-CN" dirty="0" smtClean="0"/>
          </a:p>
          <a:p>
            <a:pPr>
              <a:defRPr/>
            </a:pPr>
            <a:endParaRPr lang="zh-CN" altLang="en-US"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mtClean="0"/>
              <a:t>PaaS</a:t>
            </a:r>
            <a:r>
              <a:rPr lang="zh-CN" altLang="en-US" smtClean="0"/>
              <a:t>平台</a:t>
            </a:r>
            <a:r>
              <a:rPr lang="zh-CN" altLang="en-US" dirty="0" smtClean="0"/>
              <a:t>的数据库管理系统</a:t>
            </a:r>
            <a:endParaRPr lang="zh-CN" altLang="en-US" dirty="0"/>
          </a:p>
        </p:txBody>
      </p:sp>
      <p:sp>
        <p:nvSpPr>
          <p:cNvPr id="60419" name="内容占位符 2"/>
          <p:cNvSpPr>
            <a:spLocks noGrp="1"/>
          </p:cNvSpPr>
          <p:nvPr>
            <p:ph idx="1"/>
          </p:nvPr>
        </p:nvSpPr>
        <p:spPr>
          <a:xfrm>
            <a:off x="238125" y="1600200"/>
            <a:ext cx="8448675" cy="5099050"/>
          </a:xfrm>
        </p:spPr>
        <p:txBody>
          <a:bodyPr/>
          <a:lstStyle/>
          <a:p>
            <a:r>
              <a:rPr lang="zh-CN" altLang="en-US" smtClean="0"/>
              <a:t>控制平台上的数据库管理系统</a:t>
            </a:r>
            <a:endParaRPr lang="en-US" altLang="zh-CN" smtClean="0"/>
          </a:p>
          <a:p>
            <a:r>
              <a:rPr lang="zh-CN" altLang="en-US" smtClean="0"/>
              <a:t>保证应用在数据库上的隔离性</a:t>
            </a:r>
            <a:endParaRPr lang="en-US" altLang="zh-CN" smtClean="0"/>
          </a:p>
          <a:p>
            <a:r>
              <a:rPr lang="zh-CN" altLang="en-US" smtClean="0"/>
              <a:t>两个层面的数据库管理</a:t>
            </a:r>
            <a:endParaRPr lang="en-US" altLang="zh-CN" smtClean="0"/>
          </a:p>
          <a:p>
            <a:pPr lvl="1"/>
            <a:r>
              <a:rPr lang="zh-CN" altLang="en-US" smtClean="0"/>
              <a:t>平台自身所需的数据库</a:t>
            </a:r>
            <a:endParaRPr lang="en-US" altLang="zh-CN" smtClean="0"/>
          </a:p>
          <a:p>
            <a:pPr lvl="2"/>
            <a:r>
              <a:rPr lang="zh-CN" altLang="en-US" smtClean="0"/>
              <a:t>平台的相关信息</a:t>
            </a:r>
            <a:endParaRPr lang="en-US" altLang="zh-CN" smtClean="0"/>
          </a:p>
          <a:p>
            <a:pPr lvl="2"/>
            <a:r>
              <a:rPr lang="zh-CN" altLang="en-US" smtClean="0"/>
              <a:t>用户的相关信息</a:t>
            </a:r>
            <a:endParaRPr lang="en-US" altLang="zh-CN" smtClean="0"/>
          </a:p>
          <a:p>
            <a:pPr lvl="2"/>
            <a:r>
              <a:rPr lang="zh-CN" altLang="en-US" smtClean="0"/>
              <a:t>服务的相关信息</a:t>
            </a:r>
            <a:endParaRPr lang="en-US" altLang="zh-CN" smtClean="0"/>
          </a:p>
          <a:p>
            <a:pPr lvl="1"/>
            <a:r>
              <a:rPr lang="zh-CN" altLang="en-US" smtClean="0"/>
              <a:t>应用所需的数据库</a:t>
            </a:r>
            <a:endParaRPr lang="en-US" altLang="zh-CN" smtClean="0"/>
          </a:p>
          <a:p>
            <a:pPr lvl="2"/>
            <a:r>
              <a:rPr lang="zh-CN" altLang="en-US" smtClean="0"/>
              <a:t>权限分配</a:t>
            </a:r>
            <a:endParaRPr lang="en-US" altLang="zh-CN" smtClean="0"/>
          </a:p>
          <a:p>
            <a:pPr lvl="2"/>
            <a:r>
              <a:rPr lang="zh-CN" altLang="en-US" smtClean="0"/>
              <a:t>冲突配置的分析与排除</a:t>
            </a:r>
            <a:endParaRPr lang="en-US" altLang="zh-CN" smtClean="0"/>
          </a:p>
          <a:p>
            <a:pPr lvl="1"/>
            <a:endParaRPr lang="en-US" altLang="zh-CN" smtClean="0"/>
          </a:p>
          <a:p>
            <a:pPr lvl="1"/>
            <a:endParaRPr lang="zh-CN" altLang="en-US" smtClean="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例：</a:t>
            </a:r>
            <a:r>
              <a:rPr lang="en-US" altLang="zh-CN" smtClean="0"/>
              <a:t>Azure SQL</a:t>
            </a:r>
            <a:endParaRPr lang="zh-CN" altLang="en-US"/>
          </a:p>
        </p:txBody>
      </p:sp>
      <p:sp>
        <p:nvSpPr>
          <p:cNvPr id="61443" name="内容占位符 2"/>
          <p:cNvSpPr>
            <a:spLocks noGrp="1"/>
          </p:cNvSpPr>
          <p:nvPr>
            <p:ph idx="1"/>
          </p:nvPr>
        </p:nvSpPr>
        <p:spPr>
          <a:xfrm>
            <a:off x="285750" y="1981200"/>
            <a:ext cx="8715375" cy="4591050"/>
          </a:xfrm>
        </p:spPr>
        <p:txBody>
          <a:bodyPr/>
          <a:lstStyle/>
          <a:p>
            <a:r>
              <a:rPr lang="zh-CN" altLang="en-US" smtClean="0"/>
              <a:t>部署在云端的关系型数据库引擎</a:t>
            </a:r>
            <a:endParaRPr lang="en-US" altLang="zh-CN" smtClean="0"/>
          </a:p>
          <a:p>
            <a:r>
              <a:rPr lang="zh-CN" altLang="en-US" smtClean="0"/>
              <a:t>绝大多数的管理工作都由微软为你完成，因此你不用担心任何诸如备份，集群，等管理方面的问题</a:t>
            </a:r>
            <a:endParaRPr lang="en-US" altLang="zh-CN" smtClean="0"/>
          </a:p>
          <a:p>
            <a:r>
              <a:rPr lang="en-US" altLang="zh-CN" smtClean="0"/>
              <a:t>SQL Server 2008 Management Studio R2</a:t>
            </a:r>
            <a:r>
              <a:rPr lang="zh-CN" altLang="en-US" smtClean="0"/>
              <a:t>（目前为</a:t>
            </a:r>
            <a:r>
              <a:rPr lang="en-US" altLang="zh-CN" smtClean="0"/>
              <a:t>CTP</a:t>
            </a:r>
            <a:r>
              <a:rPr lang="zh-CN" altLang="en-US" smtClean="0"/>
              <a:t>版本）针对</a:t>
            </a:r>
            <a:r>
              <a:rPr lang="en-US" altLang="zh-CN" smtClean="0"/>
              <a:t>SQL Azure</a:t>
            </a:r>
            <a:r>
              <a:rPr lang="zh-CN" altLang="en-US" smtClean="0"/>
              <a:t>也提供了很强大的支持</a:t>
            </a:r>
          </a:p>
          <a:p>
            <a:endParaRPr lang="zh-CN" altLang="en-US" smtClean="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p:txBody>
          <a:bodyPr/>
          <a:lstStyle/>
          <a:p>
            <a:r>
              <a:rPr lang="zh-CN" altLang="en-US" smtClean="0"/>
              <a:t>平台即服务技术概览</a:t>
            </a:r>
            <a:endParaRPr lang="en-US" altLang="zh-CN" smtClean="0"/>
          </a:p>
          <a:p>
            <a:r>
              <a:rPr lang="zh-CN" altLang="en-US" smtClean="0"/>
              <a:t>平台即服务的基础设施</a:t>
            </a:r>
            <a:endParaRPr lang="en-US" altLang="zh-CN" smtClean="0"/>
          </a:p>
          <a:p>
            <a:r>
              <a:rPr lang="zh-CN" altLang="en-US" smtClean="0"/>
              <a:t>平台运行的相关技术</a:t>
            </a:r>
            <a:endParaRPr lang="en-US" altLang="zh-CN" smtClean="0"/>
          </a:p>
          <a:p>
            <a:r>
              <a:rPr lang="zh-CN" altLang="en-US" smtClean="0">
                <a:solidFill>
                  <a:srgbClr val="FF0000"/>
                </a:solidFill>
              </a:rPr>
              <a:t>服务支持的相关技术</a:t>
            </a:r>
            <a:endParaRPr lang="en-US" altLang="zh-CN" smtClean="0">
              <a:solidFill>
                <a:srgbClr val="FF0000"/>
              </a:solidFill>
            </a:endParaRPr>
          </a:p>
          <a:p>
            <a:r>
              <a:rPr lang="en-US" altLang="zh-CN" smtClean="0"/>
              <a:t>PaaS</a:t>
            </a:r>
            <a:r>
              <a:rPr lang="zh-CN" altLang="en-US" smtClean="0"/>
              <a:t>上的服务</a:t>
            </a:r>
          </a:p>
          <a:p>
            <a:endParaRPr lang="zh-CN" altLang="en-US"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smtClean="0"/>
              <a:t>到底什么是云计算？</a:t>
            </a:r>
            <a:endParaRPr lang="zh-CN" altLang="en-US"/>
          </a:p>
        </p:txBody>
      </p:sp>
      <p:sp>
        <p:nvSpPr>
          <p:cNvPr id="8195" name="内容占位符 2"/>
          <p:cNvSpPr>
            <a:spLocks noGrp="1"/>
          </p:cNvSpPr>
          <p:nvPr>
            <p:ph idx="1"/>
          </p:nvPr>
        </p:nvSpPr>
        <p:spPr/>
        <p:txBody>
          <a:bodyPr/>
          <a:lstStyle/>
          <a:p>
            <a:pPr eaLnBrk="1" hangingPunct="1"/>
            <a:r>
              <a:rPr lang="zh-CN" altLang="en-US" smtClean="0"/>
              <a:t>云计算是近年来得到广泛关注和快速发展的一种新型的计算方式</a:t>
            </a:r>
            <a:endParaRPr lang="en-US" altLang="zh-CN" smtClean="0"/>
          </a:p>
          <a:p>
            <a:pPr eaLnBrk="1" hangingPunct="1"/>
            <a:r>
              <a:rPr lang="zh-CN" altLang="en-US" smtClean="0"/>
              <a:t>云计算借助互联网实现计算资源和信息的按需供给</a:t>
            </a:r>
            <a:endParaRPr lang="en-US" altLang="zh-CN" smtClean="0"/>
          </a:p>
          <a:p>
            <a:pPr eaLnBrk="1" hangingPunct="1"/>
            <a:r>
              <a:rPr lang="zh-CN" altLang="en-US" smtClean="0"/>
              <a:t>云计算是一个发展中的概念，其中的很多定义和标准都在激烈的讨论中</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服务支持的相关技术</a:t>
            </a:r>
            <a:endParaRPr lang="zh-CN" altLang="en-US" dirty="0"/>
          </a:p>
        </p:txBody>
      </p:sp>
      <p:sp>
        <p:nvSpPr>
          <p:cNvPr id="63491" name="内容占位符 2"/>
          <p:cNvSpPr>
            <a:spLocks noGrp="1"/>
          </p:cNvSpPr>
          <p:nvPr>
            <p:ph idx="1"/>
          </p:nvPr>
        </p:nvSpPr>
        <p:spPr/>
        <p:txBody>
          <a:bodyPr/>
          <a:lstStyle/>
          <a:p>
            <a:r>
              <a:rPr lang="en-US" altLang="zh-CN" smtClean="0"/>
              <a:t>PaaS</a:t>
            </a:r>
            <a:r>
              <a:rPr lang="zh-CN" altLang="en-US" smtClean="0"/>
              <a:t>平台层的重要功能是对服务进行支持</a:t>
            </a:r>
            <a:r>
              <a:rPr lang="en-US" altLang="zh-CN" smtClean="0"/>
              <a:t>,</a:t>
            </a:r>
            <a:r>
              <a:rPr lang="zh-CN" altLang="en-US" smtClean="0"/>
              <a:t>本节主要介绍平台层如何对服务整个生命周期提供支持</a:t>
            </a:r>
            <a:r>
              <a:rPr lang="en-US" altLang="zh-CN" smtClean="0"/>
              <a:t>。</a:t>
            </a:r>
            <a:r>
              <a:rPr lang="zh-CN" altLang="en-US" smtClean="0"/>
              <a:t>本节主要从以下几个方面展开讨论：</a:t>
            </a:r>
            <a:endParaRPr lang="en-US" altLang="zh-CN" smtClean="0"/>
          </a:p>
          <a:p>
            <a:pPr lvl="1"/>
            <a:r>
              <a:rPr lang="zh-CN" altLang="en-US" smtClean="0"/>
              <a:t>服务的上传</a:t>
            </a:r>
            <a:endParaRPr lang="en-US" altLang="zh-CN" smtClean="0"/>
          </a:p>
          <a:p>
            <a:pPr lvl="1"/>
            <a:r>
              <a:rPr lang="zh-CN" altLang="en-US" smtClean="0"/>
              <a:t>服务的部署</a:t>
            </a:r>
            <a:endParaRPr lang="en-US" altLang="zh-CN" smtClean="0"/>
          </a:p>
          <a:p>
            <a:pPr lvl="1"/>
            <a:r>
              <a:rPr lang="zh-CN" altLang="en-US" smtClean="0"/>
              <a:t>服务的状态管理</a:t>
            </a:r>
            <a:endParaRPr lang="en-US" altLang="zh-CN" smtClean="0"/>
          </a:p>
          <a:p>
            <a:pPr lvl="1"/>
            <a:r>
              <a:rPr lang="zh-CN" altLang="en-US" smtClean="0"/>
              <a:t>服务的运行时监测</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服务的上传</a:t>
            </a:r>
            <a:endParaRPr lang="zh-CN" altLang="en-US" dirty="0"/>
          </a:p>
        </p:txBody>
      </p:sp>
      <p:sp>
        <p:nvSpPr>
          <p:cNvPr id="64515" name="内容占位符 2"/>
          <p:cNvSpPr>
            <a:spLocks noGrp="1"/>
          </p:cNvSpPr>
          <p:nvPr>
            <p:ph idx="1"/>
          </p:nvPr>
        </p:nvSpPr>
        <p:spPr>
          <a:xfrm>
            <a:off x="285750" y="1643063"/>
            <a:ext cx="8643938" cy="4929187"/>
          </a:xfrm>
        </p:spPr>
        <p:txBody>
          <a:bodyPr/>
          <a:lstStyle/>
          <a:p>
            <a:pPr>
              <a:lnSpc>
                <a:spcPct val="250000"/>
              </a:lnSpc>
            </a:pPr>
            <a:r>
              <a:rPr lang="zh-CN" altLang="en-US" smtClean="0"/>
              <a:t>将应用的代码包装入服务器端的文件系统</a:t>
            </a:r>
            <a:endParaRPr lang="en-US" altLang="zh-CN" smtClean="0"/>
          </a:p>
          <a:p>
            <a:pPr>
              <a:lnSpc>
                <a:spcPct val="250000"/>
              </a:lnSpc>
            </a:pPr>
            <a:r>
              <a:rPr lang="zh-CN" altLang="en-US" smtClean="0"/>
              <a:t>检查并调整应用代码中与平台冲突的配置</a:t>
            </a:r>
            <a:endParaRPr lang="en-US" altLang="zh-CN" smtClean="0"/>
          </a:p>
          <a:p>
            <a:pPr>
              <a:lnSpc>
                <a:spcPct val="250000"/>
              </a:lnSpc>
            </a:pPr>
            <a:r>
              <a:rPr lang="zh-CN" altLang="en-US" smtClean="0"/>
              <a:t>利用静态分析技术检查代码中的缺陷</a:t>
            </a:r>
            <a:endParaRPr lang="en-US" altLang="zh-CN" smtClean="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上传代码包</a:t>
            </a:r>
            <a:endParaRPr lang="zh-CN" altLang="en-US"/>
          </a:p>
        </p:txBody>
      </p:sp>
      <p:sp>
        <p:nvSpPr>
          <p:cNvPr id="65539" name="内容占位符 2"/>
          <p:cNvSpPr>
            <a:spLocks noGrp="1"/>
          </p:cNvSpPr>
          <p:nvPr>
            <p:ph idx="1"/>
          </p:nvPr>
        </p:nvSpPr>
        <p:spPr/>
        <p:txBody>
          <a:bodyPr/>
          <a:lstStyle/>
          <a:p>
            <a:r>
              <a:rPr lang="zh-CN" altLang="en-US" smtClean="0"/>
              <a:t>帮助用户完成服务在平台上的上传</a:t>
            </a:r>
            <a:endParaRPr lang="en-US" altLang="zh-CN" smtClean="0"/>
          </a:p>
          <a:p>
            <a:pPr lvl="1"/>
            <a:r>
              <a:rPr lang="zh-CN" altLang="en-US" smtClean="0"/>
              <a:t>客户端及</a:t>
            </a:r>
            <a:r>
              <a:rPr lang="en-US" altLang="zh-CN" smtClean="0"/>
              <a:t>IDE</a:t>
            </a:r>
            <a:r>
              <a:rPr lang="zh-CN" altLang="en-US" smtClean="0"/>
              <a:t>插件（</a:t>
            </a:r>
            <a:r>
              <a:rPr lang="en-US" altLang="zh-CN" smtClean="0"/>
              <a:t>GAE</a:t>
            </a:r>
            <a:r>
              <a:rPr lang="zh-CN" altLang="en-US" smtClean="0"/>
              <a:t>）</a:t>
            </a:r>
            <a:endParaRPr lang="en-US" altLang="zh-CN" smtClean="0"/>
          </a:p>
          <a:p>
            <a:pPr lvl="1"/>
            <a:r>
              <a:rPr lang="zh-CN" altLang="en-US" smtClean="0"/>
              <a:t>服务器端命令（</a:t>
            </a:r>
            <a:r>
              <a:rPr lang="en-US" altLang="zh-CN" smtClean="0"/>
              <a:t>Cloud Foundry</a:t>
            </a:r>
            <a:r>
              <a:rPr lang="zh-CN" altLang="en-US" smtClean="0"/>
              <a:t>）</a:t>
            </a:r>
            <a:endParaRPr lang="en-US" altLang="zh-CN" smtClean="0"/>
          </a:p>
          <a:p>
            <a:pPr lvl="1"/>
            <a:r>
              <a:rPr lang="zh-CN" altLang="en-US" smtClean="0"/>
              <a:t>基于浏览器的部署（</a:t>
            </a:r>
            <a:r>
              <a:rPr lang="en-US" altLang="zh-CN" smtClean="0"/>
              <a:t>SASEP</a:t>
            </a:r>
            <a:r>
              <a:rPr lang="zh-CN" altLang="en-US" smtClean="0"/>
              <a:t>）</a:t>
            </a:r>
            <a:endParaRPr lang="en-US" altLang="zh-CN" smtClean="0"/>
          </a:p>
          <a:p>
            <a:r>
              <a:rPr lang="zh-CN" altLang="en-US" smtClean="0"/>
              <a:t>上传的方式</a:t>
            </a:r>
            <a:endParaRPr lang="en-US" altLang="zh-CN" smtClean="0"/>
          </a:p>
          <a:p>
            <a:pPr lvl="1"/>
            <a:r>
              <a:rPr lang="zh-CN" altLang="en-US" smtClean="0"/>
              <a:t>一般上传方式</a:t>
            </a:r>
            <a:endParaRPr lang="en-US" altLang="zh-CN" smtClean="0"/>
          </a:p>
          <a:p>
            <a:pPr lvl="1"/>
            <a:r>
              <a:rPr lang="zh-CN" altLang="en-US" smtClean="0"/>
              <a:t>增量上传方式</a:t>
            </a:r>
            <a:endParaRPr lang="en-US" altLang="zh-CN" smtClean="0"/>
          </a:p>
          <a:p>
            <a:pPr lvl="1"/>
            <a:r>
              <a:rPr lang="zh-CN" altLang="en-US" smtClean="0"/>
              <a:t>支持</a:t>
            </a:r>
            <a:r>
              <a:rPr lang="en-US" altLang="zh-CN" smtClean="0"/>
              <a:t>Maven</a:t>
            </a:r>
            <a:r>
              <a:rPr lang="zh-CN" altLang="en-US" smtClean="0"/>
              <a:t>的上传方式</a:t>
            </a:r>
            <a:endParaRPr lang="en-US" altLang="zh-CN" smtClean="0"/>
          </a:p>
          <a:p>
            <a:endParaRPr lang="zh-CN" altLang="en-US" smtClean="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检查并调整冲突配置</a:t>
            </a:r>
            <a:endParaRPr lang="zh-CN" altLang="en-US"/>
          </a:p>
        </p:txBody>
      </p:sp>
      <p:sp>
        <p:nvSpPr>
          <p:cNvPr id="66563" name="内容占位符 2"/>
          <p:cNvSpPr>
            <a:spLocks noGrp="1"/>
          </p:cNvSpPr>
          <p:nvPr>
            <p:ph idx="1"/>
          </p:nvPr>
        </p:nvSpPr>
        <p:spPr/>
        <p:txBody>
          <a:bodyPr/>
          <a:lstStyle/>
          <a:p>
            <a:r>
              <a:rPr lang="zh-CN" altLang="en-US" smtClean="0"/>
              <a:t>常见的冲突配置</a:t>
            </a:r>
            <a:endParaRPr lang="en-US" altLang="zh-CN" smtClean="0"/>
          </a:p>
          <a:p>
            <a:pPr lvl="1"/>
            <a:r>
              <a:rPr lang="zh-CN" altLang="en-US" smtClean="0"/>
              <a:t>数据库配置的冲突</a:t>
            </a:r>
            <a:endParaRPr lang="en-US" altLang="zh-CN" smtClean="0"/>
          </a:p>
          <a:p>
            <a:pPr lvl="1"/>
            <a:r>
              <a:rPr lang="zh-CN" altLang="en-US" smtClean="0"/>
              <a:t>监听端口的冲突</a:t>
            </a:r>
            <a:endParaRPr lang="en-US" altLang="zh-CN" smtClean="0"/>
          </a:p>
          <a:p>
            <a:pPr lvl="1"/>
            <a:r>
              <a:rPr lang="zh-CN" altLang="en-US" smtClean="0"/>
              <a:t>文件读写的冲突</a:t>
            </a:r>
            <a:endParaRPr lang="en-US" altLang="zh-CN" smtClean="0"/>
          </a:p>
          <a:p>
            <a:r>
              <a:rPr lang="zh-CN" altLang="en-US" smtClean="0"/>
              <a:t>调整方法</a:t>
            </a:r>
            <a:endParaRPr lang="en-US" altLang="zh-CN" smtClean="0"/>
          </a:p>
          <a:p>
            <a:pPr lvl="1"/>
            <a:r>
              <a:rPr lang="zh-CN" altLang="en-US" smtClean="0"/>
              <a:t>重包装</a:t>
            </a:r>
            <a:r>
              <a:rPr lang="en-US" altLang="zh-CN" smtClean="0"/>
              <a:t>bean</a:t>
            </a:r>
          </a:p>
          <a:p>
            <a:pPr lvl="1"/>
            <a:r>
              <a:rPr lang="zh-CN" altLang="en-US" smtClean="0"/>
              <a:t>修改配置文件</a:t>
            </a:r>
            <a:endParaRPr lang="en-US" altLang="zh-CN" smtClean="0"/>
          </a:p>
          <a:p>
            <a:pPr lvl="1"/>
            <a:r>
              <a:rPr lang="zh-CN" altLang="en-US" smtClean="0"/>
              <a:t>修改代码并重新编译</a:t>
            </a:r>
            <a:endParaRPr lang="en-US" altLang="zh-CN" smtClean="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检查缺陷代码</a:t>
            </a:r>
            <a:endParaRPr lang="zh-CN" altLang="en-US"/>
          </a:p>
        </p:txBody>
      </p:sp>
      <p:sp>
        <p:nvSpPr>
          <p:cNvPr id="67587" name="内容占位符 2"/>
          <p:cNvSpPr>
            <a:spLocks noGrp="1"/>
          </p:cNvSpPr>
          <p:nvPr>
            <p:ph idx="1"/>
          </p:nvPr>
        </p:nvSpPr>
        <p:spPr>
          <a:xfrm>
            <a:off x="285750" y="1785938"/>
            <a:ext cx="8643938" cy="4857750"/>
          </a:xfrm>
        </p:spPr>
        <p:txBody>
          <a:bodyPr/>
          <a:lstStyle/>
          <a:p>
            <a:pPr>
              <a:buFont typeface="Wingdings 2" pitchFamily="18" charset="2"/>
              <a:buChar char="ß"/>
            </a:pPr>
            <a:r>
              <a:rPr lang="zh-CN" altLang="en-US" smtClean="0"/>
              <a:t>对服务的源代码进行全面的静态分析，并给出详细的分析报告，防止有缺陷的代码被部署到平台上，保护服务的公共运行环境</a:t>
            </a:r>
            <a:endParaRPr lang="en-US" altLang="zh-CN" smtClean="0"/>
          </a:p>
          <a:p>
            <a:pPr lvl="1">
              <a:lnSpc>
                <a:spcPct val="150000"/>
              </a:lnSpc>
              <a:buFont typeface="Wingdings 2" pitchFamily="18" charset="2"/>
              <a:buChar char="Þ"/>
            </a:pPr>
            <a:r>
              <a:rPr lang="zh-CN" altLang="en-US" smtClean="0"/>
              <a:t>代码违禁调用分析</a:t>
            </a:r>
            <a:endParaRPr lang="en-US" altLang="zh-CN" smtClean="0"/>
          </a:p>
          <a:p>
            <a:pPr lvl="1">
              <a:lnSpc>
                <a:spcPct val="150000"/>
              </a:lnSpc>
              <a:buFont typeface="Wingdings 2" pitchFamily="18" charset="2"/>
              <a:buChar char="Þ"/>
            </a:pPr>
            <a:r>
              <a:rPr lang="zh-CN" altLang="en-US" smtClean="0"/>
              <a:t>安全类缺陷分析</a:t>
            </a:r>
            <a:endParaRPr lang="en-US" altLang="zh-CN" smtClean="0"/>
          </a:p>
          <a:p>
            <a:pPr lvl="1">
              <a:lnSpc>
                <a:spcPct val="150000"/>
              </a:lnSpc>
              <a:buFont typeface="Wingdings 2" pitchFamily="18" charset="2"/>
              <a:buChar char="Þ"/>
            </a:pPr>
            <a:r>
              <a:rPr lang="zh-CN" altLang="en-US" smtClean="0"/>
              <a:t>代码低效调用分析</a:t>
            </a:r>
            <a:endParaRPr lang="en-US" altLang="zh-CN" smtClean="0"/>
          </a:p>
          <a:p>
            <a:pPr lvl="1">
              <a:lnSpc>
                <a:spcPct val="150000"/>
              </a:lnSpc>
              <a:buFont typeface="Wingdings 2" pitchFamily="18" charset="2"/>
              <a:buChar char="Þ"/>
            </a:pPr>
            <a:r>
              <a:rPr lang="zh-CN" altLang="en-US" smtClean="0"/>
              <a:t>资源泄漏分析</a:t>
            </a:r>
            <a:endParaRPr lang="en-US" altLang="zh-CN" smtClean="0"/>
          </a:p>
          <a:p>
            <a:endParaRPr lang="zh-CN" altLang="en-US" smtClean="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3" y="609600"/>
            <a:ext cx="8715375" cy="1143000"/>
          </a:xfrm>
        </p:spPr>
        <p:txBody>
          <a:bodyPr>
            <a:normAutofit fontScale="90000"/>
          </a:bodyPr>
          <a:lstStyle/>
          <a:p>
            <a:pPr>
              <a:defRPr/>
            </a:pPr>
            <a:r>
              <a:rPr lang="zh-CN" altLang="en-US" smtClean="0"/>
              <a:t>利用静态分析提高平台的健壮性</a:t>
            </a:r>
            <a:endParaRPr lang="zh-CN" altLang="en-US"/>
          </a:p>
        </p:txBody>
      </p:sp>
      <p:sp>
        <p:nvSpPr>
          <p:cNvPr id="3" name="内容占位符 2"/>
          <p:cNvSpPr>
            <a:spLocks noGrp="1"/>
          </p:cNvSpPr>
          <p:nvPr>
            <p:ph idx="1"/>
          </p:nvPr>
        </p:nvSpPr>
        <p:spPr>
          <a:xfrm>
            <a:off x="285750" y="1857375"/>
            <a:ext cx="8715375" cy="4714875"/>
          </a:xfrm>
        </p:spPr>
        <p:txBody>
          <a:bodyPr>
            <a:normAutofit lnSpcReduction="10000"/>
          </a:bodyPr>
          <a:lstStyle/>
          <a:p>
            <a:pPr>
              <a:buFont typeface="Wingdings 2"/>
              <a:buChar char="ß"/>
              <a:defRPr/>
            </a:pPr>
            <a:r>
              <a:rPr lang="en-US" altLang="zh-CN" smtClean="0"/>
              <a:t>Safety</a:t>
            </a:r>
            <a:r>
              <a:rPr lang="zh-CN" altLang="en-US" smtClean="0"/>
              <a:t>：避免不必要的资源占用</a:t>
            </a:r>
          </a:p>
          <a:p>
            <a:pPr lvl="1">
              <a:buFont typeface="Wingdings 2"/>
              <a:buChar char="Þ"/>
              <a:defRPr/>
            </a:pPr>
            <a:r>
              <a:rPr lang="zh-CN" altLang="en-US" smtClean="0"/>
              <a:t>内存泄漏</a:t>
            </a:r>
          </a:p>
          <a:p>
            <a:pPr lvl="1">
              <a:buFont typeface="Wingdings 2"/>
              <a:buChar char="Þ"/>
              <a:defRPr/>
            </a:pPr>
            <a:r>
              <a:rPr lang="zh-CN" altLang="en-US" smtClean="0"/>
              <a:t>死循环</a:t>
            </a:r>
            <a:endParaRPr lang="en-US" altLang="zh-CN" smtClean="0"/>
          </a:p>
          <a:p>
            <a:pPr>
              <a:buFont typeface="Wingdings 2"/>
              <a:buChar char="ß"/>
              <a:defRPr/>
            </a:pPr>
            <a:r>
              <a:rPr lang="en-US" altLang="zh-CN" smtClean="0"/>
              <a:t>Security</a:t>
            </a:r>
          </a:p>
          <a:p>
            <a:pPr lvl="1">
              <a:buFont typeface="Wingdings 2"/>
              <a:buChar char="Þ"/>
              <a:defRPr/>
            </a:pPr>
            <a:r>
              <a:rPr lang="zh-CN" altLang="en-US" smtClean="0"/>
              <a:t>安全漏洞</a:t>
            </a:r>
          </a:p>
          <a:p>
            <a:pPr lvl="1">
              <a:buFont typeface="Wingdings 2"/>
              <a:buChar char="Þ"/>
              <a:defRPr/>
            </a:pPr>
            <a:r>
              <a:rPr lang="zh-CN" altLang="en-US" smtClean="0"/>
              <a:t>保护用户私密数据</a:t>
            </a:r>
          </a:p>
          <a:p>
            <a:pPr>
              <a:buFont typeface="Wingdings 2"/>
              <a:buChar char="ß"/>
              <a:defRPr/>
            </a:pPr>
            <a:r>
              <a:rPr lang="zh-CN" altLang="en-US" smtClean="0"/>
              <a:t>资源占用：支持合理部署、调度服务</a:t>
            </a:r>
          </a:p>
          <a:p>
            <a:pPr lvl="1">
              <a:buFont typeface="Wingdings 2"/>
              <a:buChar char="Þ"/>
              <a:defRPr/>
            </a:pPr>
            <a:r>
              <a:rPr lang="zh-CN" altLang="en-US" smtClean="0"/>
              <a:t>预计</a:t>
            </a:r>
            <a:r>
              <a:rPr lang="en-US" altLang="zh-CN" smtClean="0"/>
              <a:t>CPU</a:t>
            </a:r>
            <a:r>
              <a:rPr lang="zh-CN" altLang="en-US" smtClean="0"/>
              <a:t>占用</a:t>
            </a:r>
          </a:p>
          <a:p>
            <a:pPr lvl="1">
              <a:buFont typeface="Wingdings 2"/>
              <a:buChar char="Þ"/>
              <a:defRPr/>
            </a:pPr>
            <a:r>
              <a:rPr lang="zh-CN" altLang="en-US" smtClean="0"/>
              <a:t>预计内存占用</a:t>
            </a:r>
            <a:endParaRPr lang="en-US" altLang="zh-CN" smtClean="0"/>
          </a:p>
          <a:p>
            <a:pPr lvl="1">
              <a:buFont typeface="Wingdings 2"/>
              <a:buChar char="Þ"/>
              <a:defRPr/>
            </a:pPr>
            <a:r>
              <a:rPr lang="zh-CN" altLang="en-US" smtClean="0"/>
              <a:t>预计磁盘占用</a:t>
            </a:r>
            <a:endParaRPr lang="en-US" altLang="zh-CN" smtClean="0"/>
          </a:p>
          <a:p>
            <a:pPr lvl="1">
              <a:buFont typeface="Wingdings 2"/>
              <a:buChar char="Þ"/>
              <a:defRPr/>
            </a:pPr>
            <a:r>
              <a:rPr lang="zh-CN" altLang="en-US" smtClean="0"/>
              <a:t>预计网络带宽占用</a:t>
            </a:r>
          </a:p>
          <a:p>
            <a:pPr>
              <a:defRPr/>
            </a:pPr>
            <a:endParaRPr lang="zh-CN" alt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09600"/>
            <a:ext cx="9001125" cy="1143000"/>
          </a:xfrm>
        </p:spPr>
        <p:txBody>
          <a:bodyPr/>
          <a:lstStyle/>
          <a:p>
            <a:pPr>
              <a:defRPr/>
            </a:pPr>
            <a:r>
              <a:rPr lang="zh-CN" altLang="en-US" smtClean="0"/>
              <a:t>例：</a:t>
            </a:r>
            <a:r>
              <a:rPr lang="en-US" altLang="zh-CN" smtClean="0"/>
              <a:t>Cloud Foundary</a:t>
            </a:r>
            <a:r>
              <a:rPr lang="zh-CN" altLang="en-US" smtClean="0"/>
              <a:t>的</a:t>
            </a:r>
            <a:r>
              <a:rPr lang="en-US" altLang="zh-CN" smtClean="0"/>
              <a:t>DEA</a:t>
            </a:r>
            <a:endParaRPr lang="zh-CN" altLang="en-US"/>
          </a:p>
        </p:txBody>
      </p:sp>
      <p:sp>
        <p:nvSpPr>
          <p:cNvPr id="3" name="内容占位符 2"/>
          <p:cNvSpPr>
            <a:spLocks noGrp="1"/>
          </p:cNvSpPr>
          <p:nvPr>
            <p:ph idx="1"/>
          </p:nvPr>
        </p:nvSpPr>
        <p:spPr>
          <a:xfrm>
            <a:off x="500063" y="1981200"/>
            <a:ext cx="8286750" cy="4591050"/>
          </a:xfrm>
        </p:spPr>
        <p:txBody>
          <a:bodyPr>
            <a:normAutofit/>
          </a:bodyPr>
          <a:lstStyle/>
          <a:p>
            <a:pPr>
              <a:defRPr/>
            </a:pPr>
            <a:r>
              <a:rPr lang="en-US" altLang="zh-CN" smtClean="0"/>
              <a:t>DEA</a:t>
            </a:r>
            <a:r>
              <a:rPr lang="zh-CN" altLang="en-US" smtClean="0"/>
              <a:t>是指</a:t>
            </a:r>
            <a:r>
              <a:rPr lang="en-US" altLang="zh-CN" smtClean="0"/>
              <a:t>Droplet Execution Agent</a:t>
            </a:r>
          </a:p>
          <a:p>
            <a:pPr>
              <a:defRPr/>
            </a:pPr>
            <a:r>
              <a:rPr lang="zh-CN" altLang="en-US" smtClean="0"/>
              <a:t>一个</a:t>
            </a:r>
            <a:r>
              <a:rPr lang="en-US" altLang="zh-CN" smtClean="0"/>
              <a:t>droplet</a:t>
            </a:r>
            <a:r>
              <a:rPr lang="zh-CN" altLang="en-US" smtClean="0"/>
              <a:t>就是应用的代码和它的依赖库所打成的一个包，并且要添加一个</a:t>
            </a:r>
            <a:r>
              <a:rPr lang="en-US" altLang="zh-CN" smtClean="0"/>
              <a:t>start</a:t>
            </a:r>
            <a:r>
              <a:rPr lang="zh-CN" altLang="en-US" smtClean="0"/>
              <a:t>和</a:t>
            </a:r>
            <a:r>
              <a:rPr lang="en-US" altLang="zh-CN" smtClean="0"/>
              <a:t>stop</a:t>
            </a:r>
            <a:r>
              <a:rPr lang="zh-CN" altLang="en-US" smtClean="0"/>
              <a:t>命令</a:t>
            </a:r>
          </a:p>
          <a:p>
            <a:pPr>
              <a:defRPr/>
            </a:pPr>
            <a:r>
              <a:rPr lang="zh-CN" altLang="en-US" smtClean="0"/>
              <a:t>系统会维护一个待命的</a:t>
            </a:r>
            <a:r>
              <a:rPr lang="en-US" altLang="zh-CN" smtClean="0"/>
              <a:t>DEA</a:t>
            </a:r>
            <a:r>
              <a:rPr lang="zh-CN" altLang="en-US" smtClean="0"/>
              <a:t>的池，也就是一个虚拟机级别的应用容器</a:t>
            </a:r>
          </a:p>
          <a:p>
            <a:pPr>
              <a:defRPr/>
            </a:pPr>
            <a:r>
              <a:rPr lang="en-US" altLang="zh-CN" smtClean="0"/>
              <a:t>DEA</a:t>
            </a:r>
            <a:r>
              <a:rPr lang="zh-CN" altLang="en-US" smtClean="0"/>
              <a:t>同时支持单租户和多租户的操作（即每个应用一个</a:t>
            </a:r>
            <a:r>
              <a:rPr lang="en-US" altLang="zh-CN" smtClean="0"/>
              <a:t>DEA</a:t>
            </a:r>
            <a:r>
              <a:rPr lang="zh-CN" altLang="en-US" smtClean="0"/>
              <a:t>虚拟机，或是</a:t>
            </a:r>
            <a:r>
              <a:rPr lang="en-US" altLang="zh-CN" smtClean="0"/>
              <a:t>n</a:t>
            </a:r>
            <a:r>
              <a:rPr lang="zh-CN" altLang="en-US" smtClean="0"/>
              <a:t>个应用一个</a:t>
            </a:r>
            <a:r>
              <a:rPr lang="en-US" altLang="zh-CN" smtClean="0"/>
              <a:t>DEA</a:t>
            </a:r>
            <a:r>
              <a:rPr lang="zh-CN" altLang="en-US" smtClean="0"/>
              <a:t>虚拟机）</a:t>
            </a:r>
          </a:p>
          <a:p>
            <a:pPr>
              <a:defRPr/>
            </a:pPr>
            <a:r>
              <a:rPr lang="en-US" altLang="zh-CN" smtClean="0"/>
              <a:t>DEA</a:t>
            </a:r>
            <a:r>
              <a:rPr lang="zh-CN" altLang="en-US" smtClean="0"/>
              <a:t>还提供了一个安全且受限的操作系统环境来运行应用所在的应用服务器和应用的代码</a:t>
            </a:r>
          </a:p>
          <a:p>
            <a:pPr>
              <a:defRPr/>
            </a:pPr>
            <a:endParaRPr lang="zh-CN" alt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服务的部署</a:t>
            </a:r>
            <a:endParaRPr lang="zh-CN" altLang="en-US" dirty="0"/>
          </a:p>
        </p:txBody>
      </p:sp>
      <p:sp>
        <p:nvSpPr>
          <p:cNvPr id="70659" name="内容占位符 2"/>
          <p:cNvSpPr>
            <a:spLocks noGrp="1"/>
          </p:cNvSpPr>
          <p:nvPr>
            <p:ph idx="1"/>
          </p:nvPr>
        </p:nvSpPr>
        <p:spPr>
          <a:xfrm>
            <a:off x="285750" y="1554163"/>
            <a:ext cx="8705850" cy="4875212"/>
          </a:xfrm>
        </p:spPr>
        <p:txBody>
          <a:bodyPr/>
          <a:lstStyle/>
          <a:p>
            <a:r>
              <a:rPr lang="zh-CN" altLang="en-US" smtClean="0"/>
              <a:t>服务的部署关注初次部署和重部署两个过程</a:t>
            </a:r>
            <a:endParaRPr lang="en-US" altLang="zh-CN" smtClean="0"/>
          </a:p>
          <a:p>
            <a:r>
              <a:rPr lang="zh-CN" altLang="en-US" smtClean="0"/>
              <a:t>服务的初次部署</a:t>
            </a:r>
            <a:endParaRPr lang="en-US" altLang="zh-CN" smtClean="0"/>
          </a:p>
          <a:p>
            <a:pPr lvl="1"/>
            <a:r>
              <a:rPr lang="zh-CN" altLang="en-US" smtClean="0"/>
              <a:t>服务的初次部署是服务的初始化过程</a:t>
            </a:r>
            <a:endParaRPr lang="en-US" altLang="zh-CN" smtClean="0"/>
          </a:p>
          <a:p>
            <a:pPr lvl="1"/>
            <a:r>
              <a:rPr lang="zh-CN" altLang="en-US" smtClean="0"/>
              <a:t>初次部署对应的是服务的试用期</a:t>
            </a:r>
            <a:endParaRPr lang="en-US" altLang="zh-CN" smtClean="0"/>
          </a:p>
          <a:p>
            <a:r>
              <a:rPr lang="zh-CN" altLang="en-US" smtClean="0"/>
              <a:t>服务的重部署</a:t>
            </a:r>
            <a:endParaRPr lang="en-US" altLang="zh-CN" smtClean="0"/>
          </a:p>
          <a:p>
            <a:pPr lvl="1"/>
            <a:r>
              <a:rPr lang="zh-CN" altLang="en-US" smtClean="0"/>
              <a:t>服务的重部署是服务部署策略的优化过程</a:t>
            </a:r>
            <a:endParaRPr lang="en-US" altLang="zh-CN" smtClean="0"/>
          </a:p>
          <a:p>
            <a:pPr lvl="1"/>
            <a:r>
              <a:rPr lang="zh-CN" altLang="en-US" smtClean="0"/>
              <a:t>重部署对应的是服务的正式运行期</a:t>
            </a:r>
            <a:endParaRPr lang="en-US" altLang="zh-CN" smtClean="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3" y="609600"/>
            <a:ext cx="8786812" cy="1143000"/>
          </a:xfrm>
        </p:spPr>
        <p:txBody>
          <a:bodyPr>
            <a:normAutofit fontScale="90000"/>
          </a:bodyPr>
          <a:lstStyle/>
          <a:p>
            <a:pPr>
              <a:defRPr/>
            </a:pPr>
            <a:r>
              <a:rPr lang="zh-CN" altLang="en-US" smtClean="0"/>
              <a:t>服务的初次部署（服务的初始化）</a:t>
            </a:r>
            <a:endParaRPr lang="zh-CN" altLang="en-US"/>
          </a:p>
        </p:txBody>
      </p:sp>
      <p:sp>
        <p:nvSpPr>
          <p:cNvPr id="71683" name="内容占位符 2"/>
          <p:cNvSpPr>
            <a:spLocks noGrp="1"/>
          </p:cNvSpPr>
          <p:nvPr>
            <p:ph idx="1"/>
          </p:nvPr>
        </p:nvSpPr>
        <p:spPr/>
        <p:txBody>
          <a:bodyPr/>
          <a:lstStyle/>
          <a:p>
            <a:r>
              <a:rPr lang="zh-CN" altLang="en-US" smtClean="0"/>
              <a:t>服务初次部署的目的是观察服务的运行状况</a:t>
            </a:r>
            <a:endParaRPr lang="en-US" altLang="zh-CN" smtClean="0"/>
          </a:p>
          <a:p>
            <a:r>
              <a:rPr lang="zh-CN" altLang="en-US" smtClean="0"/>
              <a:t>通过服务运行时的监测来获取信息</a:t>
            </a:r>
            <a:endParaRPr lang="en-US" altLang="zh-CN" smtClean="0"/>
          </a:p>
          <a:p>
            <a:pPr lvl="1"/>
            <a:r>
              <a:rPr lang="zh-CN" altLang="en-US" smtClean="0"/>
              <a:t>服务有无运行时的缺陷和漏洞</a:t>
            </a:r>
            <a:endParaRPr lang="en-US" altLang="zh-CN" smtClean="0"/>
          </a:p>
          <a:p>
            <a:pPr lvl="1"/>
            <a:r>
              <a:rPr lang="zh-CN" altLang="en-US" smtClean="0"/>
              <a:t>服务的资源需求类型</a:t>
            </a:r>
            <a:endParaRPr lang="en-US" altLang="zh-CN" smtClean="0"/>
          </a:p>
          <a:p>
            <a:pPr lvl="1"/>
            <a:r>
              <a:rPr lang="zh-CN" altLang="en-US" smtClean="0"/>
              <a:t>服务负载在时间上的分布</a:t>
            </a:r>
            <a:endParaRPr lang="en-US" altLang="zh-CN" smtClean="0"/>
          </a:p>
          <a:p>
            <a:pPr lvl="1"/>
            <a:r>
              <a:rPr lang="zh-CN" altLang="en-US" smtClean="0"/>
              <a:t>服务之间的相互调用关系</a:t>
            </a:r>
            <a:endParaRPr lang="en-US" altLang="zh-CN" smtClean="0"/>
          </a:p>
          <a:p>
            <a:r>
              <a:rPr lang="zh-CN" altLang="en-US" smtClean="0"/>
              <a:t>为服务在平台上的正式运行做准备</a:t>
            </a:r>
            <a:endParaRPr lang="en-US" altLang="zh-CN" smtClean="0"/>
          </a:p>
          <a:p>
            <a:pPr lvl="1">
              <a:buFontTx/>
              <a:buNone/>
            </a:pPr>
            <a:endParaRPr lang="zh-CN" altLang="en-US" smtClean="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75" y="609600"/>
            <a:ext cx="8786813" cy="1143000"/>
          </a:xfrm>
        </p:spPr>
        <p:txBody>
          <a:bodyPr/>
          <a:lstStyle/>
          <a:p>
            <a:pPr>
              <a:defRPr/>
            </a:pPr>
            <a:r>
              <a:rPr lang="zh-CN" altLang="en-US" smtClean="0"/>
              <a:t>服务的重部署（部署策略优化）</a:t>
            </a:r>
            <a:endParaRPr lang="zh-CN" altLang="en-US"/>
          </a:p>
        </p:txBody>
      </p:sp>
      <p:sp>
        <p:nvSpPr>
          <p:cNvPr id="72707" name="内容占位符 2"/>
          <p:cNvSpPr>
            <a:spLocks noGrp="1"/>
          </p:cNvSpPr>
          <p:nvPr>
            <p:ph idx="1"/>
          </p:nvPr>
        </p:nvSpPr>
        <p:spPr>
          <a:xfrm>
            <a:off x="214313" y="1554163"/>
            <a:ext cx="8777287" cy="4803775"/>
          </a:xfrm>
        </p:spPr>
        <p:txBody>
          <a:bodyPr/>
          <a:lstStyle/>
          <a:p>
            <a:r>
              <a:rPr lang="zh-CN" altLang="en-US" smtClean="0"/>
              <a:t>服务的重部署是为服务寻找符合条件的节点</a:t>
            </a:r>
            <a:endParaRPr lang="en-US" altLang="zh-CN" smtClean="0"/>
          </a:p>
          <a:p>
            <a:r>
              <a:rPr lang="zh-CN" altLang="en-US" smtClean="0"/>
              <a:t>实现服务的搭配部署</a:t>
            </a:r>
            <a:endParaRPr lang="en-US" altLang="zh-CN" smtClean="0"/>
          </a:p>
          <a:p>
            <a:pPr lvl="1"/>
            <a:r>
              <a:rPr lang="zh-CN" altLang="en-US" smtClean="0"/>
              <a:t>资源需求类型的搭配</a:t>
            </a:r>
            <a:endParaRPr lang="en-US" altLang="zh-CN" smtClean="0"/>
          </a:p>
          <a:p>
            <a:pPr lvl="2"/>
            <a:r>
              <a:rPr lang="en-US" altLang="zh-CN" smtClean="0"/>
              <a:t>CPU</a:t>
            </a:r>
            <a:r>
              <a:rPr lang="zh-CN" altLang="en-US" smtClean="0"/>
              <a:t>占用较高的服务和</a:t>
            </a:r>
            <a:r>
              <a:rPr lang="en-US" altLang="zh-CN" smtClean="0"/>
              <a:t>IO</a:t>
            </a:r>
            <a:r>
              <a:rPr lang="zh-CN" altLang="en-US" smtClean="0"/>
              <a:t>占用较高的服务搭配部署</a:t>
            </a:r>
            <a:endParaRPr lang="en-US" altLang="zh-CN" smtClean="0"/>
          </a:p>
          <a:p>
            <a:pPr lvl="1"/>
            <a:r>
              <a:rPr lang="zh-CN" altLang="en-US" smtClean="0"/>
              <a:t>资源需求时间的搭配</a:t>
            </a:r>
            <a:endParaRPr lang="en-US" altLang="zh-CN" smtClean="0"/>
          </a:p>
          <a:p>
            <a:pPr lvl="2"/>
            <a:r>
              <a:rPr lang="en-US" altLang="zh-CN" smtClean="0"/>
              <a:t>OA</a:t>
            </a:r>
            <a:r>
              <a:rPr lang="zh-CN" altLang="en-US" smtClean="0"/>
              <a:t>类服务和休闲信息服务搭配部署</a:t>
            </a:r>
            <a:endParaRPr lang="en-US" altLang="zh-CN" smtClean="0"/>
          </a:p>
          <a:p>
            <a:pPr lvl="1"/>
            <a:r>
              <a:rPr lang="zh-CN" altLang="en-US" smtClean="0"/>
              <a:t>交互服务的搭配</a:t>
            </a:r>
            <a:endParaRPr lang="en-US" altLang="zh-CN" smtClean="0"/>
          </a:p>
          <a:p>
            <a:pPr lvl="2"/>
            <a:r>
              <a:rPr lang="zh-CN" altLang="en-US" smtClean="0"/>
              <a:t>有相互调用关系的服务考虑网络拓扑上的就近搭配部署</a:t>
            </a:r>
            <a:endParaRPr lang="en-US" altLang="zh-CN"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609600"/>
            <a:ext cx="8429625" cy="1143000"/>
          </a:xfrm>
        </p:spPr>
        <p:txBody>
          <a:bodyPr>
            <a:normAutofit fontScale="90000"/>
          </a:bodyPr>
          <a:lstStyle/>
          <a:p>
            <a:pPr eaLnBrk="1" fontAlgn="auto" hangingPunct="1">
              <a:spcAft>
                <a:spcPts val="0"/>
              </a:spcAft>
              <a:defRPr/>
            </a:pPr>
            <a:r>
              <a:rPr lang="zh-CN" altLang="en-US" smtClean="0"/>
              <a:t>云计算是一个崭新的互联网概念</a:t>
            </a:r>
            <a:endParaRPr lang="zh-CN" altLang="en-US"/>
          </a:p>
        </p:txBody>
      </p:sp>
      <p:sp>
        <p:nvSpPr>
          <p:cNvPr id="9219" name="内容占位符 2"/>
          <p:cNvSpPr>
            <a:spLocks noGrp="1"/>
          </p:cNvSpPr>
          <p:nvPr>
            <p:ph idx="1"/>
          </p:nvPr>
        </p:nvSpPr>
        <p:spPr/>
        <p:txBody>
          <a:bodyPr/>
          <a:lstStyle/>
          <a:p>
            <a:pPr eaLnBrk="1" hangingPunct="1">
              <a:lnSpc>
                <a:spcPct val="200000"/>
              </a:lnSpc>
            </a:pPr>
            <a:r>
              <a:rPr lang="zh-CN" altLang="en-US" smtClean="0"/>
              <a:t>云计算的定义还在广泛而激烈的讨论中</a:t>
            </a:r>
            <a:endParaRPr lang="en-US" altLang="zh-CN" smtClean="0"/>
          </a:p>
          <a:p>
            <a:pPr eaLnBrk="1" hangingPunct="1">
              <a:lnSpc>
                <a:spcPct val="200000"/>
              </a:lnSpc>
            </a:pPr>
            <a:r>
              <a:rPr lang="zh-CN" altLang="en-US" smtClean="0"/>
              <a:t>不同组织对云计算有着不同的理解</a:t>
            </a:r>
            <a:endParaRPr lang="en-US" altLang="zh-CN" smtClean="0"/>
          </a:p>
          <a:p>
            <a:pPr eaLnBrk="1" hangingPunct="1">
              <a:lnSpc>
                <a:spcPct val="200000"/>
              </a:lnSpc>
            </a:pPr>
            <a:r>
              <a:rPr lang="zh-CN" altLang="en-US" smtClean="0"/>
              <a:t>核心观点基本一致，具体实现截然不同的各种云计算产品已经大量出现</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服务部署的高级功能</a:t>
            </a:r>
            <a:endParaRPr lang="zh-CN" altLang="en-US"/>
          </a:p>
        </p:txBody>
      </p:sp>
      <p:sp>
        <p:nvSpPr>
          <p:cNvPr id="3" name="内容占位符 2"/>
          <p:cNvSpPr>
            <a:spLocks noGrp="1"/>
          </p:cNvSpPr>
          <p:nvPr>
            <p:ph idx="1"/>
          </p:nvPr>
        </p:nvSpPr>
        <p:spPr>
          <a:xfrm>
            <a:off x="214313" y="1714500"/>
            <a:ext cx="8777287" cy="4786313"/>
          </a:xfrm>
        </p:spPr>
        <p:txBody>
          <a:bodyPr>
            <a:normAutofit fontScale="92500" lnSpcReduction="20000"/>
          </a:bodyPr>
          <a:lstStyle/>
          <a:p>
            <a:pPr>
              <a:defRPr/>
            </a:pPr>
            <a:r>
              <a:rPr lang="zh-CN" altLang="en-US" smtClean="0"/>
              <a:t>实现服务的自动部署</a:t>
            </a:r>
            <a:endParaRPr lang="en-US" altLang="zh-CN" smtClean="0"/>
          </a:p>
          <a:p>
            <a:pPr lvl="1">
              <a:defRPr/>
            </a:pPr>
            <a:r>
              <a:rPr lang="zh-CN" altLang="en-US" smtClean="0"/>
              <a:t>自动为服务寻找节点，部署并使之运行</a:t>
            </a:r>
            <a:endParaRPr lang="en-US" altLang="zh-CN" smtClean="0"/>
          </a:p>
          <a:p>
            <a:pPr>
              <a:defRPr/>
            </a:pPr>
            <a:r>
              <a:rPr lang="zh-CN" altLang="en-US" smtClean="0"/>
              <a:t>实现服务的部署策略的优化</a:t>
            </a:r>
            <a:endParaRPr lang="en-US" altLang="zh-CN" smtClean="0"/>
          </a:p>
          <a:p>
            <a:pPr lvl="1">
              <a:defRPr/>
            </a:pPr>
            <a:r>
              <a:rPr lang="zh-CN" altLang="en-US" smtClean="0"/>
              <a:t>调整部署策略，充分利用服务器的各种资源</a:t>
            </a:r>
            <a:endParaRPr lang="en-US" altLang="zh-CN" smtClean="0"/>
          </a:p>
          <a:p>
            <a:pPr lvl="1">
              <a:defRPr/>
            </a:pPr>
            <a:r>
              <a:rPr lang="zh-CN" altLang="en-US" smtClean="0"/>
              <a:t>应用服务实例数目的确定</a:t>
            </a:r>
            <a:endParaRPr lang="en-US" altLang="zh-CN" smtClean="0"/>
          </a:p>
          <a:p>
            <a:pPr>
              <a:defRPr/>
            </a:pPr>
            <a:r>
              <a:rPr lang="zh-CN" altLang="en-US" smtClean="0"/>
              <a:t>实现服务部署策略的智能调整</a:t>
            </a:r>
            <a:endParaRPr lang="en-US" altLang="zh-CN" smtClean="0"/>
          </a:p>
          <a:p>
            <a:pPr lvl="1">
              <a:defRPr/>
            </a:pPr>
            <a:r>
              <a:rPr lang="zh-CN" altLang="en-US" smtClean="0"/>
              <a:t>根据服务器的实时负载情况和资源消耗情况，随时调整部署使得资源利用率总是最高，用户体验总是最好</a:t>
            </a:r>
            <a:endParaRPr lang="en-US" altLang="zh-CN" smtClean="0"/>
          </a:p>
          <a:p>
            <a:pPr lvl="1">
              <a:defRPr/>
            </a:pPr>
            <a:r>
              <a:rPr lang="zh-CN" altLang="en-US" smtClean="0"/>
              <a:t>热升级和热迁移技术</a:t>
            </a:r>
            <a:endParaRPr lang="en-US" altLang="zh-CN" smtClean="0"/>
          </a:p>
          <a:p>
            <a:pPr>
              <a:buFont typeface="Wingdings 2"/>
              <a:buChar char="ß"/>
              <a:defRPr/>
            </a:pPr>
            <a:r>
              <a:rPr lang="zh-CN" altLang="en-US" smtClean="0"/>
              <a:t>相近的应用服务可以共享公共库</a:t>
            </a:r>
          </a:p>
          <a:p>
            <a:pPr lvl="1">
              <a:buFont typeface="Wingdings 2"/>
              <a:buChar char="Þ"/>
              <a:defRPr/>
            </a:pPr>
            <a:r>
              <a:rPr lang="zh-CN" altLang="en-US" smtClean="0"/>
              <a:t>节省存储</a:t>
            </a:r>
          </a:p>
          <a:p>
            <a:pPr lvl="1">
              <a:defRPr/>
            </a:pPr>
            <a:endParaRPr lang="zh-CN" altLang="en-US" smtClean="0"/>
          </a:p>
          <a:p>
            <a:pPr>
              <a:defRPr/>
            </a:pPr>
            <a:endParaRPr lang="zh-CN" alt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服务的状态管理</a:t>
            </a:r>
            <a:endParaRPr lang="zh-CN" altLang="en-US" dirty="0"/>
          </a:p>
        </p:txBody>
      </p:sp>
      <p:sp>
        <p:nvSpPr>
          <p:cNvPr id="74755" name="内容占位符 2"/>
          <p:cNvSpPr>
            <a:spLocks noGrp="1"/>
          </p:cNvSpPr>
          <p:nvPr>
            <p:ph idx="1"/>
          </p:nvPr>
        </p:nvSpPr>
        <p:spPr>
          <a:xfrm>
            <a:off x="214313" y="1714500"/>
            <a:ext cx="8715375" cy="4803775"/>
          </a:xfrm>
        </p:spPr>
        <p:txBody>
          <a:bodyPr/>
          <a:lstStyle/>
          <a:p>
            <a:r>
              <a:rPr lang="zh-CN" altLang="en-US" smtClean="0"/>
              <a:t>服务的生命周期包括试用阶段和正式运行阶段</a:t>
            </a:r>
            <a:endParaRPr lang="en-US" altLang="zh-CN" smtClean="0"/>
          </a:p>
          <a:p>
            <a:r>
              <a:rPr lang="zh-CN" altLang="en-US" smtClean="0"/>
              <a:t>服务试用阶段：</a:t>
            </a:r>
            <a:endParaRPr lang="en-US" altLang="zh-CN" smtClean="0"/>
          </a:p>
          <a:p>
            <a:pPr lvl="1"/>
            <a:r>
              <a:rPr lang="zh-CN" altLang="en-US" smtClean="0"/>
              <a:t>起始：服务的上传后的初次部署</a:t>
            </a:r>
            <a:endParaRPr lang="en-US" altLang="zh-CN" smtClean="0"/>
          </a:p>
          <a:p>
            <a:pPr lvl="1"/>
            <a:r>
              <a:rPr lang="zh-CN" altLang="en-US" smtClean="0"/>
              <a:t>结束：服务被平台拒绝或被平台重部署</a:t>
            </a:r>
            <a:endParaRPr lang="en-US" altLang="zh-CN" smtClean="0"/>
          </a:p>
          <a:p>
            <a:r>
              <a:rPr lang="zh-CN" altLang="en-US" smtClean="0"/>
              <a:t>服务的正式运行阶段：</a:t>
            </a:r>
            <a:endParaRPr lang="en-US" altLang="zh-CN" smtClean="0"/>
          </a:p>
          <a:p>
            <a:pPr lvl="1"/>
            <a:r>
              <a:rPr lang="zh-CN" altLang="en-US" smtClean="0"/>
              <a:t>起始：服务被平台重部署</a:t>
            </a:r>
            <a:endParaRPr lang="en-US" altLang="zh-CN" smtClean="0"/>
          </a:p>
          <a:p>
            <a:pPr lvl="1"/>
            <a:r>
              <a:rPr lang="zh-CN" altLang="en-US" smtClean="0"/>
              <a:t>结束：服务下线</a:t>
            </a:r>
            <a:endParaRPr lang="en-US" altLang="zh-CN" smtClean="0"/>
          </a:p>
          <a:p>
            <a:endParaRPr lang="zh-CN" altLang="en-US" smtClean="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服务在试用过程中的状态转换</a:t>
            </a:r>
            <a:endParaRPr lang="zh-CN" altLang="en-US"/>
          </a:p>
        </p:txBody>
      </p:sp>
      <p:sp>
        <p:nvSpPr>
          <p:cNvPr id="3" name="内容占位符 2"/>
          <p:cNvSpPr>
            <a:spLocks noGrp="1"/>
          </p:cNvSpPr>
          <p:nvPr>
            <p:ph idx="1"/>
          </p:nvPr>
        </p:nvSpPr>
        <p:spPr>
          <a:xfrm>
            <a:off x="428625" y="1981200"/>
            <a:ext cx="8501063" cy="4448175"/>
          </a:xfrm>
        </p:spPr>
        <p:txBody>
          <a:bodyPr>
            <a:normAutofit lnSpcReduction="10000"/>
          </a:bodyPr>
          <a:lstStyle/>
          <a:p>
            <a:pPr>
              <a:lnSpc>
                <a:spcPct val="200000"/>
              </a:lnSpc>
              <a:defRPr/>
            </a:pPr>
            <a:r>
              <a:rPr lang="zh-CN" altLang="en-US" smtClean="0"/>
              <a:t>服务在试用过程中的有运行和就绪两个状态</a:t>
            </a:r>
            <a:endParaRPr lang="en-US" altLang="zh-CN" smtClean="0"/>
          </a:p>
          <a:p>
            <a:pPr lvl="1">
              <a:lnSpc>
                <a:spcPct val="200000"/>
              </a:lnSpc>
              <a:defRPr/>
            </a:pPr>
            <a:r>
              <a:rPr lang="zh-CN" altLang="en-US" smtClean="0"/>
              <a:t>服务的就绪状态</a:t>
            </a:r>
            <a:endParaRPr lang="en-US" altLang="zh-CN" smtClean="0"/>
          </a:p>
          <a:p>
            <a:pPr lvl="2">
              <a:lnSpc>
                <a:spcPct val="200000"/>
              </a:lnSpc>
              <a:defRPr/>
            </a:pPr>
            <a:r>
              <a:rPr lang="zh-CN" altLang="en-US" smtClean="0"/>
              <a:t>应用服务器关闭</a:t>
            </a:r>
            <a:endParaRPr lang="en-US" altLang="zh-CN" smtClean="0"/>
          </a:p>
          <a:p>
            <a:pPr lvl="1">
              <a:lnSpc>
                <a:spcPct val="200000"/>
              </a:lnSpc>
              <a:defRPr/>
            </a:pPr>
            <a:r>
              <a:rPr lang="zh-CN" altLang="en-US" smtClean="0"/>
              <a:t>服务的运行状态</a:t>
            </a:r>
            <a:endParaRPr lang="en-US" altLang="zh-CN" smtClean="0"/>
          </a:p>
          <a:p>
            <a:pPr lvl="2">
              <a:lnSpc>
                <a:spcPct val="200000"/>
              </a:lnSpc>
              <a:defRPr/>
            </a:pPr>
            <a:r>
              <a:rPr lang="zh-CN" altLang="en-US" smtClean="0"/>
              <a:t>应用服务器打开</a:t>
            </a:r>
            <a:endParaRPr lang="en-US" altLang="zh-CN" smtClean="0"/>
          </a:p>
          <a:p>
            <a:pPr>
              <a:defRPr/>
            </a:pPr>
            <a:endParaRPr lang="zh-CN" alt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3"/>
          <a:srcRect/>
          <a:stretch>
            <a:fillRect/>
          </a:stretch>
        </p:blipFill>
        <p:spPr bwMode="auto">
          <a:xfrm>
            <a:off x="214313" y="1643063"/>
            <a:ext cx="8751887" cy="3813175"/>
          </a:xfrm>
          <a:prstGeom prst="rect">
            <a:avLst/>
          </a:prstGeom>
          <a:noFill/>
          <a:ln w="9525">
            <a:noFill/>
            <a:miter lim="800000"/>
            <a:headEnd/>
            <a:tailEnd/>
          </a:ln>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75" y="609600"/>
            <a:ext cx="8858250" cy="1143000"/>
          </a:xfrm>
        </p:spPr>
        <p:txBody>
          <a:bodyPr/>
          <a:lstStyle/>
          <a:p>
            <a:pPr>
              <a:defRPr/>
            </a:pPr>
            <a:r>
              <a:rPr lang="zh-CN" altLang="en-US" smtClean="0"/>
              <a:t>服务在正式运行过程中的状态转换</a:t>
            </a:r>
            <a:endParaRPr lang="zh-CN" altLang="en-US"/>
          </a:p>
        </p:txBody>
      </p:sp>
      <p:sp>
        <p:nvSpPr>
          <p:cNvPr id="3" name="内容占位符 2"/>
          <p:cNvSpPr>
            <a:spLocks noGrp="1"/>
          </p:cNvSpPr>
          <p:nvPr>
            <p:ph idx="1"/>
          </p:nvPr>
        </p:nvSpPr>
        <p:spPr>
          <a:xfrm>
            <a:off x="214313" y="1643063"/>
            <a:ext cx="8777287" cy="4572000"/>
          </a:xfrm>
        </p:spPr>
        <p:txBody>
          <a:bodyPr>
            <a:normAutofit fontScale="92500" lnSpcReduction="20000"/>
          </a:bodyPr>
          <a:lstStyle/>
          <a:p>
            <a:pPr>
              <a:lnSpc>
                <a:spcPct val="150000"/>
              </a:lnSpc>
              <a:defRPr/>
            </a:pPr>
            <a:r>
              <a:rPr lang="zh-CN" altLang="en-US" smtClean="0"/>
              <a:t>服务在正式运行的过程中有就绪、运行、挂起三个状态</a:t>
            </a:r>
            <a:endParaRPr lang="en-US" altLang="zh-CN" smtClean="0"/>
          </a:p>
          <a:p>
            <a:pPr lvl="1">
              <a:lnSpc>
                <a:spcPct val="150000"/>
              </a:lnSpc>
              <a:defRPr/>
            </a:pPr>
            <a:r>
              <a:rPr lang="zh-CN" altLang="en-US" smtClean="0"/>
              <a:t>服务的就绪状态</a:t>
            </a:r>
            <a:endParaRPr lang="en-US" altLang="zh-CN" smtClean="0"/>
          </a:p>
          <a:p>
            <a:pPr lvl="2">
              <a:lnSpc>
                <a:spcPct val="150000"/>
              </a:lnSpc>
              <a:defRPr/>
            </a:pPr>
            <a:r>
              <a:rPr lang="zh-CN" altLang="en-US" smtClean="0"/>
              <a:t>应用服务器关闭，未加入到平台路由转发表</a:t>
            </a:r>
            <a:endParaRPr lang="en-US" altLang="zh-CN" smtClean="0"/>
          </a:p>
          <a:p>
            <a:pPr lvl="1">
              <a:lnSpc>
                <a:spcPct val="150000"/>
              </a:lnSpc>
              <a:defRPr/>
            </a:pPr>
            <a:r>
              <a:rPr lang="zh-CN" altLang="en-US" smtClean="0"/>
              <a:t>服务的运行状态</a:t>
            </a:r>
            <a:endParaRPr lang="en-US" altLang="zh-CN" smtClean="0"/>
          </a:p>
          <a:p>
            <a:pPr lvl="2">
              <a:lnSpc>
                <a:spcPct val="150000"/>
              </a:lnSpc>
              <a:defRPr/>
            </a:pPr>
            <a:r>
              <a:rPr lang="zh-CN" altLang="en-US" smtClean="0"/>
              <a:t>应用服务器打开，加入平台路由转发表</a:t>
            </a:r>
            <a:endParaRPr lang="en-US" altLang="zh-CN" smtClean="0"/>
          </a:p>
          <a:p>
            <a:pPr lvl="1">
              <a:lnSpc>
                <a:spcPct val="150000"/>
              </a:lnSpc>
              <a:defRPr/>
            </a:pPr>
            <a:r>
              <a:rPr lang="zh-CN" altLang="en-US" smtClean="0"/>
              <a:t>服务的挂起状态</a:t>
            </a:r>
            <a:endParaRPr lang="en-US" altLang="zh-CN" smtClean="0"/>
          </a:p>
          <a:p>
            <a:pPr lvl="2">
              <a:lnSpc>
                <a:spcPct val="150000"/>
              </a:lnSpc>
              <a:defRPr/>
            </a:pPr>
            <a:r>
              <a:rPr lang="zh-CN" altLang="en-US" smtClean="0"/>
              <a:t>应用服务器打开，未加入到平台路由转发表</a:t>
            </a:r>
            <a:endParaRPr lang="en-US" altLang="zh-CN" smtClean="0"/>
          </a:p>
          <a:p>
            <a:pPr>
              <a:defRPr/>
            </a:pPr>
            <a:endParaRPr lang="zh-CN" alt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3"/>
          <a:srcRect/>
          <a:stretch>
            <a:fillRect/>
          </a:stretch>
        </p:blipFill>
        <p:spPr bwMode="auto">
          <a:xfrm>
            <a:off x="142875" y="1143000"/>
            <a:ext cx="8812213" cy="4143375"/>
          </a:xfrm>
          <a:prstGeom prst="rect">
            <a:avLst/>
          </a:prstGeom>
          <a:noFill/>
          <a:ln w="9525">
            <a:noFill/>
            <a:miter lim="800000"/>
            <a:headEnd/>
            <a:tailEnd/>
          </a:ln>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pPr eaLnBrk="1" fontAlgn="auto" hangingPunct="1">
              <a:spcAft>
                <a:spcPts val="0"/>
              </a:spcAft>
              <a:defRPr/>
            </a:pPr>
            <a:r>
              <a:rPr lang="zh-CN" altLang="en-US" smtClean="0"/>
              <a:t>面向服务特征的运行管理</a:t>
            </a:r>
          </a:p>
        </p:txBody>
      </p:sp>
      <p:pic>
        <p:nvPicPr>
          <p:cNvPr id="79875" name="Picture 2"/>
          <p:cNvPicPr>
            <a:picLocks noChangeAspect="1" noChangeArrowheads="1"/>
          </p:cNvPicPr>
          <p:nvPr/>
        </p:nvPicPr>
        <p:blipFill>
          <a:blip r:embed="rId3"/>
          <a:srcRect/>
          <a:stretch>
            <a:fillRect/>
          </a:stretch>
        </p:blipFill>
        <p:spPr bwMode="auto">
          <a:xfrm>
            <a:off x="928688" y="1643063"/>
            <a:ext cx="7431087" cy="49149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服务的运行时监测</a:t>
            </a:r>
            <a:r>
              <a:rPr lang="en-US" altLang="zh-CN" dirty="0" smtClean="0"/>
              <a:t> </a:t>
            </a:r>
            <a:endParaRPr lang="zh-CN" altLang="en-US" dirty="0"/>
          </a:p>
        </p:txBody>
      </p:sp>
      <p:sp>
        <p:nvSpPr>
          <p:cNvPr id="3" name="内容占位符 2"/>
          <p:cNvSpPr>
            <a:spLocks noGrp="1"/>
          </p:cNvSpPr>
          <p:nvPr>
            <p:ph idx="1"/>
          </p:nvPr>
        </p:nvSpPr>
        <p:spPr>
          <a:xfrm>
            <a:off x="206375" y="1600200"/>
            <a:ext cx="8636000" cy="5051425"/>
          </a:xfrm>
        </p:spPr>
        <p:txBody>
          <a:bodyPr>
            <a:normAutofit/>
          </a:bodyPr>
          <a:lstStyle/>
          <a:p>
            <a:pPr>
              <a:defRPr/>
            </a:pPr>
            <a:r>
              <a:rPr lang="zh-CN" altLang="en-US" dirty="0" smtClean="0"/>
              <a:t>提供多角度的监测视图，掌握系统状态</a:t>
            </a:r>
          </a:p>
          <a:p>
            <a:pPr lvl="1">
              <a:defRPr/>
            </a:pPr>
            <a:r>
              <a:rPr lang="zh-CN" altLang="en-US" dirty="0" smtClean="0"/>
              <a:t>系统管理员视图</a:t>
            </a:r>
          </a:p>
          <a:p>
            <a:pPr lvl="1">
              <a:defRPr/>
            </a:pPr>
            <a:r>
              <a:rPr lang="zh-CN" altLang="en-US" dirty="0" smtClean="0"/>
              <a:t>服务提供者视图</a:t>
            </a:r>
          </a:p>
          <a:p>
            <a:pPr lvl="1">
              <a:defRPr/>
            </a:pPr>
            <a:r>
              <a:rPr lang="zh-CN" altLang="en-US" dirty="0" smtClean="0"/>
              <a:t>用户视图</a:t>
            </a:r>
          </a:p>
          <a:p>
            <a:pPr>
              <a:defRPr/>
            </a:pPr>
            <a:r>
              <a:rPr lang="zh-CN" altLang="en-US" dirty="0" smtClean="0"/>
              <a:t>通过监测提高系统的可用性和可靠性</a:t>
            </a:r>
          </a:p>
          <a:p>
            <a:pPr lvl="1">
              <a:defRPr/>
            </a:pPr>
            <a:r>
              <a:rPr lang="zh-CN" altLang="en-US" dirty="0" smtClean="0"/>
              <a:t>监测记录帮助调整部署策略</a:t>
            </a:r>
            <a:r>
              <a:rPr lang="en-US" altLang="zh-CN" dirty="0" smtClean="0"/>
              <a:t>	</a:t>
            </a:r>
            <a:endParaRPr lang="zh-CN" altLang="en-US" dirty="0" smtClean="0"/>
          </a:p>
          <a:p>
            <a:pPr lvl="1">
              <a:defRPr/>
            </a:pPr>
            <a:r>
              <a:rPr lang="zh-CN" altLang="en-US" dirty="0" smtClean="0"/>
              <a:t>监测系统及时发现系统故障</a:t>
            </a:r>
          </a:p>
          <a:p>
            <a:pPr>
              <a:defRPr/>
            </a:pPr>
            <a:r>
              <a:rPr lang="zh-CN" altLang="en-US" dirty="0" smtClean="0"/>
              <a:t>对监测信息的挖掘形成推荐信息</a:t>
            </a:r>
          </a:p>
          <a:p>
            <a:pPr lvl="1">
              <a:defRPr/>
            </a:pPr>
            <a:r>
              <a:rPr lang="zh-CN" altLang="en-US" dirty="0" smtClean="0"/>
              <a:t>帮助用户找到感兴趣的服务</a:t>
            </a:r>
          </a:p>
          <a:p>
            <a:pPr lvl="1">
              <a:defRPr/>
            </a:pPr>
            <a:r>
              <a:rPr lang="zh-CN" altLang="en-US" dirty="0" smtClean="0"/>
              <a:t>帮助服务的提供者改进和演化服务</a:t>
            </a:r>
          </a:p>
          <a:p>
            <a:pPr>
              <a:defRPr/>
            </a:pPr>
            <a:endParaRPr lang="zh-CN" alt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平台运行时检测的主要目标</a:t>
            </a:r>
            <a:endParaRPr lang="zh-CN" altLang="en-US"/>
          </a:p>
        </p:txBody>
      </p:sp>
      <p:sp>
        <p:nvSpPr>
          <p:cNvPr id="81923" name="内容占位符 2"/>
          <p:cNvSpPr>
            <a:spLocks noGrp="1"/>
          </p:cNvSpPr>
          <p:nvPr>
            <p:ph idx="1"/>
          </p:nvPr>
        </p:nvSpPr>
        <p:spPr/>
        <p:txBody>
          <a:bodyPr/>
          <a:lstStyle/>
          <a:p>
            <a:r>
              <a:rPr lang="zh-CN" altLang="en-US" sz="2800" smtClean="0"/>
              <a:t>资源使用信息</a:t>
            </a:r>
            <a:endParaRPr lang="en-US" altLang="zh-CN" sz="2800" smtClean="0"/>
          </a:p>
          <a:p>
            <a:r>
              <a:rPr lang="zh-CN" altLang="en-US" sz="2800" smtClean="0"/>
              <a:t>服务信息</a:t>
            </a:r>
            <a:endParaRPr lang="en-US" altLang="zh-CN" sz="2800" smtClean="0"/>
          </a:p>
          <a:p>
            <a:pPr lvl="1"/>
            <a:r>
              <a:rPr lang="zh-CN" altLang="en-US" sz="2400" smtClean="0"/>
              <a:t>是否存活？</a:t>
            </a:r>
            <a:endParaRPr lang="en-US" altLang="zh-CN" sz="2400" smtClean="0"/>
          </a:p>
          <a:p>
            <a:pPr lvl="1"/>
            <a:r>
              <a:rPr lang="zh-CN" altLang="en-US" sz="2400" smtClean="0"/>
              <a:t>运行正常？</a:t>
            </a:r>
            <a:endParaRPr lang="en-US" altLang="zh-CN" sz="2400" smtClean="0"/>
          </a:p>
          <a:p>
            <a:pPr lvl="1"/>
            <a:r>
              <a:rPr lang="zh-CN" altLang="en-US" sz="2400" smtClean="0"/>
              <a:t>响应时间？</a:t>
            </a:r>
            <a:endParaRPr lang="en-US" altLang="zh-CN" sz="2400" smtClean="0"/>
          </a:p>
          <a:p>
            <a:pPr lvl="1"/>
            <a:r>
              <a:rPr lang="zh-CN" altLang="en-US" sz="2400" smtClean="0"/>
              <a:t>资源占用？</a:t>
            </a:r>
            <a:endParaRPr lang="en-US" altLang="zh-CN" sz="2400" smtClean="0"/>
          </a:p>
          <a:p>
            <a:pPr lvl="1"/>
            <a:r>
              <a:rPr lang="zh-CN" altLang="en-US" sz="2400" smtClean="0"/>
              <a:t>访问安全？</a:t>
            </a:r>
            <a:endParaRPr lang="en-US" altLang="zh-CN" sz="2400" smtClean="0"/>
          </a:p>
          <a:p>
            <a:r>
              <a:rPr lang="zh-CN" altLang="en-US" sz="2800" smtClean="0"/>
              <a:t>图形化显示</a:t>
            </a:r>
            <a:endParaRPr lang="en-US" altLang="zh-CN" sz="2800" smtClean="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375"/>
            <a:ext cx="9144000" cy="1038225"/>
          </a:xfrm>
        </p:spPr>
        <p:txBody>
          <a:bodyPr/>
          <a:lstStyle/>
          <a:p>
            <a:pPr>
              <a:defRPr/>
            </a:pPr>
            <a:r>
              <a:rPr lang="zh-CN" altLang="en-US" sz="4000" smtClean="0"/>
              <a:t>例：</a:t>
            </a:r>
            <a:r>
              <a:rPr lang="en-US" altLang="zh-CN" sz="4000" smtClean="0"/>
              <a:t>Cloud Foundary</a:t>
            </a:r>
            <a:r>
              <a:rPr lang="zh-CN" altLang="en-US" sz="4000" smtClean="0"/>
              <a:t>的健康管理器</a:t>
            </a:r>
            <a:endParaRPr lang="zh-CN" altLang="en-US" sz="4000"/>
          </a:p>
        </p:txBody>
      </p:sp>
      <p:sp>
        <p:nvSpPr>
          <p:cNvPr id="4" name="Content Placeholder 2"/>
          <p:cNvSpPr>
            <a:spLocks noGrp="1"/>
          </p:cNvSpPr>
          <p:nvPr>
            <p:ph idx="1"/>
          </p:nvPr>
        </p:nvSpPr>
        <p:spPr>
          <a:xfrm>
            <a:off x="285750" y="2000250"/>
            <a:ext cx="8643938" cy="4429125"/>
          </a:xfrm>
        </p:spPr>
        <p:txBody>
          <a:bodyPr rtlCol="0"/>
          <a:lstStyle/>
          <a:p>
            <a:pPr marL="304800" indent="-304800" eaLnBrk="1" fontAlgn="auto" hangingPunct="1">
              <a:spcAft>
                <a:spcPts val="0"/>
              </a:spcAft>
              <a:buFont typeface="Wingdings 2"/>
              <a:buChar char=""/>
              <a:defRPr/>
            </a:pPr>
            <a:r>
              <a:rPr lang="zh-CN" altLang="en-US" dirty="0" smtClean="0"/>
              <a:t>健康管理器与云控制器和</a:t>
            </a:r>
            <a:r>
              <a:rPr lang="en-US" altLang="zh-CN" dirty="0" smtClean="0"/>
              <a:t>DEA</a:t>
            </a:r>
            <a:r>
              <a:rPr lang="zh-CN" altLang="en-US" dirty="0" smtClean="0"/>
              <a:t>紧密的配合，来保证所有的应用都保持高的可用性</a:t>
            </a:r>
            <a:endParaRPr lang="en-US" dirty="0" smtClean="0"/>
          </a:p>
          <a:p>
            <a:pPr marL="304800" indent="-304800" eaLnBrk="1" fontAlgn="auto" hangingPunct="1">
              <a:spcAft>
                <a:spcPts val="0"/>
              </a:spcAft>
              <a:buFont typeface="Wingdings 2"/>
              <a:buChar char=""/>
              <a:defRPr/>
            </a:pPr>
            <a:r>
              <a:rPr lang="zh-CN" altLang="en-US" dirty="0" smtClean="0"/>
              <a:t>如果一个应用崩溃了，健康管理器会及时的发现，并安排一个替代的实例</a:t>
            </a:r>
            <a:endParaRPr lang="en-US" dirty="0"/>
          </a:p>
          <a:p>
            <a:pPr marL="304800" indent="-304800" eaLnBrk="1" fontAlgn="auto" hangingPunct="1">
              <a:spcAft>
                <a:spcPts val="0"/>
              </a:spcAft>
              <a:buFont typeface="Wingdings 2"/>
              <a:buChar char=""/>
              <a:defRPr/>
            </a:pPr>
            <a:r>
              <a:rPr lang="zh-CN" altLang="en-US" dirty="0" smtClean="0"/>
              <a:t>如果健康管理器发现快速、重复的应用崩溃，它就会宣布应用进入“</a:t>
            </a:r>
            <a:r>
              <a:rPr lang="en-US" altLang="zh-CN" dirty="0" smtClean="0"/>
              <a:t>flapping</a:t>
            </a:r>
            <a:r>
              <a:rPr lang="zh-CN" altLang="en-US" dirty="0" smtClean="0"/>
              <a:t>”状态，并且停止恢复这个应用</a:t>
            </a:r>
            <a:endParaRPr lang="en-US" dirty="0" smtClean="0"/>
          </a:p>
          <a:p>
            <a:pPr eaLnBrk="1" fontAlgn="auto" hangingPunct="1">
              <a:spcAft>
                <a:spcPts val="0"/>
              </a:spcAft>
              <a:buFont typeface="Wingdings 2"/>
              <a:buChar char=""/>
              <a:defRPr/>
            </a:pP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Berkeley</a:t>
            </a:r>
            <a:r>
              <a:rPr lang="zh-CN" altLang="en-US" smtClean="0"/>
              <a:t>对云计算的定义</a:t>
            </a:r>
            <a:endParaRPr lang="zh-CN" altLang="en-US"/>
          </a:p>
        </p:txBody>
      </p:sp>
      <p:sp>
        <p:nvSpPr>
          <p:cNvPr id="10243" name="内容占位符 2"/>
          <p:cNvSpPr>
            <a:spLocks noGrp="1"/>
          </p:cNvSpPr>
          <p:nvPr>
            <p:ph idx="1"/>
          </p:nvPr>
        </p:nvSpPr>
        <p:spPr/>
        <p:txBody>
          <a:bodyPr/>
          <a:lstStyle/>
          <a:p>
            <a:pPr eaLnBrk="1" hangingPunct="1"/>
            <a:r>
              <a:rPr lang="en-US" altLang="zh-CN" smtClean="0"/>
              <a:t>Cloud Computing refers to both the applications delivered as services over the Internet and the hardware and systems software in the data centers that provide those services.</a:t>
            </a:r>
            <a:endParaRPr lang="zh-CN" altLang="en-US" smtClean="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1"/>
          </p:nvPr>
        </p:nvSpPr>
        <p:spPr/>
        <p:txBody>
          <a:bodyPr/>
          <a:lstStyle/>
          <a:p>
            <a:r>
              <a:rPr lang="zh-CN" altLang="en-US" smtClean="0"/>
              <a:t>平台即服务技术概览</a:t>
            </a:r>
            <a:endParaRPr lang="en-US" altLang="zh-CN" smtClean="0"/>
          </a:p>
          <a:p>
            <a:r>
              <a:rPr lang="zh-CN" altLang="en-US" smtClean="0"/>
              <a:t>平台即服务的基础设施</a:t>
            </a:r>
            <a:endParaRPr lang="en-US" altLang="zh-CN" smtClean="0"/>
          </a:p>
          <a:p>
            <a:r>
              <a:rPr lang="zh-CN" altLang="en-US" smtClean="0"/>
              <a:t>平台运行的相关技术</a:t>
            </a:r>
            <a:endParaRPr lang="en-US" altLang="zh-CN" smtClean="0"/>
          </a:p>
          <a:p>
            <a:r>
              <a:rPr lang="zh-CN" altLang="en-US" smtClean="0"/>
              <a:t>服务支持的相关技术</a:t>
            </a:r>
            <a:endParaRPr lang="en-US" altLang="zh-CN" smtClean="0"/>
          </a:p>
          <a:p>
            <a:r>
              <a:rPr lang="en-US" altLang="zh-CN" smtClean="0">
                <a:solidFill>
                  <a:srgbClr val="FF0000"/>
                </a:solidFill>
              </a:rPr>
              <a:t>PaaS</a:t>
            </a:r>
            <a:r>
              <a:rPr lang="zh-CN" altLang="en-US" smtClean="0">
                <a:solidFill>
                  <a:srgbClr val="FF0000"/>
                </a:solidFill>
              </a:rPr>
              <a:t>上的服务</a:t>
            </a:r>
          </a:p>
          <a:p>
            <a:endParaRPr lang="zh-CN" altLang="en-US" smtClean="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500042"/>
            <a:ext cx="8229600" cy="1143000"/>
          </a:xfrm>
        </p:spPr>
        <p:txBody>
          <a:bodyPr/>
          <a:lstStyle/>
          <a:p>
            <a:pPr>
              <a:defRPr/>
            </a:pPr>
            <a:r>
              <a:rPr lang="en-US" altLang="zh-CN" smtClean="0"/>
              <a:t>PaaS</a:t>
            </a:r>
            <a:r>
              <a:rPr lang="zh-CN" altLang="en-US" dirty="0" smtClean="0"/>
              <a:t>上的服务</a:t>
            </a:r>
            <a:endParaRPr lang="zh-CN" altLang="en-US" dirty="0"/>
          </a:p>
        </p:txBody>
      </p:sp>
      <p:sp>
        <p:nvSpPr>
          <p:cNvPr id="3" name="内容占位符 2"/>
          <p:cNvSpPr>
            <a:spLocks noGrp="1"/>
          </p:cNvSpPr>
          <p:nvPr>
            <p:ph idx="1"/>
          </p:nvPr>
        </p:nvSpPr>
        <p:spPr>
          <a:xfrm>
            <a:off x="250825" y="1554163"/>
            <a:ext cx="8740775" cy="5043487"/>
          </a:xfrm>
        </p:spPr>
        <p:txBody>
          <a:bodyPr>
            <a:normAutofit/>
          </a:bodyPr>
          <a:lstStyle/>
          <a:p>
            <a:pPr>
              <a:defRPr/>
            </a:pPr>
            <a:r>
              <a:rPr lang="zh-CN" altLang="en-US" dirty="0" smtClean="0"/>
              <a:t>平台层</a:t>
            </a:r>
            <a:endParaRPr lang="en-US" altLang="zh-CN" dirty="0" smtClean="0"/>
          </a:p>
          <a:p>
            <a:pPr lvl="1">
              <a:defRPr/>
            </a:pPr>
            <a:r>
              <a:rPr lang="en-US" altLang="zh-CN" dirty="0" err="1" smtClean="0"/>
              <a:t>PaaS</a:t>
            </a:r>
            <a:r>
              <a:rPr lang="zh-CN" altLang="en-US" dirty="0" smtClean="0"/>
              <a:t>上的服务都运行在</a:t>
            </a:r>
            <a:r>
              <a:rPr lang="en-US" altLang="zh-CN" dirty="0" err="1" smtClean="0"/>
              <a:t>PaaS</a:t>
            </a:r>
            <a:r>
              <a:rPr lang="zh-CN" altLang="en-US" dirty="0" smtClean="0"/>
              <a:t>的平台层，可以大体分为平台定制服务和</a:t>
            </a:r>
            <a:r>
              <a:rPr lang="en-US" altLang="zh-CN" dirty="0" err="1" smtClean="0"/>
              <a:t>PaaS</a:t>
            </a:r>
            <a:r>
              <a:rPr lang="en-US" altLang="zh-CN" dirty="0" smtClean="0"/>
              <a:t> Consumer</a:t>
            </a:r>
            <a:r>
              <a:rPr lang="zh-CN" altLang="en-US" dirty="0" smtClean="0"/>
              <a:t>部署的服务两大类</a:t>
            </a:r>
            <a:endParaRPr lang="en-US" altLang="zh-CN" dirty="0" smtClean="0"/>
          </a:p>
          <a:p>
            <a:pPr>
              <a:defRPr/>
            </a:pPr>
            <a:r>
              <a:rPr lang="zh-CN" altLang="en-US" dirty="0" smtClean="0"/>
              <a:t>平台定制服务</a:t>
            </a:r>
            <a:endParaRPr lang="en-US" altLang="zh-CN" dirty="0" smtClean="0"/>
          </a:p>
          <a:p>
            <a:pPr lvl="1">
              <a:defRPr/>
            </a:pPr>
            <a:r>
              <a:rPr lang="zh-CN" altLang="en-US" dirty="0" smtClean="0"/>
              <a:t>由平台提供的，可供其他服务调用的基本服务</a:t>
            </a:r>
            <a:endParaRPr lang="en-US" altLang="zh-CN" dirty="0" smtClean="0"/>
          </a:p>
          <a:p>
            <a:pPr>
              <a:defRPr/>
            </a:pPr>
            <a:r>
              <a:rPr lang="en-US" altLang="zh-CN" dirty="0" err="1" smtClean="0"/>
              <a:t>PaaS</a:t>
            </a:r>
            <a:r>
              <a:rPr lang="en-US" altLang="zh-CN" dirty="0" smtClean="0"/>
              <a:t> Consumer</a:t>
            </a:r>
            <a:r>
              <a:rPr lang="zh-CN" altLang="en-US" dirty="0" smtClean="0"/>
              <a:t>部署的服务</a:t>
            </a:r>
            <a:endParaRPr lang="en-US" altLang="zh-CN" dirty="0" smtClean="0"/>
          </a:p>
          <a:p>
            <a:pPr lvl="1">
              <a:defRPr/>
            </a:pPr>
            <a:r>
              <a:rPr lang="en-US" altLang="zh-CN" dirty="0" err="1" smtClean="0"/>
              <a:t>PaaS</a:t>
            </a:r>
            <a:r>
              <a:rPr lang="en-US" altLang="zh-CN" dirty="0" smtClean="0"/>
              <a:t> Consumer</a:t>
            </a:r>
            <a:r>
              <a:rPr lang="zh-CN" altLang="en-US" dirty="0" smtClean="0"/>
              <a:t>开发并部署到平台上的服务</a:t>
            </a:r>
            <a:endParaRPr lang="en-US" altLang="zh-CN" dirty="0" smtClean="0"/>
          </a:p>
          <a:p>
            <a:pPr lvl="1">
              <a:defRPr/>
            </a:pPr>
            <a:r>
              <a:rPr lang="zh-CN" altLang="en-US" dirty="0" smtClean="0"/>
              <a:t>可能调用了平台定制服务，甚至其他</a:t>
            </a:r>
            <a:r>
              <a:rPr lang="en-US" altLang="zh-CN" dirty="0" err="1" smtClean="0"/>
              <a:t>PaaS</a:t>
            </a:r>
            <a:r>
              <a:rPr lang="en-US" altLang="zh-CN" dirty="0" smtClean="0"/>
              <a:t> Consumer</a:t>
            </a:r>
            <a:r>
              <a:rPr lang="zh-CN" altLang="en-US" dirty="0" smtClean="0"/>
              <a:t>的既有服务</a:t>
            </a:r>
            <a:endParaRPr lang="zh-CN" altLang="en-US"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平台对服务的约束</a:t>
            </a:r>
            <a:endParaRPr lang="zh-CN" altLang="en-US"/>
          </a:p>
        </p:txBody>
      </p:sp>
      <p:sp>
        <p:nvSpPr>
          <p:cNvPr id="86019" name="内容占位符 2"/>
          <p:cNvSpPr>
            <a:spLocks noGrp="1"/>
          </p:cNvSpPr>
          <p:nvPr>
            <p:ph idx="1"/>
          </p:nvPr>
        </p:nvSpPr>
        <p:spPr>
          <a:xfrm>
            <a:off x="142875" y="1571625"/>
            <a:ext cx="8858250" cy="5072063"/>
          </a:xfrm>
        </p:spPr>
        <p:txBody>
          <a:bodyPr/>
          <a:lstStyle/>
          <a:p>
            <a:r>
              <a:rPr lang="zh-CN" altLang="en-US" smtClean="0"/>
              <a:t>为了防止用户无意或恶意对平台进行攻击或对资源进行滥用，平台应当对服务的资源占用进行约束。</a:t>
            </a:r>
            <a:endParaRPr lang="en-US" altLang="zh-CN" smtClean="0"/>
          </a:p>
          <a:p>
            <a:r>
              <a:rPr lang="zh-CN" altLang="en-US" smtClean="0"/>
              <a:t>资源的限制和配额的设定应当合理，不能过大，否则会失去限制意义；也不能太小，使得很多服务无法正常运行。要保证满足绝大多数服务的正常要求。</a:t>
            </a:r>
            <a:endParaRPr lang="en-US" altLang="zh-CN" smtClean="0"/>
          </a:p>
          <a:p>
            <a:r>
              <a:rPr lang="zh-CN" altLang="en-US" smtClean="0"/>
              <a:t>平台一般要提供一些临时性的方案使得无恶意的轻微资源超额能够得到满足。并且用户能够方便地拓展资源配额。</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常见的服务约束</a:t>
            </a:r>
            <a:endParaRPr lang="zh-CN" altLang="en-US"/>
          </a:p>
        </p:txBody>
      </p:sp>
      <p:sp>
        <p:nvSpPr>
          <p:cNvPr id="87043" name="内容占位符 2"/>
          <p:cNvSpPr>
            <a:spLocks noGrp="1"/>
          </p:cNvSpPr>
          <p:nvPr>
            <p:ph idx="1"/>
          </p:nvPr>
        </p:nvSpPr>
        <p:spPr>
          <a:xfrm>
            <a:off x="285750" y="1714500"/>
            <a:ext cx="8715375" cy="5000625"/>
          </a:xfrm>
        </p:spPr>
        <p:txBody>
          <a:bodyPr/>
          <a:lstStyle/>
          <a:p>
            <a:r>
              <a:rPr lang="zh-CN" altLang="en-US" sz="2800" smtClean="0"/>
              <a:t>文件系统的约束</a:t>
            </a:r>
            <a:endParaRPr lang="en-US" altLang="zh-CN" sz="2800" smtClean="0"/>
          </a:p>
          <a:p>
            <a:pPr lvl="1"/>
            <a:r>
              <a:rPr lang="zh-CN" altLang="en-US" sz="2400" smtClean="0"/>
              <a:t>上传的文件的大小、数量</a:t>
            </a:r>
            <a:endParaRPr lang="en-US" altLang="zh-CN" sz="2400" smtClean="0"/>
          </a:p>
          <a:p>
            <a:r>
              <a:rPr lang="zh-CN" altLang="en-US" sz="2800" smtClean="0"/>
              <a:t>运算的约束</a:t>
            </a:r>
            <a:endParaRPr lang="en-US" altLang="zh-CN" sz="2800" smtClean="0"/>
          </a:p>
          <a:p>
            <a:pPr lvl="1"/>
            <a:r>
              <a:rPr lang="zh-CN" altLang="en-US" sz="2400" smtClean="0"/>
              <a:t>任务队列的执行时间、等待任务的数量</a:t>
            </a:r>
            <a:endParaRPr lang="en-US" altLang="zh-CN" sz="2400" smtClean="0"/>
          </a:p>
          <a:p>
            <a:r>
              <a:rPr lang="zh-CN" altLang="en-US" sz="2800" smtClean="0"/>
              <a:t>命名空间的约束</a:t>
            </a:r>
            <a:endParaRPr lang="en-US" altLang="zh-CN" sz="2800" smtClean="0"/>
          </a:p>
          <a:p>
            <a:pPr lvl="1"/>
            <a:r>
              <a:rPr lang="zh-CN" altLang="en-US" sz="2400" smtClean="0"/>
              <a:t>通配符、非法字符、保留字</a:t>
            </a:r>
            <a:endParaRPr lang="en-US" altLang="zh-CN" sz="2400" smtClean="0"/>
          </a:p>
          <a:p>
            <a:r>
              <a:rPr lang="zh-CN" altLang="en-US" sz="2800" smtClean="0"/>
              <a:t>数据库的约束</a:t>
            </a:r>
            <a:endParaRPr lang="en-US" altLang="zh-CN" sz="2800" smtClean="0"/>
          </a:p>
          <a:p>
            <a:pPr lvl="1"/>
            <a:r>
              <a:rPr lang="zh-CN" altLang="en-US" sz="2400" smtClean="0"/>
              <a:t>访问权限</a:t>
            </a:r>
            <a:endParaRPr lang="en-US" altLang="zh-CN" sz="2400" smtClean="0"/>
          </a:p>
          <a:p>
            <a:r>
              <a:rPr lang="zh-CN" altLang="en-US" sz="2800" smtClean="0"/>
              <a:t>网络连接的约束</a:t>
            </a:r>
            <a:endParaRPr lang="en-US" altLang="zh-CN" sz="2800" smtClean="0"/>
          </a:p>
          <a:p>
            <a:pPr lvl="1"/>
            <a:r>
              <a:rPr lang="zh-CN" altLang="en-US" sz="2400" smtClean="0"/>
              <a:t>最大连接数、连接池容量、连接保持时间</a:t>
            </a:r>
            <a:endParaRPr lang="en-US" altLang="zh-CN" sz="2400" smtClean="0"/>
          </a:p>
          <a:p>
            <a:endParaRPr lang="zh-CN" altLang="en-US" smtClean="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 y="357188"/>
            <a:ext cx="7772400" cy="1143000"/>
          </a:xfrm>
        </p:spPr>
        <p:txBody>
          <a:bodyPr/>
          <a:lstStyle/>
          <a:p>
            <a:pPr>
              <a:defRPr/>
            </a:pPr>
            <a:r>
              <a:rPr lang="zh-CN" altLang="en-US" smtClean="0"/>
              <a:t>服务约束的一般实现手段</a:t>
            </a:r>
            <a:endParaRPr lang="zh-CN" altLang="en-US"/>
          </a:p>
        </p:txBody>
      </p:sp>
      <p:sp>
        <p:nvSpPr>
          <p:cNvPr id="88067" name="内容占位符 2"/>
          <p:cNvSpPr>
            <a:spLocks noGrp="1"/>
          </p:cNvSpPr>
          <p:nvPr>
            <p:ph idx="1"/>
          </p:nvPr>
        </p:nvSpPr>
        <p:spPr>
          <a:xfrm>
            <a:off x="142875" y="1214438"/>
            <a:ext cx="8786813" cy="5357812"/>
          </a:xfrm>
        </p:spPr>
        <p:txBody>
          <a:bodyPr/>
          <a:lstStyle/>
          <a:p>
            <a:r>
              <a:rPr lang="zh-CN" altLang="en-US" sz="2800" smtClean="0"/>
              <a:t>文件系统的约束</a:t>
            </a:r>
            <a:endParaRPr lang="en-US" altLang="zh-CN" sz="2800" smtClean="0"/>
          </a:p>
          <a:p>
            <a:pPr lvl="1"/>
            <a:r>
              <a:rPr lang="zh-CN" altLang="en-US" sz="2400" smtClean="0"/>
              <a:t>一般通过操作系统的文件操作权限控制来实现</a:t>
            </a:r>
            <a:endParaRPr lang="en-US" altLang="zh-CN" sz="2400" smtClean="0"/>
          </a:p>
          <a:p>
            <a:r>
              <a:rPr lang="zh-CN" altLang="en-US" sz="2800" smtClean="0"/>
              <a:t>运算的约束</a:t>
            </a:r>
            <a:endParaRPr lang="en-US" altLang="zh-CN" sz="2800" smtClean="0"/>
          </a:p>
          <a:p>
            <a:pPr lvl="1"/>
            <a:r>
              <a:rPr lang="zh-CN" altLang="en-US" sz="2400" smtClean="0"/>
              <a:t>一般通过操作系统的进程管理接口来强行中止超限进程</a:t>
            </a:r>
            <a:endParaRPr lang="en-US" altLang="zh-CN" sz="2400" smtClean="0"/>
          </a:p>
          <a:p>
            <a:r>
              <a:rPr lang="zh-CN" altLang="en-US" sz="2800" smtClean="0"/>
              <a:t>一般通过命名空间的约束</a:t>
            </a:r>
            <a:endParaRPr lang="en-US" altLang="zh-CN" sz="2800" smtClean="0"/>
          </a:p>
          <a:p>
            <a:pPr lvl="1"/>
            <a:r>
              <a:rPr lang="zh-CN" altLang="en-US" sz="2400" smtClean="0"/>
              <a:t>一般通过静态分析和异步交互检查来进行限制</a:t>
            </a:r>
            <a:endParaRPr lang="en-US" altLang="zh-CN" sz="2400" smtClean="0"/>
          </a:p>
          <a:p>
            <a:r>
              <a:rPr lang="zh-CN" altLang="en-US" sz="2800" smtClean="0"/>
              <a:t>数据库的约束</a:t>
            </a:r>
            <a:endParaRPr lang="en-US" altLang="zh-CN" sz="2800" smtClean="0"/>
          </a:p>
          <a:p>
            <a:pPr lvl="1"/>
            <a:r>
              <a:rPr lang="zh-CN" altLang="en-US" sz="2400" smtClean="0"/>
              <a:t>一般通过数据库用户权限的分配，借助数据库自身的权限控制机制来实现</a:t>
            </a:r>
            <a:endParaRPr lang="en-US" altLang="zh-CN" sz="2400" smtClean="0"/>
          </a:p>
          <a:p>
            <a:r>
              <a:rPr lang="zh-CN" altLang="en-US" sz="2800" smtClean="0"/>
              <a:t>网络连接的约束</a:t>
            </a:r>
            <a:endParaRPr lang="en-US" altLang="zh-CN" sz="2800" smtClean="0"/>
          </a:p>
          <a:p>
            <a:pPr lvl="1"/>
            <a:r>
              <a:rPr lang="zh-CN" altLang="en-US" sz="2400" smtClean="0"/>
              <a:t>一般通过应用服务器的配置来实现</a:t>
            </a:r>
            <a:endParaRPr lang="en-US" altLang="zh-CN" sz="2400" smtClean="0"/>
          </a:p>
          <a:p>
            <a:pPr lvl="1"/>
            <a:endParaRPr lang="zh-CN" altLang="en-US" sz="2400" smtClean="0"/>
          </a:p>
          <a:p>
            <a:pPr lvl="1"/>
            <a:endParaRPr lang="zh-CN" altLang="en-US" smtClean="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3" y="609600"/>
            <a:ext cx="8786812" cy="1143000"/>
          </a:xfrm>
        </p:spPr>
        <p:txBody>
          <a:bodyPr/>
          <a:lstStyle/>
          <a:p>
            <a:pPr>
              <a:defRPr/>
            </a:pPr>
            <a:r>
              <a:rPr lang="zh-CN" altLang="en-US" smtClean="0"/>
              <a:t>例：</a:t>
            </a:r>
            <a:r>
              <a:rPr lang="en-US" altLang="zh-CN" smtClean="0"/>
              <a:t>SAE</a:t>
            </a:r>
            <a:r>
              <a:rPr lang="zh-CN" altLang="en-US" smtClean="0"/>
              <a:t>对服务的约束</a:t>
            </a:r>
            <a:endParaRPr lang="zh-CN" altLang="en-US"/>
          </a:p>
        </p:txBody>
      </p:sp>
      <p:sp>
        <p:nvSpPr>
          <p:cNvPr id="89091" name="内容占位符 2"/>
          <p:cNvSpPr>
            <a:spLocks noGrp="1"/>
          </p:cNvSpPr>
          <p:nvPr>
            <p:ph idx="1"/>
          </p:nvPr>
        </p:nvSpPr>
        <p:spPr>
          <a:xfrm>
            <a:off x="285750" y="1714500"/>
            <a:ext cx="8501063" cy="5000625"/>
          </a:xfrm>
        </p:spPr>
        <p:txBody>
          <a:bodyPr/>
          <a:lstStyle/>
          <a:p>
            <a:r>
              <a:rPr lang="zh-CN" altLang="en-US" smtClean="0"/>
              <a:t>目录或文件名不允许含有以下字符：</a:t>
            </a:r>
            <a:r>
              <a:rPr lang="en-US" altLang="zh-CN" smtClean="0"/>
              <a:t>" * ? &lt; &gt; |</a:t>
            </a:r>
            <a:r>
              <a:rPr lang="zh-CN" altLang="en-US" smtClean="0"/>
              <a:t>，目录或文件名的开始与结束也不允许有空格。</a:t>
            </a:r>
          </a:p>
          <a:p>
            <a:r>
              <a:rPr lang="zh-CN" altLang="en-US" smtClean="0"/>
              <a:t>上传单个文件大小不超过</a:t>
            </a:r>
            <a:r>
              <a:rPr lang="en-US" altLang="zh-CN" smtClean="0"/>
              <a:t>20M</a:t>
            </a:r>
            <a:r>
              <a:rPr lang="zh-CN" altLang="en-US" smtClean="0"/>
              <a:t>。</a:t>
            </a:r>
          </a:p>
          <a:p>
            <a:r>
              <a:rPr lang="zh-CN" altLang="en-US" smtClean="0"/>
              <a:t>单个目录下的文件个数不能超过</a:t>
            </a:r>
            <a:r>
              <a:rPr lang="en-US" altLang="zh-CN" smtClean="0"/>
              <a:t>2000</a:t>
            </a:r>
            <a:r>
              <a:rPr lang="zh-CN" altLang="en-US" smtClean="0"/>
              <a:t>个。</a:t>
            </a:r>
          </a:p>
          <a:p>
            <a:r>
              <a:rPr lang="zh-CN" altLang="en-US" smtClean="0"/>
              <a:t>每个应用代码总大小不超过</a:t>
            </a:r>
            <a:r>
              <a:rPr lang="en-US" altLang="zh-CN" smtClean="0"/>
              <a:t>100M</a:t>
            </a:r>
            <a:r>
              <a:rPr lang="zh-CN" altLang="en-US" smtClean="0"/>
              <a:t>。</a:t>
            </a:r>
          </a:p>
          <a:p>
            <a:r>
              <a:rPr lang="zh-CN" altLang="en-US" smtClean="0"/>
              <a:t>单个版本代码总大小不超过</a:t>
            </a:r>
            <a:r>
              <a:rPr lang="en-US" altLang="zh-CN" smtClean="0"/>
              <a:t>50M</a:t>
            </a:r>
            <a:r>
              <a:rPr lang="zh-CN" altLang="en-US" smtClean="0"/>
              <a:t>。</a:t>
            </a:r>
          </a:p>
          <a:p>
            <a:r>
              <a:rPr lang="zh-CN" altLang="en-US" smtClean="0"/>
              <a:t>只允许存在</a:t>
            </a:r>
            <a:r>
              <a:rPr lang="en-US" altLang="zh-CN" smtClean="0"/>
              <a:t>10</a:t>
            </a:r>
            <a:r>
              <a:rPr lang="zh-CN" altLang="en-US" smtClean="0"/>
              <a:t>个以内的版本，并且版本号必须为正整数。</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75" y="609600"/>
            <a:ext cx="9001125" cy="1143000"/>
          </a:xfrm>
        </p:spPr>
        <p:txBody>
          <a:bodyPr/>
          <a:lstStyle/>
          <a:p>
            <a:pPr>
              <a:defRPr/>
            </a:pPr>
            <a:r>
              <a:rPr lang="zh-CN" altLang="en-US" sz="3600" smtClean="0"/>
              <a:t>例：</a:t>
            </a:r>
            <a:r>
              <a:rPr lang="en-US" altLang="zh-CN" sz="3600" smtClean="0"/>
              <a:t>GAE</a:t>
            </a:r>
            <a:r>
              <a:rPr lang="zh-CN" altLang="en-US" sz="3600" smtClean="0"/>
              <a:t>和</a:t>
            </a:r>
            <a:r>
              <a:rPr lang="en-US" altLang="zh-CN" sz="3600" smtClean="0"/>
              <a:t>SAE</a:t>
            </a:r>
            <a:r>
              <a:rPr lang="zh-CN" altLang="en-US" sz="3600" smtClean="0"/>
              <a:t>对</a:t>
            </a:r>
            <a:r>
              <a:rPr lang="en-US" altLang="zh-CN" sz="3600" smtClean="0"/>
              <a:t>Fetch URL</a:t>
            </a:r>
            <a:r>
              <a:rPr lang="zh-CN" altLang="en-US" sz="3600" smtClean="0"/>
              <a:t>约束的比较</a:t>
            </a:r>
            <a:endParaRPr lang="zh-CN" altLang="en-US" sz="3600"/>
          </a:p>
        </p:txBody>
      </p:sp>
      <p:sp>
        <p:nvSpPr>
          <p:cNvPr id="90115" name="矩形 3"/>
          <p:cNvSpPr>
            <a:spLocks noChangeArrowheads="1"/>
          </p:cNvSpPr>
          <p:nvPr/>
        </p:nvSpPr>
        <p:spPr bwMode="auto">
          <a:xfrm>
            <a:off x="142875" y="1714500"/>
            <a:ext cx="4000500" cy="4032250"/>
          </a:xfrm>
          <a:prstGeom prst="rect">
            <a:avLst/>
          </a:prstGeom>
          <a:noFill/>
          <a:ln w="9525">
            <a:noFill/>
            <a:miter lim="800000"/>
            <a:headEnd/>
            <a:tailEnd/>
          </a:ln>
        </p:spPr>
        <p:txBody>
          <a:bodyPr>
            <a:spAutoFit/>
          </a:bodyPr>
          <a:lstStyle/>
          <a:p>
            <a:pPr algn="ctr"/>
            <a:r>
              <a:rPr lang="en-US" altLang="zh-CN" sz="4000"/>
              <a:t>SAE</a:t>
            </a:r>
            <a:r>
              <a:rPr lang="zh-CN" altLang="en-US" sz="4000"/>
              <a:t>：</a:t>
            </a:r>
            <a:endParaRPr lang="en-US" altLang="zh-CN" sz="4000"/>
          </a:p>
          <a:p>
            <a:r>
              <a:rPr lang="en-US" altLang="zh-CN"/>
              <a:t>connect_timeout              5</a:t>
            </a:r>
            <a:r>
              <a:rPr lang="zh-CN" altLang="en-US"/>
              <a:t>秒</a:t>
            </a:r>
          </a:p>
          <a:p>
            <a:r>
              <a:rPr lang="en-US" altLang="zh-CN"/>
              <a:t>send_timeout                 15</a:t>
            </a:r>
            <a:r>
              <a:rPr lang="zh-CN" altLang="en-US"/>
              <a:t>秒</a:t>
            </a:r>
          </a:p>
          <a:p>
            <a:r>
              <a:rPr lang="en-US" altLang="zh-CN"/>
              <a:t>read_timeout                  20</a:t>
            </a:r>
            <a:r>
              <a:rPr lang="zh-CN" altLang="en-US"/>
              <a:t>秒</a:t>
            </a:r>
          </a:p>
          <a:p>
            <a:r>
              <a:rPr lang="zh-CN" altLang="en-US"/>
              <a:t>抓取文件大小</a:t>
            </a:r>
            <a:r>
              <a:rPr lang="en-US" altLang="zh-CN"/>
              <a:t>8MB</a:t>
            </a:r>
          </a:p>
          <a:p>
            <a:r>
              <a:rPr lang="zh-CN" altLang="en-US"/>
              <a:t>禁用头：</a:t>
            </a:r>
            <a:endParaRPr lang="en-US" altLang="zh-CN"/>
          </a:p>
          <a:p>
            <a:r>
              <a:rPr lang="en-US" altLang="zh-CN"/>
              <a:t>Content-Length</a:t>
            </a:r>
            <a:r>
              <a:rPr lang="zh-CN" altLang="en-US"/>
              <a:t>、</a:t>
            </a:r>
            <a:r>
              <a:rPr lang="en-US" altLang="zh-CN"/>
              <a:t>Host</a:t>
            </a:r>
            <a:r>
              <a:rPr lang="zh-CN" altLang="en-US"/>
              <a:t>、</a:t>
            </a:r>
            <a:r>
              <a:rPr lang="en-US" altLang="zh-CN"/>
              <a:t>Vary</a:t>
            </a:r>
            <a:r>
              <a:rPr lang="zh-CN" altLang="en-US"/>
              <a:t>、</a:t>
            </a:r>
            <a:r>
              <a:rPr lang="en-US" altLang="zh-CN"/>
              <a:t>Via</a:t>
            </a:r>
            <a:r>
              <a:rPr lang="zh-CN" altLang="en-US"/>
              <a:t>、</a:t>
            </a:r>
            <a:r>
              <a:rPr lang="en-US" altLang="zh-CN"/>
              <a:t>X-Forwarded-For</a:t>
            </a:r>
            <a:r>
              <a:rPr lang="zh-CN" altLang="en-US"/>
              <a:t>、</a:t>
            </a:r>
            <a:r>
              <a:rPr lang="en-US" altLang="zh-CN"/>
              <a:t>FetchUrl</a:t>
            </a:r>
            <a:r>
              <a:rPr lang="zh-CN" altLang="en-US"/>
              <a:t>、</a:t>
            </a:r>
            <a:r>
              <a:rPr lang="en-US" altLang="zh-CN"/>
              <a:t>AccessKey</a:t>
            </a:r>
            <a:r>
              <a:rPr lang="zh-CN" altLang="en-US"/>
              <a:t>、</a:t>
            </a:r>
            <a:r>
              <a:rPr lang="en-US" altLang="zh-CN"/>
              <a:t>TimeStamp</a:t>
            </a:r>
            <a:r>
              <a:rPr lang="zh-CN" altLang="en-US"/>
              <a:t>、</a:t>
            </a:r>
            <a:r>
              <a:rPr lang="en-US" altLang="zh-CN"/>
              <a:t>Signature</a:t>
            </a:r>
            <a:r>
              <a:rPr lang="zh-CN" altLang="en-US"/>
              <a:t>等</a:t>
            </a:r>
          </a:p>
        </p:txBody>
      </p:sp>
      <p:sp>
        <p:nvSpPr>
          <p:cNvPr id="90116" name="TextBox 4"/>
          <p:cNvSpPr txBox="1">
            <a:spLocks noChangeArrowheads="1"/>
          </p:cNvSpPr>
          <p:nvPr/>
        </p:nvSpPr>
        <p:spPr bwMode="auto">
          <a:xfrm>
            <a:off x="4500563" y="1714500"/>
            <a:ext cx="4429125" cy="4032250"/>
          </a:xfrm>
          <a:prstGeom prst="rect">
            <a:avLst/>
          </a:prstGeom>
          <a:noFill/>
          <a:ln w="9525">
            <a:noFill/>
            <a:miter lim="800000"/>
            <a:headEnd/>
            <a:tailEnd/>
          </a:ln>
        </p:spPr>
        <p:txBody>
          <a:bodyPr>
            <a:spAutoFit/>
          </a:bodyPr>
          <a:lstStyle/>
          <a:p>
            <a:pPr algn="ctr"/>
            <a:r>
              <a:rPr lang="en-US" altLang="zh-CN" sz="4000"/>
              <a:t>GAE</a:t>
            </a:r>
            <a:r>
              <a:rPr lang="zh-CN" altLang="en-US" sz="4000"/>
              <a:t>：</a:t>
            </a:r>
            <a:endParaRPr lang="en-US" altLang="zh-CN" sz="4000"/>
          </a:p>
          <a:p>
            <a:r>
              <a:rPr lang="en-US" altLang="zh-CN"/>
              <a:t>UrlFetch API Calls</a:t>
            </a:r>
            <a:r>
              <a:rPr lang="zh-CN" altLang="en-US"/>
              <a:t>：</a:t>
            </a:r>
            <a:endParaRPr lang="en-US" altLang="zh-CN"/>
          </a:p>
          <a:p>
            <a:r>
              <a:rPr lang="en-US" altLang="zh-CN"/>
              <a:t>65700calls/day &amp; 3,000 calls/min</a:t>
            </a:r>
          </a:p>
          <a:p>
            <a:r>
              <a:rPr lang="en-US" altLang="zh-CN"/>
              <a:t>UrlFetch Data Sent</a:t>
            </a:r>
            <a:r>
              <a:rPr lang="zh-CN" altLang="en-US"/>
              <a:t>：</a:t>
            </a:r>
            <a:endParaRPr lang="en-US" altLang="zh-CN"/>
          </a:p>
          <a:p>
            <a:r>
              <a:rPr lang="en-US" altLang="zh-CN"/>
              <a:t>22 MB/min</a:t>
            </a:r>
          </a:p>
          <a:p>
            <a:r>
              <a:rPr lang="en-US" altLang="zh-CN"/>
              <a:t>UrlFetch Data Received</a:t>
            </a:r>
            <a:r>
              <a:rPr lang="zh-CN" altLang="en-US"/>
              <a:t>：</a:t>
            </a:r>
            <a:endParaRPr lang="en-US" altLang="zh-CN"/>
          </a:p>
          <a:p>
            <a:r>
              <a:rPr lang="en-US" altLang="zh-CN"/>
              <a:t>22 MB/min</a:t>
            </a:r>
          </a:p>
          <a:p>
            <a:endParaRPr lang="en-US" altLang="zh-CN"/>
          </a:p>
          <a:p>
            <a:endParaRPr lang="en-US" altLang="zh-CN"/>
          </a:p>
          <a:p>
            <a:endParaRPr lang="zh-CN" alt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fontAlgn="auto" hangingPunct="1">
              <a:spcAft>
                <a:spcPts val="0"/>
              </a:spcAft>
              <a:defRPr/>
            </a:pPr>
            <a:r>
              <a:rPr lang="zh-CN" altLang="en-US" smtClean="0"/>
              <a:t>例：</a:t>
            </a:r>
            <a:r>
              <a:rPr lang="en-US" altLang="zh-CN" smtClean="0"/>
              <a:t>GAE</a:t>
            </a:r>
            <a:r>
              <a:rPr lang="zh-CN" altLang="en-US" smtClean="0"/>
              <a:t>提供的平台定制服务</a:t>
            </a:r>
            <a:endParaRPr lang="zh-CN" altLang="en-US"/>
          </a:p>
        </p:txBody>
      </p:sp>
      <p:sp>
        <p:nvSpPr>
          <p:cNvPr id="3" name="内容占位符 2"/>
          <p:cNvSpPr>
            <a:spLocks noGrp="1"/>
          </p:cNvSpPr>
          <p:nvPr>
            <p:ph idx="1"/>
          </p:nvPr>
        </p:nvSpPr>
        <p:spPr>
          <a:xfrm>
            <a:off x="214313" y="1554163"/>
            <a:ext cx="8715375" cy="5089525"/>
          </a:xfrm>
        </p:spPr>
        <p:txBody>
          <a:bodyPr rtlCol="0">
            <a:normAutofit lnSpcReduction="10000"/>
          </a:bodyPr>
          <a:lstStyle/>
          <a:p>
            <a:pPr eaLnBrk="1" fontAlgn="auto" hangingPunct="1">
              <a:spcAft>
                <a:spcPts val="0"/>
              </a:spcAft>
              <a:buFont typeface="Wingdings 2"/>
              <a:buChar char=""/>
              <a:defRPr/>
            </a:pPr>
            <a:r>
              <a:rPr lang="en-US" altLang="zh-CN" dirty="0" err="1"/>
              <a:t>Memcache</a:t>
            </a:r>
            <a:endParaRPr lang="en-US" altLang="zh-CN" dirty="0" smtClean="0"/>
          </a:p>
          <a:p>
            <a:pPr eaLnBrk="1" fontAlgn="auto" hangingPunct="1">
              <a:spcAft>
                <a:spcPts val="0"/>
              </a:spcAft>
              <a:buFont typeface="Wingdings 2"/>
              <a:buChar char=""/>
              <a:defRPr/>
            </a:pPr>
            <a:r>
              <a:rPr lang="zh-CN" altLang="en-US" dirty="0" smtClean="0"/>
              <a:t>定时任务</a:t>
            </a:r>
            <a:endParaRPr lang="en-US" altLang="zh-CN" dirty="0" smtClean="0"/>
          </a:p>
          <a:p>
            <a:pPr lvl="1" eaLnBrk="1" fontAlgn="auto" hangingPunct="1">
              <a:spcAft>
                <a:spcPts val="0"/>
              </a:spcAft>
              <a:buFont typeface="Wingdings 2"/>
              <a:buChar char=""/>
              <a:defRPr/>
            </a:pPr>
            <a:r>
              <a:rPr lang="en-US" altLang="zh-CN" dirty="0"/>
              <a:t>App Engine </a:t>
            </a:r>
            <a:r>
              <a:rPr lang="en-US" altLang="zh-CN" dirty="0" err="1"/>
              <a:t>Cron</a:t>
            </a:r>
            <a:r>
              <a:rPr lang="en-US" altLang="zh-CN" dirty="0"/>
              <a:t> </a:t>
            </a:r>
            <a:r>
              <a:rPr lang="zh-CN" altLang="en-US" dirty="0"/>
              <a:t>服务</a:t>
            </a:r>
            <a:r>
              <a:rPr lang="zh-CN" altLang="en-US" dirty="0" smtClean="0"/>
              <a:t>允许在</a:t>
            </a:r>
            <a:r>
              <a:rPr lang="zh-CN" altLang="en-US" dirty="0"/>
              <a:t>指定时间执行或按指定间隔</a:t>
            </a:r>
            <a:r>
              <a:rPr lang="zh-CN" altLang="en-US" dirty="0" smtClean="0"/>
              <a:t>执行定期</a:t>
            </a:r>
            <a:r>
              <a:rPr lang="zh-CN" altLang="en-US" dirty="0"/>
              <a:t>计划</a:t>
            </a:r>
            <a:r>
              <a:rPr lang="zh-CN" altLang="en-US" dirty="0" smtClean="0"/>
              <a:t>任务：</a:t>
            </a:r>
            <a:r>
              <a:rPr lang="en-US" altLang="zh-CN" dirty="0" err="1" smtClean="0"/>
              <a:t>cron</a:t>
            </a:r>
            <a:r>
              <a:rPr lang="en-US" altLang="zh-CN" dirty="0" smtClean="0"/>
              <a:t> </a:t>
            </a:r>
            <a:r>
              <a:rPr lang="en-US" altLang="zh-CN" dirty="0"/>
              <a:t>job</a:t>
            </a:r>
            <a:endParaRPr lang="en-US" altLang="zh-CN" dirty="0" smtClean="0"/>
          </a:p>
          <a:p>
            <a:pPr eaLnBrk="1" fontAlgn="auto" hangingPunct="1">
              <a:spcAft>
                <a:spcPts val="0"/>
              </a:spcAft>
              <a:buFont typeface="Wingdings 2"/>
              <a:buChar char=""/>
              <a:defRPr/>
            </a:pPr>
            <a:r>
              <a:rPr lang="zh-CN" altLang="en-US" dirty="0" smtClean="0"/>
              <a:t>网址抓取</a:t>
            </a:r>
            <a:endParaRPr lang="en-US" altLang="zh-CN" dirty="0" smtClean="0"/>
          </a:p>
          <a:p>
            <a:pPr lvl="1" eaLnBrk="1" fontAlgn="auto" hangingPunct="1">
              <a:spcAft>
                <a:spcPts val="0"/>
              </a:spcAft>
              <a:buFont typeface="Wingdings 2"/>
              <a:buChar char=""/>
              <a:defRPr/>
            </a:pPr>
            <a:r>
              <a:rPr lang="zh-CN" altLang="en-US" dirty="0"/>
              <a:t>应用程序可使用 </a:t>
            </a:r>
            <a:r>
              <a:rPr lang="en-US" altLang="zh-CN" dirty="0"/>
              <a:t>App Engine </a:t>
            </a:r>
            <a:r>
              <a:rPr lang="zh-CN" altLang="en-US" dirty="0"/>
              <a:t>网址抓取服务分别向端口 </a:t>
            </a:r>
            <a:r>
              <a:rPr lang="en-US" altLang="zh-CN" dirty="0"/>
              <a:t>80 </a:t>
            </a:r>
            <a:r>
              <a:rPr lang="zh-CN" altLang="en-US" dirty="0"/>
              <a:t>和 </a:t>
            </a:r>
            <a:r>
              <a:rPr lang="en-US" altLang="zh-CN" dirty="0"/>
              <a:t>443 </a:t>
            </a:r>
            <a:r>
              <a:rPr lang="zh-CN" altLang="en-US" dirty="0"/>
              <a:t>上的其他主机发出 </a:t>
            </a:r>
            <a:r>
              <a:rPr lang="en-US" altLang="zh-CN" dirty="0"/>
              <a:t>HTTP </a:t>
            </a:r>
            <a:r>
              <a:rPr lang="zh-CN" altLang="en-US" dirty="0"/>
              <a:t>和 </a:t>
            </a:r>
            <a:r>
              <a:rPr lang="en-US" altLang="zh-CN" dirty="0"/>
              <a:t>HTTPS </a:t>
            </a:r>
            <a:r>
              <a:rPr lang="zh-CN" altLang="en-US" dirty="0" smtClean="0"/>
              <a:t>请求</a:t>
            </a:r>
            <a:endParaRPr lang="en-US" altLang="zh-CN" dirty="0" smtClean="0"/>
          </a:p>
          <a:p>
            <a:pPr eaLnBrk="1" fontAlgn="auto" hangingPunct="1">
              <a:spcAft>
                <a:spcPts val="0"/>
              </a:spcAft>
              <a:buFont typeface="Wingdings 2"/>
              <a:buChar char=""/>
              <a:defRPr/>
            </a:pPr>
            <a:r>
              <a:rPr lang="en-US" altLang="zh-CN" dirty="0" smtClean="0"/>
              <a:t>Email</a:t>
            </a:r>
          </a:p>
          <a:p>
            <a:pPr eaLnBrk="1" fontAlgn="auto" hangingPunct="1">
              <a:spcAft>
                <a:spcPts val="0"/>
              </a:spcAft>
              <a:buFont typeface="Wingdings 2"/>
              <a:buChar char=""/>
              <a:defRPr/>
            </a:pPr>
            <a:r>
              <a:rPr lang="zh-CN" altLang="en-US" dirty="0"/>
              <a:t>用户</a:t>
            </a:r>
            <a:r>
              <a:rPr lang="zh-CN" altLang="en-US" dirty="0" smtClean="0"/>
              <a:t>认证</a:t>
            </a:r>
            <a:endParaRPr lang="en-US" altLang="zh-CN" dirty="0" smtClean="0"/>
          </a:p>
          <a:p>
            <a:pPr eaLnBrk="1" fontAlgn="auto" hangingPunct="1">
              <a:spcAft>
                <a:spcPts val="0"/>
              </a:spcAft>
              <a:buFont typeface="Wingdings 2"/>
              <a:buChar char=""/>
              <a:defRPr/>
            </a:pPr>
            <a:r>
              <a:rPr lang="zh-CN" altLang="en-US" dirty="0" smtClean="0"/>
              <a:t>图形</a:t>
            </a:r>
            <a:endParaRPr lang="en-US" altLang="zh-CN" dirty="0" smtClean="0"/>
          </a:p>
          <a:p>
            <a:pPr eaLnBrk="1" fontAlgn="auto" hangingPunct="1">
              <a:spcAft>
                <a:spcPts val="0"/>
              </a:spcAft>
              <a:buFont typeface="Wingdings 2"/>
              <a:buChar char=""/>
              <a:defRPr/>
            </a:pPr>
            <a:r>
              <a:rPr lang="zh-CN" altLang="en-US" smtClean="0"/>
              <a:t>地图</a:t>
            </a:r>
            <a:endParaRPr lang="en-US" altLang="zh-CN" smtClean="0"/>
          </a:p>
          <a:p>
            <a:pPr eaLnBrk="1" fontAlgn="auto" hangingPunct="1">
              <a:spcAft>
                <a:spcPts val="0"/>
              </a:spcAft>
              <a:buFont typeface="Wingdings 2"/>
              <a:buChar char=""/>
              <a:defRPr/>
            </a:pPr>
            <a:r>
              <a:rPr lang="zh-CN" altLang="en-US" smtClean="0"/>
              <a:t>等等</a:t>
            </a:r>
            <a:r>
              <a:rPr lang="en-US" altLang="zh-CN" smtClean="0"/>
              <a:t>……</a:t>
            </a:r>
            <a:endParaRPr lang="zh-CN" altLang="en-US" dirty="0"/>
          </a:p>
        </p:txBody>
      </p:sp>
    </p:spTree>
  </p:cSld>
  <p:clrMapOvr>
    <a:masterClrMapping/>
  </p:clrMapOvr>
  <p:transition spd="slow">
    <p:wipe di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09600"/>
            <a:ext cx="9001125" cy="1143000"/>
          </a:xfrm>
        </p:spPr>
        <p:txBody>
          <a:bodyPr/>
          <a:lstStyle/>
          <a:p>
            <a:pPr>
              <a:defRPr/>
            </a:pPr>
            <a:r>
              <a:rPr lang="zh-CN" altLang="en-US" smtClean="0"/>
              <a:t>例：</a:t>
            </a:r>
            <a:r>
              <a:rPr lang="en-US" altLang="zh-CN" smtClean="0"/>
              <a:t>Azure</a:t>
            </a:r>
            <a:r>
              <a:rPr lang="zh-CN" altLang="en-US" smtClean="0"/>
              <a:t>提供的平台定制服务</a:t>
            </a:r>
            <a:endParaRPr lang="zh-CN" altLang="en-US"/>
          </a:p>
        </p:txBody>
      </p:sp>
      <p:sp>
        <p:nvSpPr>
          <p:cNvPr id="3" name="内容占位符 2"/>
          <p:cNvSpPr>
            <a:spLocks noGrp="1"/>
          </p:cNvSpPr>
          <p:nvPr>
            <p:ph idx="1"/>
          </p:nvPr>
        </p:nvSpPr>
        <p:spPr>
          <a:xfrm>
            <a:off x="214313" y="1554163"/>
            <a:ext cx="8777287" cy="5018087"/>
          </a:xfrm>
        </p:spPr>
        <p:txBody>
          <a:bodyPr>
            <a:normAutofit fontScale="92500" lnSpcReduction="10000"/>
          </a:bodyPr>
          <a:lstStyle/>
          <a:p>
            <a:pPr>
              <a:defRPr/>
            </a:pPr>
            <a:r>
              <a:rPr lang="en-US" altLang="zh-CN" smtClean="0"/>
              <a:t>Service Bus</a:t>
            </a:r>
          </a:p>
          <a:p>
            <a:pPr lvl="1">
              <a:defRPr/>
            </a:pPr>
            <a:r>
              <a:rPr lang="en-US" altLang="zh-CN" smtClean="0"/>
              <a:t>Service Bus</a:t>
            </a:r>
            <a:r>
              <a:rPr lang="zh-CN" altLang="en-US" smtClean="0"/>
              <a:t>可以被用于将本地的服务暴露给</a:t>
            </a:r>
            <a:r>
              <a:rPr lang="en-US" altLang="zh-CN" smtClean="0"/>
              <a:t>Internet</a:t>
            </a:r>
          </a:p>
          <a:p>
            <a:pPr lvl="2">
              <a:defRPr/>
            </a:pPr>
            <a:r>
              <a:rPr lang="zh-CN" altLang="en-US" smtClean="0"/>
              <a:t>解决：内网服务没有对外地址所以无法被直接访问</a:t>
            </a:r>
            <a:endParaRPr lang="en-US" altLang="zh-CN" smtClean="0"/>
          </a:p>
          <a:p>
            <a:pPr>
              <a:defRPr/>
            </a:pPr>
            <a:r>
              <a:rPr lang="en-US" altLang="zh-CN" smtClean="0"/>
              <a:t>AppFabric</a:t>
            </a:r>
          </a:p>
          <a:p>
            <a:pPr lvl="1">
              <a:defRPr/>
            </a:pPr>
            <a:r>
              <a:rPr lang="zh-CN" altLang="en-US" smtClean="0"/>
              <a:t>在云中，权限管理往往要比在企业内部来的困难。这是因为你无法直接使用诸如活动目录之类的产品来统一管理你的程序的访问控制。</a:t>
            </a:r>
            <a:endParaRPr lang="en-US" altLang="zh-CN" smtClean="0"/>
          </a:p>
          <a:p>
            <a:pPr>
              <a:defRPr/>
            </a:pPr>
            <a:r>
              <a:rPr lang="zh-CN" altLang="en-US" smtClean="0"/>
              <a:t>其他</a:t>
            </a:r>
            <a:endParaRPr lang="en-US" altLang="zh-CN" smtClean="0"/>
          </a:p>
          <a:p>
            <a:pPr lvl="1">
              <a:defRPr/>
            </a:pPr>
            <a:r>
              <a:rPr lang="zh-CN" altLang="en-US" smtClean="0"/>
              <a:t>将现今</a:t>
            </a:r>
            <a:r>
              <a:rPr lang="en-US" altLang="zh-CN" smtClean="0"/>
              <a:t>Windows Server AppFabric</a:t>
            </a:r>
            <a:r>
              <a:rPr lang="zh-CN" altLang="en-US" smtClean="0"/>
              <a:t>中的功能移植到</a:t>
            </a:r>
            <a:r>
              <a:rPr lang="en-US" altLang="zh-CN" smtClean="0"/>
              <a:t>Windows Azure platform AppFabric</a:t>
            </a:r>
            <a:r>
              <a:rPr lang="zh-CN" altLang="en-US" smtClean="0"/>
              <a:t>中来：如分布式缓存等。</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500063" y="2786063"/>
            <a:ext cx="8229600" cy="1143000"/>
          </a:xfrm>
        </p:spPr>
        <p:txBody>
          <a:bodyPr>
            <a:normAutofit fontScale="90000"/>
          </a:bodyPr>
          <a:lstStyle/>
          <a:p>
            <a:pPr eaLnBrk="1" fontAlgn="auto" hangingPunct="1">
              <a:spcAft>
                <a:spcPts val="0"/>
              </a:spcAft>
              <a:defRPr/>
            </a:pPr>
            <a:r>
              <a:rPr lang="zh-CN" altLang="en-US" smtClean="0"/>
              <a:t>第三部分 ：实例</a:t>
            </a:r>
            <a:r>
              <a:rPr lang="en-US" altLang="zh-CN" smtClean="0"/>
              <a:t/>
            </a:r>
            <a:br>
              <a:rPr lang="en-US" altLang="zh-CN" smtClean="0"/>
            </a:br>
            <a:r>
              <a:rPr lang="en-US" altLang="zh-CN" smtClean="0"/>
              <a:t>——SASEP</a:t>
            </a:r>
            <a:r>
              <a:rPr lang="zh-CN" altLang="en-US" smtClean="0"/>
              <a:t>，我们的努力</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Wiki</a:t>
            </a:r>
            <a:r>
              <a:rPr lang="zh-CN" altLang="en-US" smtClean="0"/>
              <a:t>百科对云计算的定义</a:t>
            </a:r>
            <a:endParaRPr lang="zh-CN" altLang="en-US"/>
          </a:p>
        </p:txBody>
      </p:sp>
      <p:sp>
        <p:nvSpPr>
          <p:cNvPr id="11267" name="内容占位符 2"/>
          <p:cNvSpPr>
            <a:spLocks noGrp="1"/>
          </p:cNvSpPr>
          <p:nvPr>
            <p:ph idx="1"/>
          </p:nvPr>
        </p:nvSpPr>
        <p:spPr/>
        <p:txBody>
          <a:bodyPr/>
          <a:lstStyle/>
          <a:p>
            <a:pPr marL="342900" lvl="1" indent="-342900" eaLnBrk="1" hangingPunct="1">
              <a:buFont typeface="Arial" pitchFamily="34" charset="0"/>
              <a:buChar char="•"/>
            </a:pPr>
            <a:r>
              <a:rPr lang="zh-CN" altLang="en-US" smtClean="0"/>
              <a:t>云计算是一种基于互联网的计算方式，通过互联网上异构、自治的服务为个人和企业用户提供按需即取的计算。云计算的资源是动态易扩展而且虚拟化的，终端用户不需要了解云中基础设施的细节，只关注自己需要什么样的资源以及如何得到相应的服务。</a:t>
            </a:r>
            <a:endParaRPr lang="en-US" altLang="zh-CN" smtClean="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重要</a:t>
            </a:r>
            <a:r>
              <a:rPr lang="zh-CN" altLang="en-US" smtClean="0"/>
              <a:t>的</a:t>
            </a:r>
            <a:r>
              <a:rPr lang="en-US" altLang="zh-CN" smtClean="0"/>
              <a:t>PaaS</a:t>
            </a:r>
            <a:r>
              <a:rPr lang="zh-CN" altLang="en-US" smtClean="0"/>
              <a:t>平台</a:t>
            </a:r>
            <a:endParaRPr lang="zh-CN" altLang="en-US" dirty="0"/>
          </a:p>
        </p:txBody>
      </p:sp>
      <p:sp>
        <p:nvSpPr>
          <p:cNvPr id="3" name="内容占位符 2"/>
          <p:cNvSpPr>
            <a:spLocks noGrp="1"/>
          </p:cNvSpPr>
          <p:nvPr>
            <p:ph idx="1"/>
          </p:nvPr>
        </p:nvSpPr>
        <p:spPr>
          <a:xfrm>
            <a:off x="179388" y="1554163"/>
            <a:ext cx="8812212" cy="5114925"/>
          </a:xfrm>
        </p:spPr>
        <p:txBody>
          <a:bodyPr>
            <a:normAutofit fontScale="85000" lnSpcReduction="10000"/>
          </a:bodyPr>
          <a:lstStyle/>
          <a:p>
            <a:pPr>
              <a:defRPr/>
            </a:pPr>
            <a:r>
              <a:rPr lang="zh-CN" altLang="en-US" dirty="0" smtClean="0"/>
              <a:t>目前，已经有大量的优秀的</a:t>
            </a:r>
            <a:r>
              <a:rPr lang="en-US" altLang="zh-CN" dirty="0" err="1" smtClean="0"/>
              <a:t>PaaS</a:t>
            </a:r>
            <a:r>
              <a:rPr lang="zh-CN" altLang="en-US" dirty="0" smtClean="0"/>
              <a:t>平台涌现出来，包括：</a:t>
            </a:r>
            <a:endParaRPr lang="en-US" altLang="zh-CN" dirty="0"/>
          </a:p>
          <a:p>
            <a:pPr lvl="1">
              <a:defRPr/>
            </a:pPr>
            <a:r>
              <a:rPr lang="en-US" altLang="zh-CN" dirty="0" smtClean="0"/>
              <a:t>Google App Engine</a:t>
            </a:r>
          </a:p>
          <a:p>
            <a:pPr lvl="1">
              <a:defRPr/>
            </a:pPr>
            <a:r>
              <a:rPr lang="en-US" altLang="zh-CN" dirty="0" smtClean="0"/>
              <a:t>Microsoft Windows Azure</a:t>
            </a:r>
          </a:p>
          <a:p>
            <a:pPr lvl="1">
              <a:defRPr/>
            </a:pPr>
            <a:r>
              <a:rPr lang="en-US" altLang="zh-CN" dirty="0" err="1" smtClean="0"/>
              <a:t>Vmware</a:t>
            </a:r>
            <a:r>
              <a:rPr lang="en-US" altLang="zh-CN" dirty="0" smtClean="0"/>
              <a:t> Cloud </a:t>
            </a:r>
            <a:r>
              <a:rPr lang="en-US" altLang="zh-CN" dirty="0" err="1" smtClean="0"/>
              <a:t>Foundary</a:t>
            </a:r>
            <a:endParaRPr lang="en-US" altLang="zh-CN" dirty="0" smtClean="0"/>
          </a:p>
          <a:p>
            <a:pPr lvl="1">
              <a:defRPr/>
            </a:pPr>
            <a:r>
              <a:rPr lang="zh-CN" altLang="en-US" dirty="0" smtClean="0"/>
              <a:t>还有</a:t>
            </a:r>
            <a:r>
              <a:rPr lang="en-US" altLang="zh-CN" dirty="0" err="1" smtClean="0"/>
              <a:t>Salesforce</a:t>
            </a:r>
            <a:r>
              <a:rPr lang="zh-CN" altLang="en-US" dirty="0" smtClean="0"/>
              <a:t>，</a:t>
            </a:r>
            <a:r>
              <a:rPr lang="en-US" altLang="zh-CN" dirty="0" err="1" smtClean="0"/>
              <a:t>Amazon</a:t>
            </a:r>
            <a:r>
              <a:rPr lang="en-US" altLang="en-US" dirty="0" err="1" smtClean="0"/>
              <a:t>，IBM等等</a:t>
            </a:r>
            <a:endParaRPr lang="en-US" altLang="zh-CN" dirty="0" smtClean="0"/>
          </a:p>
          <a:p>
            <a:pPr>
              <a:defRPr/>
            </a:pPr>
            <a:r>
              <a:rPr lang="zh-CN" altLang="en-US" dirty="0" smtClean="0"/>
              <a:t>国内的软件企业也进行了大量的尝试：</a:t>
            </a:r>
            <a:endParaRPr lang="en-US" altLang="zh-CN" dirty="0" smtClean="0"/>
          </a:p>
          <a:p>
            <a:pPr lvl="1">
              <a:defRPr/>
            </a:pPr>
            <a:r>
              <a:rPr lang="en-US" altLang="zh-CN" dirty="0" err="1"/>
              <a:t>Sina</a:t>
            </a:r>
            <a:r>
              <a:rPr lang="en-US" altLang="zh-CN" dirty="0"/>
              <a:t> App Engine</a:t>
            </a:r>
          </a:p>
          <a:p>
            <a:pPr lvl="1">
              <a:defRPr/>
            </a:pPr>
            <a:r>
              <a:rPr lang="zh-CN" altLang="en-US" dirty="0" smtClean="0"/>
              <a:t>阿里云</a:t>
            </a:r>
            <a:endParaRPr lang="en-US" altLang="zh-CN" dirty="0" smtClean="0"/>
          </a:p>
          <a:p>
            <a:pPr lvl="1">
              <a:defRPr/>
            </a:pPr>
            <a:r>
              <a:rPr lang="zh-CN" altLang="en-US" dirty="0" smtClean="0"/>
              <a:t>以及腾讯开放平台、人人开放平台等，也具有一些</a:t>
            </a:r>
            <a:r>
              <a:rPr lang="en-US" altLang="zh-CN" dirty="0" err="1" smtClean="0"/>
              <a:t>PaaS</a:t>
            </a:r>
            <a:r>
              <a:rPr lang="zh-CN" altLang="en-US" dirty="0" smtClean="0"/>
              <a:t>的特征</a:t>
            </a:r>
            <a:endParaRPr lang="en-US" altLang="zh-CN" dirty="0" smtClean="0"/>
          </a:p>
          <a:p>
            <a:pPr>
              <a:defRPr/>
            </a:pPr>
            <a:r>
              <a:rPr lang="zh-CN" altLang="en-US" dirty="0" smtClean="0"/>
              <a:t>我们北大</a:t>
            </a:r>
            <a:r>
              <a:rPr lang="en-US" altLang="zh-CN" dirty="0" smtClean="0"/>
              <a:t>MAAS</a:t>
            </a:r>
            <a:r>
              <a:rPr lang="zh-CN" altLang="en-US" dirty="0" smtClean="0"/>
              <a:t>组也搭建了属于自己的</a:t>
            </a:r>
            <a:r>
              <a:rPr lang="en-US" altLang="zh-CN" dirty="0" err="1" smtClean="0"/>
              <a:t>PaaS</a:t>
            </a:r>
            <a:r>
              <a:rPr lang="zh-CN" altLang="en-US" dirty="0" smtClean="0"/>
              <a:t>平台</a:t>
            </a:r>
            <a:r>
              <a:rPr lang="en-US" altLang="zh-CN" dirty="0" smtClean="0"/>
              <a:t>——SASEP</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fontAlgn="auto" hangingPunct="1">
              <a:spcAft>
                <a:spcPts val="0"/>
              </a:spcAft>
              <a:defRPr/>
            </a:pPr>
            <a:r>
              <a:rPr lang="en-US" altLang="zh-CN" smtClean="0"/>
              <a:t>Google App Engine</a:t>
            </a:r>
            <a:endParaRPr lang="zh-CN" altLang="en-US" smtClean="0"/>
          </a:p>
        </p:txBody>
      </p:sp>
      <p:sp>
        <p:nvSpPr>
          <p:cNvPr id="95235" name="内容占位符 2"/>
          <p:cNvSpPr>
            <a:spLocks noGrp="1"/>
          </p:cNvSpPr>
          <p:nvPr>
            <p:ph idx="1"/>
          </p:nvPr>
        </p:nvSpPr>
        <p:spPr>
          <a:xfrm>
            <a:off x="214313" y="1500188"/>
            <a:ext cx="8786812" cy="5072062"/>
          </a:xfrm>
        </p:spPr>
        <p:txBody>
          <a:bodyPr/>
          <a:lstStyle/>
          <a:p>
            <a:pPr eaLnBrk="1" hangingPunct="1"/>
            <a:r>
              <a:rPr lang="en-US" altLang="zh-CN" smtClean="0"/>
              <a:t>Google App Engine</a:t>
            </a:r>
            <a:r>
              <a:rPr lang="zh-CN" altLang="en-US" smtClean="0"/>
              <a:t>提供了一个集成的应用开发环境，提供对</a:t>
            </a:r>
            <a:r>
              <a:rPr lang="en-US" altLang="zh-CN" smtClean="0"/>
              <a:t>Java</a:t>
            </a:r>
            <a:r>
              <a:rPr lang="zh-CN" altLang="en-US" smtClean="0"/>
              <a:t>和</a:t>
            </a:r>
            <a:r>
              <a:rPr lang="en-US" altLang="zh-CN" smtClean="0"/>
              <a:t>Python</a:t>
            </a:r>
            <a:r>
              <a:rPr lang="zh-CN" altLang="en-US" smtClean="0"/>
              <a:t>的支持。利用</a:t>
            </a:r>
            <a:r>
              <a:rPr lang="en-US" altLang="zh-CN" smtClean="0"/>
              <a:t>Google</a:t>
            </a:r>
            <a:r>
              <a:rPr lang="zh-CN" altLang="en-US" smtClean="0"/>
              <a:t>提供的开发工具，可以构建易于构建、易于维护、易于扩展的应用。</a:t>
            </a:r>
            <a:endParaRPr lang="en-US" altLang="zh-CN" smtClean="0"/>
          </a:p>
          <a:p>
            <a:pPr eaLnBrk="1" hangingPunct="1"/>
            <a:r>
              <a:rPr lang="en-US" altLang="zh-CN" smtClean="0"/>
              <a:t>Google</a:t>
            </a:r>
            <a:r>
              <a:rPr lang="zh-CN" altLang="en-US" smtClean="0"/>
              <a:t> </a:t>
            </a:r>
            <a:r>
              <a:rPr lang="en-US" altLang="zh-CN" smtClean="0"/>
              <a:t>App Engine</a:t>
            </a:r>
            <a:r>
              <a:rPr lang="zh-CN" altLang="en-US" smtClean="0"/>
              <a:t>的环境具有以下特征：</a:t>
            </a:r>
            <a:endParaRPr lang="en-US" altLang="zh-CN" smtClean="0"/>
          </a:p>
          <a:p>
            <a:pPr lvl="1" eaLnBrk="1" hangingPunct="1"/>
            <a:r>
              <a:rPr lang="zh-CN" altLang="en-US" smtClean="0"/>
              <a:t>动态的</a:t>
            </a:r>
            <a:r>
              <a:rPr lang="en-US" altLang="zh-CN" smtClean="0"/>
              <a:t>Web</a:t>
            </a:r>
            <a:r>
              <a:rPr lang="zh-CN" altLang="en-US" smtClean="0"/>
              <a:t>服务。</a:t>
            </a:r>
            <a:endParaRPr lang="en-US" altLang="zh-CN" smtClean="0"/>
          </a:p>
          <a:p>
            <a:pPr lvl="1" eaLnBrk="1" hangingPunct="1"/>
            <a:r>
              <a:rPr lang="zh-CN" altLang="en-US" smtClean="0"/>
              <a:t>具有查询、分类和实物存储的持久存储能力。</a:t>
            </a:r>
            <a:endParaRPr lang="en-US" altLang="zh-CN" smtClean="0"/>
          </a:p>
          <a:p>
            <a:pPr lvl="1" eaLnBrk="1" hangingPunct="1"/>
            <a:r>
              <a:rPr lang="zh-CN" altLang="en-US" smtClean="0"/>
              <a:t>自动扩展和自动负载平衡</a:t>
            </a:r>
            <a:endParaRPr lang="en-US" altLang="zh-CN" smtClean="0"/>
          </a:p>
          <a:p>
            <a:pPr lvl="1" eaLnBrk="1" hangingPunct="1"/>
            <a:r>
              <a:rPr lang="zh-CN" altLang="en-US" smtClean="0"/>
              <a:t>基于</a:t>
            </a:r>
            <a:r>
              <a:rPr lang="en-US" altLang="zh-CN" smtClean="0"/>
              <a:t>Google API</a:t>
            </a:r>
            <a:r>
              <a:rPr lang="zh-CN" altLang="en-US" smtClean="0"/>
              <a:t>的单点登录机制</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75" y="609600"/>
            <a:ext cx="8858250" cy="1143000"/>
          </a:xfrm>
        </p:spPr>
        <p:txBody>
          <a:bodyPr/>
          <a:lstStyle/>
          <a:p>
            <a:pPr>
              <a:defRPr/>
            </a:pPr>
            <a:r>
              <a:rPr lang="en-US" altLang="zh-CN" smtClean="0"/>
              <a:t>Microsoft Windows Azure</a:t>
            </a:r>
            <a:endParaRPr lang="zh-CN" altLang="en-US"/>
          </a:p>
        </p:txBody>
      </p:sp>
      <p:sp>
        <p:nvSpPr>
          <p:cNvPr id="3" name="内容占位符 2"/>
          <p:cNvSpPr>
            <a:spLocks noGrp="1"/>
          </p:cNvSpPr>
          <p:nvPr>
            <p:ph idx="1"/>
          </p:nvPr>
        </p:nvSpPr>
        <p:spPr/>
        <p:txBody>
          <a:bodyPr>
            <a:normAutofit fontScale="92500"/>
          </a:bodyPr>
          <a:lstStyle/>
          <a:p>
            <a:pPr>
              <a:defRPr/>
            </a:pPr>
            <a:r>
              <a:rPr lang="zh-CN" altLang="en-US" smtClean="0"/>
              <a:t>作为一个部署服务的平台</a:t>
            </a:r>
          </a:p>
          <a:p>
            <a:pPr lvl="1">
              <a:defRPr/>
            </a:pPr>
            <a:r>
              <a:rPr lang="zh-CN" altLang="en-US" smtClean="0"/>
              <a:t>用户可以在</a:t>
            </a:r>
            <a:r>
              <a:rPr lang="en-US" altLang="zh-CN" smtClean="0"/>
              <a:t>Windows Azure</a:t>
            </a:r>
            <a:r>
              <a:rPr lang="zh-CN" altLang="en-US" smtClean="0"/>
              <a:t>上部署自行开发的服务</a:t>
            </a:r>
          </a:p>
          <a:p>
            <a:pPr>
              <a:defRPr/>
            </a:pPr>
            <a:r>
              <a:rPr lang="zh-CN" altLang="en-US" smtClean="0"/>
              <a:t>作为一个软件分发平台</a:t>
            </a:r>
          </a:p>
          <a:p>
            <a:pPr lvl="1">
              <a:defRPr/>
            </a:pPr>
            <a:r>
              <a:rPr lang="zh-CN" altLang="en-US" smtClean="0"/>
              <a:t>用户可以使用</a:t>
            </a:r>
            <a:r>
              <a:rPr lang="en-US" altLang="zh-CN" smtClean="0"/>
              <a:t>Windows Azure</a:t>
            </a:r>
            <a:r>
              <a:rPr lang="zh-CN" altLang="en-US" smtClean="0"/>
              <a:t>来分发自己的软件</a:t>
            </a:r>
          </a:p>
          <a:p>
            <a:pPr>
              <a:defRPr/>
            </a:pPr>
            <a:r>
              <a:rPr lang="zh-CN" altLang="en-US" smtClean="0"/>
              <a:t>作为一个一般的分布式计算平台</a:t>
            </a:r>
          </a:p>
          <a:p>
            <a:pPr lvl="1">
              <a:defRPr/>
            </a:pPr>
            <a:r>
              <a:rPr lang="en-US" altLang="zh-CN" smtClean="0"/>
              <a:t>Fabric</a:t>
            </a:r>
            <a:r>
              <a:rPr lang="zh-CN" altLang="en-US" smtClean="0"/>
              <a:t>提供了极其强大的负载平衡的支持</a:t>
            </a:r>
            <a:r>
              <a:rPr lang="en-US" altLang="zh-CN" smtClean="0"/>
              <a:t>.</a:t>
            </a:r>
          </a:p>
          <a:p>
            <a:pPr lvl="1">
              <a:defRPr/>
            </a:pPr>
            <a:r>
              <a:rPr lang="en-US" altLang="zh-CN" smtClean="0"/>
              <a:t>Windows Azure</a:t>
            </a:r>
            <a:r>
              <a:rPr lang="zh-CN" altLang="en-US" smtClean="0"/>
              <a:t>支持多种开发技术。</a:t>
            </a:r>
            <a:endParaRPr lang="zh-CN" altLang="en-US"/>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mtClean="0"/>
              <a:t>VMware Cloud Foundary</a:t>
            </a:r>
            <a:endParaRPr lang="zh-CN" altLang="en-US"/>
          </a:p>
        </p:txBody>
      </p:sp>
      <p:sp>
        <p:nvSpPr>
          <p:cNvPr id="3" name="内容占位符 2"/>
          <p:cNvSpPr>
            <a:spLocks noGrp="1"/>
          </p:cNvSpPr>
          <p:nvPr>
            <p:ph idx="1"/>
          </p:nvPr>
        </p:nvSpPr>
        <p:spPr>
          <a:xfrm>
            <a:off x="214313" y="1554163"/>
            <a:ext cx="8786812" cy="5160962"/>
          </a:xfrm>
        </p:spPr>
        <p:txBody>
          <a:bodyPr>
            <a:normAutofit fontScale="85000" lnSpcReduction="10000"/>
          </a:bodyPr>
          <a:lstStyle/>
          <a:p>
            <a:pPr>
              <a:defRPr/>
            </a:pPr>
            <a:r>
              <a:rPr lang="en-US" smtClean="0"/>
              <a:t>Cloud Foundry</a:t>
            </a:r>
            <a:r>
              <a:rPr lang="zh-CN" altLang="en-US" smtClean="0"/>
              <a:t>是</a:t>
            </a:r>
            <a:r>
              <a:rPr lang="en-US" altLang="zh-CN" smtClean="0"/>
              <a:t>Vmware</a:t>
            </a:r>
            <a:r>
              <a:rPr lang="zh-CN" altLang="en-US" smtClean="0"/>
              <a:t>支持的一项开源的</a:t>
            </a:r>
            <a:r>
              <a:rPr lang="en-US" smtClean="0"/>
              <a:t>PaaS</a:t>
            </a:r>
            <a:r>
              <a:rPr lang="zh-CN" altLang="en-US" smtClean="0"/>
              <a:t>计划。</a:t>
            </a:r>
            <a:endParaRPr lang="en-US" altLang="zh-CN" smtClean="0"/>
          </a:p>
          <a:p>
            <a:pPr>
              <a:defRPr/>
            </a:pPr>
            <a:r>
              <a:rPr lang="en-US" smtClean="0"/>
              <a:t>Cloud Foundry</a:t>
            </a:r>
            <a:r>
              <a:rPr lang="zh-CN" altLang="en-US" smtClean="0"/>
              <a:t>使用各种开源开发框架和中介软件，来提供</a:t>
            </a:r>
            <a:r>
              <a:rPr lang="en-US" smtClean="0"/>
              <a:t>PaaS</a:t>
            </a:r>
            <a:r>
              <a:rPr lang="zh-CN" altLang="en-US" smtClean="0"/>
              <a:t>的服务。 </a:t>
            </a:r>
            <a:endParaRPr lang="en-US" altLang="zh-CN" smtClean="0"/>
          </a:p>
          <a:p>
            <a:pPr>
              <a:defRPr/>
            </a:pPr>
            <a:r>
              <a:rPr lang="zh-CN" altLang="en-US" smtClean="0"/>
              <a:t>开发者可</a:t>
            </a:r>
            <a:r>
              <a:rPr lang="en-US" altLang="zh-CN" smtClean="0"/>
              <a:t>Cloud Foundary</a:t>
            </a:r>
            <a:r>
              <a:rPr lang="zh-CN" altLang="en-US" smtClean="0"/>
              <a:t>来建设自己的</a:t>
            </a:r>
            <a:r>
              <a:rPr lang="en-US" smtClean="0"/>
              <a:t>SaaS</a:t>
            </a:r>
            <a:r>
              <a:rPr lang="zh-CN" altLang="en-US" smtClean="0"/>
              <a:t>的服务。</a:t>
            </a:r>
            <a:endParaRPr lang="en-US" altLang="zh-CN" smtClean="0"/>
          </a:p>
          <a:p>
            <a:pPr>
              <a:defRPr/>
            </a:pPr>
            <a:r>
              <a:rPr lang="zh-CN" altLang="en-US" smtClean="0"/>
              <a:t>另一方面，因为</a:t>
            </a:r>
            <a:r>
              <a:rPr lang="en-US" smtClean="0"/>
              <a:t>Cloud Foundry</a:t>
            </a:r>
            <a:r>
              <a:rPr lang="zh-CN" altLang="en-US" smtClean="0"/>
              <a:t>采用开源的网站平台技术，所以开发者部署在</a:t>
            </a:r>
            <a:r>
              <a:rPr lang="en-US" smtClean="0"/>
              <a:t>Cloud Foundry</a:t>
            </a:r>
            <a:r>
              <a:rPr lang="zh-CN" altLang="en-US" smtClean="0"/>
              <a:t>上的应用程序也可以任意转移到其他平台上。</a:t>
            </a:r>
            <a:endParaRPr lang="en-US" altLang="zh-CN" smtClean="0"/>
          </a:p>
          <a:p>
            <a:pPr>
              <a:defRPr/>
            </a:pPr>
            <a:r>
              <a:rPr lang="en-US" smtClean="0"/>
              <a:t>Cloud Foundry</a:t>
            </a:r>
            <a:r>
              <a:rPr lang="zh-CN" altLang="en-US" smtClean="0"/>
              <a:t>可以支持多种开发框架，如</a:t>
            </a:r>
            <a:r>
              <a:rPr lang="en-US" smtClean="0"/>
              <a:t>Spring for Java、Ruby on Rails、Node.js</a:t>
            </a:r>
            <a:r>
              <a:rPr lang="zh-CN" altLang="en-US" smtClean="0"/>
              <a:t>等。</a:t>
            </a:r>
            <a:endParaRPr lang="en-US" altLang="zh-CN" smtClean="0"/>
          </a:p>
          <a:p>
            <a:pPr>
              <a:defRPr/>
            </a:pPr>
            <a:r>
              <a:rPr lang="en-US" smtClean="0"/>
              <a:t>Cloud Foundry</a:t>
            </a:r>
            <a:r>
              <a:rPr lang="zh-CN" altLang="en-US" smtClean="0"/>
              <a:t>平台提供</a:t>
            </a:r>
            <a:r>
              <a:rPr lang="en-US" smtClean="0"/>
              <a:t>MySQL</a:t>
            </a:r>
            <a:r>
              <a:rPr lang="zh-CN" altLang="en-US" smtClean="0"/>
              <a:t>、</a:t>
            </a:r>
            <a:r>
              <a:rPr lang="en-US" smtClean="0"/>
              <a:t>Redis</a:t>
            </a:r>
            <a:r>
              <a:rPr lang="zh-CN" altLang="en-US" smtClean="0"/>
              <a:t>和</a:t>
            </a:r>
            <a:r>
              <a:rPr lang="en-US" smtClean="0"/>
              <a:t>MongoDB</a:t>
            </a:r>
            <a:r>
              <a:rPr lang="zh-CN" altLang="en-US" smtClean="0"/>
              <a:t>等数据库服务。</a:t>
            </a:r>
            <a:endParaRPr lang="zh-CN" altLang="en-US"/>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75" y="428625"/>
            <a:ext cx="7772400" cy="1143000"/>
          </a:xfrm>
        </p:spPr>
        <p:txBody>
          <a:bodyPr/>
          <a:lstStyle/>
          <a:p>
            <a:pPr>
              <a:defRPr/>
            </a:pPr>
            <a:r>
              <a:rPr lang="en-US" altLang="zh-CN" err="1" smtClean="0"/>
              <a:t>Sina</a:t>
            </a:r>
            <a:r>
              <a:rPr lang="en-US" altLang="zh-CN" smtClean="0"/>
              <a:t> APP </a:t>
            </a:r>
            <a:r>
              <a:rPr lang="en-US" altLang="zh-CN" dirty="0" smtClean="0"/>
              <a:t>Engine</a:t>
            </a:r>
            <a:endParaRPr lang="zh-CN" altLang="en-US" dirty="0"/>
          </a:p>
        </p:txBody>
      </p:sp>
      <p:sp>
        <p:nvSpPr>
          <p:cNvPr id="98307" name="内容占位符 2"/>
          <p:cNvSpPr>
            <a:spLocks noGrp="1"/>
          </p:cNvSpPr>
          <p:nvPr>
            <p:ph idx="1"/>
          </p:nvPr>
        </p:nvSpPr>
        <p:spPr>
          <a:xfrm>
            <a:off x="0" y="1268413"/>
            <a:ext cx="8991600" cy="5329237"/>
          </a:xfrm>
        </p:spPr>
        <p:txBody>
          <a:bodyPr/>
          <a:lstStyle/>
          <a:p>
            <a:r>
              <a:rPr lang="en-US" altLang="zh-CN" sz="2400" smtClean="0"/>
              <a:t>Sina App Engine</a:t>
            </a:r>
            <a:r>
              <a:rPr lang="zh-CN" altLang="en-US" sz="2400" smtClean="0"/>
              <a:t>（简称</a:t>
            </a:r>
            <a:r>
              <a:rPr lang="en-US" altLang="zh-CN" sz="2400" smtClean="0"/>
              <a:t>SAE</a:t>
            </a:r>
            <a:r>
              <a:rPr lang="zh-CN" altLang="en-US" sz="2400" smtClean="0"/>
              <a:t>）是新浪研发中心于</a:t>
            </a:r>
            <a:r>
              <a:rPr lang="en-US" altLang="zh-CN" sz="2400" smtClean="0"/>
              <a:t>2009</a:t>
            </a:r>
            <a:r>
              <a:rPr lang="zh-CN" altLang="en-US" sz="2400" smtClean="0"/>
              <a:t>年正式推出第一个</a:t>
            </a:r>
            <a:r>
              <a:rPr lang="en-US" altLang="zh-CN" sz="2400" smtClean="0"/>
              <a:t>Alpha</a:t>
            </a:r>
            <a:r>
              <a:rPr lang="zh-CN" altLang="en-US" sz="2400" smtClean="0"/>
              <a:t>版本的国内首个公有云计算平台</a:t>
            </a:r>
            <a:endParaRPr lang="en-US" altLang="zh-CN" sz="2400" smtClean="0"/>
          </a:p>
          <a:p>
            <a:r>
              <a:rPr lang="en-US" altLang="zh-CN" sz="2400" smtClean="0"/>
              <a:t>SAE</a:t>
            </a:r>
            <a:r>
              <a:rPr lang="zh-CN" altLang="en-US" sz="2400" smtClean="0"/>
              <a:t>选择以</a:t>
            </a:r>
            <a:r>
              <a:rPr lang="en-US" altLang="zh-CN" sz="2400" smtClean="0"/>
              <a:t>PHP</a:t>
            </a:r>
            <a:r>
              <a:rPr lang="zh-CN" altLang="en-US" sz="2400" smtClean="0"/>
              <a:t>作为首选的支持语言。</a:t>
            </a:r>
            <a:endParaRPr lang="en-US" altLang="zh-CN" sz="2400" smtClean="0"/>
          </a:p>
          <a:p>
            <a:r>
              <a:rPr lang="en-US" altLang="zh-CN" sz="2400" smtClean="0"/>
              <a:t>SAE</a:t>
            </a:r>
            <a:r>
              <a:rPr lang="zh-CN" altLang="en-US" sz="2400" smtClean="0"/>
              <a:t>的</a:t>
            </a:r>
            <a:r>
              <a:rPr lang="en-US" altLang="zh-CN" sz="2400" smtClean="0"/>
              <a:t>Web</a:t>
            </a:r>
            <a:r>
              <a:rPr lang="zh-CN" altLang="en-US" sz="2400" smtClean="0"/>
              <a:t>开发者可以在</a:t>
            </a:r>
            <a:r>
              <a:rPr lang="en-US" altLang="zh-CN" sz="2400" smtClean="0"/>
              <a:t>Linux/Mac/Windows</a:t>
            </a:r>
            <a:r>
              <a:rPr lang="zh-CN" altLang="en-US" sz="2400" smtClean="0"/>
              <a:t>上通过</a:t>
            </a:r>
            <a:r>
              <a:rPr lang="en-US" altLang="zh-CN" sz="2400" smtClean="0"/>
              <a:t>SDK</a:t>
            </a:r>
            <a:r>
              <a:rPr lang="zh-CN" altLang="en-US" sz="2400" smtClean="0"/>
              <a:t>或者</a:t>
            </a:r>
            <a:r>
              <a:rPr lang="en-US" altLang="zh-CN" sz="2400" smtClean="0"/>
              <a:t>Web</a:t>
            </a:r>
            <a:r>
              <a:rPr lang="zh-CN" altLang="en-US" sz="2400" smtClean="0"/>
              <a:t>版在线</a:t>
            </a:r>
            <a:r>
              <a:rPr lang="en-US" altLang="zh-CN" sz="2400" smtClean="0"/>
              <a:t>SDK</a:t>
            </a:r>
            <a:r>
              <a:rPr lang="zh-CN" altLang="en-US" sz="2400" smtClean="0"/>
              <a:t>进行开发、部署、调试。</a:t>
            </a:r>
            <a:endParaRPr lang="en-US" altLang="zh-CN" sz="2400" smtClean="0"/>
          </a:p>
          <a:p>
            <a:r>
              <a:rPr lang="en-US" altLang="zh-CN" sz="2400" smtClean="0"/>
              <a:t>SAE</a:t>
            </a:r>
            <a:r>
              <a:rPr lang="zh-CN" altLang="en-US" sz="2400" smtClean="0"/>
              <a:t>支持团队开发时的成员协作，不同的角色将对代码、项目拥有不同的权限</a:t>
            </a:r>
            <a:r>
              <a:rPr lang="en-US" altLang="en-US" sz="2400" smtClean="0"/>
              <a:t>。</a:t>
            </a:r>
          </a:p>
          <a:p>
            <a:r>
              <a:rPr lang="en-US" altLang="zh-CN" sz="2400" smtClean="0"/>
              <a:t>SAE</a:t>
            </a:r>
            <a:r>
              <a:rPr lang="zh-CN" altLang="en-US" sz="2400" smtClean="0"/>
              <a:t>提供了一系列分布式计算、存储服务供开发者使用，包括分布式文件存储</a:t>
            </a:r>
            <a:r>
              <a:rPr lang="en-US" altLang="zh-CN" sz="2400" smtClean="0"/>
              <a:t>Storage</a:t>
            </a:r>
            <a:r>
              <a:rPr lang="zh-CN" altLang="en-US" sz="2400" smtClean="0"/>
              <a:t>、分布式数据库集群</a:t>
            </a:r>
            <a:r>
              <a:rPr lang="en-US" altLang="zh-CN" sz="2400" smtClean="0"/>
              <a:t>RDC</a:t>
            </a:r>
            <a:r>
              <a:rPr lang="zh-CN" altLang="en-US" sz="2400" smtClean="0"/>
              <a:t>、分布式缓存</a:t>
            </a:r>
            <a:r>
              <a:rPr lang="en-US" altLang="zh-CN" sz="2400" smtClean="0"/>
              <a:t>MemcacheX</a:t>
            </a:r>
            <a:r>
              <a:rPr lang="zh-CN" altLang="en-US" sz="2400" smtClean="0"/>
              <a:t>、分布式定时服务</a:t>
            </a:r>
            <a:r>
              <a:rPr lang="en-US" altLang="zh-CN" sz="2400" smtClean="0"/>
              <a:t>Cron</a:t>
            </a:r>
            <a:r>
              <a:rPr lang="zh-CN" altLang="en-US" sz="2400" smtClean="0"/>
              <a:t>、分布式异步队列</a:t>
            </a:r>
            <a:r>
              <a:rPr lang="en-US" altLang="zh-CN" sz="2400" smtClean="0"/>
              <a:t>TaskQueue</a:t>
            </a:r>
            <a:r>
              <a:rPr lang="zh-CN" altLang="en-US" sz="2400" smtClean="0"/>
              <a:t>、邮件服务</a:t>
            </a:r>
            <a:r>
              <a:rPr lang="en-US" altLang="zh-CN" sz="2400" smtClean="0"/>
              <a:t>Mail</a:t>
            </a:r>
            <a:r>
              <a:rPr lang="zh-CN" altLang="en-US" sz="2400" smtClean="0"/>
              <a:t>等。</a:t>
            </a:r>
            <a:endParaRPr lang="en-US" altLang="zh-CN" sz="2400" smtClean="0"/>
          </a:p>
          <a:p>
            <a:r>
              <a:rPr lang="en-US" altLang="zh-CN" sz="2400" smtClean="0"/>
              <a:t>SAE</a:t>
            </a:r>
            <a:r>
              <a:rPr lang="zh-CN" altLang="en-US" sz="2400" smtClean="0"/>
              <a:t>采用“所付即所用，所付仅所用”的计费理念，通过日志和统计中心精确的计算每个应用的资源消耗（包括</a:t>
            </a:r>
            <a:r>
              <a:rPr lang="en-US" altLang="zh-CN" sz="2400" smtClean="0"/>
              <a:t>CPU</a:t>
            </a:r>
            <a:r>
              <a:rPr lang="zh-CN" altLang="en-US" sz="2400" smtClean="0"/>
              <a:t>、内存、磁盘等</a:t>
            </a:r>
            <a:r>
              <a:rPr lang="en-US" altLang="en-US" sz="2400" smtClean="0"/>
              <a:t>）。</a:t>
            </a:r>
            <a:endParaRPr lang="zh-CN" altLang="en-US" sz="2400" smtClean="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阿里云</a:t>
            </a:r>
            <a:endParaRPr lang="zh-CN" altLang="en-US" dirty="0"/>
          </a:p>
        </p:txBody>
      </p:sp>
      <p:sp>
        <p:nvSpPr>
          <p:cNvPr id="3" name="内容占位符 2"/>
          <p:cNvSpPr>
            <a:spLocks noGrp="1"/>
          </p:cNvSpPr>
          <p:nvPr>
            <p:ph idx="1"/>
          </p:nvPr>
        </p:nvSpPr>
        <p:spPr>
          <a:xfrm>
            <a:off x="179388" y="1554163"/>
            <a:ext cx="8812212" cy="5114925"/>
          </a:xfrm>
        </p:spPr>
        <p:txBody>
          <a:bodyPr>
            <a:normAutofit fontScale="85000" lnSpcReduction="10000"/>
          </a:bodyPr>
          <a:lstStyle/>
          <a:p>
            <a:pPr>
              <a:defRPr/>
            </a:pPr>
            <a:r>
              <a:rPr lang="en-US" altLang="zh-CN" dirty="0" smtClean="0"/>
              <a:t>Ali Cloud </a:t>
            </a:r>
            <a:r>
              <a:rPr lang="en-US" altLang="zh-CN" dirty="0"/>
              <a:t>Engine</a:t>
            </a:r>
            <a:r>
              <a:rPr lang="zh-CN" altLang="en-US" dirty="0" smtClean="0"/>
              <a:t>（阿里云引擎</a:t>
            </a:r>
            <a:r>
              <a:rPr lang="zh-CN" altLang="en-US" dirty="0"/>
              <a:t>，</a:t>
            </a:r>
            <a:r>
              <a:rPr lang="zh-CN" altLang="en-US" dirty="0" smtClean="0"/>
              <a:t>简称</a:t>
            </a:r>
            <a:r>
              <a:rPr lang="en-US" altLang="zh-CN" dirty="0" smtClean="0"/>
              <a:t>ACE</a:t>
            </a:r>
            <a:r>
              <a:rPr lang="zh-CN" altLang="en-US" dirty="0"/>
              <a:t>），</a:t>
            </a:r>
            <a:r>
              <a:rPr lang="zh-CN" altLang="en-US" dirty="0" smtClean="0"/>
              <a:t>是阿里云（阿里巴巴的子公司）推</a:t>
            </a:r>
            <a:r>
              <a:rPr lang="zh-CN" altLang="en-US" dirty="0"/>
              <a:t>出的一款基于弹性计算平台的</a:t>
            </a:r>
            <a:r>
              <a:rPr lang="en-US" altLang="zh-CN" dirty="0"/>
              <a:t>web</a:t>
            </a:r>
            <a:r>
              <a:rPr lang="zh-CN" altLang="en-US" dirty="0"/>
              <a:t>应用运行环境，能够提供应用的线性伸缩、动态扩容以及多种相关服务。</a:t>
            </a:r>
          </a:p>
          <a:p>
            <a:pPr>
              <a:defRPr/>
            </a:pPr>
            <a:r>
              <a:rPr lang="en-US" altLang="zh-CN" dirty="0" smtClean="0"/>
              <a:t>ACE</a:t>
            </a:r>
            <a:r>
              <a:rPr lang="zh-CN" altLang="en-US" dirty="0" smtClean="0"/>
              <a:t>为</a:t>
            </a:r>
            <a:r>
              <a:rPr lang="en-US" altLang="zh-CN" dirty="0" smtClean="0"/>
              <a:t>PHP</a:t>
            </a:r>
            <a:r>
              <a:rPr lang="zh-CN" altLang="en-US" dirty="0" smtClean="0"/>
              <a:t>和</a:t>
            </a:r>
            <a:r>
              <a:rPr lang="en-US" altLang="zh-CN" dirty="0" err="1" smtClean="0"/>
              <a:t>NodeJS</a:t>
            </a:r>
            <a:r>
              <a:rPr lang="zh-CN" altLang="en-US" dirty="0"/>
              <a:t>两种开发语</a:t>
            </a:r>
            <a:r>
              <a:rPr lang="zh-CN" altLang="en-US" dirty="0" smtClean="0"/>
              <a:t>言提供支持，</a:t>
            </a:r>
            <a:r>
              <a:rPr lang="zh-CN" altLang="en-US" dirty="0"/>
              <a:t>后续会支持更多的开发语言</a:t>
            </a:r>
            <a:r>
              <a:rPr lang="zh-CN" altLang="en-US" dirty="0" smtClean="0"/>
              <a:t>。</a:t>
            </a:r>
            <a:endParaRPr lang="en-US" altLang="zh-CN" dirty="0" smtClean="0"/>
          </a:p>
          <a:p>
            <a:pPr>
              <a:defRPr/>
            </a:pPr>
            <a:r>
              <a:rPr lang="en-US" altLang="zh-CN" dirty="0" smtClean="0"/>
              <a:t>ACE</a:t>
            </a:r>
            <a:r>
              <a:rPr lang="zh-CN" altLang="en-US" dirty="0" smtClean="0"/>
              <a:t>提供了</a:t>
            </a:r>
            <a:r>
              <a:rPr lang="en-US" altLang="zh-CN" dirty="0" smtClean="0"/>
              <a:t>session</a:t>
            </a:r>
            <a:r>
              <a:rPr lang="zh-CN" altLang="en-US" dirty="0"/>
              <a:t>、</a:t>
            </a:r>
            <a:r>
              <a:rPr lang="en-US" altLang="zh-CN" dirty="0"/>
              <a:t>storage</a:t>
            </a:r>
            <a:r>
              <a:rPr lang="zh-CN" altLang="en-US" dirty="0"/>
              <a:t>、</a:t>
            </a:r>
            <a:r>
              <a:rPr lang="en-US" altLang="zh-CN" dirty="0" err="1"/>
              <a:t>memcache</a:t>
            </a:r>
            <a:r>
              <a:rPr lang="zh-CN" altLang="en-US" dirty="0"/>
              <a:t>、</a:t>
            </a:r>
            <a:r>
              <a:rPr lang="en-US" altLang="zh-CN" dirty="0" err="1"/>
              <a:t>cron</a:t>
            </a:r>
            <a:r>
              <a:rPr lang="zh-CN" altLang="en-US" dirty="0"/>
              <a:t>等多种服务，让开发者可以更多的关注在业务开发上，降低开发者的开发成本，其整体架构的高可靠性</a:t>
            </a:r>
            <a:r>
              <a:rPr lang="zh-CN" altLang="en-US" dirty="0" smtClean="0"/>
              <a:t>。</a:t>
            </a:r>
            <a:endParaRPr lang="en-US" altLang="zh-CN" dirty="0" smtClean="0"/>
          </a:p>
          <a:p>
            <a:pPr>
              <a:defRPr/>
            </a:pPr>
            <a:r>
              <a:rPr lang="en-US" altLang="zh-CN" dirty="0" smtClean="0"/>
              <a:t>ACE</a:t>
            </a:r>
            <a:r>
              <a:rPr lang="zh-CN" altLang="en-US" dirty="0" smtClean="0"/>
              <a:t>提供了模板</a:t>
            </a:r>
            <a:r>
              <a:rPr lang="zh-CN" altLang="en-US" dirty="0"/>
              <a:t>功</a:t>
            </a:r>
            <a:r>
              <a:rPr lang="zh-CN" altLang="en-US" dirty="0" smtClean="0"/>
              <a:t>能，</a:t>
            </a:r>
            <a:r>
              <a:rPr lang="zh-CN" altLang="en-US" dirty="0"/>
              <a:t>可以有效的衔接开发者和站长，让开发者的成果可以更加有效的传播，同时站长也有更加灵活丰富的应用可以运营。</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eaLnBrk="1" fontAlgn="auto" hangingPunct="1">
              <a:spcAft>
                <a:spcPts val="0"/>
              </a:spcAft>
              <a:defRPr/>
            </a:pPr>
            <a:r>
              <a:rPr lang="en-US" altLang="zh-CN" smtClean="0"/>
              <a:t>SASEP</a:t>
            </a:r>
            <a:r>
              <a:rPr lang="zh-CN" altLang="en-US" smtClean="0"/>
              <a:t>概述</a:t>
            </a:r>
          </a:p>
        </p:txBody>
      </p:sp>
      <p:sp>
        <p:nvSpPr>
          <p:cNvPr id="3" name="内容占位符 2"/>
          <p:cNvSpPr>
            <a:spLocks noGrp="1"/>
          </p:cNvSpPr>
          <p:nvPr>
            <p:ph idx="1"/>
          </p:nvPr>
        </p:nvSpPr>
        <p:spPr/>
        <p:txBody>
          <a:bodyPr rtlCol="0">
            <a:normAutofit fontScale="85000" lnSpcReduction="10000"/>
          </a:bodyPr>
          <a:lstStyle/>
          <a:p>
            <a:pPr eaLnBrk="1" fontAlgn="auto" hangingPunct="1">
              <a:spcAft>
                <a:spcPts val="0"/>
              </a:spcAft>
              <a:buFont typeface="Wingdings 2"/>
              <a:buChar char="ß"/>
              <a:defRPr/>
            </a:pPr>
            <a:r>
              <a:rPr lang="zh-CN" altLang="en-US" dirty="0" smtClean="0"/>
              <a:t>软件的开发、维护离不开工具软件的支持，例如建模工具、编辑工具、静态分析工具、测试工具等。传统上，这些工具都安装在使用者的本地。随着</a:t>
            </a:r>
            <a:r>
              <a:rPr lang="en-US" dirty="0" err="1" smtClean="0"/>
              <a:t>SaaS</a:t>
            </a:r>
            <a:r>
              <a:rPr lang="zh-CN" altLang="en-US" dirty="0" smtClean="0"/>
              <a:t>逐步为人们所接受，许多开发人员正努力让自己的工具支持基于</a:t>
            </a:r>
            <a:r>
              <a:rPr lang="en-US" dirty="0" smtClean="0"/>
              <a:t> web </a:t>
            </a:r>
            <a:r>
              <a:rPr lang="zh-CN" altLang="en-US" dirty="0" smtClean="0"/>
              <a:t>的使用方式。</a:t>
            </a:r>
            <a:endParaRPr lang="en-US" altLang="zh-CN" dirty="0" smtClean="0"/>
          </a:p>
          <a:p>
            <a:pPr eaLnBrk="1" fontAlgn="auto" hangingPunct="1">
              <a:spcAft>
                <a:spcPts val="0"/>
              </a:spcAft>
              <a:buFont typeface="Wingdings 2"/>
              <a:buChar char="ß"/>
              <a:defRPr/>
            </a:pPr>
            <a:r>
              <a:rPr lang="en-US" dirty="0" smtClean="0"/>
              <a:t>SASEP</a:t>
            </a:r>
            <a:r>
              <a:rPr lang="zh-CN" altLang="en-US" dirty="0" smtClean="0"/>
              <a:t>将大量的服务化软件工具汇聚到一个平台上，为最终的开发人员提供服务化的工具支持。</a:t>
            </a:r>
            <a:endParaRPr lang="en-US" altLang="zh-CN" dirty="0" smtClean="0"/>
          </a:p>
          <a:p>
            <a:pPr eaLnBrk="1" fontAlgn="auto" hangingPunct="1">
              <a:spcAft>
                <a:spcPts val="0"/>
              </a:spcAft>
              <a:buFont typeface="Wingdings 2"/>
              <a:buChar char="ß"/>
              <a:defRPr/>
            </a:pPr>
            <a:r>
              <a:rPr lang="en-US" altLang="zh-CN" dirty="0" smtClean="0"/>
              <a:t>SASEP</a:t>
            </a:r>
            <a:r>
              <a:rPr lang="zh-CN" altLang="en-US" dirty="0" smtClean="0"/>
              <a:t>将软件工程活动作为支持领域，是一个“服务支持的软件工程”（</a:t>
            </a:r>
            <a:r>
              <a:rPr lang="en-US" altLang="zh-CN" dirty="0" smtClean="0"/>
              <a:t>Service Aided Software Engineering</a:t>
            </a:r>
            <a:r>
              <a:rPr lang="zh-CN" altLang="en-US" dirty="0" smtClean="0"/>
              <a:t>）的平台。</a:t>
            </a:r>
            <a:endParaRPr lang="zh-CN" altLang="en-US" dirty="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p:cNvPicPr>
            <a:picLocks noChangeAspect="1" noChangeArrowheads="1"/>
          </p:cNvPicPr>
          <p:nvPr/>
        </p:nvPicPr>
        <p:blipFill>
          <a:blip r:embed="rId3"/>
          <a:srcRect/>
          <a:stretch>
            <a:fillRect/>
          </a:stretch>
        </p:blipFill>
        <p:spPr bwMode="auto">
          <a:xfrm>
            <a:off x="125413" y="1071563"/>
            <a:ext cx="8947150" cy="47482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3"/>
          <p:cNvPicPr>
            <a:picLocks noChangeAspect="1" noChangeArrowheads="1"/>
          </p:cNvPicPr>
          <p:nvPr/>
        </p:nvPicPr>
        <p:blipFill>
          <a:blip r:embed="rId3"/>
          <a:srcRect/>
          <a:stretch>
            <a:fillRect/>
          </a:stretch>
        </p:blipFill>
        <p:spPr bwMode="auto">
          <a:xfrm>
            <a:off x="785813" y="785813"/>
            <a:ext cx="7591425" cy="5857875"/>
          </a:xfrm>
          <a:prstGeom prst="rect">
            <a:avLst/>
          </a:prstGeom>
          <a:noFill/>
          <a:ln w="9525">
            <a:noFill/>
            <a:miter lim="800000"/>
            <a:headEnd/>
            <a:tailEnd/>
          </a:ln>
        </p:spPr>
      </p:pic>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pPr eaLnBrk="1" fontAlgn="auto" hangingPunct="1">
              <a:spcAft>
                <a:spcPts val="0"/>
              </a:spcAft>
              <a:defRPr/>
            </a:pPr>
            <a:r>
              <a:rPr lang="en-US" altLang="zh-CN" smtClean="0"/>
              <a:t>SASEP</a:t>
            </a:r>
            <a:r>
              <a:rPr lang="zh-CN" altLang="en-US" smtClean="0"/>
              <a:t>中对服务的分类</a:t>
            </a:r>
          </a:p>
        </p:txBody>
      </p:sp>
      <p:sp>
        <p:nvSpPr>
          <p:cNvPr id="3" name="内容占位符 2"/>
          <p:cNvSpPr>
            <a:spLocks noGrp="1"/>
          </p:cNvSpPr>
          <p:nvPr>
            <p:ph idx="1"/>
          </p:nvPr>
        </p:nvSpPr>
        <p:spPr/>
        <p:txBody>
          <a:bodyPr rtlCol="0">
            <a:normAutofit fontScale="85000" lnSpcReduction="10000"/>
          </a:bodyPr>
          <a:lstStyle/>
          <a:p>
            <a:pPr eaLnBrk="1" fontAlgn="auto" hangingPunct="1">
              <a:spcAft>
                <a:spcPts val="0"/>
              </a:spcAft>
              <a:buFont typeface="Wingdings 2"/>
              <a:buChar char="ß"/>
              <a:defRPr/>
            </a:pPr>
            <a:r>
              <a:rPr lang="en-US" dirty="0" smtClean="0"/>
              <a:t>SASEP</a:t>
            </a:r>
            <a:r>
              <a:rPr lang="zh-CN" altLang="en-US" dirty="0" smtClean="0"/>
              <a:t>按照服务之间的调用关系将服务分为原子服务与组合服务。</a:t>
            </a:r>
            <a:endParaRPr lang="en-US" altLang="zh-CN" dirty="0" smtClean="0"/>
          </a:p>
          <a:p>
            <a:pPr lvl="1" eaLnBrk="1" fontAlgn="auto" hangingPunct="1">
              <a:spcAft>
                <a:spcPts val="0"/>
              </a:spcAft>
              <a:buFont typeface="Wingdings 2"/>
              <a:buChar char="Þ"/>
              <a:defRPr/>
            </a:pPr>
            <a:r>
              <a:rPr lang="zh-CN" altLang="en-US" dirty="0" smtClean="0"/>
              <a:t>原子服务是指不需要调用其他服务就可以独立运行的服务。目前</a:t>
            </a:r>
            <a:r>
              <a:rPr lang="en-US" dirty="0" smtClean="0"/>
              <a:t>SASEP</a:t>
            </a:r>
            <a:r>
              <a:rPr lang="zh-CN" altLang="en-US" dirty="0" smtClean="0"/>
              <a:t>运行了很多的原子服务，比如代码静态分析类服务中的</a:t>
            </a:r>
            <a:r>
              <a:rPr lang="en-US" dirty="0" smtClean="0"/>
              <a:t>PMD</a:t>
            </a:r>
            <a:r>
              <a:rPr lang="zh-CN" altLang="en-US" dirty="0" smtClean="0"/>
              <a:t>，</a:t>
            </a:r>
            <a:r>
              <a:rPr lang="en-US" dirty="0" err="1" smtClean="0"/>
              <a:t>Findbugs</a:t>
            </a:r>
            <a:r>
              <a:rPr lang="zh-CN" altLang="en-US" dirty="0" smtClean="0"/>
              <a:t>等。</a:t>
            </a:r>
          </a:p>
          <a:p>
            <a:pPr lvl="1" eaLnBrk="1" fontAlgn="auto" hangingPunct="1">
              <a:spcAft>
                <a:spcPts val="0"/>
              </a:spcAft>
              <a:buFont typeface="Wingdings 2"/>
              <a:buChar char="Þ"/>
              <a:defRPr/>
            </a:pPr>
            <a:r>
              <a:rPr lang="zh-CN" altLang="en-US" dirty="0" smtClean="0"/>
              <a:t>组合服务不能独立运行，需要通过对一种或多种其他服务进行调用，并结合自身的业务逻辑来实现某种功能的服务。例如，目前</a:t>
            </a:r>
            <a:r>
              <a:rPr lang="en-US" dirty="0" smtClean="0"/>
              <a:t> SASEP </a:t>
            </a:r>
            <a:r>
              <a:rPr lang="zh-CN" altLang="en-US" dirty="0" smtClean="0"/>
              <a:t>上部署的</a:t>
            </a:r>
            <a:r>
              <a:rPr lang="en-US" dirty="0" smtClean="0"/>
              <a:t>CODAS</a:t>
            </a:r>
            <a:r>
              <a:rPr lang="zh-CN" altLang="en-US" dirty="0" smtClean="0"/>
              <a:t>是</a:t>
            </a:r>
            <a:r>
              <a:rPr lang="en-US" dirty="0" smtClean="0"/>
              <a:t>SASEP</a:t>
            </a:r>
            <a:r>
              <a:rPr lang="zh-CN" altLang="en-US" dirty="0" smtClean="0"/>
              <a:t>上的一个典型的组合服务实例，它以</a:t>
            </a:r>
            <a:r>
              <a:rPr lang="en-US" dirty="0" smtClean="0"/>
              <a:t>PMD</a:t>
            </a:r>
            <a:r>
              <a:rPr lang="zh-CN" altLang="en-US" dirty="0" smtClean="0"/>
              <a:t>、</a:t>
            </a:r>
            <a:r>
              <a:rPr lang="en-US" dirty="0" err="1" smtClean="0"/>
              <a:t>Findbugs</a:t>
            </a:r>
            <a:r>
              <a:rPr lang="zh-CN" altLang="en-US" dirty="0" smtClean="0"/>
              <a:t>、</a:t>
            </a:r>
            <a:r>
              <a:rPr lang="en-US" dirty="0" err="1" smtClean="0"/>
              <a:t>JLint</a:t>
            </a:r>
            <a:r>
              <a:rPr lang="zh-CN" altLang="en-US" dirty="0" smtClean="0"/>
              <a:t>等静态分析工具的分析结果为基础，对报出的警告信息进行排序。</a:t>
            </a:r>
            <a:endParaRPr lang="zh-CN" alt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TotalTime>
  <Words>6687</Words>
  <Application>Microsoft Office PowerPoint</Application>
  <PresentationFormat>全屏显示(4:3)</PresentationFormat>
  <Paragraphs>808</Paragraphs>
  <Slides>117</Slides>
  <Notes>117</Notes>
  <HiddenSlides>0</HiddenSlides>
  <MMClips>0</MMClips>
  <ScaleCrop>false</ScaleCrop>
  <HeadingPairs>
    <vt:vector size="4" baseType="variant">
      <vt:variant>
        <vt:lpstr>主题</vt:lpstr>
      </vt:variant>
      <vt:variant>
        <vt:i4>1</vt:i4>
      </vt:variant>
      <vt:variant>
        <vt:lpstr>幻灯片标题</vt:lpstr>
      </vt:variant>
      <vt:variant>
        <vt:i4>117</vt:i4>
      </vt:variant>
    </vt:vector>
  </HeadingPairs>
  <TitlesOfParts>
    <vt:vector size="118" baseType="lpstr">
      <vt:lpstr>流畅</vt:lpstr>
      <vt:lpstr>第六讲   PaaS：平台即服务</vt:lpstr>
      <vt:lpstr>主要内容</vt:lpstr>
      <vt:lpstr>第一部分：动因——云计算</vt:lpstr>
      <vt:lpstr>什么是云计算？</vt:lpstr>
      <vt:lpstr>幻灯片 5</vt:lpstr>
      <vt:lpstr>到底什么是云计算？</vt:lpstr>
      <vt:lpstr>云计算是一个崭新的互联网概念</vt:lpstr>
      <vt:lpstr>Berkeley对云计算的定义</vt:lpstr>
      <vt:lpstr>Wiki百科对云计算的定义</vt:lpstr>
      <vt:lpstr>IBM对云计算的定义</vt:lpstr>
      <vt:lpstr>NIST对云计算的定义</vt:lpstr>
      <vt:lpstr>NIST：云计算的基本特征</vt:lpstr>
      <vt:lpstr>NIST：云计算的服务模型和发布模型</vt:lpstr>
      <vt:lpstr>云计算服务模型的架构</vt:lpstr>
      <vt:lpstr>云计算的关键</vt:lpstr>
      <vt:lpstr>云计算的主要特点</vt:lpstr>
      <vt:lpstr>幻灯片 17</vt:lpstr>
      <vt:lpstr>云计算体现了IT服务化的思想</vt:lpstr>
      <vt:lpstr>基础设施即服务</vt:lpstr>
      <vt:lpstr>基础设施即服务</vt:lpstr>
      <vt:lpstr>平台即服务</vt:lpstr>
      <vt:lpstr>平台即服务</vt:lpstr>
      <vt:lpstr>软件即服务</vt:lpstr>
      <vt:lpstr>软件即服务</vt:lpstr>
      <vt:lpstr>云计算的实践现状</vt:lpstr>
      <vt:lpstr>第二部分：平台即服务</vt:lpstr>
      <vt:lpstr>平台即服务发展概况</vt:lpstr>
      <vt:lpstr>一些约定（I）</vt:lpstr>
      <vt:lpstr>幻灯片 29</vt:lpstr>
      <vt:lpstr>一些约定（II）</vt:lpstr>
      <vt:lpstr>幻灯片 31</vt:lpstr>
      <vt:lpstr>PaaS平台的基本体系结构</vt:lpstr>
      <vt:lpstr>幻灯片 33</vt:lpstr>
      <vt:lpstr>Microsoft Azure Platform</vt:lpstr>
      <vt:lpstr>幻灯片 35</vt:lpstr>
      <vt:lpstr>幻灯片 36</vt:lpstr>
      <vt:lpstr>基础设施层</vt:lpstr>
      <vt:lpstr> 硬件设备层</vt:lpstr>
      <vt:lpstr>虚拟化层</vt:lpstr>
      <vt:lpstr>操作系统层</vt:lpstr>
      <vt:lpstr>幻灯片 41</vt:lpstr>
      <vt:lpstr>平台运行支持的相关技术</vt:lpstr>
      <vt:lpstr>PaaS平台层</vt:lpstr>
      <vt:lpstr>平台交互信息控制器</vt:lpstr>
      <vt:lpstr>例：Cloud Foundary的信息交互</vt:lpstr>
      <vt:lpstr>例：Azure的平台管理消息机制</vt:lpstr>
      <vt:lpstr>平台运行控制（文件访问控制）</vt:lpstr>
      <vt:lpstr>例：Azure的文件访问机制</vt:lpstr>
      <vt:lpstr>例：GAE的安全保障机制</vt:lpstr>
      <vt:lpstr>平台运行控制（运行时控制） </vt:lpstr>
      <vt:lpstr>例：GAE的运行时控制机制</vt:lpstr>
      <vt:lpstr>例：Cloud Foundary的云控制器</vt:lpstr>
      <vt:lpstr>用户身份认证服务</vt:lpstr>
      <vt:lpstr>平台路由</vt:lpstr>
      <vt:lpstr>例：Cloud Foundary的ROUTER</vt:lpstr>
      <vt:lpstr>PaaS平台的中间件</vt:lpstr>
      <vt:lpstr>PaaS平台的数据库管理系统</vt:lpstr>
      <vt:lpstr>例：Azure SQL</vt:lpstr>
      <vt:lpstr>幻灯片 59</vt:lpstr>
      <vt:lpstr>服务支持的相关技术</vt:lpstr>
      <vt:lpstr>服务的上传</vt:lpstr>
      <vt:lpstr>上传代码包</vt:lpstr>
      <vt:lpstr>检查并调整冲突配置</vt:lpstr>
      <vt:lpstr>检查缺陷代码</vt:lpstr>
      <vt:lpstr>利用静态分析提高平台的健壮性</vt:lpstr>
      <vt:lpstr>例：Cloud Foundary的DEA</vt:lpstr>
      <vt:lpstr>服务的部署</vt:lpstr>
      <vt:lpstr>服务的初次部署（服务的初始化）</vt:lpstr>
      <vt:lpstr>服务的重部署（部署策略优化）</vt:lpstr>
      <vt:lpstr>服务部署的高级功能</vt:lpstr>
      <vt:lpstr>服务的状态管理</vt:lpstr>
      <vt:lpstr>服务在试用过程中的状态转换</vt:lpstr>
      <vt:lpstr>幻灯片 73</vt:lpstr>
      <vt:lpstr>服务在正式运行过程中的状态转换</vt:lpstr>
      <vt:lpstr>幻灯片 75</vt:lpstr>
      <vt:lpstr>面向服务特征的运行管理</vt:lpstr>
      <vt:lpstr>服务的运行时监测 </vt:lpstr>
      <vt:lpstr>平台运行时检测的主要目标</vt:lpstr>
      <vt:lpstr>例：Cloud Foundary的健康管理器</vt:lpstr>
      <vt:lpstr>幻灯片 80</vt:lpstr>
      <vt:lpstr>PaaS上的服务</vt:lpstr>
      <vt:lpstr>平台对服务的约束</vt:lpstr>
      <vt:lpstr>常见的服务约束</vt:lpstr>
      <vt:lpstr>服务约束的一般实现手段</vt:lpstr>
      <vt:lpstr>例：SAE对服务的约束</vt:lpstr>
      <vt:lpstr>例：GAE和SAE对Fetch URL约束的比较</vt:lpstr>
      <vt:lpstr>例：GAE提供的平台定制服务</vt:lpstr>
      <vt:lpstr>例：Azure提供的平台定制服务</vt:lpstr>
      <vt:lpstr>第三部分 ：实例 ——SASEP，我们的努力</vt:lpstr>
      <vt:lpstr>重要的PaaS平台</vt:lpstr>
      <vt:lpstr>Google App Engine</vt:lpstr>
      <vt:lpstr>Microsoft Windows Azure</vt:lpstr>
      <vt:lpstr>VMware Cloud Foundary</vt:lpstr>
      <vt:lpstr>Sina APP Engine</vt:lpstr>
      <vt:lpstr>阿里云</vt:lpstr>
      <vt:lpstr>SASEP概述</vt:lpstr>
      <vt:lpstr>幻灯片 97</vt:lpstr>
      <vt:lpstr>幻灯片 98</vt:lpstr>
      <vt:lpstr>SASEP中对服务的分类</vt:lpstr>
      <vt:lpstr>SASEP的管理功能</vt:lpstr>
      <vt:lpstr>SASEP中的角色</vt:lpstr>
      <vt:lpstr>SASEP中的角色、模块和实体</vt:lpstr>
      <vt:lpstr>SASEP中服务的管理</vt:lpstr>
      <vt:lpstr>SASEP服务管理的行为分析</vt:lpstr>
      <vt:lpstr>用户主导的服务管理框架</vt:lpstr>
      <vt:lpstr>服务管理系统的体系结构</vt:lpstr>
      <vt:lpstr>服务的部署</vt:lpstr>
      <vt:lpstr>幻灯片 108</vt:lpstr>
      <vt:lpstr>幻灯片 109</vt:lpstr>
      <vt:lpstr>服务的部署过程</vt:lpstr>
      <vt:lpstr>服务的升级</vt:lpstr>
      <vt:lpstr>幻灯片 112</vt:lpstr>
      <vt:lpstr>服务的升级过程</vt:lpstr>
      <vt:lpstr>服务的控制</vt:lpstr>
      <vt:lpstr>服务的智能调整</vt:lpstr>
      <vt:lpstr>平台的安全性保障</vt:lpstr>
      <vt:lpstr>目前平台概况</vt:lpstr>
    </vt:vector>
  </TitlesOfParts>
  <Company>xmu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第六讲   PaaS：平台即服务</dc:title>
  <dc:creator>gaoxing</dc:creator>
  <cp:lastModifiedBy>gaoxing</cp:lastModifiedBy>
  <cp:revision>5</cp:revision>
  <dcterms:created xsi:type="dcterms:W3CDTF">2013-04-25T03:15:05Z</dcterms:created>
  <dcterms:modified xsi:type="dcterms:W3CDTF">2013-05-03T05:38:33Z</dcterms:modified>
</cp:coreProperties>
</file>