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380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377" r:id="rId25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86"/>
        <p:guide orient="horz" pos="4191"/>
        <p:guide orient="horz" pos="3981"/>
        <p:guide pos="3839"/>
        <p:guide pos="2238"/>
        <p:guide pos="5390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</a:t>
            </a:r>
            <a:r>
              <a:rPr lang="en-US" altLang="zh-CN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8</a:t>
            </a:r>
            <a:r>
              <a:rPr lang="en-US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节：</a:t>
            </a:r>
            <a:r>
              <a:rPr lang="en-US" altLang="zh-CN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Matplotlib</a:t>
            </a:r>
            <a:r>
              <a:rPr lang="zh-CN" altLang="en-US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子图和柱状图</a:t>
            </a:r>
            <a:endParaRPr lang="zh-CN" altLang="en-US" sz="4800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subplots()函数详解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matplotlib.pyplot模块提供了一个 subplots() 函数，它的使用方法和 subplot() 函数类似。其不同之处在于，subplots() 既创建了一个包含子图区域的画布，又创建了一个 figure 图形对象，而 subplot() 只是创建一个包含子图区域的画布。</a:t>
            </a:r>
            <a:endParaRPr sz="2400"/>
          </a:p>
          <a:p>
            <a:pPr lvl="1"/>
            <a:r>
              <a:rPr sz="2400"/>
              <a:t>subplots 的函数格式如下：</a:t>
            </a:r>
            <a:endParaRPr sz="2400"/>
          </a:p>
          <a:p>
            <a:pPr lvl="1"/>
            <a:endParaRPr sz="2400"/>
          </a:p>
          <a:p>
            <a:pPr lvl="2"/>
            <a:r>
              <a:rPr sz="2160"/>
              <a:t>nrows 与 ncols 表示两个整数参数，它们指定子图所占的行数、列</a:t>
            </a:r>
            <a:endParaRPr sz="2160"/>
          </a:p>
          <a:p>
            <a:pPr lvl="1"/>
            <a:endParaRPr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1513840" y="4627880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fig , ax = plt.subplots(nrows, ncols)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柱状图的绘制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柱状图是一种用矩形柱来表示数据分类的图表。</a:t>
            </a:r>
            <a:endParaRPr lang="zh-CN" altLang="en-US"/>
          </a:p>
          <a:p>
            <a:pPr lvl="1"/>
            <a:r>
              <a:rPr lang="zh-CN" altLang="en-US"/>
              <a:t>柱状图可以垂直绘制，也可以水平绘制。</a:t>
            </a:r>
            <a:endParaRPr lang="zh-CN" altLang="en-US"/>
          </a:p>
          <a:p>
            <a:pPr lvl="1"/>
            <a:r>
              <a:rPr lang="zh-CN" altLang="en-US"/>
              <a:t>它的高度与其所表示的数值成正比关系。</a:t>
            </a:r>
            <a:endParaRPr lang="zh-CN" altLang="en-US"/>
          </a:p>
          <a:p>
            <a:pPr lvl="1"/>
            <a:r>
              <a:rPr lang="zh-CN" altLang="en-US"/>
              <a:t>柱状图显示了不同类别之间的比较关系，图表的水平轴 X 指定被比较的类别，垂直轴 Y 则表示具体的类别值。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4112260"/>
            <a:ext cx="2834005" cy="2207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75" y="3716020"/>
            <a:ext cx="3634740" cy="273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380" y="3837940"/>
            <a:ext cx="3581400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柱状图的绘制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其语法格式如下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r>
              <a:rPr lang="zh-CN" altLang="en-US"/>
              <a:t>参数说明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8395" y="2092325"/>
          <a:ext cx="10433050" cy="500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33050"/>
              </a:tblGrid>
              <a:tr h="500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matplotlib.pyplot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bar(x, height, width=0.8, bottom=None, *, align='center',data=None, **kwargs)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84325" y="3387090"/>
          <a:ext cx="8531860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4285"/>
                <a:gridCol w="7267575"/>
              </a:tblGrid>
              <a:tr h="6400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x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一个标量序列，代表柱状图的x坐标（</a:t>
                      </a:r>
                      <a:r>
                        <a:rPr lang="zh-CN" altLang="en-US" b="0">
                          <a:solidFill>
                            <a:schemeClr val="accent1"/>
                          </a:solidFill>
                        </a:rPr>
                        <a:t>当无需参与计算时，也可以是对应的标签序列</a:t>
                      </a:r>
                      <a:r>
                        <a:rPr lang="zh-CN" altLang="en-US" b="0"/>
                        <a:t>）</a:t>
                      </a:r>
                      <a:endParaRPr lang="zh-CN" altLang="en-US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height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一个标量或者是标量序列，代表柱状图的高度。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width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可选参数，标量或类数组，柱状图的默认宽度值为 0.8。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bottom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可选参数，标量或类数组，柱状图的y坐标默认为None。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algin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有两个可选项 {"center","edge"}，默认为 'center'，默认x取值是每个柱状图所在的中点位置，或者也可以是柱状图左侧边缘位置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普通柱状图</a:t>
            </a: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159" y="1955429"/>
            <a:ext cx="5305225" cy="4562185"/>
          </a:xfrm>
        </p:spPr>
        <p:txBody>
          <a:bodyPr/>
          <a:p>
            <a:r>
              <a:rPr lang="zh-CN">
                <a:sym typeface="+mn-ea"/>
              </a:rPr>
              <a:t>数据：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443" y="1945902"/>
            <a:ext cx="5305225" cy="4562186"/>
          </a:xfrm>
        </p:spPr>
        <p:txBody>
          <a:bodyPr/>
          <a:p>
            <a:r>
              <a:rPr lang="zh-CN" altLang="en-US"/>
              <a:t>最终结果：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87120" y="2695575"/>
          <a:ext cx="4505325" cy="18992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05325"/>
              </a:tblGrid>
              <a:tr h="189928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#</a:t>
                      </a:r>
                      <a:r>
                        <a:rPr lang="zh-CN" sz="18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一下提供</a:t>
                      </a:r>
                      <a:r>
                        <a:rPr lang="en-US" altLang="zh-CN" sz="18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组数据，分别是学习语言和学生人数</a:t>
                      </a:r>
                      <a:endParaRPr lang="zh-CN" altLang="en-US" sz="1800" b="0"/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langs = ['C', 'C++', 'Java', 'Python', 'PHP']</a:t>
                      </a:r>
                      <a:endParaRPr lang="zh-CN" altLang="en-US" sz="1800" b="0"/>
                    </a:p>
                    <a:p>
                      <a:pPr>
                        <a:buNone/>
                      </a:pPr>
                      <a:endParaRPr lang="zh-CN" altLang="en-US" sz="1800" b="0"/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students = [23,17,35,29,12]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91540" y="1169670"/>
            <a:ext cx="10617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水平轴 X 指定被比较的类别，垂直轴 Y 则表示具体的类别值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2533650"/>
            <a:ext cx="4749800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pPr lvl="1"/>
            <a:r>
              <a:rPr lang="zh-CN" altLang="en-US" sz="2000"/>
              <a:t>确定</a:t>
            </a:r>
            <a:r>
              <a:rPr lang="en-US" altLang="zh-CN" sz="2000"/>
              <a:t>x</a:t>
            </a:r>
            <a:r>
              <a:rPr lang="zh-CN" altLang="en-US" sz="2000"/>
              <a:t>轴和</a:t>
            </a:r>
            <a:r>
              <a:rPr lang="en-US" altLang="zh-CN" sz="2000"/>
              <a:t>y</a:t>
            </a:r>
            <a:r>
              <a:rPr lang="zh-CN" altLang="en-US" sz="2000"/>
              <a:t>轴的数据</a:t>
            </a:r>
            <a:endParaRPr lang="zh-CN" altLang="en-US" sz="2000"/>
          </a:p>
          <a:p>
            <a:pPr lvl="1"/>
            <a:r>
              <a:rPr lang="zh-CN" altLang="en-US" sz="2000"/>
              <a:t>设置柱状图宽度，使用柱状图绘图方法绘制</a:t>
            </a:r>
            <a:endParaRPr lang="zh-CN" altLang="en-US" sz="2000"/>
          </a:p>
          <a:p>
            <a:pPr lvl="1"/>
            <a:r>
              <a:rPr lang="zh-CN" sz="2000"/>
              <a:t>柱状图数值显示：使用文本添加方法进行文本内容添加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普通柱状图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图形添加文本信息语法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通过函数方式，向axes对象添加 text对象，确切的说是向axes的 ( x , y )位置添加 s 文本。返回一个text实例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参数说明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18235" y="2072005"/>
          <a:ext cx="1039241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92410"/>
              </a:tblGrid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800" b="0"/>
                        <a:t>matplotlib.pyplot.text(x, y, s, **kwargs)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41780" y="3985260"/>
          <a:ext cx="8531860" cy="25711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61030"/>
                <a:gridCol w="5370830"/>
              </a:tblGrid>
              <a:tr h="4070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x, y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确定文本内容的坐标位置</a:t>
                      </a:r>
                      <a:endParaRPr lang="zh-CN" altLang="en-US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 内容text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fontsize</a:t>
                      </a:r>
                      <a:r>
                        <a:rPr lang="en-US" altLang="zh-CN"/>
                        <a:t>/fontweight/fontstyle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字体的相关设置：字体大小</a:t>
                      </a:r>
                      <a:r>
                        <a:rPr lang="en-US" altLang="zh-CN"/>
                        <a:t>/字体粗细/字体类型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水平对齐方式 ，可选参数 ： ‘center’ , ‘top’ , ‘bottom’ ,‘baseline’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设置垂直对齐方式，可选参数：left,right,center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rotation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(旋转角度)可选参数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普通柱状图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28395" y="2122805"/>
          <a:ext cx="5631180" cy="3726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31180"/>
              </a:tblGrid>
              <a:tr h="37261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from matplotlib import pyplot as plt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数据准备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langs = ['C', 'C++', 'Java', 'Python', 'PHP']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students = [23, 17, 35, 29, 12]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绘制图像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plt.bar(langs, students, width=0.4)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循环显示数据标签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for a, b in zip(langs, students):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    plt.text(a, b, b, color='red', ha='center', va='bottom')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设置y轴标签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plt.ylabel('students')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显示图像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plt.show()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20" y="2122805"/>
            <a:ext cx="5024120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159" y="1955429"/>
            <a:ext cx="5305225" cy="4562185"/>
          </a:xfrm>
        </p:spPr>
        <p:txBody>
          <a:bodyPr/>
          <a:p>
            <a:r>
              <a:rPr lang="zh-CN">
                <a:sym typeface="+mn-ea"/>
              </a:rPr>
              <a:t>数据：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443" y="1945902"/>
            <a:ext cx="5305225" cy="4562186"/>
          </a:xfrm>
        </p:spPr>
        <p:txBody>
          <a:bodyPr/>
          <a:p>
            <a:r>
              <a:rPr lang="zh-CN" altLang="en-US"/>
              <a:t>最终结果：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87120" y="2695575"/>
          <a:ext cx="4485005" cy="31769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85005"/>
              </a:tblGrid>
              <a:tr h="317690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</a:t>
                      </a:r>
                      <a:r>
                        <a:rPr lang="zh-CN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截止</a:t>
                      </a:r>
                      <a:r>
                        <a:rPr lang="en-US" altLang="zh-CN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日，北京冬奥会前</a:t>
                      </a:r>
                      <a:r>
                        <a:rPr lang="en-US" altLang="zh-CN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名国家奖牌数</a:t>
                      </a:r>
                      <a:endParaRPr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# 前五名奖牌榜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countries = ['挪威', '德国', '美国', '中国', '奥地利']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金牌个数</a:t>
                      </a:r>
                      <a:endParaRPr lang="zh-CN" alt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gold_medal = [13, 10, 8, 7, 6]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银牌个数</a:t>
                      </a:r>
                      <a:endParaRPr lang="zh-CN" alt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silver_medal = [7, 6, 7, 4, 7]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铜牌个数</a:t>
                      </a:r>
                      <a:endParaRPr lang="zh-CN" alt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bronze_medal = [8, 4, 4, 2, 4]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15" y="2538730"/>
            <a:ext cx="5006340" cy="3573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1540" y="1169670"/>
            <a:ext cx="10617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所谓堆叠柱状图就是将不同数组别的柱状图堆叠在一起，堆叠后的柱状图高度显示了两者相加的结果值。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pPr lvl="1"/>
            <a:r>
              <a:rPr lang="zh-CN" altLang="en-US" sz="2000"/>
              <a:t>金牌榜的起始高度为：铜牌数据</a:t>
            </a:r>
            <a:r>
              <a:rPr lang="en-US" altLang="zh-CN" sz="2000"/>
              <a:t>+</a:t>
            </a:r>
            <a:r>
              <a:rPr lang="zh-CN" altLang="en-US" sz="2000"/>
              <a:t>银牌数据</a:t>
            </a:r>
            <a:endParaRPr lang="zh-CN" altLang="en-US" sz="2000"/>
          </a:p>
          <a:p>
            <a:pPr lvl="1"/>
            <a:r>
              <a:rPr lang="zh-CN" altLang="en-US" sz="2000"/>
              <a:t>银牌榜的起始高度为：银牌高度</a:t>
            </a:r>
            <a:endParaRPr lang="zh-CN" altLang="en-US" sz="2000"/>
          </a:p>
          <a:p>
            <a:pPr lvl="1"/>
            <a:r>
              <a:rPr lang="zh-CN" altLang="en-US" sz="2000"/>
              <a:t>铜牌榜的起始高度为：</a:t>
            </a:r>
            <a:r>
              <a:rPr lang="en-US" altLang="zh-CN" sz="2000"/>
              <a:t>0</a:t>
            </a:r>
            <a:endParaRPr lang="en-US" altLang="zh-CN" sz="2000"/>
          </a:p>
          <a:p>
            <a:pPr lvl="1"/>
            <a:r>
              <a:rPr lang="zh-CN" altLang="en-US"/>
              <a:t>起始位置的数据相加需要使用</a:t>
            </a:r>
            <a:r>
              <a:rPr lang="en-US" altLang="zh-CN"/>
              <a:t>numpy</a:t>
            </a:r>
            <a:r>
              <a:rPr lang="zh-CN" altLang="en-US"/>
              <a:t>的相关知识</a:t>
            </a:r>
            <a:endParaRPr lang="zh-CN" altLang="en-US"/>
          </a:p>
          <a:p>
            <a:pPr lvl="1"/>
            <a:r>
              <a:rPr lang="zh-CN" altLang="en-US"/>
              <a:t>需要确定柱状图的颜色</a:t>
            </a:r>
            <a:endParaRPr lang="zh-CN" altLang="en-US"/>
          </a:p>
          <a:p>
            <a:pPr lvl="1"/>
            <a:r>
              <a:rPr lang="zh-CN" altLang="en-US"/>
              <a:t>显示图例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409" y="947943"/>
            <a:ext cx="10897745" cy="4962068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08075" y="1544320"/>
          <a:ext cx="5631180" cy="3726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31180"/>
              </a:tblGrid>
              <a:tr h="37261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from matplotlib import pyplot as plt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import numpy as np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设置中文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plt.rcParams['font.sans-serif'] = ['SimHei']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前五名奖牌榜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countries = ['挪威', '德国', '美国', '中国', '奥地利']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金牌个数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gold_medal = [13, 10, 8, 7, 6]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银牌个数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silver_medal = [7, 6, 7, 4, 7]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铜牌个数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bronze_medal = [8, 4, 4, 2, 4]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绘制堆叠图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plt.bar(countries, gold_medal, color='gold', label='金牌',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        bottom=np.array(silver_medal) + np.array(bronze_medal))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plt.bar(countries, silver_medal, color='silver', label='银牌', bottom=bronze_medal)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plt.bar(countries, bronze_medal, color='#A0522D', label='铜牌')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设置坐标轴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plt.ylabel('奖牌数')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设置图例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plt.legend(loc='upper right')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显示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plt.show()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55" y="2084070"/>
            <a:ext cx="4875530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8005" y="1372870"/>
            <a:ext cx="5039995" cy="3677920"/>
          </a:xfrm>
        </p:spPr>
        <p:txBody>
          <a:bodyPr>
            <a:normAutofit/>
          </a:bodyPr>
          <a:p>
            <a:r>
              <a:rPr lang="zh-CN">
                <a:sym typeface="+mn-ea"/>
              </a:rPr>
              <a:t>三种方式绘制子图</a:t>
            </a:r>
            <a:endParaRPr 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add_axes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subplot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subplots</a:t>
            </a:r>
            <a:endParaRPr lang="en-US" altLang="zh-CN"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柱状图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同位置多柱状图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159" y="1955429"/>
            <a:ext cx="5305225" cy="4562185"/>
          </a:xfrm>
        </p:spPr>
        <p:txBody>
          <a:bodyPr/>
          <a:p>
            <a:r>
              <a:rPr lang="zh-CN">
                <a:sym typeface="+mn-ea"/>
              </a:rPr>
              <a:t>数据：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443" y="1945902"/>
            <a:ext cx="5305225" cy="4562186"/>
          </a:xfrm>
        </p:spPr>
        <p:txBody>
          <a:bodyPr/>
          <a:p>
            <a:r>
              <a:rPr lang="zh-CN" altLang="en-US"/>
              <a:t>最终结果：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87120" y="2695575"/>
          <a:ext cx="4485005" cy="31769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85005"/>
              </a:tblGrid>
              <a:tr h="317690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三天中3部电影的票房变化</a:t>
                      </a:r>
                      <a:endParaRPr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movie = ['千与千寻', '玩具总动员4', '黑衣人：全球追缉']</a:t>
                      </a: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real_</a:t>
                      </a:r>
                      <a:r>
                        <a:rPr lang="en-US" altLang="zh-CN" sz="1800" b="0"/>
                        <a:t>day</a:t>
                      </a:r>
                      <a:r>
                        <a:rPr lang="zh-CN" altLang="en-US" sz="1800" b="0"/>
                        <a:t>1 = [5453, 7548, 6543]</a:t>
                      </a: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real_</a:t>
                      </a:r>
                      <a:r>
                        <a:rPr lang="en-US" altLang="zh-CN" sz="1800" b="0">
                          <a:sym typeface="+mn-ea"/>
                        </a:rPr>
                        <a:t>day</a:t>
                      </a:r>
                      <a:r>
                        <a:rPr lang="zh-CN" altLang="en-US" sz="1800" b="0"/>
                        <a:t>2 = [1840, 4013, 3421]</a:t>
                      </a: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real_</a:t>
                      </a:r>
                      <a:r>
                        <a:rPr lang="en-US" altLang="zh-CN" sz="1800" b="0">
                          <a:sym typeface="+mn-ea"/>
                        </a:rPr>
                        <a:t>day</a:t>
                      </a:r>
                      <a:r>
                        <a:rPr lang="zh-CN" altLang="en-US" sz="1800" b="0"/>
                        <a:t>3 = [1080, 1673, 2342]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91540" y="1169670"/>
            <a:ext cx="107149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ym typeface="+mn-ea"/>
              </a:rPr>
              <a:t>同一 x 轴位置</a:t>
            </a:r>
            <a:r>
              <a:rPr lang="zh-CN">
                <a:sym typeface="+mn-ea"/>
              </a:rPr>
              <a:t>绘制多个柱状图，主要通过调整柱状图的宽度和每个柱状图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轴的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起始位置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5" y="2596515"/>
            <a:ext cx="480822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同位置多柱状图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pPr lvl="1"/>
            <a:r>
              <a:rPr lang="zh-CN" sz="2000"/>
              <a:t>本实例需要对</a:t>
            </a:r>
            <a:r>
              <a:rPr lang="en-US" altLang="zh-CN" sz="2000"/>
              <a:t>x</a:t>
            </a:r>
            <a:r>
              <a:rPr lang="zh-CN" altLang="en-US" sz="2000"/>
              <a:t>轴进行计算，因此需要将</a:t>
            </a:r>
            <a:r>
              <a:rPr lang="en-US" altLang="zh-CN" sz="2000"/>
              <a:t>x</a:t>
            </a:r>
            <a:r>
              <a:rPr lang="zh-CN" altLang="en-US" sz="2000"/>
              <a:t>轴转数值</a:t>
            </a:r>
            <a:endParaRPr lang="zh-CN" altLang="en-US" sz="2000"/>
          </a:p>
          <a:p>
            <a:pPr lvl="1"/>
            <a:r>
              <a:rPr lang="zh-CN" altLang="en-US" sz="2000"/>
              <a:t>确定同一</a:t>
            </a:r>
            <a:r>
              <a:rPr lang="en-US" altLang="zh-CN" sz="2000"/>
              <a:t>x</a:t>
            </a:r>
            <a:r>
              <a:rPr lang="zh-CN" altLang="en-US" sz="2000"/>
              <a:t>轴中，每个柱状图</a:t>
            </a:r>
            <a:r>
              <a:rPr lang="en-US" altLang="zh-CN" sz="2000"/>
              <a:t>x</a:t>
            </a:r>
            <a:r>
              <a:rPr lang="zh-CN" altLang="en-US" sz="2000"/>
              <a:t>轴的起始位置。</a:t>
            </a:r>
            <a:endParaRPr lang="zh-CN" altLang="en-US" sz="2000"/>
          </a:p>
          <a:p>
            <a:pPr lvl="1"/>
            <a:r>
              <a:rPr lang="zh-CN" altLang="en-US" sz="2000"/>
              <a:t>需要设置图形的宽度</a:t>
            </a:r>
            <a:endParaRPr lang="zh-CN" altLang="en-US" sz="2000"/>
          </a:p>
          <a:p>
            <a:pPr lvl="1"/>
            <a:r>
              <a:rPr lang="zh-CN" sz="2000"/>
              <a:t>图形</a:t>
            </a:r>
            <a:r>
              <a:rPr lang="en-US" altLang="zh-CN" sz="2000"/>
              <a:t>2</a:t>
            </a:r>
            <a:r>
              <a:rPr lang="zh-CN" altLang="en-US" sz="2000"/>
              <a:t>的起始位置</a:t>
            </a:r>
            <a:r>
              <a:rPr lang="en-US" altLang="zh-CN" sz="2000"/>
              <a:t>=</a:t>
            </a:r>
            <a:r>
              <a:rPr lang="zh-CN" sz="2000"/>
              <a:t>图形</a:t>
            </a:r>
            <a:r>
              <a:rPr lang="en-US" altLang="zh-CN" sz="2000"/>
              <a:t>2</a:t>
            </a:r>
            <a:r>
              <a:rPr lang="zh-CN" altLang="en-US" sz="2000"/>
              <a:t>起始位置</a:t>
            </a:r>
            <a:r>
              <a:rPr lang="en-US" altLang="zh-CN" sz="2000"/>
              <a:t>+</a:t>
            </a:r>
            <a:r>
              <a:rPr lang="zh-CN" altLang="en-US" sz="2000"/>
              <a:t>图形的宽度</a:t>
            </a:r>
            <a:endParaRPr lang="zh-CN" altLang="en-US" sz="2000"/>
          </a:p>
          <a:p>
            <a:pPr lvl="1"/>
            <a:r>
              <a:rPr lang="zh-CN">
                <a:sym typeface="+mn-ea"/>
              </a:rPr>
              <a:t>图形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的起始位置</a:t>
            </a:r>
            <a:r>
              <a:rPr lang="en-US" altLang="zh-CN">
                <a:sym typeface="+mn-ea"/>
              </a:rPr>
              <a:t>=</a:t>
            </a:r>
            <a:r>
              <a:rPr lang="zh-CN">
                <a:sym typeface="+mn-ea"/>
              </a:rPr>
              <a:t>图形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起始位置</a:t>
            </a:r>
            <a:r>
              <a:rPr lang="en-US" altLang="zh-CN">
                <a:sym typeface="+mn-ea"/>
              </a:rPr>
              <a:t>+2</a:t>
            </a:r>
            <a:r>
              <a:rPr lang="zh-CN" altLang="en-US">
                <a:sym typeface="+mn-ea"/>
              </a:rPr>
              <a:t>倍图形的宽度</a:t>
            </a:r>
            <a:endParaRPr lang="zh-CN" altLang="en-US"/>
          </a:p>
          <a:p>
            <a:pPr lvl="1"/>
            <a:r>
              <a:rPr lang="zh-CN" altLang="en-US"/>
              <a:t>需要给每个柱状图循环显示文本内容</a:t>
            </a:r>
            <a:endParaRPr lang="zh-CN" altLang="en-US"/>
          </a:p>
          <a:p>
            <a:pPr lvl="1"/>
            <a:r>
              <a:rPr lang="zh-CN" altLang="en-US"/>
              <a:t>显示图例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同位置多柱状图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08710" y="2142490"/>
          <a:ext cx="4873625" cy="3994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73625"/>
              </a:tblGrid>
              <a:tr h="39947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import matplotlib.pyplot as plt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import numpy as np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</a:t>
                      </a: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设置中文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plt.rcParams['font.sans-serif']=['SimHei']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#三天中3部电影的票房变化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movie=['千与千寻','玩具总动员4','黑衣人：全球追缉']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real_num1=[5453,7548,6543]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real_num2=[1840,4013,3421]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real_num3=[1080,1673,2342]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x = np.arange(len(movie))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x_label = ['第{}天'.format(i+1) for i in x]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图形宽度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width = 0.2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图形2的起始位置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bar2_x = x + width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图形3的起始位置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bar3_x = x + 2*width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638290" y="2142490"/>
          <a:ext cx="4950460" cy="3994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0460"/>
              </a:tblGrid>
              <a:tr h="39947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绘图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plt.bar(x,real_num1,width=width,label=movie[0])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plt.bar(bar2_x,real_num2,width=width,label=movie[1])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plt.bar(bar3_x,real_num3,width=width,label=movie[2])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设置柱状图文本内容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for x,y in zip(x,real_num1):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    plt.text(x,y,y,ha='center',va='bottom')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for x,y in zip(bar2_x,real_num2):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    plt.text(x,y,y,ha='center',va='bottom')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for x,y in zip(bar3_x,real_num3):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    plt.text(x,y,y,ha='center',va='bottom')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更改x坐标标签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plt.xticks(bar2_x,x_label)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显示图例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plt.legend()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plt.show()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创建图形对象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在 Matplotlib 中，面向对象编程的核心思想是创建图形对象（figure object）。通过图形对象来调用其它的方法和属性，这样有助于我们更好地处理多个画布。在这个过程中，pyplot 负责生成图形对象，并通过该对象来添加一个或多个 axes 对象（即绘图区域）。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Matplotlib 提供了matplotlib.figure图形类模块，它包含了创建图形对象的方法。通过调用 pyplot 模块中 figure() 函数来实例化 figure 对象。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创建图形对象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figure方法如下：</a:t>
            </a:r>
            <a:endParaRPr sz="2400"/>
          </a:p>
          <a:p>
            <a:pPr lvl="1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324100"/>
            <a:ext cx="10401935" cy="304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绘制多子图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lvl="1"/>
            <a:r>
              <a:rPr sz="2400"/>
              <a:t>figure是绘制对象(可理解为一个空白的画布)，一个figure对象可以包含多个Axes子图，一个Axes是一个绘图区域，不加设置时，Axes为1，且每次绘图其实都是在figure上的Axes上绘图。</a:t>
            </a:r>
            <a:endParaRPr sz="2400"/>
          </a:p>
          <a:p>
            <a:pPr lvl="1"/>
            <a:r>
              <a:rPr sz="2400"/>
              <a:t>接下来将学习绘制子图的几种方式:</a:t>
            </a:r>
            <a:endParaRPr sz="2400"/>
          </a:p>
          <a:p>
            <a:pPr lvl="2"/>
            <a:r>
              <a:rPr sz="2160"/>
              <a:t>    </a:t>
            </a:r>
            <a:r>
              <a:rPr sz="2160">
                <a:solidFill>
                  <a:srgbClr val="FF0000"/>
                </a:solidFill>
              </a:rPr>
              <a:t>add_axes()</a:t>
            </a:r>
            <a:r>
              <a:rPr sz="2160"/>
              <a:t> : 添加区域</a:t>
            </a:r>
            <a:endParaRPr sz="2160"/>
          </a:p>
          <a:p>
            <a:pPr lvl="2"/>
            <a:r>
              <a:rPr sz="2160"/>
              <a:t>    </a:t>
            </a:r>
            <a:r>
              <a:rPr sz="2160">
                <a:solidFill>
                  <a:srgbClr val="FF0000"/>
                </a:solidFill>
              </a:rPr>
              <a:t>subplot()</a:t>
            </a:r>
            <a:r>
              <a:rPr sz="2160"/>
              <a:t> : 均等地划分画布,只是创建一个包含子图区域的画布,(返回区域对象)</a:t>
            </a:r>
            <a:endParaRPr sz="2160"/>
          </a:p>
          <a:p>
            <a:pPr lvl="2"/>
            <a:r>
              <a:rPr sz="2160"/>
              <a:t>    </a:t>
            </a:r>
            <a:r>
              <a:rPr sz="2160">
                <a:solidFill>
                  <a:srgbClr val="FF0000"/>
                </a:solidFill>
              </a:rPr>
              <a:t>subplots()</a:t>
            </a:r>
            <a:r>
              <a:rPr sz="2160"/>
              <a:t> : 既创建了一个包含子图区域的画布，又创建了一个 figure 图形对象.(返回图形对象和区域对象)</a:t>
            </a:r>
            <a:endParaRPr sz="216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add_axes() : 添加区域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lvl="1"/>
            <a:r>
              <a:rPr sz="2400"/>
              <a:t>Matplotlib 定义了一个 axes 类（轴域类），该类的对象被称为 axes 对象（即轴域对象），它指定了一个有数值范围限制的绘图区域。在一个给定的画布（figure）中可以包含多个 axes 对象，但是同一个 axes 对象只能在一个画布中使用。</a:t>
            </a:r>
            <a:endParaRPr sz="2400"/>
          </a:p>
          <a:p>
            <a:pPr lvl="1"/>
            <a:r>
              <a:rPr sz="2400"/>
              <a:t>语法: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该方法用来生成一个 axes 轴域对象，对象的位置由参数rect决定</a:t>
            </a:r>
            <a:endParaRPr sz="2400"/>
          </a:p>
          <a:p>
            <a:pPr lvl="1"/>
            <a:r>
              <a:rPr sz="2400"/>
              <a:t>    rect 是位置参数，接受一个由 4 个元素组成的浮点数列表，形如 [left, bottom, width, height] ，它表示添加到画布中的矩形区域的左下角坐标(x, y)，以及宽度和高度。</a:t>
            </a:r>
            <a:endParaRPr sz="2400"/>
          </a:p>
          <a:p>
            <a:pPr lvl="1"/>
            <a:endParaRPr sz="2400"/>
          </a:p>
          <a:p>
            <a:pPr lvl="1"/>
            <a:endParaRPr lang="zh-CN" altLang="en-US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1828165" y="3401060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sz="1800">
                          <a:sym typeface="+mn-ea"/>
                        </a:rPr>
                        <a:t>add_axes(rect)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区域中基本方法的使用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endParaRPr sz="2400"/>
          </a:p>
          <a:p>
            <a:pPr lvl="1"/>
            <a:r>
              <a:rPr sz="2400"/>
              <a:t>    区域图表名称: set_title</a:t>
            </a:r>
            <a:r>
              <a:rPr lang="en-US" sz="2400"/>
              <a:t>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区域中x轴和y轴名称:set_xlabel() set_ylabel()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刻度设置: set_xticks()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区域图表图例: legend()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subplot() 函数，它可以均等地划分画布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参数格式如下：</a:t>
            </a:r>
            <a:endParaRPr sz="2400"/>
          </a:p>
          <a:p>
            <a:pPr lvl="1"/>
            <a:endParaRPr lang="zh-CN" altLang="en-US" sz="2160"/>
          </a:p>
          <a:p>
            <a:pPr lvl="2"/>
            <a:r>
              <a:rPr lang="zh-CN" altLang="en-US" sz="1940"/>
              <a:t>    nrows 行</a:t>
            </a:r>
            <a:endParaRPr lang="zh-CN" altLang="en-US" sz="1940"/>
          </a:p>
          <a:p>
            <a:pPr lvl="2"/>
            <a:r>
              <a:rPr lang="zh-CN" altLang="en-US" sz="1940"/>
              <a:t>    ncols 列</a:t>
            </a:r>
            <a:endParaRPr lang="zh-CN" altLang="en-US" sz="1940"/>
          </a:p>
          <a:p>
            <a:pPr lvl="2"/>
            <a:r>
              <a:rPr lang="zh-CN" altLang="en-US" sz="1940"/>
              <a:t>    index: 索引</a:t>
            </a:r>
            <a:endParaRPr lang="zh-CN" altLang="en-US" sz="1940"/>
          </a:p>
          <a:p>
            <a:pPr lvl="2"/>
            <a:r>
              <a:rPr lang="zh-CN" altLang="en-US" sz="1940"/>
              <a:t>    kwargs: title/xlabel/ylabel 等....</a:t>
            </a:r>
            <a:endParaRPr lang="zh-CN" altLang="en-US" sz="1940"/>
          </a:p>
          <a:p>
            <a:pPr lvl="2"/>
            <a:endParaRPr lang="zh-CN" altLang="en-US" sz="2160"/>
          </a:p>
          <a:p>
            <a:pPr marL="913765" lvl="2" indent="0">
              <a:buNone/>
            </a:pPr>
            <a:r>
              <a:rPr lang="en-US" altLang="zh-CN" sz="2160"/>
              <a:t>&gt;也可以直接将几个值写到一起,如:subplot(233)</a:t>
            </a:r>
            <a:endParaRPr lang="en-US" altLang="zh-CN" sz="2160"/>
          </a:p>
        </p:txBody>
      </p:sp>
      <p:graphicFrame>
        <p:nvGraphicFramePr>
          <p:cNvPr id="5" name="表格 4"/>
          <p:cNvGraphicFramePr/>
          <p:nvPr/>
        </p:nvGraphicFramePr>
        <p:xfrm>
          <a:off x="1463040" y="208216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ax = plt.subplot(nrows, ncols, index,*args, **kwargs)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subplot() 函数，它可以均等地划分画布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nrows 与 ncols 表示要划分几行几列的子区域（nrows*nclos表示子图数量），index 的初始值为1，用来选定具体的某个子区域。</a:t>
            </a:r>
            <a:endParaRPr sz="2400"/>
          </a:p>
          <a:p>
            <a:pPr lvl="1"/>
            <a:r>
              <a:rPr sz="2400"/>
              <a:t>例如： subplot(233)表示在当前画布的右上角创建一个两行三列的绘图区域（如下图所示），同时，选择在第 3 个位置绘制子图。</a:t>
            </a:r>
            <a:endParaRPr sz="2400"/>
          </a:p>
          <a:p>
            <a:pPr lvl="3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3952875"/>
            <a:ext cx="5501640" cy="282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ABLE_ENDDRAG_ORIGIN_RECT" val="821*39"/>
  <p:tag name="TABLE_ENDDRAG_RECT" val="88*164*821*39"/>
</p:tagLst>
</file>

<file path=ppt/tags/tag10.xml><?xml version="1.0" encoding="utf-8"?>
<p:tagLst xmlns:p="http://schemas.openxmlformats.org/presentationml/2006/main">
  <p:tag name="TABLE_ENDDRAG_ORIGIN_RECT" val="389*352"/>
  <p:tag name="TABLE_ENDDRAG_RECT" val="522*168*389*352"/>
</p:tagLst>
</file>

<file path=ppt/tags/tag11.xml><?xml version="1.0" encoding="utf-8"?>
<p:tagLst xmlns:p="http://schemas.openxmlformats.org/presentationml/2006/main">
  <p:tag name="TABLE_ENDDRAG_ORIGIN_RECT" val="383*314"/>
  <p:tag name="TABLE_ENDDRAG_RECT" val="87*121*383*314"/>
</p:tagLst>
</file>

<file path=ppt/tags/tag2.xml><?xml version="1.0" encoding="utf-8"?>
<p:tagLst xmlns:p="http://schemas.openxmlformats.org/presentationml/2006/main">
  <p:tag name="KSO_WM_UNIT_TABLE_BEAUTIFY" val="smartTable{21bce23e-87d9-47b7-a251-80c65101a2d3}"/>
</p:tagLst>
</file>

<file path=ppt/tags/tag3.xml><?xml version="1.0" encoding="utf-8"?>
<p:tagLst xmlns:p="http://schemas.openxmlformats.org/presentationml/2006/main">
  <p:tag name="TABLE_ENDDRAG_ORIGIN_RECT" val="354*149"/>
  <p:tag name="TABLE_ENDDRAG_RECT" val="85*212*354*149"/>
</p:tagLst>
</file>

<file path=ppt/tags/tag4.xml><?xml version="1.0" encoding="utf-8"?>
<p:tagLst xmlns:p="http://schemas.openxmlformats.org/presentationml/2006/main">
  <p:tag name="TABLE_ENDDRAG_ORIGIN_RECT" val="818*30"/>
  <p:tag name="TABLE_ENDDRAG_RECT" val="88*163*818*30"/>
</p:tagLst>
</file>

<file path=ppt/tags/tag5.xml><?xml version="1.0" encoding="utf-8"?>
<p:tagLst xmlns:p="http://schemas.openxmlformats.org/presentationml/2006/main">
  <p:tag name="KSO_WM_UNIT_TABLE_BEAUTIFY" val="smartTable{21bce23e-87d9-47b7-a251-80c65101a2d3}"/>
</p:tagLst>
</file>

<file path=ppt/tags/tag6.xml><?xml version="1.0" encoding="utf-8"?>
<p:tagLst xmlns:p="http://schemas.openxmlformats.org/presentationml/2006/main">
  <p:tag name="TABLE_ENDDRAG_ORIGIN_RECT" val="443*293"/>
  <p:tag name="TABLE_ENDDRAG_RECT" val="88*167*443*293"/>
</p:tagLst>
</file>

<file path=ppt/tags/tag7.xml><?xml version="1.0" encoding="utf-8"?>
<p:tagLst xmlns:p="http://schemas.openxmlformats.org/presentationml/2006/main">
  <p:tag name="TABLE_ENDDRAG_ORIGIN_RECT" val="353*250"/>
  <p:tag name="TABLE_ENDDRAG_RECT" val="87*158*353*250"/>
</p:tagLst>
</file>

<file path=ppt/tags/tag8.xml><?xml version="1.0" encoding="utf-8"?>
<p:tagLst xmlns:p="http://schemas.openxmlformats.org/presentationml/2006/main">
  <p:tag name="TABLE_ENDDRAG_ORIGIN_RECT" val="443*293"/>
  <p:tag name="TABLE_ENDDRAG_RECT" val="88*167*443*293"/>
</p:tagLst>
</file>

<file path=ppt/tags/tag9.xml><?xml version="1.0" encoding="utf-8"?>
<p:tagLst xmlns:p="http://schemas.openxmlformats.org/presentationml/2006/main">
  <p:tag name="TABLE_ENDDRAG_ORIGIN_RECT" val="353*250"/>
  <p:tag name="TABLE_ENDDRAG_RECT" val="87*158*353*250"/>
</p:tagLst>
</file>

<file path=ppt/theme/theme1.xml><?xml version="1.0" encoding="utf-8"?>
<a:theme xmlns:a="http://schemas.openxmlformats.org/drawingml/2006/main" name="武老师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4962</Words>
  <Application>WPS 演示</Application>
  <PresentationFormat>自定义</PresentationFormat>
  <Paragraphs>331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Wingdings 3</vt:lpstr>
      <vt:lpstr>Symbol</vt:lpstr>
      <vt:lpstr>Times New Roman</vt:lpstr>
      <vt:lpstr>等线</vt:lpstr>
      <vt:lpstr>Wingdings</vt:lpstr>
      <vt:lpstr>Segoe UI Symbol</vt:lpstr>
      <vt:lpstr>微软雅黑</vt:lpstr>
      <vt:lpstr>Arial Unicode MS</vt:lpstr>
      <vt:lpstr>Segoe UI Semibold</vt:lpstr>
      <vt:lpstr>Calibri</vt:lpstr>
      <vt:lpstr>武老师</vt:lpstr>
      <vt:lpstr>第8节：Matplotlib子图和柱状图</vt:lpstr>
      <vt:lpstr>本章内容</vt:lpstr>
      <vt:lpstr>创建图形对象</vt:lpstr>
      <vt:lpstr>创建图形对象</vt:lpstr>
      <vt:lpstr>绘制多子图</vt:lpstr>
      <vt:lpstr>add_axes() : 添加区域</vt:lpstr>
      <vt:lpstr>区域中基本方法的使用</vt:lpstr>
      <vt:lpstr>subplot() 函数，它可以均等地划分画布</vt:lpstr>
      <vt:lpstr>subplot() 函数，它可以均等地划分画布 </vt:lpstr>
      <vt:lpstr>subplots()函数详解</vt:lpstr>
      <vt:lpstr>柱状图的绘制</vt:lpstr>
      <vt:lpstr>柱状图的绘制</vt:lpstr>
      <vt:lpstr>普通柱状图  </vt:lpstr>
      <vt:lpstr>堆叠柱状图</vt:lpstr>
      <vt:lpstr>普通柱状图</vt:lpstr>
      <vt:lpstr>普通柱状图</vt:lpstr>
      <vt:lpstr>堆叠柱状图 </vt:lpstr>
      <vt:lpstr>堆叠柱状图</vt:lpstr>
      <vt:lpstr>堆叠柱状图</vt:lpstr>
      <vt:lpstr>同位置多柱状图 </vt:lpstr>
      <vt:lpstr>同位置多柱状图</vt:lpstr>
      <vt:lpstr>同位置多柱状图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1517</cp:revision>
  <dcterms:created xsi:type="dcterms:W3CDTF">2011-10-24T18:59:00Z</dcterms:created>
  <dcterms:modified xsi:type="dcterms:W3CDTF">2022-03-23T13:31:33Z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