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90" r:id="rId3"/>
    <p:sldId id="268" r:id="rId4"/>
    <p:sldId id="269" r:id="rId5"/>
    <p:sldId id="271" r:id="rId6"/>
    <p:sldId id="291" r:id="rId7"/>
    <p:sldId id="274" r:id="rId8"/>
    <p:sldId id="279" r:id="rId9"/>
    <p:sldId id="276" r:id="rId10"/>
    <p:sldId id="277" r:id="rId11"/>
    <p:sldId id="287" r:id="rId12"/>
    <p:sldId id="280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AD5"/>
    <a:srgbClr val="69929F"/>
    <a:srgbClr val="E1E6B6"/>
    <a:srgbClr val="9E9600"/>
    <a:srgbClr val="A6A35E"/>
    <a:srgbClr val="425AC2"/>
    <a:srgbClr val="CFC1D3"/>
    <a:srgbClr val="6F4672"/>
    <a:srgbClr val="E1BBD6"/>
    <a:srgbClr val="C64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950" autoAdjust="0"/>
  </p:normalViewPr>
  <p:slideViewPr>
    <p:cSldViewPr snapToGrid="0">
      <p:cViewPr varScale="1">
        <p:scale>
          <a:sx n="151" d="100"/>
          <a:sy n="151" d="100"/>
        </p:scale>
        <p:origin x="29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9A425-C735-4819-9825-7027931498BC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5E7C-B57A-4012-BD6D-6B2174B6F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5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63CDE-284B-423E-855F-22E1CF809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F19AD1-F2AD-42D3-890B-3169F8545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4A7A5-ED19-4494-BA0E-340219D7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644B2-A09E-4291-A0DF-6F8B4C0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F1C63-7FE7-41ED-9794-2C52CF76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050EE-FF66-4817-90E1-0250A015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7ADB5B-2B28-4C0F-9437-BF96F78E4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775F1-868F-468F-81AA-A500F19C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8AC78-934B-4DB0-9426-37353BE5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DA0E1-D132-481E-8B18-27008DAB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67AC71-4E10-4607-8641-F8163875B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60650-06D3-4FEF-B309-2D214AD9C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61B74-EA0A-4EA4-99B6-D653976D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66953-9E00-4915-B1DA-0A3BDC23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0131D-1F4F-43ED-871F-30314F23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4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547D-3E6B-4BE8-8230-B382B25B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45363-C550-4B29-B9FB-A2A86BF6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8B232D-A446-4319-815E-4176D29A8C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6311900"/>
            <a:ext cx="470948" cy="4615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F1541A0-647C-4D49-864A-3EEEA97EA46D}"/>
              </a:ext>
            </a:extLst>
          </p:cNvPr>
          <p:cNvSpPr txBox="1"/>
          <p:nvPr userDrawn="1"/>
        </p:nvSpPr>
        <p:spPr>
          <a:xfrm>
            <a:off x="1309148" y="63579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厦门大学信息学院</a:t>
            </a:r>
            <a:endParaRPr lang="zh-CN" altLang="en-US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83133F98-474B-46C1-B8D3-D30252ED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48B38DD3-D7DA-41BF-866E-34AD1DE9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2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B0299-3401-4D47-A6E0-4433E1BB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57BE4-90C6-4AF1-9145-EC59000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E09DD-D718-4B66-8497-156D8F26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07D1B-4CD6-46F7-8044-36419F0E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88E02C-4126-461A-B457-AD5C5DD1D1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6311900"/>
            <a:ext cx="470948" cy="4615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4886A43-C391-4F0B-887D-62BCF2C46EF9}"/>
              </a:ext>
            </a:extLst>
          </p:cNvPr>
          <p:cNvSpPr txBox="1"/>
          <p:nvPr userDrawn="1"/>
        </p:nvSpPr>
        <p:spPr>
          <a:xfrm>
            <a:off x="1309148" y="63579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厦门大学信息学院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67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EA4CE-00BD-4E53-8633-2548777E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C3DB4-63D2-4103-972B-4E549F340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5005B-68B1-4B1F-855C-B476C7A13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7ED0A-FE8D-4B1A-9083-14EF1B93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389967-2790-4176-A0BB-572E377D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D19CD-CED0-45C8-BAE1-8515F2B5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4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6E56F-6AF0-4B6B-87AF-813D87AB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5A2DB-292C-466D-9260-DBB8EC186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6C1C2-88AD-4A6F-9050-4BD69602A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A299E8-F202-4E6E-B5C4-B22B6DB36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54A24E-5234-4071-839D-2465EA398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4850AF-C9A6-4035-B1EA-FC0BD13F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29AD53-AD82-42F9-B9D8-89F08853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D26CF4-106F-49A5-A623-2D82A176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DF871-E085-410B-B921-60135A68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2D43E-F81C-426B-858C-43BFDB85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7B79BF-C19D-4B58-88E6-5C036B3F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2F6BB1-8AE7-49F2-B81C-FCD92071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0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DF0C25-35DF-4243-9DF4-9AED3A6A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30CCA9-39B2-4AB2-A193-ED87DAF2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297D90-89E3-489B-99DF-9AE40713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8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915EB-3506-49EE-B0B1-F6DA1A77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3FD21-0EBB-4D4D-8A40-FC21C723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666912-6FE6-4FB8-9BDA-2D30F57F8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0FE72-E522-4ED3-98DF-3C8EBA26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74AB2-F3A7-4569-A11A-C8E1A929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38F60-A047-4201-B1D4-86F96CCD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0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9E1C1-8813-443F-933B-F513764D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74245C-204B-401E-92F8-847DBE585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2BD4F-D2DB-4B22-8355-560D51BE8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E4A32-3F35-44B8-8855-259B26FB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5CFAA-6EC9-43E1-9641-22622DBD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AD602-ABA5-4A77-AD38-61072216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FE93F4-4599-47B7-A971-01E193D7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CA0DE-186B-4CDC-B67A-9871EAD1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12202-CF77-48D4-A3AD-213AF838B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41C8-A5B7-44F1-9C16-99DC51B11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9FE48-D17C-407D-9A61-DC6A2D9D6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DC12-42DD-4ED2-BC6D-68749F73B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20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/mingqcn/OOMALL/1.3.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3B7A9-6BDF-481C-ACD5-E077ECB0D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7749"/>
            <a:ext cx="9144000" cy="1465263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JavaEE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平台技术</a:t>
            </a:r>
            <a:b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200" dirty="0" err="1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JavaEE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 Platform Technologies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1DD51A-1C30-4257-A047-C9EA05BFD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868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邱明 博士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厦门大学信息学院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mingqiu@xmu.edu.cn</a:t>
            </a:r>
          </a:p>
          <a:p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2023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年秋季学期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250BEBC-86AF-429C-AA49-E1321FA7EFF3}"/>
              </a:ext>
            </a:extLst>
          </p:cNvPr>
          <p:cNvSpPr txBox="1">
            <a:spLocks/>
          </p:cNvSpPr>
          <p:nvPr/>
        </p:nvSpPr>
        <p:spPr>
          <a:xfrm>
            <a:off x="2806700" y="2679700"/>
            <a:ext cx="9144000" cy="121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课程介绍</a:t>
            </a:r>
            <a:endParaRPr lang="en-US" altLang="zh-CN" sz="4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                       Course Introduction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14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8878-4D24-4D7B-BB58-7E23C13D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成绩构成</a:t>
            </a:r>
            <a:br>
              <a:rPr lang="en-US" altLang="zh-CN" dirty="0"/>
            </a:b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Grading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D8E95-D825-4927-8AAC-52D410E3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讨论课与实验          </a:t>
            </a:r>
            <a:r>
              <a:rPr lang="en-US" altLang="zh-CN" dirty="0"/>
              <a:t>40%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EFE53-EF67-49A8-944F-EFDD0CB7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E193B0C-C3D2-43AC-A280-37AB3CDCB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10845"/>
              </p:ext>
            </p:extLst>
          </p:nvPr>
        </p:nvGraphicFramePr>
        <p:xfrm>
          <a:off x="2149475" y="2354638"/>
          <a:ext cx="7893049" cy="4001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0706">
                  <a:extLst>
                    <a:ext uri="{9D8B030D-6E8A-4147-A177-3AD203B41FA5}">
                      <a16:colId xmlns:a16="http://schemas.microsoft.com/office/drawing/2014/main" val="3922088726"/>
                    </a:ext>
                  </a:extLst>
                </a:gridCol>
                <a:gridCol w="5406635">
                  <a:extLst>
                    <a:ext uri="{9D8B030D-6E8A-4147-A177-3AD203B41FA5}">
                      <a16:colId xmlns:a16="http://schemas.microsoft.com/office/drawing/2014/main" val="3762299793"/>
                    </a:ext>
                  </a:extLst>
                </a:gridCol>
                <a:gridCol w="525708">
                  <a:extLst>
                    <a:ext uri="{9D8B030D-6E8A-4147-A177-3AD203B41FA5}">
                      <a16:colId xmlns:a16="http://schemas.microsoft.com/office/drawing/2014/main" val="843701408"/>
                    </a:ext>
                  </a:extLst>
                </a:gridCol>
              </a:tblGrid>
              <a:tr h="3334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内容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分数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8329228"/>
                  </a:ext>
                </a:extLst>
              </a:tr>
              <a:tr h="333476">
                <a:tc rowSpan="5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实验一：基于</a:t>
                      </a: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MyBatis</a:t>
                      </a: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Spring</a:t>
                      </a: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应用的读写效率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266700" algn="ctr"/>
                          <a:tab pos="534035" algn="r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5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1756583"/>
                  </a:ext>
                </a:extLst>
              </a:tr>
              <a:tr h="333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实验二：基于</a:t>
                      </a: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MyBatis</a:t>
                      </a: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的关联实现方案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1624383"/>
                  </a:ext>
                </a:extLst>
              </a:tr>
              <a:tr h="333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实验三： </a:t>
                      </a: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Redis</a:t>
                      </a: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缓存的读效率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62183603"/>
                  </a:ext>
                </a:extLst>
              </a:tr>
              <a:tr h="333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实验四： </a:t>
                      </a: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MongoDB</a:t>
                      </a: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的读写效率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1820255"/>
                  </a:ext>
                </a:extLst>
              </a:tr>
              <a:tr h="333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实验五： 微服务调用的效率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058568"/>
                  </a:ext>
                </a:extLst>
              </a:tr>
              <a:tr h="333476">
                <a:tc rowSpan="6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讨论课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讨论课一：基于</a:t>
                      </a: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MyBatis</a:t>
                      </a: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Spring</a:t>
                      </a: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应用的读写效率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03370649"/>
                  </a:ext>
                </a:extLst>
              </a:tr>
              <a:tr h="333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讨论课二：基于</a:t>
                      </a: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MyBatis</a:t>
                      </a: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的关联实现方案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99408"/>
                  </a:ext>
                </a:extLst>
              </a:tr>
              <a:tr h="333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讨论课三：</a:t>
                      </a: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Redis</a:t>
                      </a: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缓存的效率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96368123"/>
                  </a:ext>
                </a:extLst>
              </a:tr>
              <a:tr h="333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讨论课四： </a:t>
                      </a: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MongoDB</a:t>
                      </a: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的读写效率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91355473"/>
                  </a:ext>
                </a:extLst>
              </a:tr>
              <a:tr h="333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讨论课五： 微服务的效率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74145431"/>
                  </a:ext>
                </a:extLst>
              </a:tr>
              <a:tr h="333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总计（超过</a:t>
                      </a: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分以</a:t>
                      </a: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分计算）</a:t>
                      </a:r>
                      <a:endParaRPr lang="zh-CN" sz="16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zh-CN" sz="16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950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8878-4D24-4D7B-BB58-7E23C13D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成绩构成</a:t>
            </a:r>
            <a:br>
              <a:rPr lang="en-US" altLang="zh-CN" dirty="0"/>
            </a:b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Grading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D8E95-D825-4927-8AAC-52D410E3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课程设计（按照面向对象课程设计计算排位分数）  </a:t>
            </a:r>
            <a:r>
              <a:rPr lang="en-US" altLang="zh-CN" dirty="0"/>
              <a:t>60%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EFE53-EF67-49A8-944F-EFDD0CB7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4F4D0A9-BED4-49C9-8EA9-76C80C4CA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09272"/>
              </p:ext>
            </p:extLst>
          </p:nvPr>
        </p:nvGraphicFramePr>
        <p:xfrm>
          <a:off x="4095750" y="2443985"/>
          <a:ext cx="4000500" cy="4011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77887108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759897"/>
                    </a:ext>
                  </a:extLst>
                </a:gridCol>
              </a:tblGrid>
              <a:tr h="2305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</a:tabLst>
                      </a:pPr>
                      <a:r>
                        <a:rPr lang="zh-CN" sz="1600" kern="1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分数</a:t>
                      </a:r>
                      <a:endParaRPr lang="zh-CN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排位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22248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80958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57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5%-10%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9193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10% --- 15%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312748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15% --- 25%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349845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25% --- 40%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39053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45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 --- 50%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1076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 --- 65%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525038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 --- 75%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07589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 --- 90%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030470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 --- 95%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99505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95% --- 100%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586693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</a:tabLs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  <a:tab pos="1600200" algn="l"/>
                          <a:tab pos="1866900" algn="l"/>
                          <a:tab pos="2133600" algn="l"/>
                          <a:tab pos="2400300" algn="l"/>
                          <a:tab pos="2667000" algn="l"/>
                        </a:tabLst>
                      </a:pPr>
                      <a:r>
                        <a:rPr lang="zh-CN" sz="1600" kern="1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未提交检查的小组</a:t>
                      </a:r>
                      <a:endParaRPr lang="zh-CN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08494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2E424-D34A-466E-B0A9-D308EC29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课程资源</a:t>
            </a:r>
            <a:br>
              <a:rPr lang="en-US" altLang="zh-CN" dirty="0"/>
            </a:b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Related Resources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47AC6-8B24-4CCB-AB25-A1579F1C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18227DF-9A1F-447D-A7FC-B2B4D41A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9400" cy="4351338"/>
          </a:xfrm>
        </p:spPr>
        <p:txBody>
          <a:bodyPr/>
          <a:lstStyle/>
          <a:p>
            <a:r>
              <a:rPr lang="zh-CN" altLang="en-US" dirty="0"/>
              <a:t>课程网站</a:t>
            </a:r>
            <a:r>
              <a:rPr lang="en-US" altLang="zh-CN" dirty="0"/>
              <a:t>: https://l.xmu.edu.cn/course/view.php?id</a:t>
            </a:r>
            <a:r>
              <a:rPr lang="en-US" altLang="zh-CN"/>
              <a:t>=13496 </a:t>
            </a:r>
            <a:endParaRPr lang="en-US" altLang="zh-CN" dirty="0"/>
          </a:p>
          <a:p>
            <a:r>
              <a:rPr lang="zh-CN" altLang="en-US" dirty="0"/>
              <a:t>示例代码：</a:t>
            </a:r>
            <a:r>
              <a:rPr lang="en-US" altLang="zh-CN" dirty="0"/>
              <a:t>https://git.xmu.edu.cn/OOAD/oomall-2023</a:t>
            </a:r>
          </a:p>
          <a:p>
            <a:r>
              <a:rPr lang="en-US" altLang="zh-CN" dirty="0"/>
              <a:t>API</a:t>
            </a:r>
            <a:r>
              <a:rPr lang="zh-CN" altLang="en-US" dirty="0"/>
              <a:t>定义：</a:t>
            </a:r>
            <a:r>
              <a:rPr lang="en-US" altLang="zh-CN" dirty="0">
                <a:hlinkClick r:id="rId2"/>
              </a:rPr>
              <a:t>https://app.swaggerhub.com/apis/mingqcn/OOMALL/1.3.0</a:t>
            </a:r>
            <a:endParaRPr lang="en-US" altLang="zh-CN" dirty="0"/>
          </a:p>
          <a:p>
            <a:r>
              <a:rPr lang="zh-CN" altLang="en-US" dirty="0"/>
              <a:t>助教</a:t>
            </a:r>
            <a:endParaRPr lang="en-US" altLang="zh-CN" dirty="0"/>
          </a:p>
          <a:p>
            <a:pPr lvl="1"/>
            <a:r>
              <a:rPr lang="zh-CN" altLang="en-US" dirty="0"/>
              <a:t>何立涛，</a:t>
            </a:r>
            <a:r>
              <a:rPr lang="en-US" altLang="zh-CN" dirty="0"/>
              <a:t>345696827@qq.com</a:t>
            </a:r>
          </a:p>
        </p:txBody>
      </p:sp>
    </p:spTree>
    <p:extLst>
      <p:ext uri="{BB962C8B-B14F-4D97-AF65-F5344CB8AC3E}">
        <p14:creationId xmlns:p14="http://schemas.microsoft.com/office/powerpoint/2010/main" val="307326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2E424-D34A-466E-B0A9-D308EC29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课程资源</a:t>
            </a:r>
            <a:br>
              <a:rPr lang="en-US" altLang="zh-CN" dirty="0"/>
            </a:b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Related Resources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47AC6-8B24-4CCB-AB25-A1579F1C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18227DF-9A1F-447D-A7FC-B2B4D41A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9400" cy="4351338"/>
          </a:xfrm>
        </p:spPr>
        <p:txBody>
          <a:bodyPr/>
          <a:lstStyle/>
          <a:p>
            <a:r>
              <a:rPr lang="zh-CN" altLang="en-US" dirty="0"/>
              <a:t>课程钉钉群</a:t>
            </a:r>
            <a:endParaRPr lang="en-US" altLang="zh-CN" dirty="0"/>
          </a:p>
          <a:p>
            <a:pPr lvl="1"/>
            <a:r>
              <a:rPr lang="zh-CN" altLang="en-US" dirty="0"/>
              <a:t>所有课程均会在钉钉群录播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9D0F98-906C-40DB-A4D6-6B8D602C0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93" y="0"/>
            <a:ext cx="6007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4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58D6D-0BAD-4DCA-A28E-C7EB102F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1DB71-C650-4C73-8588-A97CA9A7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课程主要内容</a:t>
            </a:r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r>
              <a:rPr lang="zh-CN" altLang="en-US" dirty="0"/>
              <a:t>课程设计</a:t>
            </a:r>
            <a:endParaRPr lang="en-US" altLang="zh-CN" dirty="0"/>
          </a:p>
          <a:p>
            <a:r>
              <a:rPr lang="zh-CN" altLang="en-US" dirty="0"/>
              <a:t>课程安排</a:t>
            </a:r>
            <a:endParaRPr lang="en-US" altLang="zh-CN" dirty="0"/>
          </a:p>
          <a:p>
            <a:r>
              <a:rPr lang="zh-CN" altLang="en-US" dirty="0"/>
              <a:t>成绩构成</a:t>
            </a:r>
            <a:endParaRPr lang="en-US" altLang="zh-CN" dirty="0"/>
          </a:p>
          <a:p>
            <a:r>
              <a:rPr lang="zh-CN" altLang="en-US"/>
              <a:t>课程资源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D5F7A-B72B-4E27-9723-3B4A4289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9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B450B-410F-4B91-ABB3-68E2244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课程主要内容</a:t>
            </a:r>
            <a:br>
              <a:rPr lang="en-US" altLang="zh-CN" dirty="0"/>
            </a:b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Course Contents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D6B1092F-BE72-4B8A-B461-18B87104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AutoShape 55">
            <a:extLst>
              <a:ext uri="{FF2B5EF4-FFF2-40B4-BE49-F238E27FC236}">
                <a16:creationId xmlns:a16="http://schemas.microsoft.com/office/drawing/2014/main" id="{42772205-0E79-4653-83C9-485FCDB71E1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971800" y="1333500"/>
            <a:ext cx="62484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内容占位符 2">
            <a:extLst>
              <a:ext uri="{FF2B5EF4-FFF2-40B4-BE49-F238E27FC236}">
                <a16:creationId xmlns:a16="http://schemas.microsoft.com/office/drawing/2014/main" id="{D8A1B7C3-FF23-4283-B68E-889BC967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以</a:t>
            </a:r>
            <a:r>
              <a:rPr lang="en-US" altLang="zh-CN" dirty="0" err="1"/>
              <a:t>JavaEE</a:t>
            </a:r>
            <a:r>
              <a:rPr lang="zh-CN" altLang="en-US" dirty="0"/>
              <a:t>的一系列标准规范为基础，介绍大并发、高负载的分布式系统的构造原理和相关方法。</a:t>
            </a:r>
          </a:p>
          <a:p>
            <a:pPr lvl="1"/>
            <a:r>
              <a:rPr lang="en-US" altLang="zh-CN" dirty="0" err="1"/>
              <a:t>JavaEE</a:t>
            </a:r>
            <a:r>
              <a:rPr lang="zh-CN" altLang="en-US" dirty="0"/>
              <a:t>的相关知识</a:t>
            </a:r>
          </a:p>
          <a:p>
            <a:pPr lvl="1"/>
            <a:r>
              <a:rPr lang="en-US" altLang="zh-CN" dirty="0"/>
              <a:t>Spring Framework &amp; Spring Boot</a:t>
            </a:r>
          </a:p>
          <a:p>
            <a:pPr lvl="1"/>
            <a:r>
              <a:rPr lang="en-US" altLang="zh-CN" dirty="0" err="1"/>
              <a:t>Mybatis</a:t>
            </a:r>
            <a:r>
              <a:rPr lang="zh-CN" altLang="en-US" dirty="0"/>
              <a:t>以及数据库的相关知识</a:t>
            </a:r>
          </a:p>
          <a:p>
            <a:pPr lvl="1"/>
            <a:r>
              <a:rPr lang="en-US" altLang="zh-CN" dirty="0"/>
              <a:t>Redis</a:t>
            </a:r>
          </a:p>
          <a:p>
            <a:pPr lvl="1"/>
            <a:r>
              <a:rPr lang="en-US" altLang="zh-CN" dirty="0" err="1"/>
              <a:t>RocketMQ</a:t>
            </a:r>
            <a:endParaRPr lang="en-US" altLang="zh-CN" dirty="0"/>
          </a:p>
          <a:p>
            <a:pPr lvl="1"/>
            <a:r>
              <a:rPr lang="en-US" altLang="zh-CN" dirty="0"/>
              <a:t>MongoDB</a:t>
            </a:r>
            <a:r>
              <a:rPr lang="zh-CN" altLang="en-US" dirty="0"/>
              <a:t>和</a:t>
            </a:r>
            <a:r>
              <a:rPr lang="en-US" altLang="zh-CN" dirty="0"/>
              <a:t>Spring Data</a:t>
            </a:r>
          </a:p>
          <a:p>
            <a:pPr lvl="1"/>
            <a:r>
              <a:rPr lang="en-US" altLang="zh-CN" dirty="0" err="1"/>
              <a:t>WebFlux</a:t>
            </a:r>
            <a:endParaRPr lang="en-US" altLang="zh-CN" dirty="0"/>
          </a:p>
          <a:p>
            <a:pPr lvl="1"/>
            <a:r>
              <a:rPr lang="en-US" altLang="zh-CN" dirty="0"/>
              <a:t>Spring Cloud Alibaba</a:t>
            </a:r>
          </a:p>
        </p:txBody>
      </p:sp>
    </p:spTree>
    <p:extLst>
      <p:ext uri="{BB962C8B-B14F-4D97-AF65-F5344CB8AC3E}">
        <p14:creationId xmlns:p14="http://schemas.microsoft.com/office/powerpoint/2010/main" val="166270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5F889-2FD1-41B3-A9AA-56941A1F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参考书</a:t>
            </a:r>
            <a:br>
              <a:rPr lang="en-US" altLang="zh-CN" dirty="0"/>
            </a:b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Reference Books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EBBCA-8383-4C9C-874E-53464FCB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in Action</a:t>
            </a:r>
            <a:r>
              <a:rPr lang="zh-CN" altLang="en-US" dirty="0"/>
              <a:t>（</a:t>
            </a:r>
            <a:r>
              <a:rPr lang="en-US" altLang="zh-CN" dirty="0"/>
              <a:t>Fifth Edition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CRAIG WALLS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09AF4-A4B8-4542-94DC-A15E77AE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890242-BD27-41CE-9625-AA5FE4CD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974" y="970757"/>
            <a:ext cx="4221481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3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5F889-2FD1-41B3-A9AA-56941A1F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参考书</a:t>
            </a:r>
            <a:br>
              <a:rPr lang="en-US" altLang="zh-CN" dirty="0"/>
            </a:b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Reference Books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EBBCA-8383-4C9C-874E-53464FCB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 in Action</a:t>
            </a:r>
          </a:p>
          <a:p>
            <a:pPr lvl="1"/>
            <a:r>
              <a:rPr lang="en-US" altLang="zh-CN" dirty="0"/>
              <a:t>CRAIG WALLS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09AF4-A4B8-4542-94DC-A15E77AE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33B223-19A7-44DB-9EFE-24BFA40E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350" y="1027906"/>
            <a:ext cx="4100099" cy="523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5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5F889-2FD1-41B3-A9AA-56941A1F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参考书</a:t>
            </a:r>
            <a:br>
              <a:rPr lang="en-US" altLang="zh-CN" dirty="0"/>
            </a:b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Reference Books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EBBCA-8383-4C9C-874E-53464FCB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Spring Microservices in Action</a:t>
            </a:r>
          </a:p>
          <a:p>
            <a:pPr lvl="1"/>
            <a:r>
              <a:rPr lang="en-US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JOHN CARNELL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09AF4-A4B8-4542-94DC-A15E77AE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DD05F4-CD50-4D07-A768-ED0C511D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969660"/>
            <a:ext cx="4022411" cy="49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2E424-D34A-466E-B0A9-D308EC29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课程设计</a:t>
            </a:r>
            <a:br>
              <a:rPr lang="en-US" altLang="zh-CN" dirty="0"/>
            </a:b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Course Project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03441-A66B-44A5-B1C8-82CDE43D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OOMALL-</a:t>
            </a:r>
            <a:r>
              <a:rPr lang="zh-CN" altLang="en-US" dirty="0"/>
              <a:t> </a:t>
            </a:r>
            <a:r>
              <a:rPr lang="en-US" altLang="zh-CN" dirty="0"/>
              <a:t>A Object Oriented Mall</a:t>
            </a:r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Spring Cloud Alibaba</a:t>
            </a:r>
            <a:r>
              <a:rPr lang="zh-CN" altLang="en-US" dirty="0"/>
              <a:t>实现的电商系统后端</a:t>
            </a:r>
            <a:endParaRPr lang="en-US" altLang="zh-CN" dirty="0"/>
          </a:p>
          <a:p>
            <a:pPr lvl="2"/>
            <a:r>
              <a:rPr lang="en-US" altLang="zh-CN" dirty="0"/>
              <a:t>https://app.swaggerhub.com/apis/mingqcn/OOMALL/1.3.0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47AC6-8B24-4CCB-AB25-A1579F1C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1BB8A0-15E1-4EE8-BB6F-7E4D8C91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3063752"/>
            <a:ext cx="2914650" cy="34227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77E625-1B07-4CD4-939A-5C155640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3585320"/>
            <a:ext cx="3392788" cy="29535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F78F00-3E4D-40FF-89F3-5AC9A2EC3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613" y="3272680"/>
            <a:ext cx="2914650" cy="275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4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2E424-D34A-466E-B0A9-D308EC29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课程设计</a:t>
            </a:r>
            <a:br>
              <a:rPr lang="en-US" altLang="zh-CN" dirty="0"/>
            </a:b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Course Project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47AC6-8B24-4CCB-AB25-A1579F1C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18227DF-9A1F-447D-A7FC-B2B4D41A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9400" cy="4351338"/>
          </a:xfrm>
        </p:spPr>
        <p:txBody>
          <a:bodyPr/>
          <a:lstStyle/>
          <a:p>
            <a:r>
              <a:rPr lang="zh-CN" altLang="en-US" dirty="0"/>
              <a:t>分组要求</a:t>
            </a:r>
            <a:endParaRPr lang="en-US" altLang="zh-CN" dirty="0"/>
          </a:p>
          <a:p>
            <a:pPr lvl="1"/>
            <a:r>
              <a:rPr lang="zh-CN" altLang="en-US" dirty="0"/>
              <a:t>软件工程、面向对象分析与设计、</a:t>
            </a:r>
            <a:r>
              <a:rPr lang="en-US" altLang="zh-CN" dirty="0" err="1"/>
              <a:t>JavaEE</a:t>
            </a:r>
            <a:r>
              <a:rPr lang="zh-CN" altLang="en-US" dirty="0"/>
              <a:t>平台技术三门课程采用相同的分组。使用相同的课程设计选题，由于</a:t>
            </a:r>
            <a:r>
              <a:rPr lang="en-US" altLang="zh-CN" dirty="0" err="1"/>
              <a:t>JavaEE</a:t>
            </a:r>
            <a:r>
              <a:rPr lang="zh-CN" altLang="en-US" dirty="0"/>
              <a:t>平台技术是选修课，因此分组要求如下：</a:t>
            </a:r>
          </a:p>
          <a:p>
            <a:pPr lvl="1"/>
            <a:r>
              <a:rPr lang="zh-CN" altLang="en-US" dirty="0"/>
              <a:t>每个小组不超过</a:t>
            </a:r>
            <a:r>
              <a:rPr lang="en-US" altLang="zh-CN" dirty="0"/>
              <a:t>5</a:t>
            </a:r>
            <a:r>
              <a:rPr lang="zh-CN" altLang="en-US" dirty="0"/>
              <a:t>人，建议每组至少有</a:t>
            </a:r>
            <a:r>
              <a:rPr lang="en-US" altLang="zh-CN" dirty="0"/>
              <a:t>2</a:t>
            </a:r>
            <a:r>
              <a:rPr lang="zh-CN" altLang="en-US" dirty="0"/>
              <a:t>名同学选修了</a:t>
            </a:r>
            <a:r>
              <a:rPr lang="en-US" altLang="zh-CN" dirty="0" err="1"/>
              <a:t>JavaEE</a:t>
            </a:r>
            <a:endParaRPr lang="en-US" altLang="zh-CN" dirty="0"/>
          </a:p>
          <a:p>
            <a:pPr lvl="1"/>
            <a:r>
              <a:rPr lang="zh-CN" altLang="en-US" dirty="0"/>
              <a:t>卓越班的同学不能跨班建组</a:t>
            </a:r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日后分组不能改变</a:t>
            </a:r>
          </a:p>
          <a:p>
            <a:pPr lvl="1"/>
            <a:r>
              <a:rPr lang="zh-CN" altLang="en-US" dirty="0"/>
              <a:t>建议同一小组的同学软件工程，面向对象和</a:t>
            </a:r>
            <a:r>
              <a:rPr lang="en-US" altLang="zh-CN" dirty="0" err="1"/>
              <a:t>JavaEE</a:t>
            </a:r>
            <a:r>
              <a:rPr lang="zh-CN" altLang="en-US" dirty="0"/>
              <a:t>平台技术三门课程选在同一时间段，至少要保证软件工程和面向对象选在同一时间段</a:t>
            </a:r>
          </a:p>
          <a:p>
            <a:pPr lvl="1"/>
            <a:r>
              <a:rPr lang="zh-CN" altLang="en-US" dirty="0"/>
              <a:t>请大家尽快完成小组的组建，以便于调整选课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78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07530-5739-47E8-804B-9F7ABDD8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课程安排</a:t>
            </a:r>
            <a:br>
              <a:rPr lang="en-US" altLang="zh-CN" dirty="0"/>
            </a:b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Arrangement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157B8C-CEC1-4BBD-A63F-BB58DDBB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DC12-42DD-4ED2-BC6D-68749F73BD9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8557FE9-6202-445F-BD50-5FE8A032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大部分课程内容均已录成视频</a:t>
            </a:r>
            <a:endParaRPr lang="en-US" altLang="zh-CN" dirty="0"/>
          </a:p>
          <a:p>
            <a:pPr lvl="1"/>
            <a:r>
              <a:rPr lang="en-US" altLang="zh-CN" dirty="0"/>
              <a:t>https://space.bilibili.com/689233562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52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643</Words>
  <Application>Microsoft Office PowerPoint</Application>
  <PresentationFormat>宽屏</PresentationFormat>
  <Paragraphs>126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华文宋体</vt:lpstr>
      <vt:lpstr>华文中宋</vt:lpstr>
      <vt:lpstr>宋体</vt:lpstr>
      <vt:lpstr>Arial</vt:lpstr>
      <vt:lpstr>Arial Black</vt:lpstr>
      <vt:lpstr>Office 主题​​</vt:lpstr>
      <vt:lpstr>JavaEE平台技术 JavaEE Platform Technologies</vt:lpstr>
      <vt:lpstr>目录</vt:lpstr>
      <vt:lpstr>1. 课程主要内容 Course Contents</vt:lpstr>
      <vt:lpstr>2. 参考书 Reference Books</vt:lpstr>
      <vt:lpstr>2. 参考书 Reference Books</vt:lpstr>
      <vt:lpstr>2. 参考书 Reference Books</vt:lpstr>
      <vt:lpstr>4. 课程设计 Course Project</vt:lpstr>
      <vt:lpstr>4. 课程设计 Course Project</vt:lpstr>
      <vt:lpstr>5. 课程安排 Arrangement</vt:lpstr>
      <vt:lpstr>6.成绩构成 Grading</vt:lpstr>
      <vt:lpstr>6.成绩构成 Grading</vt:lpstr>
      <vt:lpstr>7. 课程资源 Related Resources</vt:lpstr>
      <vt:lpstr>7. 课程资源 Related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软件需求获取分析</dc:title>
  <dc:creator>yuting zhou</dc:creator>
  <cp:lastModifiedBy>qiu ming</cp:lastModifiedBy>
  <cp:revision>609</cp:revision>
  <dcterms:created xsi:type="dcterms:W3CDTF">2023-07-05T10:25:15Z</dcterms:created>
  <dcterms:modified xsi:type="dcterms:W3CDTF">2023-09-13T13:07:10Z</dcterms:modified>
</cp:coreProperties>
</file>