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90" r:id="rId3"/>
    <p:sldId id="292" r:id="rId4"/>
    <p:sldId id="330" r:id="rId5"/>
    <p:sldId id="331" r:id="rId6"/>
    <p:sldId id="269" r:id="rId7"/>
    <p:sldId id="333" r:id="rId8"/>
    <p:sldId id="374" r:id="rId9"/>
    <p:sldId id="364" r:id="rId10"/>
    <p:sldId id="337" r:id="rId11"/>
    <p:sldId id="334" r:id="rId12"/>
    <p:sldId id="335" r:id="rId13"/>
    <p:sldId id="346" r:id="rId14"/>
    <p:sldId id="365" r:id="rId15"/>
    <p:sldId id="347" r:id="rId16"/>
    <p:sldId id="354" r:id="rId17"/>
    <p:sldId id="355" r:id="rId18"/>
    <p:sldId id="370" r:id="rId19"/>
    <p:sldId id="348" r:id="rId20"/>
    <p:sldId id="371" r:id="rId21"/>
    <p:sldId id="356" r:id="rId22"/>
    <p:sldId id="367" r:id="rId23"/>
    <p:sldId id="349" r:id="rId24"/>
    <p:sldId id="372" r:id="rId25"/>
    <p:sldId id="357" r:id="rId26"/>
    <p:sldId id="368" r:id="rId27"/>
    <p:sldId id="351" r:id="rId28"/>
    <p:sldId id="373" r:id="rId29"/>
    <p:sldId id="359" r:id="rId30"/>
    <p:sldId id="379" r:id="rId31"/>
    <p:sldId id="352" r:id="rId32"/>
    <p:sldId id="378" r:id="rId33"/>
    <p:sldId id="360" r:id="rId34"/>
    <p:sldId id="377" r:id="rId35"/>
    <p:sldId id="353" r:id="rId36"/>
    <p:sldId id="376" r:id="rId37"/>
    <p:sldId id="361" r:id="rId38"/>
    <p:sldId id="375" r:id="rId39"/>
    <p:sldId id="343" r:id="rId40"/>
    <p:sldId id="380" r:id="rId41"/>
    <p:sldId id="381" r:id="rId42"/>
    <p:sldId id="362" r:id="rId43"/>
    <p:sldId id="382" r:id="rId44"/>
    <p:sldId id="350" r:id="rId45"/>
    <p:sldId id="363"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AD5"/>
    <a:srgbClr val="69929F"/>
    <a:srgbClr val="E1E6B6"/>
    <a:srgbClr val="9E9600"/>
    <a:srgbClr val="A6A35E"/>
    <a:srgbClr val="425AC2"/>
    <a:srgbClr val="CFC1D3"/>
    <a:srgbClr val="6F4672"/>
    <a:srgbClr val="E1BBD6"/>
    <a:srgbClr val="C642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3950" autoAdjust="0"/>
  </p:normalViewPr>
  <p:slideViewPr>
    <p:cSldViewPr snapToGrid="0">
      <p:cViewPr varScale="1">
        <p:scale>
          <a:sx n="151" d="100"/>
          <a:sy n="151" d="100"/>
        </p:scale>
        <p:origin x="238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7"/>
    </mc:Choice>
    <mc:Fallback>
      <c:style val="7"/>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zh-CN"/>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SPEC</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Sheet1!$A$2:$A$8</c:f>
              <c:strCache>
                <c:ptCount val="7"/>
                <c:pt idx="0">
                  <c:v>J2EE 1.2
1999.12</c:v>
                </c:pt>
                <c:pt idx="1">
                  <c:v>J2EE 1.3
2001.9</c:v>
                </c:pt>
                <c:pt idx="2">
                  <c:v>J2EE 1.4
2003.11</c:v>
                </c:pt>
                <c:pt idx="3">
                  <c:v>JavaEE 5
2006.5</c:v>
                </c:pt>
                <c:pt idx="4">
                  <c:v>JavaEE 6
2009.12</c:v>
                </c:pt>
                <c:pt idx="5">
                  <c:v>JavaEE 7
2013.4</c:v>
                </c:pt>
                <c:pt idx="6">
                  <c:v>JavaEE 8
2017.9</c:v>
                </c:pt>
              </c:strCache>
            </c:strRef>
          </c:cat>
          <c:val>
            <c:numRef>
              <c:f>Sheet1!$B$2:$B$8</c:f>
              <c:numCache>
                <c:formatCode>General</c:formatCode>
                <c:ptCount val="7"/>
                <c:pt idx="0">
                  <c:v>10</c:v>
                </c:pt>
                <c:pt idx="1">
                  <c:v>13</c:v>
                </c:pt>
                <c:pt idx="2">
                  <c:v>20</c:v>
                </c:pt>
                <c:pt idx="3">
                  <c:v>23</c:v>
                </c:pt>
                <c:pt idx="4">
                  <c:v>28</c:v>
                </c:pt>
                <c:pt idx="5">
                  <c:v>28</c:v>
                </c:pt>
                <c:pt idx="6">
                  <c:v>40</c:v>
                </c:pt>
              </c:numCache>
            </c:numRef>
          </c:val>
          <c:extLst>
            <c:ext xmlns:c16="http://schemas.microsoft.com/office/drawing/2014/chart" uri="{C3380CC4-5D6E-409C-BE32-E72D297353CC}">
              <c16:uniqueId val="{00000000-B4A5-4FFC-9B50-6370D9A3101B}"/>
            </c:ext>
          </c:extLst>
        </c:ser>
        <c:dLbls>
          <c:showLegendKey val="0"/>
          <c:showVal val="1"/>
          <c:showCatName val="0"/>
          <c:showSerName val="0"/>
          <c:showPercent val="0"/>
          <c:showBubbleSize val="0"/>
        </c:dLbls>
        <c:gapWidth val="150"/>
        <c:shape val="box"/>
        <c:axId val="721151056"/>
        <c:axId val="488247872"/>
        <c:axId val="0"/>
      </c:bar3DChart>
      <c:catAx>
        <c:axId val="7211510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488247872"/>
        <c:crosses val="autoZero"/>
        <c:auto val="1"/>
        <c:lblAlgn val="ctr"/>
        <c:lblOffset val="100"/>
        <c:noMultiLvlLbl val="0"/>
      </c:catAx>
      <c:valAx>
        <c:axId val="488247872"/>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zh-CN"/>
                  <a:t>规格数目</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zh-CN"/>
          </a:p>
        </c:txPr>
        <c:crossAx val="721151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9A425-C735-4819-9825-7027931498BC}" type="datetimeFigureOut">
              <a:rPr lang="zh-CN" altLang="en-US" smtClean="0"/>
              <a:t>2023/9/13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45E7C-B57A-4012-BD6D-6B2174B6FB1C}" type="slidenum">
              <a:rPr lang="zh-CN" altLang="en-US" smtClean="0"/>
              <a:t>‹#›</a:t>
            </a:fld>
            <a:endParaRPr lang="zh-CN" altLang="en-US"/>
          </a:p>
        </p:txBody>
      </p:sp>
    </p:spTree>
    <p:extLst>
      <p:ext uri="{BB962C8B-B14F-4D97-AF65-F5344CB8AC3E}">
        <p14:creationId xmlns:p14="http://schemas.microsoft.com/office/powerpoint/2010/main" val="2957757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csdn.net/so/search?q=Eclipse&amp;spm=1001.2101.3001.7020"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csdn.net/so/search?q=Eclipse&amp;spm=1001.2101.3001.7020"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spring.io/spring-framework/docs/3.2.0.RC2/reference/htmlsingle/#oxm"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o.csdn.net/so/search?q=Eclipse&amp;spm=1001.2101.3001.7020"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4</a:t>
            </a:fld>
            <a:endParaRPr lang="zh-CN" altLang="en-US"/>
          </a:p>
        </p:txBody>
      </p:sp>
    </p:spTree>
    <p:extLst>
      <p:ext uri="{BB962C8B-B14F-4D97-AF65-F5344CB8AC3E}">
        <p14:creationId xmlns:p14="http://schemas.microsoft.com/office/powerpoint/2010/main" val="1267470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14</a:t>
            </a:fld>
            <a:endParaRPr lang="zh-CN" altLang="en-US"/>
          </a:p>
        </p:txBody>
      </p:sp>
    </p:spTree>
    <p:extLst>
      <p:ext uri="{BB962C8B-B14F-4D97-AF65-F5344CB8AC3E}">
        <p14:creationId xmlns:p14="http://schemas.microsoft.com/office/powerpoint/2010/main" val="4288979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Connector API</a:t>
            </a:r>
            <a:r>
              <a:rPr lang="zh-CN" altLang="en-US" dirty="0"/>
              <a:t>支持与外部企业信息系统的集成</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JAXP</a:t>
            </a:r>
            <a:r>
              <a:rPr lang="zh-CN" altLang="en-US" dirty="0"/>
              <a:t>：</a:t>
            </a:r>
            <a:r>
              <a:rPr lang="en-US" altLang="zh-CN" dirty="0"/>
              <a:t>J</a:t>
            </a:r>
            <a:r>
              <a:rPr lang="en-US" altLang="zh-CN" sz="1200" b="0" i="0" kern="1200" dirty="0">
                <a:solidFill>
                  <a:schemeClr val="tx1"/>
                </a:solidFill>
                <a:effectLst/>
                <a:latin typeface="+mn-lt"/>
                <a:ea typeface="+mn-ea"/>
                <a:cs typeface="+mn-cs"/>
              </a:rPr>
              <a:t>ava API for XML Processing </a:t>
            </a:r>
            <a:r>
              <a:rPr lang="zh-CN" altLang="en-US" sz="1200" b="0" i="0" kern="1200" dirty="0">
                <a:solidFill>
                  <a:schemeClr val="tx1"/>
                </a:solidFill>
                <a:effectLst/>
                <a:latin typeface="+mn-lt"/>
                <a:ea typeface="+mn-ea"/>
                <a:cs typeface="+mn-cs"/>
              </a:rPr>
              <a:t>支持对</a:t>
            </a:r>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的处理</a:t>
            </a:r>
            <a:endParaRPr lang="en-US" altLang="zh-CN" sz="1200" b="0" i="0" kern="1200" dirty="0">
              <a:solidFill>
                <a:schemeClr val="tx1"/>
              </a:solidFill>
              <a:effectLst/>
              <a:latin typeface="+mn-lt"/>
              <a:ea typeface="+mn-ea"/>
              <a:cs typeface="+mn-cs"/>
            </a:endParaRPr>
          </a:p>
          <a:p>
            <a:pPr eaLnBrk="1" hangingPunct="1">
              <a:spcBef>
                <a:spcPct val="0"/>
              </a:spcBef>
            </a:pPr>
            <a:r>
              <a:rPr lang="zh-CN" altLang="en-US" dirty="0"/>
              <a:t>使用</a:t>
            </a:r>
            <a:r>
              <a:rPr lang="en-US" altLang="zh-CN" dirty="0"/>
              <a:t>IIOP</a:t>
            </a:r>
            <a:r>
              <a:rPr lang="zh-CN" altLang="en-US" dirty="0"/>
              <a:t>协议实现</a:t>
            </a:r>
            <a:r>
              <a:rPr lang="en-US" altLang="zh-CN" dirty="0"/>
              <a:t>EJB</a:t>
            </a:r>
            <a:r>
              <a:rPr lang="zh-CN" altLang="en-US" dirty="0"/>
              <a:t>容器的调用</a:t>
            </a:r>
            <a:endParaRPr lang="en-US" altLang="zh-CN" dirty="0"/>
          </a:p>
          <a:p>
            <a:pPr eaLnBrk="1" hangingPunct="1">
              <a:spcBef>
                <a:spcPct val="0"/>
              </a:spcBef>
            </a:pPr>
            <a:r>
              <a:rPr lang="zh-CN" altLang="en-US" dirty="0"/>
              <a:t>支持消息驱动的</a:t>
            </a:r>
            <a:r>
              <a:rPr lang="en-US" altLang="zh-CN" dirty="0"/>
              <a:t>Bean</a:t>
            </a:r>
          </a:p>
          <a:p>
            <a:pPr eaLnBrk="1" hangingPunct="1">
              <a:spcBef>
                <a:spcPct val="0"/>
              </a:spcBef>
            </a:pPr>
            <a:endParaRPr lang="en-US" altLang="zh-CN"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15</a:t>
            </a:fld>
            <a:endParaRPr lang="zh-CN" altLang="en-US"/>
          </a:p>
        </p:txBody>
      </p:sp>
    </p:spTree>
    <p:extLst>
      <p:ext uri="{BB962C8B-B14F-4D97-AF65-F5344CB8AC3E}">
        <p14:creationId xmlns:p14="http://schemas.microsoft.com/office/powerpoint/2010/main" val="1505942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觉得</a:t>
            </a:r>
            <a:r>
              <a:rPr lang="en-US" altLang="zh-CN" dirty="0"/>
              <a:t>EJB</a:t>
            </a:r>
            <a:r>
              <a:rPr lang="zh-CN" altLang="en-US" dirty="0"/>
              <a:t>太过于臃肿，</a:t>
            </a:r>
            <a:endParaRPr lang="en-US" altLang="zh-CN" dirty="0"/>
          </a:p>
          <a:p>
            <a:r>
              <a:rPr lang="zh-CN" altLang="en-US" dirty="0"/>
              <a:t>写了超过</a:t>
            </a:r>
            <a:r>
              <a:rPr lang="en-US" altLang="zh-CN" dirty="0"/>
              <a:t>30000</a:t>
            </a:r>
            <a:r>
              <a:rPr lang="zh-CN" altLang="en-US" dirty="0"/>
              <a:t>行的框架代码</a:t>
            </a:r>
          </a:p>
        </p:txBody>
      </p:sp>
      <p:sp>
        <p:nvSpPr>
          <p:cNvPr id="4" name="灯片编号占位符 3"/>
          <p:cNvSpPr>
            <a:spLocks noGrp="1"/>
          </p:cNvSpPr>
          <p:nvPr>
            <p:ph type="sldNum" sz="quarter" idx="5"/>
          </p:nvPr>
        </p:nvSpPr>
        <p:spPr/>
        <p:txBody>
          <a:bodyPr/>
          <a:lstStyle/>
          <a:p>
            <a:fld id="{1EE54F6B-BD95-4969-AE96-A2CB98B14622}" type="slidenum">
              <a:rPr lang="zh-CN" altLang="en-US" smtClean="0"/>
              <a:t>16</a:t>
            </a:fld>
            <a:endParaRPr lang="zh-CN" altLang="en-US"/>
          </a:p>
        </p:txBody>
      </p:sp>
    </p:spTree>
    <p:extLst>
      <p:ext uri="{BB962C8B-B14F-4D97-AF65-F5344CB8AC3E}">
        <p14:creationId xmlns:p14="http://schemas.microsoft.com/office/powerpoint/2010/main" val="459096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18</a:t>
            </a:fld>
            <a:endParaRPr lang="zh-CN" altLang="en-US"/>
          </a:p>
        </p:txBody>
      </p:sp>
    </p:spTree>
    <p:extLst>
      <p:ext uri="{BB962C8B-B14F-4D97-AF65-F5344CB8AC3E}">
        <p14:creationId xmlns:p14="http://schemas.microsoft.com/office/powerpoint/2010/main" val="3066151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支持基于</a:t>
            </a:r>
            <a:r>
              <a:rPr lang="en-US" altLang="zh-CN" dirty="0"/>
              <a:t>XML</a:t>
            </a:r>
            <a:r>
              <a:rPr lang="zh-CN" altLang="en-US" dirty="0"/>
              <a:t>的</a:t>
            </a:r>
            <a:r>
              <a:rPr lang="en-US" altLang="zh-CN" dirty="0"/>
              <a:t>web service</a:t>
            </a:r>
          </a:p>
          <a:p>
            <a:pPr eaLnBrk="1" hangingPunct="1">
              <a:spcBef>
                <a:spcPct val="0"/>
              </a:spcBef>
            </a:pPr>
            <a:r>
              <a:rPr lang="en-US" altLang="zh-CN" sz="1200" b="0" i="0" kern="1200" dirty="0">
                <a:solidFill>
                  <a:schemeClr val="tx1"/>
                </a:solidFill>
                <a:effectLst/>
                <a:latin typeface="+mn-lt"/>
                <a:ea typeface="+mn-ea"/>
                <a:cs typeface="+mn-cs"/>
              </a:rPr>
              <a:t>JAX-RPC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Java API for XML-based RPC</a:t>
            </a:r>
          </a:p>
          <a:p>
            <a:pPr eaLnBrk="1" hangingPunct="1">
              <a:spcBef>
                <a:spcPct val="0"/>
              </a:spcBef>
            </a:pPr>
            <a:r>
              <a:rPr lang="en-US" altLang="zh-CN" sz="1200" b="0" i="0" kern="1200" dirty="0">
                <a:solidFill>
                  <a:schemeClr val="tx1"/>
                </a:solidFill>
                <a:effectLst/>
                <a:latin typeface="+mn-lt"/>
                <a:ea typeface="+mn-ea"/>
                <a:cs typeface="+mn-cs"/>
              </a:rPr>
              <a:t>SAAJ</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SOAP with Attachments API for JAVA</a:t>
            </a:r>
          </a:p>
          <a:p>
            <a:pPr eaLnBrk="1" hangingPunct="1">
              <a:spcBef>
                <a:spcPct val="0"/>
              </a:spcBef>
            </a:pPr>
            <a:r>
              <a:rPr lang="zh-CN" altLang="en-US" sz="1200" b="0" i="0" kern="1200" dirty="0">
                <a:solidFill>
                  <a:schemeClr val="tx1"/>
                </a:solidFill>
                <a:effectLst/>
                <a:latin typeface="+mn-lt"/>
                <a:ea typeface="+mn-ea"/>
                <a:cs typeface="+mn-cs"/>
              </a:rPr>
              <a:t>使用无状态的</a:t>
            </a:r>
            <a:r>
              <a:rPr lang="en-US" altLang="zh-CN" sz="1200" b="0" i="0" kern="1200" dirty="0">
                <a:solidFill>
                  <a:schemeClr val="tx1"/>
                </a:solidFill>
                <a:effectLst/>
                <a:latin typeface="+mn-lt"/>
                <a:ea typeface="+mn-ea"/>
                <a:cs typeface="+mn-cs"/>
              </a:rPr>
              <a:t>Bean</a:t>
            </a:r>
            <a:r>
              <a:rPr lang="zh-CN" altLang="en-US" sz="1200" b="0" i="0" kern="1200" dirty="0">
                <a:solidFill>
                  <a:schemeClr val="tx1"/>
                </a:solidFill>
                <a:effectLst/>
                <a:latin typeface="+mn-lt"/>
                <a:ea typeface="+mn-ea"/>
                <a:cs typeface="+mn-cs"/>
              </a:rPr>
              <a:t>实现</a:t>
            </a:r>
            <a:r>
              <a:rPr lang="en-US" altLang="zh-CN" sz="1200" b="0" i="0" kern="1200" dirty="0">
                <a:solidFill>
                  <a:schemeClr val="tx1"/>
                </a:solidFill>
                <a:effectLst/>
                <a:latin typeface="+mn-lt"/>
                <a:ea typeface="+mn-ea"/>
                <a:cs typeface="+mn-cs"/>
              </a:rPr>
              <a:t>Web Service</a:t>
            </a: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19</a:t>
            </a:fld>
            <a:endParaRPr lang="zh-CN" altLang="en-US"/>
          </a:p>
        </p:txBody>
      </p:sp>
    </p:spTree>
    <p:extLst>
      <p:ext uri="{BB962C8B-B14F-4D97-AF65-F5344CB8AC3E}">
        <p14:creationId xmlns:p14="http://schemas.microsoft.com/office/powerpoint/2010/main" val="1794957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20</a:t>
            </a:fld>
            <a:endParaRPr lang="zh-CN" altLang="en-US"/>
          </a:p>
        </p:txBody>
      </p:sp>
    </p:spTree>
    <p:extLst>
      <p:ext uri="{BB962C8B-B14F-4D97-AF65-F5344CB8AC3E}">
        <p14:creationId xmlns:p14="http://schemas.microsoft.com/office/powerpoint/2010/main" val="398752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66666"/>
                </a:solidFill>
                <a:effectLst/>
                <a:latin typeface="-apple-system"/>
              </a:rPr>
              <a:t>提供了 </a:t>
            </a:r>
            <a:r>
              <a:rPr lang="en-US" altLang="zh-CN" b="0" i="0" dirty="0">
                <a:solidFill>
                  <a:srgbClr val="666666"/>
                </a:solidFill>
                <a:effectLst/>
                <a:latin typeface="-apple-system"/>
              </a:rPr>
              <a:t>IOC </a:t>
            </a:r>
            <a:r>
              <a:rPr lang="zh-CN" altLang="en-US" b="0" i="0" dirty="0">
                <a:solidFill>
                  <a:srgbClr val="666666"/>
                </a:solidFill>
                <a:effectLst/>
                <a:latin typeface="-apple-system"/>
              </a:rPr>
              <a:t>容器、</a:t>
            </a:r>
            <a:r>
              <a:rPr lang="en-US" altLang="zh-CN" b="0" i="0" dirty="0">
                <a:solidFill>
                  <a:srgbClr val="666666"/>
                </a:solidFill>
                <a:effectLst/>
                <a:latin typeface="-apple-system"/>
              </a:rPr>
              <a:t>AOP </a:t>
            </a:r>
            <a:r>
              <a:rPr lang="zh-CN" altLang="en-US" b="0" i="0" dirty="0">
                <a:solidFill>
                  <a:srgbClr val="666666"/>
                </a:solidFill>
                <a:effectLst/>
                <a:latin typeface="-apple-system"/>
              </a:rPr>
              <a:t>支持、</a:t>
            </a:r>
            <a:r>
              <a:rPr lang="en-US" altLang="zh-CN" b="0" i="0" dirty="0">
                <a:solidFill>
                  <a:srgbClr val="666666"/>
                </a:solidFill>
                <a:effectLst/>
                <a:latin typeface="-apple-system"/>
              </a:rPr>
              <a:t>JDBC </a:t>
            </a:r>
            <a:r>
              <a:rPr lang="zh-CN" altLang="en-US" b="0" i="0" dirty="0">
                <a:solidFill>
                  <a:srgbClr val="666666"/>
                </a:solidFill>
                <a:effectLst/>
                <a:latin typeface="-apple-system"/>
              </a:rPr>
              <a:t>抽象层和事务管理等核心功能</a:t>
            </a:r>
            <a:endParaRPr lang="en-US" altLang="zh-CN" b="0" i="0" dirty="0">
              <a:solidFill>
                <a:srgbClr val="666666"/>
              </a:solidFill>
              <a:effectLst/>
              <a:latin typeface="-apple-system"/>
            </a:endParaRPr>
          </a:p>
          <a:p>
            <a:r>
              <a:rPr lang="zh-CN" altLang="en-US" b="0" i="0" dirty="0">
                <a:solidFill>
                  <a:srgbClr val="666666"/>
                </a:solidFill>
                <a:effectLst/>
                <a:latin typeface="-apple-system"/>
              </a:rPr>
              <a:t>提供了基本的 </a:t>
            </a:r>
            <a:r>
              <a:rPr lang="en-US" altLang="zh-CN" b="0" i="0" dirty="0">
                <a:solidFill>
                  <a:srgbClr val="666666"/>
                </a:solidFill>
                <a:effectLst/>
                <a:latin typeface="-apple-system"/>
              </a:rPr>
              <a:t>Web </a:t>
            </a:r>
            <a:r>
              <a:rPr lang="zh-CN" altLang="en-US" b="0" i="0" dirty="0">
                <a:solidFill>
                  <a:srgbClr val="666666"/>
                </a:solidFill>
                <a:effectLst/>
                <a:latin typeface="-apple-system"/>
              </a:rPr>
              <a:t>开发支持和与其他框架的集成，</a:t>
            </a:r>
            <a:r>
              <a:rPr lang="en-US" altLang="zh-CN" b="0" i="0" dirty="0">
                <a:solidFill>
                  <a:srgbClr val="666666"/>
                </a:solidFill>
                <a:effectLst/>
                <a:latin typeface="-apple-system"/>
              </a:rPr>
              <a:t>Hibernate</a:t>
            </a:r>
            <a:r>
              <a:rPr lang="zh-CN" altLang="en-US" b="0" i="0" dirty="0">
                <a:solidFill>
                  <a:srgbClr val="666666"/>
                </a:solidFill>
                <a:effectLst/>
                <a:latin typeface="-apple-system"/>
              </a:rPr>
              <a:t>、</a:t>
            </a:r>
            <a:r>
              <a:rPr lang="en-US" altLang="zh-CN" b="0" i="0" dirty="0">
                <a:solidFill>
                  <a:srgbClr val="666666"/>
                </a:solidFill>
                <a:effectLst/>
                <a:latin typeface="-apple-system"/>
              </a:rPr>
              <a:t>Struts </a:t>
            </a:r>
            <a:r>
              <a:rPr lang="zh-CN" altLang="en-US" b="0" i="0" dirty="0">
                <a:solidFill>
                  <a:srgbClr val="666666"/>
                </a:solidFill>
                <a:effectLst/>
                <a:latin typeface="-apple-system"/>
              </a:rPr>
              <a:t>的集成支持</a:t>
            </a:r>
            <a:endParaRPr lang="en-US" altLang="zh-CN" b="0" i="0" dirty="0">
              <a:solidFill>
                <a:srgbClr val="666666"/>
              </a:solidFill>
              <a:effectLst/>
              <a:latin typeface="-apple-system"/>
            </a:endParaRPr>
          </a:p>
          <a:p>
            <a:r>
              <a:rPr lang="zh-CN" altLang="en-US" b="0" i="0" dirty="0">
                <a:solidFill>
                  <a:srgbClr val="666666"/>
                </a:solidFill>
                <a:effectLst/>
                <a:latin typeface="-apple-system"/>
              </a:rPr>
              <a:t>还实现了 </a:t>
            </a:r>
            <a:r>
              <a:rPr lang="en-US" altLang="zh-CN" b="0" i="0" dirty="0">
                <a:solidFill>
                  <a:srgbClr val="666666"/>
                </a:solidFill>
                <a:effectLst/>
                <a:latin typeface="-apple-system"/>
              </a:rPr>
              <a:t>JMX </a:t>
            </a:r>
            <a:r>
              <a:rPr lang="zh-CN" altLang="en-US" b="0" i="0" dirty="0">
                <a:solidFill>
                  <a:srgbClr val="666666"/>
                </a:solidFill>
                <a:effectLst/>
                <a:latin typeface="-apple-system"/>
              </a:rPr>
              <a:t>和 </a:t>
            </a:r>
            <a:r>
              <a:rPr lang="en-US" altLang="zh-CN" b="0" i="0" dirty="0">
                <a:solidFill>
                  <a:srgbClr val="666666"/>
                </a:solidFill>
                <a:effectLst/>
                <a:latin typeface="-apple-system"/>
              </a:rPr>
              <a:t>JMS </a:t>
            </a:r>
            <a:r>
              <a:rPr lang="zh-CN" altLang="en-US" b="0" i="0" dirty="0">
                <a:solidFill>
                  <a:srgbClr val="666666"/>
                </a:solidFill>
                <a:effectLst/>
                <a:latin typeface="-apple-system"/>
              </a:rPr>
              <a:t>等 </a:t>
            </a:r>
            <a:r>
              <a:rPr lang="en-US" altLang="zh-CN" b="0" i="0" dirty="0">
                <a:solidFill>
                  <a:srgbClr val="666666"/>
                </a:solidFill>
                <a:effectLst/>
                <a:latin typeface="-apple-system"/>
              </a:rPr>
              <a:t>Java EE </a:t>
            </a:r>
            <a:r>
              <a:rPr lang="zh-CN" altLang="en-US" b="0" i="0" dirty="0">
                <a:solidFill>
                  <a:srgbClr val="666666"/>
                </a:solidFill>
                <a:effectLst/>
                <a:latin typeface="-apple-system"/>
              </a:rPr>
              <a:t>规范</a:t>
            </a:r>
            <a:endParaRPr lang="zh-CN" altLang="en-US" dirty="0"/>
          </a:p>
        </p:txBody>
      </p:sp>
      <p:sp>
        <p:nvSpPr>
          <p:cNvPr id="4" name="灯片编号占位符 3"/>
          <p:cNvSpPr>
            <a:spLocks noGrp="1"/>
          </p:cNvSpPr>
          <p:nvPr>
            <p:ph type="sldNum" sz="quarter" idx="5"/>
          </p:nvPr>
        </p:nvSpPr>
        <p:spPr/>
        <p:txBody>
          <a:bodyPr/>
          <a:lstStyle/>
          <a:p>
            <a:fld id="{1EE54F6B-BD95-4969-AE96-A2CB98B14622}" type="slidenum">
              <a:rPr lang="zh-CN" altLang="en-US" smtClean="0"/>
              <a:t>21</a:t>
            </a:fld>
            <a:endParaRPr lang="zh-CN" altLang="en-US"/>
          </a:p>
        </p:txBody>
      </p:sp>
    </p:spTree>
    <p:extLst>
      <p:ext uri="{BB962C8B-B14F-4D97-AF65-F5344CB8AC3E}">
        <p14:creationId xmlns:p14="http://schemas.microsoft.com/office/powerpoint/2010/main" val="508952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22</a:t>
            </a:fld>
            <a:endParaRPr lang="zh-CN" altLang="en-US"/>
          </a:p>
        </p:txBody>
      </p:sp>
    </p:spTree>
    <p:extLst>
      <p:ext uri="{BB962C8B-B14F-4D97-AF65-F5344CB8AC3E}">
        <p14:creationId xmlns:p14="http://schemas.microsoft.com/office/powerpoint/2010/main" val="32654578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Spring</a:t>
            </a:r>
            <a:r>
              <a:rPr lang="zh-CN" altLang="en-US" dirty="0"/>
              <a:t>开始崛起，</a:t>
            </a:r>
            <a:r>
              <a:rPr lang="en-US" altLang="zh-CN" dirty="0"/>
              <a:t>JPA</a:t>
            </a:r>
            <a:r>
              <a:rPr lang="zh-CN" altLang="en-US" dirty="0"/>
              <a:t>的加入</a:t>
            </a:r>
            <a:r>
              <a:rPr lang="en-US" altLang="zh-CN" dirty="0"/>
              <a:t>,</a:t>
            </a:r>
            <a:r>
              <a:rPr lang="zh-CN" altLang="en-US" dirty="0"/>
              <a:t>全面支持</a:t>
            </a:r>
            <a:r>
              <a:rPr lang="en-US" altLang="zh-CN" dirty="0"/>
              <a:t>Web Service</a:t>
            </a:r>
            <a:r>
              <a:rPr lang="zh-CN" altLang="en-US" dirty="0"/>
              <a:t>， </a:t>
            </a:r>
            <a:r>
              <a:rPr lang="en-US" altLang="zh-CN" dirty="0"/>
              <a:t>JSF</a:t>
            </a:r>
            <a:r>
              <a:rPr lang="zh-CN" altLang="en-US" dirty="0"/>
              <a:t>和</a:t>
            </a:r>
            <a:r>
              <a:rPr lang="en-US" altLang="zh-CN" dirty="0"/>
              <a:t>JTSL</a:t>
            </a:r>
            <a:r>
              <a:rPr lang="zh-CN" altLang="en-US" dirty="0"/>
              <a:t>的加入， </a:t>
            </a:r>
            <a:r>
              <a:rPr lang="en-US" altLang="zh-CN" dirty="0"/>
              <a:t>EJB3.0</a:t>
            </a:r>
            <a:r>
              <a:rPr lang="zh-CN" altLang="en-US" dirty="0"/>
              <a:t>（注释与默认值）</a:t>
            </a:r>
            <a:endParaRPr lang="en-US" altLang="zh-CN" dirty="0"/>
          </a:p>
          <a:p>
            <a:pPr eaLnBrk="1" hangingPunct="1">
              <a:spcBef>
                <a:spcPct val="0"/>
              </a:spcBef>
            </a:pPr>
            <a:r>
              <a:rPr lang="en-US" altLang="zh-CN" sz="1200" b="0" i="0" kern="1200" dirty="0">
                <a:solidFill>
                  <a:schemeClr val="tx1"/>
                </a:solidFill>
                <a:effectLst/>
                <a:latin typeface="+mn-lt"/>
                <a:ea typeface="+mn-ea"/>
                <a:cs typeface="+mn-cs"/>
              </a:rPr>
              <a:t>Web Service JAX-WS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Java API for XML Web Services</a:t>
            </a:r>
          </a:p>
          <a:p>
            <a:pPr eaLnBrk="1" hangingPunct="1">
              <a:spcBef>
                <a:spcPct val="0"/>
              </a:spcBef>
            </a:pPr>
            <a:r>
              <a:rPr lang="en-US" altLang="zh-CN" sz="1200" b="0" i="0" kern="1200" dirty="0">
                <a:solidFill>
                  <a:schemeClr val="tx1"/>
                </a:solidFill>
                <a:effectLst/>
                <a:latin typeface="+mn-lt"/>
                <a:ea typeface="+mn-ea"/>
                <a:cs typeface="+mn-cs"/>
              </a:rPr>
              <a:t>JSF</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JavaServer</a:t>
            </a:r>
            <a:r>
              <a:rPr lang="en-US" altLang="zh-CN" sz="1200" b="0" i="0" kern="1200" dirty="0">
                <a:solidFill>
                  <a:schemeClr val="tx1"/>
                </a:solidFill>
                <a:effectLst/>
                <a:latin typeface="+mn-lt"/>
                <a:ea typeface="+mn-ea"/>
                <a:cs typeface="+mn-cs"/>
              </a:rPr>
              <a:t> Faces </a:t>
            </a:r>
          </a:p>
          <a:p>
            <a:pPr eaLnBrk="1" hangingPunct="1">
              <a:spcBef>
                <a:spcPct val="0"/>
              </a:spcBef>
            </a:pPr>
            <a:r>
              <a:rPr lang="en-US" altLang="zh-CN" sz="1200" b="0" i="0" kern="1200" dirty="0">
                <a:solidFill>
                  <a:schemeClr val="tx1"/>
                </a:solidFill>
                <a:effectLst/>
                <a:latin typeface="+mn-lt"/>
                <a:ea typeface="+mn-ea"/>
                <a:cs typeface="+mn-cs"/>
              </a:rPr>
              <a:t>JSTL</a:t>
            </a:r>
            <a:r>
              <a:rPr lang="zh-CN" altLang="en-US" sz="1200" b="0" i="0" kern="1200" dirty="0">
                <a:solidFill>
                  <a:schemeClr val="tx1"/>
                </a:solidFill>
                <a:effectLst/>
                <a:latin typeface="+mn-lt"/>
                <a:ea typeface="+mn-ea"/>
                <a:cs typeface="+mn-cs"/>
              </a:rPr>
              <a:t>：</a:t>
            </a:r>
            <a:r>
              <a:rPr lang="sv-SE" altLang="zh-CN" sz="1200" b="0" i="0" kern="1200" dirty="0">
                <a:solidFill>
                  <a:schemeClr val="tx1"/>
                </a:solidFill>
                <a:effectLst/>
                <a:latin typeface="+mn-lt"/>
                <a:ea typeface="+mn-ea"/>
                <a:cs typeface="+mn-cs"/>
              </a:rPr>
              <a:t>JavaServer Pages Standard Tag Library</a:t>
            </a:r>
            <a:endParaRPr lang="en-US" altLang="zh-CN" sz="1200" b="0" i="0" kern="1200" dirty="0">
              <a:solidFill>
                <a:schemeClr val="tx1"/>
              </a:solidFill>
              <a:effectLst/>
              <a:latin typeface="+mn-lt"/>
              <a:ea typeface="+mn-ea"/>
              <a:cs typeface="+mn-cs"/>
            </a:endParaRP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23</a:t>
            </a:fld>
            <a:endParaRPr lang="zh-CN" altLang="en-US"/>
          </a:p>
        </p:txBody>
      </p:sp>
    </p:spTree>
    <p:extLst>
      <p:ext uri="{BB962C8B-B14F-4D97-AF65-F5344CB8AC3E}">
        <p14:creationId xmlns:p14="http://schemas.microsoft.com/office/powerpoint/2010/main" val="46766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24</a:t>
            </a:fld>
            <a:endParaRPr lang="zh-CN" altLang="en-US"/>
          </a:p>
        </p:txBody>
      </p:sp>
    </p:spTree>
    <p:extLst>
      <p:ext uri="{BB962C8B-B14F-4D97-AF65-F5344CB8AC3E}">
        <p14:creationId xmlns:p14="http://schemas.microsoft.com/office/powerpoint/2010/main" val="1661099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5</a:t>
            </a:fld>
            <a:endParaRPr lang="zh-CN" altLang="en-US"/>
          </a:p>
        </p:txBody>
      </p:sp>
    </p:spTree>
    <p:extLst>
      <p:ext uri="{BB962C8B-B14F-4D97-AF65-F5344CB8AC3E}">
        <p14:creationId xmlns:p14="http://schemas.microsoft.com/office/powerpoint/2010/main" val="2465955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66666"/>
                </a:solidFill>
                <a:effectLst/>
                <a:latin typeface="-apple-system"/>
              </a:rPr>
              <a:t>引入全新的 </a:t>
            </a:r>
            <a:r>
              <a:rPr lang="en-US" altLang="zh-CN" b="0" i="0" dirty="0">
                <a:solidFill>
                  <a:srgbClr val="666666"/>
                </a:solidFill>
                <a:effectLst/>
                <a:latin typeface="-apple-system"/>
              </a:rPr>
              <a:t>Spring MVC </a:t>
            </a:r>
            <a:r>
              <a:rPr lang="zh-CN" altLang="en-US" b="0" i="0" dirty="0">
                <a:solidFill>
                  <a:srgbClr val="666666"/>
                </a:solidFill>
                <a:effectLst/>
                <a:latin typeface="-apple-system"/>
              </a:rPr>
              <a:t>框架，提供灵活且强大的 </a:t>
            </a:r>
            <a:r>
              <a:rPr lang="en-US" altLang="zh-CN" b="0" i="0" dirty="0">
                <a:solidFill>
                  <a:srgbClr val="666666"/>
                </a:solidFill>
                <a:effectLst/>
                <a:latin typeface="-apple-system"/>
              </a:rPr>
              <a:t>MVC </a:t>
            </a:r>
            <a:r>
              <a:rPr lang="zh-CN" altLang="en-US" b="0" i="0" dirty="0">
                <a:solidFill>
                  <a:srgbClr val="666666"/>
                </a:solidFill>
                <a:effectLst/>
                <a:latin typeface="-apple-system"/>
              </a:rPr>
              <a:t>架构，支持 </a:t>
            </a:r>
            <a:r>
              <a:rPr lang="en-US" altLang="zh-CN" b="0" i="0" dirty="0">
                <a:solidFill>
                  <a:srgbClr val="666666"/>
                </a:solidFill>
                <a:effectLst/>
                <a:latin typeface="-apple-system"/>
              </a:rPr>
              <a:t>RESTful </a:t>
            </a:r>
            <a:r>
              <a:rPr lang="zh-CN" altLang="en-US" b="0" i="0" dirty="0">
                <a:solidFill>
                  <a:srgbClr val="666666"/>
                </a:solidFill>
                <a:effectLst/>
                <a:latin typeface="-apple-system"/>
              </a:rPr>
              <a:t>风格的开发，并集成多种视图技术（如 </a:t>
            </a:r>
            <a:r>
              <a:rPr lang="en-US" altLang="zh-CN" b="0" i="0" dirty="0">
                <a:solidFill>
                  <a:srgbClr val="666666"/>
                </a:solidFill>
                <a:effectLst/>
                <a:latin typeface="-apple-system"/>
              </a:rPr>
              <a:t>JSP</a:t>
            </a:r>
            <a:r>
              <a:rPr lang="zh-CN" altLang="en-US" b="0" i="0" dirty="0">
                <a:solidFill>
                  <a:srgbClr val="666666"/>
                </a:solidFill>
                <a:effectLst/>
                <a:latin typeface="-apple-system"/>
              </a:rPr>
              <a:t>、</a:t>
            </a:r>
            <a:r>
              <a:rPr lang="en-US" altLang="zh-CN" b="0" i="0" dirty="0" err="1">
                <a:solidFill>
                  <a:srgbClr val="666666"/>
                </a:solidFill>
                <a:effectLst/>
                <a:latin typeface="-apple-system"/>
              </a:rPr>
              <a:t>FreeMarker</a:t>
            </a:r>
            <a:r>
              <a:rPr lang="zh-CN" altLang="en-US" b="0" i="0" dirty="0">
                <a:solidFill>
                  <a:srgbClr val="666666"/>
                </a:solidFill>
                <a:effectLst/>
                <a:latin typeface="-apple-system"/>
              </a:rPr>
              <a:t>、</a:t>
            </a:r>
            <a:r>
              <a:rPr lang="en-US" altLang="zh-CN" b="0" i="0" dirty="0">
                <a:solidFill>
                  <a:srgbClr val="666666"/>
                </a:solidFill>
                <a:effectLst/>
                <a:latin typeface="-apple-system"/>
              </a:rPr>
              <a:t>Velocity </a:t>
            </a:r>
            <a:r>
              <a:rPr lang="zh-CN" altLang="en-US" b="0" i="0" dirty="0">
                <a:solidFill>
                  <a:srgbClr val="666666"/>
                </a:solidFill>
                <a:effectLst/>
                <a:latin typeface="-apple-system"/>
              </a:rPr>
              <a:t>等）。</a:t>
            </a:r>
            <a:endParaRPr lang="en-US" altLang="zh-CN" b="0" i="0" dirty="0">
              <a:solidFill>
                <a:srgbClr val="666666"/>
              </a:solidFill>
              <a:effectLst/>
              <a:latin typeface="-apple-system"/>
            </a:endParaRPr>
          </a:p>
          <a:p>
            <a:r>
              <a:rPr lang="zh-CN" altLang="en-US" b="0" i="0" dirty="0">
                <a:solidFill>
                  <a:srgbClr val="666666"/>
                </a:solidFill>
                <a:effectLst/>
                <a:latin typeface="-apple-system"/>
              </a:rPr>
              <a:t>提供了全面的测试支持，包括单元测试、集成测试和功能测试，</a:t>
            </a:r>
            <a:endParaRPr lang="zh-CN" altLang="en-US" dirty="0"/>
          </a:p>
        </p:txBody>
      </p:sp>
      <p:sp>
        <p:nvSpPr>
          <p:cNvPr id="4" name="灯片编号占位符 3"/>
          <p:cNvSpPr>
            <a:spLocks noGrp="1"/>
          </p:cNvSpPr>
          <p:nvPr>
            <p:ph type="sldNum" sz="quarter" idx="5"/>
          </p:nvPr>
        </p:nvSpPr>
        <p:spPr/>
        <p:txBody>
          <a:bodyPr/>
          <a:lstStyle/>
          <a:p>
            <a:fld id="{1EE54F6B-BD95-4969-AE96-A2CB98B14622}" type="slidenum">
              <a:rPr lang="zh-CN" altLang="en-US" smtClean="0"/>
              <a:t>25</a:t>
            </a:fld>
            <a:endParaRPr lang="zh-CN" altLang="en-US"/>
          </a:p>
        </p:txBody>
      </p:sp>
    </p:spTree>
    <p:extLst>
      <p:ext uri="{BB962C8B-B14F-4D97-AF65-F5344CB8AC3E}">
        <p14:creationId xmlns:p14="http://schemas.microsoft.com/office/powerpoint/2010/main" val="1756715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1"/>
            <a:r>
              <a:rPr lang="en-US" altLang="zh-CN" dirty="0"/>
              <a:t>Spring2.5</a:t>
            </a:r>
          </a:p>
          <a:p>
            <a:pPr lvl="1"/>
            <a:r>
              <a:rPr lang="zh-CN" altLang="en-US" b="0" i="0" dirty="0">
                <a:solidFill>
                  <a:srgbClr val="666666"/>
                </a:solidFill>
                <a:effectLst/>
                <a:latin typeface="-apple-system"/>
              </a:rPr>
              <a:t>提供了对 </a:t>
            </a:r>
            <a:r>
              <a:rPr lang="en-US" altLang="zh-CN" b="0" i="0" dirty="0">
                <a:solidFill>
                  <a:srgbClr val="666666"/>
                </a:solidFill>
                <a:effectLst/>
                <a:latin typeface="-apple-system"/>
              </a:rPr>
              <a:t>Java 6 </a:t>
            </a:r>
            <a:r>
              <a:rPr lang="zh-CN" altLang="en-US" b="0" i="0" dirty="0">
                <a:solidFill>
                  <a:srgbClr val="666666"/>
                </a:solidFill>
                <a:effectLst/>
                <a:latin typeface="-apple-system"/>
              </a:rPr>
              <a:t>和 </a:t>
            </a:r>
            <a:r>
              <a:rPr lang="en-US" altLang="zh-CN" b="0" i="0" dirty="0">
                <a:solidFill>
                  <a:srgbClr val="666666"/>
                </a:solidFill>
                <a:effectLst/>
                <a:latin typeface="-apple-system"/>
              </a:rPr>
              <a:t>Java EE 5 </a:t>
            </a:r>
            <a:r>
              <a:rPr lang="zh-CN" altLang="en-US" b="0" i="0" dirty="0">
                <a:solidFill>
                  <a:srgbClr val="666666"/>
                </a:solidFill>
                <a:effectLst/>
                <a:latin typeface="-apple-system"/>
              </a:rPr>
              <a:t>的全面支持</a:t>
            </a:r>
            <a:endParaRPr lang="en-US" altLang="zh-CN" dirty="0"/>
          </a:p>
          <a:p>
            <a:pPr lvl="1"/>
            <a:r>
              <a:rPr lang="zh-CN" altLang="en-US" dirty="0"/>
              <a:t>支持注解配置（</a:t>
            </a:r>
            <a:r>
              <a:rPr lang="en-US" altLang="zh-CN" dirty="0" err="1"/>
              <a:t>JavaSE</a:t>
            </a:r>
            <a:r>
              <a:rPr lang="en-US" altLang="zh-CN" dirty="0"/>
              <a:t> 1.5</a:t>
            </a:r>
            <a:r>
              <a:rPr lang="zh-CN" altLang="en-US" dirty="0"/>
              <a:t>）</a:t>
            </a:r>
            <a:endParaRPr lang="en-US" altLang="zh-CN" dirty="0"/>
          </a:p>
          <a:p>
            <a:pPr lvl="1"/>
            <a:r>
              <a:rPr lang="zh-CN" altLang="en-US" dirty="0"/>
              <a:t>支持自动扫描</a:t>
            </a:r>
            <a:endParaRPr lang="en-US" altLang="zh-CN" dirty="0"/>
          </a:p>
          <a:p>
            <a:pPr lvl="1"/>
            <a:r>
              <a:rPr lang="zh-CN" altLang="en-US" dirty="0"/>
              <a:t>支持</a:t>
            </a:r>
            <a:r>
              <a:rPr lang="en-US" altLang="zh-CN" dirty="0"/>
              <a:t>JUnit4</a:t>
            </a:r>
            <a:r>
              <a:rPr lang="zh-CN" altLang="en-US" dirty="0"/>
              <a:t>和</a:t>
            </a:r>
            <a:r>
              <a:rPr lang="en-US" altLang="zh-CN" dirty="0"/>
              <a:t>TestNG</a:t>
            </a:r>
            <a:r>
              <a:rPr lang="zh-CN" altLang="en-US" dirty="0"/>
              <a:t>集成测试框架</a:t>
            </a:r>
            <a:endParaRPr lang="en-US" altLang="zh-CN"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26</a:t>
            </a:fld>
            <a:endParaRPr lang="zh-CN" altLang="en-US"/>
          </a:p>
        </p:txBody>
      </p:sp>
    </p:spTree>
    <p:extLst>
      <p:ext uri="{BB962C8B-B14F-4D97-AF65-F5344CB8AC3E}">
        <p14:creationId xmlns:p14="http://schemas.microsoft.com/office/powerpoint/2010/main" val="3488840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借鉴</a:t>
            </a:r>
            <a:r>
              <a:rPr lang="en-US" altLang="zh-CN" dirty="0"/>
              <a:t>Spring</a:t>
            </a:r>
            <a:r>
              <a:rPr lang="zh-CN" altLang="en-US" dirty="0"/>
              <a:t>的</a:t>
            </a:r>
            <a:r>
              <a:rPr lang="en-US" altLang="zh-CN" dirty="0"/>
              <a:t>DI</a:t>
            </a:r>
            <a:r>
              <a:rPr lang="zh-CN" altLang="en-US" dirty="0"/>
              <a:t>， </a:t>
            </a:r>
            <a:r>
              <a:rPr lang="en-US" altLang="zh-CN" dirty="0"/>
              <a:t>AOP</a:t>
            </a:r>
          </a:p>
          <a:p>
            <a:pPr eaLnBrk="1" hangingPunct="1">
              <a:spcBef>
                <a:spcPct val="0"/>
              </a:spcBef>
            </a:pPr>
            <a:r>
              <a:rPr lang="en-US" altLang="zh-CN" sz="1200" b="0" i="0" kern="1200" dirty="0">
                <a:solidFill>
                  <a:schemeClr val="tx1"/>
                </a:solidFill>
                <a:effectLst/>
                <a:latin typeface="+mn-lt"/>
                <a:ea typeface="+mn-ea"/>
                <a:cs typeface="+mn-cs"/>
              </a:rPr>
              <a:t>JAX-RS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The Java API for RESTful Web Services</a:t>
            </a:r>
          </a:p>
          <a:p>
            <a:pPr eaLnBrk="1" hangingPunct="1">
              <a:spcBef>
                <a:spcPct val="0"/>
              </a:spcBef>
            </a:pPr>
            <a:r>
              <a:rPr lang="en-US" altLang="zh-CN" sz="1200" b="0" i="0" kern="1200" dirty="0">
                <a:solidFill>
                  <a:schemeClr val="tx1"/>
                </a:solidFill>
                <a:effectLst/>
                <a:latin typeface="+mn-lt"/>
                <a:ea typeface="+mn-ea"/>
                <a:cs typeface="+mn-cs"/>
              </a:rPr>
              <a:t>CDI: </a:t>
            </a:r>
            <a:r>
              <a:rPr lang="en-US" altLang="zh-CN" dirty="0">
                <a:effectLst/>
              </a:rPr>
              <a:t>Contexts and Dependency Injection for Java (CDI)</a:t>
            </a:r>
            <a:br>
              <a:rPr lang="en-US" altLang="zh-CN" dirty="0"/>
            </a:br>
            <a:r>
              <a:rPr lang="en-US" altLang="zh-CN" dirty="0"/>
              <a:t>DI: </a:t>
            </a:r>
            <a:r>
              <a:rPr lang="en-US" altLang="zh-CN" dirty="0">
                <a:effectLst/>
              </a:rPr>
              <a:t>Dependency Injection for Java</a:t>
            </a:r>
            <a:br>
              <a:rPr lang="en-US" altLang="zh-CN" dirty="0"/>
            </a:br>
            <a:endParaRPr lang="en-US" altLang="zh-CN" sz="1200" b="0" i="0" kern="1200" dirty="0">
              <a:solidFill>
                <a:schemeClr val="tx1"/>
              </a:solidFill>
              <a:effectLst/>
              <a:latin typeface="+mn-lt"/>
              <a:ea typeface="+mn-ea"/>
              <a:cs typeface="+mn-cs"/>
            </a:endParaRP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27</a:t>
            </a:fld>
            <a:endParaRPr lang="zh-CN" altLang="en-US"/>
          </a:p>
        </p:txBody>
      </p:sp>
    </p:spTree>
    <p:extLst>
      <p:ext uri="{BB962C8B-B14F-4D97-AF65-F5344CB8AC3E}">
        <p14:creationId xmlns:p14="http://schemas.microsoft.com/office/powerpoint/2010/main" val="3424275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28</a:t>
            </a:fld>
            <a:endParaRPr lang="zh-CN" altLang="en-US"/>
          </a:p>
        </p:txBody>
      </p:sp>
    </p:spTree>
    <p:extLst>
      <p:ext uri="{BB962C8B-B14F-4D97-AF65-F5344CB8AC3E}">
        <p14:creationId xmlns:p14="http://schemas.microsoft.com/office/powerpoint/2010/main" val="3179345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66666"/>
                </a:solidFill>
                <a:effectLst/>
                <a:latin typeface="-apple-system"/>
              </a:rPr>
              <a:t>引入了对 </a:t>
            </a:r>
            <a:r>
              <a:rPr lang="en-US" altLang="zh-CN" b="0" i="0" dirty="0">
                <a:solidFill>
                  <a:srgbClr val="666666"/>
                </a:solidFill>
                <a:effectLst/>
                <a:latin typeface="-apple-system"/>
              </a:rPr>
              <a:t>Java 6 </a:t>
            </a:r>
            <a:r>
              <a:rPr lang="zh-CN" altLang="en-US" b="0" i="0" dirty="0">
                <a:solidFill>
                  <a:srgbClr val="666666"/>
                </a:solidFill>
                <a:effectLst/>
                <a:latin typeface="-apple-system"/>
              </a:rPr>
              <a:t>的支持，充分利用了 </a:t>
            </a:r>
            <a:r>
              <a:rPr lang="en-US" altLang="zh-CN" b="0" i="0" dirty="0">
                <a:solidFill>
                  <a:srgbClr val="666666"/>
                </a:solidFill>
                <a:effectLst/>
                <a:latin typeface="-apple-system"/>
              </a:rPr>
              <a:t>Java </a:t>
            </a:r>
            <a:r>
              <a:rPr lang="zh-CN" altLang="en-US" b="0" i="0" dirty="0">
                <a:solidFill>
                  <a:srgbClr val="666666"/>
                </a:solidFill>
                <a:effectLst/>
                <a:latin typeface="-apple-system"/>
              </a:rPr>
              <a:t>语言的新特性。此外，</a:t>
            </a:r>
            <a:r>
              <a:rPr lang="en-US" altLang="zh-CN" b="0" i="0" dirty="0">
                <a:solidFill>
                  <a:srgbClr val="666666"/>
                </a:solidFill>
                <a:effectLst/>
                <a:latin typeface="-apple-system"/>
              </a:rPr>
              <a:t>3.0 </a:t>
            </a:r>
            <a:r>
              <a:rPr lang="zh-CN" altLang="en-US" b="0" i="0" dirty="0">
                <a:solidFill>
                  <a:srgbClr val="666666"/>
                </a:solidFill>
                <a:effectLst/>
                <a:latin typeface="-apple-system"/>
              </a:rPr>
              <a:t>版本还引入了表达式语言（</a:t>
            </a:r>
            <a:r>
              <a:rPr lang="en-US" altLang="zh-CN" b="0" i="0" dirty="0" err="1">
                <a:solidFill>
                  <a:srgbClr val="666666"/>
                </a:solidFill>
                <a:effectLst/>
                <a:latin typeface="-apple-system"/>
              </a:rPr>
              <a:t>SpEL</a:t>
            </a:r>
            <a:r>
              <a:rPr lang="zh-CN" altLang="en-US" b="0" i="0" dirty="0">
                <a:solidFill>
                  <a:srgbClr val="666666"/>
                </a:solidFill>
                <a:effectLst/>
                <a:latin typeface="-apple-system"/>
              </a:rPr>
              <a:t>）和对 </a:t>
            </a:r>
            <a:r>
              <a:rPr lang="en-US" altLang="zh-CN" b="0" i="0" dirty="0">
                <a:solidFill>
                  <a:srgbClr val="666666"/>
                </a:solidFill>
                <a:effectLst/>
                <a:latin typeface="-apple-system"/>
              </a:rPr>
              <a:t>RESTful Web </a:t>
            </a:r>
            <a:r>
              <a:rPr lang="zh-CN" altLang="en-US" b="0" i="0" dirty="0">
                <a:solidFill>
                  <a:srgbClr val="666666"/>
                </a:solidFill>
                <a:effectLst/>
                <a:latin typeface="-apple-system"/>
              </a:rPr>
              <a:t>服务的支持</a:t>
            </a:r>
            <a:endParaRPr lang="en-US" altLang="zh-CN" b="0" i="0" dirty="0">
              <a:solidFill>
                <a:srgbClr val="666666"/>
              </a:solidFill>
              <a:effectLst/>
              <a:latin typeface="-apple-system"/>
            </a:endParaRPr>
          </a:p>
          <a:p>
            <a:r>
              <a:rPr lang="zh-CN" altLang="en-US" b="0" i="0" dirty="0">
                <a:solidFill>
                  <a:srgbClr val="666666"/>
                </a:solidFill>
                <a:effectLst/>
                <a:latin typeface="-apple-system"/>
              </a:rPr>
              <a:t>在 </a:t>
            </a:r>
            <a:r>
              <a:rPr lang="en-US" altLang="zh-CN" b="0" i="0" dirty="0">
                <a:solidFill>
                  <a:srgbClr val="666666"/>
                </a:solidFill>
                <a:effectLst/>
                <a:latin typeface="-apple-system"/>
              </a:rPr>
              <a:t>2011 </a:t>
            </a:r>
            <a:r>
              <a:rPr lang="zh-CN" altLang="en-US" b="0" i="0" dirty="0">
                <a:solidFill>
                  <a:srgbClr val="666666"/>
                </a:solidFill>
                <a:effectLst/>
                <a:latin typeface="-apple-system"/>
              </a:rPr>
              <a:t>年，</a:t>
            </a:r>
            <a:r>
              <a:rPr lang="en-US" altLang="zh-CN" b="0" i="0" dirty="0">
                <a:solidFill>
                  <a:srgbClr val="666666"/>
                </a:solidFill>
                <a:effectLst/>
                <a:latin typeface="-apple-system"/>
              </a:rPr>
              <a:t>Spring </a:t>
            </a:r>
            <a:r>
              <a:rPr lang="zh-CN" altLang="en-US" b="0" i="0" dirty="0">
                <a:solidFill>
                  <a:srgbClr val="666666"/>
                </a:solidFill>
                <a:effectLst/>
                <a:latin typeface="-apple-system"/>
              </a:rPr>
              <a:t>框架也发布了 </a:t>
            </a:r>
            <a:r>
              <a:rPr lang="en-US" altLang="zh-CN" b="0" i="0" dirty="0">
                <a:solidFill>
                  <a:srgbClr val="666666"/>
                </a:solidFill>
                <a:effectLst/>
                <a:latin typeface="-apple-system"/>
              </a:rPr>
              <a:t>3.1 </a:t>
            </a:r>
            <a:r>
              <a:rPr lang="zh-CN" altLang="en-US" b="0" i="0" dirty="0">
                <a:solidFill>
                  <a:srgbClr val="666666"/>
                </a:solidFill>
                <a:effectLst/>
                <a:latin typeface="-apple-system"/>
              </a:rPr>
              <a:t>版本，引入了一系列新特性。其中包括 </a:t>
            </a:r>
            <a:r>
              <a:rPr lang="en-US" altLang="zh-CN" b="0" i="0" dirty="0">
                <a:solidFill>
                  <a:srgbClr val="666666"/>
                </a:solidFill>
                <a:effectLst/>
                <a:latin typeface="-apple-system"/>
              </a:rPr>
              <a:t>Java </a:t>
            </a:r>
            <a:r>
              <a:rPr lang="zh-CN" altLang="en-US" b="0" i="0" dirty="0">
                <a:solidFill>
                  <a:srgbClr val="666666"/>
                </a:solidFill>
                <a:effectLst/>
                <a:latin typeface="-apple-system"/>
              </a:rPr>
              <a:t>配置方式，使得开发者可以使用 </a:t>
            </a:r>
            <a:r>
              <a:rPr lang="en-US" altLang="zh-CN" b="0" i="0" dirty="0">
                <a:solidFill>
                  <a:srgbClr val="666666"/>
                </a:solidFill>
                <a:effectLst/>
                <a:latin typeface="-apple-system"/>
              </a:rPr>
              <a:t>Java </a:t>
            </a:r>
            <a:r>
              <a:rPr lang="zh-CN" altLang="en-US" b="0" i="0" dirty="0">
                <a:solidFill>
                  <a:srgbClr val="666666"/>
                </a:solidFill>
                <a:effectLst/>
                <a:latin typeface="-apple-system"/>
              </a:rPr>
              <a:t>代码替代 </a:t>
            </a:r>
            <a:r>
              <a:rPr lang="en-US" altLang="zh-CN" b="0" i="0" dirty="0">
                <a:solidFill>
                  <a:srgbClr val="666666"/>
                </a:solidFill>
                <a:effectLst/>
                <a:latin typeface="-apple-system"/>
              </a:rPr>
              <a:t>XML </a:t>
            </a:r>
            <a:r>
              <a:rPr lang="zh-CN" altLang="en-US" b="0" i="0" dirty="0">
                <a:solidFill>
                  <a:srgbClr val="666666"/>
                </a:solidFill>
                <a:effectLst/>
                <a:latin typeface="-apple-system"/>
              </a:rPr>
              <a:t>配置，提供了更加类型安全和便捷的配置方式。</a:t>
            </a:r>
            <a:endParaRPr lang="zh-CN" altLang="en-US" dirty="0"/>
          </a:p>
        </p:txBody>
      </p:sp>
      <p:sp>
        <p:nvSpPr>
          <p:cNvPr id="4" name="灯片编号占位符 3"/>
          <p:cNvSpPr>
            <a:spLocks noGrp="1"/>
          </p:cNvSpPr>
          <p:nvPr>
            <p:ph type="sldNum" sz="quarter" idx="5"/>
          </p:nvPr>
        </p:nvSpPr>
        <p:spPr/>
        <p:txBody>
          <a:bodyPr/>
          <a:lstStyle/>
          <a:p>
            <a:fld id="{1EE54F6B-BD95-4969-AE96-A2CB98B14622}" type="slidenum">
              <a:rPr lang="zh-CN" altLang="en-US" smtClean="0"/>
              <a:t>29</a:t>
            </a:fld>
            <a:endParaRPr lang="zh-CN" altLang="en-US"/>
          </a:p>
        </p:txBody>
      </p:sp>
    </p:spTree>
    <p:extLst>
      <p:ext uri="{BB962C8B-B14F-4D97-AF65-F5344CB8AC3E}">
        <p14:creationId xmlns:p14="http://schemas.microsoft.com/office/powerpoint/2010/main" val="423844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30</a:t>
            </a:fld>
            <a:endParaRPr lang="zh-CN" altLang="en-US"/>
          </a:p>
        </p:txBody>
      </p:sp>
    </p:spTree>
    <p:extLst>
      <p:ext uri="{BB962C8B-B14F-4D97-AF65-F5344CB8AC3E}">
        <p14:creationId xmlns:p14="http://schemas.microsoft.com/office/powerpoint/2010/main" val="3383854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b="0" i="0" kern="1200" dirty="0">
                <a:solidFill>
                  <a:schemeClr val="tx1"/>
                </a:solidFill>
                <a:effectLst/>
                <a:latin typeface="+mn-lt"/>
                <a:ea typeface="+mn-ea"/>
                <a:cs typeface="+mn-cs"/>
              </a:rPr>
              <a:t>加强</a:t>
            </a:r>
            <a:r>
              <a:rPr lang="en-US" altLang="zh-CN" sz="1200" b="0" i="0" kern="1200" dirty="0">
                <a:solidFill>
                  <a:schemeClr val="tx1"/>
                </a:solidFill>
                <a:effectLst/>
                <a:latin typeface="+mn-lt"/>
                <a:ea typeface="+mn-ea"/>
                <a:cs typeface="+mn-cs"/>
              </a:rPr>
              <a:t>HTML5</a:t>
            </a:r>
            <a:r>
              <a:rPr lang="zh-CN" altLang="en-US" sz="1200" b="0" i="0" kern="1200" dirty="0">
                <a:solidFill>
                  <a:schemeClr val="tx1"/>
                </a:solidFill>
                <a:effectLst/>
                <a:latin typeface="+mn-lt"/>
                <a:ea typeface="+mn-ea"/>
                <a:cs typeface="+mn-cs"/>
              </a:rPr>
              <a:t>的支持</a:t>
            </a:r>
            <a:r>
              <a:rPr lang="en-US" altLang="zh-CN" sz="1200" b="0" i="0" kern="1200" dirty="0">
                <a:solidFill>
                  <a:schemeClr val="tx1"/>
                </a:solidFill>
                <a:effectLst/>
                <a:latin typeface="+mn-lt"/>
                <a:ea typeface="+mn-ea"/>
                <a:cs typeface="+mn-cs"/>
              </a:rPr>
              <a:t> </a:t>
            </a:r>
          </a:p>
          <a:p>
            <a:pPr eaLnBrk="1" hangingPunct="1">
              <a:spcBef>
                <a:spcPct val="0"/>
              </a:spcBef>
            </a:pPr>
            <a:r>
              <a:rPr lang="en-US" altLang="zh-CN" sz="1200" b="0" i="0" kern="1200" dirty="0">
                <a:solidFill>
                  <a:schemeClr val="tx1"/>
                </a:solidFill>
                <a:effectLst/>
                <a:latin typeface="+mn-lt"/>
                <a:ea typeface="+mn-ea"/>
                <a:cs typeface="+mn-cs"/>
              </a:rPr>
              <a:t>Java API for WebSocket, </a:t>
            </a:r>
          </a:p>
          <a:p>
            <a:pPr eaLnBrk="1" hangingPunct="1">
              <a:spcBef>
                <a:spcPct val="0"/>
              </a:spcBef>
            </a:pPr>
            <a:r>
              <a:rPr lang="en-US" altLang="zh-CN" sz="1200" b="0" i="0" kern="1200" dirty="0">
                <a:solidFill>
                  <a:schemeClr val="tx1"/>
                </a:solidFill>
                <a:effectLst/>
                <a:latin typeface="+mn-lt"/>
                <a:ea typeface="+mn-ea"/>
                <a:cs typeface="+mn-cs"/>
              </a:rPr>
              <a:t>Java API for JSON Processing</a:t>
            </a: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31</a:t>
            </a:fld>
            <a:endParaRPr lang="zh-CN" altLang="en-US"/>
          </a:p>
        </p:txBody>
      </p:sp>
    </p:spTree>
    <p:extLst>
      <p:ext uri="{BB962C8B-B14F-4D97-AF65-F5344CB8AC3E}">
        <p14:creationId xmlns:p14="http://schemas.microsoft.com/office/powerpoint/2010/main" val="2593084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32</a:t>
            </a:fld>
            <a:endParaRPr lang="zh-CN" altLang="en-US"/>
          </a:p>
        </p:txBody>
      </p:sp>
    </p:spTree>
    <p:extLst>
      <p:ext uri="{BB962C8B-B14F-4D97-AF65-F5344CB8AC3E}">
        <p14:creationId xmlns:p14="http://schemas.microsoft.com/office/powerpoint/2010/main" val="2758577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666666"/>
                </a:solidFill>
                <a:effectLst/>
                <a:latin typeface="-apple-system"/>
              </a:rPr>
              <a:t>其中包括对 </a:t>
            </a:r>
            <a:r>
              <a:rPr lang="en-US" altLang="zh-CN" b="0" i="0" dirty="0">
                <a:solidFill>
                  <a:srgbClr val="666666"/>
                </a:solidFill>
                <a:effectLst/>
                <a:latin typeface="-apple-system"/>
              </a:rPr>
              <a:t>Java 8 </a:t>
            </a:r>
            <a:r>
              <a:rPr lang="zh-CN" altLang="en-US" b="0" i="0" dirty="0">
                <a:solidFill>
                  <a:srgbClr val="666666"/>
                </a:solidFill>
                <a:effectLst/>
                <a:latin typeface="-apple-system"/>
              </a:rPr>
              <a:t>的支持，使得开发者可以充分利用 </a:t>
            </a:r>
            <a:r>
              <a:rPr lang="en-US" altLang="zh-CN" b="0" i="0" dirty="0">
                <a:solidFill>
                  <a:srgbClr val="666666"/>
                </a:solidFill>
                <a:effectLst/>
                <a:latin typeface="-apple-system"/>
              </a:rPr>
              <a:t>Java 8 </a:t>
            </a:r>
            <a:r>
              <a:rPr lang="zh-CN" altLang="en-US" b="0" i="0" dirty="0">
                <a:solidFill>
                  <a:srgbClr val="666666"/>
                </a:solidFill>
                <a:effectLst/>
                <a:latin typeface="-apple-system"/>
              </a:rPr>
              <a:t>的新特性来开发 </a:t>
            </a:r>
            <a:r>
              <a:rPr lang="en-US" altLang="zh-CN" b="0" i="0" dirty="0">
                <a:solidFill>
                  <a:srgbClr val="666666"/>
                </a:solidFill>
                <a:effectLst/>
                <a:latin typeface="-apple-system"/>
              </a:rPr>
              <a:t>Spring </a:t>
            </a:r>
            <a:r>
              <a:rPr lang="zh-CN" altLang="en-US" b="0" i="0" dirty="0">
                <a:solidFill>
                  <a:srgbClr val="666666"/>
                </a:solidFill>
                <a:effectLst/>
                <a:latin typeface="-apple-system"/>
              </a:rPr>
              <a:t>应用程序。另外，</a:t>
            </a:r>
            <a:r>
              <a:rPr lang="en-US" altLang="zh-CN" b="0" i="0" dirty="0">
                <a:solidFill>
                  <a:srgbClr val="666666"/>
                </a:solidFill>
                <a:effectLst/>
                <a:latin typeface="-apple-system"/>
              </a:rPr>
              <a:t>4.0 </a:t>
            </a:r>
            <a:r>
              <a:rPr lang="zh-CN" altLang="en-US" b="0" i="0" dirty="0">
                <a:solidFill>
                  <a:srgbClr val="666666"/>
                </a:solidFill>
                <a:effectLst/>
                <a:latin typeface="-apple-system"/>
              </a:rPr>
              <a:t>版本还引入了泛型依赖注入，提供了更好的类型安全和代码重用性。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2012 Rod Johnson </a:t>
            </a:r>
            <a:r>
              <a:rPr lang="zh-CN" altLang="en-US" sz="1200" b="0" i="0" kern="1200" dirty="0">
                <a:solidFill>
                  <a:schemeClr val="tx1"/>
                </a:solidFill>
                <a:effectLst/>
                <a:latin typeface="+mn-lt"/>
                <a:ea typeface="+mn-ea"/>
                <a:cs typeface="+mn-cs"/>
              </a:rPr>
              <a:t>离开</a:t>
            </a:r>
            <a:r>
              <a:rPr lang="en-US" altLang="zh-CN" sz="1200" b="0" i="0" kern="1200" dirty="0">
                <a:solidFill>
                  <a:schemeClr val="tx1"/>
                </a:solidFill>
                <a:effectLst/>
                <a:latin typeface="+mn-lt"/>
                <a:ea typeface="+mn-ea"/>
                <a:cs typeface="+mn-cs"/>
              </a:rPr>
              <a:t>Spring</a:t>
            </a:r>
            <a:r>
              <a:rPr lang="zh-CN" altLang="en-US" sz="1200" b="0" i="0" kern="1200" dirty="0">
                <a:solidFill>
                  <a:schemeClr val="tx1"/>
                </a:solidFill>
                <a:effectLst/>
                <a:latin typeface="+mn-lt"/>
                <a:ea typeface="+mn-ea"/>
                <a:cs typeface="+mn-cs"/>
              </a:rPr>
              <a:t>团队</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2014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 Spring Boot</a:t>
            </a:r>
            <a:r>
              <a:rPr lang="zh-CN" altLang="en-US" sz="1200" b="0" i="0" kern="1200" dirty="0">
                <a:solidFill>
                  <a:schemeClr val="tx1"/>
                </a:solidFill>
                <a:effectLst/>
                <a:latin typeface="+mn-lt"/>
                <a:ea typeface="+mn-ea"/>
                <a:cs typeface="+mn-cs"/>
              </a:rPr>
              <a:t>发布</a:t>
            </a:r>
            <a:endParaRPr lang="zh-CN" altLang="en-US" dirty="0"/>
          </a:p>
        </p:txBody>
      </p:sp>
      <p:sp>
        <p:nvSpPr>
          <p:cNvPr id="4" name="灯片编号占位符 3"/>
          <p:cNvSpPr>
            <a:spLocks noGrp="1"/>
          </p:cNvSpPr>
          <p:nvPr>
            <p:ph type="sldNum" sz="quarter" idx="5"/>
          </p:nvPr>
        </p:nvSpPr>
        <p:spPr/>
        <p:txBody>
          <a:bodyPr/>
          <a:lstStyle/>
          <a:p>
            <a:fld id="{1EE54F6B-BD95-4969-AE96-A2CB98B14622}" type="slidenum">
              <a:rPr lang="zh-CN" altLang="en-US" smtClean="0"/>
              <a:t>33</a:t>
            </a:fld>
            <a:endParaRPr lang="zh-CN" altLang="en-US"/>
          </a:p>
        </p:txBody>
      </p:sp>
    </p:spTree>
    <p:extLst>
      <p:ext uri="{BB962C8B-B14F-4D97-AF65-F5344CB8AC3E}">
        <p14:creationId xmlns:p14="http://schemas.microsoft.com/office/powerpoint/2010/main" val="1725196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34</a:t>
            </a:fld>
            <a:endParaRPr lang="zh-CN" altLang="en-US"/>
          </a:p>
        </p:txBody>
      </p:sp>
    </p:spTree>
    <p:extLst>
      <p:ext uri="{BB962C8B-B14F-4D97-AF65-F5344CB8AC3E}">
        <p14:creationId xmlns:p14="http://schemas.microsoft.com/office/powerpoint/2010/main" val="1004903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7</a:t>
            </a:fld>
            <a:endParaRPr lang="zh-CN" altLang="en-US"/>
          </a:p>
        </p:txBody>
      </p:sp>
    </p:spTree>
    <p:extLst>
      <p:ext uri="{BB962C8B-B14F-4D97-AF65-F5344CB8AC3E}">
        <p14:creationId xmlns:p14="http://schemas.microsoft.com/office/powerpoint/2010/main" val="831859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a:solidFill>
                  <a:schemeClr val="tx1"/>
                </a:solidFill>
                <a:effectLst/>
                <a:latin typeface="+mn-lt"/>
                <a:ea typeface="+mn-ea"/>
                <a:cs typeface="+mn-cs"/>
              </a:rPr>
              <a:t>Java EE Security 1.0 API: </a:t>
            </a:r>
            <a:r>
              <a:rPr lang="zh-CN" altLang="en-US" sz="1200" b="0" i="0" kern="1200" dirty="0">
                <a:solidFill>
                  <a:schemeClr val="tx1"/>
                </a:solidFill>
                <a:effectLst/>
                <a:latin typeface="+mn-lt"/>
                <a:ea typeface="+mn-ea"/>
                <a:cs typeface="+mn-cs"/>
              </a:rPr>
              <a:t>提供了注释驱动的认证机制</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JAX-RS 2.1 API: </a:t>
            </a:r>
            <a:r>
              <a:rPr lang="zh-CN" altLang="en-US" sz="1200" b="0" i="0" kern="1200" dirty="0">
                <a:solidFill>
                  <a:schemeClr val="tx1"/>
                </a:solidFill>
                <a:effectLst/>
                <a:latin typeface="+mn-lt"/>
                <a:ea typeface="+mn-ea"/>
                <a:cs typeface="+mn-cs"/>
              </a:rPr>
              <a:t>新的响应式客户端。</a:t>
            </a:r>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35</a:t>
            </a:fld>
            <a:endParaRPr lang="zh-CN" altLang="en-US"/>
          </a:p>
        </p:txBody>
      </p:sp>
    </p:spTree>
    <p:extLst>
      <p:ext uri="{BB962C8B-B14F-4D97-AF65-F5344CB8AC3E}">
        <p14:creationId xmlns:p14="http://schemas.microsoft.com/office/powerpoint/2010/main" val="2106801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36</a:t>
            </a:fld>
            <a:endParaRPr lang="zh-CN" altLang="en-US"/>
          </a:p>
        </p:txBody>
      </p:sp>
    </p:spTree>
    <p:extLst>
      <p:ext uri="{BB962C8B-B14F-4D97-AF65-F5344CB8AC3E}">
        <p14:creationId xmlns:p14="http://schemas.microsoft.com/office/powerpoint/2010/main" val="2340716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666666"/>
                </a:solidFill>
                <a:effectLst/>
                <a:latin typeface="-apple-system"/>
              </a:rPr>
              <a:t>5.0 </a:t>
            </a:r>
            <a:r>
              <a:rPr lang="zh-CN" altLang="en-US" b="0" i="0" dirty="0">
                <a:solidFill>
                  <a:srgbClr val="666666"/>
                </a:solidFill>
                <a:effectLst/>
                <a:latin typeface="-apple-system"/>
              </a:rPr>
              <a:t>版本引入了对响应式编程模型的支持，通过整合 </a:t>
            </a:r>
            <a:r>
              <a:rPr lang="en-US" altLang="zh-CN" b="0" i="0" dirty="0">
                <a:solidFill>
                  <a:srgbClr val="666666"/>
                </a:solidFill>
                <a:effectLst/>
                <a:latin typeface="-apple-system"/>
              </a:rPr>
              <a:t>Project Reactor </a:t>
            </a:r>
            <a:r>
              <a:rPr lang="zh-CN" altLang="en-US" b="0" i="0" dirty="0">
                <a:solidFill>
                  <a:srgbClr val="666666"/>
                </a:solidFill>
                <a:effectLst/>
                <a:latin typeface="-apple-system"/>
              </a:rPr>
              <a:t>和 </a:t>
            </a:r>
            <a:r>
              <a:rPr lang="en-US" altLang="zh-CN" b="0" i="0" dirty="0">
                <a:solidFill>
                  <a:srgbClr val="666666"/>
                </a:solidFill>
                <a:effectLst/>
                <a:latin typeface="-apple-system"/>
              </a:rPr>
              <a:t>Reactive Streams </a:t>
            </a:r>
            <a:r>
              <a:rPr lang="zh-CN" altLang="en-US" b="0" i="0" dirty="0">
                <a:solidFill>
                  <a:srgbClr val="666666"/>
                </a:solidFill>
                <a:effectLst/>
                <a:latin typeface="-apple-system"/>
              </a:rPr>
              <a:t>等技术，使得开发者能够构建基于事件驱动和非阻塞的应用程序，提供更高的吞吐量和更低的资源消耗。</a:t>
            </a:r>
            <a:endParaRPr lang="en-US" altLang="zh-CN" b="0" i="0" dirty="0">
              <a:solidFill>
                <a:srgbClr val="666666"/>
              </a:solidFill>
              <a:effectLst/>
              <a:latin typeface="-apple-system"/>
            </a:endParaRPr>
          </a:p>
          <a:p>
            <a:r>
              <a:rPr lang="en-US" altLang="zh-CN" b="0" i="0" dirty="0">
                <a:solidFill>
                  <a:srgbClr val="666666"/>
                </a:solidFill>
                <a:effectLst/>
                <a:latin typeface="-apple-system"/>
              </a:rPr>
              <a:t>5.0 </a:t>
            </a:r>
            <a:r>
              <a:rPr lang="zh-CN" altLang="en-US" b="0" i="0" dirty="0">
                <a:solidFill>
                  <a:srgbClr val="666666"/>
                </a:solidFill>
                <a:effectLst/>
                <a:latin typeface="-apple-system"/>
              </a:rPr>
              <a:t>版本还增加了对 </a:t>
            </a:r>
            <a:r>
              <a:rPr lang="en-US" altLang="zh-CN" b="0" i="0" dirty="0">
                <a:solidFill>
                  <a:srgbClr val="666666"/>
                </a:solidFill>
                <a:effectLst/>
                <a:latin typeface="-apple-system"/>
              </a:rPr>
              <a:t>JUnit 5 </a:t>
            </a:r>
            <a:r>
              <a:rPr lang="zh-CN" altLang="en-US" b="0" i="0" dirty="0">
                <a:solidFill>
                  <a:srgbClr val="666666"/>
                </a:solidFill>
                <a:effectLst/>
                <a:latin typeface="-apple-system"/>
              </a:rPr>
              <a:t>的支持</a:t>
            </a:r>
            <a:endParaRPr lang="en-US" altLang="zh-CN" b="0" i="0" dirty="0">
              <a:solidFill>
                <a:srgbClr val="666666"/>
              </a:solidFill>
              <a:effectLst/>
              <a:latin typeface="-apple-system"/>
            </a:endParaRPr>
          </a:p>
        </p:txBody>
      </p:sp>
      <p:sp>
        <p:nvSpPr>
          <p:cNvPr id="4" name="灯片编号占位符 3"/>
          <p:cNvSpPr>
            <a:spLocks noGrp="1"/>
          </p:cNvSpPr>
          <p:nvPr>
            <p:ph type="sldNum" sz="quarter" idx="5"/>
          </p:nvPr>
        </p:nvSpPr>
        <p:spPr/>
        <p:txBody>
          <a:bodyPr/>
          <a:lstStyle/>
          <a:p>
            <a:fld id="{1EE54F6B-BD95-4969-AE96-A2CB98B14622}" type="slidenum">
              <a:rPr lang="zh-CN" altLang="en-US" smtClean="0"/>
              <a:t>37</a:t>
            </a:fld>
            <a:endParaRPr lang="zh-CN" altLang="en-US"/>
          </a:p>
        </p:txBody>
      </p:sp>
    </p:spTree>
    <p:extLst>
      <p:ext uri="{BB962C8B-B14F-4D97-AF65-F5344CB8AC3E}">
        <p14:creationId xmlns:p14="http://schemas.microsoft.com/office/powerpoint/2010/main" val="986487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0" i="0" dirty="0">
                <a:solidFill>
                  <a:srgbClr val="4D4D4D"/>
                </a:solidFill>
                <a:effectLst/>
                <a:latin typeface="-apple-system"/>
              </a:rPr>
              <a:t>2017 </a:t>
            </a:r>
            <a:r>
              <a:rPr lang="zh-CN" altLang="en-US" b="0" i="0" dirty="0">
                <a:solidFill>
                  <a:srgbClr val="4D4D4D"/>
                </a:solidFill>
                <a:effectLst/>
                <a:latin typeface="-apple-system"/>
              </a:rPr>
              <a:t>年，</a:t>
            </a:r>
            <a:r>
              <a:rPr lang="en-US" altLang="zh-CN" b="0" i="0" dirty="0">
                <a:solidFill>
                  <a:srgbClr val="4D4D4D"/>
                </a:solidFill>
                <a:effectLst/>
                <a:latin typeface="-apple-system"/>
              </a:rPr>
              <a:t>Oracle </a:t>
            </a:r>
            <a:r>
              <a:rPr lang="zh-CN" altLang="en-US" b="0" i="0" dirty="0">
                <a:solidFill>
                  <a:srgbClr val="4D4D4D"/>
                </a:solidFill>
                <a:effectLst/>
                <a:latin typeface="-apple-system"/>
              </a:rPr>
              <a:t>公司决定将 </a:t>
            </a:r>
            <a:r>
              <a:rPr lang="en-US" altLang="zh-CN" b="0" i="0" dirty="0">
                <a:solidFill>
                  <a:srgbClr val="4D4D4D"/>
                </a:solidFill>
                <a:effectLst/>
                <a:latin typeface="-apple-system"/>
              </a:rPr>
              <a:t>Java EE </a:t>
            </a:r>
            <a:r>
              <a:rPr lang="zh-CN" altLang="en-US" b="0" i="0" dirty="0">
                <a:solidFill>
                  <a:srgbClr val="4D4D4D"/>
                </a:solidFill>
                <a:effectLst/>
                <a:latin typeface="-apple-system"/>
              </a:rPr>
              <a:t>移交给开源组织 </a:t>
            </a:r>
            <a:r>
              <a:rPr lang="en-US" altLang="zh-CN" b="0" i="0" u="none" strike="noStrike" dirty="0">
                <a:solidFill>
                  <a:srgbClr val="FC5531"/>
                </a:solidFill>
                <a:effectLst/>
                <a:latin typeface="-apple-system"/>
                <a:hlinkClick r:id="rId3"/>
              </a:rPr>
              <a:t>Eclipse</a:t>
            </a:r>
            <a:r>
              <a:rPr lang="en-US" altLang="zh-CN" b="0" i="0" dirty="0">
                <a:solidFill>
                  <a:srgbClr val="4D4D4D"/>
                </a:solidFill>
                <a:effectLst/>
                <a:latin typeface="-apple-system"/>
              </a:rPr>
              <a:t> Foundation</a:t>
            </a:r>
            <a:r>
              <a:rPr lang="zh-CN" altLang="en-US" b="0" i="0" dirty="0">
                <a:solidFill>
                  <a:srgbClr val="4D4D4D"/>
                </a:solidFill>
                <a:effectLst/>
                <a:latin typeface="-apple-system"/>
              </a:rPr>
              <a:t>（</a:t>
            </a:r>
            <a:r>
              <a:rPr lang="en-US" altLang="zh-CN" b="0" i="0" dirty="0">
                <a:solidFill>
                  <a:srgbClr val="4D4D4D"/>
                </a:solidFill>
                <a:effectLst/>
                <a:latin typeface="-apple-system"/>
              </a:rPr>
              <a:t>Eclipse </a:t>
            </a:r>
            <a:r>
              <a:rPr lang="zh-CN" altLang="en-US" b="0" i="0" dirty="0">
                <a:solidFill>
                  <a:srgbClr val="4D4D4D"/>
                </a:solidFill>
                <a:effectLst/>
                <a:latin typeface="-apple-system"/>
              </a:rPr>
              <a:t>基金会）</a:t>
            </a:r>
            <a:endParaRPr lang="en-US" altLang="zh-CN" b="0" i="0" dirty="0">
              <a:solidFill>
                <a:srgbClr val="4D4D4D"/>
              </a:solidFill>
              <a:effectLst/>
              <a:latin typeface="-apple-system"/>
            </a:endParaRPr>
          </a:p>
          <a:p>
            <a:pPr eaLnBrk="1" hangingPunct="1">
              <a:spcBef>
                <a:spcPct val="0"/>
              </a:spcBef>
            </a:pPr>
            <a:r>
              <a:rPr lang="zh-CN" altLang="en-US" b="0" i="0" dirty="0">
                <a:solidFill>
                  <a:srgbClr val="4D4D4D"/>
                </a:solidFill>
                <a:effectLst/>
                <a:latin typeface="-apple-system"/>
              </a:rPr>
              <a:t>由于前述 </a:t>
            </a:r>
            <a:r>
              <a:rPr lang="en-US" altLang="zh-CN" b="0" i="0" dirty="0">
                <a:solidFill>
                  <a:srgbClr val="4D4D4D"/>
                </a:solidFill>
                <a:effectLst/>
                <a:latin typeface="-apple-system"/>
              </a:rPr>
              <a:t>Java </a:t>
            </a:r>
            <a:r>
              <a:rPr lang="zh-CN" altLang="en-US" b="0" i="0" dirty="0">
                <a:solidFill>
                  <a:srgbClr val="4D4D4D"/>
                </a:solidFill>
                <a:effectLst/>
                <a:latin typeface="-apple-system"/>
              </a:rPr>
              <a:t>与印度尼西亚的关系，改名</a:t>
            </a:r>
            <a:r>
              <a:rPr lang="en-US" altLang="zh-CN" b="0" i="0" dirty="0">
                <a:solidFill>
                  <a:srgbClr val="4D4D4D"/>
                </a:solidFill>
                <a:effectLst/>
                <a:latin typeface="-apple-system"/>
              </a:rPr>
              <a:t>Jakarta</a:t>
            </a: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38</a:t>
            </a:fld>
            <a:endParaRPr lang="zh-CN" altLang="en-US"/>
          </a:p>
        </p:txBody>
      </p:sp>
    </p:spTree>
    <p:extLst>
      <p:ext uri="{BB962C8B-B14F-4D97-AF65-F5344CB8AC3E}">
        <p14:creationId xmlns:p14="http://schemas.microsoft.com/office/powerpoint/2010/main" val="4635131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0" i="0" dirty="0">
                <a:effectLst/>
                <a:latin typeface="PingFang SC"/>
              </a:rPr>
              <a:t>Jakarta EE 8 </a:t>
            </a:r>
            <a:r>
              <a:rPr lang="zh-CN" altLang="en-US" b="0" i="0" dirty="0">
                <a:effectLst/>
                <a:latin typeface="PingFang SC"/>
              </a:rPr>
              <a:t>中删除了旧的、可选的或已弃用的规范</a:t>
            </a:r>
            <a:endParaRPr lang="en-US" altLang="zh-CN" b="0" i="0" dirty="0">
              <a:effectLst/>
              <a:latin typeface="PingFang SC"/>
            </a:endParaRPr>
          </a:p>
          <a:p>
            <a:pPr eaLnBrk="1" hangingPunct="1">
              <a:spcBef>
                <a:spcPct val="0"/>
              </a:spcBef>
            </a:pPr>
            <a:r>
              <a:rPr lang="zh-CN" altLang="en-US" b="0" i="0" dirty="0">
                <a:effectLst/>
                <a:latin typeface="PingFang SC"/>
              </a:rPr>
              <a:t>在</a:t>
            </a:r>
            <a:r>
              <a:rPr lang="en-US" altLang="zh-CN" b="0" i="0" dirty="0">
                <a:effectLst/>
                <a:latin typeface="PingFang SC"/>
              </a:rPr>
              <a:t>Jakarta</a:t>
            </a:r>
            <a:r>
              <a:rPr lang="zh-CN" altLang="en-US" b="0" i="0" dirty="0">
                <a:effectLst/>
                <a:latin typeface="PingFang SC"/>
              </a:rPr>
              <a:t>名称空间中提供所有</a:t>
            </a:r>
            <a:r>
              <a:rPr lang="en-US" altLang="zh-CN" b="0" i="0" dirty="0">
                <a:effectLst/>
                <a:latin typeface="PingFang SC"/>
              </a:rPr>
              <a:t>Jakarta EE 9 API</a:t>
            </a: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39</a:t>
            </a:fld>
            <a:endParaRPr lang="zh-CN" altLang="en-US"/>
          </a:p>
        </p:txBody>
      </p:sp>
    </p:spTree>
    <p:extLst>
      <p:ext uri="{BB962C8B-B14F-4D97-AF65-F5344CB8AC3E}">
        <p14:creationId xmlns:p14="http://schemas.microsoft.com/office/powerpoint/2010/main" val="3429586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0" i="0" dirty="0">
                <a:solidFill>
                  <a:srgbClr val="4D4D4D"/>
                </a:solidFill>
                <a:effectLst/>
                <a:latin typeface="-apple-system"/>
              </a:rPr>
              <a:t>2017 </a:t>
            </a:r>
            <a:r>
              <a:rPr lang="zh-CN" altLang="en-US" b="0" i="0" dirty="0">
                <a:solidFill>
                  <a:srgbClr val="4D4D4D"/>
                </a:solidFill>
                <a:effectLst/>
                <a:latin typeface="-apple-system"/>
              </a:rPr>
              <a:t>年，</a:t>
            </a:r>
            <a:r>
              <a:rPr lang="en-US" altLang="zh-CN" b="0" i="0" dirty="0">
                <a:solidFill>
                  <a:srgbClr val="4D4D4D"/>
                </a:solidFill>
                <a:effectLst/>
                <a:latin typeface="-apple-system"/>
              </a:rPr>
              <a:t>Oracle </a:t>
            </a:r>
            <a:r>
              <a:rPr lang="zh-CN" altLang="en-US" b="0" i="0" dirty="0">
                <a:solidFill>
                  <a:srgbClr val="4D4D4D"/>
                </a:solidFill>
                <a:effectLst/>
                <a:latin typeface="-apple-system"/>
              </a:rPr>
              <a:t>公司决定将 </a:t>
            </a:r>
            <a:r>
              <a:rPr lang="en-US" altLang="zh-CN" b="0" i="0" dirty="0">
                <a:solidFill>
                  <a:srgbClr val="4D4D4D"/>
                </a:solidFill>
                <a:effectLst/>
                <a:latin typeface="-apple-system"/>
              </a:rPr>
              <a:t>Java EE </a:t>
            </a:r>
            <a:r>
              <a:rPr lang="zh-CN" altLang="en-US" b="0" i="0" dirty="0">
                <a:solidFill>
                  <a:srgbClr val="4D4D4D"/>
                </a:solidFill>
                <a:effectLst/>
                <a:latin typeface="-apple-system"/>
              </a:rPr>
              <a:t>移交给开源组织 </a:t>
            </a:r>
            <a:r>
              <a:rPr lang="en-US" altLang="zh-CN" b="0" i="0" u="none" strike="noStrike" dirty="0">
                <a:solidFill>
                  <a:srgbClr val="FC5531"/>
                </a:solidFill>
                <a:effectLst/>
                <a:latin typeface="-apple-system"/>
                <a:hlinkClick r:id="rId3"/>
              </a:rPr>
              <a:t>Eclipse</a:t>
            </a:r>
            <a:r>
              <a:rPr lang="en-US" altLang="zh-CN" b="0" i="0" dirty="0">
                <a:solidFill>
                  <a:srgbClr val="4D4D4D"/>
                </a:solidFill>
                <a:effectLst/>
                <a:latin typeface="-apple-system"/>
              </a:rPr>
              <a:t> Foundation</a:t>
            </a:r>
            <a:r>
              <a:rPr lang="zh-CN" altLang="en-US" b="0" i="0" dirty="0">
                <a:solidFill>
                  <a:srgbClr val="4D4D4D"/>
                </a:solidFill>
                <a:effectLst/>
                <a:latin typeface="-apple-system"/>
              </a:rPr>
              <a:t>（</a:t>
            </a:r>
            <a:r>
              <a:rPr lang="en-US" altLang="zh-CN" b="0" i="0" dirty="0">
                <a:solidFill>
                  <a:srgbClr val="4D4D4D"/>
                </a:solidFill>
                <a:effectLst/>
                <a:latin typeface="-apple-system"/>
              </a:rPr>
              <a:t>Eclipse </a:t>
            </a:r>
            <a:r>
              <a:rPr lang="zh-CN" altLang="en-US" b="0" i="0" dirty="0">
                <a:solidFill>
                  <a:srgbClr val="4D4D4D"/>
                </a:solidFill>
                <a:effectLst/>
                <a:latin typeface="-apple-system"/>
              </a:rPr>
              <a:t>基金会）</a:t>
            </a:r>
            <a:endParaRPr lang="en-US" altLang="zh-CN" b="0" i="0" dirty="0">
              <a:solidFill>
                <a:srgbClr val="4D4D4D"/>
              </a:solidFill>
              <a:effectLst/>
              <a:latin typeface="-apple-system"/>
            </a:endParaRPr>
          </a:p>
          <a:p>
            <a:pPr eaLnBrk="1" hangingPunct="1">
              <a:spcBef>
                <a:spcPct val="0"/>
              </a:spcBef>
            </a:pPr>
            <a:r>
              <a:rPr lang="zh-CN" altLang="en-US" b="0" i="0" dirty="0">
                <a:solidFill>
                  <a:srgbClr val="4D4D4D"/>
                </a:solidFill>
                <a:effectLst/>
                <a:latin typeface="-apple-system"/>
              </a:rPr>
              <a:t>由于前述 </a:t>
            </a:r>
            <a:r>
              <a:rPr lang="en-US" altLang="zh-CN" b="0" i="0" dirty="0">
                <a:solidFill>
                  <a:srgbClr val="4D4D4D"/>
                </a:solidFill>
                <a:effectLst/>
                <a:latin typeface="-apple-system"/>
              </a:rPr>
              <a:t>Java </a:t>
            </a:r>
            <a:r>
              <a:rPr lang="zh-CN" altLang="en-US" b="0" i="0" dirty="0">
                <a:solidFill>
                  <a:srgbClr val="4D4D4D"/>
                </a:solidFill>
                <a:effectLst/>
                <a:latin typeface="-apple-system"/>
              </a:rPr>
              <a:t>与印度尼西亚的关系，改名</a:t>
            </a:r>
            <a:r>
              <a:rPr lang="en-US" altLang="zh-CN" b="0" i="0" dirty="0">
                <a:solidFill>
                  <a:srgbClr val="4D4D4D"/>
                </a:solidFill>
                <a:effectLst/>
                <a:latin typeface="-apple-system"/>
              </a:rPr>
              <a:t>Jakarta</a:t>
            </a: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40</a:t>
            </a:fld>
            <a:endParaRPr lang="zh-CN" altLang="en-US"/>
          </a:p>
        </p:txBody>
      </p:sp>
    </p:spTree>
    <p:extLst>
      <p:ext uri="{BB962C8B-B14F-4D97-AF65-F5344CB8AC3E}">
        <p14:creationId xmlns:p14="http://schemas.microsoft.com/office/powerpoint/2010/main" val="31697355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删除</a:t>
            </a:r>
            <a:r>
              <a:rPr lang="en-US" altLang="zh-CN" dirty="0"/>
              <a:t>EJB</a:t>
            </a:r>
            <a:r>
              <a:rPr lang="zh-CN" altLang="en-US" dirty="0"/>
              <a:t>的</a:t>
            </a:r>
            <a:r>
              <a:rPr lang="en-US" altLang="zh-CN" dirty="0"/>
              <a:t>entity Bean</a:t>
            </a: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41</a:t>
            </a:fld>
            <a:endParaRPr lang="zh-CN" altLang="en-US"/>
          </a:p>
        </p:txBody>
      </p:sp>
    </p:spTree>
    <p:extLst>
      <p:ext uri="{BB962C8B-B14F-4D97-AF65-F5344CB8AC3E}">
        <p14:creationId xmlns:p14="http://schemas.microsoft.com/office/powerpoint/2010/main" val="2811213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hlinkClick r:id="rId3" tooltip="16. Marshalling XML using O/X Mappers"/>
              </a:rPr>
              <a:t>OXM</a:t>
            </a:r>
            <a:r>
              <a:rPr lang="en-US" altLang="zh-CN" sz="1200" b="0" i="0" kern="1200" dirty="0">
                <a:solidFill>
                  <a:schemeClr val="tx1"/>
                </a:solidFill>
                <a:effectLst/>
                <a:latin typeface="+mn-lt"/>
                <a:ea typeface="+mn-ea"/>
                <a:cs typeface="+mn-cs"/>
              </a:rPr>
              <a:t>: provides an abstraction layer that supports Object/XML mapping implementations for JAXB, Castor, </a:t>
            </a:r>
            <a:r>
              <a:rPr lang="en-US" altLang="zh-CN" sz="1200" b="0" i="0" kern="1200" dirty="0" err="1">
                <a:solidFill>
                  <a:schemeClr val="tx1"/>
                </a:solidFill>
                <a:effectLst/>
                <a:latin typeface="+mn-lt"/>
                <a:ea typeface="+mn-ea"/>
                <a:cs typeface="+mn-cs"/>
              </a:rPr>
              <a:t>XMLBeans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JiBX</a:t>
            </a:r>
            <a:r>
              <a:rPr lang="en-US" altLang="zh-CN" sz="1200" b="0" i="0" kern="1200" dirty="0">
                <a:solidFill>
                  <a:schemeClr val="tx1"/>
                </a:solidFill>
                <a:effectLst/>
                <a:latin typeface="+mn-lt"/>
                <a:ea typeface="+mn-ea"/>
                <a:cs typeface="+mn-cs"/>
              </a:rPr>
              <a:t> and </a:t>
            </a:r>
            <a:r>
              <a:rPr lang="en-US" altLang="zh-CN" sz="1200" b="0" i="0" kern="1200" dirty="0" err="1">
                <a:solidFill>
                  <a:schemeClr val="tx1"/>
                </a:solidFill>
                <a:effectLst/>
                <a:latin typeface="+mn-lt"/>
                <a:ea typeface="+mn-ea"/>
                <a:cs typeface="+mn-cs"/>
              </a:rPr>
              <a:t>XStream</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2012 Rod Johnson </a:t>
            </a:r>
            <a:r>
              <a:rPr lang="zh-CN" altLang="en-US" sz="1200" b="0" i="0" kern="1200" dirty="0">
                <a:solidFill>
                  <a:schemeClr val="tx1"/>
                </a:solidFill>
                <a:effectLst/>
                <a:latin typeface="+mn-lt"/>
                <a:ea typeface="+mn-ea"/>
                <a:cs typeface="+mn-cs"/>
              </a:rPr>
              <a:t>离开</a:t>
            </a:r>
            <a:r>
              <a:rPr lang="en-US" altLang="zh-CN" sz="1200" b="0" i="0" kern="1200" dirty="0">
                <a:solidFill>
                  <a:schemeClr val="tx1"/>
                </a:solidFill>
                <a:effectLst/>
                <a:latin typeface="+mn-lt"/>
                <a:ea typeface="+mn-ea"/>
                <a:cs typeface="+mn-cs"/>
              </a:rPr>
              <a:t>Spring</a:t>
            </a:r>
            <a:r>
              <a:rPr lang="zh-CN" altLang="en-US" sz="1200" b="0" i="0" kern="1200" dirty="0">
                <a:solidFill>
                  <a:schemeClr val="tx1"/>
                </a:solidFill>
                <a:effectLst/>
                <a:latin typeface="+mn-lt"/>
                <a:ea typeface="+mn-ea"/>
                <a:cs typeface="+mn-cs"/>
              </a:rPr>
              <a:t>团队</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2014</a:t>
            </a:r>
            <a:r>
              <a:rPr lang="zh-CN" altLang="en-US" sz="1200" b="0" i="0" kern="1200" dirty="0">
                <a:solidFill>
                  <a:schemeClr val="tx1"/>
                </a:solidFill>
                <a:effectLst/>
                <a:latin typeface="+mn-lt"/>
                <a:ea typeface="+mn-ea"/>
                <a:cs typeface="+mn-cs"/>
              </a:rPr>
              <a:t>年</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月</a:t>
            </a:r>
            <a:r>
              <a:rPr lang="en-US" altLang="zh-CN" sz="1200" b="0" i="0" kern="1200" dirty="0">
                <a:solidFill>
                  <a:schemeClr val="tx1"/>
                </a:solidFill>
                <a:effectLst/>
                <a:latin typeface="+mn-lt"/>
                <a:ea typeface="+mn-ea"/>
                <a:cs typeface="+mn-cs"/>
              </a:rPr>
              <a:t> Spring Boot</a:t>
            </a:r>
            <a:r>
              <a:rPr lang="zh-CN" altLang="en-US" sz="1200" b="0" i="0" kern="1200" dirty="0">
                <a:solidFill>
                  <a:schemeClr val="tx1"/>
                </a:solidFill>
                <a:effectLst/>
                <a:latin typeface="+mn-lt"/>
                <a:ea typeface="+mn-ea"/>
                <a:cs typeface="+mn-cs"/>
              </a:rPr>
              <a:t>发布</a:t>
            </a:r>
            <a:endParaRPr lang="zh-CN" altLang="en-US" dirty="0"/>
          </a:p>
        </p:txBody>
      </p:sp>
      <p:sp>
        <p:nvSpPr>
          <p:cNvPr id="4" name="灯片编号占位符 3"/>
          <p:cNvSpPr>
            <a:spLocks noGrp="1"/>
          </p:cNvSpPr>
          <p:nvPr>
            <p:ph type="sldNum" sz="quarter" idx="5"/>
          </p:nvPr>
        </p:nvSpPr>
        <p:spPr/>
        <p:txBody>
          <a:bodyPr/>
          <a:lstStyle/>
          <a:p>
            <a:fld id="{1EE54F6B-BD95-4969-AE96-A2CB98B14622}" type="slidenum">
              <a:rPr lang="zh-CN" altLang="en-US" smtClean="0"/>
              <a:t>42</a:t>
            </a:fld>
            <a:endParaRPr lang="zh-CN" altLang="en-US"/>
          </a:p>
        </p:txBody>
      </p:sp>
    </p:spTree>
    <p:extLst>
      <p:ext uri="{BB962C8B-B14F-4D97-AF65-F5344CB8AC3E}">
        <p14:creationId xmlns:p14="http://schemas.microsoft.com/office/powerpoint/2010/main" val="11204414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b="0" i="0" dirty="0">
                <a:solidFill>
                  <a:srgbClr val="4D4D4D"/>
                </a:solidFill>
                <a:effectLst/>
                <a:latin typeface="-apple-system"/>
              </a:rPr>
              <a:t>2017 </a:t>
            </a:r>
            <a:r>
              <a:rPr lang="zh-CN" altLang="en-US" b="0" i="0" dirty="0">
                <a:solidFill>
                  <a:srgbClr val="4D4D4D"/>
                </a:solidFill>
                <a:effectLst/>
                <a:latin typeface="-apple-system"/>
              </a:rPr>
              <a:t>年，</a:t>
            </a:r>
            <a:r>
              <a:rPr lang="en-US" altLang="zh-CN" b="0" i="0" dirty="0">
                <a:solidFill>
                  <a:srgbClr val="4D4D4D"/>
                </a:solidFill>
                <a:effectLst/>
                <a:latin typeface="-apple-system"/>
              </a:rPr>
              <a:t>Oracle </a:t>
            </a:r>
            <a:r>
              <a:rPr lang="zh-CN" altLang="en-US" b="0" i="0" dirty="0">
                <a:solidFill>
                  <a:srgbClr val="4D4D4D"/>
                </a:solidFill>
                <a:effectLst/>
                <a:latin typeface="-apple-system"/>
              </a:rPr>
              <a:t>公司决定将 </a:t>
            </a:r>
            <a:r>
              <a:rPr lang="en-US" altLang="zh-CN" b="0" i="0" dirty="0">
                <a:solidFill>
                  <a:srgbClr val="4D4D4D"/>
                </a:solidFill>
                <a:effectLst/>
                <a:latin typeface="-apple-system"/>
              </a:rPr>
              <a:t>Java EE </a:t>
            </a:r>
            <a:r>
              <a:rPr lang="zh-CN" altLang="en-US" b="0" i="0" dirty="0">
                <a:solidFill>
                  <a:srgbClr val="4D4D4D"/>
                </a:solidFill>
                <a:effectLst/>
                <a:latin typeface="-apple-system"/>
              </a:rPr>
              <a:t>移交给开源组织 </a:t>
            </a:r>
            <a:r>
              <a:rPr lang="en-US" altLang="zh-CN" b="0" i="0" u="none" strike="noStrike" dirty="0">
                <a:solidFill>
                  <a:srgbClr val="FC5531"/>
                </a:solidFill>
                <a:effectLst/>
                <a:latin typeface="-apple-system"/>
                <a:hlinkClick r:id="rId3"/>
              </a:rPr>
              <a:t>Eclipse</a:t>
            </a:r>
            <a:r>
              <a:rPr lang="en-US" altLang="zh-CN" b="0" i="0" dirty="0">
                <a:solidFill>
                  <a:srgbClr val="4D4D4D"/>
                </a:solidFill>
                <a:effectLst/>
                <a:latin typeface="-apple-system"/>
              </a:rPr>
              <a:t> Foundation</a:t>
            </a:r>
            <a:r>
              <a:rPr lang="zh-CN" altLang="en-US" b="0" i="0" dirty="0">
                <a:solidFill>
                  <a:srgbClr val="4D4D4D"/>
                </a:solidFill>
                <a:effectLst/>
                <a:latin typeface="-apple-system"/>
              </a:rPr>
              <a:t>（</a:t>
            </a:r>
            <a:r>
              <a:rPr lang="en-US" altLang="zh-CN" b="0" i="0" dirty="0">
                <a:solidFill>
                  <a:srgbClr val="4D4D4D"/>
                </a:solidFill>
                <a:effectLst/>
                <a:latin typeface="-apple-system"/>
              </a:rPr>
              <a:t>Eclipse </a:t>
            </a:r>
            <a:r>
              <a:rPr lang="zh-CN" altLang="en-US" b="0" i="0" dirty="0">
                <a:solidFill>
                  <a:srgbClr val="4D4D4D"/>
                </a:solidFill>
                <a:effectLst/>
                <a:latin typeface="-apple-system"/>
              </a:rPr>
              <a:t>基金会）</a:t>
            </a:r>
            <a:endParaRPr lang="en-US" altLang="zh-CN" b="0" i="0" dirty="0">
              <a:solidFill>
                <a:srgbClr val="4D4D4D"/>
              </a:solidFill>
              <a:effectLst/>
              <a:latin typeface="-apple-system"/>
            </a:endParaRPr>
          </a:p>
          <a:p>
            <a:pPr eaLnBrk="1" hangingPunct="1">
              <a:spcBef>
                <a:spcPct val="0"/>
              </a:spcBef>
            </a:pPr>
            <a:r>
              <a:rPr lang="zh-CN" altLang="en-US" b="0" i="0" dirty="0">
                <a:solidFill>
                  <a:srgbClr val="4D4D4D"/>
                </a:solidFill>
                <a:effectLst/>
                <a:latin typeface="-apple-system"/>
              </a:rPr>
              <a:t>由于前述 </a:t>
            </a:r>
            <a:r>
              <a:rPr lang="en-US" altLang="zh-CN" b="0" i="0" dirty="0">
                <a:solidFill>
                  <a:srgbClr val="4D4D4D"/>
                </a:solidFill>
                <a:effectLst/>
                <a:latin typeface="-apple-system"/>
              </a:rPr>
              <a:t>Java </a:t>
            </a:r>
            <a:r>
              <a:rPr lang="zh-CN" altLang="en-US" b="0" i="0" dirty="0">
                <a:solidFill>
                  <a:srgbClr val="4D4D4D"/>
                </a:solidFill>
                <a:effectLst/>
                <a:latin typeface="-apple-system"/>
              </a:rPr>
              <a:t>与印度尼西亚的关系，改名</a:t>
            </a:r>
            <a:r>
              <a:rPr lang="en-US" altLang="zh-CN" b="0" i="0" dirty="0">
                <a:solidFill>
                  <a:srgbClr val="4D4D4D"/>
                </a:solidFill>
                <a:effectLst/>
                <a:latin typeface="-apple-system"/>
              </a:rPr>
              <a:t>Jakarta</a:t>
            </a: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43</a:t>
            </a:fld>
            <a:endParaRPr lang="zh-CN" altLang="en-US"/>
          </a:p>
        </p:txBody>
      </p:sp>
    </p:spTree>
    <p:extLst>
      <p:ext uri="{BB962C8B-B14F-4D97-AF65-F5344CB8AC3E}">
        <p14:creationId xmlns:p14="http://schemas.microsoft.com/office/powerpoint/2010/main" val="11932673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44</a:t>
            </a:fld>
            <a:endParaRPr lang="zh-CN" altLang="en-US"/>
          </a:p>
        </p:txBody>
      </p:sp>
    </p:spTree>
    <p:extLst>
      <p:ext uri="{BB962C8B-B14F-4D97-AF65-F5344CB8AC3E}">
        <p14:creationId xmlns:p14="http://schemas.microsoft.com/office/powerpoint/2010/main" val="463771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8</a:t>
            </a:fld>
            <a:endParaRPr lang="zh-CN" altLang="en-US"/>
          </a:p>
        </p:txBody>
      </p:sp>
    </p:spTree>
    <p:extLst>
      <p:ext uri="{BB962C8B-B14F-4D97-AF65-F5344CB8AC3E}">
        <p14:creationId xmlns:p14="http://schemas.microsoft.com/office/powerpoint/2010/main" val="2102304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J2EE1.2: </a:t>
            </a:r>
            <a:r>
              <a:rPr lang="zh-CN" altLang="en-US" dirty="0"/>
              <a:t>实现基本三层结构</a:t>
            </a:r>
            <a:endParaRPr lang="en-US" altLang="zh-CN" dirty="0"/>
          </a:p>
          <a:p>
            <a:pPr eaLnBrk="1" hangingPunct="1">
              <a:spcBef>
                <a:spcPct val="0"/>
              </a:spcBef>
            </a:pPr>
            <a:r>
              <a:rPr lang="en-US" altLang="zh-CN" dirty="0"/>
              <a:t>J2EE1.3:</a:t>
            </a:r>
            <a:r>
              <a:rPr lang="zh-CN" altLang="en-US" dirty="0"/>
              <a:t>支持</a:t>
            </a:r>
            <a:r>
              <a:rPr lang="en-US" altLang="zh-CN" dirty="0"/>
              <a:t>XML</a:t>
            </a:r>
            <a:r>
              <a:rPr lang="zh-CN" altLang="en-US" dirty="0"/>
              <a:t>配置</a:t>
            </a:r>
            <a:endParaRPr lang="en-US" altLang="zh-CN" dirty="0"/>
          </a:p>
          <a:p>
            <a:pPr eaLnBrk="1" hangingPunct="1">
              <a:spcBef>
                <a:spcPct val="0"/>
              </a:spcBef>
            </a:pPr>
            <a:r>
              <a:rPr lang="en-US" altLang="zh-CN" dirty="0"/>
              <a:t>J2EE1.4</a:t>
            </a:r>
            <a:r>
              <a:rPr lang="zh-CN" altLang="en-US" dirty="0"/>
              <a:t>：</a:t>
            </a:r>
            <a:r>
              <a:rPr lang="en-US" altLang="zh-CN" dirty="0"/>
              <a:t>XML Web Service</a:t>
            </a:r>
          </a:p>
          <a:p>
            <a:pPr eaLnBrk="1" hangingPunct="1">
              <a:spcBef>
                <a:spcPct val="0"/>
              </a:spcBef>
            </a:pPr>
            <a:r>
              <a:rPr lang="en-US" altLang="zh-CN" dirty="0"/>
              <a:t>Spring1.0</a:t>
            </a:r>
            <a:r>
              <a:rPr lang="zh-CN" altLang="en-US" dirty="0"/>
              <a:t>： 实现基本</a:t>
            </a:r>
            <a:r>
              <a:rPr lang="en-US" altLang="zh-CN" dirty="0" err="1"/>
              <a:t>IoC</a:t>
            </a:r>
            <a:r>
              <a:rPr lang="zh-CN" altLang="en-US" dirty="0"/>
              <a:t>和</a:t>
            </a:r>
            <a:r>
              <a:rPr lang="en-US" altLang="zh-CN" dirty="0"/>
              <a:t>AOP</a:t>
            </a:r>
            <a:r>
              <a:rPr lang="zh-CN" altLang="en-US" dirty="0"/>
              <a:t>，单层结构</a:t>
            </a:r>
            <a:endParaRPr lang="en-US" altLang="zh-CN" dirty="0"/>
          </a:p>
          <a:p>
            <a:pPr eaLnBrk="1" hangingPunct="1">
              <a:spcBef>
                <a:spcPct val="0"/>
              </a:spcBef>
            </a:pPr>
            <a:r>
              <a:rPr lang="en-US" altLang="zh-CN" dirty="0" err="1"/>
              <a:t>JavaEE</a:t>
            </a:r>
            <a:r>
              <a:rPr lang="en-US" altLang="zh-CN" dirty="0"/>
              <a:t> 5</a:t>
            </a:r>
            <a:r>
              <a:rPr lang="zh-CN" altLang="en-US" dirty="0"/>
              <a:t>：借鉴</a:t>
            </a:r>
            <a:r>
              <a:rPr lang="en-US" altLang="zh-CN" dirty="0"/>
              <a:t>Spring</a:t>
            </a:r>
            <a:r>
              <a:rPr lang="zh-CN" altLang="en-US" dirty="0"/>
              <a:t>，采用</a:t>
            </a:r>
            <a:r>
              <a:rPr lang="en-US" altLang="zh-CN" dirty="0"/>
              <a:t>XML</a:t>
            </a:r>
            <a:r>
              <a:rPr lang="zh-CN" altLang="en-US" dirty="0"/>
              <a:t>配置实现</a:t>
            </a:r>
            <a:r>
              <a:rPr lang="en-US" altLang="zh-CN" dirty="0"/>
              <a:t>EJB 3.0</a:t>
            </a:r>
            <a:r>
              <a:rPr lang="zh-CN" altLang="en-US" dirty="0"/>
              <a:t>，引入</a:t>
            </a:r>
            <a:r>
              <a:rPr lang="en-US" altLang="zh-CN" dirty="0"/>
              <a:t>JPA</a:t>
            </a:r>
            <a:r>
              <a:rPr lang="zh-CN" altLang="en-US" dirty="0"/>
              <a:t>和</a:t>
            </a:r>
            <a:r>
              <a:rPr lang="en-US" altLang="zh-CN" dirty="0"/>
              <a:t>Web Service</a:t>
            </a:r>
          </a:p>
          <a:p>
            <a:pPr eaLnBrk="1" hangingPunct="1">
              <a:spcBef>
                <a:spcPct val="0"/>
              </a:spcBef>
            </a:pPr>
            <a:r>
              <a:rPr lang="en-US" altLang="zh-CN" dirty="0"/>
              <a:t>Spring2.0</a:t>
            </a:r>
            <a:r>
              <a:rPr lang="zh-CN" altLang="en-US" dirty="0"/>
              <a:t>：简化</a:t>
            </a:r>
            <a:r>
              <a:rPr lang="en-US" altLang="zh-CN" dirty="0"/>
              <a:t>XML</a:t>
            </a:r>
            <a:r>
              <a:rPr lang="zh-CN" altLang="en-US" dirty="0"/>
              <a:t>配置。支持</a:t>
            </a:r>
            <a:r>
              <a:rPr lang="en-US" altLang="zh-CN" dirty="0"/>
              <a:t>JPA</a:t>
            </a:r>
            <a:r>
              <a:rPr lang="zh-CN" altLang="en-US" dirty="0"/>
              <a:t>，支持多样化前端渲染，</a:t>
            </a:r>
            <a:endParaRPr lang="en-US" altLang="zh-CN" dirty="0"/>
          </a:p>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dirty="0"/>
              <a:t>Spring2.5</a:t>
            </a:r>
            <a:r>
              <a:rPr lang="zh-CN" altLang="en-US" dirty="0"/>
              <a:t>：借助</a:t>
            </a:r>
            <a:r>
              <a:rPr lang="en-US" altLang="zh-CN" dirty="0"/>
              <a:t>JavaSE5</a:t>
            </a:r>
            <a:r>
              <a:rPr lang="zh-CN" altLang="en-US" dirty="0"/>
              <a:t>的注解，实现基于注解的配置，支持自动扫描进一步简化配置</a:t>
            </a:r>
            <a:endParaRPr lang="en-US" altLang="zh-CN" dirty="0"/>
          </a:p>
          <a:p>
            <a:pPr eaLnBrk="1" hangingPunct="1">
              <a:spcBef>
                <a:spcPct val="0"/>
              </a:spcBef>
            </a:pPr>
            <a:r>
              <a:rPr lang="en-US" altLang="zh-CN" dirty="0" err="1"/>
              <a:t>JavaEE</a:t>
            </a:r>
            <a:r>
              <a:rPr lang="en-US" altLang="zh-CN" dirty="0"/>
              <a:t> 6: </a:t>
            </a:r>
            <a:r>
              <a:rPr lang="zh-CN" altLang="en-US" dirty="0"/>
              <a:t>引入</a:t>
            </a:r>
            <a:r>
              <a:rPr lang="en-US" altLang="zh-CN" dirty="0"/>
              <a:t>DI</a:t>
            </a:r>
            <a:r>
              <a:rPr lang="zh-CN" altLang="en-US" dirty="0"/>
              <a:t>，支持</a:t>
            </a:r>
            <a:r>
              <a:rPr lang="en-US" altLang="zh-CN" dirty="0"/>
              <a:t>Restful API</a:t>
            </a:r>
          </a:p>
          <a:p>
            <a:pPr eaLnBrk="1" hangingPunct="1">
              <a:spcBef>
                <a:spcPct val="0"/>
              </a:spcBef>
            </a:pPr>
            <a:r>
              <a:rPr lang="en-US" altLang="zh-CN" dirty="0"/>
              <a:t>Spring3.0:  </a:t>
            </a:r>
            <a:r>
              <a:rPr lang="zh-CN" altLang="en-US" dirty="0"/>
              <a:t>引入</a:t>
            </a:r>
            <a:r>
              <a:rPr lang="en-US" altLang="zh-CN" dirty="0"/>
              <a:t>Java</a:t>
            </a:r>
            <a:r>
              <a:rPr lang="zh-CN" altLang="en-US" dirty="0"/>
              <a:t>配置</a:t>
            </a:r>
            <a:endParaRPr lang="en-US" altLang="zh-CN" dirty="0"/>
          </a:p>
          <a:p>
            <a:pPr eaLnBrk="1" hangingPunct="1">
              <a:spcBef>
                <a:spcPct val="0"/>
              </a:spcBef>
            </a:pPr>
            <a:r>
              <a:rPr lang="en-US" altLang="zh-CN" dirty="0"/>
              <a:t>JavaEE7</a:t>
            </a:r>
            <a:r>
              <a:rPr lang="zh-CN" altLang="en-US" dirty="0"/>
              <a:t>：增加</a:t>
            </a:r>
            <a:r>
              <a:rPr lang="en-US" altLang="zh-CN" dirty="0"/>
              <a:t>HTML5</a:t>
            </a:r>
            <a:r>
              <a:rPr lang="zh-CN" altLang="en-US" dirty="0"/>
              <a:t>的支持， </a:t>
            </a:r>
            <a:r>
              <a:rPr lang="en-US" altLang="zh-CN" dirty="0"/>
              <a:t>JSON</a:t>
            </a:r>
            <a:r>
              <a:rPr lang="zh-CN" altLang="en-US" dirty="0"/>
              <a:t>的支持</a:t>
            </a:r>
            <a:endParaRPr lang="en-US" altLang="zh-CN" dirty="0"/>
          </a:p>
          <a:p>
            <a:pPr eaLnBrk="1" hangingPunct="1">
              <a:spcBef>
                <a:spcPct val="0"/>
              </a:spcBef>
            </a:pPr>
            <a:r>
              <a:rPr lang="en-US" altLang="zh-CN" dirty="0"/>
              <a:t>Spring4.0</a:t>
            </a:r>
            <a:r>
              <a:rPr lang="zh-CN" altLang="en-US" dirty="0"/>
              <a:t>： 支持</a:t>
            </a:r>
            <a:r>
              <a:rPr lang="en-US" altLang="zh-CN" dirty="0"/>
              <a:t>Java8</a:t>
            </a:r>
            <a:r>
              <a:rPr lang="zh-CN" altLang="en-US" dirty="0"/>
              <a:t>， </a:t>
            </a:r>
            <a:r>
              <a:rPr lang="en-US" altLang="zh-CN" dirty="0" err="1"/>
              <a:t>Springboot</a:t>
            </a:r>
            <a:r>
              <a:rPr lang="zh-CN" altLang="en-US" dirty="0"/>
              <a:t>出现</a:t>
            </a:r>
            <a:endParaRPr lang="en-US" altLang="zh-CN" dirty="0"/>
          </a:p>
          <a:p>
            <a:pPr eaLnBrk="1" hangingPunct="1">
              <a:spcBef>
                <a:spcPct val="0"/>
              </a:spcBef>
            </a:pPr>
            <a:r>
              <a:rPr lang="en-US" altLang="zh-CN" dirty="0"/>
              <a:t>JavaEE8</a:t>
            </a:r>
            <a:r>
              <a:rPr lang="zh-CN" altLang="en-US" dirty="0"/>
              <a:t>：响应式客户端支持</a:t>
            </a:r>
            <a:endParaRPr lang="en-US" altLang="zh-CN" dirty="0"/>
          </a:p>
          <a:p>
            <a:pPr eaLnBrk="1" hangingPunct="1">
              <a:spcBef>
                <a:spcPct val="0"/>
              </a:spcBef>
            </a:pPr>
            <a:r>
              <a:rPr lang="en-US" altLang="zh-CN" dirty="0"/>
              <a:t>Spring 5.0</a:t>
            </a:r>
            <a:r>
              <a:rPr lang="zh-CN" altLang="en-US" dirty="0"/>
              <a:t>： 响应式技术栈</a:t>
            </a:r>
            <a:endParaRPr lang="en-US" altLang="zh-CN" dirty="0"/>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9</a:t>
            </a:fld>
            <a:endParaRPr lang="zh-CN" altLang="en-US"/>
          </a:p>
        </p:txBody>
      </p:sp>
    </p:spTree>
    <p:extLst>
      <p:ext uri="{BB962C8B-B14F-4D97-AF65-F5344CB8AC3E}">
        <p14:creationId xmlns:p14="http://schemas.microsoft.com/office/powerpoint/2010/main" val="1622740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10</a:t>
            </a:fld>
            <a:endParaRPr lang="zh-CN" altLang="en-US"/>
          </a:p>
        </p:txBody>
      </p:sp>
    </p:spTree>
    <p:extLst>
      <p:ext uri="{BB962C8B-B14F-4D97-AF65-F5344CB8AC3E}">
        <p14:creationId xmlns:p14="http://schemas.microsoft.com/office/powerpoint/2010/main" val="3980274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11</a:t>
            </a:fld>
            <a:endParaRPr lang="zh-CN" altLang="en-US"/>
          </a:p>
        </p:txBody>
      </p:sp>
    </p:spTree>
    <p:extLst>
      <p:ext uri="{BB962C8B-B14F-4D97-AF65-F5344CB8AC3E}">
        <p14:creationId xmlns:p14="http://schemas.microsoft.com/office/powerpoint/2010/main" val="11636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12</a:t>
            </a:fld>
            <a:endParaRPr lang="zh-CN" altLang="en-US"/>
          </a:p>
        </p:txBody>
      </p:sp>
    </p:spTree>
    <p:extLst>
      <p:ext uri="{BB962C8B-B14F-4D97-AF65-F5344CB8AC3E}">
        <p14:creationId xmlns:p14="http://schemas.microsoft.com/office/powerpoint/2010/main" val="3478768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a:solidFill>
                  <a:schemeClr val="tx1"/>
                </a:solidFill>
                <a:effectLst/>
                <a:latin typeface="+mn-lt"/>
                <a:ea typeface="+mn-ea"/>
                <a:cs typeface="+mn-cs"/>
              </a:rPr>
              <a:t>分层的概念，分成客户端层、</a:t>
            </a:r>
            <a:r>
              <a:rPr lang="en-US" altLang="zh-CN" sz="1200" b="0" i="0" kern="1200" dirty="0">
                <a:solidFill>
                  <a:schemeClr val="tx1"/>
                </a:solidFill>
                <a:effectLst/>
                <a:latin typeface="+mn-lt"/>
                <a:ea typeface="+mn-ea"/>
                <a:cs typeface="+mn-cs"/>
              </a:rPr>
              <a:t>Web</a:t>
            </a:r>
            <a:r>
              <a:rPr lang="zh-CN" altLang="en-US" sz="1200" b="0" i="0" kern="1200" dirty="0">
                <a:solidFill>
                  <a:schemeClr val="tx1"/>
                </a:solidFill>
                <a:effectLst/>
                <a:latin typeface="+mn-lt"/>
                <a:ea typeface="+mn-ea"/>
                <a:cs typeface="+mn-cs"/>
              </a:rPr>
              <a:t>层、</a:t>
            </a:r>
            <a:r>
              <a:rPr lang="en-US" altLang="zh-CN" sz="1200" b="0" i="0" kern="1200" dirty="0">
                <a:solidFill>
                  <a:schemeClr val="tx1"/>
                </a:solidFill>
                <a:effectLst/>
                <a:latin typeface="+mn-lt"/>
                <a:ea typeface="+mn-ea"/>
                <a:cs typeface="+mn-cs"/>
              </a:rPr>
              <a:t>EJB</a:t>
            </a:r>
            <a:r>
              <a:rPr lang="zh-CN" altLang="en-US" sz="1200" b="0" i="0" kern="1200" dirty="0">
                <a:solidFill>
                  <a:schemeClr val="tx1"/>
                </a:solidFill>
                <a:effectLst/>
                <a:latin typeface="+mn-lt"/>
                <a:ea typeface="+mn-ea"/>
                <a:cs typeface="+mn-cs"/>
              </a:rPr>
              <a:t>层和数据库层</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a:solidFill>
                  <a:schemeClr val="tx1"/>
                </a:solidFill>
                <a:effectLst/>
                <a:latin typeface="+mn-lt"/>
                <a:ea typeface="+mn-ea"/>
                <a:cs typeface="+mn-cs"/>
              </a:rPr>
              <a:t>引入组件和容器的概念</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z="1200" b="0" i="0" kern="1200" dirty="0">
                <a:solidFill>
                  <a:schemeClr val="tx1"/>
                </a:solidFill>
                <a:effectLst/>
                <a:latin typeface="+mn-lt"/>
                <a:ea typeface="+mn-ea"/>
                <a:cs typeface="+mn-cs"/>
              </a:rPr>
              <a:t>服务标准化：定义</a:t>
            </a:r>
            <a:r>
              <a:rPr lang="en-US" altLang="zh-CN" sz="1200" b="0" i="0" kern="1200" dirty="0">
                <a:solidFill>
                  <a:schemeClr val="tx1"/>
                </a:solidFill>
                <a:effectLst/>
                <a:latin typeface="+mn-lt"/>
                <a:ea typeface="+mn-ea"/>
                <a:cs typeface="+mn-cs"/>
              </a:rPr>
              <a:t>JMS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JNDI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JTA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JDBC</a:t>
            </a:r>
            <a:r>
              <a:rPr lang="zh-CN" altLang="en-US" sz="1200" b="0" i="0" kern="1200" dirty="0">
                <a:solidFill>
                  <a:schemeClr val="tx1"/>
                </a:solidFill>
                <a:effectLst/>
                <a:latin typeface="+mn-lt"/>
                <a:ea typeface="+mn-ea"/>
                <a:cs typeface="+mn-cs"/>
              </a:rPr>
              <a:t>的规范</a:t>
            </a:r>
            <a:endParaRPr lang="en-US" altLang="zh-CN" sz="1200" b="0" i="0" kern="1200" dirty="0">
              <a:solidFill>
                <a:schemeClr val="tx1"/>
              </a:solidFill>
              <a:effectLst/>
              <a:latin typeface="+mn-lt"/>
              <a:ea typeface="+mn-ea"/>
              <a:cs typeface="+mn-cs"/>
            </a:endParaRPr>
          </a:p>
          <a:p>
            <a:pPr eaLnBrk="1" hangingPunct="1">
              <a:spcBef>
                <a:spcPct val="0"/>
              </a:spcBef>
            </a:pPr>
            <a:endParaRPr lang="zh-CN" altLang="en-US" dirty="0"/>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CDF3C2-92E1-4D80-A87F-902EA4F069C7}" type="slidenum">
              <a:rPr lang="zh-CN" altLang="en-US" smtClean="0"/>
              <a:pPr/>
              <a:t>13</a:t>
            </a:fld>
            <a:endParaRPr lang="zh-CN" altLang="en-US"/>
          </a:p>
        </p:txBody>
      </p:sp>
    </p:spTree>
    <p:extLst>
      <p:ext uri="{BB962C8B-B14F-4D97-AF65-F5344CB8AC3E}">
        <p14:creationId xmlns:p14="http://schemas.microsoft.com/office/powerpoint/2010/main" val="340103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63CDE-284B-423E-855F-22E1CF80929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AF19AD1-F2AD-42D3-890B-3169F8545C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A4A7A5-ED19-4494-BA0E-340219D7ABB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64644B2-A09E-4291-A0DF-6F8B4C0CD4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1F1C63-7FE7-41ED-9794-2C52CF769FDA}"/>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48406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050EE-FF66-4817-90E1-0250A01527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7ADB5B-2B28-4C0F-9437-BF96F78E4D44}"/>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B775F1-868F-468F-81AA-A500F19C0DA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A018AC78-934B-4DB0-9426-37353BE5D0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DA0E1-D132-481E-8B18-27008DAB7C71}"/>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214356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67AC71-4E10-4607-8641-F8163875B57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3560650-06D3-4FEF-B309-2D214AD9C9A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D61B74-EA0A-4EA4-99B6-D653976D804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3E66953-9E00-4915-B1DA-0A3BDC23C3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70131D-1F4F-43ED-871F-30314F23892D}"/>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294184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D547D-3E6B-4BE8-8230-B382B25B3381}"/>
              </a:ext>
            </a:extLst>
          </p:cNvPr>
          <p:cNvSpPr>
            <a:spLocks noGrp="1"/>
          </p:cNvSpPr>
          <p:nvPr>
            <p:ph type="title"/>
          </p:nvPr>
        </p:nvSpPr>
        <p:spPr/>
        <p:txBody>
          <a:bodyPr>
            <a:normAutofit/>
          </a:bodyPr>
          <a:lstStyle>
            <a:lvl1pPr>
              <a:defRPr sz="40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A6345363-C550-4B29-B9FB-A2A86BF69E94}"/>
              </a:ext>
            </a:extLst>
          </p:cNvPr>
          <p:cNvSpPr>
            <a:spLocks noGrp="1"/>
          </p:cNvSpPr>
          <p:nvPr>
            <p:ph idx="1"/>
          </p:nvPr>
        </p:nvSpPr>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8" name="图片 7">
            <a:extLst>
              <a:ext uri="{FF2B5EF4-FFF2-40B4-BE49-F238E27FC236}">
                <a16:creationId xmlns:a16="http://schemas.microsoft.com/office/drawing/2014/main" id="{238B232D-A446-4319-815E-4176D29A8C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838200" y="6311900"/>
            <a:ext cx="470948" cy="461529"/>
          </a:xfrm>
          <a:prstGeom prst="rect">
            <a:avLst/>
          </a:prstGeom>
        </p:spPr>
      </p:pic>
      <p:sp>
        <p:nvSpPr>
          <p:cNvPr id="9" name="文本框 8">
            <a:extLst>
              <a:ext uri="{FF2B5EF4-FFF2-40B4-BE49-F238E27FC236}">
                <a16:creationId xmlns:a16="http://schemas.microsoft.com/office/drawing/2014/main" id="{5F1541A0-647C-4D49-864A-3EEEA97EA46D}"/>
              </a:ext>
            </a:extLst>
          </p:cNvPr>
          <p:cNvSpPr txBox="1"/>
          <p:nvPr userDrawn="1"/>
        </p:nvSpPr>
        <p:spPr>
          <a:xfrm>
            <a:off x="1309148" y="6357998"/>
            <a:ext cx="2031325" cy="369332"/>
          </a:xfrm>
          <a:prstGeom prst="rect">
            <a:avLst/>
          </a:prstGeom>
          <a:noFill/>
        </p:spPr>
        <p:txBody>
          <a:bodyPr wrap="none" rtlCol="0">
            <a:spAutoFit/>
          </a:bodyPr>
          <a:lstStyle/>
          <a:p>
            <a:r>
              <a:rPr lang="zh-CN" altLang="en-US" dirty="0">
                <a:latin typeface="华文中宋" panose="02010600040101010101" pitchFamily="2" charset="-122"/>
                <a:ea typeface="华文中宋" panose="02010600040101010101" pitchFamily="2" charset="-122"/>
              </a:rPr>
              <a:t>厦门大学信息学院</a:t>
            </a:r>
            <a:endParaRPr lang="zh-CN" altLang="en-US" dirty="0"/>
          </a:p>
        </p:txBody>
      </p:sp>
      <p:sp>
        <p:nvSpPr>
          <p:cNvPr id="14" name="页脚占位符 13">
            <a:extLst>
              <a:ext uri="{FF2B5EF4-FFF2-40B4-BE49-F238E27FC236}">
                <a16:creationId xmlns:a16="http://schemas.microsoft.com/office/drawing/2014/main" id="{83133F98-474B-46C1-B8D3-D30252EDD19C}"/>
              </a:ext>
            </a:extLst>
          </p:cNvPr>
          <p:cNvSpPr>
            <a:spLocks noGrp="1"/>
          </p:cNvSpPr>
          <p:nvPr>
            <p:ph type="ftr" sz="quarter" idx="11"/>
          </p:nvPr>
        </p:nvSpPr>
        <p:spPr/>
        <p:txBody>
          <a:bodyPr/>
          <a:lstStyle/>
          <a:p>
            <a:endParaRPr lang="zh-CN" altLang="en-US"/>
          </a:p>
        </p:txBody>
      </p:sp>
      <p:sp>
        <p:nvSpPr>
          <p:cNvPr id="15" name="灯片编号占位符 14">
            <a:extLst>
              <a:ext uri="{FF2B5EF4-FFF2-40B4-BE49-F238E27FC236}">
                <a16:creationId xmlns:a16="http://schemas.microsoft.com/office/drawing/2014/main" id="{48B38DD3-D7DA-41BF-866E-34AD1DE9A49A}"/>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3883322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B0299-3401-4D47-A6E0-4433E1BB891C}"/>
              </a:ext>
            </a:extLst>
          </p:cNvPr>
          <p:cNvSpPr>
            <a:spLocks noGrp="1"/>
          </p:cNvSpPr>
          <p:nvPr>
            <p:ph type="title"/>
          </p:nvPr>
        </p:nvSpPr>
        <p:spPr>
          <a:xfrm>
            <a:off x="831850" y="1709738"/>
            <a:ext cx="10515600" cy="2852737"/>
          </a:xfrm>
        </p:spPr>
        <p:txBody>
          <a:bodyPr anchor="b"/>
          <a:lstStyle>
            <a:lvl1pPr>
              <a:defRPr sz="6000">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3BC57BE4-90C6-4AF1-9145-EC5900006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Black" panose="020B0A040201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5" name="页脚占位符 4">
            <a:extLst>
              <a:ext uri="{FF2B5EF4-FFF2-40B4-BE49-F238E27FC236}">
                <a16:creationId xmlns:a16="http://schemas.microsoft.com/office/drawing/2014/main" id="{130E09DD-D718-4B66-8497-156D8F265E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C07D1B-4CD6-46F7-8044-36419F0EC6AF}"/>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pic>
        <p:nvPicPr>
          <p:cNvPr id="7" name="图片 6">
            <a:extLst>
              <a:ext uri="{FF2B5EF4-FFF2-40B4-BE49-F238E27FC236}">
                <a16:creationId xmlns:a16="http://schemas.microsoft.com/office/drawing/2014/main" id="{A488E02C-4126-461A-B457-AD5C5DD1D1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838200" y="6311900"/>
            <a:ext cx="470948" cy="461529"/>
          </a:xfrm>
          <a:prstGeom prst="rect">
            <a:avLst/>
          </a:prstGeom>
        </p:spPr>
      </p:pic>
      <p:sp>
        <p:nvSpPr>
          <p:cNvPr id="8" name="文本框 7">
            <a:extLst>
              <a:ext uri="{FF2B5EF4-FFF2-40B4-BE49-F238E27FC236}">
                <a16:creationId xmlns:a16="http://schemas.microsoft.com/office/drawing/2014/main" id="{64886A43-C391-4F0B-887D-62BCF2C46EF9}"/>
              </a:ext>
            </a:extLst>
          </p:cNvPr>
          <p:cNvSpPr txBox="1"/>
          <p:nvPr userDrawn="1"/>
        </p:nvSpPr>
        <p:spPr>
          <a:xfrm>
            <a:off x="1309148" y="6357998"/>
            <a:ext cx="2031325" cy="369332"/>
          </a:xfrm>
          <a:prstGeom prst="rect">
            <a:avLst/>
          </a:prstGeom>
          <a:noFill/>
        </p:spPr>
        <p:txBody>
          <a:bodyPr wrap="none" rtlCol="0">
            <a:spAutoFit/>
          </a:bodyPr>
          <a:lstStyle/>
          <a:p>
            <a:r>
              <a:rPr lang="zh-CN" altLang="en-US" dirty="0">
                <a:latin typeface="华文中宋" panose="02010600040101010101" pitchFamily="2" charset="-122"/>
                <a:ea typeface="华文中宋" panose="02010600040101010101" pitchFamily="2" charset="-122"/>
              </a:rPr>
              <a:t>厦门大学信息学院</a:t>
            </a:r>
            <a:endParaRPr lang="zh-CN" altLang="en-US" dirty="0"/>
          </a:p>
        </p:txBody>
      </p:sp>
    </p:spTree>
    <p:extLst>
      <p:ext uri="{BB962C8B-B14F-4D97-AF65-F5344CB8AC3E}">
        <p14:creationId xmlns:p14="http://schemas.microsoft.com/office/powerpoint/2010/main" val="46367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1EA4CE-00BD-4E53-8633-2548777EC41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5C3DB4-63D2-4103-972B-4E549F340DE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2B5005B-68B1-4B1F-855C-B476C7A133AD}"/>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D27ED0A-FE8D-4B1A-9083-14EF1B93FC50}"/>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8389967-2790-4176-A0BB-572E377D61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7D19CD-CED0-45C8-BAE1-8515F2B58A4E}"/>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58234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6E56F-6AF0-4B6B-87AF-813D87ABC2BC}"/>
              </a:ext>
            </a:extLst>
          </p:cNvPr>
          <p:cNvSpPr>
            <a:spLocks noGrp="1"/>
          </p:cNvSpPr>
          <p:nvPr>
            <p:ph type="title"/>
          </p:nvPr>
        </p:nvSpPr>
        <p:spPr>
          <a:xfrm>
            <a:off x="839788" y="365125"/>
            <a:ext cx="10515600" cy="1325563"/>
          </a:xfrm>
        </p:spPr>
        <p:txBody>
          <a:bodyPr>
            <a:normAutofit/>
          </a:bodyPr>
          <a:lstStyle>
            <a:lvl1pPr>
              <a:defRPr sz="4000">
                <a:latin typeface="华文中宋" panose="02010600040101010101" pitchFamily="2" charset="-122"/>
                <a:ea typeface="华文中宋" panose="02010600040101010101" pitchFamily="2" charset="-122"/>
              </a:defRPr>
            </a:lvl1pPr>
          </a:lstStyle>
          <a:p>
            <a:r>
              <a:rPr lang="zh-CN" altLang="en-US"/>
              <a:t>单击此处编辑母版标题样式</a:t>
            </a:r>
          </a:p>
        </p:txBody>
      </p:sp>
      <p:sp>
        <p:nvSpPr>
          <p:cNvPr id="3" name="文本占位符 2">
            <a:extLst>
              <a:ext uri="{FF2B5EF4-FFF2-40B4-BE49-F238E27FC236}">
                <a16:creationId xmlns:a16="http://schemas.microsoft.com/office/drawing/2014/main" id="{3425A2DB-292C-466D-9260-DBB8EC1869D9}"/>
              </a:ext>
            </a:extLst>
          </p:cNvPr>
          <p:cNvSpPr>
            <a:spLocks noGrp="1"/>
          </p:cNvSpPr>
          <p:nvPr>
            <p:ph type="body" idx="1"/>
          </p:nvPr>
        </p:nvSpPr>
        <p:spPr>
          <a:xfrm>
            <a:off x="839788" y="1681163"/>
            <a:ext cx="5157787" cy="823912"/>
          </a:xfrm>
        </p:spPr>
        <p:txBody>
          <a:bodyPr anchor="b"/>
          <a:lstStyle>
            <a:lvl1pPr marL="0" indent="0">
              <a:buNone/>
              <a:defRPr sz="2400" b="1">
                <a:latin typeface="宋体" panose="02010600030101010101" pitchFamily="2" charset="-122"/>
                <a:ea typeface="宋体"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内容占位符 3">
            <a:extLst>
              <a:ext uri="{FF2B5EF4-FFF2-40B4-BE49-F238E27FC236}">
                <a16:creationId xmlns:a16="http://schemas.microsoft.com/office/drawing/2014/main" id="{4276C1C2-88AD-4A6F-9050-4BD69602A1F6}"/>
              </a:ext>
            </a:extLst>
          </p:cNvPr>
          <p:cNvSpPr>
            <a:spLocks noGrp="1"/>
          </p:cNvSpPr>
          <p:nvPr>
            <p:ph sz="half" idx="2"/>
          </p:nvPr>
        </p:nvSpPr>
        <p:spPr>
          <a:xfrm>
            <a:off x="839788" y="2505075"/>
            <a:ext cx="5157787" cy="3684588"/>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9A299E8-F202-4E6E-B5C4-B22B6DB362B6}"/>
              </a:ext>
            </a:extLst>
          </p:cNvPr>
          <p:cNvSpPr>
            <a:spLocks noGrp="1"/>
          </p:cNvSpPr>
          <p:nvPr>
            <p:ph type="body" sz="quarter" idx="3"/>
          </p:nvPr>
        </p:nvSpPr>
        <p:spPr>
          <a:xfrm>
            <a:off x="6172200" y="1681163"/>
            <a:ext cx="5183188" cy="823912"/>
          </a:xfrm>
        </p:spPr>
        <p:txBody>
          <a:bodyPr anchor="b"/>
          <a:lstStyle>
            <a:lvl1pPr marL="0" indent="0">
              <a:buNone/>
              <a:defRPr sz="2400" b="1">
                <a:latin typeface="宋体" panose="02010600030101010101" pitchFamily="2" charset="-122"/>
                <a:ea typeface="宋体"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C54A24E-5234-4071-839D-2465EA398064}"/>
              </a:ext>
            </a:extLst>
          </p:cNvPr>
          <p:cNvSpPr>
            <a:spLocks noGrp="1"/>
          </p:cNvSpPr>
          <p:nvPr>
            <p:ph sz="quarter" idx="4"/>
          </p:nvPr>
        </p:nvSpPr>
        <p:spPr>
          <a:xfrm>
            <a:off x="6172200" y="2505075"/>
            <a:ext cx="5183188" cy="3684588"/>
          </a:xfrm>
        </p:spPr>
        <p:txBody>
          <a:bodyPr/>
          <a:lstStyle>
            <a:lvl1pPr>
              <a:defRPr>
                <a:latin typeface="宋体" panose="02010600030101010101" pitchFamily="2" charset="-122"/>
                <a:ea typeface="宋体" panose="02010600030101010101" pitchFamily="2" charset="-122"/>
              </a:defRPr>
            </a:lvl1pPr>
            <a:lvl2pPr>
              <a:defRPr>
                <a:latin typeface="宋体" panose="02010600030101010101" pitchFamily="2" charset="-122"/>
                <a:ea typeface="宋体" panose="02010600030101010101" pitchFamily="2" charset="-122"/>
              </a:defRPr>
            </a:lvl2pPr>
            <a:lvl3pPr>
              <a:defRPr>
                <a:latin typeface="宋体" panose="02010600030101010101" pitchFamily="2" charset="-122"/>
                <a:ea typeface="宋体" panose="02010600030101010101" pitchFamily="2" charset="-122"/>
              </a:defRPr>
            </a:lvl3pPr>
            <a:lvl4pPr>
              <a:defRPr>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44850AF-C9A6-4035-B1EA-FC0BD13F4FFD}"/>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EE29AD53-AD82-42F9-B9D8-89F08853FE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D26CF4-106F-49A5-A623-2D82A176B2CE}"/>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158495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DF871-E085-410B-B921-60135A680B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52D43E-F81C-426B-858C-43BFDB8596DF}"/>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F87B79BF-C19D-4B58-88E6-5C036B3FDD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2F6BB1-8AE7-49F2-B81C-FCD92071E59B}"/>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3633905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DF0C25-35DF-4243-9DF4-9AED3A6A4F10}"/>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3230CCA9-39B2-4AB2-A193-ED87DAF272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297D90-89E3-489B-99DF-9AE40713F6A1}"/>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364308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915EB-3506-49EE-B0B1-F6DA1A77BCC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663FD21-0EBB-4D4D-8A40-FC21C723A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0666912-6FE6-4FB8-9BDA-2D30F57F8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740FE72-E522-4ED3-98DF-3C8EBA260198}"/>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D6B74AB2-F3A7-4569-A11A-C8E1A92976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E38F60-A047-4201-B1D4-86F96CCD1308}"/>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282150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9E1C1-8813-443F-933B-F513764D63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D74245C-204B-401E-92F8-847DBE585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822BD4F-D2DB-4B22-8355-560D51BE8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C0E4A32-3F35-44B8-8855-259B26FBF76D}"/>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F665CFAA-6EC9-43E1-9641-22622DBD4E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8AD602-ABA5-4A77-AD38-6107221666B4}"/>
              </a:ext>
            </a:extLst>
          </p:cNvPr>
          <p:cNvSpPr>
            <a:spLocks noGrp="1"/>
          </p:cNvSpPr>
          <p:nvPr>
            <p:ph type="sldNum" sz="quarter" idx="12"/>
          </p:nvPr>
        </p:nvSpPr>
        <p:spPr/>
        <p:txBody>
          <a:body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1852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FE93F4-4599-47B7-A971-01E193D74E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88ACA0DE-186B-4CDC-B67A-9871EAD12C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812202-CF77-48D4-A3AD-213AF838B4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B26841C8-A5B7-44F1-9C16-99DC51B11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0D9FE48-D17C-407D-9A61-DC6A2D9D68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1CDC12-42DD-4ED2-BC6D-68749F73BD91}" type="slidenum">
              <a:rPr lang="zh-CN" altLang="en-US" smtClean="0"/>
              <a:t>‹#›</a:t>
            </a:fld>
            <a:endParaRPr lang="zh-CN" altLang="en-US"/>
          </a:p>
        </p:txBody>
      </p:sp>
    </p:spTree>
    <p:extLst>
      <p:ext uri="{BB962C8B-B14F-4D97-AF65-F5344CB8AC3E}">
        <p14:creationId xmlns:p14="http://schemas.microsoft.com/office/powerpoint/2010/main" val="3397203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notesSlide" Target="../notesSlides/notesSlid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3B7A9-6BDF-481C-ACD5-E077ECB0D634}"/>
              </a:ext>
            </a:extLst>
          </p:cNvPr>
          <p:cNvSpPr>
            <a:spLocks noGrp="1"/>
          </p:cNvSpPr>
          <p:nvPr>
            <p:ph type="ctrTitle"/>
          </p:nvPr>
        </p:nvSpPr>
        <p:spPr>
          <a:xfrm>
            <a:off x="1524000" y="1047749"/>
            <a:ext cx="9144000" cy="1465263"/>
          </a:xfrm>
        </p:spPr>
        <p:txBody>
          <a:bodyPr>
            <a:normAutofit/>
          </a:bodyPr>
          <a:lstStyle/>
          <a:p>
            <a:r>
              <a:rPr lang="en-US" altLang="zh-CN" dirty="0" err="1">
                <a:latin typeface="华文中宋" panose="02010600040101010101" pitchFamily="2" charset="-122"/>
                <a:ea typeface="华文中宋" panose="02010600040101010101" pitchFamily="2" charset="-122"/>
              </a:rPr>
              <a:t>JavaEE</a:t>
            </a:r>
            <a:r>
              <a:rPr lang="zh-CN" altLang="en-US" dirty="0">
                <a:latin typeface="华文中宋" panose="02010600040101010101" pitchFamily="2" charset="-122"/>
                <a:ea typeface="华文中宋" panose="02010600040101010101" pitchFamily="2" charset="-122"/>
              </a:rPr>
              <a:t>平台技术</a:t>
            </a:r>
            <a:br>
              <a:rPr lang="en-US" altLang="zh-CN" dirty="0">
                <a:latin typeface="华文中宋" panose="02010600040101010101" pitchFamily="2" charset="-122"/>
                <a:ea typeface="华文中宋" panose="02010600040101010101" pitchFamily="2" charset="-122"/>
              </a:rPr>
            </a:br>
            <a:r>
              <a:rPr lang="en-US" altLang="zh-CN" sz="3200" dirty="0" err="1">
                <a:solidFill>
                  <a:schemeClr val="bg1">
                    <a:lumMod val="50000"/>
                  </a:schemeClr>
                </a:solidFill>
                <a:latin typeface="Arial Black" panose="020B0A04020102020204" pitchFamily="34" charset="0"/>
                <a:ea typeface="华文中宋" panose="02010600040101010101" pitchFamily="2" charset="-122"/>
              </a:rPr>
              <a:t>JavaEE</a:t>
            </a:r>
            <a:r>
              <a:rPr lang="en-US" altLang="zh-CN" sz="3200" dirty="0">
                <a:solidFill>
                  <a:schemeClr val="bg1">
                    <a:lumMod val="50000"/>
                  </a:schemeClr>
                </a:solidFill>
                <a:latin typeface="Arial Black" panose="020B0A04020102020204" pitchFamily="34" charset="0"/>
                <a:ea typeface="华文中宋" panose="02010600040101010101" pitchFamily="2" charset="-122"/>
              </a:rPr>
              <a:t> Platform Technologies</a:t>
            </a:r>
            <a:endParaRPr lang="zh-CN" altLang="en-US" dirty="0">
              <a:solidFill>
                <a:schemeClr val="bg1">
                  <a:lumMod val="50000"/>
                </a:schemeClr>
              </a:solidFill>
              <a:latin typeface="Arial Black" panose="020B0A04020102020204" pitchFamily="34" charset="0"/>
              <a:ea typeface="华文中宋" panose="02010600040101010101" pitchFamily="2" charset="-122"/>
            </a:endParaRPr>
          </a:p>
        </p:txBody>
      </p:sp>
      <p:sp>
        <p:nvSpPr>
          <p:cNvPr id="3" name="副标题 2">
            <a:extLst>
              <a:ext uri="{FF2B5EF4-FFF2-40B4-BE49-F238E27FC236}">
                <a16:creationId xmlns:a16="http://schemas.microsoft.com/office/drawing/2014/main" id="{6E1DD51A-1C30-4257-A047-C9EA05BFDCE6}"/>
              </a:ext>
            </a:extLst>
          </p:cNvPr>
          <p:cNvSpPr>
            <a:spLocks noGrp="1"/>
          </p:cNvSpPr>
          <p:nvPr>
            <p:ph type="subTitle" idx="1"/>
          </p:nvPr>
        </p:nvSpPr>
        <p:spPr>
          <a:xfrm>
            <a:off x="1524000" y="4738688"/>
            <a:ext cx="9144000" cy="1655762"/>
          </a:xfrm>
        </p:spPr>
        <p:txBody>
          <a:bodyPr>
            <a:normAutofit/>
          </a:bodyPr>
          <a:lstStyle/>
          <a:p>
            <a:r>
              <a:rPr lang="zh-CN" altLang="en-US" sz="2000" dirty="0">
                <a:latin typeface="华文宋体" panose="02010600040101010101" pitchFamily="2" charset="-122"/>
                <a:ea typeface="华文宋体" panose="02010600040101010101" pitchFamily="2" charset="-122"/>
              </a:rPr>
              <a:t>邱明 博士</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厦门大学信息学院</a:t>
            </a:r>
            <a:endParaRPr lang="en-US" altLang="zh-CN" sz="2000" dirty="0">
              <a:latin typeface="华文宋体" panose="02010600040101010101" pitchFamily="2" charset="-122"/>
              <a:ea typeface="华文宋体" panose="02010600040101010101" pitchFamily="2" charset="-122"/>
            </a:endParaRPr>
          </a:p>
          <a:p>
            <a:r>
              <a:rPr lang="en-US" altLang="zh-CN" sz="2000" dirty="0">
                <a:latin typeface="华文宋体" panose="02010600040101010101" pitchFamily="2" charset="-122"/>
                <a:ea typeface="华文宋体" panose="02010600040101010101" pitchFamily="2" charset="-122"/>
              </a:rPr>
              <a:t>mingqiu@xmu.edu.cn</a:t>
            </a:r>
          </a:p>
          <a:p>
            <a:r>
              <a:rPr lang="en-US" altLang="zh-CN" sz="2000" dirty="0">
                <a:latin typeface="华文宋体" panose="02010600040101010101" pitchFamily="2" charset="-122"/>
                <a:ea typeface="华文宋体" panose="02010600040101010101" pitchFamily="2" charset="-122"/>
              </a:rPr>
              <a:t>2023</a:t>
            </a:r>
            <a:r>
              <a:rPr lang="zh-CN" altLang="en-US" sz="2000" dirty="0">
                <a:latin typeface="华文宋体" panose="02010600040101010101" pitchFamily="2" charset="-122"/>
                <a:ea typeface="华文宋体" panose="02010600040101010101" pitchFamily="2" charset="-122"/>
              </a:rPr>
              <a:t>年秋季学期</a:t>
            </a:r>
          </a:p>
        </p:txBody>
      </p:sp>
      <p:sp>
        <p:nvSpPr>
          <p:cNvPr id="4" name="标题 1">
            <a:extLst>
              <a:ext uri="{FF2B5EF4-FFF2-40B4-BE49-F238E27FC236}">
                <a16:creationId xmlns:a16="http://schemas.microsoft.com/office/drawing/2014/main" id="{B250BEBC-86AF-429C-AA49-E1321FA7EFF3}"/>
              </a:ext>
            </a:extLst>
          </p:cNvPr>
          <p:cNvSpPr txBox="1">
            <a:spLocks/>
          </p:cNvSpPr>
          <p:nvPr/>
        </p:nvSpPr>
        <p:spPr>
          <a:xfrm>
            <a:off x="2806700" y="2679700"/>
            <a:ext cx="9144000" cy="12176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4400" dirty="0">
                <a:latin typeface="华文中宋" panose="02010600040101010101" pitchFamily="2" charset="-122"/>
                <a:ea typeface="华文中宋" panose="02010600040101010101" pitchFamily="2" charset="-122"/>
              </a:rPr>
              <a:t>——</a:t>
            </a:r>
            <a:r>
              <a:rPr lang="en-US" altLang="zh-CN" sz="4400" dirty="0" err="1">
                <a:latin typeface="华文中宋" panose="02010600040101010101" pitchFamily="2" charset="-122"/>
                <a:ea typeface="华文中宋" panose="02010600040101010101" pitchFamily="2" charset="-122"/>
              </a:rPr>
              <a:t>JavaEE</a:t>
            </a:r>
            <a:r>
              <a:rPr lang="zh-CN" altLang="en-US" sz="4400" dirty="0">
                <a:latin typeface="华文中宋" panose="02010600040101010101" pitchFamily="2" charset="-122"/>
                <a:ea typeface="华文中宋" panose="02010600040101010101" pitchFamily="2" charset="-122"/>
              </a:rPr>
              <a:t>溯源</a:t>
            </a:r>
            <a:endParaRPr lang="en-US" altLang="zh-CN" sz="4400" dirty="0">
              <a:latin typeface="华文中宋" panose="02010600040101010101" pitchFamily="2" charset="-122"/>
              <a:ea typeface="华文中宋" panose="02010600040101010101" pitchFamily="2" charset="-122"/>
            </a:endParaRPr>
          </a:p>
          <a:p>
            <a:r>
              <a:rPr lang="en-US" altLang="zh-CN" sz="2400" dirty="0">
                <a:solidFill>
                  <a:schemeClr val="bg1">
                    <a:lumMod val="50000"/>
                  </a:schemeClr>
                </a:solidFill>
                <a:latin typeface="Arial Black" panose="020B0A04020102020204" pitchFamily="34" charset="0"/>
                <a:ea typeface="华文中宋" panose="02010600040101010101" pitchFamily="2" charset="-122"/>
              </a:rPr>
              <a:t>         History of</a:t>
            </a:r>
            <a:r>
              <a:rPr lang="zh-CN" altLang="en-US" sz="2400" dirty="0">
                <a:solidFill>
                  <a:schemeClr val="bg1">
                    <a:lumMod val="50000"/>
                  </a:schemeClr>
                </a:solidFill>
                <a:latin typeface="Arial Black" panose="020B0A04020102020204" pitchFamily="34" charset="0"/>
                <a:ea typeface="华文中宋" panose="02010600040101010101" pitchFamily="2" charset="-122"/>
              </a:rPr>
              <a:t> </a:t>
            </a:r>
            <a:r>
              <a:rPr lang="en-US" altLang="zh-CN" sz="2400" dirty="0" err="1">
                <a:solidFill>
                  <a:schemeClr val="bg1">
                    <a:lumMod val="50000"/>
                  </a:schemeClr>
                </a:solidFill>
                <a:latin typeface="Arial Black" panose="020B0A04020102020204" pitchFamily="34" charset="0"/>
                <a:ea typeface="华文中宋" panose="02010600040101010101" pitchFamily="2" charset="-122"/>
              </a:rPr>
              <a:t>JavaEE</a:t>
            </a:r>
            <a:r>
              <a:rPr lang="zh-CN" altLang="en-US" sz="2400" dirty="0">
                <a:solidFill>
                  <a:schemeClr val="bg1">
                    <a:lumMod val="50000"/>
                  </a:schemeClr>
                </a:solidFill>
                <a:latin typeface="Arial Black" panose="020B0A04020102020204" pitchFamily="34" charset="0"/>
                <a:ea typeface="华文中宋" panose="02010600040101010101" pitchFamily="2" charset="-122"/>
              </a:rPr>
              <a:t> </a:t>
            </a:r>
            <a:endParaRPr lang="zh-CN" altLang="en-US" dirty="0">
              <a:solidFill>
                <a:schemeClr val="bg1">
                  <a:lumMod val="50000"/>
                </a:schemeClr>
              </a:solidFill>
              <a:latin typeface="Arial Black" panose="020B0A04020102020204" pitchFamily="34" charset="0"/>
              <a:ea typeface="华文中宋" panose="02010600040101010101" pitchFamily="2" charset="-122"/>
            </a:endParaRPr>
          </a:p>
        </p:txBody>
      </p:sp>
    </p:spTree>
    <p:extLst>
      <p:ext uri="{BB962C8B-B14F-4D97-AF65-F5344CB8AC3E}">
        <p14:creationId xmlns:p14="http://schemas.microsoft.com/office/powerpoint/2010/main" val="261214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sp>
        <p:nvSpPr>
          <p:cNvPr id="9219" name="Content Placeholder 2"/>
          <p:cNvSpPr>
            <a:spLocks noGrp="1"/>
          </p:cNvSpPr>
          <p:nvPr>
            <p:ph idx="1"/>
          </p:nvPr>
        </p:nvSpPr>
        <p:spPr/>
        <p:txBody>
          <a:bodyPr/>
          <a:lstStyle/>
          <a:p>
            <a:r>
              <a:rPr lang="en-US" altLang="zh-CN"/>
              <a:t>1999</a:t>
            </a:r>
            <a:r>
              <a:rPr lang="zh-CN" altLang="en-US"/>
              <a:t>年</a:t>
            </a:r>
            <a:r>
              <a:rPr lang="en-US" altLang="zh-CN"/>
              <a:t>6</a:t>
            </a:r>
            <a:r>
              <a:rPr lang="zh-CN" altLang="en-US"/>
              <a:t>月的</a:t>
            </a:r>
            <a:r>
              <a:rPr lang="en-US" altLang="zh-CN"/>
              <a:t>JavaOne</a:t>
            </a:r>
            <a:r>
              <a:rPr lang="zh-CN" altLang="en-US"/>
              <a:t>年会上，时任</a:t>
            </a:r>
            <a:r>
              <a:rPr lang="en-US" altLang="zh-CN"/>
              <a:t>Sun</a:t>
            </a:r>
            <a:r>
              <a:rPr lang="zh-CN" altLang="en-US"/>
              <a:t>公司</a:t>
            </a:r>
            <a:r>
              <a:rPr lang="en-US" altLang="zh-CN"/>
              <a:t>Java</a:t>
            </a:r>
            <a:r>
              <a:rPr lang="zh-CN" altLang="en-US"/>
              <a:t>企业开发部门主管的</a:t>
            </a:r>
            <a:r>
              <a:rPr lang="en-US" altLang="zh-CN"/>
              <a:t>Mala Chandra</a:t>
            </a:r>
            <a:r>
              <a:rPr lang="zh-CN" altLang="en-US"/>
              <a:t>兴奋地预告了</a:t>
            </a:r>
            <a:r>
              <a:rPr lang="en-US" altLang="zh-CN"/>
              <a:t>Java</a:t>
            </a:r>
            <a:r>
              <a:rPr lang="zh-CN" altLang="en-US"/>
              <a:t>世界的这位新成员</a:t>
            </a:r>
            <a:r>
              <a:rPr lang="en-US" altLang="zh-CN"/>
              <a:t>——J2EE</a:t>
            </a:r>
            <a:r>
              <a:rPr lang="zh-CN" altLang="en-US"/>
              <a:t>。</a:t>
            </a:r>
          </a:p>
          <a:p>
            <a:pPr lvl="1"/>
            <a:endParaRPr lang="en-US" altLang="zh-CN"/>
          </a:p>
          <a:p>
            <a:pPr lvl="1"/>
            <a:endParaRPr lang="en-US" altLang="zh-CN" dirty="0"/>
          </a:p>
        </p:txBody>
      </p:sp>
      <p:grpSp>
        <p:nvGrpSpPr>
          <p:cNvPr id="4" name="组合 3">
            <a:extLst>
              <a:ext uri="{FF2B5EF4-FFF2-40B4-BE49-F238E27FC236}">
                <a16:creationId xmlns:a16="http://schemas.microsoft.com/office/drawing/2014/main" id="{8F81D781-F7E6-4D92-8935-3F5AAB7D0EFD}"/>
              </a:ext>
            </a:extLst>
          </p:cNvPr>
          <p:cNvGrpSpPr/>
          <p:nvPr/>
        </p:nvGrpSpPr>
        <p:grpSpPr>
          <a:xfrm>
            <a:off x="7543800" y="3352800"/>
            <a:ext cx="2185594" cy="875992"/>
            <a:chOff x="4304043" y="1286668"/>
            <a:chExt cx="3837944" cy="2757793"/>
          </a:xfrm>
          <a:effectLst>
            <a:outerShdw blurRad="381000" dist="254000" dir="8100000" algn="tr" rotWithShape="0">
              <a:prstClr val="black">
                <a:alpha val="40000"/>
              </a:prstClr>
            </a:outerShdw>
          </a:effectLst>
        </p:grpSpPr>
        <p:sp>
          <p:nvSpPr>
            <p:cNvPr id="5" name="圆角矩形 38">
              <a:extLst>
                <a:ext uri="{FF2B5EF4-FFF2-40B4-BE49-F238E27FC236}">
                  <a16:creationId xmlns:a16="http://schemas.microsoft.com/office/drawing/2014/main" id="{71B14906-2526-4191-8FF1-0FCCF9A27F09}"/>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39">
              <a:extLst>
                <a:ext uri="{FF2B5EF4-FFF2-40B4-BE49-F238E27FC236}">
                  <a16:creationId xmlns:a16="http://schemas.microsoft.com/office/drawing/2014/main" id="{ACFE6DF2-31DE-47F2-AEE0-592C25F33679}"/>
                </a:ext>
              </a:extLst>
            </p:cNvPr>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厂商中立的开放技术规范</a:t>
              </a:r>
            </a:p>
          </p:txBody>
        </p:sp>
      </p:grpSp>
      <p:grpSp>
        <p:nvGrpSpPr>
          <p:cNvPr id="7" name="组合 6">
            <a:extLst>
              <a:ext uri="{FF2B5EF4-FFF2-40B4-BE49-F238E27FC236}">
                <a16:creationId xmlns:a16="http://schemas.microsoft.com/office/drawing/2014/main" id="{2BFFC81F-3ED0-4A11-882F-CE4D42CB5D08}"/>
              </a:ext>
            </a:extLst>
          </p:cNvPr>
          <p:cNvGrpSpPr/>
          <p:nvPr/>
        </p:nvGrpSpPr>
        <p:grpSpPr>
          <a:xfrm>
            <a:off x="5174101" y="3333552"/>
            <a:ext cx="2185594" cy="909533"/>
            <a:chOff x="4304043" y="1286668"/>
            <a:chExt cx="3837944" cy="2757793"/>
          </a:xfrm>
          <a:effectLst>
            <a:outerShdw blurRad="381000" dist="254000" dir="8100000" algn="tr" rotWithShape="0">
              <a:prstClr val="black">
                <a:alpha val="40000"/>
              </a:prstClr>
            </a:outerShdw>
          </a:effectLst>
        </p:grpSpPr>
        <p:sp>
          <p:nvSpPr>
            <p:cNvPr id="8" name="圆角矩形 49">
              <a:extLst>
                <a:ext uri="{FF2B5EF4-FFF2-40B4-BE49-F238E27FC236}">
                  <a16:creationId xmlns:a16="http://schemas.microsoft.com/office/drawing/2014/main" id="{E356589A-E66A-490B-8BB0-913FCC8AB50C}"/>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50">
              <a:extLst>
                <a:ext uri="{FF2B5EF4-FFF2-40B4-BE49-F238E27FC236}">
                  <a16:creationId xmlns:a16="http://schemas.microsoft.com/office/drawing/2014/main" id="{4DBD893E-C91D-42A8-B199-E36FED0EAF3E}"/>
                </a:ext>
              </a:extLst>
            </p:cNvPr>
            <p:cNvSpPr/>
            <p:nvPr/>
          </p:nvSpPr>
          <p:spPr>
            <a:xfrm>
              <a:off x="4331321"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以“容器”和“组件”形式提供服务</a:t>
              </a:r>
            </a:p>
          </p:txBody>
        </p:sp>
      </p:grpSp>
      <p:grpSp>
        <p:nvGrpSpPr>
          <p:cNvPr id="10" name="组合 9">
            <a:extLst>
              <a:ext uri="{FF2B5EF4-FFF2-40B4-BE49-F238E27FC236}">
                <a16:creationId xmlns:a16="http://schemas.microsoft.com/office/drawing/2014/main" id="{A740C565-1400-4C5D-9ECD-1CE52B9E41D0}"/>
              </a:ext>
            </a:extLst>
          </p:cNvPr>
          <p:cNvGrpSpPr/>
          <p:nvPr/>
        </p:nvGrpSpPr>
        <p:grpSpPr>
          <a:xfrm>
            <a:off x="2846472" y="3312268"/>
            <a:ext cx="2185594" cy="945677"/>
            <a:chOff x="4304042" y="1286668"/>
            <a:chExt cx="3837943" cy="2757793"/>
          </a:xfrm>
          <a:effectLst>
            <a:outerShdw blurRad="381000" dist="254000" dir="8100000" algn="tr" rotWithShape="0">
              <a:prstClr val="black">
                <a:alpha val="40000"/>
              </a:prstClr>
            </a:outerShdw>
          </a:effectLst>
        </p:grpSpPr>
        <p:sp>
          <p:nvSpPr>
            <p:cNvPr id="11" name="圆角矩形 56">
              <a:extLst>
                <a:ext uri="{FF2B5EF4-FFF2-40B4-BE49-F238E27FC236}">
                  <a16:creationId xmlns:a16="http://schemas.microsoft.com/office/drawing/2014/main" id="{B204FEFD-8D2D-4C01-A0A4-713BDA508A6B}"/>
                </a:ext>
              </a:extLst>
            </p:cNvPr>
            <p:cNvSpPr/>
            <p:nvPr/>
          </p:nvSpPr>
          <p:spPr>
            <a:xfrm>
              <a:off x="4304042" y="1286668"/>
              <a:ext cx="3837943"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57">
              <a:extLst>
                <a:ext uri="{FF2B5EF4-FFF2-40B4-BE49-F238E27FC236}">
                  <a16:creationId xmlns:a16="http://schemas.microsoft.com/office/drawing/2014/main" id="{4B98086B-FBB9-41FD-9148-6B18CCDF4359}"/>
                </a:ext>
              </a:extLst>
            </p:cNvPr>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多层企业开发架构</a:t>
              </a:r>
            </a:p>
          </p:txBody>
        </p:sp>
      </p:grpSp>
      <p:grpSp>
        <p:nvGrpSpPr>
          <p:cNvPr id="13" name="组合 12">
            <a:extLst>
              <a:ext uri="{FF2B5EF4-FFF2-40B4-BE49-F238E27FC236}">
                <a16:creationId xmlns:a16="http://schemas.microsoft.com/office/drawing/2014/main" id="{9B3EFCD4-5F64-4500-90D2-85F403B6258E}"/>
              </a:ext>
            </a:extLst>
          </p:cNvPr>
          <p:cNvGrpSpPr/>
          <p:nvPr/>
        </p:nvGrpSpPr>
        <p:grpSpPr>
          <a:xfrm>
            <a:off x="2846471" y="4505208"/>
            <a:ext cx="3124439" cy="957791"/>
            <a:chOff x="4304042" y="1286668"/>
            <a:chExt cx="3837943" cy="2757793"/>
          </a:xfrm>
          <a:effectLst>
            <a:outerShdw blurRad="381000" dist="254000" dir="8100000" algn="tr" rotWithShape="0">
              <a:prstClr val="black">
                <a:alpha val="40000"/>
              </a:prstClr>
            </a:outerShdw>
          </a:effectLst>
        </p:grpSpPr>
        <p:sp>
          <p:nvSpPr>
            <p:cNvPr id="14" name="圆角矩形 28">
              <a:extLst>
                <a:ext uri="{FF2B5EF4-FFF2-40B4-BE49-F238E27FC236}">
                  <a16:creationId xmlns:a16="http://schemas.microsoft.com/office/drawing/2014/main" id="{79408284-4597-4B63-A6AE-4D8226031F96}"/>
                </a:ext>
              </a:extLst>
            </p:cNvPr>
            <p:cNvSpPr/>
            <p:nvPr/>
          </p:nvSpPr>
          <p:spPr>
            <a:xfrm>
              <a:off x="4304042" y="1286668"/>
              <a:ext cx="3837943"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29">
              <a:extLst>
                <a:ext uri="{FF2B5EF4-FFF2-40B4-BE49-F238E27FC236}">
                  <a16:creationId xmlns:a16="http://schemas.microsoft.com/office/drawing/2014/main" id="{3998AC07-94D9-4BD5-B18F-C4BB31DA6006}"/>
                </a:ext>
              </a:extLst>
            </p:cNvPr>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对开发者隐藏了不同平台和“中间件”的细节</a:t>
              </a:r>
            </a:p>
          </p:txBody>
        </p:sp>
      </p:grpSp>
      <p:grpSp>
        <p:nvGrpSpPr>
          <p:cNvPr id="16" name="组合 15">
            <a:extLst>
              <a:ext uri="{FF2B5EF4-FFF2-40B4-BE49-F238E27FC236}">
                <a16:creationId xmlns:a16="http://schemas.microsoft.com/office/drawing/2014/main" id="{B70B77B5-3667-4FA9-983D-8F96EF2A01A8}"/>
              </a:ext>
            </a:extLst>
          </p:cNvPr>
          <p:cNvGrpSpPr/>
          <p:nvPr/>
        </p:nvGrpSpPr>
        <p:grpSpPr>
          <a:xfrm>
            <a:off x="6719361" y="4520259"/>
            <a:ext cx="2982764" cy="909533"/>
            <a:chOff x="4304043" y="1286668"/>
            <a:chExt cx="3837944" cy="2757793"/>
          </a:xfrm>
          <a:effectLst>
            <a:outerShdw blurRad="381000" dist="254000" dir="8100000" algn="tr" rotWithShape="0">
              <a:prstClr val="black">
                <a:alpha val="40000"/>
              </a:prstClr>
            </a:outerShdw>
          </a:effectLst>
        </p:grpSpPr>
        <p:sp>
          <p:nvSpPr>
            <p:cNvPr id="17" name="圆角矩形 31">
              <a:extLst>
                <a:ext uri="{FF2B5EF4-FFF2-40B4-BE49-F238E27FC236}">
                  <a16:creationId xmlns:a16="http://schemas.microsoft.com/office/drawing/2014/main" id="{11A5111E-E195-4C80-9B15-922AADBB6160}"/>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41">
              <a:extLst>
                <a:ext uri="{FF2B5EF4-FFF2-40B4-BE49-F238E27FC236}">
                  <a16:creationId xmlns:a16="http://schemas.microsoft.com/office/drawing/2014/main" id="{F5B5C804-B6C4-424F-B40C-19840EA3B5CA}"/>
                </a:ext>
              </a:extLst>
            </p:cNvPr>
            <p:cNvSpPr/>
            <p:nvPr/>
          </p:nvSpPr>
          <p:spPr>
            <a:xfrm>
              <a:off x="4331321"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ysClr val="windowText" lastClr="000000"/>
                  </a:solidFill>
                </a:rPr>
                <a:t>实现了企业级应用间的“无缝集成”</a:t>
              </a:r>
            </a:p>
          </p:txBody>
        </p:sp>
      </p:grpSp>
    </p:spTree>
    <p:extLst>
      <p:ext uri="{BB962C8B-B14F-4D97-AF65-F5344CB8AC3E}">
        <p14:creationId xmlns:p14="http://schemas.microsoft.com/office/powerpoint/2010/main" val="3111447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sp>
        <p:nvSpPr>
          <p:cNvPr id="4" name="内容占位符 3">
            <a:extLst>
              <a:ext uri="{FF2B5EF4-FFF2-40B4-BE49-F238E27FC236}">
                <a16:creationId xmlns:a16="http://schemas.microsoft.com/office/drawing/2014/main" id="{091EE965-2407-4EEF-B48C-215A81526C0B}"/>
              </a:ext>
            </a:extLst>
          </p:cNvPr>
          <p:cNvSpPr>
            <a:spLocks noGrp="1"/>
          </p:cNvSpPr>
          <p:nvPr>
            <p:ph idx="1"/>
          </p:nvPr>
        </p:nvSpPr>
        <p:spPr/>
        <p:txBody>
          <a:bodyPr/>
          <a:lstStyle/>
          <a:p>
            <a:endParaRPr lang="zh-CN" altLang="en-US"/>
          </a:p>
        </p:txBody>
      </p:sp>
      <p:sp>
        <p:nvSpPr>
          <p:cNvPr id="19" name="椭圆 34">
            <a:extLst>
              <a:ext uri="{FF2B5EF4-FFF2-40B4-BE49-F238E27FC236}">
                <a16:creationId xmlns:a16="http://schemas.microsoft.com/office/drawing/2014/main" id="{29A23FCB-DA6D-494D-8551-DE8583CC2726}"/>
              </a:ext>
            </a:extLst>
          </p:cNvPr>
          <p:cNvSpPr/>
          <p:nvPr/>
        </p:nvSpPr>
        <p:spPr>
          <a:xfrm rot="5400000" flipV="1">
            <a:off x="8157324" y="4187076"/>
            <a:ext cx="1163726" cy="147637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0BD72E82-754E-4249-8173-16B425D4423B}"/>
              </a:ext>
            </a:extLst>
          </p:cNvPr>
          <p:cNvGrpSpPr/>
          <p:nvPr/>
        </p:nvGrpSpPr>
        <p:grpSpPr>
          <a:xfrm rot="5400000">
            <a:off x="2479181" y="2247275"/>
            <a:ext cx="1146479" cy="1489544"/>
            <a:chOff x="4020870" y="2194485"/>
            <a:chExt cx="1102258" cy="1432090"/>
          </a:xfrm>
          <a:effectLst>
            <a:outerShdw blurRad="444500" dist="254000" dir="8100000" algn="tr" rotWithShape="0">
              <a:prstClr val="black">
                <a:alpha val="50000"/>
              </a:prstClr>
            </a:outerShdw>
          </a:effectLst>
        </p:grpSpPr>
        <p:sp>
          <p:nvSpPr>
            <p:cNvPr id="21" name="等腰三角形 43">
              <a:extLst>
                <a:ext uri="{FF2B5EF4-FFF2-40B4-BE49-F238E27FC236}">
                  <a16:creationId xmlns:a16="http://schemas.microsoft.com/office/drawing/2014/main" id="{7897CF0F-7347-4345-9B70-24CA2F175CED}"/>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等腰三角形 42">
              <a:extLst>
                <a:ext uri="{FF2B5EF4-FFF2-40B4-BE49-F238E27FC236}">
                  <a16:creationId xmlns:a16="http://schemas.microsoft.com/office/drawing/2014/main" id="{7BDD5A75-CC82-44F5-98BD-2EEA10983A69}"/>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140FACB1-CDFD-4295-8F2E-4E0AFAFBF2F6}"/>
              </a:ext>
            </a:extLst>
          </p:cNvPr>
          <p:cNvGrpSpPr/>
          <p:nvPr/>
        </p:nvGrpSpPr>
        <p:grpSpPr>
          <a:xfrm>
            <a:off x="4120431" y="2503614"/>
            <a:ext cx="5375990" cy="1224902"/>
            <a:chOff x="4304043" y="1286668"/>
            <a:chExt cx="3837944" cy="2757793"/>
          </a:xfrm>
          <a:effectLst>
            <a:outerShdw blurRad="381000" dist="254000" dir="8100000" algn="tr" rotWithShape="0">
              <a:prstClr val="black">
                <a:alpha val="40000"/>
              </a:prstClr>
            </a:outerShdw>
          </a:effectLst>
        </p:grpSpPr>
        <p:sp>
          <p:nvSpPr>
            <p:cNvPr id="24" name="圆角矩形 22">
              <a:extLst>
                <a:ext uri="{FF2B5EF4-FFF2-40B4-BE49-F238E27FC236}">
                  <a16:creationId xmlns:a16="http://schemas.microsoft.com/office/drawing/2014/main" id="{EB6157C0-5FD9-41C0-8AB4-CCDEC9E19FA0}"/>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8">
              <a:extLst>
                <a:ext uri="{FF2B5EF4-FFF2-40B4-BE49-F238E27FC236}">
                  <a16:creationId xmlns:a16="http://schemas.microsoft.com/office/drawing/2014/main" id="{9A8482F2-DBA3-4D30-A4D8-BBAD38D5D658}"/>
                </a:ext>
              </a:extLst>
            </p:cNvPr>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25CB3F7B-A695-4F66-9A75-15529189BEC5}"/>
              </a:ext>
            </a:extLst>
          </p:cNvPr>
          <p:cNvGrpSpPr/>
          <p:nvPr/>
        </p:nvGrpSpPr>
        <p:grpSpPr>
          <a:xfrm>
            <a:off x="2156728" y="4355853"/>
            <a:ext cx="5375990" cy="1224902"/>
            <a:chOff x="4304043" y="1286668"/>
            <a:chExt cx="3837944" cy="2757793"/>
          </a:xfrm>
          <a:effectLst>
            <a:outerShdw blurRad="381000" dist="254000" dir="8100000" algn="tr" rotWithShape="0">
              <a:prstClr val="black">
                <a:alpha val="40000"/>
              </a:prstClr>
            </a:outerShdw>
          </a:effectLst>
        </p:grpSpPr>
        <p:sp>
          <p:nvSpPr>
            <p:cNvPr id="27" name="圆角矩形 30">
              <a:extLst>
                <a:ext uri="{FF2B5EF4-FFF2-40B4-BE49-F238E27FC236}">
                  <a16:creationId xmlns:a16="http://schemas.microsoft.com/office/drawing/2014/main" id="{1AAA38B0-8521-47A7-95B0-DF44B33EEBDD}"/>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31">
              <a:extLst>
                <a:ext uri="{FF2B5EF4-FFF2-40B4-BE49-F238E27FC236}">
                  <a16:creationId xmlns:a16="http://schemas.microsoft.com/office/drawing/2014/main" id="{FB933B07-F937-405E-9290-B634E6F26B25}"/>
                </a:ext>
              </a:extLst>
            </p:cNvPr>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23">
            <a:extLst>
              <a:ext uri="{FF2B5EF4-FFF2-40B4-BE49-F238E27FC236}">
                <a16:creationId xmlns:a16="http://schemas.microsoft.com/office/drawing/2014/main" id="{19B77B5D-3FB0-456F-9B12-E8432E258EF2}"/>
              </a:ext>
            </a:extLst>
          </p:cNvPr>
          <p:cNvSpPr>
            <a:spLocks noChangeArrowheads="1"/>
          </p:cNvSpPr>
          <p:nvPr/>
        </p:nvSpPr>
        <p:spPr bwMode="auto">
          <a:xfrm>
            <a:off x="4431938" y="2772674"/>
            <a:ext cx="4752975"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1500" dirty="0">
                <a:latin typeface="微软雅黑" pitchFamily="34" charset="-122"/>
                <a:ea typeface="微软雅黑" pitchFamily="34" charset="-122"/>
                <a:sym typeface="微软雅黑" pitchFamily="34" charset="-122"/>
              </a:rPr>
              <a:t>J2EE</a:t>
            </a:r>
            <a:r>
              <a:rPr lang="zh-CN" altLang="en-US" sz="1500" dirty="0">
                <a:latin typeface="微软雅黑" pitchFamily="34" charset="-122"/>
                <a:ea typeface="微软雅黑" pitchFamily="34" charset="-122"/>
                <a:sym typeface="微软雅黑" pitchFamily="34" charset="-122"/>
              </a:rPr>
              <a:t>意味着一套开放标准，加入这个标准，他们的产品就可以运行在各种不同的操作系统和工作环境下，成为一个成熟的企业运算体系中可替换的部件。</a:t>
            </a:r>
          </a:p>
        </p:txBody>
      </p:sp>
      <p:sp>
        <p:nvSpPr>
          <p:cNvPr id="30" name="TextBox 24">
            <a:extLst>
              <a:ext uri="{FF2B5EF4-FFF2-40B4-BE49-F238E27FC236}">
                <a16:creationId xmlns:a16="http://schemas.microsoft.com/office/drawing/2014/main" id="{839F3F0A-1186-40CB-94CD-F1488CAC45F1}"/>
              </a:ext>
            </a:extLst>
          </p:cNvPr>
          <p:cNvSpPr>
            <a:spLocks noChangeArrowheads="1"/>
          </p:cNvSpPr>
          <p:nvPr/>
        </p:nvSpPr>
        <p:spPr bwMode="auto">
          <a:xfrm>
            <a:off x="2496860" y="2622715"/>
            <a:ext cx="87471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a:latin typeface="微软雅黑" pitchFamily="34" charset="-122"/>
                <a:ea typeface="微软雅黑" pitchFamily="34" charset="-122"/>
              </a:rPr>
              <a:t>对于厂商</a:t>
            </a:r>
          </a:p>
        </p:txBody>
      </p:sp>
      <p:sp>
        <p:nvSpPr>
          <p:cNvPr id="31" name="TextBox 31">
            <a:extLst>
              <a:ext uri="{FF2B5EF4-FFF2-40B4-BE49-F238E27FC236}">
                <a16:creationId xmlns:a16="http://schemas.microsoft.com/office/drawing/2014/main" id="{9FE70A24-887D-41B3-9080-2803B60E18E8}"/>
              </a:ext>
            </a:extLst>
          </p:cNvPr>
          <p:cNvSpPr>
            <a:spLocks noChangeArrowheads="1"/>
          </p:cNvSpPr>
          <p:nvPr/>
        </p:nvSpPr>
        <p:spPr bwMode="auto">
          <a:xfrm>
            <a:off x="8467722" y="4527008"/>
            <a:ext cx="87471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2400" b="1" dirty="0">
                <a:solidFill>
                  <a:schemeClr val="bg1"/>
                </a:solidFill>
                <a:latin typeface="微软雅黑" pitchFamily="34" charset="-122"/>
                <a:ea typeface="微软雅黑" pitchFamily="34" charset="-122"/>
              </a:rPr>
              <a:t>对于开发</a:t>
            </a:r>
          </a:p>
        </p:txBody>
      </p:sp>
      <p:sp>
        <p:nvSpPr>
          <p:cNvPr id="32" name="TextBox 25">
            <a:extLst>
              <a:ext uri="{FF2B5EF4-FFF2-40B4-BE49-F238E27FC236}">
                <a16:creationId xmlns:a16="http://schemas.microsoft.com/office/drawing/2014/main" id="{2BAA54A4-C2D6-4030-A1C4-1CB740EC75CA}"/>
              </a:ext>
            </a:extLst>
          </p:cNvPr>
          <p:cNvSpPr>
            <a:spLocks noChangeArrowheads="1"/>
          </p:cNvSpPr>
          <p:nvPr/>
        </p:nvSpPr>
        <p:spPr bwMode="auto">
          <a:xfrm>
            <a:off x="2412996" y="4549393"/>
            <a:ext cx="4967288"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altLang="zh-CN" sz="1500" dirty="0">
                <a:solidFill>
                  <a:schemeClr val="bg1"/>
                </a:solidFill>
                <a:latin typeface="微软雅黑" pitchFamily="34" charset="-122"/>
                <a:ea typeface="微软雅黑" pitchFamily="34" charset="-122"/>
                <a:sym typeface="微软雅黑" pitchFamily="34" charset="-122"/>
              </a:rPr>
              <a:t>J2EE</a:t>
            </a:r>
            <a:r>
              <a:rPr lang="zh-CN" altLang="en-US" sz="1500" dirty="0">
                <a:solidFill>
                  <a:schemeClr val="bg1"/>
                </a:solidFill>
                <a:latin typeface="微软雅黑" pitchFamily="34" charset="-122"/>
                <a:ea typeface="微软雅黑" pitchFamily="34" charset="-122"/>
                <a:sym typeface="微软雅黑" pitchFamily="34" charset="-122"/>
              </a:rPr>
              <a:t>是一套现成的解决方案，采用这个方案，企业应用开发中的很多技术难题就会迎刃而解，“信息像一条不间断的河流，经过各种各样的平台和设备，从企业应用系统的这一端流向那一端”</a:t>
            </a:r>
            <a:r>
              <a:rPr lang="zh-CN" altLang="en-US" sz="1600" dirty="0">
                <a:solidFill>
                  <a:schemeClr val="bg1"/>
                </a:solidFill>
                <a:latin typeface="微软雅黑" pitchFamily="34" charset="-122"/>
                <a:ea typeface="微软雅黑" pitchFamily="34" charset="-122"/>
                <a:sym typeface="微软雅黑" pitchFamily="34" charset="-122"/>
              </a:rPr>
              <a:t>。</a:t>
            </a:r>
            <a:endParaRPr lang="en-US" altLang="zh-CN" sz="1600" b="1" dirty="0">
              <a:solidFill>
                <a:srgbClr val="C1DCED"/>
              </a:solidFill>
              <a:latin typeface="微软雅黑" pitchFamily="34" charset="-122"/>
              <a:ea typeface="微软雅黑" pitchFamily="34" charset="-122"/>
              <a:sym typeface="微软雅黑" pitchFamily="34" charset="-122"/>
            </a:endParaRPr>
          </a:p>
        </p:txBody>
      </p:sp>
    </p:spTree>
    <p:extLst>
      <p:ext uri="{BB962C8B-B14F-4D97-AF65-F5344CB8AC3E}">
        <p14:creationId xmlns:p14="http://schemas.microsoft.com/office/powerpoint/2010/main" val="12126932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14:bounceEnd="40000">
                                          <p:cBhvr additive="base">
                                            <p:cTn id="7" dur="500" fill="hold"/>
                                            <p:tgtEl>
                                              <p:spTgt spid="20"/>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14:bounceEnd="40000">
                                          <p:cBhvr additive="base">
                                            <p:cTn id="11" dur="50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700"/>
                                </p:stCondLst>
                                <p:childTnLst>
                                  <p:par>
                                    <p:cTn id="14" presetID="53" presetClass="entr" presetSubtype="16"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200"/>
                                </p:stCondLst>
                                <p:childTnLst>
                                  <p:par>
                                    <p:cTn id="20" presetID="53" presetClass="entr" presetSubtype="16"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1+#ppt_w/2"/>
                                              </p:val>
                                            </p:tav>
                                            <p:tav tm="100000">
                                              <p:val>
                                                <p:strVal val="#ppt_x"/>
                                              </p:val>
                                            </p:tav>
                                          </p:tavLst>
                                        </p:anim>
                                        <p:anim calcmode="lin" valueType="num">
                                          <p:cBhvr>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ppt_x</p:attrName>
                                            </p:attrNameLst>
                                          </p:cBhvr>
                                          <p:tavLst>
                                            <p:tav tm="0">
                                              <p:val>
                                                <p:strVal val="0-#ppt_w/2"/>
                                              </p:val>
                                            </p:tav>
                                            <p:tav tm="100000">
                                              <p:val>
                                                <p:strVal val="#ppt_x"/>
                                              </p:val>
                                            </p:tav>
                                          </p:tavLst>
                                        </p:anim>
                                        <p:anim calcmode="lin" valueType="num">
                                          <p:cBhvr>
                                            <p:cTn id="32" dur="50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ppt_x</p:attrName>
                                            </p:attrNameLst>
                                          </p:cBhvr>
                                          <p:tavLst>
                                            <p:tav tm="0">
                                              <p:val>
                                                <p:strVal val="0-#ppt_w/2"/>
                                              </p:val>
                                            </p:tav>
                                            <p:tav tm="100000">
                                              <p:val>
                                                <p:strVal val="#ppt_x"/>
                                              </p:val>
                                            </p:tav>
                                          </p:tavLst>
                                        </p:anim>
                                        <p:anim calcmode="lin" valueType="num">
                                          <p:cBhvr>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ppt_x</p:attrName>
                                            </p:attrNameLst>
                                          </p:cBhvr>
                                          <p:tavLst>
                                            <p:tav tm="0">
                                              <p:val>
                                                <p:strVal val="1+#ppt_w/2"/>
                                              </p:val>
                                            </p:tav>
                                            <p:tav tm="100000">
                                              <p:val>
                                                <p:strVal val="#ppt_x"/>
                                              </p:val>
                                            </p:tav>
                                          </p:tavLst>
                                        </p:anim>
                                        <p:anim calcmode="lin" valueType="num">
                                          <p:cBhvr>
                                            <p:cTn id="4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9" grpId="0" bldLvl="0" autoUpdateAnimBg="0"/>
          <p:bldP spid="30" grpId="0" bldLvl="0" autoUpdateAnimBg="0"/>
          <p:bldP spid="31" grpId="0" bldLvl="0" autoUpdateAnimBg="0"/>
          <p:bldP spid="32"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700"/>
                                </p:stCondLst>
                                <p:childTnLst>
                                  <p:par>
                                    <p:cTn id="14" presetID="53" presetClass="entr" presetSubtype="16"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p:cTn id="16" dur="500" fill="hold"/>
                                            <p:tgtEl>
                                              <p:spTgt spid="23"/>
                                            </p:tgtEl>
                                            <p:attrNameLst>
                                              <p:attrName>ppt_w</p:attrName>
                                            </p:attrNameLst>
                                          </p:cBhvr>
                                          <p:tavLst>
                                            <p:tav tm="0">
                                              <p:val>
                                                <p:fltVal val="0"/>
                                              </p:val>
                                            </p:tav>
                                            <p:tav tm="100000">
                                              <p:val>
                                                <p:strVal val="#ppt_w"/>
                                              </p:val>
                                            </p:tav>
                                          </p:tavLst>
                                        </p:anim>
                                        <p:anim calcmode="lin" valueType="num">
                                          <p:cBhvr>
                                            <p:cTn id="17" dur="500" fill="hold"/>
                                            <p:tgtEl>
                                              <p:spTgt spid="23"/>
                                            </p:tgtEl>
                                            <p:attrNameLst>
                                              <p:attrName>ppt_h</p:attrName>
                                            </p:attrNameLst>
                                          </p:cBhvr>
                                          <p:tavLst>
                                            <p:tav tm="0">
                                              <p:val>
                                                <p:fltVal val="0"/>
                                              </p:val>
                                            </p:tav>
                                            <p:tav tm="100000">
                                              <p:val>
                                                <p:strVal val="#ppt_h"/>
                                              </p:val>
                                            </p:tav>
                                          </p:tavLst>
                                        </p:anim>
                                        <p:animEffect transition="in" filter="fade">
                                          <p:cBhvr>
                                            <p:cTn id="18" dur="500"/>
                                            <p:tgtEl>
                                              <p:spTgt spid="23"/>
                                            </p:tgtEl>
                                          </p:cBhvr>
                                        </p:animEffect>
                                      </p:childTnLst>
                                    </p:cTn>
                                  </p:par>
                                </p:childTnLst>
                              </p:cTn>
                            </p:par>
                            <p:par>
                              <p:cTn id="19" fill="hold">
                                <p:stCondLst>
                                  <p:cond delay="1200"/>
                                </p:stCondLst>
                                <p:childTnLst>
                                  <p:par>
                                    <p:cTn id="20" presetID="53" presetClass="entr" presetSubtype="16" fill="hold" nodeType="after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par>
                                    <p:cTn id="25" presetID="2" presetClass="entr" presetSubtype="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ppt_x</p:attrName>
                                            </p:attrNameLst>
                                          </p:cBhvr>
                                          <p:tavLst>
                                            <p:tav tm="0">
                                              <p:val>
                                                <p:strVal val="1+#ppt_w/2"/>
                                              </p:val>
                                            </p:tav>
                                            <p:tav tm="100000">
                                              <p:val>
                                                <p:strVal val="#ppt_x"/>
                                              </p:val>
                                            </p:tav>
                                          </p:tavLst>
                                        </p:anim>
                                        <p:anim calcmode="lin" valueType="num">
                                          <p:cBhvr>
                                            <p:cTn id="28" dur="500" fill="hold"/>
                                            <p:tgtEl>
                                              <p:spTgt spid="2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500" fill="hold"/>
                                            <p:tgtEl>
                                              <p:spTgt spid="30"/>
                                            </p:tgtEl>
                                            <p:attrNameLst>
                                              <p:attrName>ppt_x</p:attrName>
                                            </p:attrNameLst>
                                          </p:cBhvr>
                                          <p:tavLst>
                                            <p:tav tm="0">
                                              <p:val>
                                                <p:strVal val="0-#ppt_w/2"/>
                                              </p:val>
                                            </p:tav>
                                            <p:tav tm="100000">
                                              <p:val>
                                                <p:strVal val="#ppt_x"/>
                                              </p:val>
                                            </p:tav>
                                          </p:tavLst>
                                        </p:anim>
                                        <p:anim calcmode="lin" valueType="num">
                                          <p:cBhvr>
                                            <p:cTn id="32" dur="500" fill="hold"/>
                                            <p:tgtEl>
                                              <p:spTgt spid="3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ppt_x</p:attrName>
                                            </p:attrNameLst>
                                          </p:cBhvr>
                                          <p:tavLst>
                                            <p:tav tm="0">
                                              <p:val>
                                                <p:strVal val="0-#ppt_w/2"/>
                                              </p:val>
                                            </p:tav>
                                            <p:tav tm="100000">
                                              <p:val>
                                                <p:strVal val="#ppt_x"/>
                                              </p:val>
                                            </p:tav>
                                          </p:tavLst>
                                        </p:anim>
                                        <p:anim calcmode="lin" valueType="num">
                                          <p:cBhvr>
                                            <p:cTn id="36" dur="500" fill="hold"/>
                                            <p:tgtEl>
                                              <p:spTgt spid="32"/>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p:cTn id="39" dur="500" fill="hold"/>
                                            <p:tgtEl>
                                              <p:spTgt spid="31"/>
                                            </p:tgtEl>
                                            <p:attrNameLst>
                                              <p:attrName>ppt_x</p:attrName>
                                            </p:attrNameLst>
                                          </p:cBhvr>
                                          <p:tavLst>
                                            <p:tav tm="0">
                                              <p:val>
                                                <p:strVal val="1+#ppt_w/2"/>
                                              </p:val>
                                            </p:tav>
                                            <p:tav tm="100000">
                                              <p:val>
                                                <p:strVal val="#ppt_x"/>
                                              </p:val>
                                            </p:tav>
                                          </p:tavLst>
                                        </p:anim>
                                        <p:anim calcmode="lin" valueType="num">
                                          <p:cBhvr>
                                            <p:cTn id="4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9" grpId="0" bldLvl="0" autoUpdateAnimBg="0"/>
          <p:bldP spid="30" grpId="0" bldLvl="0" autoUpdateAnimBg="0"/>
          <p:bldP spid="31" grpId="0" bldLvl="0" autoUpdateAnimBg="0"/>
          <p:bldP spid="32" grpId="0" bldLvl="0" autoUpdateAnimBg="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sp>
        <p:nvSpPr>
          <p:cNvPr id="4" name="内容占位符 3">
            <a:extLst>
              <a:ext uri="{FF2B5EF4-FFF2-40B4-BE49-F238E27FC236}">
                <a16:creationId xmlns:a16="http://schemas.microsoft.com/office/drawing/2014/main" id="{47AA1CAC-4492-434E-A5B3-DC3CAD6E9BB1}"/>
              </a:ext>
            </a:extLst>
          </p:cNvPr>
          <p:cNvSpPr>
            <a:spLocks noGrp="1"/>
          </p:cNvSpPr>
          <p:nvPr>
            <p:ph idx="1"/>
          </p:nvPr>
        </p:nvSpPr>
        <p:spPr/>
        <p:txBody>
          <a:bodyPr/>
          <a:lstStyle/>
          <a:p>
            <a:endParaRPr lang="zh-CN" altLang="en-US"/>
          </a:p>
        </p:txBody>
      </p:sp>
      <p:grpSp>
        <p:nvGrpSpPr>
          <p:cNvPr id="38" name="组合 37">
            <a:extLst>
              <a:ext uri="{FF2B5EF4-FFF2-40B4-BE49-F238E27FC236}">
                <a16:creationId xmlns:a16="http://schemas.microsoft.com/office/drawing/2014/main" id="{A7FF2ED4-57A0-40A2-B016-59024F2C475E}"/>
              </a:ext>
            </a:extLst>
          </p:cNvPr>
          <p:cNvGrpSpPr/>
          <p:nvPr/>
        </p:nvGrpSpPr>
        <p:grpSpPr>
          <a:xfrm>
            <a:off x="3234295" y="2530589"/>
            <a:ext cx="2846358" cy="2846358"/>
            <a:chOff x="304800" y="673100"/>
            <a:chExt cx="4000500" cy="4000500"/>
          </a:xfrm>
          <a:effectLst>
            <a:outerShdw blurRad="444500" dist="254000" dir="8100000" algn="tr" rotWithShape="0">
              <a:prstClr val="black">
                <a:alpha val="50000"/>
              </a:prstClr>
            </a:outerShdw>
          </a:effectLst>
        </p:grpSpPr>
        <p:sp>
          <p:nvSpPr>
            <p:cNvPr id="39" name="同心圆 9">
              <a:extLst>
                <a:ext uri="{FF2B5EF4-FFF2-40B4-BE49-F238E27FC236}">
                  <a16:creationId xmlns:a16="http://schemas.microsoft.com/office/drawing/2014/main" id="{042DA120-8DA2-472E-84AA-B7775E8DB54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椭圆 39">
              <a:extLst>
                <a:ext uri="{FF2B5EF4-FFF2-40B4-BE49-F238E27FC236}">
                  <a16:creationId xmlns:a16="http://schemas.microsoft.com/office/drawing/2014/main" id="{F33D862F-23EF-4AB2-8243-2E54A29BEA48}"/>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1" name="组合 40">
            <a:extLst>
              <a:ext uri="{FF2B5EF4-FFF2-40B4-BE49-F238E27FC236}">
                <a16:creationId xmlns:a16="http://schemas.microsoft.com/office/drawing/2014/main" id="{3C9FEEEF-7F84-4853-BF7A-AD7A63FBE470}"/>
              </a:ext>
            </a:extLst>
          </p:cNvPr>
          <p:cNvGrpSpPr/>
          <p:nvPr/>
        </p:nvGrpSpPr>
        <p:grpSpPr>
          <a:xfrm>
            <a:off x="5161530" y="2559583"/>
            <a:ext cx="623903" cy="623903"/>
            <a:chOff x="304800" y="673100"/>
            <a:chExt cx="4000500" cy="4000500"/>
          </a:xfrm>
          <a:effectLst>
            <a:outerShdw blurRad="317500" dist="190500" dir="8100000" algn="tr" rotWithShape="0">
              <a:prstClr val="black">
                <a:alpha val="50000"/>
              </a:prstClr>
            </a:outerShdw>
          </a:effectLst>
        </p:grpSpPr>
        <p:sp>
          <p:nvSpPr>
            <p:cNvPr id="42" name="同心圆 12">
              <a:extLst>
                <a:ext uri="{FF2B5EF4-FFF2-40B4-BE49-F238E27FC236}">
                  <a16:creationId xmlns:a16="http://schemas.microsoft.com/office/drawing/2014/main" id="{5F086861-600A-420D-94EA-A723FCF3C53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1A3F6C"/>
                </a:solidFill>
                <a:latin typeface="微软雅黑" pitchFamily="34" charset="-122"/>
                <a:ea typeface="微软雅黑" pitchFamily="34" charset="-122"/>
              </a:endParaRPr>
            </a:p>
          </p:txBody>
        </p:sp>
        <p:sp>
          <p:nvSpPr>
            <p:cNvPr id="43" name="椭圆 42">
              <a:extLst>
                <a:ext uri="{FF2B5EF4-FFF2-40B4-BE49-F238E27FC236}">
                  <a16:creationId xmlns:a16="http://schemas.microsoft.com/office/drawing/2014/main" id="{550C14B5-2177-465B-9054-911511F0AD2D}"/>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1A3F6C"/>
                  </a:solidFill>
                  <a:latin typeface="微软雅黑" pitchFamily="34" charset="-122"/>
                  <a:ea typeface="微软雅黑" pitchFamily="34" charset="-122"/>
                </a:rPr>
                <a:t>1</a:t>
              </a:r>
              <a:endParaRPr lang="zh-CN" altLang="en-US" sz="2500" b="1" dirty="0">
                <a:solidFill>
                  <a:srgbClr val="1A3F6C"/>
                </a:solidFill>
                <a:latin typeface="微软雅黑" pitchFamily="34" charset="-122"/>
                <a:ea typeface="微软雅黑" pitchFamily="34" charset="-122"/>
              </a:endParaRPr>
            </a:p>
          </p:txBody>
        </p:sp>
      </p:grpSp>
      <p:grpSp>
        <p:nvGrpSpPr>
          <p:cNvPr id="44" name="组合 43">
            <a:extLst>
              <a:ext uri="{FF2B5EF4-FFF2-40B4-BE49-F238E27FC236}">
                <a16:creationId xmlns:a16="http://schemas.microsoft.com/office/drawing/2014/main" id="{349577F0-D3E5-43F8-B616-7602033DE846}"/>
              </a:ext>
            </a:extLst>
          </p:cNvPr>
          <p:cNvGrpSpPr/>
          <p:nvPr/>
        </p:nvGrpSpPr>
        <p:grpSpPr>
          <a:xfrm>
            <a:off x="5706578" y="3599473"/>
            <a:ext cx="623903" cy="623903"/>
            <a:chOff x="304800" y="673100"/>
            <a:chExt cx="4000500" cy="4000500"/>
          </a:xfrm>
          <a:effectLst>
            <a:outerShdw blurRad="317500" dist="190500" dir="8100000" algn="tr" rotWithShape="0">
              <a:prstClr val="black">
                <a:alpha val="50000"/>
              </a:prstClr>
            </a:outerShdw>
          </a:effectLst>
        </p:grpSpPr>
        <p:sp>
          <p:nvSpPr>
            <p:cNvPr id="45" name="同心圆 15">
              <a:extLst>
                <a:ext uri="{FF2B5EF4-FFF2-40B4-BE49-F238E27FC236}">
                  <a16:creationId xmlns:a16="http://schemas.microsoft.com/office/drawing/2014/main" id="{0356A938-4E0D-4361-90BD-5FE6C6CE5D7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1A3F6C"/>
                </a:solidFill>
                <a:latin typeface="微软雅黑" pitchFamily="34" charset="-122"/>
                <a:ea typeface="微软雅黑" pitchFamily="34" charset="-122"/>
              </a:endParaRPr>
            </a:p>
          </p:txBody>
        </p:sp>
        <p:sp>
          <p:nvSpPr>
            <p:cNvPr id="46" name="椭圆 45">
              <a:extLst>
                <a:ext uri="{FF2B5EF4-FFF2-40B4-BE49-F238E27FC236}">
                  <a16:creationId xmlns:a16="http://schemas.microsoft.com/office/drawing/2014/main" id="{BBD23914-07E0-4686-9F06-B0DF6B3CCCED}"/>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1A3F6C"/>
                  </a:solidFill>
                  <a:latin typeface="微软雅黑" pitchFamily="34" charset="-122"/>
                  <a:ea typeface="微软雅黑" pitchFamily="34" charset="-122"/>
                </a:rPr>
                <a:t>2</a:t>
              </a:r>
              <a:endParaRPr lang="zh-CN" altLang="en-US" sz="2500" b="1" dirty="0">
                <a:solidFill>
                  <a:srgbClr val="1A3F6C"/>
                </a:solidFill>
                <a:latin typeface="微软雅黑" pitchFamily="34" charset="-122"/>
                <a:ea typeface="微软雅黑" pitchFamily="34" charset="-122"/>
              </a:endParaRPr>
            </a:p>
          </p:txBody>
        </p:sp>
      </p:grpSp>
      <p:grpSp>
        <p:nvGrpSpPr>
          <p:cNvPr id="47" name="组合 46">
            <a:extLst>
              <a:ext uri="{FF2B5EF4-FFF2-40B4-BE49-F238E27FC236}">
                <a16:creationId xmlns:a16="http://schemas.microsoft.com/office/drawing/2014/main" id="{CFF7E6B5-ED39-4F54-B84B-3283B882661D}"/>
              </a:ext>
            </a:extLst>
          </p:cNvPr>
          <p:cNvGrpSpPr/>
          <p:nvPr/>
        </p:nvGrpSpPr>
        <p:grpSpPr>
          <a:xfrm>
            <a:off x="5161530" y="4690921"/>
            <a:ext cx="623903" cy="623903"/>
            <a:chOff x="304800" y="673100"/>
            <a:chExt cx="4000500" cy="4000500"/>
          </a:xfrm>
          <a:effectLst>
            <a:outerShdw blurRad="317500" dist="190500" dir="8100000" algn="tr" rotWithShape="0">
              <a:prstClr val="black">
                <a:alpha val="50000"/>
              </a:prstClr>
            </a:outerShdw>
          </a:effectLst>
        </p:grpSpPr>
        <p:sp>
          <p:nvSpPr>
            <p:cNvPr id="48" name="同心圆 18">
              <a:extLst>
                <a:ext uri="{FF2B5EF4-FFF2-40B4-BE49-F238E27FC236}">
                  <a16:creationId xmlns:a16="http://schemas.microsoft.com/office/drawing/2014/main" id="{EE5BF58F-D246-4873-A8C0-0B45A07E4814}"/>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1A3F6C"/>
                </a:solidFill>
                <a:latin typeface="微软雅黑" pitchFamily="34" charset="-122"/>
                <a:ea typeface="微软雅黑" pitchFamily="34" charset="-122"/>
              </a:endParaRPr>
            </a:p>
          </p:txBody>
        </p:sp>
        <p:sp>
          <p:nvSpPr>
            <p:cNvPr id="49" name="椭圆 48">
              <a:extLst>
                <a:ext uri="{FF2B5EF4-FFF2-40B4-BE49-F238E27FC236}">
                  <a16:creationId xmlns:a16="http://schemas.microsoft.com/office/drawing/2014/main" id="{6B6D60B5-8919-4535-BB11-6B2983833278}"/>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1A3F6C"/>
                  </a:solidFill>
                  <a:latin typeface="微软雅黑" pitchFamily="34" charset="-122"/>
                  <a:ea typeface="微软雅黑" pitchFamily="34" charset="-122"/>
                </a:rPr>
                <a:t>3</a:t>
              </a:r>
              <a:endParaRPr lang="zh-CN" altLang="en-US" sz="2500" b="1" dirty="0">
                <a:solidFill>
                  <a:srgbClr val="1A3F6C"/>
                </a:solidFill>
                <a:latin typeface="微软雅黑" pitchFamily="34" charset="-122"/>
                <a:ea typeface="微软雅黑" pitchFamily="34" charset="-122"/>
              </a:endParaRPr>
            </a:p>
          </p:txBody>
        </p:sp>
      </p:grpSp>
      <p:sp>
        <p:nvSpPr>
          <p:cNvPr id="50" name="TextBox 21">
            <a:extLst>
              <a:ext uri="{FF2B5EF4-FFF2-40B4-BE49-F238E27FC236}">
                <a16:creationId xmlns:a16="http://schemas.microsoft.com/office/drawing/2014/main" id="{33248A76-3DAE-467E-BB3A-F77E413B47C6}"/>
              </a:ext>
            </a:extLst>
          </p:cNvPr>
          <p:cNvSpPr txBox="1"/>
          <p:nvPr/>
        </p:nvSpPr>
        <p:spPr>
          <a:xfrm>
            <a:off x="6057285" y="2549730"/>
            <a:ext cx="3084553" cy="615553"/>
          </a:xfrm>
          <a:prstGeom prst="rect">
            <a:avLst/>
          </a:prstGeom>
          <a:noFill/>
        </p:spPr>
        <p:txBody>
          <a:bodyPr wrap="square" lIns="0" tIns="0" rIns="0" bIns="0" rtlCol="0">
            <a:spAutoFit/>
          </a:bodyPr>
          <a:lstStyle/>
          <a:p>
            <a:pPr algn="just"/>
            <a:r>
              <a:rPr lang="zh-CN" altLang="en-US" sz="1000" dirty="0">
                <a:solidFill>
                  <a:schemeClr val="tx1">
                    <a:lumMod val="85000"/>
                    <a:lumOff val="15000"/>
                  </a:schemeClr>
                </a:solidFill>
                <a:latin typeface="微软雅黑" pitchFamily="34" charset="-122"/>
                <a:ea typeface="微软雅黑" pitchFamily="34" charset="-122"/>
              </a:rPr>
              <a:t>首先，它为</a:t>
            </a:r>
            <a:r>
              <a:rPr lang="en-US" altLang="zh-CN" sz="1000" dirty="0">
                <a:solidFill>
                  <a:schemeClr val="tx1">
                    <a:lumMod val="85000"/>
                    <a:lumOff val="15000"/>
                  </a:schemeClr>
                </a:solidFill>
                <a:latin typeface="微软雅黑" pitchFamily="34" charset="-122"/>
                <a:ea typeface="微软雅黑" pitchFamily="34" charset="-122"/>
              </a:rPr>
              <a:t>Java</a:t>
            </a:r>
            <a:r>
              <a:rPr lang="zh-CN" altLang="en-US" sz="1000" dirty="0">
                <a:solidFill>
                  <a:schemeClr val="tx1">
                    <a:lumMod val="85000"/>
                    <a:lumOff val="15000"/>
                  </a:schemeClr>
                </a:solidFill>
                <a:latin typeface="微软雅黑" pitchFamily="34" charset="-122"/>
                <a:ea typeface="微软雅黑" pitchFamily="34" charset="-122"/>
              </a:rPr>
              <a:t>企业开发提供了一幅清晰的全景，各项分支技术在这个领域中的地位和作用得到了客观、准确的定义。至此大家才对一个</a:t>
            </a:r>
            <a:r>
              <a:rPr lang="en-US" altLang="zh-CN" sz="1000" dirty="0">
                <a:solidFill>
                  <a:schemeClr val="tx1">
                    <a:lumMod val="85000"/>
                    <a:lumOff val="15000"/>
                  </a:schemeClr>
                </a:solidFill>
                <a:latin typeface="微软雅黑" pitchFamily="34" charset="-122"/>
                <a:ea typeface="微软雅黑" pitchFamily="34" charset="-122"/>
              </a:rPr>
              <a:t>Java</a:t>
            </a:r>
            <a:r>
              <a:rPr lang="zh-CN" altLang="en-US" sz="1000" dirty="0">
                <a:solidFill>
                  <a:schemeClr val="tx1">
                    <a:lumMod val="85000"/>
                    <a:lumOff val="15000"/>
                  </a:schemeClr>
                </a:solidFill>
                <a:latin typeface="微软雅黑" pitchFamily="34" charset="-122"/>
                <a:ea typeface="微软雅黑" pitchFamily="34" charset="-122"/>
              </a:rPr>
              <a:t>企业解决方案的构成要素有了基本共识。</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51" name="TextBox 22">
            <a:extLst>
              <a:ext uri="{FF2B5EF4-FFF2-40B4-BE49-F238E27FC236}">
                <a16:creationId xmlns:a16="http://schemas.microsoft.com/office/drawing/2014/main" id="{08C5EABF-4382-4F97-AA73-367B4828582C}"/>
              </a:ext>
            </a:extLst>
          </p:cNvPr>
          <p:cNvSpPr txBox="1"/>
          <p:nvPr/>
        </p:nvSpPr>
        <p:spPr>
          <a:xfrm>
            <a:off x="6489334" y="3678698"/>
            <a:ext cx="2852530" cy="461665"/>
          </a:xfrm>
          <a:prstGeom prst="rect">
            <a:avLst/>
          </a:prstGeom>
          <a:noFill/>
        </p:spPr>
        <p:txBody>
          <a:bodyPr wrap="square" lIns="0" tIns="0" rIns="0" bIns="0" rtlCol="0">
            <a:spAutoFit/>
          </a:bodyPr>
          <a:lstStyle/>
          <a:p>
            <a:pPr algn="just"/>
            <a:r>
              <a:rPr lang="zh-CN" altLang="en-US" sz="1000" dirty="0">
                <a:solidFill>
                  <a:schemeClr val="tx1">
                    <a:lumMod val="85000"/>
                    <a:lumOff val="15000"/>
                  </a:schemeClr>
                </a:solidFill>
                <a:latin typeface="微软雅黑" pitchFamily="34" charset="-122"/>
                <a:ea typeface="微软雅黑" pitchFamily="34" charset="-122"/>
              </a:rPr>
              <a:t>其次，它使用“容器”和“组件”等概念描绘了</a:t>
            </a:r>
            <a:r>
              <a:rPr lang="en-US" altLang="zh-CN" sz="1000" dirty="0">
                <a:solidFill>
                  <a:schemeClr val="tx1">
                    <a:lumMod val="85000"/>
                    <a:lumOff val="15000"/>
                  </a:schemeClr>
                </a:solidFill>
                <a:latin typeface="微软雅黑" pitchFamily="34" charset="-122"/>
                <a:ea typeface="微软雅黑" pitchFamily="34" charset="-122"/>
              </a:rPr>
              <a:t>Java</a:t>
            </a:r>
            <a:r>
              <a:rPr lang="zh-CN" altLang="en-US" sz="1000" dirty="0">
                <a:solidFill>
                  <a:schemeClr val="tx1">
                    <a:lumMod val="85000"/>
                    <a:lumOff val="15000"/>
                  </a:schemeClr>
                </a:solidFill>
                <a:latin typeface="微软雅黑" pitchFamily="34" charset="-122"/>
                <a:ea typeface="微软雅黑" pitchFamily="34" charset="-122"/>
              </a:rPr>
              <a:t>企业系统的一般架构，明确地划分了中间件厂商和应用开发者的职责所在。</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52" name="TextBox 23">
            <a:extLst>
              <a:ext uri="{FF2B5EF4-FFF2-40B4-BE49-F238E27FC236}">
                <a16:creationId xmlns:a16="http://schemas.microsoft.com/office/drawing/2014/main" id="{B167B9ED-15DB-455D-9715-F5EA1F7FCC4F}"/>
              </a:ext>
            </a:extLst>
          </p:cNvPr>
          <p:cNvSpPr txBox="1"/>
          <p:nvPr/>
        </p:nvSpPr>
        <p:spPr>
          <a:xfrm>
            <a:off x="6003930" y="4780312"/>
            <a:ext cx="3137908" cy="461665"/>
          </a:xfrm>
          <a:prstGeom prst="rect">
            <a:avLst/>
          </a:prstGeom>
          <a:noFill/>
        </p:spPr>
        <p:txBody>
          <a:bodyPr wrap="square" lIns="0" tIns="0" rIns="0" bIns="0" rtlCol="0">
            <a:spAutoFit/>
          </a:bodyPr>
          <a:lstStyle/>
          <a:p>
            <a:pPr algn="just"/>
            <a:r>
              <a:rPr lang="zh-CN" altLang="en-US" sz="1000" dirty="0">
                <a:solidFill>
                  <a:schemeClr val="tx1">
                    <a:lumMod val="85000"/>
                    <a:lumOff val="15000"/>
                  </a:schemeClr>
                </a:solidFill>
                <a:latin typeface="微软雅黑" pitchFamily="34" charset="-122"/>
                <a:ea typeface="微软雅黑" pitchFamily="34" charset="-122"/>
              </a:rPr>
              <a:t>最后（但绝非最不重要地），</a:t>
            </a:r>
            <a:r>
              <a:rPr lang="en-US" altLang="zh-CN" sz="1000" dirty="0">
                <a:solidFill>
                  <a:schemeClr val="tx1">
                    <a:lumMod val="85000"/>
                    <a:lumOff val="15000"/>
                  </a:schemeClr>
                </a:solidFill>
                <a:latin typeface="微软雅黑" pitchFamily="34" charset="-122"/>
                <a:ea typeface="微软雅黑" pitchFamily="34" charset="-122"/>
              </a:rPr>
              <a:t>J2EE</a:t>
            </a:r>
            <a:r>
              <a:rPr lang="zh-CN" altLang="en-US" sz="1000" dirty="0">
                <a:solidFill>
                  <a:schemeClr val="tx1">
                    <a:lumMod val="85000"/>
                    <a:lumOff val="15000"/>
                  </a:schemeClr>
                </a:solidFill>
                <a:latin typeface="微软雅黑" pitchFamily="34" charset="-122"/>
                <a:ea typeface="微软雅黑" pitchFamily="34" charset="-122"/>
              </a:rPr>
              <a:t>通过一套公开标准规定了应用服务器产品的具体行为，在执行此标准的厂商产品之间实现了一定程度的可替换性和互操作性。</a:t>
            </a:r>
            <a:endParaRPr lang="en-US" altLang="zh-CN" sz="1000" dirty="0">
              <a:solidFill>
                <a:schemeClr val="tx1">
                  <a:lumMod val="85000"/>
                  <a:lumOff val="15000"/>
                </a:schemeClr>
              </a:solidFill>
              <a:latin typeface="微软雅黑" pitchFamily="34" charset="-122"/>
              <a:ea typeface="微软雅黑" pitchFamily="34" charset="-122"/>
            </a:endParaRPr>
          </a:p>
        </p:txBody>
      </p:sp>
      <p:sp>
        <p:nvSpPr>
          <p:cNvPr id="53" name="TextBox 24">
            <a:extLst>
              <a:ext uri="{FF2B5EF4-FFF2-40B4-BE49-F238E27FC236}">
                <a16:creationId xmlns:a16="http://schemas.microsoft.com/office/drawing/2014/main" id="{FDFF4198-E8D1-47E0-8A40-6D8105E852C2}"/>
              </a:ext>
            </a:extLst>
          </p:cNvPr>
          <p:cNvSpPr txBox="1"/>
          <p:nvPr/>
        </p:nvSpPr>
        <p:spPr>
          <a:xfrm>
            <a:off x="3721369" y="3294638"/>
            <a:ext cx="1752111" cy="1280351"/>
          </a:xfrm>
          <a:prstGeom prst="rect">
            <a:avLst/>
          </a:prstGeom>
          <a:noFill/>
        </p:spPr>
        <p:txBody>
          <a:bodyPr wrap="square" lIns="0" tIns="0" rIns="0" bIns="0" rtlCol="0">
            <a:spAutoFit/>
          </a:bodyPr>
          <a:lstStyle/>
          <a:p>
            <a:pPr algn="just">
              <a:lnSpc>
                <a:spcPct val="130000"/>
              </a:lnSpc>
            </a:pPr>
            <a:r>
              <a:rPr lang="en-US" altLang="zh-CN" sz="1600" dirty="0">
                <a:latin typeface="微软雅黑" pitchFamily="34" charset="-122"/>
                <a:ea typeface="微软雅黑" pitchFamily="34" charset="-122"/>
              </a:rPr>
              <a:t>J2EE</a:t>
            </a:r>
            <a:r>
              <a:rPr lang="zh-CN" altLang="en-US" sz="1600" dirty="0">
                <a:latin typeface="微软雅黑" pitchFamily="34" charset="-122"/>
                <a:ea typeface="微软雅黑" pitchFamily="34" charset="-122"/>
              </a:rPr>
              <a:t>技术规范的第一个版本在</a:t>
            </a:r>
            <a:r>
              <a:rPr lang="en-US" altLang="zh-CN" sz="1600" dirty="0">
                <a:latin typeface="微软雅黑" pitchFamily="34" charset="-122"/>
                <a:ea typeface="微软雅黑" pitchFamily="34" charset="-122"/>
              </a:rPr>
              <a:t>1999</a:t>
            </a:r>
            <a:r>
              <a:rPr lang="zh-CN" altLang="en-US" sz="1600" dirty="0">
                <a:latin typeface="微软雅黑" pitchFamily="34" charset="-122"/>
                <a:ea typeface="微软雅黑" pitchFamily="34" charset="-122"/>
              </a:rPr>
              <a:t>年</a:t>
            </a:r>
            <a:r>
              <a:rPr lang="en-US" altLang="zh-CN" sz="1600" dirty="0">
                <a:latin typeface="微软雅黑" pitchFamily="34" charset="-122"/>
                <a:ea typeface="微软雅黑" pitchFamily="34" charset="-122"/>
              </a:rPr>
              <a:t>12</a:t>
            </a:r>
            <a:r>
              <a:rPr lang="zh-CN" altLang="en-US" sz="1600" dirty="0">
                <a:latin typeface="微软雅黑" pitchFamily="34" charset="-122"/>
                <a:ea typeface="微软雅黑" pitchFamily="34" charset="-122"/>
              </a:rPr>
              <a:t>月问世的实际意义。</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59257210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44000">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14:bounceEnd="44000">
                                          <p:cBhvr additive="base">
                                            <p:cTn id="7" dur="500" fill="hold"/>
                                            <p:tgtEl>
                                              <p:spTgt spid="38"/>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500"/>
                                            <p:tgtEl>
                                              <p:spTgt spid="53"/>
                                            </p:tgtEl>
                                          </p:cBhvr>
                                        </p:animEffect>
                                      </p:childTnLst>
                                    </p:cTn>
                                  </p:par>
                                </p:childTnLst>
                              </p:cTn>
                            </p:par>
                            <p:par>
                              <p:cTn id="13" fill="hold">
                                <p:stCondLst>
                                  <p:cond delay="1000"/>
                                </p:stCondLst>
                                <p:childTnLst>
                                  <p:par>
                                    <p:cTn id="14" presetID="52"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Scale>
                                          <p:cBhvr>
                                            <p:cTn id="16" dur="5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500" decel="50000" fill="hold">
                                              <p:stCondLst>
                                                <p:cond delay="0"/>
                                              </p:stCondLst>
                                            </p:cTn>
                                            <p:tgtEl>
                                              <p:spTgt spid="41"/>
                                            </p:tgtEl>
                                            <p:attrNameLst>
                                              <p:attrName>ppt_x</p:attrName>
                                              <p:attrName>ppt_y</p:attrName>
                                            </p:attrNameLst>
                                          </p:cBhvr>
                                        </p:animMotion>
                                        <p:animEffect transition="in" filter="fade">
                                          <p:cBhvr>
                                            <p:cTn id="18" dur="500"/>
                                            <p:tgtEl>
                                              <p:spTgt spid="41"/>
                                            </p:tgtEl>
                                          </p:cBhvr>
                                        </p:animEffect>
                                      </p:childTnLst>
                                    </p:cTn>
                                  </p:par>
                                </p:childTnLst>
                              </p:cTn>
                            </p:par>
                            <p:par>
                              <p:cTn id="19" fill="hold">
                                <p:stCondLst>
                                  <p:cond delay="1500"/>
                                </p:stCondLst>
                                <p:childTnLst>
                                  <p:par>
                                    <p:cTn id="20" presetID="52" presetClass="entr" presetSubtype="0" fill="hold" nodeType="afterEffect">
                                      <p:stCondLst>
                                        <p:cond delay="0"/>
                                      </p:stCondLst>
                                      <p:childTnLst>
                                        <p:set>
                                          <p:cBhvr>
                                            <p:cTn id="21" dur="1" fill="hold">
                                              <p:stCondLst>
                                                <p:cond delay="0"/>
                                              </p:stCondLst>
                                            </p:cTn>
                                            <p:tgtEl>
                                              <p:spTgt spid="44"/>
                                            </p:tgtEl>
                                            <p:attrNameLst>
                                              <p:attrName>style.visibility</p:attrName>
                                            </p:attrNameLst>
                                          </p:cBhvr>
                                          <p:to>
                                            <p:strVal val="visible"/>
                                          </p:to>
                                        </p:set>
                                        <p:animScale>
                                          <p:cBhvr>
                                            <p:cTn id="22" dur="5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500" decel="50000" fill="hold">
                                              <p:stCondLst>
                                                <p:cond delay="0"/>
                                              </p:stCondLst>
                                            </p:cTn>
                                            <p:tgtEl>
                                              <p:spTgt spid="44"/>
                                            </p:tgtEl>
                                            <p:attrNameLst>
                                              <p:attrName>ppt_x</p:attrName>
                                              <p:attrName>ppt_y</p:attrName>
                                            </p:attrNameLst>
                                          </p:cBhvr>
                                        </p:animMotion>
                                        <p:animEffect transition="in" filter="fade">
                                          <p:cBhvr>
                                            <p:cTn id="24" dur="500"/>
                                            <p:tgtEl>
                                              <p:spTgt spid="44"/>
                                            </p:tgtEl>
                                          </p:cBhvr>
                                        </p:animEffect>
                                      </p:childTnLst>
                                    </p:cTn>
                                  </p:par>
                                </p:childTnLst>
                              </p:cTn>
                            </p:par>
                            <p:par>
                              <p:cTn id="25" fill="hold">
                                <p:stCondLst>
                                  <p:cond delay="2000"/>
                                </p:stCondLst>
                                <p:childTnLst>
                                  <p:par>
                                    <p:cTn id="26" presetID="52" presetClass="entr" presetSubtype="0"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Scale>
                                          <p:cBhvr>
                                            <p:cTn id="28" dur="5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500" decel="50000" fill="hold">
                                              <p:stCondLst>
                                                <p:cond delay="0"/>
                                              </p:stCondLst>
                                            </p:cTn>
                                            <p:tgtEl>
                                              <p:spTgt spid="47"/>
                                            </p:tgtEl>
                                            <p:attrNameLst>
                                              <p:attrName>ppt_x</p:attrName>
                                              <p:attrName>ppt_y</p:attrName>
                                            </p:attrNameLst>
                                          </p:cBhvr>
                                        </p:animMotion>
                                        <p:animEffect transition="in" filter="fade">
                                          <p:cBhvr>
                                            <p:cTn id="30" dur="500"/>
                                            <p:tgtEl>
                                              <p:spTgt spid="4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51"/>
                                            </p:tgtEl>
                                            <p:attrNameLst>
                                              <p:attrName>style.visibility</p:attrName>
                                            </p:attrNameLst>
                                          </p:cBhvr>
                                          <p:to>
                                            <p:strVal val="visible"/>
                                          </p:to>
                                        </p:set>
                                        <p:animEffect transition="in" filter="wipe(left)">
                                          <p:cBhvr>
                                            <p:cTn id="37" dur="500"/>
                                            <p:tgtEl>
                                              <p:spTgt spid="51"/>
                                            </p:tgtEl>
                                          </p:cBhvr>
                                        </p:animEffect>
                                      </p:childTnLst>
                                    </p:cTn>
                                  </p:par>
                                  <p:par>
                                    <p:cTn id="38" presetID="22" presetClass="entr" presetSubtype="8" fill="hold" grpId="0" nodeType="withEffect">
                                      <p:stCondLst>
                                        <p:cond delay="40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up)">
                                          <p:cBhvr>
                                            <p:cTn id="12" dur="500"/>
                                            <p:tgtEl>
                                              <p:spTgt spid="53"/>
                                            </p:tgtEl>
                                          </p:cBhvr>
                                        </p:animEffect>
                                      </p:childTnLst>
                                    </p:cTn>
                                  </p:par>
                                </p:childTnLst>
                              </p:cTn>
                            </p:par>
                            <p:par>
                              <p:cTn id="13" fill="hold">
                                <p:stCondLst>
                                  <p:cond delay="1000"/>
                                </p:stCondLst>
                                <p:childTnLst>
                                  <p:par>
                                    <p:cTn id="14" presetID="52" presetClass="entr" presetSubtype="0"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Scale>
                                          <p:cBhvr>
                                            <p:cTn id="16" dur="500" decel="50000" fill="hold">
                                              <p:stCondLst>
                                                <p:cond delay="0"/>
                                              </p:stCondLst>
                                            </p:cTn>
                                            <p:tgtEl>
                                              <p:spTgt spid="4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500" decel="50000" fill="hold">
                                              <p:stCondLst>
                                                <p:cond delay="0"/>
                                              </p:stCondLst>
                                            </p:cTn>
                                            <p:tgtEl>
                                              <p:spTgt spid="41"/>
                                            </p:tgtEl>
                                            <p:attrNameLst>
                                              <p:attrName>ppt_x</p:attrName>
                                              <p:attrName>ppt_y</p:attrName>
                                            </p:attrNameLst>
                                          </p:cBhvr>
                                        </p:animMotion>
                                        <p:animEffect transition="in" filter="fade">
                                          <p:cBhvr>
                                            <p:cTn id="18" dur="500"/>
                                            <p:tgtEl>
                                              <p:spTgt spid="41"/>
                                            </p:tgtEl>
                                          </p:cBhvr>
                                        </p:animEffect>
                                      </p:childTnLst>
                                    </p:cTn>
                                  </p:par>
                                </p:childTnLst>
                              </p:cTn>
                            </p:par>
                            <p:par>
                              <p:cTn id="19" fill="hold">
                                <p:stCondLst>
                                  <p:cond delay="1500"/>
                                </p:stCondLst>
                                <p:childTnLst>
                                  <p:par>
                                    <p:cTn id="20" presetID="52" presetClass="entr" presetSubtype="0" fill="hold" nodeType="afterEffect">
                                      <p:stCondLst>
                                        <p:cond delay="0"/>
                                      </p:stCondLst>
                                      <p:childTnLst>
                                        <p:set>
                                          <p:cBhvr>
                                            <p:cTn id="21" dur="1" fill="hold">
                                              <p:stCondLst>
                                                <p:cond delay="0"/>
                                              </p:stCondLst>
                                            </p:cTn>
                                            <p:tgtEl>
                                              <p:spTgt spid="44"/>
                                            </p:tgtEl>
                                            <p:attrNameLst>
                                              <p:attrName>style.visibility</p:attrName>
                                            </p:attrNameLst>
                                          </p:cBhvr>
                                          <p:to>
                                            <p:strVal val="visible"/>
                                          </p:to>
                                        </p:set>
                                        <p:animScale>
                                          <p:cBhvr>
                                            <p:cTn id="22" dur="500" decel="50000" fill="hold">
                                              <p:stCondLst>
                                                <p:cond delay="0"/>
                                              </p:stCondLst>
                                            </p:cTn>
                                            <p:tgtEl>
                                              <p:spTgt spid="4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500" decel="50000" fill="hold">
                                              <p:stCondLst>
                                                <p:cond delay="0"/>
                                              </p:stCondLst>
                                            </p:cTn>
                                            <p:tgtEl>
                                              <p:spTgt spid="44"/>
                                            </p:tgtEl>
                                            <p:attrNameLst>
                                              <p:attrName>ppt_x</p:attrName>
                                              <p:attrName>ppt_y</p:attrName>
                                            </p:attrNameLst>
                                          </p:cBhvr>
                                        </p:animMotion>
                                        <p:animEffect transition="in" filter="fade">
                                          <p:cBhvr>
                                            <p:cTn id="24" dur="500"/>
                                            <p:tgtEl>
                                              <p:spTgt spid="44"/>
                                            </p:tgtEl>
                                          </p:cBhvr>
                                        </p:animEffect>
                                      </p:childTnLst>
                                    </p:cTn>
                                  </p:par>
                                </p:childTnLst>
                              </p:cTn>
                            </p:par>
                            <p:par>
                              <p:cTn id="25" fill="hold">
                                <p:stCondLst>
                                  <p:cond delay="2000"/>
                                </p:stCondLst>
                                <p:childTnLst>
                                  <p:par>
                                    <p:cTn id="26" presetID="52" presetClass="entr" presetSubtype="0"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animScale>
                                          <p:cBhvr>
                                            <p:cTn id="28" dur="500" decel="50000" fill="hold">
                                              <p:stCondLst>
                                                <p:cond delay="0"/>
                                              </p:stCondLst>
                                            </p:cTn>
                                            <p:tgtEl>
                                              <p:spTgt spid="4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500" decel="50000" fill="hold">
                                              <p:stCondLst>
                                                <p:cond delay="0"/>
                                              </p:stCondLst>
                                            </p:cTn>
                                            <p:tgtEl>
                                              <p:spTgt spid="47"/>
                                            </p:tgtEl>
                                            <p:attrNameLst>
                                              <p:attrName>ppt_x</p:attrName>
                                              <p:attrName>ppt_y</p:attrName>
                                            </p:attrNameLst>
                                          </p:cBhvr>
                                        </p:animMotion>
                                        <p:animEffect transition="in" filter="fade">
                                          <p:cBhvr>
                                            <p:cTn id="30" dur="500"/>
                                            <p:tgtEl>
                                              <p:spTgt spid="4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par>
                                    <p:cTn id="35" presetID="22" presetClass="entr" presetSubtype="8" fill="hold" grpId="0" nodeType="withEffect">
                                      <p:stCondLst>
                                        <p:cond delay="200"/>
                                      </p:stCondLst>
                                      <p:childTnLst>
                                        <p:set>
                                          <p:cBhvr>
                                            <p:cTn id="36" dur="1" fill="hold">
                                              <p:stCondLst>
                                                <p:cond delay="0"/>
                                              </p:stCondLst>
                                            </p:cTn>
                                            <p:tgtEl>
                                              <p:spTgt spid="51"/>
                                            </p:tgtEl>
                                            <p:attrNameLst>
                                              <p:attrName>style.visibility</p:attrName>
                                            </p:attrNameLst>
                                          </p:cBhvr>
                                          <p:to>
                                            <p:strVal val="visible"/>
                                          </p:to>
                                        </p:set>
                                        <p:animEffect transition="in" filter="wipe(left)">
                                          <p:cBhvr>
                                            <p:cTn id="37" dur="500"/>
                                            <p:tgtEl>
                                              <p:spTgt spid="51"/>
                                            </p:tgtEl>
                                          </p:cBhvr>
                                        </p:animEffect>
                                      </p:childTnLst>
                                    </p:cTn>
                                  </p:par>
                                  <p:par>
                                    <p:cTn id="38" presetID="22" presetClass="entr" presetSubtype="8" fill="hold" grpId="0" nodeType="withEffect">
                                      <p:stCondLst>
                                        <p:cond delay="400"/>
                                      </p:stCondLst>
                                      <p:childTnLst>
                                        <p:set>
                                          <p:cBhvr>
                                            <p:cTn id="39" dur="1" fill="hold">
                                              <p:stCondLst>
                                                <p:cond delay="0"/>
                                              </p:stCondLst>
                                            </p:cTn>
                                            <p:tgtEl>
                                              <p:spTgt spid="52"/>
                                            </p:tgtEl>
                                            <p:attrNameLst>
                                              <p:attrName>style.visibility</p:attrName>
                                            </p:attrNameLst>
                                          </p:cBhvr>
                                          <p:to>
                                            <p:strVal val="visible"/>
                                          </p:to>
                                        </p:set>
                                        <p:animEffect transition="in" filter="wipe(left)">
                                          <p:cBhvr>
                                            <p:cTn id="40"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P spid="52" grpId="0"/>
          <p:bldP spid="53"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solidFill>
                <a:schemeClr val="bg1">
                  <a:lumMod val="50000"/>
                </a:schemeClr>
              </a:solidFill>
              <a:latin typeface="Arial Black" panose="020B0A04020102020204" pitchFamily="34" charset="0"/>
            </a:endParaRPr>
          </a:p>
        </p:txBody>
      </p:sp>
      <p:grpSp>
        <p:nvGrpSpPr>
          <p:cNvPr id="3" name="组合 2">
            <a:extLst>
              <a:ext uri="{FF2B5EF4-FFF2-40B4-BE49-F238E27FC236}">
                <a16:creationId xmlns:a16="http://schemas.microsoft.com/office/drawing/2014/main" id="{3FB73561-FA68-4F6D-BB41-6A5D5C0A3CC7}"/>
              </a:ext>
            </a:extLst>
          </p:cNvPr>
          <p:cNvGrpSpPr/>
          <p:nvPr/>
        </p:nvGrpSpPr>
        <p:grpSpPr>
          <a:xfrm>
            <a:off x="2069739" y="1779588"/>
            <a:ext cx="8388162" cy="4364037"/>
            <a:chOff x="2317389" y="2216700"/>
            <a:chExt cx="8388162" cy="4364037"/>
          </a:xfrm>
        </p:grpSpPr>
        <p:grpSp>
          <p:nvGrpSpPr>
            <p:cNvPr id="55" name="组合 54">
              <a:extLst>
                <a:ext uri="{FF2B5EF4-FFF2-40B4-BE49-F238E27FC236}">
                  <a16:creationId xmlns:a16="http://schemas.microsoft.com/office/drawing/2014/main" id="{CC1E5D75-7590-409B-9BD2-F1C3182947E6}"/>
                </a:ext>
              </a:extLst>
            </p:cNvPr>
            <p:cNvGrpSpPr/>
            <p:nvPr/>
          </p:nvGrpSpPr>
          <p:grpSpPr>
            <a:xfrm>
              <a:off x="2317389" y="2216700"/>
              <a:ext cx="1500922" cy="1996751"/>
              <a:chOff x="771524" y="4739999"/>
              <a:chExt cx="2348691" cy="1996751"/>
            </a:xfrm>
            <a:effectLst>
              <a:outerShdw blurRad="50800" dist="38100" dir="2700000" algn="tl" rotWithShape="0">
                <a:prstClr val="black">
                  <a:alpha val="40000"/>
                </a:prstClr>
              </a:outerShdw>
            </a:effectLst>
          </p:grpSpPr>
          <p:grpSp>
            <p:nvGrpSpPr>
              <p:cNvPr id="56" name="组合 55">
                <a:extLst>
                  <a:ext uri="{FF2B5EF4-FFF2-40B4-BE49-F238E27FC236}">
                    <a16:creationId xmlns:a16="http://schemas.microsoft.com/office/drawing/2014/main" id="{610887C8-6CDB-4487-BB41-B0B56ABCA7BC}"/>
                  </a:ext>
                </a:extLst>
              </p:cNvPr>
              <p:cNvGrpSpPr/>
              <p:nvPr/>
            </p:nvGrpSpPr>
            <p:grpSpPr>
              <a:xfrm>
                <a:off x="771524" y="4739999"/>
                <a:ext cx="2348691" cy="1996751"/>
                <a:chOff x="771524" y="4739999"/>
                <a:chExt cx="2348691" cy="1996751"/>
              </a:xfrm>
            </p:grpSpPr>
            <p:sp>
              <p:nvSpPr>
                <p:cNvPr id="58" name="矩形 57">
                  <a:extLst>
                    <a:ext uri="{FF2B5EF4-FFF2-40B4-BE49-F238E27FC236}">
                      <a16:creationId xmlns:a16="http://schemas.microsoft.com/office/drawing/2014/main" id="{B36967B3-A3E6-49C7-B8C9-08F5C9C5E237}"/>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Applet Container</a:t>
                  </a:r>
                  <a:endParaRPr lang="zh-CN" altLang="en-US" sz="1200" dirty="0">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6326ECA6-D301-47DB-ADDD-9DAB8F06F3D4}"/>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57" name="矩形 56">
                <a:extLst>
                  <a:ext uri="{FF2B5EF4-FFF2-40B4-BE49-F238E27FC236}">
                    <a16:creationId xmlns:a16="http://schemas.microsoft.com/office/drawing/2014/main" id="{D9CEC56E-BB3C-4645-B991-6AC6EBFA4805}"/>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grpSp>
          <p:nvGrpSpPr>
            <p:cNvPr id="34" name="组合 33">
              <a:extLst>
                <a:ext uri="{FF2B5EF4-FFF2-40B4-BE49-F238E27FC236}">
                  <a16:creationId xmlns:a16="http://schemas.microsoft.com/office/drawing/2014/main" id="{135D64E5-4C86-47C3-A678-62671B6FD427}"/>
                </a:ext>
              </a:extLst>
            </p:cNvPr>
            <p:cNvGrpSpPr/>
            <p:nvPr/>
          </p:nvGrpSpPr>
          <p:grpSpPr>
            <a:xfrm>
              <a:off x="4914016" y="2216700"/>
              <a:ext cx="2348692" cy="1996751"/>
              <a:chOff x="2790046" y="2185599"/>
              <a:chExt cx="2348692" cy="1996751"/>
            </a:xfrm>
            <a:effectLst>
              <a:outerShdw blurRad="50800" dist="38100" dir="2700000" algn="tl" rotWithShape="0">
                <a:prstClr val="black">
                  <a:alpha val="40000"/>
                </a:prstClr>
              </a:outerShdw>
            </a:effectLst>
          </p:grpSpPr>
          <p:grpSp>
            <p:nvGrpSpPr>
              <p:cNvPr id="33" name="组合 32">
                <a:extLst>
                  <a:ext uri="{FF2B5EF4-FFF2-40B4-BE49-F238E27FC236}">
                    <a16:creationId xmlns:a16="http://schemas.microsoft.com/office/drawing/2014/main" id="{A6458F53-F878-4FEB-9FEA-09E7B0ACF71D}"/>
                  </a:ext>
                </a:extLst>
              </p:cNvPr>
              <p:cNvGrpSpPr/>
              <p:nvPr/>
            </p:nvGrpSpPr>
            <p:grpSpPr>
              <a:xfrm>
                <a:off x="2790047" y="2185599"/>
                <a:ext cx="2348691" cy="1996751"/>
                <a:chOff x="2790047" y="2185599"/>
                <a:chExt cx="2348691" cy="1996751"/>
              </a:xfrm>
            </p:grpSpPr>
            <p:sp>
              <p:nvSpPr>
                <p:cNvPr id="13" name="矩形 12">
                  <a:extLst>
                    <a:ext uri="{FF2B5EF4-FFF2-40B4-BE49-F238E27FC236}">
                      <a16:creationId xmlns:a16="http://schemas.microsoft.com/office/drawing/2014/main" id="{AE50B2FD-7CD3-4426-BC6C-796A6124DCB2}"/>
                    </a:ext>
                  </a:extLst>
                </p:cNvPr>
                <p:cNvSpPr/>
                <p:nvPr/>
              </p:nvSpPr>
              <p:spPr>
                <a:xfrm>
                  <a:off x="2790047" y="21855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Web Container</a:t>
                  </a:r>
                  <a:endParaRPr lang="zh-CN" altLang="en-US" sz="1200" dirty="0">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CCC05BB6-36E4-4455-8AB6-E3339F581091}"/>
                    </a:ext>
                  </a:extLst>
                </p:cNvPr>
                <p:cNvSpPr/>
                <p:nvPr/>
              </p:nvSpPr>
              <p:spPr>
                <a:xfrm>
                  <a:off x="2790047" y="38588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sp>
            <p:nvSpPr>
              <p:cNvPr id="17" name="矩形 16">
                <a:extLst>
                  <a:ext uri="{FF2B5EF4-FFF2-40B4-BE49-F238E27FC236}">
                    <a16:creationId xmlns:a16="http://schemas.microsoft.com/office/drawing/2014/main" id="{192B52E1-4C32-4952-89EC-25A14A7DCB95}"/>
                  </a:ext>
                </a:extLst>
              </p:cNvPr>
              <p:cNvSpPr/>
              <p:nvPr/>
            </p:nvSpPr>
            <p:spPr>
              <a:xfrm>
                <a:off x="2790046" y="3246713"/>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9" name="任意多边形: 形状 8">
              <a:extLst>
                <a:ext uri="{FF2B5EF4-FFF2-40B4-BE49-F238E27FC236}">
                  <a16:creationId xmlns:a16="http://schemas.microsoft.com/office/drawing/2014/main" id="{223D6AC9-4BA6-4475-A4FA-4021AE7EFF0B}"/>
                </a:ext>
              </a:extLst>
            </p:cNvPr>
            <p:cNvSpPr/>
            <p:nvPr/>
          </p:nvSpPr>
          <p:spPr>
            <a:xfrm>
              <a:off x="2626071" y="2660816"/>
              <a:ext cx="787043"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Applet</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流程图: 终止 9">
              <a:extLst>
                <a:ext uri="{FF2B5EF4-FFF2-40B4-BE49-F238E27FC236}">
                  <a16:creationId xmlns:a16="http://schemas.microsoft.com/office/drawing/2014/main" id="{46EADD1D-8CE8-42D2-942B-6B5A5E1BD3AF}"/>
                </a:ext>
              </a:extLst>
            </p:cNvPr>
            <p:cNvSpPr/>
            <p:nvPr/>
          </p:nvSpPr>
          <p:spPr>
            <a:xfrm>
              <a:off x="5111920" y="2706897"/>
              <a:ext cx="890587" cy="323461"/>
            </a:xfrm>
            <a:prstGeom prst="flowChartTerminator">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JSP</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51" name="组合 50">
              <a:extLst>
                <a:ext uri="{FF2B5EF4-FFF2-40B4-BE49-F238E27FC236}">
                  <a16:creationId xmlns:a16="http://schemas.microsoft.com/office/drawing/2014/main" id="{DEF4AB7C-6940-4B93-A67B-CB2B0A16449B}"/>
                </a:ext>
              </a:extLst>
            </p:cNvPr>
            <p:cNvGrpSpPr/>
            <p:nvPr/>
          </p:nvGrpSpPr>
          <p:grpSpPr>
            <a:xfrm>
              <a:off x="5075970" y="3277814"/>
              <a:ext cx="2099868" cy="578838"/>
              <a:chOff x="2952000" y="3246713"/>
              <a:chExt cx="2099868" cy="578838"/>
            </a:xfrm>
          </p:grpSpPr>
          <p:sp>
            <p:nvSpPr>
              <p:cNvPr id="15" name="矩形 14">
                <a:extLst>
                  <a:ext uri="{FF2B5EF4-FFF2-40B4-BE49-F238E27FC236}">
                    <a16:creationId xmlns:a16="http://schemas.microsoft.com/office/drawing/2014/main" id="{2CA95563-DB1B-4680-9A51-1CC9EF45907A}"/>
                  </a:ext>
                </a:extLst>
              </p:cNvPr>
              <p:cNvSpPr/>
              <p:nvPr/>
            </p:nvSpPr>
            <p:spPr>
              <a:xfrm>
                <a:off x="2952000" y="3246713"/>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JMS</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41E60C0B-5DED-4DBE-83C5-AC72435FABFB}"/>
                  </a:ext>
                </a:extLst>
              </p:cNvPr>
              <p:cNvSpPr/>
              <p:nvPr/>
            </p:nvSpPr>
            <p:spPr>
              <a:xfrm>
                <a:off x="3272510" y="3246713"/>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JNDI</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6D8CE3A7-1FAA-48B5-BCC7-4BC4739DD169}"/>
                  </a:ext>
                </a:extLst>
              </p:cNvPr>
              <p:cNvSpPr/>
              <p:nvPr/>
            </p:nvSpPr>
            <p:spPr>
              <a:xfrm>
                <a:off x="3586394" y="3246713"/>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JTA</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72E7381C-429E-4CBE-90F9-DE5EE68FD97F}"/>
                  </a:ext>
                </a:extLst>
              </p:cNvPr>
              <p:cNvSpPr/>
              <p:nvPr/>
            </p:nvSpPr>
            <p:spPr>
              <a:xfrm>
                <a:off x="4410000" y="3246713"/>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RMI-IIOP</a:t>
                </a:r>
                <a:endParaRPr lang="zh-CN" altLang="en-US" sz="9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1055FFBD-287D-4520-A36D-4B6C5B2AA5ED}"/>
                  </a:ext>
                </a:extLst>
              </p:cNvPr>
              <p:cNvSpPr/>
              <p:nvPr/>
            </p:nvSpPr>
            <p:spPr>
              <a:xfrm>
                <a:off x="4730400" y="3246713"/>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JDBC</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E748355F-5D42-47B6-92CB-EFAA384F1E89}"/>
                  </a:ext>
                </a:extLst>
              </p:cNvPr>
              <p:cNvSpPr/>
              <p:nvPr/>
            </p:nvSpPr>
            <p:spPr>
              <a:xfrm>
                <a:off x="3906000" y="3246713"/>
                <a:ext cx="510288"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dirty="0">
                    <a:solidFill>
                      <a:schemeClr val="tx1"/>
                    </a:solidFill>
                    <a:latin typeface="Arial" panose="020B0604020202020204" pitchFamily="34" charset="0"/>
                    <a:cs typeface="Arial" panose="020B0604020202020204" pitchFamily="34" charset="0"/>
                  </a:rPr>
                  <a:t>Java Mail</a:t>
                </a:r>
                <a:endParaRPr lang="zh-CN" altLang="en-US" sz="9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7C958581-F0BE-46BD-B228-79009D4506BA}"/>
                  </a:ext>
                </a:extLst>
              </p:cNvPr>
              <p:cNvSpPr/>
              <p:nvPr/>
            </p:nvSpPr>
            <p:spPr>
              <a:xfrm>
                <a:off x="3906000" y="3543479"/>
                <a:ext cx="511200"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200" dirty="0">
                    <a:solidFill>
                      <a:schemeClr val="tx1"/>
                    </a:solidFill>
                    <a:latin typeface="Arial" panose="020B0604020202020204" pitchFamily="34" charset="0"/>
                    <a:cs typeface="Arial" panose="020B0604020202020204" pitchFamily="34" charset="0"/>
                  </a:rPr>
                  <a:t>JAF</a:t>
                </a:r>
                <a:endParaRPr lang="zh-CN" altLang="en-US" sz="1200" dirty="0">
                  <a:solidFill>
                    <a:schemeClr val="tx1"/>
                  </a:solidFill>
                  <a:latin typeface="Arial" panose="020B0604020202020204" pitchFamily="34" charset="0"/>
                  <a:cs typeface="Arial" panose="020B0604020202020204" pitchFamily="34" charset="0"/>
                </a:endParaRPr>
              </a:p>
            </p:txBody>
          </p:sp>
        </p:grpSp>
        <p:grpSp>
          <p:nvGrpSpPr>
            <p:cNvPr id="18" name="组合 17">
              <a:extLst>
                <a:ext uri="{FF2B5EF4-FFF2-40B4-BE49-F238E27FC236}">
                  <a16:creationId xmlns:a16="http://schemas.microsoft.com/office/drawing/2014/main" id="{42DF16D6-2C32-4AFD-988B-B4D069109736}"/>
                </a:ext>
              </a:extLst>
            </p:cNvPr>
            <p:cNvGrpSpPr/>
            <p:nvPr/>
          </p:nvGrpSpPr>
          <p:grpSpPr>
            <a:xfrm>
              <a:off x="6285114" y="2660816"/>
              <a:ext cx="760414" cy="344130"/>
              <a:chOff x="4161144" y="2629715"/>
              <a:chExt cx="760414" cy="344130"/>
            </a:xfrm>
            <a:effectLst>
              <a:outerShdw blurRad="50800" dist="38100" dir="2700000" algn="tl" rotWithShape="0">
                <a:prstClr val="black">
                  <a:alpha val="40000"/>
                </a:prstClr>
              </a:outerShdw>
            </a:effectLst>
          </p:grpSpPr>
          <p:sp>
            <p:nvSpPr>
              <p:cNvPr id="26" name="任意多边形: 形状 25">
                <a:extLst>
                  <a:ext uri="{FF2B5EF4-FFF2-40B4-BE49-F238E27FC236}">
                    <a16:creationId xmlns:a16="http://schemas.microsoft.com/office/drawing/2014/main" id="{A1398FB3-407D-4121-B385-0C49976A5A72}"/>
                  </a:ext>
                </a:extLst>
              </p:cNvPr>
              <p:cNvSpPr/>
              <p:nvPr/>
            </p:nvSpPr>
            <p:spPr>
              <a:xfrm flipV="1">
                <a:off x="4161144" y="2629715"/>
                <a:ext cx="760414"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964CAE20-A733-4C6E-91B7-630C55D813FC}"/>
                  </a:ext>
                </a:extLst>
              </p:cNvPr>
              <p:cNvSpPr txBox="1"/>
              <p:nvPr/>
            </p:nvSpPr>
            <p:spPr>
              <a:xfrm>
                <a:off x="4216245" y="2696846"/>
                <a:ext cx="662361" cy="276999"/>
              </a:xfrm>
              <a:prstGeom prst="rect">
                <a:avLst/>
              </a:prstGeom>
              <a:noFill/>
            </p:spPr>
            <p:txBody>
              <a:bodyPr wrap="none" rtlCol="0">
                <a:spAutoFit/>
              </a:bodyPr>
              <a:lstStyle/>
              <a:p>
                <a:r>
                  <a:rPr lang="en-US" altLang="zh-CN"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Servlet</a:t>
                </a:r>
                <a:endParaRPr lang="zh-CN" altLang="en-US" sz="1200" dirty="0"/>
              </a:p>
            </p:txBody>
          </p:sp>
        </p:grpSp>
        <p:grpSp>
          <p:nvGrpSpPr>
            <p:cNvPr id="35" name="组合 34">
              <a:extLst>
                <a:ext uri="{FF2B5EF4-FFF2-40B4-BE49-F238E27FC236}">
                  <a16:creationId xmlns:a16="http://schemas.microsoft.com/office/drawing/2014/main" id="{DB624A27-12F6-485B-A006-D9B0C5D7231E}"/>
                </a:ext>
              </a:extLst>
            </p:cNvPr>
            <p:cNvGrpSpPr/>
            <p:nvPr/>
          </p:nvGrpSpPr>
          <p:grpSpPr>
            <a:xfrm>
              <a:off x="8356860" y="2216700"/>
              <a:ext cx="2348691" cy="1996751"/>
              <a:chOff x="771524" y="4739999"/>
              <a:chExt cx="2348691" cy="1996751"/>
            </a:xfrm>
            <a:effectLst>
              <a:outerShdw blurRad="50800" dist="38100" dir="2700000" algn="tl" rotWithShape="0">
                <a:prstClr val="black">
                  <a:alpha val="40000"/>
                </a:prstClr>
              </a:outerShdw>
            </a:effectLst>
          </p:grpSpPr>
          <p:grpSp>
            <p:nvGrpSpPr>
              <p:cNvPr id="36" name="组合 35">
                <a:extLst>
                  <a:ext uri="{FF2B5EF4-FFF2-40B4-BE49-F238E27FC236}">
                    <a16:creationId xmlns:a16="http://schemas.microsoft.com/office/drawing/2014/main" id="{79F51AE7-6A3B-4457-85E6-F78086B3C9F5}"/>
                  </a:ext>
                </a:extLst>
              </p:cNvPr>
              <p:cNvGrpSpPr/>
              <p:nvPr/>
            </p:nvGrpSpPr>
            <p:grpSpPr>
              <a:xfrm>
                <a:off x="771524" y="4739999"/>
                <a:ext cx="2348691" cy="1996751"/>
                <a:chOff x="771524" y="4739999"/>
                <a:chExt cx="2348691" cy="1996751"/>
              </a:xfrm>
            </p:grpSpPr>
            <p:sp>
              <p:nvSpPr>
                <p:cNvPr id="38" name="矩形 37">
                  <a:extLst>
                    <a:ext uri="{FF2B5EF4-FFF2-40B4-BE49-F238E27FC236}">
                      <a16:creationId xmlns:a16="http://schemas.microsoft.com/office/drawing/2014/main" id="{F9D5057E-DC86-40F7-9501-F4A40B9B42F9}"/>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EJB Container</a:t>
                  </a:r>
                  <a:endParaRPr lang="zh-CN" altLang="en-US" sz="1200" dirty="0">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FE265FE5-9C7D-46D8-8A0E-192F3CE9878D}"/>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37" name="矩形 36">
                <a:extLst>
                  <a:ext uri="{FF2B5EF4-FFF2-40B4-BE49-F238E27FC236}">
                    <a16:creationId xmlns:a16="http://schemas.microsoft.com/office/drawing/2014/main" id="{41ADFD0E-402C-4E54-A869-DC65F19F1B11}"/>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grpSp>
          <p:nvGrpSpPr>
            <p:cNvPr id="52" name="组合 51">
              <a:extLst>
                <a:ext uri="{FF2B5EF4-FFF2-40B4-BE49-F238E27FC236}">
                  <a16:creationId xmlns:a16="http://schemas.microsoft.com/office/drawing/2014/main" id="{98DBAB34-3399-4A4D-8D28-0EF1DA4CD8B5}"/>
                </a:ext>
              </a:extLst>
            </p:cNvPr>
            <p:cNvGrpSpPr/>
            <p:nvPr/>
          </p:nvGrpSpPr>
          <p:grpSpPr>
            <a:xfrm>
              <a:off x="8471188" y="3258676"/>
              <a:ext cx="2099868" cy="578838"/>
              <a:chOff x="2845982" y="5571846"/>
              <a:chExt cx="2099868" cy="578838"/>
            </a:xfrm>
          </p:grpSpPr>
          <p:sp>
            <p:nvSpPr>
              <p:cNvPr id="40" name="矩形 39">
                <a:extLst>
                  <a:ext uri="{FF2B5EF4-FFF2-40B4-BE49-F238E27FC236}">
                    <a16:creationId xmlns:a16="http://schemas.microsoft.com/office/drawing/2014/main" id="{D36346BE-F323-4DD6-80CB-7BCCCDD39BE0}"/>
                  </a:ext>
                </a:extLst>
              </p:cNvPr>
              <p:cNvSpPr/>
              <p:nvPr/>
            </p:nvSpPr>
            <p:spPr>
              <a:xfrm>
                <a:off x="2845982" y="5571846"/>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JMS</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41" name="矩形 40">
                <a:extLst>
                  <a:ext uri="{FF2B5EF4-FFF2-40B4-BE49-F238E27FC236}">
                    <a16:creationId xmlns:a16="http://schemas.microsoft.com/office/drawing/2014/main" id="{0DA42DB1-2AD7-463A-AB51-5FD8A46EC5D3}"/>
                  </a:ext>
                </a:extLst>
              </p:cNvPr>
              <p:cNvSpPr/>
              <p:nvPr/>
            </p:nvSpPr>
            <p:spPr>
              <a:xfrm>
                <a:off x="3166492" y="5571846"/>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JNDI</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42" name="矩形 41">
                <a:extLst>
                  <a:ext uri="{FF2B5EF4-FFF2-40B4-BE49-F238E27FC236}">
                    <a16:creationId xmlns:a16="http://schemas.microsoft.com/office/drawing/2014/main" id="{ED83920B-1242-43BA-9596-FFAC6445C5BF}"/>
                  </a:ext>
                </a:extLst>
              </p:cNvPr>
              <p:cNvSpPr/>
              <p:nvPr/>
            </p:nvSpPr>
            <p:spPr>
              <a:xfrm>
                <a:off x="3480376" y="5571846"/>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JTA</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43" name="矩形 42">
                <a:extLst>
                  <a:ext uri="{FF2B5EF4-FFF2-40B4-BE49-F238E27FC236}">
                    <a16:creationId xmlns:a16="http://schemas.microsoft.com/office/drawing/2014/main" id="{59D13113-ED18-400D-81F2-86251104E56C}"/>
                  </a:ext>
                </a:extLst>
              </p:cNvPr>
              <p:cNvSpPr/>
              <p:nvPr/>
            </p:nvSpPr>
            <p:spPr>
              <a:xfrm>
                <a:off x="4303982" y="5571846"/>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RMI-IIOP</a:t>
                </a:r>
                <a:endParaRPr lang="zh-CN" altLang="en-US" sz="900" dirty="0">
                  <a:solidFill>
                    <a:schemeClr val="tx1"/>
                  </a:solidFill>
                  <a:latin typeface="Arial" panose="020B0604020202020204" pitchFamily="34" charset="0"/>
                  <a:cs typeface="Arial" panose="020B0604020202020204" pitchFamily="34" charset="0"/>
                </a:endParaRPr>
              </a:p>
            </p:txBody>
          </p:sp>
          <p:sp>
            <p:nvSpPr>
              <p:cNvPr id="44" name="矩形 43">
                <a:extLst>
                  <a:ext uri="{FF2B5EF4-FFF2-40B4-BE49-F238E27FC236}">
                    <a16:creationId xmlns:a16="http://schemas.microsoft.com/office/drawing/2014/main" id="{D9E4743B-6033-4568-9E1A-45ADBB25A641}"/>
                  </a:ext>
                </a:extLst>
              </p:cNvPr>
              <p:cNvSpPr/>
              <p:nvPr/>
            </p:nvSpPr>
            <p:spPr>
              <a:xfrm>
                <a:off x="4624382" y="5571846"/>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JDBC</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F0CD760C-2E08-45FA-80D4-C69E22F4C106}"/>
                  </a:ext>
                </a:extLst>
              </p:cNvPr>
              <p:cNvSpPr/>
              <p:nvPr/>
            </p:nvSpPr>
            <p:spPr>
              <a:xfrm>
                <a:off x="3799982" y="5571846"/>
                <a:ext cx="510288"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dirty="0">
                    <a:solidFill>
                      <a:schemeClr val="tx1"/>
                    </a:solidFill>
                    <a:latin typeface="Arial" panose="020B0604020202020204" pitchFamily="34" charset="0"/>
                    <a:cs typeface="Arial" panose="020B0604020202020204" pitchFamily="34" charset="0"/>
                  </a:rPr>
                  <a:t>Java Mail</a:t>
                </a:r>
                <a:endParaRPr lang="zh-CN" altLang="en-US" sz="900" dirty="0">
                  <a:solidFill>
                    <a:schemeClr val="tx1"/>
                  </a:solidFill>
                  <a:latin typeface="Arial" panose="020B0604020202020204" pitchFamily="34" charset="0"/>
                  <a:cs typeface="Arial" panose="020B0604020202020204" pitchFamily="34" charset="0"/>
                </a:endParaRPr>
              </a:p>
            </p:txBody>
          </p:sp>
          <p:sp>
            <p:nvSpPr>
              <p:cNvPr id="46" name="矩形 45">
                <a:extLst>
                  <a:ext uri="{FF2B5EF4-FFF2-40B4-BE49-F238E27FC236}">
                    <a16:creationId xmlns:a16="http://schemas.microsoft.com/office/drawing/2014/main" id="{AFD9B03D-C429-4CA6-89E3-A3A557100BAF}"/>
                  </a:ext>
                </a:extLst>
              </p:cNvPr>
              <p:cNvSpPr/>
              <p:nvPr/>
            </p:nvSpPr>
            <p:spPr>
              <a:xfrm>
                <a:off x="3799982" y="5868612"/>
                <a:ext cx="511200"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200" dirty="0">
                    <a:solidFill>
                      <a:schemeClr val="tx1"/>
                    </a:solidFill>
                    <a:latin typeface="Arial" panose="020B0604020202020204" pitchFamily="34" charset="0"/>
                    <a:cs typeface="Arial" panose="020B0604020202020204" pitchFamily="34" charset="0"/>
                  </a:rPr>
                  <a:t>JAF</a:t>
                </a:r>
                <a:endParaRPr lang="zh-CN" altLang="en-US" sz="1200" dirty="0">
                  <a:solidFill>
                    <a:schemeClr val="tx1"/>
                  </a:solidFill>
                  <a:latin typeface="Arial" panose="020B0604020202020204" pitchFamily="34" charset="0"/>
                  <a:cs typeface="Arial" panose="020B0604020202020204" pitchFamily="34" charset="0"/>
                </a:endParaRPr>
              </a:p>
            </p:txBody>
          </p:sp>
        </p:grpSp>
        <p:sp>
          <p:nvSpPr>
            <p:cNvPr id="47" name="椭圆 46">
              <a:extLst>
                <a:ext uri="{FF2B5EF4-FFF2-40B4-BE49-F238E27FC236}">
                  <a16:creationId xmlns:a16="http://schemas.microsoft.com/office/drawing/2014/main" id="{0DD8E14B-8891-470C-BF5E-184C4A29A091}"/>
                </a:ext>
              </a:extLst>
            </p:cNvPr>
            <p:cNvSpPr/>
            <p:nvPr/>
          </p:nvSpPr>
          <p:spPr>
            <a:xfrm>
              <a:off x="9078883" y="2576367"/>
              <a:ext cx="904644" cy="46011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EJB</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60" name="组合 59">
              <a:extLst>
                <a:ext uri="{FF2B5EF4-FFF2-40B4-BE49-F238E27FC236}">
                  <a16:creationId xmlns:a16="http://schemas.microsoft.com/office/drawing/2014/main" id="{3E73DEE7-AFDC-4F8C-98D4-7B829D1C96F1}"/>
                </a:ext>
              </a:extLst>
            </p:cNvPr>
            <p:cNvGrpSpPr/>
            <p:nvPr/>
          </p:nvGrpSpPr>
          <p:grpSpPr>
            <a:xfrm>
              <a:off x="2317389" y="4583986"/>
              <a:ext cx="1500922" cy="1996751"/>
              <a:chOff x="771524" y="4739999"/>
              <a:chExt cx="2348691" cy="1996751"/>
            </a:xfrm>
            <a:effectLst>
              <a:outerShdw blurRad="50800" dist="38100" dir="2700000" algn="tl" rotWithShape="0">
                <a:prstClr val="black">
                  <a:alpha val="40000"/>
                </a:prstClr>
              </a:outerShdw>
            </a:effectLst>
          </p:grpSpPr>
          <p:grpSp>
            <p:nvGrpSpPr>
              <p:cNvPr id="61" name="组合 60">
                <a:extLst>
                  <a:ext uri="{FF2B5EF4-FFF2-40B4-BE49-F238E27FC236}">
                    <a16:creationId xmlns:a16="http://schemas.microsoft.com/office/drawing/2014/main" id="{F43D295B-413A-448A-9847-D5F5BDD15177}"/>
                  </a:ext>
                </a:extLst>
              </p:cNvPr>
              <p:cNvGrpSpPr/>
              <p:nvPr/>
            </p:nvGrpSpPr>
            <p:grpSpPr>
              <a:xfrm>
                <a:off x="771524" y="4739999"/>
                <a:ext cx="2348691" cy="1996751"/>
                <a:chOff x="771524" y="4739999"/>
                <a:chExt cx="2348691" cy="1996751"/>
              </a:xfrm>
            </p:grpSpPr>
            <p:sp>
              <p:nvSpPr>
                <p:cNvPr id="63" name="矩形 62">
                  <a:extLst>
                    <a:ext uri="{FF2B5EF4-FFF2-40B4-BE49-F238E27FC236}">
                      <a16:creationId xmlns:a16="http://schemas.microsoft.com/office/drawing/2014/main" id="{B01A281B-A26A-4C2E-B89C-4604604205D6}"/>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Application Client Container</a:t>
                  </a:r>
                  <a:endParaRPr lang="zh-CN" altLang="en-US" sz="1200" dirty="0">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69123A28-886F-4066-BFB4-FF91D781DD8A}"/>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62" name="矩形 61">
                <a:extLst>
                  <a:ext uri="{FF2B5EF4-FFF2-40B4-BE49-F238E27FC236}">
                    <a16:creationId xmlns:a16="http://schemas.microsoft.com/office/drawing/2014/main" id="{6D573487-7C73-4F75-A75A-124DCED11DB0}"/>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grpSp>
          <p:nvGrpSpPr>
            <p:cNvPr id="65" name="组合 64">
              <a:extLst>
                <a:ext uri="{FF2B5EF4-FFF2-40B4-BE49-F238E27FC236}">
                  <a16:creationId xmlns:a16="http://schemas.microsoft.com/office/drawing/2014/main" id="{267B4791-3624-42A3-B686-F56DCBF76220}"/>
                </a:ext>
              </a:extLst>
            </p:cNvPr>
            <p:cNvGrpSpPr/>
            <p:nvPr/>
          </p:nvGrpSpPr>
          <p:grpSpPr>
            <a:xfrm>
              <a:off x="2452884" y="5625962"/>
              <a:ext cx="1280712" cy="578838"/>
              <a:chOff x="2952000" y="3246713"/>
              <a:chExt cx="1280712" cy="578838"/>
            </a:xfrm>
          </p:grpSpPr>
          <p:sp>
            <p:nvSpPr>
              <p:cNvPr id="66" name="矩形 65">
                <a:extLst>
                  <a:ext uri="{FF2B5EF4-FFF2-40B4-BE49-F238E27FC236}">
                    <a16:creationId xmlns:a16="http://schemas.microsoft.com/office/drawing/2014/main" id="{125CC085-3915-4916-9F80-5803C53658B8}"/>
                  </a:ext>
                </a:extLst>
              </p:cNvPr>
              <p:cNvSpPr/>
              <p:nvPr/>
            </p:nvSpPr>
            <p:spPr>
              <a:xfrm>
                <a:off x="2952000" y="3246713"/>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JMS</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67" name="矩形 66">
                <a:extLst>
                  <a:ext uri="{FF2B5EF4-FFF2-40B4-BE49-F238E27FC236}">
                    <a16:creationId xmlns:a16="http://schemas.microsoft.com/office/drawing/2014/main" id="{5BB4B3A6-DAEB-4FD3-B097-084BD87C85D1}"/>
                  </a:ext>
                </a:extLst>
              </p:cNvPr>
              <p:cNvSpPr/>
              <p:nvPr/>
            </p:nvSpPr>
            <p:spPr>
              <a:xfrm>
                <a:off x="3272510" y="3246713"/>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JNDI</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69" name="矩形 68">
                <a:extLst>
                  <a:ext uri="{FF2B5EF4-FFF2-40B4-BE49-F238E27FC236}">
                    <a16:creationId xmlns:a16="http://schemas.microsoft.com/office/drawing/2014/main" id="{9580B738-FA61-4F7E-BBAE-5AD50F7C3872}"/>
                  </a:ext>
                </a:extLst>
              </p:cNvPr>
              <p:cNvSpPr/>
              <p:nvPr/>
            </p:nvSpPr>
            <p:spPr>
              <a:xfrm>
                <a:off x="3590844" y="3246713"/>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RMI-IIOP</a:t>
                </a:r>
                <a:endParaRPr lang="zh-CN" altLang="en-US" sz="900" dirty="0">
                  <a:solidFill>
                    <a:schemeClr val="tx1"/>
                  </a:solidFill>
                  <a:latin typeface="Arial" panose="020B0604020202020204" pitchFamily="34" charset="0"/>
                  <a:cs typeface="Arial" panose="020B0604020202020204" pitchFamily="34" charset="0"/>
                </a:endParaRPr>
              </a:p>
            </p:txBody>
          </p:sp>
          <p:sp>
            <p:nvSpPr>
              <p:cNvPr id="70" name="矩形 69">
                <a:extLst>
                  <a:ext uri="{FF2B5EF4-FFF2-40B4-BE49-F238E27FC236}">
                    <a16:creationId xmlns:a16="http://schemas.microsoft.com/office/drawing/2014/main" id="{F2655847-3699-42CB-9CD8-D2728E6410D9}"/>
                  </a:ext>
                </a:extLst>
              </p:cNvPr>
              <p:cNvSpPr/>
              <p:nvPr/>
            </p:nvSpPr>
            <p:spPr>
              <a:xfrm>
                <a:off x="3911244" y="3246713"/>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JDBC</a:t>
                </a:r>
                <a:endParaRPr lang="zh-CN" altLang="en-US" sz="1200" dirty="0">
                  <a:solidFill>
                    <a:schemeClr val="tx1"/>
                  </a:solidFill>
                  <a:latin typeface="Arial" panose="020B0604020202020204" pitchFamily="34" charset="0"/>
                  <a:cs typeface="Arial" panose="020B0604020202020204" pitchFamily="34" charset="0"/>
                </a:endParaRPr>
              </a:p>
            </p:txBody>
          </p:sp>
        </p:grpSp>
        <p:sp>
          <p:nvSpPr>
            <p:cNvPr id="53" name="流程图: 文档 52">
              <a:extLst>
                <a:ext uri="{FF2B5EF4-FFF2-40B4-BE49-F238E27FC236}">
                  <a16:creationId xmlns:a16="http://schemas.microsoft.com/office/drawing/2014/main" id="{9B42DB8C-FDB7-4A55-9E9D-937081337B59}"/>
                </a:ext>
              </a:extLst>
            </p:cNvPr>
            <p:cNvSpPr/>
            <p:nvPr/>
          </p:nvSpPr>
          <p:spPr>
            <a:xfrm>
              <a:off x="2586060" y="5062478"/>
              <a:ext cx="963580" cy="472534"/>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rPr>
                <a:t>Application Client</a:t>
              </a:r>
              <a:endParaRPr lang="zh-CN" altLang="en-US" sz="1200" dirty="0">
                <a:ln w="0"/>
                <a:solidFill>
                  <a:schemeClr val="tx1"/>
                </a:solidFill>
                <a:effectLst>
                  <a:outerShdw blurRad="38100" dist="19050" dir="2700000" algn="tl" rotWithShape="0">
                    <a:schemeClr val="dk1">
                      <a:alpha val="40000"/>
                    </a:schemeClr>
                  </a:outerShdw>
                </a:effectLst>
              </a:endParaRPr>
            </a:p>
          </p:txBody>
        </p:sp>
        <p:sp>
          <p:nvSpPr>
            <p:cNvPr id="2" name="圆柱形 1">
              <a:extLst>
                <a:ext uri="{FF2B5EF4-FFF2-40B4-BE49-F238E27FC236}">
                  <a16:creationId xmlns:a16="http://schemas.microsoft.com/office/drawing/2014/main" id="{22AE7185-15CA-48EF-B693-0AADB6E3A3AD}"/>
                </a:ext>
              </a:extLst>
            </p:cNvPr>
            <p:cNvSpPr/>
            <p:nvPr/>
          </p:nvSpPr>
          <p:spPr>
            <a:xfrm>
              <a:off x="5880515" y="4923390"/>
              <a:ext cx="1321309" cy="915218"/>
            </a:xfrm>
            <a:prstGeom prst="ca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a:t>
              </a:r>
              <a:endParaRPr lang="zh-CN" alt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7" name="组合 6">
              <a:extLst>
                <a:ext uri="{FF2B5EF4-FFF2-40B4-BE49-F238E27FC236}">
                  <a16:creationId xmlns:a16="http://schemas.microsoft.com/office/drawing/2014/main" id="{3D87708E-E6A1-4902-B24A-1FBC339AA617}"/>
                </a:ext>
              </a:extLst>
            </p:cNvPr>
            <p:cNvGrpSpPr/>
            <p:nvPr/>
          </p:nvGrpSpPr>
          <p:grpSpPr>
            <a:xfrm>
              <a:off x="3835141" y="2980693"/>
              <a:ext cx="1078876" cy="276999"/>
              <a:chOff x="3835141" y="2980693"/>
              <a:chExt cx="1078876" cy="276999"/>
            </a:xfrm>
          </p:grpSpPr>
          <p:cxnSp>
            <p:nvCxnSpPr>
              <p:cNvPr id="5" name="直接箭头连接符 4">
                <a:extLst>
                  <a:ext uri="{FF2B5EF4-FFF2-40B4-BE49-F238E27FC236}">
                    <a16:creationId xmlns:a16="http://schemas.microsoft.com/office/drawing/2014/main" id="{E3D9A49D-D48B-48AC-9FF6-5A77C8BA02D6}"/>
                  </a:ext>
                </a:extLst>
              </p:cNvPr>
              <p:cNvCxnSpPr>
                <a:endCxn id="13" idx="1"/>
              </p:cNvCxnSpPr>
              <p:nvPr/>
            </p:nvCxnSpPr>
            <p:spPr>
              <a:xfrm>
                <a:off x="3835141" y="3215075"/>
                <a:ext cx="1078876"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0F40C16-C646-49C9-BC97-DB7898869F62}"/>
                  </a:ext>
                </a:extLst>
              </p:cNvPr>
              <p:cNvSpPr txBox="1"/>
              <p:nvPr/>
            </p:nvSpPr>
            <p:spPr>
              <a:xfrm>
                <a:off x="3898499" y="2980693"/>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grpSp>
          <p:nvGrpSpPr>
            <p:cNvPr id="27" name="组合 26">
              <a:extLst>
                <a:ext uri="{FF2B5EF4-FFF2-40B4-BE49-F238E27FC236}">
                  <a16:creationId xmlns:a16="http://schemas.microsoft.com/office/drawing/2014/main" id="{1A8ABC1B-256C-4432-A850-2EE468D69FFC}"/>
                </a:ext>
              </a:extLst>
            </p:cNvPr>
            <p:cNvGrpSpPr/>
            <p:nvPr/>
          </p:nvGrpSpPr>
          <p:grpSpPr>
            <a:xfrm>
              <a:off x="3818311" y="3583902"/>
              <a:ext cx="1439268" cy="1627923"/>
              <a:chOff x="3818311" y="3583902"/>
              <a:chExt cx="1439268" cy="1998460"/>
            </a:xfrm>
          </p:grpSpPr>
          <p:cxnSp>
            <p:nvCxnSpPr>
              <p:cNvPr id="11" name="连接符: 肘形 10">
                <a:extLst>
                  <a:ext uri="{FF2B5EF4-FFF2-40B4-BE49-F238E27FC236}">
                    <a16:creationId xmlns:a16="http://schemas.microsoft.com/office/drawing/2014/main" id="{05A38951-B8A8-4991-BAE4-E0B1F59138FB}"/>
                  </a:ext>
                </a:extLst>
              </p:cNvPr>
              <p:cNvCxnSpPr>
                <a:cxnSpLocks/>
                <a:stCxn id="63" idx="3"/>
                <a:endCxn id="17" idx="1"/>
              </p:cNvCxnSpPr>
              <p:nvPr/>
            </p:nvCxnSpPr>
            <p:spPr>
              <a:xfrm flipV="1">
                <a:off x="3818311" y="3583902"/>
                <a:ext cx="1095705" cy="199846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86500C02-85D6-4A05-B382-7605912AD8F9}"/>
                  </a:ext>
                </a:extLst>
              </p:cNvPr>
              <p:cNvSpPr txBox="1"/>
              <p:nvPr/>
            </p:nvSpPr>
            <p:spPr>
              <a:xfrm>
                <a:off x="4339892" y="4611367"/>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cxnSp>
          <p:nvCxnSpPr>
            <p:cNvPr id="71" name="直接箭头连接符 70">
              <a:extLst>
                <a:ext uri="{FF2B5EF4-FFF2-40B4-BE49-F238E27FC236}">
                  <a16:creationId xmlns:a16="http://schemas.microsoft.com/office/drawing/2014/main" id="{0E37710E-2D39-47CB-84AB-020BECD82A35}"/>
                </a:ext>
              </a:extLst>
            </p:cNvPr>
            <p:cNvCxnSpPr>
              <a:cxnSpLocks/>
              <a:stCxn id="13" idx="3"/>
              <a:endCxn id="38" idx="1"/>
            </p:cNvCxnSpPr>
            <p:nvPr/>
          </p:nvCxnSpPr>
          <p:spPr>
            <a:xfrm>
              <a:off x="7262708" y="3215076"/>
              <a:ext cx="10941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5AF32C54-9B0C-410E-B785-D0A30F6B99D0}"/>
                </a:ext>
              </a:extLst>
            </p:cNvPr>
            <p:cNvCxnSpPr>
              <a:cxnSpLocks/>
              <a:endCxn id="37" idx="2"/>
            </p:cNvCxnSpPr>
            <p:nvPr/>
          </p:nvCxnSpPr>
          <p:spPr>
            <a:xfrm flipV="1">
              <a:off x="3835141" y="4213451"/>
              <a:ext cx="5696065" cy="175192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8DA644B-2478-407A-8BAF-56A1C11B93AA}"/>
                </a:ext>
              </a:extLst>
            </p:cNvPr>
            <p:cNvCxnSpPr>
              <a:cxnSpLocks/>
              <a:endCxn id="2" idx="2"/>
            </p:cNvCxnSpPr>
            <p:nvPr/>
          </p:nvCxnSpPr>
          <p:spPr>
            <a:xfrm flipV="1">
              <a:off x="3835141" y="5380999"/>
              <a:ext cx="2045374" cy="12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连接符: 肘形 76">
              <a:extLst>
                <a:ext uri="{FF2B5EF4-FFF2-40B4-BE49-F238E27FC236}">
                  <a16:creationId xmlns:a16="http://schemas.microsoft.com/office/drawing/2014/main" id="{B560DA51-A576-4301-82F8-23BD4EE0D7FA}"/>
                </a:ext>
              </a:extLst>
            </p:cNvPr>
            <p:cNvCxnSpPr>
              <a:cxnSpLocks/>
              <a:stCxn id="14" idx="2"/>
              <a:endCxn id="2" idx="1"/>
            </p:cNvCxnSpPr>
            <p:nvPr/>
          </p:nvCxnSpPr>
          <p:spPr>
            <a:xfrm rot="16200000" flipH="1">
              <a:off x="5959797" y="4342016"/>
              <a:ext cx="709939" cy="45280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4A7BFB95-2CA9-41D9-9036-1E00B119EC5E}"/>
                </a:ext>
              </a:extLst>
            </p:cNvPr>
            <p:cNvCxnSpPr>
              <a:cxnSpLocks/>
              <a:stCxn id="37" idx="1"/>
              <a:endCxn id="2" idx="4"/>
            </p:cNvCxnSpPr>
            <p:nvPr/>
          </p:nvCxnSpPr>
          <p:spPr>
            <a:xfrm rot="10800000" flipV="1">
              <a:off x="7201824" y="4051721"/>
              <a:ext cx="1155036" cy="132927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 name="文本框 89">
            <a:extLst>
              <a:ext uri="{FF2B5EF4-FFF2-40B4-BE49-F238E27FC236}">
                <a16:creationId xmlns:a16="http://schemas.microsoft.com/office/drawing/2014/main" id="{61C6DA19-D9EC-4DC4-AF10-4C23EAD106A1}"/>
              </a:ext>
            </a:extLst>
          </p:cNvPr>
          <p:cNvSpPr txBox="1"/>
          <p:nvPr/>
        </p:nvSpPr>
        <p:spPr>
          <a:xfrm>
            <a:off x="5557213" y="66468"/>
            <a:ext cx="6628738" cy="307777"/>
          </a:xfrm>
          <a:prstGeom prst="rect">
            <a:avLst/>
          </a:prstGeom>
          <a:noFill/>
        </p:spPr>
        <p:txBody>
          <a:bodyPr wrap="none" rtlCol="0">
            <a:spAutoFit/>
          </a:bodyPr>
          <a:lstStyle/>
          <a:p>
            <a:r>
              <a:rPr lang="en-US" altLang="zh-CN" sz="1400" dirty="0">
                <a:latin typeface="Courier New" panose="02070309020205020404" pitchFamily="49" charset="0"/>
                <a:cs typeface="Courier New" panose="02070309020205020404" pitchFamily="49" charset="0"/>
              </a:rPr>
              <a:t>https://www.oracle.com/java/technologies/java-ee-glance.html</a:t>
            </a:r>
            <a:endParaRPr lang="zh-CN" altLang="en-US" sz="1400" dirty="0">
              <a:latin typeface="Courier New" panose="02070309020205020404" pitchFamily="49" charset="0"/>
              <a:cs typeface="Courier New" panose="02070309020205020404" pitchFamily="49" charset="0"/>
            </a:endParaRPr>
          </a:p>
        </p:txBody>
      </p:sp>
      <p:sp>
        <p:nvSpPr>
          <p:cNvPr id="74" name="文本框 73">
            <a:extLst>
              <a:ext uri="{FF2B5EF4-FFF2-40B4-BE49-F238E27FC236}">
                <a16:creationId xmlns:a16="http://schemas.microsoft.com/office/drawing/2014/main" id="{2B86FD0A-7B4B-4668-8D12-1EF97D416FBE}"/>
              </a:ext>
            </a:extLst>
          </p:cNvPr>
          <p:cNvSpPr txBox="1"/>
          <p:nvPr/>
        </p:nvSpPr>
        <p:spPr>
          <a:xfrm>
            <a:off x="9305591" y="5731264"/>
            <a:ext cx="1233030" cy="369332"/>
          </a:xfrm>
          <a:prstGeom prst="rect">
            <a:avLst/>
          </a:prstGeom>
          <a:noFill/>
        </p:spPr>
        <p:txBody>
          <a:bodyPr wrap="none" rtlCol="0">
            <a:spAutoFit/>
          </a:bodyPr>
          <a:lstStyle/>
          <a:p>
            <a:r>
              <a:rPr lang="en-US" altLang="zh-CN" b="1" dirty="0">
                <a:latin typeface="华文中宋" panose="02010600040101010101" pitchFamily="2" charset="-122"/>
                <a:ea typeface="华文中宋" panose="02010600040101010101" pitchFamily="2" charset="-122"/>
              </a:rPr>
              <a:t>J2EE 1.2</a:t>
            </a:r>
            <a:endParaRPr lang="zh-CN" altLang="en-US"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90589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3" name="内容占位符 2">
            <a:extLst>
              <a:ext uri="{FF2B5EF4-FFF2-40B4-BE49-F238E27FC236}">
                <a16:creationId xmlns:a16="http://schemas.microsoft.com/office/drawing/2014/main" id="{48102015-D5C2-4904-A99F-B8771C4BD92E}"/>
              </a:ext>
            </a:extLst>
          </p:cNvPr>
          <p:cNvSpPr>
            <a:spLocks noGrp="1"/>
          </p:cNvSpPr>
          <p:nvPr>
            <p:ph idx="1"/>
          </p:nvPr>
        </p:nvSpPr>
        <p:spPr/>
        <p:txBody>
          <a:bodyPr/>
          <a:lstStyle/>
          <a:p>
            <a:endParaRPr lang="zh-CN" altLang="en-US"/>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1171506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a:extLst>
              <a:ext uri="{FF2B5EF4-FFF2-40B4-BE49-F238E27FC236}">
                <a16:creationId xmlns:a16="http://schemas.microsoft.com/office/drawing/2014/main" id="{CC1E5D75-7590-409B-9BD2-F1C3182947E6}"/>
              </a:ext>
            </a:extLst>
          </p:cNvPr>
          <p:cNvGrpSpPr/>
          <p:nvPr/>
        </p:nvGrpSpPr>
        <p:grpSpPr>
          <a:xfrm>
            <a:off x="2374539" y="1690688"/>
            <a:ext cx="1500922" cy="1996751"/>
            <a:chOff x="771524" y="4739999"/>
            <a:chExt cx="2348691" cy="1996751"/>
          </a:xfrm>
          <a:effectLst>
            <a:outerShdw blurRad="50800" dist="38100" dir="2700000" algn="tl" rotWithShape="0">
              <a:prstClr val="black">
                <a:alpha val="40000"/>
              </a:prstClr>
            </a:outerShdw>
          </a:effectLst>
        </p:grpSpPr>
        <p:grpSp>
          <p:nvGrpSpPr>
            <p:cNvPr id="56" name="组合 55">
              <a:extLst>
                <a:ext uri="{FF2B5EF4-FFF2-40B4-BE49-F238E27FC236}">
                  <a16:creationId xmlns:a16="http://schemas.microsoft.com/office/drawing/2014/main" id="{610887C8-6CDB-4487-BB41-B0B56ABCA7BC}"/>
                </a:ext>
              </a:extLst>
            </p:cNvPr>
            <p:cNvGrpSpPr/>
            <p:nvPr/>
          </p:nvGrpSpPr>
          <p:grpSpPr>
            <a:xfrm>
              <a:off x="771524" y="4739999"/>
              <a:ext cx="2348691" cy="1996751"/>
              <a:chOff x="771524" y="4739999"/>
              <a:chExt cx="2348691" cy="1996751"/>
            </a:xfrm>
          </p:grpSpPr>
          <p:sp>
            <p:nvSpPr>
              <p:cNvPr id="58" name="矩形 57">
                <a:extLst>
                  <a:ext uri="{FF2B5EF4-FFF2-40B4-BE49-F238E27FC236}">
                    <a16:creationId xmlns:a16="http://schemas.microsoft.com/office/drawing/2014/main" id="{B36967B3-A3E6-49C7-B8C9-08F5C9C5E237}"/>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Applet Container</a:t>
                </a:r>
                <a:endParaRPr lang="zh-CN" altLang="en-US" sz="1200" dirty="0">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6326ECA6-D301-47DB-ADDD-9DAB8F06F3D4}"/>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57" name="矩形 56">
              <a:extLst>
                <a:ext uri="{FF2B5EF4-FFF2-40B4-BE49-F238E27FC236}">
                  <a16:creationId xmlns:a16="http://schemas.microsoft.com/office/drawing/2014/main" id="{D9CEC56E-BB3C-4645-B991-6AC6EBFA4805}"/>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grpSp>
        <p:nvGrpSpPr>
          <p:cNvPr id="34" name="组合 33">
            <a:extLst>
              <a:ext uri="{FF2B5EF4-FFF2-40B4-BE49-F238E27FC236}">
                <a16:creationId xmlns:a16="http://schemas.microsoft.com/office/drawing/2014/main" id="{135D64E5-4C86-47C3-A678-62671B6FD427}"/>
              </a:ext>
            </a:extLst>
          </p:cNvPr>
          <p:cNvGrpSpPr/>
          <p:nvPr/>
        </p:nvGrpSpPr>
        <p:grpSpPr>
          <a:xfrm>
            <a:off x="4971166" y="1690688"/>
            <a:ext cx="2348692" cy="1996751"/>
            <a:chOff x="2790046" y="2185599"/>
            <a:chExt cx="2348692" cy="1996751"/>
          </a:xfrm>
          <a:effectLst>
            <a:outerShdw blurRad="50800" dist="38100" dir="2700000" algn="tl" rotWithShape="0">
              <a:prstClr val="black">
                <a:alpha val="40000"/>
              </a:prstClr>
            </a:outerShdw>
          </a:effectLst>
        </p:grpSpPr>
        <p:grpSp>
          <p:nvGrpSpPr>
            <p:cNvPr id="33" name="组合 32">
              <a:extLst>
                <a:ext uri="{FF2B5EF4-FFF2-40B4-BE49-F238E27FC236}">
                  <a16:creationId xmlns:a16="http://schemas.microsoft.com/office/drawing/2014/main" id="{A6458F53-F878-4FEB-9FEA-09E7B0ACF71D}"/>
                </a:ext>
              </a:extLst>
            </p:cNvPr>
            <p:cNvGrpSpPr/>
            <p:nvPr/>
          </p:nvGrpSpPr>
          <p:grpSpPr>
            <a:xfrm>
              <a:off x="2790047" y="2185599"/>
              <a:ext cx="2348691" cy="1996751"/>
              <a:chOff x="2790047" y="2185599"/>
              <a:chExt cx="2348691" cy="1996751"/>
            </a:xfrm>
          </p:grpSpPr>
          <p:sp>
            <p:nvSpPr>
              <p:cNvPr id="13" name="矩形 12">
                <a:extLst>
                  <a:ext uri="{FF2B5EF4-FFF2-40B4-BE49-F238E27FC236}">
                    <a16:creationId xmlns:a16="http://schemas.microsoft.com/office/drawing/2014/main" id="{AE50B2FD-7CD3-4426-BC6C-796A6124DCB2}"/>
                  </a:ext>
                </a:extLst>
              </p:cNvPr>
              <p:cNvSpPr/>
              <p:nvPr/>
            </p:nvSpPr>
            <p:spPr>
              <a:xfrm>
                <a:off x="2790047" y="21855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Web Container</a:t>
                </a:r>
                <a:endParaRPr lang="zh-CN" altLang="en-US" sz="1200" dirty="0">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CCC05BB6-36E4-4455-8AB6-E3339F581091}"/>
                  </a:ext>
                </a:extLst>
              </p:cNvPr>
              <p:cNvSpPr/>
              <p:nvPr/>
            </p:nvSpPr>
            <p:spPr>
              <a:xfrm>
                <a:off x="2790047" y="38588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sp>
          <p:nvSpPr>
            <p:cNvPr id="17" name="矩形 16">
              <a:extLst>
                <a:ext uri="{FF2B5EF4-FFF2-40B4-BE49-F238E27FC236}">
                  <a16:creationId xmlns:a16="http://schemas.microsoft.com/office/drawing/2014/main" id="{192B52E1-4C32-4952-89EC-25A14A7DCB95}"/>
                </a:ext>
              </a:extLst>
            </p:cNvPr>
            <p:cNvSpPr/>
            <p:nvPr/>
          </p:nvSpPr>
          <p:spPr>
            <a:xfrm>
              <a:off x="2790046" y="3246713"/>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sp>
        <p:nvSpPr>
          <p:cNvPr id="9" name="任意多边形: 形状 8">
            <a:extLst>
              <a:ext uri="{FF2B5EF4-FFF2-40B4-BE49-F238E27FC236}">
                <a16:creationId xmlns:a16="http://schemas.microsoft.com/office/drawing/2014/main" id="{223D6AC9-4BA6-4475-A4FA-4021AE7EFF0B}"/>
              </a:ext>
            </a:extLst>
          </p:cNvPr>
          <p:cNvSpPr/>
          <p:nvPr/>
        </p:nvSpPr>
        <p:spPr>
          <a:xfrm>
            <a:off x="2683221" y="2134804"/>
            <a:ext cx="787043"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Applet</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流程图: 终止 9">
            <a:extLst>
              <a:ext uri="{FF2B5EF4-FFF2-40B4-BE49-F238E27FC236}">
                <a16:creationId xmlns:a16="http://schemas.microsoft.com/office/drawing/2014/main" id="{46EADD1D-8CE8-42D2-942B-6B5A5E1BD3AF}"/>
              </a:ext>
            </a:extLst>
          </p:cNvPr>
          <p:cNvSpPr/>
          <p:nvPr/>
        </p:nvSpPr>
        <p:spPr>
          <a:xfrm>
            <a:off x="5169070" y="2180885"/>
            <a:ext cx="890587" cy="323461"/>
          </a:xfrm>
          <a:prstGeom prst="flowChartTerminator">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JSP</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18" name="组合 17">
            <a:extLst>
              <a:ext uri="{FF2B5EF4-FFF2-40B4-BE49-F238E27FC236}">
                <a16:creationId xmlns:a16="http://schemas.microsoft.com/office/drawing/2014/main" id="{42DF16D6-2C32-4AFD-988B-B4D069109736}"/>
              </a:ext>
            </a:extLst>
          </p:cNvPr>
          <p:cNvGrpSpPr/>
          <p:nvPr/>
        </p:nvGrpSpPr>
        <p:grpSpPr>
          <a:xfrm>
            <a:off x="6342264" y="2134804"/>
            <a:ext cx="760414" cy="344130"/>
            <a:chOff x="4161144" y="2629715"/>
            <a:chExt cx="760414" cy="344130"/>
          </a:xfrm>
          <a:effectLst>
            <a:outerShdw blurRad="50800" dist="38100" dir="2700000" algn="tl" rotWithShape="0">
              <a:prstClr val="black">
                <a:alpha val="40000"/>
              </a:prstClr>
            </a:outerShdw>
          </a:effectLst>
        </p:grpSpPr>
        <p:sp>
          <p:nvSpPr>
            <p:cNvPr id="26" name="任意多边形: 形状 25">
              <a:extLst>
                <a:ext uri="{FF2B5EF4-FFF2-40B4-BE49-F238E27FC236}">
                  <a16:creationId xmlns:a16="http://schemas.microsoft.com/office/drawing/2014/main" id="{A1398FB3-407D-4121-B385-0C49976A5A72}"/>
                </a:ext>
              </a:extLst>
            </p:cNvPr>
            <p:cNvSpPr/>
            <p:nvPr/>
          </p:nvSpPr>
          <p:spPr>
            <a:xfrm flipV="1">
              <a:off x="4161144" y="2629715"/>
              <a:ext cx="760414"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964CAE20-A733-4C6E-91B7-630C55D813FC}"/>
                </a:ext>
              </a:extLst>
            </p:cNvPr>
            <p:cNvSpPr txBox="1"/>
            <p:nvPr/>
          </p:nvSpPr>
          <p:spPr>
            <a:xfrm>
              <a:off x="4216245" y="2696846"/>
              <a:ext cx="662361" cy="276999"/>
            </a:xfrm>
            <a:prstGeom prst="rect">
              <a:avLst/>
            </a:prstGeom>
            <a:noFill/>
          </p:spPr>
          <p:txBody>
            <a:bodyPr wrap="none" rtlCol="0">
              <a:spAutoFit/>
            </a:bodyPr>
            <a:lstStyle/>
            <a:p>
              <a:r>
                <a:rPr lang="en-US" altLang="zh-CN"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Servlet</a:t>
              </a:r>
              <a:endParaRPr lang="zh-CN" altLang="en-US" sz="1200" dirty="0"/>
            </a:p>
          </p:txBody>
        </p:sp>
      </p:grpSp>
      <p:grpSp>
        <p:nvGrpSpPr>
          <p:cNvPr id="35" name="组合 34">
            <a:extLst>
              <a:ext uri="{FF2B5EF4-FFF2-40B4-BE49-F238E27FC236}">
                <a16:creationId xmlns:a16="http://schemas.microsoft.com/office/drawing/2014/main" id="{DB624A27-12F6-485B-A006-D9B0C5D7231E}"/>
              </a:ext>
            </a:extLst>
          </p:cNvPr>
          <p:cNvGrpSpPr/>
          <p:nvPr/>
        </p:nvGrpSpPr>
        <p:grpSpPr>
          <a:xfrm>
            <a:off x="8414010" y="1690688"/>
            <a:ext cx="2348691" cy="1996751"/>
            <a:chOff x="771524" y="4739999"/>
            <a:chExt cx="2348691" cy="1996751"/>
          </a:xfrm>
          <a:effectLst>
            <a:outerShdw blurRad="50800" dist="38100" dir="2700000" algn="tl" rotWithShape="0">
              <a:prstClr val="black">
                <a:alpha val="40000"/>
              </a:prstClr>
            </a:outerShdw>
          </a:effectLst>
        </p:grpSpPr>
        <p:grpSp>
          <p:nvGrpSpPr>
            <p:cNvPr id="36" name="组合 35">
              <a:extLst>
                <a:ext uri="{FF2B5EF4-FFF2-40B4-BE49-F238E27FC236}">
                  <a16:creationId xmlns:a16="http://schemas.microsoft.com/office/drawing/2014/main" id="{79F51AE7-6A3B-4457-85E6-F78086B3C9F5}"/>
                </a:ext>
              </a:extLst>
            </p:cNvPr>
            <p:cNvGrpSpPr/>
            <p:nvPr/>
          </p:nvGrpSpPr>
          <p:grpSpPr>
            <a:xfrm>
              <a:off x="771524" y="4739999"/>
              <a:ext cx="2348691" cy="1996751"/>
              <a:chOff x="771524" y="4739999"/>
              <a:chExt cx="2348691" cy="1996751"/>
            </a:xfrm>
          </p:grpSpPr>
          <p:sp>
            <p:nvSpPr>
              <p:cNvPr id="38" name="矩形 37">
                <a:extLst>
                  <a:ext uri="{FF2B5EF4-FFF2-40B4-BE49-F238E27FC236}">
                    <a16:creationId xmlns:a16="http://schemas.microsoft.com/office/drawing/2014/main" id="{F9D5057E-DC86-40F7-9501-F4A40B9B42F9}"/>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EJB Container</a:t>
                </a:r>
                <a:endParaRPr lang="zh-CN" altLang="en-US" sz="1200" dirty="0">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FE265FE5-9C7D-46D8-8A0E-192F3CE9878D}"/>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37" name="矩形 36">
              <a:extLst>
                <a:ext uri="{FF2B5EF4-FFF2-40B4-BE49-F238E27FC236}">
                  <a16:creationId xmlns:a16="http://schemas.microsoft.com/office/drawing/2014/main" id="{41ADFD0E-402C-4E54-A869-DC65F19F1B11}"/>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sp>
        <p:nvSpPr>
          <p:cNvPr id="47" name="椭圆 46">
            <a:extLst>
              <a:ext uri="{FF2B5EF4-FFF2-40B4-BE49-F238E27FC236}">
                <a16:creationId xmlns:a16="http://schemas.microsoft.com/office/drawing/2014/main" id="{0DD8E14B-8891-470C-BF5E-184C4A29A091}"/>
              </a:ext>
            </a:extLst>
          </p:cNvPr>
          <p:cNvSpPr/>
          <p:nvPr/>
        </p:nvSpPr>
        <p:spPr>
          <a:xfrm>
            <a:off x="9136033" y="2050355"/>
            <a:ext cx="904644" cy="46011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EJB</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60" name="组合 59">
            <a:extLst>
              <a:ext uri="{FF2B5EF4-FFF2-40B4-BE49-F238E27FC236}">
                <a16:creationId xmlns:a16="http://schemas.microsoft.com/office/drawing/2014/main" id="{3E73DEE7-AFDC-4F8C-98D4-7B829D1C96F1}"/>
              </a:ext>
            </a:extLst>
          </p:cNvPr>
          <p:cNvGrpSpPr/>
          <p:nvPr/>
        </p:nvGrpSpPr>
        <p:grpSpPr>
          <a:xfrm>
            <a:off x="2374539" y="4057974"/>
            <a:ext cx="1500922" cy="1996751"/>
            <a:chOff x="771524" y="4739999"/>
            <a:chExt cx="2348691" cy="1996751"/>
          </a:xfrm>
          <a:effectLst>
            <a:outerShdw blurRad="50800" dist="38100" dir="2700000" algn="tl" rotWithShape="0">
              <a:prstClr val="black">
                <a:alpha val="40000"/>
              </a:prstClr>
            </a:outerShdw>
          </a:effectLst>
        </p:grpSpPr>
        <p:grpSp>
          <p:nvGrpSpPr>
            <p:cNvPr id="61" name="组合 60">
              <a:extLst>
                <a:ext uri="{FF2B5EF4-FFF2-40B4-BE49-F238E27FC236}">
                  <a16:creationId xmlns:a16="http://schemas.microsoft.com/office/drawing/2014/main" id="{F43D295B-413A-448A-9847-D5F5BDD15177}"/>
                </a:ext>
              </a:extLst>
            </p:cNvPr>
            <p:cNvGrpSpPr/>
            <p:nvPr/>
          </p:nvGrpSpPr>
          <p:grpSpPr>
            <a:xfrm>
              <a:off x="771524" y="4739999"/>
              <a:ext cx="2348691" cy="1996751"/>
              <a:chOff x="771524" y="4739999"/>
              <a:chExt cx="2348691" cy="1996751"/>
            </a:xfrm>
          </p:grpSpPr>
          <p:sp>
            <p:nvSpPr>
              <p:cNvPr id="63" name="矩形 62">
                <a:extLst>
                  <a:ext uri="{FF2B5EF4-FFF2-40B4-BE49-F238E27FC236}">
                    <a16:creationId xmlns:a16="http://schemas.microsoft.com/office/drawing/2014/main" id="{B01A281B-A26A-4C2E-B89C-4604604205D6}"/>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Application Client Container</a:t>
                </a:r>
                <a:endParaRPr lang="zh-CN" altLang="en-US" sz="1200" dirty="0">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69123A28-886F-4066-BFB4-FF91D781DD8A}"/>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62" name="矩形 61">
              <a:extLst>
                <a:ext uri="{FF2B5EF4-FFF2-40B4-BE49-F238E27FC236}">
                  <a16:creationId xmlns:a16="http://schemas.microsoft.com/office/drawing/2014/main" id="{6D573487-7C73-4F75-A75A-124DCED11DB0}"/>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grpSp>
        <p:nvGrpSpPr>
          <p:cNvPr id="4" name="组合 3">
            <a:extLst>
              <a:ext uri="{FF2B5EF4-FFF2-40B4-BE49-F238E27FC236}">
                <a16:creationId xmlns:a16="http://schemas.microsoft.com/office/drawing/2014/main" id="{887A94AA-8D28-44D7-B5A2-6D3BE02DD1B8}"/>
              </a:ext>
            </a:extLst>
          </p:cNvPr>
          <p:cNvGrpSpPr/>
          <p:nvPr/>
        </p:nvGrpSpPr>
        <p:grpSpPr>
          <a:xfrm>
            <a:off x="2510034" y="5099950"/>
            <a:ext cx="1280712" cy="578838"/>
            <a:chOff x="2452884" y="5625962"/>
            <a:chExt cx="1280712" cy="578838"/>
          </a:xfrm>
        </p:grpSpPr>
        <p:sp>
          <p:nvSpPr>
            <p:cNvPr id="66" name="矩形 65">
              <a:extLst>
                <a:ext uri="{FF2B5EF4-FFF2-40B4-BE49-F238E27FC236}">
                  <a16:creationId xmlns:a16="http://schemas.microsoft.com/office/drawing/2014/main" id="{125CC085-3915-4916-9F80-5803C53658B8}"/>
                </a:ext>
              </a:extLst>
            </p:cNvPr>
            <p:cNvSpPr/>
            <p:nvPr/>
          </p:nvSpPr>
          <p:spPr>
            <a:xfrm>
              <a:off x="2452884" y="5625962"/>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JMS</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67" name="矩形 66">
              <a:extLst>
                <a:ext uri="{FF2B5EF4-FFF2-40B4-BE49-F238E27FC236}">
                  <a16:creationId xmlns:a16="http://schemas.microsoft.com/office/drawing/2014/main" id="{5BB4B3A6-DAEB-4FD3-B097-084BD87C85D1}"/>
                </a:ext>
              </a:extLst>
            </p:cNvPr>
            <p:cNvSpPr/>
            <p:nvPr/>
          </p:nvSpPr>
          <p:spPr>
            <a:xfrm>
              <a:off x="2773394" y="5625962"/>
              <a:ext cx="321468"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JAAS</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69" name="矩形 68">
              <a:extLst>
                <a:ext uri="{FF2B5EF4-FFF2-40B4-BE49-F238E27FC236}">
                  <a16:creationId xmlns:a16="http://schemas.microsoft.com/office/drawing/2014/main" id="{9580B738-FA61-4F7E-BBAE-5AD50F7C3872}"/>
                </a:ext>
              </a:extLst>
            </p:cNvPr>
            <p:cNvSpPr/>
            <p:nvPr/>
          </p:nvSpPr>
          <p:spPr>
            <a:xfrm>
              <a:off x="3091728" y="5625962"/>
              <a:ext cx="321468"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JAXP</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70" name="矩形 69">
              <a:extLst>
                <a:ext uri="{FF2B5EF4-FFF2-40B4-BE49-F238E27FC236}">
                  <a16:creationId xmlns:a16="http://schemas.microsoft.com/office/drawing/2014/main" id="{F2655847-3699-42CB-9CD8-D2728E6410D9}"/>
                </a:ext>
              </a:extLst>
            </p:cNvPr>
            <p:cNvSpPr/>
            <p:nvPr/>
          </p:nvSpPr>
          <p:spPr>
            <a:xfrm>
              <a:off x="3412128" y="5625962"/>
              <a:ext cx="321468"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JDBC</a:t>
              </a:r>
              <a:endParaRPr lang="zh-CN" altLang="en-US" sz="1200" dirty="0">
                <a:solidFill>
                  <a:schemeClr val="tx1"/>
                </a:solidFill>
                <a:latin typeface="Arial" panose="020B0604020202020204" pitchFamily="34" charset="0"/>
                <a:cs typeface="Arial" panose="020B0604020202020204" pitchFamily="34" charset="0"/>
              </a:endParaRPr>
            </a:p>
          </p:txBody>
        </p:sp>
      </p:grpSp>
      <p:sp>
        <p:nvSpPr>
          <p:cNvPr id="53" name="流程图: 文档 52">
            <a:extLst>
              <a:ext uri="{FF2B5EF4-FFF2-40B4-BE49-F238E27FC236}">
                <a16:creationId xmlns:a16="http://schemas.microsoft.com/office/drawing/2014/main" id="{9B42DB8C-FDB7-4A55-9E9D-937081337B59}"/>
              </a:ext>
            </a:extLst>
          </p:cNvPr>
          <p:cNvSpPr/>
          <p:nvPr/>
        </p:nvSpPr>
        <p:spPr>
          <a:xfrm>
            <a:off x="2643210" y="4536466"/>
            <a:ext cx="963580" cy="472534"/>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rPr>
              <a:t>Application Client</a:t>
            </a:r>
            <a:endParaRPr lang="zh-CN" altLang="en-US" sz="1200" dirty="0">
              <a:ln w="0"/>
              <a:solidFill>
                <a:schemeClr val="tx1"/>
              </a:solidFill>
              <a:effectLst>
                <a:outerShdw blurRad="38100" dist="19050" dir="2700000" algn="tl" rotWithShape="0">
                  <a:schemeClr val="dk1">
                    <a:alpha val="40000"/>
                  </a:schemeClr>
                </a:outerShdw>
              </a:effectLst>
            </a:endParaRPr>
          </a:p>
        </p:txBody>
      </p:sp>
      <p:sp>
        <p:nvSpPr>
          <p:cNvPr id="2" name="圆柱形 1">
            <a:extLst>
              <a:ext uri="{FF2B5EF4-FFF2-40B4-BE49-F238E27FC236}">
                <a16:creationId xmlns:a16="http://schemas.microsoft.com/office/drawing/2014/main" id="{22AE7185-15CA-48EF-B693-0AADB6E3A3AD}"/>
              </a:ext>
            </a:extLst>
          </p:cNvPr>
          <p:cNvSpPr/>
          <p:nvPr/>
        </p:nvSpPr>
        <p:spPr>
          <a:xfrm>
            <a:off x="5937665" y="4397378"/>
            <a:ext cx="1321309" cy="915218"/>
          </a:xfrm>
          <a:prstGeom prst="ca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a:t>
            </a:r>
            <a:endParaRPr lang="zh-CN" alt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7" name="组合 6">
            <a:extLst>
              <a:ext uri="{FF2B5EF4-FFF2-40B4-BE49-F238E27FC236}">
                <a16:creationId xmlns:a16="http://schemas.microsoft.com/office/drawing/2014/main" id="{3D87708E-E6A1-4902-B24A-1FBC339AA617}"/>
              </a:ext>
            </a:extLst>
          </p:cNvPr>
          <p:cNvGrpSpPr/>
          <p:nvPr/>
        </p:nvGrpSpPr>
        <p:grpSpPr>
          <a:xfrm>
            <a:off x="3892291" y="2454681"/>
            <a:ext cx="1078876" cy="568629"/>
            <a:chOff x="3892291" y="2689063"/>
            <a:chExt cx="1078876" cy="568629"/>
          </a:xfrm>
        </p:grpSpPr>
        <p:cxnSp>
          <p:nvCxnSpPr>
            <p:cNvPr id="5" name="直接箭头连接符 4">
              <a:extLst>
                <a:ext uri="{FF2B5EF4-FFF2-40B4-BE49-F238E27FC236}">
                  <a16:creationId xmlns:a16="http://schemas.microsoft.com/office/drawing/2014/main" id="{E3D9A49D-D48B-48AC-9FF6-5A77C8BA02D6}"/>
                </a:ext>
              </a:extLst>
            </p:cNvPr>
            <p:cNvCxnSpPr>
              <a:endCxn id="13" idx="1"/>
            </p:cNvCxnSpPr>
            <p:nvPr/>
          </p:nvCxnSpPr>
          <p:spPr>
            <a:xfrm>
              <a:off x="3892291" y="2689063"/>
              <a:ext cx="1078876"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0F40C16-C646-49C9-BC97-DB7898869F62}"/>
                </a:ext>
              </a:extLst>
            </p:cNvPr>
            <p:cNvSpPr txBox="1"/>
            <p:nvPr/>
          </p:nvSpPr>
          <p:spPr>
            <a:xfrm>
              <a:off x="3898499" y="2980693"/>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grpSp>
        <p:nvGrpSpPr>
          <p:cNvPr id="27" name="组合 26">
            <a:extLst>
              <a:ext uri="{FF2B5EF4-FFF2-40B4-BE49-F238E27FC236}">
                <a16:creationId xmlns:a16="http://schemas.microsoft.com/office/drawing/2014/main" id="{1A8ABC1B-256C-4432-A850-2EE468D69FFC}"/>
              </a:ext>
            </a:extLst>
          </p:cNvPr>
          <p:cNvGrpSpPr/>
          <p:nvPr/>
        </p:nvGrpSpPr>
        <p:grpSpPr>
          <a:xfrm>
            <a:off x="3875461" y="3057890"/>
            <a:ext cx="1382118" cy="1998460"/>
            <a:chOff x="3875461" y="2938157"/>
            <a:chExt cx="1382118" cy="2453337"/>
          </a:xfrm>
        </p:grpSpPr>
        <p:cxnSp>
          <p:nvCxnSpPr>
            <p:cNvPr id="11" name="连接符: 肘形 10">
              <a:extLst>
                <a:ext uri="{FF2B5EF4-FFF2-40B4-BE49-F238E27FC236}">
                  <a16:creationId xmlns:a16="http://schemas.microsoft.com/office/drawing/2014/main" id="{05A38951-B8A8-4991-BAE4-E0B1F59138FB}"/>
                </a:ext>
              </a:extLst>
            </p:cNvPr>
            <p:cNvCxnSpPr>
              <a:cxnSpLocks/>
              <a:stCxn id="63" idx="3"/>
              <a:endCxn id="17" idx="1"/>
            </p:cNvCxnSpPr>
            <p:nvPr/>
          </p:nvCxnSpPr>
          <p:spPr>
            <a:xfrm flipV="1">
              <a:off x="3875461" y="2938157"/>
              <a:ext cx="1095705" cy="245333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86500C02-85D6-4A05-B382-7605912AD8F9}"/>
                </a:ext>
              </a:extLst>
            </p:cNvPr>
            <p:cNvSpPr txBox="1"/>
            <p:nvPr/>
          </p:nvSpPr>
          <p:spPr>
            <a:xfrm>
              <a:off x="4339892" y="4611367"/>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cxnSp>
        <p:nvCxnSpPr>
          <p:cNvPr id="71" name="直接箭头连接符 70">
            <a:extLst>
              <a:ext uri="{FF2B5EF4-FFF2-40B4-BE49-F238E27FC236}">
                <a16:creationId xmlns:a16="http://schemas.microsoft.com/office/drawing/2014/main" id="{0E37710E-2D39-47CB-84AB-020BECD82A35}"/>
              </a:ext>
            </a:extLst>
          </p:cNvPr>
          <p:cNvCxnSpPr>
            <a:cxnSpLocks/>
            <a:stCxn id="13" idx="3"/>
            <a:endCxn id="38" idx="1"/>
          </p:cNvCxnSpPr>
          <p:nvPr/>
        </p:nvCxnSpPr>
        <p:spPr>
          <a:xfrm>
            <a:off x="7319858" y="2689064"/>
            <a:ext cx="10941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5AF32C54-9B0C-410E-B785-D0A30F6B99D0}"/>
              </a:ext>
            </a:extLst>
          </p:cNvPr>
          <p:cNvCxnSpPr>
            <a:cxnSpLocks/>
            <a:endCxn id="37" idx="2"/>
          </p:cNvCxnSpPr>
          <p:nvPr/>
        </p:nvCxnSpPr>
        <p:spPr>
          <a:xfrm flipV="1">
            <a:off x="3892291" y="3687439"/>
            <a:ext cx="5696065" cy="175192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8DA644B-2478-407A-8BAF-56A1C11B93AA}"/>
              </a:ext>
            </a:extLst>
          </p:cNvPr>
          <p:cNvCxnSpPr>
            <a:cxnSpLocks/>
            <a:endCxn id="2" idx="2"/>
          </p:cNvCxnSpPr>
          <p:nvPr/>
        </p:nvCxnSpPr>
        <p:spPr>
          <a:xfrm flipV="1">
            <a:off x="3892291" y="4854987"/>
            <a:ext cx="2045374" cy="12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连接符: 肘形 76">
            <a:extLst>
              <a:ext uri="{FF2B5EF4-FFF2-40B4-BE49-F238E27FC236}">
                <a16:creationId xmlns:a16="http://schemas.microsoft.com/office/drawing/2014/main" id="{B560DA51-A576-4301-82F8-23BD4EE0D7FA}"/>
              </a:ext>
            </a:extLst>
          </p:cNvPr>
          <p:cNvCxnSpPr>
            <a:cxnSpLocks/>
            <a:stCxn id="14" idx="2"/>
            <a:endCxn id="2" idx="1"/>
          </p:cNvCxnSpPr>
          <p:nvPr/>
        </p:nvCxnSpPr>
        <p:spPr>
          <a:xfrm rot="16200000" flipH="1">
            <a:off x="6016947" y="3816004"/>
            <a:ext cx="709939" cy="45280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4A7BFB95-2CA9-41D9-9036-1E00B119EC5E}"/>
              </a:ext>
            </a:extLst>
          </p:cNvPr>
          <p:cNvCxnSpPr>
            <a:cxnSpLocks/>
            <a:stCxn id="37" idx="1"/>
            <a:endCxn id="2" idx="4"/>
          </p:cNvCxnSpPr>
          <p:nvPr/>
        </p:nvCxnSpPr>
        <p:spPr>
          <a:xfrm rot="10800000" flipV="1">
            <a:off x="7258974" y="3525709"/>
            <a:ext cx="1155036" cy="132927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90E9E913-DE14-4440-BCCA-B413AE210E0A}"/>
              </a:ext>
            </a:extLst>
          </p:cNvPr>
          <p:cNvGrpSpPr/>
          <p:nvPr/>
        </p:nvGrpSpPr>
        <p:grpSpPr>
          <a:xfrm>
            <a:off x="5133120" y="2751802"/>
            <a:ext cx="1998326" cy="578838"/>
            <a:chOff x="5075970" y="3277814"/>
            <a:chExt cx="1998326" cy="578838"/>
          </a:xfrm>
        </p:grpSpPr>
        <p:sp>
          <p:nvSpPr>
            <p:cNvPr id="15" name="矩形 14">
              <a:extLst>
                <a:ext uri="{FF2B5EF4-FFF2-40B4-BE49-F238E27FC236}">
                  <a16:creationId xmlns:a16="http://schemas.microsoft.com/office/drawing/2014/main" id="{2CA95563-DB1B-4680-9A51-1CC9EF45907A}"/>
                </a:ext>
              </a:extLst>
            </p:cNvPr>
            <p:cNvSpPr/>
            <p:nvPr/>
          </p:nvSpPr>
          <p:spPr>
            <a:xfrm>
              <a:off x="5075970" y="3277814"/>
              <a:ext cx="243263"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JMS</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41E60C0B-5DED-4DBE-83C5-AC72435FABFB}"/>
                </a:ext>
              </a:extLst>
            </p:cNvPr>
            <p:cNvSpPr/>
            <p:nvPr/>
          </p:nvSpPr>
          <p:spPr>
            <a:xfrm>
              <a:off x="5320282" y="3277814"/>
              <a:ext cx="2448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JAAS</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6D8CE3A7-1FAA-48B5-BCC7-4BC4739DD169}"/>
                </a:ext>
              </a:extLst>
            </p:cNvPr>
            <p:cNvSpPr/>
            <p:nvPr/>
          </p:nvSpPr>
          <p:spPr>
            <a:xfrm>
              <a:off x="5565105" y="3277814"/>
              <a:ext cx="2448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JTA</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72E7381C-429E-4CBE-90F9-DE5EE68FD97F}"/>
                </a:ext>
              </a:extLst>
            </p:cNvPr>
            <p:cNvSpPr/>
            <p:nvPr/>
          </p:nvSpPr>
          <p:spPr>
            <a:xfrm>
              <a:off x="6329187" y="3277814"/>
              <a:ext cx="2448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JXAP</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1055FFBD-287D-4520-A36D-4B6C5B2AA5ED}"/>
                </a:ext>
              </a:extLst>
            </p:cNvPr>
            <p:cNvSpPr/>
            <p:nvPr/>
          </p:nvSpPr>
          <p:spPr>
            <a:xfrm>
              <a:off x="6580532" y="3277814"/>
              <a:ext cx="2448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JDBC</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E748355F-5D42-47B6-92CB-EFAA384F1E89}"/>
                </a:ext>
              </a:extLst>
            </p:cNvPr>
            <p:cNvSpPr/>
            <p:nvPr/>
          </p:nvSpPr>
          <p:spPr>
            <a:xfrm>
              <a:off x="5813277" y="3277814"/>
              <a:ext cx="510288"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dirty="0">
                  <a:solidFill>
                    <a:schemeClr val="tx1"/>
                  </a:solidFill>
                  <a:latin typeface="Arial" panose="020B0604020202020204" pitchFamily="34" charset="0"/>
                  <a:cs typeface="Arial" panose="020B0604020202020204" pitchFamily="34" charset="0"/>
                </a:rPr>
                <a:t>Java Mail</a:t>
              </a:r>
              <a:endParaRPr lang="zh-CN" altLang="en-US" sz="9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7C958581-F0BE-46BD-B228-79009D4506BA}"/>
                </a:ext>
              </a:extLst>
            </p:cNvPr>
            <p:cNvSpPr/>
            <p:nvPr/>
          </p:nvSpPr>
          <p:spPr>
            <a:xfrm>
              <a:off x="5813277" y="3574580"/>
              <a:ext cx="511200"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200" dirty="0">
                  <a:solidFill>
                    <a:schemeClr val="tx1"/>
                  </a:solidFill>
                  <a:latin typeface="Arial" panose="020B0604020202020204" pitchFamily="34" charset="0"/>
                  <a:cs typeface="Arial" panose="020B0604020202020204" pitchFamily="34" charset="0"/>
                </a:rPr>
                <a:t>JAF</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74" name="矩形 73">
              <a:extLst>
                <a:ext uri="{FF2B5EF4-FFF2-40B4-BE49-F238E27FC236}">
                  <a16:creationId xmlns:a16="http://schemas.microsoft.com/office/drawing/2014/main" id="{D0B6E025-1276-403E-9761-8F82E30F4C53}"/>
                </a:ext>
              </a:extLst>
            </p:cNvPr>
            <p:cNvSpPr/>
            <p:nvPr/>
          </p:nvSpPr>
          <p:spPr>
            <a:xfrm>
              <a:off x="6829496" y="3277814"/>
              <a:ext cx="2448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Connector 8</a:t>
              </a:r>
              <a:endParaRPr lang="zh-CN" altLang="en-US" sz="700" dirty="0">
                <a:solidFill>
                  <a:schemeClr val="tx1"/>
                </a:solidFill>
                <a:latin typeface="Arial" panose="020B0604020202020204" pitchFamily="34" charset="0"/>
                <a:cs typeface="Arial" panose="020B0604020202020204" pitchFamily="34" charset="0"/>
              </a:endParaRPr>
            </a:p>
          </p:txBody>
        </p:sp>
      </p:grpSp>
      <p:grpSp>
        <p:nvGrpSpPr>
          <p:cNvPr id="75" name="组合 74">
            <a:extLst>
              <a:ext uri="{FF2B5EF4-FFF2-40B4-BE49-F238E27FC236}">
                <a16:creationId xmlns:a16="http://schemas.microsoft.com/office/drawing/2014/main" id="{D1F6D97D-D786-4B62-8B40-A37610A049BC}"/>
              </a:ext>
            </a:extLst>
          </p:cNvPr>
          <p:cNvGrpSpPr/>
          <p:nvPr/>
        </p:nvGrpSpPr>
        <p:grpSpPr>
          <a:xfrm>
            <a:off x="8589192" y="2738317"/>
            <a:ext cx="1998326" cy="578838"/>
            <a:chOff x="5075970" y="3277814"/>
            <a:chExt cx="1998326" cy="578838"/>
          </a:xfrm>
        </p:grpSpPr>
        <p:sp>
          <p:nvSpPr>
            <p:cNvPr id="76" name="矩形 75">
              <a:extLst>
                <a:ext uri="{FF2B5EF4-FFF2-40B4-BE49-F238E27FC236}">
                  <a16:creationId xmlns:a16="http://schemas.microsoft.com/office/drawing/2014/main" id="{D163A75B-3FDE-4C5E-91BB-020B6204EC45}"/>
                </a:ext>
              </a:extLst>
            </p:cNvPr>
            <p:cNvSpPr/>
            <p:nvPr/>
          </p:nvSpPr>
          <p:spPr>
            <a:xfrm>
              <a:off x="5075970" y="3277814"/>
              <a:ext cx="243263"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JMS</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78" name="矩形 77">
              <a:extLst>
                <a:ext uri="{FF2B5EF4-FFF2-40B4-BE49-F238E27FC236}">
                  <a16:creationId xmlns:a16="http://schemas.microsoft.com/office/drawing/2014/main" id="{57379DB3-E647-4263-8240-315521618D3D}"/>
                </a:ext>
              </a:extLst>
            </p:cNvPr>
            <p:cNvSpPr/>
            <p:nvPr/>
          </p:nvSpPr>
          <p:spPr>
            <a:xfrm>
              <a:off x="5320282" y="3277814"/>
              <a:ext cx="2448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JAAS</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79" name="矩形 78">
              <a:extLst>
                <a:ext uri="{FF2B5EF4-FFF2-40B4-BE49-F238E27FC236}">
                  <a16:creationId xmlns:a16="http://schemas.microsoft.com/office/drawing/2014/main" id="{9F16A327-A12F-49E8-8535-52183BC24C9F}"/>
                </a:ext>
              </a:extLst>
            </p:cNvPr>
            <p:cNvSpPr/>
            <p:nvPr/>
          </p:nvSpPr>
          <p:spPr>
            <a:xfrm>
              <a:off x="5565105" y="3277814"/>
              <a:ext cx="2448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JTA</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81" name="矩形 80">
              <a:extLst>
                <a:ext uri="{FF2B5EF4-FFF2-40B4-BE49-F238E27FC236}">
                  <a16:creationId xmlns:a16="http://schemas.microsoft.com/office/drawing/2014/main" id="{CEB6ED4B-5C5C-4413-876B-4879B776F5D8}"/>
                </a:ext>
              </a:extLst>
            </p:cNvPr>
            <p:cNvSpPr/>
            <p:nvPr/>
          </p:nvSpPr>
          <p:spPr>
            <a:xfrm>
              <a:off x="6329187" y="3277814"/>
              <a:ext cx="2448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JXAP</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82" name="矩形 81">
              <a:extLst>
                <a:ext uri="{FF2B5EF4-FFF2-40B4-BE49-F238E27FC236}">
                  <a16:creationId xmlns:a16="http://schemas.microsoft.com/office/drawing/2014/main" id="{D0768671-DE08-4D25-94C3-58836227E5E0}"/>
                </a:ext>
              </a:extLst>
            </p:cNvPr>
            <p:cNvSpPr/>
            <p:nvPr/>
          </p:nvSpPr>
          <p:spPr>
            <a:xfrm>
              <a:off x="6580532" y="3277814"/>
              <a:ext cx="2448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200" dirty="0">
                  <a:solidFill>
                    <a:schemeClr val="tx1"/>
                  </a:solidFill>
                  <a:latin typeface="Arial" panose="020B0604020202020204" pitchFamily="34" charset="0"/>
                  <a:cs typeface="Arial" panose="020B0604020202020204" pitchFamily="34" charset="0"/>
                </a:rPr>
                <a:t>JDBC</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83" name="矩形 82">
              <a:extLst>
                <a:ext uri="{FF2B5EF4-FFF2-40B4-BE49-F238E27FC236}">
                  <a16:creationId xmlns:a16="http://schemas.microsoft.com/office/drawing/2014/main" id="{D7A6F31A-137C-45F1-BFD6-1DCBB7CBA9F9}"/>
                </a:ext>
              </a:extLst>
            </p:cNvPr>
            <p:cNvSpPr/>
            <p:nvPr/>
          </p:nvSpPr>
          <p:spPr>
            <a:xfrm>
              <a:off x="5813277" y="3277814"/>
              <a:ext cx="510288"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900" dirty="0">
                  <a:solidFill>
                    <a:schemeClr val="tx1"/>
                  </a:solidFill>
                  <a:latin typeface="Arial" panose="020B0604020202020204" pitchFamily="34" charset="0"/>
                  <a:cs typeface="Arial" panose="020B0604020202020204" pitchFamily="34" charset="0"/>
                </a:rPr>
                <a:t>Java Mail</a:t>
              </a:r>
              <a:endParaRPr lang="zh-CN" altLang="en-US" sz="900" dirty="0">
                <a:solidFill>
                  <a:schemeClr val="tx1"/>
                </a:solidFill>
                <a:latin typeface="Arial" panose="020B0604020202020204" pitchFamily="34" charset="0"/>
                <a:cs typeface="Arial" panose="020B0604020202020204" pitchFamily="34" charset="0"/>
              </a:endParaRPr>
            </a:p>
          </p:txBody>
        </p:sp>
        <p:sp>
          <p:nvSpPr>
            <p:cNvPr id="84" name="矩形 83">
              <a:extLst>
                <a:ext uri="{FF2B5EF4-FFF2-40B4-BE49-F238E27FC236}">
                  <a16:creationId xmlns:a16="http://schemas.microsoft.com/office/drawing/2014/main" id="{1343C406-2843-4BB1-A49D-588F38ECA30C}"/>
                </a:ext>
              </a:extLst>
            </p:cNvPr>
            <p:cNvSpPr/>
            <p:nvPr/>
          </p:nvSpPr>
          <p:spPr>
            <a:xfrm>
              <a:off x="5813277" y="3574580"/>
              <a:ext cx="511200"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1200" dirty="0">
                  <a:solidFill>
                    <a:schemeClr val="tx1"/>
                  </a:solidFill>
                  <a:latin typeface="Arial" panose="020B0604020202020204" pitchFamily="34" charset="0"/>
                  <a:cs typeface="Arial" panose="020B0604020202020204" pitchFamily="34" charset="0"/>
                </a:rPr>
                <a:t>JAF</a:t>
              </a:r>
              <a:endParaRPr lang="zh-CN" altLang="en-US" sz="1200" dirty="0">
                <a:solidFill>
                  <a:schemeClr val="tx1"/>
                </a:solidFill>
                <a:latin typeface="Arial" panose="020B0604020202020204" pitchFamily="34" charset="0"/>
                <a:cs typeface="Arial" panose="020B0604020202020204" pitchFamily="34" charset="0"/>
              </a:endParaRPr>
            </a:p>
          </p:txBody>
        </p:sp>
        <p:sp>
          <p:nvSpPr>
            <p:cNvPr id="85" name="矩形 84">
              <a:extLst>
                <a:ext uri="{FF2B5EF4-FFF2-40B4-BE49-F238E27FC236}">
                  <a16:creationId xmlns:a16="http://schemas.microsoft.com/office/drawing/2014/main" id="{B3FEA281-F14A-42C4-B0CB-1044E97CF790}"/>
                </a:ext>
              </a:extLst>
            </p:cNvPr>
            <p:cNvSpPr/>
            <p:nvPr/>
          </p:nvSpPr>
          <p:spPr>
            <a:xfrm>
              <a:off x="6829496" y="3277814"/>
              <a:ext cx="2448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Connector 8</a:t>
              </a:r>
              <a:endParaRPr lang="zh-CN" altLang="en-US" sz="700" dirty="0">
                <a:solidFill>
                  <a:schemeClr val="tx1"/>
                </a:solidFill>
                <a:latin typeface="Arial" panose="020B0604020202020204" pitchFamily="34" charset="0"/>
                <a:cs typeface="Arial" panose="020B0604020202020204" pitchFamily="34" charset="0"/>
              </a:endParaRPr>
            </a:p>
          </p:txBody>
        </p:sp>
      </p:grpSp>
      <p:sp>
        <p:nvSpPr>
          <p:cNvPr id="87" name="文本框 86">
            <a:extLst>
              <a:ext uri="{FF2B5EF4-FFF2-40B4-BE49-F238E27FC236}">
                <a16:creationId xmlns:a16="http://schemas.microsoft.com/office/drawing/2014/main" id="{36829DD3-E30A-4992-9078-9F2EA44EF049}"/>
              </a:ext>
            </a:extLst>
          </p:cNvPr>
          <p:cNvSpPr txBox="1"/>
          <p:nvPr/>
        </p:nvSpPr>
        <p:spPr>
          <a:xfrm>
            <a:off x="5557213" y="66468"/>
            <a:ext cx="6628738" cy="307777"/>
          </a:xfrm>
          <a:prstGeom prst="rect">
            <a:avLst/>
          </a:prstGeom>
          <a:noFill/>
        </p:spPr>
        <p:txBody>
          <a:bodyPr wrap="none" rtlCol="0">
            <a:spAutoFit/>
          </a:bodyPr>
          <a:lstStyle/>
          <a:p>
            <a:r>
              <a:rPr lang="en-US" altLang="zh-CN" sz="1400" dirty="0">
                <a:latin typeface="Courier New" panose="02070309020205020404" pitchFamily="49" charset="0"/>
                <a:cs typeface="Courier New" panose="02070309020205020404" pitchFamily="49" charset="0"/>
              </a:rPr>
              <a:t>https://www.oracle.com/java/technologies/java-ee-glance.html</a:t>
            </a:r>
            <a:endParaRPr lang="zh-CN" altLang="en-US" sz="1400" dirty="0">
              <a:latin typeface="Courier New" panose="02070309020205020404" pitchFamily="49" charset="0"/>
              <a:cs typeface="Courier New" panose="02070309020205020404" pitchFamily="49" charset="0"/>
            </a:endParaRPr>
          </a:p>
        </p:txBody>
      </p:sp>
      <p:sp>
        <p:nvSpPr>
          <p:cNvPr id="86" name="文本框 85">
            <a:extLst>
              <a:ext uri="{FF2B5EF4-FFF2-40B4-BE49-F238E27FC236}">
                <a16:creationId xmlns:a16="http://schemas.microsoft.com/office/drawing/2014/main" id="{397838D6-9AA8-425C-B32C-CC3729F5A420}"/>
              </a:ext>
            </a:extLst>
          </p:cNvPr>
          <p:cNvSpPr txBox="1"/>
          <p:nvPr/>
        </p:nvSpPr>
        <p:spPr>
          <a:xfrm>
            <a:off x="9305591" y="5731264"/>
            <a:ext cx="1233030" cy="369332"/>
          </a:xfrm>
          <a:prstGeom prst="rect">
            <a:avLst/>
          </a:prstGeom>
          <a:noFill/>
        </p:spPr>
        <p:txBody>
          <a:bodyPr wrap="none" rtlCol="0">
            <a:spAutoFit/>
          </a:bodyPr>
          <a:lstStyle/>
          <a:p>
            <a:r>
              <a:rPr lang="en-US" altLang="zh-CN" b="1" dirty="0">
                <a:latin typeface="华文中宋" panose="02010600040101010101" pitchFamily="2" charset="-122"/>
                <a:ea typeface="华文中宋" panose="02010600040101010101" pitchFamily="2" charset="-122"/>
              </a:rPr>
              <a:t>J2EE 1.3</a:t>
            </a:r>
            <a:endParaRPr lang="zh-CN" altLang="en-US"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9349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AF9BF-6928-479D-B67C-C596DB9A82FF}"/>
              </a:ext>
            </a:extLst>
          </p:cNvPr>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3" name="内容占位符 2">
            <a:extLst>
              <a:ext uri="{FF2B5EF4-FFF2-40B4-BE49-F238E27FC236}">
                <a16:creationId xmlns:a16="http://schemas.microsoft.com/office/drawing/2014/main" id="{488171F0-2845-4995-BAB1-5CC5A98584E1}"/>
              </a:ext>
            </a:extLst>
          </p:cNvPr>
          <p:cNvSpPr>
            <a:spLocks noGrp="1"/>
          </p:cNvSpPr>
          <p:nvPr>
            <p:ph idx="1"/>
          </p:nvPr>
        </p:nvSpPr>
        <p:spPr>
          <a:xfrm>
            <a:off x="838200" y="1825625"/>
            <a:ext cx="7239000" cy="4351338"/>
          </a:xfrm>
        </p:spPr>
        <p:txBody>
          <a:bodyPr/>
          <a:lstStyle/>
          <a:p>
            <a:r>
              <a:rPr lang="en-US" altLang="zh-CN" dirty="0"/>
              <a:t>2002</a:t>
            </a:r>
            <a:r>
              <a:rPr lang="zh-CN" altLang="en-US" dirty="0"/>
              <a:t>年</a:t>
            </a:r>
            <a:r>
              <a:rPr lang="en-US" altLang="zh-CN" dirty="0"/>
              <a:t>10</a:t>
            </a:r>
            <a:r>
              <a:rPr lang="zh-CN" altLang="en-US" dirty="0"/>
              <a:t>月，</a:t>
            </a:r>
            <a:r>
              <a:rPr lang="en-US" altLang="zh-CN" dirty="0"/>
              <a:t>Rod Johnson</a:t>
            </a:r>
            <a:r>
              <a:rPr lang="zh-CN" altLang="en-US" dirty="0"/>
              <a:t>出版</a:t>
            </a:r>
            <a:r>
              <a:rPr lang="en-US" altLang="zh-CN" dirty="0"/>
              <a:t>《expert one-on-one J2EE Development without EJB》</a:t>
            </a:r>
          </a:p>
          <a:p>
            <a:pPr lvl="1"/>
            <a:r>
              <a:rPr lang="zh-CN" altLang="en-US" dirty="0"/>
              <a:t>指出了</a:t>
            </a:r>
            <a:r>
              <a:rPr lang="en-US" altLang="zh-CN" dirty="0" err="1"/>
              <a:t>JavaEE</a:t>
            </a:r>
            <a:r>
              <a:rPr lang="zh-CN" altLang="en-US" dirty="0"/>
              <a:t>和</a:t>
            </a:r>
            <a:r>
              <a:rPr lang="en-US" altLang="zh-CN" dirty="0"/>
              <a:t>EJB</a:t>
            </a:r>
            <a:r>
              <a:rPr lang="zh-CN" altLang="en-US" dirty="0"/>
              <a:t>组件框架的一些问题</a:t>
            </a:r>
            <a:endParaRPr lang="en-US" altLang="zh-CN" dirty="0"/>
          </a:p>
          <a:p>
            <a:pPr lvl="1"/>
            <a:r>
              <a:rPr lang="zh-CN" altLang="en-US" dirty="0"/>
              <a:t>展示了一个不用</a:t>
            </a:r>
            <a:r>
              <a:rPr lang="en-US" altLang="zh-CN" dirty="0"/>
              <a:t>EJB</a:t>
            </a:r>
            <a:r>
              <a:rPr lang="zh-CN" altLang="en-US" dirty="0"/>
              <a:t>的在线订座系统</a:t>
            </a:r>
            <a:endParaRPr lang="en-US" altLang="zh-CN" dirty="0"/>
          </a:p>
          <a:p>
            <a:pPr lvl="1"/>
            <a:r>
              <a:rPr lang="zh-CN" altLang="en-US" dirty="0"/>
              <a:t>包含了依赖注入（</a:t>
            </a:r>
            <a:r>
              <a:rPr lang="en-US" altLang="zh-CN" dirty="0"/>
              <a:t>IoC</a:t>
            </a:r>
            <a:r>
              <a:rPr lang="zh-CN" altLang="en-US" dirty="0"/>
              <a:t>）和面向切面编程（</a:t>
            </a:r>
            <a:r>
              <a:rPr lang="en-US" altLang="zh-CN" dirty="0"/>
              <a:t>AOP</a:t>
            </a:r>
            <a:r>
              <a:rPr lang="zh-CN" altLang="en-US" dirty="0"/>
              <a:t>）两大核心思想</a:t>
            </a:r>
          </a:p>
        </p:txBody>
      </p:sp>
      <p:pic>
        <p:nvPicPr>
          <p:cNvPr id="3074" name="Picture 2" descr="https://img1.doubanio.com/view/subject/l/public/s4192898.jpg">
            <a:extLst>
              <a:ext uri="{FF2B5EF4-FFF2-40B4-BE49-F238E27FC236}">
                <a16:creationId xmlns:a16="http://schemas.microsoft.com/office/drawing/2014/main" id="{26DB6F52-3F2B-48F4-8CC7-A0E547B3E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5273" y="1825625"/>
            <a:ext cx="2915104" cy="377604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6CB8C5CB-0339-4A2A-AC82-D959DFBEEB97}"/>
              </a:ext>
            </a:extLst>
          </p:cNvPr>
          <p:cNvSpPr/>
          <p:nvPr/>
        </p:nvSpPr>
        <p:spPr>
          <a:xfrm>
            <a:off x="2457450" y="76299"/>
            <a:ext cx="10793896" cy="307777"/>
          </a:xfrm>
          <a:prstGeom prst="rect">
            <a:avLst/>
          </a:prstGeom>
        </p:spPr>
        <p:txBody>
          <a:bodyPr wrap="square">
            <a:spAutoFit/>
          </a:bodyPr>
          <a:lstStyle/>
          <a:p>
            <a:r>
              <a:rPr lang="zh-CN" altLang="en-US" sz="1400" dirty="0">
                <a:latin typeface="Courier New" panose="02070309020205020404" pitchFamily="49" charset="0"/>
                <a:cs typeface="Courier New" panose="02070309020205020404" pitchFamily="49" charset="0"/>
              </a:rPr>
              <a:t>https://www.wiley.com/en-cn/Expert+One+on+One+J2EE+Design+and+Development-p-9780764543852</a:t>
            </a:r>
          </a:p>
        </p:txBody>
      </p:sp>
    </p:spTree>
    <p:extLst>
      <p:ext uri="{BB962C8B-B14F-4D97-AF65-F5344CB8AC3E}">
        <p14:creationId xmlns:p14="http://schemas.microsoft.com/office/powerpoint/2010/main" val="2502080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E8843-2603-4970-82A2-7744ED3AC6E6}"/>
              </a:ext>
            </a:extLst>
          </p:cNvPr>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3" name="内容占位符 2">
            <a:extLst>
              <a:ext uri="{FF2B5EF4-FFF2-40B4-BE49-F238E27FC236}">
                <a16:creationId xmlns:a16="http://schemas.microsoft.com/office/drawing/2014/main" id="{80F18C02-4B63-4FAA-81EF-32B22DC37B70}"/>
              </a:ext>
            </a:extLst>
          </p:cNvPr>
          <p:cNvSpPr>
            <a:spLocks noGrp="1"/>
          </p:cNvSpPr>
          <p:nvPr>
            <p:ph idx="1"/>
          </p:nvPr>
        </p:nvSpPr>
        <p:spPr/>
        <p:txBody>
          <a:bodyPr/>
          <a:lstStyle/>
          <a:p>
            <a:r>
              <a:rPr lang="en-US" altLang="zh-CN"/>
              <a:t>2003</a:t>
            </a:r>
            <a:r>
              <a:rPr lang="zh-CN" altLang="en-US"/>
              <a:t>年</a:t>
            </a:r>
            <a:r>
              <a:rPr lang="en-US" altLang="zh-CN"/>
              <a:t>2</a:t>
            </a:r>
            <a:r>
              <a:rPr lang="zh-CN" altLang="en-US"/>
              <a:t>月，</a:t>
            </a:r>
            <a:r>
              <a:rPr lang="en-US" altLang="zh-CN"/>
              <a:t>Juergen Hoeller</a:t>
            </a:r>
            <a:r>
              <a:rPr lang="zh-CN" altLang="en-US"/>
              <a:t>和</a:t>
            </a:r>
            <a:r>
              <a:rPr lang="en-US" altLang="zh-CN"/>
              <a:t>Yann Caroff</a:t>
            </a:r>
            <a:r>
              <a:rPr lang="zh-CN" altLang="en-US"/>
              <a:t>与</a:t>
            </a:r>
            <a:r>
              <a:rPr lang="en-US" altLang="zh-CN"/>
              <a:t>Rod Johnson</a:t>
            </a:r>
            <a:r>
              <a:rPr lang="zh-CN" altLang="en-US"/>
              <a:t>一起将书中的框架代码创建成一个开源工程</a:t>
            </a:r>
            <a:endParaRPr lang="en-US" altLang="zh-CN"/>
          </a:p>
          <a:p>
            <a:pPr lvl="1"/>
            <a:r>
              <a:rPr lang="en-US" altLang="zh-CN"/>
              <a:t>Yann</a:t>
            </a:r>
            <a:r>
              <a:rPr lang="zh-CN" altLang="en-US"/>
              <a:t>为其命名为</a:t>
            </a:r>
            <a:r>
              <a:rPr lang="en-US" altLang="zh-CN"/>
              <a:t>Spring</a:t>
            </a:r>
          </a:p>
          <a:p>
            <a:endParaRPr lang="zh-CN" altLang="en-US" dirty="0"/>
          </a:p>
        </p:txBody>
      </p:sp>
      <p:pic>
        <p:nvPicPr>
          <p:cNvPr id="4" name="图片 3">
            <a:extLst>
              <a:ext uri="{FF2B5EF4-FFF2-40B4-BE49-F238E27FC236}">
                <a16:creationId xmlns:a16="http://schemas.microsoft.com/office/drawing/2014/main" id="{BB37308E-6DBC-4F62-91DD-B62DF2081D14}"/>
              </a:ext>
            </a:extLst>
          </p:cNvPr>
          <p:cNvPicPr>
            <a:picLocks noChangeAspect="1"/>
          </p:cNvPicPr>
          <p:nvPr/>
        </p:nvPicPr>
        <p:blipFill>
          <a:blip r:embed="rId2"/>
          <a:stretch>
            <a:fillRect/>
          </a:stretch>
        </p:blipFill>
        <p:spPr>
          <a:xfrm>
            <a:off x="3752101" y="3324519"/>
            <a:ext cx="4687797" cy="2852444"/>
          </a:xfrm>
          <a:prstGeom prst="rect">
            <a:avLst/>
          </a:prstGeom>
        </p:spPr>
      </p:pic>
      <p:sp>
        <p:nvSpPr>
          <p:cNvPr id="5" name="矩形 4">
            <a:extLst>
              <a:ext uri="{FF2B5EF4-FFF2-40B4-BE49-F238E27FC236}">
                <a16:creationId xmlns:a16="http://schemas.microsoft.com/office/drawing/2014/main" id="{E5D3312E-0A54-45F7-818A-808A1451459B}"/>
              </a:ext>
            </a:extLst>
          </p:cNvPr>
          <p:cNvSpPr/>
          <p:nvPr/>
        </p:nvSpPr>
        <p:spPr>
          <a:xfrm>
            <a:off x="3339549" y="88126"/>
            <a:ext cx="8965096" cy="276999"/>
          </a:xfrm>
          <a:prstGeom prst="rect">
            <a:avLst/>
          </a:prstGeom>
        </p:spPr>
        <p:txBody>
          <a:bodyPr wrap="square">
            <a:spAutoFit/>
          </a:bodyPr>
          <a:lstStyle/>
          <a:p>
            <a:r>
              <a:rPr lang="zh-CN" altLang="en-US" sz="1200" dirty="0">
                <a:latin typeface="Courier New" panose="02070309020205020404" pitchFamily="49" charset="0"/>
                <a:cs typeface="Courier New" panose="02070309020205020404" pitchFamily="49" charset="0"/>
              </a:rPr>
              <a:t>https://www.amazon.co.uk/d/Books/Expert-One-one-J2EE-Design-Development-Programmer/0764543857</a:t>
            </a:r>
          </a:p>
        </p:txBody>
      </p:sp>
    </p:spTree>
    <p:extLst>
      <p:ext uri="{BB962C8B-B14F-4D97-AF65-F5344CB8AC3E}">
        <p14:creationId xmlns:p14="http://schemas.microsoft.com/office/powerpoint/2010/main" val="2942538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3661327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a:extLst>
              <a:ext uri="{FF2B5EF4-FFF2-40B4-BE49-F238E27FC236}">
                <a16:creationId xmlns:a16="http://schemas.microsoft.com/office/drawing/2014/main" id="{CC1E5D75-7590-409B-9BD2-F1C3182947E6}"/>
              </a:ext>
            </a:extLst>
          </p:cNvPr>
          <p:cNvGrpSpPr/>
          <p:nvPr/>
        </p:nvGrpSpPr>
        <p:grpSpPr>
          <a:xfrm>
            <a:off x="1968139" y="1740450"/>
            <a:ext cx="1500922" cy="1996751"/>
            <a:chOff x="771524" y="4739999"/>
            <a:chExt cx="2348691" cy="1996751"/>
          </a:xfrm>
          <a:effectLst>
            <a:outerShdw blurRad="50800" dist="38100" dir="2700000" algn="tl" rotWithShape="0">
              <a:prstClr val="black">
                <a:alpha val="40000"/>
              </a:prstClr>
            </a:outerShdw>
          </a:effectLst>
        </p:grpSpPr>
        <p:grpSp>
          <p:nvGrpSpPr>
            <p:cNvPr id="56" name="组合 55">
              <a:extLst>
                <a:ext uri="{FF2B5EF4-FFF2-40B4-BE49-F238E27FC236}">
                  <a16:creationId xmlns:a16="http://schemas.microsoft.com/office/drawing/2014/main" id="{610887C8-6CDB-4487-BB41-B0B56ABCA7BC}"/>
                </a:ext>
              </a:extLst>
            </p:cNvPr>
            <p:cNvGrpSpPr/>
            <p:nvPr/>
          </p:nvGrpSpPr>
          <p:grpSpPr>
            <a:xfrm>
              <a:off x="771524" y="4739999"/>
              <a:ext cx="2348691" cy="1996751"/>
              <a:chOff x="771524" y="4739999"/>
              <a:chExt cx="2348691" cy="1996751"/>
            </a:xfrm>
          </p:grpSpPr>
          <p:sp>
            <p:nvSpPr>
              <p:cNvPr id="58" name="矩形 57">
                <a:extLst>
                  <a:ext uri="{FF2B5EF4-FFF2-40B4-BE49-F238E27FC236}">
                    <a16:creationId xmlns:a16="http://schemas.microsoft.com/office/drawing/2014/main" id="{B36967B3-A3E6-49C7-B8C9-08F5C9C5E237}"/>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Applet Container</a:t>
                </a:r>
                <a:endParaRPr lang="zh-CN" altLang="en-US" sz="1200" dirty="0">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6326ECA6-D301-47DB-ADDD-9DAB8F06F3D4}"/>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57" name="矩形 56">
              <a:extLst>
                <a:ext uri="{FF2B5EF4-FFF2-40B4-BE49-F238E27FC236}">
                  <a16:creationId xmlns:a16="http://schemas.microsoft.com/office/drawing/2014/main" id="{D9CEC56E-BB3C-4645-B991-6AC6EBFA4805}"/>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grpSp>
        <p:nvGrpSpPr>
          <p:cNvPr id="34" name="组合 33">
            <a:extLst>
              <a:ext uri="{FF2B5EF4-FFF2-40B4-BE49-F238E27FC236}">
                <a16:creationId xmlns:a16="http://schemas.microsoft.com/office/drawing/2014/main" id="{135D64E5-4C86-47C3-A678-62671B6FD427}"/>
              </a:ext>
            </a:extLst>
          </p:cNvPr>
          <p:cNvGrpSpPr/>
          <p:nvPr/>
        </p:nvGrpSpPr>
        <p:grpSpPr>
          <a:xfrm>
            <a:off x="4564766" y="1740450"/>
            <a:ext cx="2348692" cy="1996751"/>
            <a:chOff x="2790046" y="2185599"/>
            <a:chExt cx="2348692" cy="1996751"/>
          </a:xfrm>
          <a:effectLst>
            <a:outerShdw blurRad="50800" dist="38100" dir="2700000" algn="tl" rotWithShape="0">
              <a:prstClr val="black">
                <a:alpha val="40000"/>
              </a:prstClr>
            </a:outerShdw>
          </a:effectLst>
        </p:grpSpPr>
        <p:grpSp>
          <p:nvGrpSpPr>
            <p:cNvPr id="33" name="组合 32">
              <a:extLst>
                <a:ext uri="{FF2B5EF4-FFF2-40B4-BE49-F238E27FC236}">
                  <a16:creationId xmlns:a16="http://schemas.microsoft.com/office/drawing/2014/main" id="{A6458F53-F878-4FEB-9FEA-09E7B0ACF71D}"/>
                </a:ext>
              </a:extLst>
            </p:cNvPr>
            <p:cNvGrpSpPr/>
            <p:nvPr/>
          </p:nvGrpSpPr>
          <p:grpSpPr>
            <a:xfrm>
              <a:off x="2790047" y="2185599"/>
              <a:ext cx="2348691" cy="1996751"/>
              <a:chOff x="2790047" y="2185599"/>
              <a:chExt cx="2348691" cy="1996751"/>
            </a:xfrm>
          </p:grpSpPr>
          <p:sp>
            <p:nvSpPr>
              <p:cNvPr id="13" name="矩形 12">
                <a:extLst>
                  <a:ext uri="{FF2B5EF4-FFF2-40B4-BE49-F238E27FC236}">
                    <a16:creationId xmlns:a16="http://schemas.microsoft.com/office/drawing/2014/main" id="{AE50B2FD-7CD3-4426-BC6C-796A6124DCB2}"/>
                  </a:ext>
                </a:extLst>
              </p:cNvPr>
              <p:cNvSpPr/>
              <p:nvPr/>
            </p:nvSpPr>
            <p:spPr>
              <a:xfrm>
                <a:off x="2790047" y="21855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Web Container</a:t>
                </a:r>
                <a:endParaRPr lang="zh-CN" altLang="en-US" sz="1200" dirty="0">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CCC05BB6-36E4-4455-8AB6-E3339F581091}"/>
                  </a:ext>
                </a:extLst>
              </p:cNvPr>
              <p:cNvSpPr/>
              <p:nvPr/>
            </p:nvSpPr>
            <p:spPr>
              <a:xfrm>
                <a:off x="2790047" y="38588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sp>
          <p:nvSpPr>
            <p:cNvPr id="17" name="矩形 16">
              <a:extLst>
                <a:ext uri="{FF2B5EF4-FFF2-40B4-BE49-F238E27FC236}">
                  <a16:creationId xmlns:a16="http://schemas.microsoft.com/office/drawing/2014/main" id="{192B52E1-4C32-4952-89EC-25A14A7DCB95}"/>
                </a:ext>
              </a:extLst>
            </p:cNvPr>
            <p:cNvSpPr/>
            <p:nvPr/>
          </p:nvSpPr>
          <p:spPr>
            <a:xfrm>
              <a:off x="2790046" y="3246713"/>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sp>
        <p:nvSpPr>
          <p:cNvPr id="9" name="任意多边形: 形状 8">
            <a:extLst>
              <a:ext uri="{FF2B5EF4-FFF2-40B4-BE49-F238E27FC236}">
                <a16:creationId xmlns:a16="http://schemas.microsoft.com/office/drawing/2014/main" id="{223D6AC9-4BA6-4475-A4FA-4021AE7EFF0B}"/>
              </a:ext>
            </a:extLst>
          </p:cNvPr>
          <p:cNvSpPr/>
          <p:nvPr/>
        </p:nvSpPr>
        <p:spPr>
          <a:xfrm>
            <a:off x="2276821" y="2184566"/>
            <a:ext cx="787043"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Applet</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流程图: 终止 9">
            <a:extLst>
              <a:ext uri="{FF2B5EF4-FFF2-40B4-BE49-F238E27FC236}">
                <a16:creationId xmlns:a16="http://schemas.microsoft.com/office/drawing/2014/main" id="{46EADD1D-8CE8-42D2-942B-6B5A5E1BD3AF}"/>
              </a:ext>
            </a:extLst>
          </p:cNvPr>
          <p:cNvSpPr/>
          <p:nvPr/>
        </p:nvSpPr>
        <p:spPr>
          <a:xfrm>
            <a:off x="4762670" y="2230647"/>
            <a:ext cx="890587" cy="323461"/>
          </a:xfrm>
          <a:prstGeom prst="flowChartTerminator">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JSP</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18" name="组合 17">
            <a:extLst>
              <a:ext uri="{FF2B5EF4-FFF2-40B4-BE49-F238E27FC236}">
                <a16:creationId xmlns:a16="http://schemas.microsoft.com/office/drawing/2014/main" id="{42DF16D6-2C32-4AFD-988B-B4D069109736}"/>
              </a:ext>
            </a:extLst>
          </p:cNvPr>
          <p:cNvGrpSpPr/>
          <p:nvPr/>
        </p:nvGrpSpPr>
        <p:grpSpPr>
          <a:xfrm>
            <a:off x="5935864" y="2184566"/>
            <a:ext cx="760414" cy="344130"/>
            <a:chOff x="4161144" y="2629715"/>
            <a:chExt cx="760414" cy="344130"/>
          </a:xfrm>
          <a:effectLst>
            <a:outerShdw blurRad="50800" dist="38100" dir="2700000" algn="tl" rotWithShape="0">
              <a:prstClr val="black">
                <a:alpha val="40000"/>
              </a:prstClr>
            </a:outerShdw>
          </a:effectLst>
        </p:grpSpPr>
        <p:sp>
          <p:nvSpPr>
            <p:cNvPr id="26" name="任意多边形: 形状 25">
              <a:extLst>
                <a:ext uri="{FF2B5EF4-FFF2-40B4-BE49-F238E27FC236}">
                  <a16:creationId xmlns:a16="http://schemas.microsoft.com/office/drawing/2014/main" id="{A1398FB3-407D-4121-B385-0C49976A5A72}"/>
                </a:ext>
              </a:extLst>
            </p:cNvPr>
            <p:cNvSpPr/>
            <p:nvPr/>
          </p:nvSpPr>
          <p:spPr>
            <a:xfrm flipV="1">
              <a:off x="4161144" y="2629715"/>
              <a:ext cx="760414"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964CAE20-A733-4C6E-91B7-630C55D813FC}"/>
                </a:ext>
              </a:extLst>
            </p:cNvPr>
            <p:cNvSpPr txBox="1"/>
            <p:nvPr/>
          </p:nvSpPr>
          <p:spPr>
            <a:xfrm>
              <a:off x="4216245" y="2696846"/>
              <a:ext cx="662361" cy="276999"/>
            </a:xfrm>
            <a:prstGeom prst="rect">
              <a:avLst/>
            </a:prstGeom>
            <a:noFill/>
          </p:spPr>
          <p:txBody>
            <a:bodyPr wrap="none" rtlCol="0">
              <a:spAutoFit/>
            </a:bodyPr>
            <a:lstStyle/>
            <a:p>
              <a:r>
                <a:rPr lang="en-US" altLang="zh-CN"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Servlet</a:t>
              </a:r>
              <a:endParaRPr lang="zh-CN" altLang="en-US" sz="1200" dirty="0"/>
            </a:p>
          </p:txBody>
        </p:sp>
      </p:grpSp>
      <p:grpSp>
        <p:nvGrpSpPr>
          <p:cNvPr id="35" name="组合 34">
            <a:extLst>
              <a:ext uri="{FF2B5EF4-FFF2-40B4-BE49-F238E27FC236}">
                <a16:creationId xmlns:a16="http://schemas.microsoft.com/office/drawing/2014/main" id="{DB624A27-12F6-485B-A006-D9B0C5D7231E}"/>
              </a:ext>
            </a:extLst>
          </p:cNvPr>
          <p:cNvGrpSpPr/>
          <p:nvPr/>
        </p:nvGrpSpPr>
        <p:grpSpPr>
          <a:xfrm>
            <a:off x="8007610" y="1740450"/>
            <a:ext cx="2348691" cy="1996751"/>
            <a:chOff x="771524" y="4739999"/>
            <a:chExt cx="2348691" cy="1996751"/>
          </a:xfrm>
          <a:effectLst>
            <a:outerShdw blurRad="50800" dist="38100" dir="2700000" algn="tl" rotWithShape="0">
              <a:prstClr val="black">
                <a:alpha val="40000"/>
              </a:prstClr>
            </a:outerShdw>
          </a:effectLst>
        </p:grpSpPr>
        <p:grpSp>
          <p:nvGrpSpPr>
            <p:cNvPr id="36" name="组合 35">
              <a:extLst>
                <a:ext uri="{FF2B5EF4-FFF2-40B4-BE49-F238E27FC236}">
                  <a16:creationId xmlns:a16="http://schemas.microsoft.com/office/drawing/2014/main" id="{79F51AE7-6A3B-4457-85E6-F78086B3C9F5}"/>
                </a:ext>
              </a:extLst>
            </p:cNvPr>
            <p:cNvGrpSpPr/>
            <p:nvPr/>
          </p:nvGrpSpPr>
          <p:grpSpPr>
            <a:xfrm>
              <a:off x="771524" y="4739999"/>
              <a:ext cx="2348691" cy="1996751"/>
              <a:chOff x="771524" y="4739999"/>
              <a:chExt cx="2348691" cy="1996751"/>
            </a:xfrm>
          </p:grpSpPr>
          <p:sp>
            <p:nvSpPr>
              <p:cNvPr id="38" name="矩形 37">
                <a:extLst>
                  <a:ext uri="{FF2B5EF4-FFF2-40B4-BE49-F238E27FC236}">
                    <a16:creationId xmlns:a16="http://schemas.microsoft.com/office/drawing/2014/main" id="{F9D5057E-DC86-40F7-9501-F4A40B9B42F9}"/>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EJB Container</a:t>
                </a:r>
                <a:endParaRPr lang="zh-CN" altLang="en-US" sz="1200" dirty="0">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FE265FE5-9C7D-46D8-8A0E-192F3CE9878D}"/>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37" name="矩形 36">
              <a:extLst>
                <a:ext uri="{FF2B5EF4-FFF2-40B4-BE49-F238E27FC236}">
                  <a16:creationId xmlns:a16="http://schemas.microsoft.com/office/drawing/2014/main" id="{41ADFD0E-402C-4E54-A869-DC65F19F1B11}"/>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sp>
        <p:nvSpPr>
          <p:cNvPr id="47" name="椭圆 46">
            <a:extLst>
              <a:ext uri="{FF2B5EF4-FFF2-40B4-BE49-F238E27FC236}">
                <a16:creationId xmlns:a16="http://schemas.microsoft.com/office/drawing/2014/main" id="{0DD8E14B-8891-470C-BF5E-184C4A29A091}"/>
              </a:ext>
            </a:extLst>
          </p:cNvPr>
          <p:cNvSpPr/>
          <p:nvPr/>
        </p:nvSpPr>
        <p:spPr>
          <a:xfrm>
            <a:off x="8729633" y="2100117"/>
            <a:ext cx="904644" cy="46011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EJB</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60" name="组合 59">
            <a:extLst>
              <a:ext uri="{FF2B5EF4-FFF2-40B4-BE49-F238E27FC236}">
                <a16:creationId xmlns:a16="http://schemas.microsoft.com/office/drawing/2014/main" id="{3E73DEE7-AFDC-4F8C-98D4-7B829D1C96F1}"/>
              </a:ext>
            </a:extLst>
          </p:cNvPr>
          <p:cNvGrpSpPr/>
          <p:nvPr/>
        </p:nvGrpSpPr>
        <p:grpSpPr>
          <a:xfrm>
            <a:off x="1968139" y="4107736"/>
            <a:ext cx="1500922" cy="1996751"/>
            <a:chOff x="771524" y="4739999"/>
            <a:chExt cx="2348691" cy="1996751"/>
          </a:xfrm>
          <a:effectLst>
            <a:outerShdw blurRad="50800" dist="38100" dir="2700000" algn="tl" rotWithShape="0">
              <a:prstClr val="black">
                <a:alpha val="40000"/>
              </a:prstClr>
            </a:outerShdw>
          </a:effectLst>
        </p:grpSpPr>
        <p:grpSp>
          <p:nvGrpSpPr>
            <p:cNvPr id="61" name="组合 60">
              <a:extLst>
                <a:ext uri="{FF2B5EF4-FFF2-40B4-BE49-F238E27FC236}">
                  <a16:creationId xmlns:a16="http://schemas.microsoft.com/office/drawing/2014/main" id="{F43D295B-413A-448A-9847-D5F5BDD15177}"/>
                </a:ext>
              </a:extLst>
            </p:cNvPr>
            <p:cNvGrpSpPr/>
            <p:nvPr/>
          </p:nvGrpSpPr>
          <p:grpSpPr>
            <a:xfrm>
              <a:off x="771524" y="4739999"/>
              <a:ext cx="2348691" cy="1996751"/>
              <a:chOff x="771524" y="4739999"/>
              <a:chExt cx="2348691" cy="1996751"/>
            </a:xfrm>
          </p:grpSpPr>
          <p:sp>
            <p:nvSpPr>
              <p:cNvPr id="63" name="矩形 62">
                <a:extLst>
                  <a:ext uri="{FF2B5EF4-FFF2-40B4-BE49-F238E27FC236}">
                    <a16:creationId xmlns:a16="http://schemas.microsoft.com/office/drawing/2014/main" id="{B01A281B-A26A-4C2E-B89C-4604604205D6}"/>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Application Client Container</a:t>
                </a:r>
                <a:endParaRPr lang="zh-CN" altLang="en-US" sz="1200" dirty="0">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69123A28-886F-4066-BFB4-FF91D781DD8A}"/>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62" name="矩形 61">
              <a:extLst>
                <a:ext uri="{FF2B5EF4-FFF2-40B4-BE49-F238E27FC236}">
                  <a16:creationId xmlns:a16="http://schemas.microsoft.com/office/drawing/2014/main" id="{6D573487-7C73-4F75-A75A-124DCED11DB0}"/>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Arial Black" panose="020B0A04020102020204" pitchFamily="34" charset="0"/>
                </a:rPr>
                <a:t>J2SE</a:t>
              </a:r>
              <a:endParaRPr lang="zh-CN" altLang="en-US" dirty="0">
                <a:latin typeface="Arial Black" panose="020B0A04020102020204" pitchFamily="34" charset="0"/>
              </a:endParaRPr>
            </a:p>
          </p:txBody>
        </p:sp>
      </p:grpSp>
      <p:sp>
        <p:nvSpPr>
          <p:cNvPr id="53" name="流程图: 文档 52">
            <a:extLst>
              <a:ext uri="{FF2B5EF4-FFF2-40B4-BE49-F238E27FC236}">
                <a16:creationId xmlns:a16="http://schemas.microsoft.com/office/drawing/2014/main" id="{9B42DB8C-FDB7-4A55-9E9D-937081337B59}"/>
              </a:ext>
            </a:extLst>
          </p:cNvPr>
          <p:cNvSpPr/>
          <p:nvPr/>
        </p:nvSpPr>
        <p:spPr>
          <a:xfrm>
            <a:off x="2236810" y="4586228"/>
            <a:ext cx="963580" cy="472534"/>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rPr>
              <a:t>Application Client</a:t>
            </a:r>
            <a:endParaRPr lang="zh-CN" altLang="en-US" sz="1200" dirty="0">
              <a:ln w="0"/>
              <a:solidFill>
                <a:schemeClr val="tx1"/>
              </a:solidFill>
              <a:effectLst>
                <a:outerShdw blurRad="38100" dist="19050" dir="2700000" algn="tl" rotWithShape="0">
                  <a:schemeClr val="dk1">
                    <a:alpha val="40000"/>
                  </a:schemeClr>
                </a:outerShdw>
              </a:effectLst>
            </a:endParaRPr>
          </a:p>
        </p:txBody>
      </p:sp>
      <p:sp>
        <p:nvSpPr>
          <p:cNvPr id="2" name="圆柱形 1">
            <a:extLst>
              <a:ext uri="{FF2B5EF4-FFF2-40B4-BE49-F238E27FC236}">
                <a16:creationId xmlns:a16="http://schemas.microsoft.com/office/drawing/2014/main" id="{22AE7185-15CA-48EF-B693-0AADB6E3A3AD}"/>
              </a:ext>
            </a:extLst>
          </p:cNvPr>
          <p:cNvSpPr/>
          <p:nvPr/>
        </p:nvSpPr>
        <p:spPr>
          <a:xfrm>
            <a:off x="5531265" y="4447140"/>
            <a:ext cx="1321309" cy="915218"/>
          </a:xfrm>
          <a:prstGeom prst="ca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a:t>
            </a:r>
            <a:endParaRPr lang="zh-CN" alt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7" name="组合 6">
            <a:extLst>
              <a:ext uri="{FF2B5EF4-FFF2-40B4-BE49-F238E27FC236}">
                <a16:creationId xmlns:a16="http://schemas.microsoft.com/office/drawing/2014/main" id="{3D87708E-E6A1-4902-B24A-1FBC339AA617}"/>
              </a:ext>
            </a:extLst>
          </p:cNvPr>
          <p:cNvGrpSpPr/>
          <p:nvPr/>
        </p:nvGrpSpPr>
        <p:grpSpPr>
          <a:xfrm>
            <a:off x="3485891" y="2504443"/>
            <a:ext cx="1330295" cy="518867"/>
            <a:chOff x="3485891" y="2738825"/>
            <a:chExt cx="1330295" cy="518867"/>
          </a:xfrm>
        </p:grpSpPr>
        <p:cxnSp>
          <p:nvCxnSpPr>
            <p:cNvPr id="5" name="直接箭头连接符 4">
              <a:extLst>
                <a:ext uri="{FF2B5EF4-FFF2-40B4-BE49-F238E27FC236}">
                  <a16:creationId xmlns:a16="http://schemas.microsoft.com/office/drawing/2014/main" id="{E3D9A49D-D48B-48AC-9FF6-5A77C8BA02D6}"/>
                </a:ext>
              </a:extLst>
            </p:cNvPr>
            <p:cNvCxnSpPr>
              <a:endCxn id="13" idx="1"/>
            </p:cNvCxnSpPr>
            <p:nvPr/>
          </p:nvCxnSpPr>
          <p:spPr>
            <a:xfrm>
              <a:off x="3485891" y="2738825"/>
              <a:ext cx="1078876"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0F40C16-C646-49C9-BC97-DB7898869F62}"/>
                </a:ext>
              </a:extLst>
            </p:cNvPr>
            <p:cNvSpPr txBox="1"/>
            <p:nvPr/>
          </p:nvSpPr>
          <p:spPr>
            <a:xfrm>
              <a:off x="3898499" y="2980693"/>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grpSp>
        <p:nvGrpSpPr>
          <p:cNvPr id="27" name="组合 26">
            <a:extLst>
              <a:ext uri="{FF2B5EF4-FFF2-40B4-BE49-F238E27FC236}">
                <a16:creationId xmlns:a16="http://schemas.microsoft.com/office/drawing/2014/main" id="{1A8ABC1B-256C-4432-A850-2EE468D69FFC}"/>
              </a:ext>
            </a:extLst>
          </p:cNvPr>
          <p:cNvGrpSpPr/>
          <p:nvPr/>
        </p:nvGrpSpPr>
        <p:grpSpPr>
          <a:xfrm>
            <a:off x="3469061" y="3107652"/>
            <a:ext cx="1788518" cy="1998460"/>
            <a:chOff x="3469061" y="2999251"/>
            <a:chExt cx="1788518" cy="2453336"/>
          </a:xfrm>
        </p:grpSpPr>
        <p:cxnSp>
          <p:nvCxnSpPr>
            <p:cNvPr id="11" name="连接符: 肘形 10">
              <a:extLst>
                <a:ext uri="{FF2B5EF4-FFF2-40B4-BE49-F238E27FC236}">
                  <a16:creationId xmlns:a16="http://schemas.microsoft.com/office/drawing/2014/main" id="{05A38951-B8A8-4991-BAE4-E0B1F59138FB}"/>
                </a:ext>
              </a:extLst>
            </p:cNvPr>
            <p:cNvCxnSpPr>
              <a:cxnSpLocks/>
              <a:stCxn id="63" idx="3"/>
              <a:endCxn id="17" idx="1"/>
            </p:cNvCxnSpPr>
            <p:nvPr/>
          </p:nvCxnSpPr>
          <p:spPr>
            <a:xfrm flipV="1">
              <a:off x="3469061" y="2999251"/>
              <a:ext cx="1095705" cy="2453336"/>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86500C02-85D6-4A05-B382-7605912AD8F9}"/>
                </a:ext>
              </a:extLst>
            </p:cNvPr>
            <p:cNvSpPr txBox="1"/>
            <p:nvPr/>
          </p:nvSpPr>
          <p:spPr>
            <a:xfrm>
              <a:off x="4339892" y="4611367"/>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cxnSp>
        <p:nvCxnSpPr>
          <p:cNvPr id="71" name="直接箭头连接符 70">
            <a:extLst>
              <a:ext uri="{FF2B5EF4-FFF2-40B4-BE49-F238E27FC236}">
                <a16:creationId xmlns:a16="http://schemas.microsoft.com/office/drawing/2014/main" id="{0E37710E-2D39-47CB-84AB-020BECD82A35}"/>
              </a:ext>
            </a:extLst>
          </p:cNvPr>
          <p:cNvCxnSpPr>
            <a:cxnSpLocks/>
            <a:stCxn id="13" idx="3"/>
            <a:endCxn id="38" idx="1"/>
          </p:cNvCxnSpPr>
          <p:nvPr/>
        </p:nvCxnSpPr>
        <p:spPr>
          <a:xfrm>
            <a:off x="6913458" y="2738826"/>
            <a:ext cx="10941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5AF32C54-9B0C-410E-B785-D0A30F6B99D0}"/>
              </a:ext>
            </a:extLst>
          </p:cNvPr>
          <p:cNvCxnSpPr>
            <a:cxnSpLocks/>
            <a:endCxn id="37" idx="2"/>
          </p:cNvCxnSpPr>
          <p:nvPr/>
        </p:nvCxnSpPr>
        <p:spPr>
          <a:xfrm flipV="1">
            <a:off x="3485891" y="3737201"/>
            <a:ext cx="5696065" cy="175192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8DA644B-2478-407A-8BAF-56A1C11B93AA}"/>
              </a:ext>
            </a:extLst>
          </p:cNvPr>
          <p:cNvCxnSpPr>
            <a:cxnSpLocks/>
            <a:endCxn id="2" idx="2"/>
          </p:cNvCxnSpPr>
          <p:nvPr/>
        </p:nvCxnSpPr>
        <p:spPr>
          <a:xfrm flipV="1">
            <a:off x="3485891" y="4904749"/>
            <a:ext cx="2045374" cy="12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连接符: 肘形 76">
            <a:extLst>
              <a:ext uri="{FF2B5EF4-FFF2-40B4-BE49-F238E27FC236}">
                <a16:creationId xmlns:a16="http://schemas.microsoft.com/office/drawing/2014/main" id="{B560DA51-A576-4301-82F8-23BD4EE0D7FA}"/>
              </a:ext>
            </a:extLst>
          </p:cNvPr>
          <p:cNvCxnSpPr>
            <a:cxnSpLocks/>
            <a:stCxn id="14" idx="2"/>
            <a:endCxn id="2" idx="1"/>
          </p:cNvCxnSpPr>
          <p:nvPr/>
        </p:nvCxnSpPr>
        <p:spPr>
          <a:xfrm rot="16200000" flipH="1">
            <a:off x="5610547" y="3865766"/>
            <a:ext cx="709939" cy="45280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4A7BFB95-2CA9-41D9-9036-1E00B119EC5E}"/>
              </a:ext>
            </a:extLst>
          </p:cNvPr>
          <p:cNvCxnSpPr>
            <a:cxnSpLocks/>
            <a:stCxn id="37" idx="1"/>
            <a:endCxn id="2" idx="4"/>
          </p:cNvCxnSpPr>
          <p:nvPr/>
        </p:nvCxnSpPr>
        <p:spPr>
          <a:xfrm rot="10800000" flipV="1">
            <a:off x="6852574" y="3575471"/>
            <a:ext cx="1155036" cy="132927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E09C463-DBCA-4B8E-99D8-BDEB8B1AD3BA}"/>
              </a:ext>
            </a:extLst>
          </p:cNvPr>
          <p:cNvSpPr txBox="1"/>
          <p:nvPr/>
        </p:nvSpPr>
        <p:spPr>
          <a:xfrm>
            <a:off x="5569366" y="83188"/>
            <a:ext cx="6628738" cy="307777"/>
          </a:xfrm>
          <a:prstGeom prst="rect">
            <a:avLst/>
          </a:prstGeom>
          <a:noFill/>
        </p:spPr>
        <p:txBody>
          <a:bodyPr wrap="none" rtlCol="0">
            <a:spAutoFit/>
          </a:bodyPr>
          <a:lstStyle/>
          <a:p>
            <a:r>
              <a:rPr lang="en-US" altLang="zh-CN" sz="1400" dirty="0">
                <a:latin typeface="Courier New" panose="02070309020205020404" pitchFamily="49" charset="0"/>
                <a:cs typeface="Courier New" panose="02070309020205020404" pitchFamily="49" charset="0"/>
              </a:rPr>
              <a:t>https://www.oracle.com/java/technologies/java-ee-glance.html</a:t>
            </a:r>
            <a:endParaRPr lang="zh-CN" altLang="en-US" sz="1400" dirty="0">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EC144939-D1DA-42AF-9EE1-E663E86026B5}"/>
              </a:ext>
            </a:extLst>
          </p:cNvPr>
          <p:cNvGrpSpPr/>
          <p:nvPr/>
        </p:nvGrpSpPr>
        <p:grpSpPr>
          <a:xfrm>
            <a:off x="8070866" y="2792630"/>
            <a:ext cx="2232603" cy="578979"/>
            <a:chOff x="4960012" y="3275347"/>
            <a:chExt cx="2232603" cy="578979"/>
          </a:xfrm>
        </p:grpSpPr>
        <p:sp>
          <p:nvSpPr>
            <p:cNvPr id="15" name="矩形 14">
              <a:extLst>
                <a:ext uri="{FF2B5EF4-FFF2-40B4-BE49-F238E27FC236}">
                  <a16:creationId xmlns:a16="http://schemas.microsoft.com/office/drawing/2014/main" id="{2CA95563-DB1B-4680-9A51-1CC9EF45907A}"/>
                </a:ext>
              </a:extLst>
            </p:cNvPr>
            <p:cNvSpPr/>
            <p:nvPr/>
          </p:nvSpPr>
          <p:spPr>
            <a:xfrm>
              <a:off x="5323612" y="3275347"/>
              <a:ext cx="181609"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JAXR</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41E60C0B-5DED-4DBE-83C5-AC72435FABFB}"/>
                </a:ext>
              </a:extLst>
            </p:cNvPr>
            <p:cNvSpPr/>
            <p:nvPr/>
          </p:nvSpPr>
          <p:spPr>
            <a:xfrm>
              <a:off x="5508397" y="3275347"/>
              <a:ext cx="180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JACC</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6D8CE3A7-1FAA-48B5-BCC7-4BC4739DD169}"/>
                </a:ext>
              </a:extLst>
            </p:cNvPr>
            <p:cNvSpPr/>
            <p:nvPr/>
          </p:nvSpPr>
          <p:spPr>
            <a:xfrm>
              <a:off x="5688130" y="3275347"/>
              <a:ext cx="180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72E7381C-429E-4CBE-90F9-DE5EE68FD97F}"/>
                </a:ext>
              </a:extLst>
            </p:cNvPr>
            <p:cNvSpPr/>
            <p:nvPr/>
          </p:nvSpPr>
          <p:spPr>
            <a:xfrm>
              <a:off x="6255369" y="3275347"/>
              <a:ext cx="180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JMS</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E748355F-5D42-47B6-92CB-EFAA384F1E89}"/>
                </a:ext>
              </a:extLst>
            </p:cNvPr>
            <p:cNvSpPr/>
            <p:nvPr/>
          </p:nvSpPr>
          <p:spPr>
            <a:xfrm>
              <a:off x="5872803" y="3275347"/>
              <a:ext cx="375598" cy="29704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err="1">
                  <a:solidFill>
                    <a:schemeClr val="tx1"/>
                  </a:solidFill>
                  <a:latin typeface="Arial" panose="020B0604020202020204" pitchFamily="34" charset="0"/>
                  <a:cs typeface="Arial" panose="020B0604020202020204" pitchFamily="34" charset="0"/>
                </a:rPr>
                <a:t>Mgmt</a:t>
              </a:r>
              <a:endParaRPr lang="zh-CN" altLang="en-US" sz="6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7C958581-F0BE-46BD-B228-79009D4506BA}"/>
                </a:ext>
              </a:extLst>
            </p:cNvPr>
            <p:cNvSpPr/>
            <p:nvPr/>
          </p:nvSpPr>
          <p:spPr>
            <a:xfrm>
              <a:off x="5872803" y="3572199"/>
              <a:ext cx="376270" cy="28207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JMX</a:t>
              </a:r>
              <a:endParaRPr lang="zh-CN" altLang="en-US" sz="600" dirty="0">
                <a:solidFill>
                  <a:schemeClr val="tx1"/>
                </a:solidFill>
                <a:latin typeface="Arial" panose="020B0604020202020204" pitchFamily="34" charset="0"/>
                <a:cs typeface="Arial" panose="020B0604020202020204" pitchFamily="34" charset="0"/>
              </a:endParaRPr>
            </a:p>
          </p:txBody>
        </p:sp>
        <p:sp>
          <p:nvSpPr>
            <p:cNvPr id="86" name="矩形 85">
              <a:extLst>
                <a:ext uri="{FF2B5EF4-FFF2-40B4-BE49-F238E27FC236}">
                  <a16:creationId xmlns:a16="http://schemas.microsoft.com/office/drawing/2014/main" id="{B1B6E7AA-EF0D-4A71-9397-00CD51E66897}"/>
                </a:ext>
              </a:extLst>
            </p:cNvPr>
            <p:cNvSpPr/>
            <p:nvPr/>
          </p:nvSpPr>
          <p:spPr>
            <a:xfrm>
              <a:off x="6441501" y="3275347"/>
              <a:ext cx="181609"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Connector 8</a:t>
              </a:r>
              <a:endParaRPr lang="zh-CN" altLang="en-US" sz="700" dirty="0">
                <a:solidFill>
                  <a:schemeClr val="tx1"/>
                </a:solidFill>
                <a:latin typeface="Arial" panose="020B0604020202020204" pitchFamily="34" charset="0"/>
                <a:cs typeface="Arial" panose="020B0604020202020204" pitchFamily="34" charset="0"/>
              </a:endParaRPr>
            </a:p>
          </p:txBody>
        </p:sp>
        <p:sp>
          <p:nvSpPr>
            <p:cNvPr id="87" name="矩形 86">
              <a:extLst>
                <a:ext uri="{FF2B5EF4-FFF2-40B4-BE49-F238E27FC236}">
                  <a16:creationId xmlns:a16="http://schemas.microsoft.com/office/drawing/2014/main" id="{79E4A706-B09B-4430-8E2D-0264D7DED281}"/>
                </a:ext>
              </a:extLst>
            </p:cNvPr>
            <p:cNvSpPr/>
            <p:nvPr/>
          </p:nvSpPr>
          <p:spPr>
            <a:xfrm>
              <a:off x="4960012" y="3275347"/>
              <a:ext cx="356048" cy="36150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JAX-</a:t>
              </a:r>
            </a:p>
            <a:p>
              <a:pPr algn="ctr"/>
              <a:r>
                <a:rPr lang="en-US" altLang="zh-CN" sz="600" dirty="0">
                  <a:solidFill>
                    <a:schemeClr val="tx1"/>
                  </a:solidFill>
                  <a:latin typeface="Arial" panose="020B0604020202020204" pitchFamily="34" charset="0"/>
                  <a:cs typeface="Arial" panose="020B0604020202020204" pitchFamily="34" charset="0"/>
                </a:rPr>
                <a:t>RPC</a:t>
              </a:r>
              <a:endParaRPr lang="zh-CN" altLang="en-US" sz="600" dirty="0">
                <a:solidFill>
                  <a:schemeClr val="tx1"/>
                </a:solidFill>
                <a:latin typeface="Arial" panose="020B0604020202020204" pitchFamily="34" charset="0"/>
                <a:cs typeface="Arial" panose="020B0604020202020204" pitchFamily="34" charset="0"/>
              </a:endParaRPr>
            </a:p>
          </p:txBody>
        </p:sp>
        <p:sp>
          <p:nvSpPr>
            <p:cNvPr id="88" name="矩形 87">
              <a:extLst>
                <a:ext uri="{FF2B5EF4-FFF2-40B4-BE49-F238E27FC236}">
                  <a16:creationId xmlns:a16="http://schemas.microsoft.com/office/drawing/2014/main" id="{AB29FC67-C96F-42ED-BA95-9C0DE0478C25}"/>
                </a:ext>
              </a:extLst>
            </p:cNvPr>
            <p:cNvSpPr/>
            <p:nvPr/>
          </p:nvSpPr>
          <p:spPr>
            <a:xfrm>
              <a:off x="4960381" y="3640986"/>
              <a:ext cx="356685" cy="21118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500" dirty="0">
                  <a:solidFill>
                    <a:schemeClr val="tx1"/>
                  </a:solidFill>
                  <a:latin typeface="Arial" panose="020B0604020202020204" pitchFamily="34" charset="0"/>
                  <a:cs typeface="Arial" panose="020B0604020202020204" pitchFamily="34" charset="0"/>
                </a:rPr>
                <a:t>SAAJ</a:t>
              </a:r>
              <a:endParaRPr lang="zh-CN" altLang="en-US" sz="500" dirty="0">
                <a:solidFill>
                  <a:schemeClr val="tx1"/>
                </a:solidFill>
                <a:latin typeface="Arial" panose="020B0604020202020204" pitchFamily="34" charset="0"/>
                <a:cs typeface="Arial" panose="020B0604020202020204" pitchFamily="34" charset="0"/>
              </a:endParaRPr>
            </a:p>
          </p:txBody>
        </p:sp>
        <p:sp>
          <p:nvSpPr>
            <p:cNvPr id="89" name="矩形 88">
              <a:extLst>
                <a:ext uri="{FF2B5EF4-FFF2-40B4-BE49-F238E27FC236}">
                  <a16:creationId xmlns:a16="http://schemas.microsoft.com/office/drawing/2014/main" id="{64B3C458-2C5C-45A9-A8B0-7BFE20452AA9}"/>
                </a:ext>
              </a:extLst>
            </p:cNvPr>
            <p:cNvSpPr/>
            <p:nvPr/>
          </p:nvSpPr>
          <p:spPr>
            <a:xfrm>
              <a:off x="6630375" y="3275347"/>
              <a:ext cx="378366"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Java</a:t>
              </a:r>
            </a:p>
            <a:p>
              <a:pPr algn="ctr"/>
              <a:r>
                <a:rPr lang="en-US" altLang="zh-CN" sz="600" dirty="0">
                  <a:solidFill>
                    <a:schemeClr val="tx1"/>
                  </a:solidFill>
                  <a:latin typeface="Arial" panose="020B0604020202020204" pitchFamily="34" charset="0"/>
                  <a:cs typeface="Arial" panose="020B0604020202020204" pitchFamily="34" charset="0"/>
                </a:rPr>
                <a:t>Mail</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0" name="矩形 89">
              <a:extLst>
                <a:ext uri="{FF2B5EF4-FFF2-40B4-BE49-F238E27FC236}">
                  <a16:creationId xmlns:a16="http://schemas.microsoft.com/office/drawing/2014/main" id="{DBE8B1E9-8321-4E62-929A-7B7DE73C520D}"/>
                </a:ext>
              </a:extLst>
            </p:cNvPr>
            <p:cNvSpPr/>
            <p:nvPr/>
          </p:nvSpPr>
          <p:spPr>
            <a:xfrm>
              <a:off x="6630375" y="3572255"/>
              <a:ext cx="379042"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JAF</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1" name="矩形 90">
              <a:extLst>
                <a:ext uri="{FF2B5EF4-FFF2-40B4-BE49-F238E27FC236}">
                  <a16:creationId xmlns:a16="http://schemas.microsoft.com/office/drawing/2014/main" id="{8C1FC279-4FCF-4D22-83C8-6D7A25062C11}"/>
                </a:ext>
              </a:extLst>
            </p:cNvPr>
            <p:cNvSpPr/>
            <p:nvPr/>
          </p:nvSpPr>
          <p:spPr>
            <a:xfrm>
              <a:off x="7012615" y="3275347"/>
              <a:ext cx="180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JTA</a:t>
              </a:r>
              <a:endParaRPr lang="zh-CN" altLang="en-US" sz="1000" dirty="0">
                <a:solidFill>
                  <a:schemeClr val="tx1"/>
                </a:solidFill>
                <a:latin typeface="Arial" panose="020B0604020202020204" pitchFamily="34" charset="0"/>
                <a:cs typeface="Arial" panose="020B0604020202020204" pitchFamily="34" charset="0"/>
              </a:endParaRPr>
            </a:p>
          </p:txBody>
        </p:sp>
      </p:grpSp>
      <p:grpSp>
        <p:nvGrpSpPr>
          <p:cNvPr id="92" name="组合 91">
            <a:extLst>
              <a:ext uri="{FF2B5EF4-FFF2-40B4-BE49-F238E27FC236}">
                <a16:creationId xmlns:a16="http://schemas.microsoft.com/office/drawing/2014/main" id="{86839EC7-BD5E-4236-AB11-76B9585666E5}"/>
              </a:ext>
            </a:extLst>
          </p:cNvPr>
          <p:cNvGrpSpPr/>
          <p:nvPr/>
        </p:nvGrpSpPr>
        <p:grpSpPr>
          <a:xfrm>
            <a:off x="4625048" y="2806240"/>
            <a:ext cx="2232603" cy="578979"/>
            <a:chOff x="4960012" y="3275347"/>
            <a:chExt cx="2232603" cy="578979"/>
          </a:xfrm>
        </p:grpSpPr>
        <p:sp>
          <p:nvSpPr>
            <p:cNvPr id="93" name="矩形 92">
              <a:extLst>
                <a:ext uri="{FF2B5EF4-FFF2-40B4-BE49-F238E27FC236}">
                  <a16:creationId xmlns:a16="http://schemas.microsoft.com/office/drawing/2014/main" id="{A934CC11-7D7C-4FB7-8B7D-B09667795F42}"/>
                </a:ext>
              </a:extLst>
            </p:cNvPr>
            <p:cNvSpPr/>
            <p:nvPr/>
          </p:nvSpPr>
          <p:spPr>
            <a:xfrm>
              <a:off x="5323612" y="3275347"/>
              <a:ext cx="181609"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JAXR</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94" name="矩形 93">
              <a:extLst>
                <a:ext uri="{FF2B5EF4-FFF2-40B4-BE49-F238E27FC236}">
                  <a16:creationId xmlns:a16="http://schemas.microsoft.com/office/drawing/2014/main" id="{4DF058CF-BE17-475F-AFFC-073EF7BC1041}"/>
                </a:ext>
              </a:extLst>
            </p:cNvPr>
            <p:cNvSpPr/>
            <p:nvPr/>
          </p:nvSpPr>
          <p:spPr>
            <a:xfrm>
              <a:off x="5508397" y="3275347"/>
              <a:ext cx="180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JACC</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95" name="矩形 94">
              <a:extLst>
                <a:ext uri="{FF2B5EF4-FFF2-40B4-BE49-F238E27FC236}">
                  <a16:creationId xmlns:a16="http://schemas.microsoft.com/office/drawing/2014/main" id="{7AA82DB3-C489-4382-996C-8E8C9E6BB8D9}"/>
                </a:ext>
              </a:extLst>
            </p:cNvPr>
            <p:cNvSpPr/>
            <p:nvPr/>
          </p:nvSpPr>
          <p:spPr>
            <a:xfrm>
              <a:off x="5688130" y="3275347"/>
              <a:ext cx="180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6" name="矩形 95">
              <a:extLst>
                <a:ext uri="{FF2B5EF4-FFF2-40B4-BE49-F238E27FC236}">
                  <a16:creationId xmlns:a16="http://schemas.microsoft.com/office/drawing/2014/main" id="{0A6DAE2B-5EC6-4645-8C8C-F6447E9ADF79}"/>
                </a:ext>
              </a:extLst>
            </p:cNvPr>
            <p:cNvSpPr/>
            <p:nvPr/>
          </p:nvSpPr>
          <p:spPr>
            <a:xfrm>
              <a:off x="6255369" y="3275347"/>
              <a:ext cx="180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JMS</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97" name="矩形 96">
              <a:extLst>
                <a:ext uri="{FF2B5EF4-FFF2-40B4-BE49-F238E27FC236}">
                  <a16:creationId xmlns:a16="http://schemas.microsoft.com/office/drawing/2014/main" id="{E6C11808-A61F-46D7-A9BC-85163F48922B}"/>
                </a:ext>
              </a:extLst>
            </p:cNvPr>
            <p:cNvSpPr/>
            <p:nvPr/>
          </p:nvSpPr>
          <p:spPr>
            <a:xfrm>
              <a:off x="5872803" y="3275347"/>
              <a:ext cx="375598" cy="29704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err="1">
                  <a:solidFill>
                    <a:schemeClr val="tx1"/>
                  </a:solidFill>
                  <a:latin typeface="Arial" panose="020B0604020202020204" pitchFamily="34" charset="0"/>
                  <a:cs typeface="Arial" panose="020B0604020202020204" pitchFamily="34" charset="0"/>
                </a:rPr>
                <a:t>Mgmt</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8" name="矩形 97">
              <a:extLst>
                <a:ext uri="{FF2B5EF4-FFF2-40B4-BE49-F238E27FC236}">
                  <a16:creationId xmlns:a16="http://schemas.microsoft.com/office/drawing/2014/main" id="{2BD2812B-7835-435A-9019-8DA573A4D662}"/>
                </a:ext>
              </a:extLst>
            </p:cNvPr>
            <p:cNvSpPr/>
            <p:nvPr/>
          </p:nvSpPr>
          <p:spPr>
            <a:xfrm>
              <a:off x="5872803" y="3572199"/>
              <a:ext cx="376270" cy="28207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JMX</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9" name="矩形 98">
              <a:extLst>
                <a:ext uri="{FF2B5EF4-FFF2-40B4-BE49-F238E27FC236}">
                  <a16:creationId xmlns:a16="http://schemas.microsoft.com/office/drawing/2014/main" id="{DC6EC008-8083-4672-90D0-B39F19693069}"/>
                </a:ext>
              </a:extLst>
            </p:cNvPr>
            <p:cNvSpPr/>
            <p:nvPr/>
          </p:nvSpPr>
          <p:spPr>
            <a:xfrm>
              <a:off x="6441501" y="3275347"/>
              <a:ext cx="181609"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Connector 8</a:t>
              </a:r>
              <a:endParaRPr lang="zh-CN" altLang="en-US" sz="700" dirty="0">
                <a:solidFill>
                  <a:schemeClr val="tx1"/>
                </a:solidFill>
                <a:latin typeface="Arial" panose="020B0604020202020204" pitchFamily="34" charset="0"/>
                <a:cs typeface="Arial" panose="020B0604020202020204" pitchFamily="34" charset="0"/>
              </a:endParaRPr>
            </a:p>
          </p:txBody>
        </p:sp>
        <p:sp>
          <p:nvSpPr>
            <p:cNvPr id="100" name="矩形 99">
              <a:extLst>
                <a:ext uri="{FF2B5EF4-FFF2-40B4-BE49-F238E27FC236}">
                  <a16:creationId xmlns:a16="http://schemas.microsoft.com/office/drawing/2014/main" id="{4A2EA837-B0BD-4ECD-9722-F3A09356A015}"/>
                </a:ext>
              </a:extLst>
            </p:cNvPr>
            <p:cNvSpPr/>
            <p:nvPr/>
          </p:nvSpPr>
          <p:spPr>
            <a:xfrm>
              <a:off x="4960012" y="3275347"/>
              <a:ext cx="356048" cy="36150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JAX-</a:t>
              </a:r>
            </a:p>
            <a:p>
              <a:pPr algn="ctr"/>
              <a:r>
                <a:rPr lang="en-US" altLang="zh-CN" sz="600" dirty="0">
                  <a:solidFill>
                    <a:schemeClr val="tx1"/>
                  </a:solidFill>
                  <a:latin typeface="Arial" panose="020B0604020202020204" pitchFamily="34" charset="0"/>
                  <a:cs typeface="Arial" panose="020B0604020202020204" pitchFamily="34" charset="0"/>
                </a:rPr>
                <a:t>RPC</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01" name="矩形 100">
              <a:extLst>
                <a:ext uri="{FF2B5EF4-FFF2-40B4-BE49-F238E27FC236}">
                  <a16:creationId xmlns:a16="http://schemas.microsoft.com/office/drawing/2014/main" id="{4E3D6C0C-3C97-40FF-A647-3A84621E87BC}"/>
                </a:ext>
              </a:extLst>
            </p:cNvPr>
            <p:cNvSpPr/>
            <p:nvPr/>
          </p:nvSpPr>
          <p:spPr>
            <a:xfrm>
              <a:off x="4960381" y="3640986"/>
              <a:ext cx="356685" cy="21118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500" dirty="0">
                  <a:solidFill>
                    <a:schemeClr val="tx1"/>
                  </a:solidFill>
                  <a:latin typeface="Arial" panose="020B0604020202020204" pitchFamily="34" charset="0"/>
                  <a:cs typeface="Arial" panose="020B0604020202020204" pitchFamily="34" charset="0"/>
                </a:rPr>
                <a:t>SAAJ</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02" name="矩形 101">
              <a:extLst>
                <a:ext uri="{FF2B5EF4-FFF2-40B4-BE49-F238E27FC236}">
                  <a16:creationId xmlns:a16="http://schemas.microsoft.com/office/drawing/2014/main" id="{9D95EE35-A07D-42A1-8961-41446C392276}"/>
                </a:ext>
              </a:extLst>
            </p:cNvPr>
            <p:cNvSpPr/>
            <p:nvPr/>
          </p:nvSpPr>
          <p:spPr>
            <a:xfrm>
              <a:off x="6630375" y="3275347"/>
              <a:ext cx="378366"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Java</a:t>
              </a:r>
            </a:p>
            <a:p>
              <a:pPr algn="ctr"/>
              <a:r>
                <a:rPr lang="en-US" altLang="zh-CN" sz="600" dirty="0">
                  <a:solidFill>
                    <a:schemeClr val="tx1"/>
                  </a:solidFill>
                  <a:latin typeface="Arial" panose="020B0604020202020204" pitchFamily="34" charset="0"/>
                  <a:cs typeface="Arial" panose="020B0604020202020204" pitchFamily="34" charset="0"/>
                </a:rPr>
                <a:t>Mail</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03" name="矩形 102">
              <a:extLst>
                <a:ext uri="{FF2B5EF4-FFF2-40B4-BE49-F238E27FC236}">
                  <a16:creationId xmlns:a16="http://schemas.microsoft.com/office/drawing/2014/main" id="{0935AA38-A3D1-40AE-B198-791DDFCEC2B8}"/>
                </a:ext>
              </a:extLst>
            </p:cNvPr>
            <p:cNvSpPr/>
            <p:nvPr/>
          </p:nvSpPr>
          <p:spPr>
            <a:xfrm>
              <a:off x="6630375" y="3572255"/>
              <a:ext cx="379042"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JAF</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04" name="矩形 103">
              <a:extLst>
                <a:ext uri="{FF2B5EF4-FFF2-40B4-BE49-F238E27FC236}">
                  <a16:creationId xmlns:a16="http://schemas.microsoft.com/office/drawing/2014/main" id="{60D755D0-DB03-4C34-A599-1900B6574713}"/>
                </a:ext>
              </a:extLst>
            </p:cNvPr>
            <p:cNvSpPr/>
            <p:nvPr/>
          </p:nvSpPr>
          <p:spPr>
            <a:xfrm>
              <a:off x="7012615" y="3275347"/>
              <a:ext cx="180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JTA</a:t>
              </a:r>
              <a:endParaRPr lang="zh-CN" altLang="en-US" sz="1000" dirty="0">
                <a:solidFill>
                  <a:schemeClr val="tx1"/>
                </a:solidFill>
                <a:latin typeface="Arial" panose="020B0604020202020204" pitchFamily="34" charset="0"/>
                <a:cs typeface="Arial" panose="020B0604020202020204" pitchFamily="34" charset="0"/>
              </a:endParaRPr>
            </a:p>
          </p:txBody>
        </p:sp>
      </p:grpSp>
      <p:grpSp>
        <p:nvGrpSpPr>
          <p:cNvPr id="24" name="组合 23">
            <a:extLst>
              <a:ext uri="{FF2B5EF4-FFF2-40B4-BE49-F238E27FC236}">
                <a16:creationId xmlns:a16="http://schemas.microsoft.com/office/drawing/2014/main" id="{4645D86B-2BF7-4C13-A830-D6C42596EF86}"/>
              </a:ext>
            </a:extLst>
          </p:cNvPr>
          <p:cNvGrpSpPr/>
          <p:nvPr/>
        </p:nvGrpSpPr>
        <p:grpSpPr>
          <a:xfrm>
            <a:off x="2071688" y="5149671"/>
            <a:ext cx="1289061" cy="578923"/>
            <a:chOff x="308310" y="4635899"/>
            <a:chExt cx="1289061" cy="578923"/>
          </a:xfrm>
        </p:grpSpPr>
        <p:sp>
          <p:nvSpPr>
            <p:cNvPr id="118" name="矩形 117">
              <a:extLst>
                <a:ext uri="{FF2B5EF4-FFF2-40B4-BE49-F238E27FC236}">
                  <a16:creationId xmlns:a16="http://schemas.microsoft.com/office/drawing/2014/main" id="{61454C17-02C2-433F-95FE-AD5C0CFEF6F1}"/>
                </a:ext>
              </a:extLst>
            </p:cNvPr>
            <p:cNvSpPr/>
            <p:nvPr/>
          </p:nvSpPr>
          <p:spPr>
            <a:xfrm>
              <a:off x="671910" y="4635899"/>
              <a:ext cx="181609"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JAXR</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119" name="矩形 118">
              <a:extLst>
                <a:ext uri="{FF2B5EF4-FFF2-40B4-BE49-F238E27FC236}">
                  <a16:creationId xmlns:a16="http://schemas.microsoft.com/office/drawing/2014/main" id="{62A7DF62-E948-49A8-9AE8-279C14A380F1}"/>
                </a:ext>
              </a:extLst>
            </p:cNvPr>
            <p:cNvSpPr/>
            <p:nvPr/>
          </p:nvSpPr>
          <p:spPr>
            <a:xfrm>
              <a:off x="1036428" y="4635899"/>
              <a:ext cx="180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20" name="矩形 119">
              <a:extLst>
                <a:ext uri="{FF2B5EF4-FFF2-40B4-BE49-F238E27FC236}">
                  <a16:creationId xmlns:a16="http://schemas.microsoft.com/office/drawing/2014/main" id="{56D5BD7D-11BA-4FD8-A1AD-466F9878D9CA}"/>
                </a:ext>
              </a:extLst>
            </p:cNvPr>
            <p:cNvSpPr/>
            <p:nvPr/>
          </p:nvSpPr>
          <p:spPr>
            <a:xfrm>
              <a:off x="855951" y="4635899"/>
              <a:ext cx="180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1000" dirty="0">
                  <a:solidFill>
                    <a:schemeClr val="tx1"/>
                  </a:solidFill>
                  <a:latin typeface="Arial" panose="020B0604020202020204" pitchFamily="34" charset="0"/>
                  <a:cs typeface="Arial" panose="020B0604020202020204" pitchFamily="34" charset="0"/>
                </a:rPr>
                <a:t>JMS</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121" name="矩形 120">
              <a:extLst>
                <a:ext uri="{FF2B5EF4-FFF2-40B4-BE49-F238E27FC236}">
                  <a16:creationId xmlns:a16="http://schemas.microsoft.com/office/drawing/2014/main" id="{D3ED7DA5-76CA-43A7-BACA-1E0BF48DD6F6}"/>
                </a:ext>
              </a:extLst>
            </p:cNvPr>
            <p:cNvSpPr/>
            <p:nvPr/>
          </p:nvSpPr>
          <p:spPr>
            <a:xfrm>
              <a:off x="1221101" y="4635899"/>
              <a:ext cx="375598" cy="297042"/>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err="1">
                  <a:solidFill>
                    <a:schemeClr val="tx1"/>
                  </a:solidFill>
                  <a:latin typeface="Arial" panose="020B0604020202020204" pitchFamily="34" charset="0"/>
                  <a:cs typeface="Arial" panose="020B0604020202020204" pitchFamily="34" charset="0"/>
                </a:rPr>
                <a:t>Mgmt</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22" name="矩形 121">
              <a:extLst>
                <a:ext uri="{FF2B5EF4-FFF2-40B4-BE49-F238E27FC236}">
                  <a16:creationId xmlns:a16="http://schemas.microsoft.com/office/drawing/2014/main" id="{6DB583B5-AC5F-4CB3-86F7-DA49F51C981F}"/>
                </a:ext>
              </a:extLst>
            </p:cNvPr>
            <p:cNvSpPr/>
            <p:nvPr/>
          </p:nvSpPr>
          <p:spPr>
            <a:xfrm>
              <a:off x="1221101" y="4932751"/>
              <a:ext cx="376270" cy="28207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JMX</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23" name="矩形 122">
              <a:extLst>
                <a:ext uri="{FF2B5EF4-FFF2-40B4-BE49-F238E27FC236}">
                  <a16:creationId xmlns:a16="http://schemas.microsoft.com/office/drawing/2014/main" id="{C35D4069-4F9E-44FD-A945-5E48DB7094E1}"/>
                </a:ext>
              </a:extLst>
            </p:cNvPr>
            <p:cNvSpPr/>
            <p:nvPr/>
          </p:nvSpPr>
          <p:spPr>
            <a:xfrm>
              <a:off x="308310" y="4635899"/>
              <a:ext cx="356048" cy="36150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JAX-</a:t>
              </a:r>
            </a:p>
            <a:p>
              <a:pPr algn="ctr"/>
              <a:r>
                <a:rPr lang="en-US" altLang="zh-CN" sz="600" dirty="0">
                  <a:solidFill>
                    <a:schemeClr val="tx1"/>
                  </a:solidFill>
                  <a:latin typeface="Arial" panose="020B0604020202020204" pitchFamily="34" charset="0"/>
                  <a:cs typeface="Arial" panose="020B0604020202020204" pitchFamily="34" charset="0"/>
                </a:rPr>
                <a:t>RPC</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24" name="矩形 123">
              <a:extLst>
                <a:ext uri="{FF2B5EF4-FFF2-40B4-BE49-F238E27FC236}">
                  <a16:creationId xmlns:a16="http://schemas.microsoft.com/office/drawing/2014/main" id="{E11C940C-40B9-4D7F-977D-452A3F5020F7}"/>
                </a:ext>
              </a:extLst>
            </p:cNvPr>
            <p:cNvSpPr/>
            <p:nvPr/>
          </p:nvSpPr>
          <p:spPr>
            <a:xfrm>
              <a:off x="308679" y="5001538"/>
              <a:ext cx="356685" cy="211187"/>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500" dirty="0">
                  <a:solidFill>
                    <a:schemeClr val="tx1"/>
                  </a:solidFill>
                  <a:latin typeface="Arial" panose="020B0604020202020204" pitchFamily="34" charset="0"/>
                  <a:cs typeface="Arial" panose="020B0604020202020204" pitchFamily="34" charset="0"/>
                </a:rPr>
                <a:t>SAAJ</a:t>
              </a:r>
              <a:endParaRPr lang="zh-CN" altLang="en-US" sz="500" dirty="0">
                <a:solidFill>
                  <a:schemeClr val="tx1"/>
                </a:solidFill>
                <a:latin typeface="Arial" panose="020B0604020202020204" pitchFamily="34" charset="0"/>
                <a:cs typeface="Arial" panose="020B0604020202020204" pitchFamily="34" charset="0"/>
              </a:endParaRPr>
            </a:p>
          </p:txBody>
        </p:sp>
      </p:grpSp>
      <p:sp>
        <p:nvSpPr>
          <p:cNvPr id="81" name="文本框 80">
            <a:extLst>
              <a:ext uri="{FF2B5EF4-FFF2-40B4-BE49-F238E27FC236}">
                <a16:creationId xmlns:a16="http://schemas.microsoft.com/office/drawing/2014/main" id="{98937C73-3114-4CA7-8976-F30B33FE8924}"/>
              </a:ext>
            </a:extLst>
          </p:cNvPr>
          <p:cNvSpPr txBox="1"/>
          <p:nvPr/>
        </p:nvSpPr>
        <p:spPr>
          <a:xfrm>
            <a:off x="9305591" y="5731264"/>
            <a:ext cx="1233030" cy="369332"/>
          </a:xfrm>
          <a:prstGeom prst="rect">
            <a:avLst/>
          </a:prstGeom>
          <a:noFill/>
        </p:spPr>
        <p:txBody>
          <a:bodyPr wrap="none" rtlCol="0">
            <a:spAutoFit/>
          </a:bodyPr>
          <a:lstStyle/>
          <a:p>
            <a:r>
              <a:rPr lang="en-US" altLang="zh-CN" b="1" dirty="0">
                <a:latin typeface="华文中宋" panose="02010600040101010101" pitchFamily="2" charset="-122"/>
                <a:ea typeface="华文中宋" panose="02010600040101010101" pitchFamily="2" charset="-122"/>
              </a:rPr>
              <a:t>J2EE 1.4</a:t>
            </a:r>
            <a:endParaRPr lang="zh-CN" altLang="en-US"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469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058D6D-0BAD-4DCA-A28E-C7EB102FCCC9}"/>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5A51DB71-C650-4C73-8588-A97CA9A77D5F}"/>
              </a:ext>
            </a:extLst>
          </p:cNvPr>
          <p:cNvSpPr>
            <a:spLocks noGrp="1"/>
          </p:cNvSpPr>
          <p:nvPr>
            <p:ph idx="1"/>
          </p:nvPr>
        </p:nvSpPr>
        <p:spPr/>
        <p:txBody>
          <a:bodyPr/>
          <a:lstStyle/>
          <a:p>
            <a:r>
              <a:rPr lang="zh-CN" altLang="en-US" dirty="0"/>
              <a:t>后端开发</a:t>
            </a:r>
            <a:endParaRPr lang="en-US" altLang="zh-CN" dirty="0"/>
          </a:p>
          <a:p>
            <a:r>
              <a:rPr lang="en-US" altLang="zh-CN" dirty="0"/>
              <a:t>Java</a:t>
            </a:r>
          </a:p>
          <a:p>
            <a:r>
              <a:rPr lang="en-US" altLang="zh-CN" dirty="0" err="1"/>
              <a:t>JavaEE</a:t>
            </a:r>
            <a:r>
              <a:rPr lang="zh-CN" altLang="en-US" dirty="0"/>
              <a:t>的发展历程</a:t>
            </a:r>
            <a:endParaRPr lang="en-US" altLang="zh-CN" dirty="0"/>
          </a:p>
          <a:p>
            <a:r>
              <a:rPr lang="en-US" altLang="zh-CN" dirty="0" err="1"/>
              <a:t>JavaEE</a:t>
            </a:r>
            <a:r>
              <a:rPr lang="zh-CN" altLang="en-US" dirty="0"/>
              <a:t>中的</a:t>
            </a:r>
            <a:r>
              <a:rPr lang="en-US" altLang="zh-CN"/>
              <a:t>Spec</a:t>
            </a:r>
            <a:endParaRPr lang="en-US" altLang="zh-CN" dirty="0"/>
          </a:p>
        </p:txBody>
      </p:sp>
      <p:sp>
        <p:nvSpPr>
          <p:cNvPr id="4" name="灯片编号占位符 3">
            <a:extLst>
              <a:ext uri="{FF2B5EF4-FFF2-40B4-BE49-F238E27FC236}">
                <a16:creationId xmlns:a16="http://schemas.microsoft.com/office/drawing/2014/main" id="{ED6D5F7A-B72B-4E27-9723-3B4A428915EB}"/>
              </a:ext>
            </a:extLst>
          </p:cNvPr>
          <p:cNvSpPr>
            <a:spLocks noGrp="1"/>
          </p:cNvSpPr>
          <p:nvPr>
            <p:ph type="sldNum" sz="quarter" idx="12"/>
          </p:nvPr>
        </p:nvSpPr>
        <p:spPr/>
        <p:txBody>
          <a:bodyPr/>
          <a:lstStyle/>
          <a:p>
            <a:fld id="{9A1CDC12-42DD-4ED2-BC6D-68749F73BD91}" type="slidenum">
              <a:rPr lang="zh-CN" altLang="en-US" smtClean="0"/>
              <a:t>2</a:t>
            </a:fld>
            <a:endParaRPr lang="zh-CN" altLang="en-US"/>
          </a:p>
        </p:txBody>
      </p:sp>
    </p:spTree>
    <p:extLst>
      <p:ext uri="{BB962C8B-B14F-4D97-AF65-F5344CB8AC3E}">
        <p14:creationId xmlns:p14="http://schemas.microsoft.com/office/powerpoint/2010/main" val="624492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1450693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06E65-9E1B-4C28-A427-6F462DE4E840}"/>
              </a:ext>
            </a:extLst>
          </p:cNvPr>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3" name="内容占位符 2">
            <a:extLst>
              <a:ext uri="{FF2B5EF4-FFF2-40B4-BE49-F238E27FC236}">
                <a16:creationId xmlns:a16="http://schemas.microsoft.com/office/drawing/2014/main" id="{D2096CF9-E8AD-43E2-9251-F54496AAC5EE}"/>
              </a:ext>
            </a:extLst>
          </p:cNvPr>
          <p:cNvSpPr>
            <a:spLocks noGrp="1"/>
          </p:cNvSpPr>
          <p:nvPr>
            <p:ph idx="1"/>
          </p:nvPr>
        </p:nvSpPr>
        <p:spPr/>
        <p:txBody>
          <a:bodyPr/>
          <a:lstStyle/>
          <a:p>
            <a:r>
              <a:rPr lang="en-US" altLang="zh-CN"/>
              <a:t>2004</a:t>
            </a:r>
            <a:r>
              <a:rPr lang="zh-CN" altLang="en-US"/>
              <a:t>年</a:t>
            </a:r>
            <a:r>
              <a:rPr lang="en-US" altLang="zh-CN"/>
              <a:t>3</a:t>
            </a:r>
            <a:r>
              <a:rPr lang="zh-CN" altLang="en-US"/>
              <a:t>月， </a:t>
            </a:r>
            <a:r>
              <a:rPr lang="en-US" altLang="zh-CN"/>
              <a:t>Spring 1.0</a:t>
            </a:r>
            <a:r>
              <a:rPr lang="zh-CN" altLang="en-US"/>
              <a:t>版发布</a:t>
            </a:r>
            <a:endParaRPr lang="en-US" altLang="zh-CN"/>
          </a:p>
          <a:p>
            <a:pPr lvl="1"/>
            <a:r>
              <a:rPr lang="zh-CN" altLang="en-US"/>
              <a:t>采用</a:t>
            </a:r>
            <a:r>
              <a:rPr lang="en-US" altLang="zh-CN"/>
              <a:t>XML</a:t>
            </a:r>
            <a:r>
              <a:rPr lang="zh-CN" altLang="en-US"/>
              <a:t>配置</a:t>
            </a:r>
            <a:r>
              <a:rPr lang="en-US" altLang="zh-CN"/>
              <a:t>Bean</a:t>
            </a:r>
            <a:r>
              <a:rPr lang="zh-CN" altLang="en-US"/>
              <a:t>对象</a:t>
            </a:r>
            <a:endParaRPr lang="en-US" altLang="zh-CN" dirty="0"/>
          </a:p>
        </p:txBody>
      </p:sp>
      <p:sp>
        <p:nvSpPr>
          <p:cNvPr id="6" name="矩形 5">
            <a:extLst>
              <a:ext uri="{FF2B5EF4-FFF2-40B4-BE49-F238E27FC236}">
                <a16:creationId xmlns:a16="http://schemas.microsoft.com/office/drawing/2014/main" id="{F1E2B11C-24E8-4B08-981F-39CEF85A00E8}"/>
              </a:ext>
            </a:extLst>
          </p:cNvPr>
          <p:cNvSpPr/>
          <p:nvPr/>
        </p:nvSpPr>
        <p:spPr>
          <a:xfrm>
            <a:off x="1517373" y="5390564"/>
            <a:ext cx="8891381" cy="1019727"/>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Spring Core</a:t>
            </a:r>
          </a:p>
          <a:p>
            <a:pPr algn="ctr"/>
            <a:r>
              <a:rPr lang="en-US" altLang="zh-CN" sz="1200" dirty="0">
                <a:solidFill>
                  <a:schemeClr val="tx1"/>
                </a:solidFill>
                <a:latin typeface="Arial" panose="020B0604020202020204" pitchFamily="34" charset="0"/>
                <a:cs typeface="Arial" panose="020B0604020202020204" pitchFamily="34" charset="0"/>
              </a:rPr>
              <a:t>Supporting utilities</a:t>
            </a:r>
          </a:p>
          <a:p>
            <a:pPr algn="ctr"/>
            <a:r>
              <a:rPr lang="en-US" altLang="zh-CN" sz="1200" dirty="0">
                <a:solidFill>
                  <a:schemeClr val="tx1"/>
                </a:solidFill>
                <a:latin typeface="Arial" panose="020B0604020202020204" pitchFamily="34" charset="0"/>
                <a:cs typeface="Arial" panose="020B0604020202020204" pitchFamily="34" charset="0"/>
              </a:rPr>
              <a:t>Bean Container</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F663CE54-AAC1-4F7B-B76E-85B3A2E28C2D}"/>
              </a:ext>
            </a:extLst>
          </p:cNvPr>
          <p:cNvSpPr/>
          <p:nvPr/>
        </p:nvSpPr>
        <p:spPr>
          <a:xfrm>
            <a:off x="1517374" y="2928731"/>
            <a:ext cx="2087217" cy="2242483"/>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Spring AOP</a:t>
            </a:r>
          </a:p>
          <a:p>
            <a:pPr algn="ctr"/>
            <a:r>
              <a:rPr lang="en-US" altLang="zh-CN" sz="1200" dirty="0">
                <a:solidFill>
                  <a:schemeClr val="tx1"/>
                </a:solidFill>
                <a:latin typeface="Arial" panose="020B0604020202020204" pitchFamily="34" charset="0"/>
                <a:cs typeface="Arial" panose="020B0604020202020204" pitchFamily="34" charset="0"/>
              </a:rPr>
              <a:t>Source-level metadata</a:t>
            </a:r>
          </a:p>
          <a:p>
            <a:pPr algn="ctr"/>
            <a:r>
              <a:rPr lang="en-US" altLang="zh-CN" sz="1200" dirty="0">
                <a:solidFill>
                  <a:schemeClr val="tx1"/>
                </a:solidFill>
                <a:latin typeface="Arial" panose="020B0604020202020204" pitchFamily="34" charset="0"/>
                <a:cs typeface="Arial" panose="020B0604020202020204" pitchFamily="34" charset="0"/>
              </a:rPr>
              <a:t>AOP Infrastructure</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63BD6BD5-F0B9-4663-920E-39A23B255097}"/>
              </a:ext>
            </a:extLst>
          </p:cNvPr>
          <p:cNvSpPr/>
          <p:nvPr/>
        </p:nvSpPr>
        <p:spPr>
          <a:xfrm>
            <a:off x="8321538" y="2928731"/>
            <a:ext cx="2087217" cy="2242482"/>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Spring Web MVC</a:t>
            </a:r>
          </a:p>
          <a:p>
            <a:pPr algn="ctr"/>
            <a:r>
              <a:rPr lang="en-US" altLang="zh-CN" sz="1200" dirty="0">
                <a:solidFill>
                  <a:schemeClr val="tx1"/>
                </a:solidFill>
                <a:latin typeface="Arial" panose="020B0604020202020204" pitchFamily="34" charset="0"/>
                <a:cs typeface="Arial" panose="020B0604020202020204" pitchFamily="34" charset="0"/>
              </a:rPr>
              <a:t>Web Views</a:t>
            </a:r>
          </a:p>
          <a:p>
            <a:pPr algn="ctr"/>
            <a:r>
              <a:rPr lang="en-US" altLang="zh-CN" sz="1200" dirty="0">
                <a:solidFill>
                  <a:schemeClr val="tx1"/>
                </a:solidFill>
                <a:latin typeface="Arial" panose="020B0604020202020204" pitchFamily="34" charset="0"/>
                <a:cs typeface="Arial" panose="020B0604020202020204" pitchFamily="34" charset="0"/>
              </a:rPr>
              <a:t>JSP/Velocity</a:t>
            </a:r>
          </a:p>
          <a:p>
            <a:pPr algn="ctr"/>
            <a:r>
              <a:rPr lang="en-US" altLang="zh-CN" sz="1200" dirty="0">
                <a:solidFill>
                  <a:schemeClr val="tx1"/>
                </a:solidFill>
                <a:latin typeface="Arial" panose="020B0604020202020204" pitchFamily="34" charset="0"/>
                <a:cs typeface="Arial" panose="020B0604020202020204" pitchFamily="34" charset="0"/>
              </a:rPr>
              <a:t>PDF/Excel</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D97D2DAD-14DC-4931-BF23-E216D18B29B0}"/>
              </a:ext>
            </a:extLst>
          </p:cNvPr>
          <p:cNvSpPr/>
          <p:nvPr/>
        </p:nvSpPr>
        <p:spPr>
          <a:xfrm>
            <a:off x="3772315" y="2928731"/>
            <a:ext cx="2087217" cy="1019727"/>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Spring ORM</a:t>
            </a:r>
          </a:p>
          <a:p>
            <a:pPr algn="ctr"/>
            <a:r>
              <a:rPr lang="en-US" altLang="zh-CN" sz="1200" dirty="0">
                <a:solidFill>
                  <a:schemeClr val="tx1"/>
                </a:solidFill>
                <a:latin typeface="Arial" panose="020B0604020202020204" pitchFamily="34" charset="0"/>
                <a:cs typeface="Arial" panose="020B0604020202020204" pitchFamily="34" charset="0"/>
              </a:rPr>
              <a:t>Hibernate Support</a:t>
            </a:r>
          </a:p>
          <a:p>
            <a:pPr algn="ctr"/>
            <a:r>
              <a:rPr lang="en-US" altLang="zh-CN" sz="1200" dirty="0" err="1">
                <a:solidFill>
                  <a:schemeClr val="tx1"/>
                </a:solidFill>
                <a:latin typeface="Arial" panose="020B0604020202020204" pitchFamily="34" charset="0"/>
                <a:cs typeface="Arial" panose="020B0604020202020204" pitchFamily="34" charset="0"/>
              </a:rPr>
              <a:t>iBatis</a:t>
            </a:r>
            <a:r>
              <a:rPr lang="en-US" altLang="zh-CN" sz="1200" dirty="0">
                <a:solidFill>
                  <a:schemeClr val="tx1"/>
                </a:solidFill>
                <a:latin typeface="Arial" panose="020B0604020202020204" pitchFamily="34" charset="0"/>
                <a:cs typeface="Arial" panose="020B0604020202020204" pitchFamily="34" charset="0"/>
              </a:rPr>
              <a:t> Support</a:t>
            </a:r>
          </a:p>
          <a:p>
            <a:pPr algn="ctr"/>
            <a:r>
              <a:rPr lang="en-US" altLang="zh-CN" sz="1200" dirty="0">
                <a:solidFill>
                  <a:schemeClr val="tx1"/>
                </a:solidFill>
                <a:latin typeface="Arial" panose="020B0604020202020204" pitchFamily="34" charset="0"/>
                <a:cs typeface="Arial" panose="020B0604020202020204" pitchFamily="34" charset="0"/>
              </a:rPr>
              <a:t>JDO Support</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21A14630-3B4E-43F1-A171-B5204E927F11}"/>
              </a:ext>
            </a:extLst>
          </p:cNvPr>
          <p:cNvSpPr/>
          <p:nvPr/>
        </p:nvSpPr>
        <p:spPr>
          <a:xfrm>
            <a:off x="3797163" y="4159647"/>
            <a:ext cx="2087217" cy="1019727"/>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Spring DAO</a:t>
            </a:r>
          </a:p>
          <a:p>
            <a:pPr algn="ctr"/>
            <a:r>
              <a:rPr lang="en-US" altLang="zh-CN" sz="1200" dirty="0">
                <a:solidFill>
                  <a:schemeClr val="tx1"/>
                </a:solidFill>
                <a:latin typeface="Arial" panose="020B0604020202020204" pitchFamily="34" charset="0"/>
                <a:cs typeface="Arial" panose="020B0604020202020204" pitchFamily="34" charset="0"/>
              </a:rPr>
              <a:t>Transaction Infrastructure</a:t>
            </a:r>
          </a:p>
          <a:p>
            <a:pPr algn="ctr"/>
            <a:r>
              <a:rPr lang="en-US" altLang="zh-CN" sz="1200" dirty="0">
                <a:solidFill>
                  <a:schemeClr val="tx1"/>
                </a:solidFill>
                <a:latin typeface="Arial" panose="020B0604020202020204" pitchFamily="34" charset="0"/>
                <a:cs typeface="Arial" panose="020B0604020202020204" pitchFamily="34" charset="0"/>
              </a:rPr>
              <a:t>JDBC Support</a:t>
            </a:r>
          </a:p>
          <a:p>
            <a:pPr algn="ctr"/>
            <a:r>
              <a:rPr lang="en-US" altLang="zh-CN" sz="1200" dirty="0">
                <a:solidFill>
                  <a:schemeClr val="tx1"/>
                </a:solidFill>
                <a:latin typeface="Arial" panose="020B0604020202020204" pitchFamily="34" charset="0"/>
                <a:cs typeface="Arial" panose="020B0604020202020204" pitchFamily="34" charset="0"/>
              </a:rPr>
              <a:t>DAO Support</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5CBCE347-1008-440D-A94A-EF6414A28784}"/>
              </a:ext>
            </a:extLst>
          </p:cNvPr>
          <p:cNvSpPr/>
          <p:nvPr/>
        </p:nvSpPr>
        <p:spPr>
          <a:xfrm>
            <a:off x="6066597" y="2928731"/>
            <a:ext cx="2087217" cy="1019727"/>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Spring Web</a:t>
            </a:r>
          </a:p>
          <a:p>
            <a:pPr algn="ctr"/>
            <a:r>
              <a:rPr lang="en-US" altLang="zh-CN" sz="1200" dirty="0" err="1">
                <a:solidFill>
                  <a:schemeClr val="tx1"/>
                </a:solidFill>
                <a:latin typeface="Arial" panose="020B0604020202020204" pitchFamily="34" charset="0"/>
                <a:cs typeface="Arial" panose="020B0604020202020204" pitchFamily="34" charset="0"/>
              </a:rPr>
              <a:t>WebApplicationContext</a:t>
            </a:r>
            <a:endParaRPr lang="en-US" altLang="zh-CN" sz="1200" dirty="0">
              <a:solidFill>
                <a:schemeClr val="tx1"/>
              </a:solidFill>
              <a:latin typeface="Arial" panose="020B0604020202020204" pitchFamily="34" charset="0"/>
              <a:cs typeface="Arial" panose="020B0604020202020204" pitchFamily="34" charset="0"/>
            </a:endParaRPr>
          </a:p>
          <a:p>
            <a:pPr algn="ctr"/>
            <a:r>
              <a:rPr lang="en-US" altLang="zh-CN" sz="1200" dirty="0">
                <a:solidFill>
                  <a:schemeClr val="tx1"/>
                </a:solidFill>
                <a:latin typeface="Arial" panose="020B0604020202020204" pitchFamily="34" charset="0"/>
                <a:cs typeface="Arial" panose="020B0604020202020204" pitchFamily="34" charset="0"/>
              </a:rPr>
              <a:t>Multipart resolver</a:t>
            </a:r>
          </a:p>
          <a:p>
            <a:pPr algn="ctr"/>
            <a:r>
              <a:rPr lang="en-US" altLang="zh-CN" sz="1200" dirty="0">
                <a:solidFill>
                  <a:schemeClr val="tx1"/>
                </a:solidFill>
                <a:latin typeface="Arial" panose="020B0604020202020204" pitchFamily="34" charset="0"/>
                <a:cs typeface="Arial" panose="020B0604020202020204" pitchFamily="34" charset="0"/>
              </a:rPr>
              <a:t>Web utilities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2ED5C158-A042-4EA5-91AB-DC888CF47A1E}"/>
              </a:ext>
            </a:extLst>
          </p:cNvPr>
          <p:cNvSpPr/>
          <p:nvPr/>
        </p:nvSpPr>
        <p:spPr>
          <a:xfrm>
            <a:off x="6066597" y="4159647"/>
            <a:ext cx="2087217" cy="1019727"/>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Spring Context</a:t>
            </a:r>
          </a:p>
          <a:p>
            <a:pPr algn="ctr"/>
            <a:r>
              <a:rPr lang="en-US" altLang="zh-CN" sz="1200" dirty="0" err="1">
                <a:solidFill>
                  <a:schemeClr val="tx1"/>
                </a:solidFill>
                <a:latin typeface="Arial" panose="020B0604020202020204" pitchFamily="34" charset="0"/>
                <a:cs typeface="Arial" panose="020B0604020202020204" pitchFamily="34" charset="0"/>
              </a:rPr>
              <a:t>ApplicationContext</a:t>
            </a:r>
            <a:endParaRPr lang="en-US" altLang="zh-CN" sz="1200" dirty="0">
              <a:solidFill>
                <a:schemeClr val="tx1"/>
              </a:solidFill>
              <a:latin typeface="Arial" panose="020B0604020202020204" pitchFamily="34" charset="0"/>
              <a:cs typeface="Arial" panose="020B0604020202020204" pitchFamily="34" charset="0"/>
            </a:endParaRPr>
          </a:p>
          <a:p>
            <a:pPr algn="ctr"/>
            <a:r>
              <a:rPr lang="en-US" altLang="zh-CN" sz="1200" dirty="0">
                <a:solidFill>
                  <a:schemeClr val="tx1"/>
                </a:solidFill>
                <a:latin typeface="Arial" panose="020B0604020202020204" pitchFamily="34" charset="0"/>
                <a:cs typeface="Arial" panose="020B0604020202020204" pitchFamily="34" charset="0"/>
              </a:rPr>
              <a:t>UI support</a:t>
            </a:r>
          </a:p>
          <a:p>
            <a:pPr algn="ctr"/>
            <a:r>
              <a:rPr lang="en-US" altLang="zh-CN" sz="1200" dirty="0">
                <a:solidFill>
                  <a:schemeClr val="tx1"/>
                </a:solidFill>
                <a:latin typeface="Arial" panose="020B0604020202020204" pitchFamily="34" charset="0"/>
                <a:cs typeface="Arial" panose="020B0604020202020204" pitchFamily="34" charset="0"/>
              </a:rPr>
              <a:t>Validation</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66AFEE4C-D027-4103-B05D-AD15C7074DAC}"/>
              </a:ext>
            </a:extLst>
          </p:cNvPr>
          <p:cNvSpPr txBox="1"/>
          <p:nvPr/>
        </p:nvSpPr>
        <p:spPr>
          <a:xfrm>
            <a:off x="3511419" y="153935"/>
            <a:ext cx="8680581" cy="261610"/>
          </a:xfrm>
          <a:prstGeom prst="rect">
            <a:avLst/>
          </a:prstGeom>
          <a:noFill/>
        </p:spPr>
        <p:txBody>
          <a:bodyPr wrap="none" rtlCol="0">
            <a:spAutoFit/>
          </a:bodyPr>
          <a:lstStyle/>
          <a:p>
            <a:r>
              <a:rPr lang="en-US" altLang="zh-CN" sz="1100" dirty="0">
                <a:latin typeface="Courier New" panose="02070309020205020404" pitchFamily="49" charset="0"/>
                <a:cs typeface="Courier New" panose="02070309020205020404" pitchFamily="49" charset="0"/>
              </a:rPr>
              <a:t>https://docs.spring.io/spring-framework/docs/1.2.9/reference/introduction.html#introduction-overview</a:t>
            </a:r>
            <a:endParaRPr lang="zh-CN" alt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665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4065109" y="3593839"/>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4125326" y="2281095"/>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4166306"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1030418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grpSp>
        <p:nvGrpSpPr>
          <p:cNvPr id="55" name="组合 54">
            <a:extLst>
              <a:ext uri="{FF2B5EF4-FFF2-40B4-BE49-F238E27FC236}">
                <a16:creationId xmlns:a16="http://schemas.microsoft.com/office/drawing/2014/main" id="{CC1E5D75-7590-409B-9BD2-F1C3182947E6}"/>
              </a:ext>
            </a:extLst>
          </p:cNvPr>
          <p:cNvGrpSpPr/>
          <p:nvPr/>
        </p:nvGrpSpPr>
        <p:grpSpPr>
          <a:xfrm>
            <a:off x="1930039" y="1690688"/>
            <a:ext cx="1500922" cy="1996751"/>
            <a:chOff x="771524" y="4739999"/>
            <a:chExt cx="2348691" cy="1996751"/>
          </a:xfrm>
          <a:effectLst>
            <a:outerShdw blurRad="50800" dist="38100" dir="2700000" algn="tl" rotWithShape="0">
              <a:prstClr val="black">
                <a:alpha val="40000"/>
              </a:prstClr>
            </a:outerShdw>
          </a:effectLst>
        </p:grpSpPr>
        <p:grpSp>
          <p:nvGrpSpPr>
            <p:cNvPr id="56" name="组合 55">
              <a:extLst>
                <a:ext uri="{FF2B5EF4-FFF2-40B4-BE49-F238E27FC236}">
                  <a16:creationId xmlns:a16="http://schemas.microsoft.com/office/drawing/2014/main" id="{610887C8-6CDB-4487-BB41-B0B56ABCA7BC}"/>
                </a:ext>
              </a:extLst>
            </p:cNvPr>
            <p:cNvGrpSpPr/>
            <p:nvPr/>
          </p:nvGrpSpPr>
          <p:grpSpPr>
            <a:xfrm>
              <a:off x="771524" y="4739999"/>
              <a:ext cx="2348691" cy="1996751"/>
              <a:chOff x="771524" y="4739999"/>
              <a:chExt cx="2348691" cy="1996751"/>
            </a:xfrm>
          </p:grpSpPr>
          <p:sp>
            <p:nvSpPr>
              <p:cNvPr id="58" name="矩形 57">
                <a:extLst>
                  <a:ext uri="{FF2B5EF4-FFF2-40B4-BE49-F238E27FC236}">
                    <a16:creationId xmlns:a16="http://schemas.microsoft.com/office/drawing/2014/main" id="{B36967B3-A3E6-49C7-B8C9-08F5C9C5E237}"/>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Applet Container</a:t>
                </a:r>
                <a:endParaRPr lang="zh-CN" altLang="en-US" sz="1200" dirty="0">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6326ECA6-D301-47DB-ADDD-9DAB8F06F3D4}"/>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57" name="矩形 56">
              <a:extLst>
                <a:ext uri="{FF2B5EF4-FFF2-40B4-BE49-F238E27FC236}">
                  <a16:creationId xmlns:a16="http://schemas.microsoft.com/office/drawing/2014/main" id="{D9CEC56E-BB3C-4645-B991-6AC6EBFA4805}"/>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grpSp>
        <p:nvGrpSpPr>
          <p:cNvPr id="34" name="组合 33">
            <a:extLst>
              <a:ext uri="{FF2B5EF4-FFF2-40B4-BE49-F238E27FC236}">
                <a16:creationId xmlns:a16="http://schemas.microsoft.com/office/drawing/2014/main" id="{135D64E5-4C86-47C3-A678-62671B6FD427}"/>
              </a:ext>
            </a:extLst>
          </p:cNvPr>
          <p:cNvGrpSpPr/>
          <p:nvPr/>
        </p:nvGrpSpPr>
        <p:grpSpPr>
          <a:xfrm>
            <a:off x="4526666" y="1690688"/>
            <a:ext cx="2348692" cy="1996751"/>
            <a:chOff x="2790046" y="2185599"/>
            <a:chExt cx="2348692" cy="1996751"/>
          </a:xfrm>
          <a:effectLst>
            <a:outerShdw blurRad="50800" dist="38100" dir="2700000" algn="tl" rotWithShape="0">
              <a:prstClr val="black">
                <a:alpha val="40000"/>
              </a:prstClr>
            </a:outerShdw>
          </a:effectLst>
        </p:grpSpPr>
        <p:grpSp>
          <p:nvGrpSpPr>
            <p:cNvPr id="33" name="组合 32">
              <a:extLst>
                <a:ext uri="{FF2B5EF4-FFF2-40B4-BE49-F238E27FC236}">
                  <a16:creationId xmlns:a16="http://schemas.microsoft.com/office/drawing/2014/main" id="{A6458F53-F878-4FEB-9FEA-09E7B0ACF71D}"/>
                </a:ext>
              </a:extLst>
            </p:cNvPr>
            <p:cNvGrpSpPr/>
            <p:nvPr/>
          </p:nvGrpSpPr>
          <p:grpSpPr>
            <a:xfrm>
              <a:off x="2790047" y="2185599"/>
              <a:ext cx="2348691" cy="1996751"/>
              <a:chOff x="2790047" y="2185599"/>
              <a:chExt cx="2348691" cy="1996751"/>
            </a:xfrm>
          </p:grpSpPr>
          <p:sp>
            <p:nvSpPr>
              <p:cNvPr id="13" name="矩形 12">
                <a:extLst>
                  <a:ext uri="{FF2B5EF4-FFF2-40B4-BE49-F238E27FC236}">
                    <a16:creationId xmlns:a16="http://schemas.microsoft.com/office/drawing/2014/main" id="{AE50B2FD-7CD3-4426-BC6C-796A6124DCB2}"/>
                  </a:ext>
                </a:extLst>
              </p:cNvPr>
              <p:cNvSpPr/>
              <p:nvPr/>
            </p:nvSpPr>
            <p:spPr>
              <a:xfrm>
                <a:off x="2790047" y="21855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Web Container</a:t>
                </a:r>
                <a:endParaRPr lang="zh-CN" altLang="en-US" sz="1200" dirty="0">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CCC05BB6-36E4-4455-8AB6-E3339F581091}"/>
                  </a:ext>
                </a:extLst>
              </p:cNvPr>
              <p:cNvSpPr/>
              <p:nvPr/>
            </p:nvSpPr>
            <p:spPr>
              <a:xfrm>
                <a:off x="2790047" y="38588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17" name="矩形 16">
              <a:extLst>
                <a:ext uri="{FF2B5EF4-FFF2-40B4-BE49-F238E27FC236}">
                  <a16:creationId xmlns:a16="http://schemas.microsoft.com/office/drawing/2014/main" id="{192B52E1-4C32-4952-89EC-25A14A7DCB95}"/>
                </a:ext>
              </a:extLst>
            </p:cNvPr>
            <p:cNvSpPr/>
            <p:nvPr/>
          </p:nvSpPr>
          <p:spPr>
            <a:xfrm>
              <a:off x="2790046" y="3246713"/>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9" name="任意多边形: 形状 8">
            <a:extLst>
              <a:ext uri="{FF2B5EF4-FFF2-40B4-BE49-F238E27FC236}">
                <a16:creationId xmlns:a16="http://schemas.microsoft.com/office/drawing/2014/main" id="{223D6AC9-4BA6-4475-A4FA-4021AE7EFF0B}"/>
              </a:ext>
            </a:extLst>
          </p:cNvPr>
          <p:cNvSpPr/>
          <p:nvPr/>
        </p:nvSpPr>
        <p:spPr>
          <a:xfrm>
            <a:off x="2238721" y="2134804"/>
            <a:ext cx="787043"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Applet</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流程图: 终止 9">
            <a:extLst>
              <a:ext uri="{FF2B5EF4-FFF2-40B4-BE49-F238E27FC236}">
                <a16:creationId xmlns:a16="http://schemas.microsoft.com/office/drawing/2014/main" id="{46EADD1D-8CE8-42D2-942B-6B5A5E1BD3AF}"/>
              </a:ext>
            </a:extLst>
          </p:cNvPr>
          <p:cNvSpPr/>
          <p:nvPr/>
        </p:nvSpPr>
        <p:spPr>
          <a:xfrm>
            <a:off x="4724570" y="2180885"/>
            <a:ext cx="890587" cy="323461"/>
          </a:xfrm>
          <a:prstGeom prst="flowChartTerminator">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JSP</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18" name="组合 17">
            <a:extLst>
              <a:ext uri="{FF2B5EF4-FFF2-40B4-BE49-F238E27FC236}">
                <a16:creationId xmlns:a16="http://schemas.microsoft.com/office/drawing/2014/main" id="{42DF16D6-2C32-4AFD-988B-B4D069109736}"/>
              </a:ext>
            </a:extLst>
          </p:cNvPr>
          <p:cNvGrpSpPr/>
          <p:nvPr/>
        </p:nvGrpSpPr>
        <p:grpSpPr>
          <a:xfrm>
            <a:off x="5897764" y="2134804"/>
            <a:ext cx="760414" cy="344130"/>
            <a:chOff x="4161144" y="2629715"/>
            <a:chExt cx="760414" cy="344130"/>
          </a:xfrm>
          <a:effectLst>
            <a:outerShdw blurRad="50800" dist="38100" dir="2700000" algn="tl" rotWithShape="0">
              <a:prstClr val="black">
                <a:alpha val="40000"/>
              </a:prstClr>
            </a:outerShdw>
          </a:effectLst>
        </p:grpSpPr>
        <p:sp>
          <p:nvSpPr>
            <p:cNvPr id="26" name="任意多边形: 形状 25">
              <a:extLst>
                <a:ext uri="{FF2B5EF4-FFF2-40B4-BE49-F238E27FC236}">
                  <a16:creationId xmlns:a16="http://schemas.microsoft.com/office/drawing/2014/main" id="{A1398FB3-407D-4121-B385-0C49976A5A72}"/>
                </a:ext>
              </a:extLst>
            </p:cNvPr>
            <p:cNvSpPr/>
            <p:nvPr/>
          </p:nvSpPr>
          <p:spPr>
            <a:xfrm flipV="1">
              <a:off x="4161144" y="2629715"/>
              <a:ext cx="760414"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964CAE20-A733-4C6E-91B7-630C55D813FC}"/>
                </a:ext>
              </a:extLst>
            </p:cNvPr>
            <p:cNvSpPr txBox="1"/>
            <p:nvPr/>
          </p:nvSpPr>
          <p:spPr>
            <a:xfrm>
              <a:off x="4216245" y="2696846"/>
              <a:ext cx="662361" cy="276999"/>
            </a:xfrm>
            <a:prstGeom prst="rect">
              <a:avLst/>
            </a:prstGeom>
            <a:noFill/>
          </p:spPr>
          <p:txBody>
            <a:bodyPr wrap="none" rtlCol="0">
              <a:spAutoFit/>
            </a:bodyPr>
            <a:lstStyle/>
            <a:p>
              <a:r>
                <a:rPr lang="en-US" altLang="zh-CN"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Servlet</a:t>
              </a:r>
              <a:endParaRPr lang="zh-CN" altLang="en-US" sz="1200" dirty="0"/>
            </a:p>
          </p:txBody>
        </p:sp>
      </p:grpSp>
      <p:grpSp>
        <p:nvGrpSpPr>
          <p:cNvPr id="35" name="组合 34">
            <a:extLst>
              <a:ext uri="{FF2B5EF4-FFF2-40B4-BE49-F238E27FC236}">
                <a16:creationId xmlns:a16="http://schemas.microsoft.com/office/drawing/2014/main" id="{DB624A27-12F6-485B-A006-D9B0C5D7231E}"/>
              </a:ext>
            </a:extLst>
          </p:cNvPr>
          <p:cNvGrpSpPr/>
          <p:nvPr/>
        </p:nvGrpSpPr>
        <p:grpSpPr>
          <a:xfrm>
            <a:off x="7969510" y="1690688"/>
            <a:ext cx="2348691" cy="1996751"/>
            <a:chOff x="771524" y="4739999"/>
            <a:chExt cx="2348691" cy="1996751"/>
          </a:xfrm>
          <a:effectLst>
            <a:outerShdw blurRad="50800" dist="38100" dir="2700000" algn="tl" rotWithShape="0">
              <a:prstClr val="black">
                <a:alpha val="40000"/>
              </a:prstClr>
            </a:outerShdw>
          </a:effectLst>
        </p:grpSpPr>
        <p:grpSp>
          <p:nvGrpSpPr>
            <p:cNvPr id="36" name="组合 35">
              <a:extLst>
                <a:ext uri="{FF2B5EF4-FFF2-40B4-BE49-F238E27FC236}">
                  <a16:creationId xmlns:a16="http://schemas.microsoft.com/office/drawing/2014/main" id="{79F51AE7-6A3B-4457-85E6-F78086B3C9F5}"/>
                </a:ext>
              </a:extLst>
            </p:cNvPr>
            <p:cNvGrpSpPr/>
            <p:nvPr/>
          </p:nvGrpSpPr>
          <p:grpSpPr>
            <a:xfrm>
              <a:off x="771524" y="4739999"/>
              <a:ext cx="2348691" cy="1996751"/>
              <a:chOff x="771524" y="4739999"/>
              <a:chExt cx="2348691" cy="1996751"/>
            </a:xfrm>
          </p:grpSpPr>
          <p:sp>
            <p:nvSpPr>
              <p:cNvPr id="38" name="矩形 37">
                <a:extLst>
                  <a:ext uri="{FF2B5EF4-FFF2-40B4-BE49-F238E27FC236}">
                    <a16:creationId xmlns:a16="http://schemas.microsoft.com/office/drawing/2014/main" id="{F9D5057E-DC86-40F7-9501-F4A40B9B42F9}"/>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EJB Container</a:t>
                </a:r>
                <a:endParaRPr lang="zh-CN" altLang="en-US" sz="1200" dirty="0">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FE265FE5-9C7D-46D8-8A0E-192F3CE9878D}"/>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37" name="矩形 36">
              <a:extLst>
                <a:ext uri="{FF2B5EF4-FFF2-40B4-BE49-F238E27FC236}">
                  <a16:creationId xmlns:a16="http://schemas.microsoft.com/office/drawing/2014/main" id="{41ADFD0E-402C-4E54-A869-DC65F19F1B11}"/>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47" name="椭圆 46">
            <a:extLst>
              <a:ext uri="{FF2B5EF4-FFF2-40B4-BE49-F238E27FC236}">
                <a16:creationId xmlns:a16="http://schemas.microsoft.com/office/drawing/2014/main" id="{0DD8E14B-8891-470C-BF5E-184C4A29A091}"/>
              </a:ext>
            </a:extLst>
          </p:cNvPr>
          <p:cNvSpPr/>
          <p:nvPr/>
        </p:nvSpPr>
        <p:spPr>
          <a:xfrm>
            <a:off x="8691533" y="2050355"/>
            <a:ext cx="904644" cy="46011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EJB</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60" name="组合 59">
            <a:extLst>
              <a:ext uri="{FF2B5EF4-FFF2-40B4-BE49-F238E27FC236}">
                <a16:creationId xmlns:a16="http://schemas.microsoft.com/office/drawing/2014/main" id="{3E73DEE7-AFDC-4F8C-98D4-7B829D1C96F1}"/>
              </a:ext>
            </a:extLst>
          </p:cNvPr>
          <p:cNvGrpSpPr/>
          <p:nvPr/>
        </p:nvGrpSpPr>
        <p:grpSpPr>
          <a:xfrm>
            <a:off x="1930039" y="4057974"/>
            <a:ext cx="1500922" cy="1996751"/>
            <a:chOff x="771524" y="4739999"/>
            <a:chExt cx="2348691" cy="1996751"/>
          </a:xfrm>
          <a:effectLst>
            <a:outerShdw blurRad="50800" dist="38100" dir="2700000" algn="tl" rotWithShape="0">
              <a:prstClr val="black">
                <a:alpha val="40000"/>
              </a:prstClr>
            </a:outerShdw>
          </a:effectLst>
        </p:grpSpPr>
        <p:grpSp>
          <p:nvGrpSpPr>
            <p:cNvPr id="61" name="组合 60">
              <a:extLst>
                <a:ext uri="{FF2B5EF4-FFF2-40B4-BE49-F238E27FC236}">
                  <a16:creationId xmlns:a16="http://schemas.microsoft.com/office/drawing/2014/main" id="{F43D295B-413A-448A-9847-D5F5BDD15177}"/>
                </a:ext>
              </a:extLst>
            </p:cNvPr>
            <p:cNvGrpSpPr/>
            <p:nvPr/>
          </p:nvGrpSpPr>
          <p:grpSpPr>
            <a:xfrm>
              <a:off x="771524" y="4739999"/>
              <a:ext cx="2348691" cy="1996751"/>
              <a:chOff x="771524" y="4739999"/>
              <a:chExt cx="2348691" cy="1996751"/>
            </a:xfrm>
          </p:grpSpPr>
          <p:sp>
            <p:nvSpPr>
              <p:cNvPr id="63" name="矩形 62">
                <a:extLst>
                  <a:ext uri="{FF2B5EF4-FFF2-40B4-BE49-F238E27FC236}">
                    <a16:creationId xmlns:a16="http://schemas.microsoft.com/office/drawing/2014/main" id="{B01A281B-A26A-4C2E-B89C-4604604205D6}"/>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Application Client Container</a:t>
                </a:r>
                <a:endParaRPr lang="zh-CN" altLang="en-US" sz="1200" dirty="0">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69123A28-886F-4066-BFB4-FF91D781DD8A}"/>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62" name="矩形 61">
              <a:extLst>
                <a:ext uri="{FF2B5EF4-FFF2-40B4-BE49-F238E27FC236}">
                  <a16:creationId xmlns:a16="http://schemas.microsoft.com/office/drawing/2014/main" id="{6D573487-7C73-4F75-A75A-124DCED11DB0}"/>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53" name="流程图: 文档 52">
            <a:extLst>
              <a:ext uri="{FF2B5EF4-FFF2-40B4-BE49-F238E27FC236}">
                <a16:creationId xmlns:a16="http://schemas.microsoft.com/office/drawing/2014/main" id="{9B42DB8C-FDB7-4A55-9E9D-937081337B59}"/>
              </a:ext>
            </a:extLst>
          </p:cNvPr>
          <p:cNvSpPr/>
          <p:nvPr/>
        </p:nvSpPr>
        <p:spPr>
          <a:xfrm>
            <a:off x="2198710" y="4536466"/>
            <a:ext cx="963580" cy="472534"/>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rPr>
              <a:t>Application Client</a:t>
            </a:r>
            <a:endParaRPr lang="zh-CN" altLang="en-US" sz="1200" dirty="0">
              <a:ln w="0"/>
              <a:solidFill>
                <a:schemeClr val="tx1"/>
              </a:solidFill>
              <a:effectLst>
                <a:outerShdw blurRad="38100" dist="19050" dir="2700000" algn="tl" rotWithShape="0">
                  <a:schemeClr val="dk1">
                    <a:alpha val="40000"/>
                  </a:schemeClr>
                </a:outerShdw>
              </a:effectLst>
            </a:endParaRPr>
          </a:p>
        </p:txBody>
      </p:sp>
      <p:sp>
        <p:nvSpPr>
          <p:cNvPr id="2" name="圆柱形 1">
            <a:extLst>
              <a:ext uri="{FF2B5EF4-FFF2-40B4-BE49-F238E27FC236}">
                <a16:creationId xmlns:a16="http://schemas.microsoft.com/office/drawing/2014/main" id="{22AE7185-15CA-48EF-B693-0AADB6E3A3AD}"/>
              </a:ext>
            </a:extLst>
          </p:cNvPr>
          <p:cNvSpPr/>
          <p:nvPr/>
        </p:nvSpPr>
        <p:spPr>
          <a:xfrm>
            <a:off x="5493165" y="4397378"/>
            <a:ext cx="1321309" cy="915218"/>
          </a:xfrm>
          <a:prstGeom prst="ca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a:t>
            </a:r>
            <a:endParaRPr lang="zh-CN" alt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7" name="组合 6">
            <a:extLst>
              <a:ext uri="{FF2B5EF4-FFF2-40B4-BE49-F238E27FC236}">
                <a16:creationId xmlns:a16="http://schemas.microsoft.com/office/drawing/2014/main" id="{3D87708E-E6A1-4902-B24A-1FBC339AA617}"/>
              </a:ext>
            </a:extLst>
          </p:cNvPr>
          <p:cNvGrpSpPr/>
          <p:nvPr/>
        </p:nvGrpSpPr>
        <p:grpSpPr>
          <a:xfrm>
            <a:off x="3447791" y="2454681"/>
            <a:ext cx="1368395" cy="568629"/>
            <a:chOff x="3447791" y="2689063"/>
            <a:chExt cx="1368395" cy="568629"/>
          </a:xfrm>
        </p:grpSpPr>
        <p:cxnSp>
          <p:nvCxnSpPr>
            <p:cNvPr id="5" name="直接箭头连接符 4">
              <a:extLst>
                <a:ext uri="{FF2B5EF4-FFF2-40B4-BE49-F238E27FC236}">
                  <a16:creationId xmlns:a16="http://schemas.microsoft.com/office/drawing/2014/main" id="{E3D9A49D-D48B-48AC-9FF6-5A77C8BA02D6}"/>
                </a:ext>
              </a:extLst>
            </p:cNvPr>
            <p:cNvCxnSpPr>
              <a:endCxn id="13" idx="1"/>
            </p:cNvCxnSpPr>
            <p:nvPr/>
          </p:nvCxnSpPr>
          <p:spPr>
            <a:xfrm>
              <a:off x="3447791" y="2689063"/>
              <a:ext cx="1078876"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0F40C16-C646-49C9-BC97-DB7898869F62}"/>
                </a:ext>
              </a:extLst>
            </p:cNvPr>
            <p:cNvSpPr txBox="1"/>
            <p:nvPr/>
          </p:nvSpPr>
          <p:spPr>
            <a:xfrm>
              <a:off x="3898499" y="2980693"/>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grpSp>
        <p:nvGrpSpPr>
          <p:cNvPr id="27" name="组合 26">
            <a:extLst>
              <a:ext uri="{FF2B5EF4-FFF2-40B4-BE49-F238E27FC236}">
                <a16:creationId xmlns:a16="http://schemas.microsoft.com/office/drawing/2014/main" id="{1A8ABC1B-256C-4432-A850-2EE468D69FFC}"/>
              </a:ext>
            </a:extLst>
          </p:cNvPr>
          <p:cNvGrpSpPr/>
          <p:nvPr/>
        </p:nvGrpSpPr>
        <p:grpSpPr>
          <a:xfrm>
            <a:off x="3430961" y="3057890"/>
            <a:ext cx="1826618" cy="1998460"/>
            <a:chOff x="3430961" y="2938163"/>
            <a:chExt cx="1826618" cy="2453337"/>
          </a:xfrm>
        </p:grpSpPr>
        <p:cxnSp>
          <p:nvCxnSpPr>
            <p:cNvPr id="11" name="连接符: 肘形 10">
              <a:extLst>
                <a:ext uri="{FF2B5EF4-FFF2-40B4-BE49-F238E27FC236}">
                  <a16:creationId xmlns:a16="http://schemas.microsoft.com/office/drawing/2014/main" id="{05A38951-B8A8-4991-BAE4-E0B1F59138FB}"/>
                </a:ext>
              </a:extLst>
            </p:cNvPr>
            <p:cNvCxnSpPr>
              <a:cxnSpLocks/>
              <a:stCxn id="63" idx="3"/>
              <a:endCxn id="17" idx="1"/>
            </p:cNvCxnSpPr>
            <p:nvPr/>
          </p:nvCxnSpPr>
          <p:spPr>
            <a:xfrm flipV="1">
              <a:off x="3430961" y="2938163"/>
              <a:ext cx="1095705" cy="245333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86500C02-85D6-4A05-B382-7605912AD8F9}"/>
                </a:ext>
              </a:extLst>
            </p:cNvPr>
            <p:cNvSpPr txBox="1"/>
            <p:nvPr/>
          </p:nvSpPr>
          <p:spPr>
            <a:xfrm>
              <a:off x="4339892" y="4611367"/>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cxnSp>
        <p:nvCxnSpPr>
          <p:cNvPr id="71" name="直接箭头连接符 70">
            <a:extLst>
              <a:ext uri="{FF2B5EF4-FFF2-40B4-BE49-F238E27FC236}">
                <a16:creationId xmlns:a16="http://schemas.microsoft.com/office/drawing/2014/main" id="{0E37710E-2D39-47CB-84AB-020BECD82A35}"/>
              </a:ext>
            </a:extLst>
          </p:cNvPr>
          <p:cNvCxnSpPr>
            <a:cxnSpLocks/>
            <a:stCxn id="13" idx="3"/>
            <a:endCxn id="38" idx="1"/>
          </p:cNvCxnSpPr>
          <p:nvPr/>
        </p:nvCxnSpPr>
        <p:spPr>
          <a:xfrm>
            <a:off x="6875358" y="2689064"/>
            <a:ext cx="10941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5AF32C54-9B0C-410E-B785-D0A30F6B99D0}"/>
              </a:ext>
            </a:extLst>
          </p:cNvPr>
          <p:cNvCxnSpPr>
            <a:cxnSpLocks/>
            <a:endCxn id="37" idx="2"/>
          </p:cNvCxnSpPr>
          <p:nvPr/>
        </p:nvCxnSpPr>
        <p:spPr>
          <a:xfrm flipV="1">
            <a:off x="3447791" y="3687439"/>
            <a:ext cx="5696065" cy="175192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8DA644B-2478-407A-8BAF-56A1C11B93AA}"/>
              </a:ext>
            </a:extLst>
          </p:cNvPr>
          <p:cNvCxnSpPr>
            <a:cxnSpLocks/>
            <a:endCxn id="2" idx="2"/>
          </p:cNvCxnSpPr>
          <p:nvPr/>
        </p:nvCxnSpPr>
        <p:spPr>
          <a:xfrm flipV="1">
            <a:off x="3447791" y="4854987"/>
            <a:ext cx="2045374" cy="12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连接符: 肘形 76">
            <a:extLst>
              <a:ext uri="{FF2B5EF4-FFF2-40B4-BE49-F238E27FC236}">
                <a16:creationId xmlns:a16="http://schemas.microsoft.com/office/drawing/2014/main" id="{B560DA51-A576-4301-82F8-23BD4EE0D7FA}"/>
              </a:ext>
            </a:extLst>
          </p:cNvPr>
          <p:cNvCxnSpPr>
            <a:cxnSpLocks/>
            <a:stCxn id="14" idx="2"/>
            <a:endCxn id="2" idx="1"/>
          </p:cNvCxnSpPr>
          <p:nvPr/>
        </p:nvCxnSpPr>
        <p:spPr>
          <a:xfrm rot="16200000" flipH="1">
            <a:off x="5572447" y="3816004"/>
            <a:ext cx="709939" cy="45280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4A7BFB95-2CA9-41D9-9036-1E00B119EC5E}"/>
              </a:ext>
            </a:extLst>
          </p:cNvPr>
          <p:cNvCxnSpPr>
            <a:cxnSpLocks/>
            <a:stCxn id="37" idx="1"/>
            <a:endCxn id="2" idx="4"/>
          </p:cNvCxnSpPr>
          <p:nvPr/>
        </p:nvCxnSpPr>
        <p:spPr>
          <a:xfrm rot="10800000" flipV="1">
            <a:off x="6814474" y="3525709"/>
            <a:ext cx="1155036" cy="132927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E09C463-DBCA-4B8E-99D8-BDEB8B1AD3BA}"/>
              </a:ext>
            </a:extLst>
          </p:cNvPr>
          <p:cNvSpPr txBox="1"/>
          <p:nvPr/>
        </p:nvSpPr>
        <p:spPr>
          <a:xfrm>
            <a:off x="5616159" y="92257"/>
            <a:ext cx="6628738" cy="307777"/>
          </a:xfrm>
          <a:prstGeom prst="rect">
            <a:avLst/>
          </a:prstGeom>
          <a:noFill/>
        </p:spPr>
        <p:txBody>
          <a:bodyPr wrap="none" rtlCol="0">
            <a:spAutoFit/>
          </a:bodyPr>
          <a:lstStyle/>
          <a:p>
            <a:r>
              <a:rPr lang="en-US" altLang="zh-CN" sz="1400" dirty="0">
                <a:latin typeface="Courier New" panose="02070309020205020404" pitchFamily="49" charset="0"/>
                <a:cs typeface="Courier New" panose="02070309020205020404" pitchFamily="49" charset="0"/>
              </a:rPr>
              <a:t>https://www.oracle.com/java/technologies/java-ee-glance.html</a:t>
            </a:r>
            <a:endParaRPr lang="zh-CN" altLang="en-US" sz="1400" dirty="0">
              <a:latin typeface="Courier New" panose="02070309020205020404" pitchFamily="49" charset="0"/>
              <a:cs typeface="Courier New" panose="02070309020205020404" pitchFamily="49" charset="0"/>
            </a:endParaRPr>
          </a:p>
        </p:txBody>
      </p:sp>
      <p:grpSp>
        <p:nvGrpSpPr>
          <p:cNvPr id="105" name="组合 104">
            <a:extLst>
              <a:ext uri="{FF2B5EF4-FFF2-40B4-BE49-F238E27FC236}">
                <a16:creationId xmlns:a16="http://schemas.microsoft.com/office/drawing/2014/main" id="{78778C6A-A711-4E15-993E-E8C0692F2036}"/>
              </a:ext>
            </a:extLst>
          </p:cNvPr>
          <p:cNvGrpSpPr/>
          <p:nvPr/>
        </p:nvGrpSpPr>
        <p:grpSpPr>
          <a:xfrm>
            <a:off x="8019141" y="2728089"/>
            <a:ext cx="2249428" cy="581518"/>
            <a:chOff x="4974298" y="3279951"/>
            <a:chExt cx="2249428" cy="581518"/>
          </a:xfrm>
        </p:grpSpPr>
        <p:sp>
          <p:nvSpPr>
            <p:cNvPr id="106" name="矩形 105">
              <a:extLst>
                <a:ext uri="{FF2B5EF4-FFF2-40B4-BE49-F238E27FC236}">
                  <a16:creationId xmlns:a16="http://schemas.microsoft.com/office/drawing/2014/main" id="{7778E9B3-1958-44F6-A7C2-DBA849F8B225}"/>
                </a:ext>
              </a:extLst>
            </p:cNvPr>
            <p:cNvSpPr/>
            <p:nvPr/>
          </p:nvSpPr>
          <p:spPr>
            <a:xfrm>
              <a:off x="529742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07" name="矩形 106">
              <a:extLst>
                <a:ext uri="{FF2B5EF4-FFF2-40B4-BE49-F238E27FC236}">
                  <a16:creationId xmlns:a16="http://schemas.microsoft.com/office/drawing/2014/main" id="{282F611E-C525-4F3B-ACD9-14E77FAAB338}"/>
                </a:ext>
              </a:extLst>
            </p:cNvPr>
            <p:cNvSpPr/>
            <p:nvPr/>
          </p:nvSpPr>
          <p:spPr>
            <a:xfrm>
              <a:off x="546077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08" name="矩形 107">
              <a:extLst>
                <a:ext uri="{FF2B5EF4-FFF2-40B4-BE49-F238E27FC236}">
                  <a16:creationId xmlns:a16="http://schemas.microsoft.com/office/drawing/2014/main" id="{856FDC02-A57A-4F72-BED5-3F00D1DD4FB4}"/>
                </a:ext>
              </a:extLst>
            </p:cNvPr>
            <p:cNvSpPr/>
            <p:nvPr/>
          </p:nvSpPr>
          <p:spPr>
            <a:xfrm>
              <a:off x="5626218"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09" name="矩形 108">
              <a:extLst>
                <a:ext uri="{FF2B5EF4-FFF2-40B4-BE49-F238E27FC236}">
                  <a16:creationId xmlns:a16="http://schemas.microsoft.com/office/drawing/2014/main" id="{0E3C42C1-79F2-4AA4-9EC7-2F5F61E49F5D}"/>
                </a:ext>
              </a:extLst>
            </p:cNvPr>
            <p:cNvSpPr/>
            <p:nvPr/>
          </p:nvSpPr>
          <p:spPr>
            <a:xfrm>
              <a:off x="6117253"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JMS</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10" name="矩形 109">
              <a:extLst>
                <a:ext uri="{FF2B5EF4-FFF2-40B4-BE49-F238E27FC236}">
                  <a16:creationId xmlns:a16="http://schemas.microsoft.com/office/drawing/2014/main" id="{30C0AFA9-28C5-45AC-95A0-87C58A8A3977}"/>
                </a:ext>
              </a:extLst>
            </p:cNvPr>
            <p:cNvSpPr/>
            <p:nvPr/>
          </p:nvSpPr>
          <p:spPr>
            <a:xfrm>
              <a:off x="6281960"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Connector 8</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11" name="矩形 110">
              <a:extLst>
                <a:ext uri="{FF2B5EF4-FFF2-40B4-BE49-F238E27FC236}">
                  <a16:creationId xmlns:a16="http://schemas.microsoft.com/office/drawing/2014/main" id="{2CE595D1-44DD-406B-A78E-98EA47EE01D7}"/>
                </a:ext>
              </a:extLst>
            </p:cNvPr>
            <p:cNvSpPr/>
            <p:nvPr/>
          </p:nvSpPr>
          <p:spPr>
            <a:xfrm>
              <a:off x="4974298" y="3282489"/>
              <a:ext cx="1584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12" name="矩形 111">
              <a:extLst>
                <a:ext uri="{FF2B5EF4-FFF2-40B4-BE49-F238E27FC236}">
                  <a16:creationId xmlns:a16="http://schemas.microsoft.com/office/drawing/2014/main" id="{C34CAF26-CE0D-4386-9B66-6996AA7C7E90}"/>
                </a:ext>
              </a:extLst>
            </p:cNvPr>
            <p:cNvSpPr/>
            <p:nvPr/>
          </p:nvSpPr>
          <p:spPr>
            <a:xfrm>
              <a:off x="4974667" y="3722643"/>
              <a:ext cx="3168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00" dirty="0">
                  <a:solidFill>
                    <a:schemeClr val="tx1"/>
                  </a:solidFill>
                  <a:latin typeface="Arial" panose="020B0604020202020204" pitchFamily="34" charset="0"/>
                  <a:cs typeface="Arial" panose="020B0604020202020204" pitchFamily="34" charset="0"/>
                </a:rPr>
                <a:t>SAAJ</a:t>
              </a:r>
              <a:endParaRPr lang="zh-CN" altLang="en-US" sz="400" dirty="0">
                <a:solidFill>
                  <a:schemeClr val="tx1"/>
                </a:solidFill>
                <a:latin typeface="Arial" panose="020B0604020202020204" pitchFamily="34" charset="0"/>
                <a:cs typeface="Arial" panose="020B0604020202020204" pitchFamily="34" charset="0"/>
              </a:endParaRPr>
            </a:p>
          </p:txBody>
        </p:sp>
        <p:sp>
          <p:nvSpPr>
            <p:cNvPr id="113" name="矩形 112">
              <a:extLst>
                <a:ext uri="{FF2B5EF4-FFF2-40B4-BE49-F238E27FC236}">
                  <a16:creationId xmlns:a16="http://schemas.microsoft.com/office/drawing/2014/main" id="{F9033866-D28C-480E-8CBD-1E6ABAA6122A}"/>
                </a:ext>
              </a:extLst>
            </p:cNvPr>
            <p:cNvSpPr/>
            <p:nvPr/>
          </p:nvSpPr>
          <p:spPr>
            <a:xfrm>
              <a:off x="6869903" y="3282490"/>
              <a:ext cx="353148"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Java</a:t>
              </a:r>
            </a:p>
            <a:p>
              <a:pPr algn="ctr"/>
              <a:r>
                <a:rPr lang="en-US" altLang="zh-CN" sz="600" dirty="0">
                  <a:solidFill>
                    <a:schemeClr val="tx1"/>
                  </a:solidFill>
                  <a:latin typeface="Arial" panose="020B0604020202020204" pitchFamily="34" charset="0"/>
                  <a:cs typeface="Arial" panose="020B0604020202020204" pitchFamily="34" charset="0"/>
                </a:rPr>
                <a:t>Mail</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14" name="矩形 113">
              <a:extLst>
                <a:ext uri="{FF2B5EF4-FFF2-40B4-BE49-F238E27FC236}">
                  <a16:creationId xmlns:a16="http://schemas.microsoft.com/office/drawing/2014/main" id="{F5863A11-FDFE-449C-B436-FE6ABD4B45E8}"/>
                </a:ext>
              </a:extLst>
            </p:cNvPr>
            <p:cNvSpPr/>
            <p:nvPr/>
          </p:nvSpPr>
          <p:spPr>
            <a:xfrm>
              <a:off x="6869947" y="3579398"/>
              <a:ext cx="353779"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JAF</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15" name="矩形 114">
              <a:extLst>
                <a:ext uri="{FF2B5EF4-FFF2-40B4-BE49-F238E27FC236}">
                  <a16:creationId xmlns:a16="http://schemas.microsoft.com/office/drawing/2014/main" id="{1E4A46B5-0CAF-4DC1-8326-254DF420B0DB}"/>
                </a:ext>
              </a:extLst>
            </p:cNvPr>
            <p:cNvSpPr/>
            <p:nvPr/>
          </p:nvSpPr>
          <p:spPr>
            <a:xfrm>
              <a:off x="6441106" y="3282490"/>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JPA</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16" name="矩形 115">
              <a:extLst>
                <a:ext uri="{FF2B5EF4-FFF2-40B4-BE49-F238E27FC236}">
                  <a16:creationId xmlns:a16="http://schemas.microsoft.com/office/drawing/2014/main" id="{8CA2FA78-4FAE-44DB-B177-4E126A5771AD}"/>
                </a:ext>
              </a:extLst>
            </p:cNvPr>
            <p:cNvSpPr/>
            <p:nvPr/>
          </p:nvSpPr>
          <p:spPr>
            <a:xfrm>
              <a:off x="5133499" y="3279951"/>
              <a:ext cx="158400" cy="44015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17" name="矩形 116">
              <a:extLst>
                <a:ext uri="{FF2B5EF4-FFF2-40B4-BE49-F238E27FC236}">
                  <a16:creationId xmlns:a16="http://schemas.microsoft.com/office/drawing/2014/main" id="{F9DEE1F8-38A8-44E2-95A7-41D1B63183C3}"/>
                </a:ext>
              </a:extLst>
            </p:cNvPr>
            <p:cNvSpPr/>
            <p:nvPr/>
          </p:nvSpPr>
          <p:spPr>
            <a:xfrm>
              <a:off x="5794148" y="3280111"/>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JAXB</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5" name="矩形 124">
              <a:extLst>
                <a:ext uri="{FF2B5EF4-FFF2-40B4-BE49-F238E27FC236}">
                  <a16:creationId xmlns:a16="http://schemas.microsoft.com/office/drawing/2014/main" id="{10C217C2-000A-4224-B8DA-5BD233E2CDA5}"/>
                </a:ext>
              </a:extLst>
            </p:cNvPr>
            <p:cNvSpPr/>
            <p:nvPr/>
          </p:nvSpPr>
          <p:spPr>
            <a:xfrm>
              <a:off x="5959516" y="3280111"/>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err="1">
                  <a:solidFill>
                    <a:schemeClr val="tx1"/>
                  </a:solidFill>
                  <a:latin typeface="Arial" panose="020B0604020202020204" pitchFamily="34" charset="0"/>
                  <a:cs typeface="Arial" panose="020B0604020202020204" pitchFamily="34" charset="0"/>
                </a:rPr>
                <a:t>Mgmt</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26" name="矩形 125">
              <a:extLst>
                <a:ext uri="{FF2B5EF4-FFF2-40B4-BE49-F238E27FC236}">
                  <a16:creationId xmlns:a16="http://schemas.microsoft.com/office/drawing/2014/main" id="{E5D2EC54-A971-4F58-8FFB-C8B0DE1F4852}"/>
                </a:ext>
              </a:extLst>
            </p:cNvPr>
            <p:cNvSpPr/>
            <p:nvPr/>
          </p:nvSpPr>
          <p:spPr>
            <a:xfrm>
              <a:off x="6600649" y="3282492"/>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JSF</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27" name="矩形 126">
              <a:extLst>
                <a:ext uri="{FF2B5EF4-FFF2-40B4-BE49-F238E27FC236}">
                  <a16:creationId xmlns:a16="http://schemas.microsoft.com/office/drawing/2014/main" id="{29849C47-47B4-418A-9BDD-E4991E35A151}"/>
                </a:ext>
              </a:extLst>
            </p:cNvPr>
            <p:cNvSpPr/>
            <p:nvPr/>
          </p:nvSpPr>
          <p:spPr>
            <a:xfrm>
              <a:off x="6758945" y="3282490"/>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JSTL</a:t>
              </a:r>
              <a:endParaRPr lang="zh-CN" altLang="en-US" sz="900" dirty="0">
                <a:solidFill>
                  <a:schemeClr val="tx1"/>
                </a:solidFill>
                <a:latin typeface="Arial" panose="020B0604020202020204" pitchFamily="34" charset="0"/>
                <a:cs typeface="Arial" panose="020B0604020202020204" pitchFamily="34" charset="0"/>
              </a:endParaRPr>
            </a:p>
          </p:txBody>
        </p:sp>
      </p:grpSp>
      <p:grpSp>
        <p:nvGrpSpPr>
          <p:cNvPr id="128" name="组合 127">
            <a:extLst>
              <a:ext uri="{FF2B5EF4-FFF2-40B4-BE49-F238E27FC236}">
                <a16:creationId xmlns:a16="http://schemas.microsoft.com/office/drawing/2014/main" id="{19BE144B-20CA-4807-A1C1-B13B47105F60}"/>
              </a:ext>
            </a:extLst>
          </p:cNvPr>
          <p:cNvGrpSpPr/>
          <p:nvPr/>
        </p:nvGrpSpPr>
        <p:grpSpPr>
          <a:xfrm>
            <a:off x="2038640" y="5099950"/>
            <a:ext cx="1304533" cy="582013"/>
            <a:chOff x="4974298" y="3279315"/>
            <a:chExt cx="1304533" cy="582013"/>
          </a:xfrm>
        </p:grpSpPr>
        <p:sp>
          <p:nvSpPr>
            <p:cNvPr id="129" name="矩形 128">
              <a:extLst>
                <a:ext uri="{FF2B5EF4-FFF2-40B4-BE49-F238E27FC236}">
                  <a16:creationId xmlns:a16="http://schemas.microsoft.com/office/drawing/2014/main" id="{67C180FC-263C-4257-A456-63A45F0FD06F}"/>
                </a:ext>
              </a:extLst>
            </p:cNvPr>
            <p:cNvSpPr/>
            <p:nvPr/>
          </p:nvSpPr>
          <p:spPr>
            <a:xfrm>
              <a:off x="529742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0" name="矩形 129">
              <a:extLst>
                <a:ext uri="{FF2B5EF4-FFF2-40B4-BE49-F238E27FC236}">
                  <a16:creationId xmlns:a16="http://schemas.microsoft.com/office/drawing/2014/main" id="{676335E8-1F35-43FD-9A09-DD8EDD497642}"/>
                </a:ext>
              </a:extLst>
            </p:cNvPr>
            <p:cNvSpPr/>
            <p:nvPr/>
          </p:nvSpPr>
          <p:spPr>
            <a:xfrm>
              <a:off x="546077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1" name="矩形 130">
              <a:extLst>
                <a:ext uri="{FF2B5EF4-FFF2-40B4-BE49-F238E27FC236}">
                  <a16:creationId xmlns:a16="http://schemas.microsoft.com/office/drawing/2014/main" id="{124EC017-A453-4C9D-AA1E-9421F29794C0}"/>
                </a:ext>
              </a:extLst>
            </p:cNvPr>
            <p:cNvSpPr/>
            <p:nvPr/>
          </p:nvSpPr>
          <p:spPr>
            <a:xfrm>
              <a:off x="5626218"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34" name="矩形 133">
              <a:extLst>
                <a:ext uri="{FF2B5EF4-FFF2-40B4-BE49-F238E27FC236}">
                  <a16:creationId xmlns:a16="http://schemas.microsoft.com/office/drawing/2014/main" id="{8D83F245-B172-4D9B-969A-3267481C8C42}"/>
                </a:ext>
              </a:extLst>
            </p:cNvPr>
            <p:cNvSpPr/>
            <p:nvPr/>
          </p:nvSpPr>
          <p:spPr>
            <a:xfrm>
              <a:off x="4974298" y="3282489"/>
              <a:ext cx="1584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35" name="矩形 134">
              <a:extLst>
                <a:ext uri="{FF2B5EF4-FFF2-40B4-BE49-F238E27FC236}">
                  <a16:creationId xmlns:a16="http://schemas.microsoft.com/office/drawing/2014/main" id="{65C9103C-58CC-48D1-AE32-4CE1943F6A42}"/>
                </a:ext>
              </a:extLst>
            </p:cNvPr>
            <p:cNvSpPr/>
            <p:nvPr/>
          </p:nvSpPr>
          <p:spPr>
            <a:xfrm>
              <a:off x="4974667" y="3722643"/>
              <a:ext cx="3168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00" dirty="0">
                  <a:solidFill>
                    <a:schemeClr val="tx1"/>
                  </a:solidFill>
                  <a:latin typeface="Arial" panose="020B0604020202020204" pitchFamily="34" charset="0"/>
                  <a:cs typeface="Arial" panose="020B0604020202020204" pitchFamily="34" charset="0"/>
                </a:rPr>
                <a:t>SAAJ</a:t>
              </a:r>
              <a:endParaRPr lang="zh-CN" altLang="en-US" sz="400" dirty="0">
                <a:solidFill>
                  <a:schemeClr val="tx1"/>
                </a:solidFill>
                <a:latin typeface="Arial" panose="020B0604020202020204" pitchFamily="34" charset="0"/>
                <a:cs typeface="Arial" panose="020B0604020202020204" pitchFamily="34" charset="0"/>
              </a:endParaRPr>
            </a:p>
          </p:txBody>
        </p:sp>
        <p:sp>
          <p:nvSpPr>
            <p:cNvPr id="138" name="矩形 137">
              <a:extLst>
                <a:ext uri="{FF2B5EF4-FFF2-40B4-BE49-F238E27FC236}">
                  <a16:creationId xmlns:a16="http://schemas.microsoft.com/office/drawing/2014/main" id="{EF1C8C25-6117-47F1-A4D2-3985B3B22F37}"/>
                </a:ext>
              </a:extLst>
            </p:cNvPr>
            <p:cNvSpPr/>
            <p:nvPr/>
          </p:nvSpPr>
          <p:spPr>
            <a:xfrm>
              <a:off x="6120431" y="3279315"/>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JPA</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39" name="矩形 138">
              <a:extLst>
                <a:ext uri="{FF2B5EF4-FFF2-40B4-BE49-F238E27FC236}">
                  <a16:creationId xmlns:a16="http://schemas.microsoft.com/office/drawing/2014/main" id="{7DD3E590-DA80-450F-9F14-12F50DA14584}"/>
                </a:ext>
              </a:extLst>
            </p:cNvPr>
            <p:cNvSpPr/>
            <p:nvPr/>
          </p:nvSpPr>
          <p:spPr>
            <a:xfrm>
              <a:off x="5133499" y="3279951"/>
              <a:ext cx="158400" cy="44015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40" name="矩形 139">
              <a:extLst>
                <a:ext uri="{FF2B5EF4-FFF2-40B4-BE49-F238E27FC236}">
                  <a16:creationId xmlns:a16="http://schemas.microsoft.com/office/drawing/2014/main" id="{34041CEB-C535-4F8E-BACA-A83B1563B7FE}"/>
                </a:ext>
              </a:extLst>
            </p:cNvPr>
            <p:cNvSpPr/>
            <p:nvPr/>
          </p:nvSpPr>
          <p:spPr>
            <a:xfrm>
              <a:off x="5794148" y="3280111"/>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JAXB</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1" name="矩形 140">
              <a:extLst>
                <a:ext uri="{FF2B5EF4-FFF2-40B4-BE49-F238E27FC236}">
                  <a16:creationId xmlns:a16="http://schemas.microsoft.com/office/drawing/2014/main" id="{7FC3DA4E-1017-4EF0-AFE8-7ED4F768FE5C}"/>
                </a:ext>
              </a:extLst>
            </p:cNvPr>
            <p:cNvSpPr/>
            <p:nvPr/>
          </p:nvSpPr>
          <p:spPr>
            <a:xfrm>
              <a:off x="5959516" y="3280111"/>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err="1">
                  <a:solidFill>
                    <a:schemeClr val="tx1"/>
                  </a:solidFill>
                  <a:latin typeface="Arial" panose="020B0604020202020204" pitchFamily="34" charset="0"/>
                  <a:cs typeface="Arial" panose="020B0604020202020204" pitchFamily="34" charset="0"/>
                </a:rPr>
                <a:t>Mgmt</a:t>
              </a:r>
              <a:endParaRPr lang="zh-CN" altLang="en-US" sz="900" dirty="0">
                <a:solidFill>
                  <a:schemeClr val="tx1"/>
                </a:solidFill>
                <a:latin typeface="Arial" panose="020B0604020202020204" pitchFamily="34" charset="0"/>
                <a:cs typeface="Arial" panose="020B0604020202020204" pitchFamily="34" charset="0"/>
              </a:endParaRPr>
            </a:p>
          </p:txBody>
        </p:sp>
      </p:grpSp>
      <p:grpSp>
        <p:nvGrpSpPr>
          <p:cNvPr id="145" name="组合 144">
            <a:extLst>
              <a:ext uri="{FF2B5EF4-FFF2-40B4-BE49-F238E27FC236}">
                <a16:creationId xmlns:a16="http://schemas.microsoft.com/office/drawing/2014/main" id="{F890E243-C371-4C65-B74E-2F7013E1D608}"/>
              </a:ext>
            </a:extLst>
          </p:cNvPr>
          <p:cNvGrpSpPr/>
          <p:nvPr/>
        </p:nvGrpSpPr>
        <p:grpSpPr>
          <a:xfrm>
            <a:off x="4583936" y="2753683"/>
            <a:ext cx="2249428" cy="581518"/>
            <a:chOff x="4974298" y="3279951"/>
            <a:chExt cx="2249428" cy="581518"/>
          </a:xfrm>
        </p:grpSpPr>
        <p:sp>
          <p:nvSpPr>
            <p:cNvPr id="146" name="矩形 145">
              <a:extLst>
                <a:ext uri="{FF2B5EF4-FFF2-40B4-BE49-F238E27FC236}">
                  <a16:creationId xmlns:a16="http://schemas.microsoft.com/office/drawing/2014/main" id="{81E455B7-F1A8-4475-96A7-DD8964DAA57F}"/>
                </a:ext>
              </a:extLst>
            </p:cNvPr>
            <p:cNvSpPr/>
            <p:nvPr/>
          </p:nvSpPr>
          <p:spPr>
            <a:xfrm>
              <a:off x="529742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7" name="矩形 146">
              <a:extLst>
                <a:ext uri="{FF2B5EF4-FFF2-40B4-BE49-F238E27FC236}">
                  <a16:creationId xmlns:a16="http://schemas.microsoft.com/office/drawing/2014/main" id="{631448D3-99F6-475A-AF5E-7A05E79CAB1A}"/>
                </a:ext>
              </a:extLst>
            </p:cNvPr>
            <p:cNvSpPr/>
            <p:nvPr/>
          </p:nvSpPr>
          <p:spPr>
            <a:xfrm>
              <a:off x="546077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8" name="矩形 147">
              <a:extLst>
                <a:ext uri="{FF2B5EF4-FFF2-40B4-BE49-F238E27FC236}">
                  <a16:creationId xmlns:a16="http://schemas.microsoft.com/office/drawing/2014/main" id="{AFDE04B7-E31B-4C9D-9F21-F2A1244D1621}"/>
                </a:ext>
              </a:extLst>
            </p:cNvPr>
            <p:cNvSpPr/>
            <p:nvPr/>
          </p:nvSpPr>
          <p:spPr>
            <a:xfrm>
              <a:off x="5626218"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49" name="矩形 148">
              <a:extLst>
                <a:ext uri="{FF2B5EF4-FFF2-40B4-BE49-F238E27FC236}">
                  <a16:creationId xmlns:a16="http://schemas.microsoft.com/office/drawing/2014/main" id="{4C1431D9-8BA9-4EEE-8CFD-0C303ED61E25}"/>
                </a:ext>
              </a:extLst>
            </p:cNvPr>
            <p:cNvSpPr/>
            <p:nvPr/>
          </p:nvSpPr>
          <p:spPr>
            <a:xfrm>
              <a:off x="6117253"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JMS</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50" name="矩形 149">
              <a:extLst>
                <a:ext uri="{FF2B5EF4-FFF2-40B4-BE49-F238E27FC236}">
                  <a16:creationId xmlns:a16="http://schemas.microsoft.com/office/drawing/2014/main" id="{0AEE50A2-3C6C-4350-AEAC-DC79CFDD8841}"/>
                </a:ext>
              </a:extLst>
            </p:cNvPr>
            <p:cNvSpPr/>
            <p:nvPr/>
          </p:nvSpPr>
          <p:spPr>
            <a:xfrm>
              <a:off x="6281960"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Connector 8</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51" name="矩形 150">
              <a:extLst>
                <a:ext uri="{FF2B5EF4-FFF2-40B4-BE49-F238E27FC236}">
                  <a16:creationId xmlns:a16="http://schemas.microsoft.com/office/drawing/2014/main" id="{9C465821-9ED3-4D1F-9707-46FF7E756D00}"/>
                </a:ext>
              </a:extLst>
            </p:cNvPr>
            <p:cNvSpPr/>
            <p:nvPr/>
          </p:nvSpPr>
          <p:spPr>
            <a:xfrm>
              <a:off x="4974298" y="3282489"/>
              <a:ext cx="1584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52" name="矩形 151">
              <a:extLst>
                <a:ext uri="{FF2B5EF4-FFF2-40B4-BE49-F238E27FC236}">
                  <a16:creationId xmlns:a16="http://schemas.microsoft.com/office/drawing/2014/main" id="{9283758C-D5AF-4AE4-A638-C5CE8A605BF3}"/>
                </a:ext>
              </a:extLst>
            </p:cNvPr>
            <p:cNvSpPr/>
            <p:nvPr/>
          </p:nvSpPr>
          <p:spPr>
            <a:xfrm>
              <a:off x="4974667" y="3722643"/>
              <a:ext cx="3168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00" dirty="0">
                  <a:solidFill>
                    <a:schemeClr val="tx1"/>
                  </a:solidFill>
                  <a:latin typeface="Arial" panose="020B0604020202020204" pitchFamily="34" charset="0"/>
                  <a:cs typeface="Arial" panose="020B0604020202020204" pitchFamily="34" charset="0"/>
                </a:rPr>
                <a:t>SAAJ</a:t>
              </a:r>
              <a:endParaRPr lang="zh-CN" altLang="en-US" sz="400" dirty="0">
                <a:solidFill>
                  <a:schemeClr val="tx1"/>
                </a:solidFill>
                <a:latin typeface="Arial" panose="020B0604020202020204" pitchFamily="34" charset="0"/>
                <a:cs typeface="Arial" panose="020B0604020202020204" pitchFamily="34" charset="0"/>
              </a:endParaRPr>
            </a:p>
          </p:txBody>
        </p:sp>
        <p:sp>
          <p:nvSpPr>
            <p:cNvPr id="153" name="矩形 152">
              <a:extLst>
                <a:ext uri="{FF2B5EF4-FFF2-40B4-BE49-F238E27FC236}">
                  <a16:creationId xmlns:a16="http://schemas.microsoft.com/office/drawing/2014/main" id="{436C6EF9-354F-448E-A8CE-E5F01E425C9B}"/>
                </a:ext>
              </a:extLst>
            </p:cNvPr>
            <p:cNvSpPr/>
            <p:nvPr/>
          </p:nvSpPr>
          <p:spPr>
            <a:xfrm>
              <a:off x="6869903" y="3282490"/>
              <a:ext cx="353148"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Java</a:t>
              </a:r>
            </a:p>
            <a:p>
              <a:pPr algn="ctr"/>
              <a:r>
                <a:rPr lang="en-US" altLang="zh-CN" sz="600" dirty="0">
                  <a:solidFill>
                    <a:schemeClr val="tx1"/>
                  </a:solidFill>
                  <a:latin typeface="Arial" panose="020B0604020202020204" pitchFamily="34" charset="0"/>
                  <a:cs typeface="Arial" panose="020B0604020202020204" pitchFamily="34" charset="0"/>
                </a:rPr>
                <a:t>Mail</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54" name="矩形 153">
              <a:extLst>
                <a:ext uri="{FF2B5EF4-FFF2-40B4-BE49-F238E27FC236}">
                  <a16:creationId xmlns:a16="http://schemas.microsoft.com/office/drawing/2014/main" id="{D000B742-E37D-48B3-B104-9BA2C582D919}"/>
                </a:ext>
              </a:extLst>
            </p:cNvPr>
            <p:cNvSpPr/>
            <p:nvPr/>
          </p:nvSpPr>
          <p:spPr>
            <a:xfrm>
              <a:off x="6869947" y="3579398"/>
              <a:ext cx="353779"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JAF</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55" name="矩形 154">
              <a:extLst>
                <a:ext uri="{FF2B5EF4-FFF2-40B4-BE49-F238E27FC236}">
                  <a16:creationId xmlns:a16="http://schemas.microsoft.com/office/drawing/2014/main" id="{58604726-4458-44F2-ADE0-54276E1692C4}"/>
                </a:ext>
              </a:extLst>
            </p:cNvPr>
            <p:cNvSpPr/>
            <p:nvPr/>
          </p:nvSpPr>
          <p:spPr>
            <a:xfrm>
              <a:off x="6441106" y="3282490"/>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JPA</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56" name="矩形 155">
              <a:extLst>
                <a:ext uri="{FF2B5EF4-FFF2-40B4-BE49-F238E27FC236}">
                  <a16:creationId xmlns:a16="http://schemas.microsoft.com/office/drawing/2014/main" id="{DEE32D2D-D479-43B3-9531-A36CAD7D7CE9}"/>
                </a:ext>
              </a:extLst>
            </p:cNvPr>
            <p:cNvSpPr/>
            <p:nvPr/>
          </p:nvSpPr>
          <p:spPr>
            <a:xfrm>
              <a:off x="5133499" y="3279951"/>
              <a:ext cx="158400" cy="440154"/>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57" name="矩形 156">
              <a:extLst>
                <a:ext uri="{FF2B5EF4-FFF2-40B4-BE49-F238E27FC236}">
                  <a16:creationId xmlns:a16="http://schemas.microsoft.com/office/drawing/2014/main" id="{6C88D646-B80E-47DD-ACB3-C5090613DBF3}"/>
                </a:ext>
              </a:extLst>
            </p:cNvPr>
            <p:cNvSpPr/>
            <p:nvPr/>
          </p:nvSpPr>
          <p:spPr>
            <a:xfrm>
              <a:off x="5794148" y="3280111"/>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JAXB</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58" name="矩形 157">
              <a:extLst>
                <a:ext uri="{FF2B5EF4-FFF2-40B4-BE49-F238E27FC236}">
                  <a16:creationId xmlns:a16="http://schemas.microsoft.com/office/drawing/2014/main" id="{C1DEC5D8-B983-41FD-8D29-8B01CF16955B}"/>
                </a:ext>
              </a:extLst>
            </p:cNvPr>
            <p:cNvSpPr/>
            <p:nvPr/>
          </p:nvSpPr>
          <p:spPr>
            <a:xfrm>
              <a:off x="5959516" y="3280111"/>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err="1">
                  <a:solidFill>
                    <a:schemeClr val="tx1"/>
                  </a:solidFill>
                  <a:latin typeface="Arial" panose="020B0604020202020204" pitchFamily="34" charset="0"/>
                  <a:cs typeface="Arial" panose="020B0604020202020204" pitchFamily="34" charset="0"/>
                </a:rPr>
                <a:t>Mgmt</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59" name="矩形 158">
              <a:extLst>
                <a:ext uri="{FF2B5EF4-FFF2-40B4-BE49-F238E27FC236}">
                  <a16:creationId xmlns:a16="http://schemas.microsoft.com/office/drawing/2014/main" id="{62210BDD-9FCF-4A1A-9A7B-06F834C5A674}"/>
                </a:ext>
              </a:extLst>
            </p:cNvPr>
            <p:cNvSpPr/>
            <p:nvPr/>
          </p:nvSpPr>
          <p:spPr>
            <a:xfrm>
              <a:off x="6600649" y="3282492"/>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JSF</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60" name="矩形 159">
              <a:extLst>
                <a:ext uri="{FF2B5EF4-FFF2-40B4-BE49-F238E27FC236}">
                  <a16:creationId xmlns:a16="http://schemas.microsoft.com/office/drawing/2014/main" id="{C43D8D32-CA88-4262-B49C-26AADD6E7EB7}"/>
                </a:ext>
              </a:extLst>
            </p:cNvPr>
            <p:cNvSpPr/>
            <p:nvPr/>
          </p:nvSpPr>
          <p:spPr>
            <a:xfrm>
              <a:off x="6758945" y="3282490"/>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JSTL</a:t>
              </a:r>
              <a:endParaRPr lang="zh-CN" altLang="en-US" sz="900" dirty="0">
                <a:solidFill>
                  <a:schemeClr val="tx1"/>
                </a:solidFill>
                <a:latin typeface="Arial" panose="020B0604020202020204" pitchFamily="34" charset="0"/>
                <a:cs typeface="Arial" panose="020B0604020202020204" pitchFamily="34" charset="0"/>
              </a:endParaRPr>
            </a:p>
          </p:txBody>
        </p:sp>
      </p:grpSp>
      <p:sp>
        <p:nvSpPr>
          <p:cNvPr id="88" name="文本框 87">
            <a:extLst>
              <a:ext uri="{FF2B5EF4-FFF2-40B4-BE49-F238E27FC236}">
                <a16:creationId xmlns:a16="http://schemas.microsoft.com/office/drawing/2014/main" id="{E23E3193-9945-4CCF-A2DB-5E3CDEB0517D}"/>
              </a:ext>
            </a:extLst>
          </p:cNvPr>
          <p:cNvSpPr txBox="1"/>
          <p:nvPr/>
        </p:nvSpPr>
        <p:spPr>
          <a:xfrm>
            <a:off x="9305591" y="5731264"/>
            <a:ext cx="1263487" cy="369332"/>
          </a:xfrm>
          <a:prstGeom prst="rect">
            <a:avLst/>
          </a:prstGeom>
          <a:noFill/>
        </p:spPr>
        <p:txBody>
          <a:bodyPr wrap="none" rtlCol="0">
            <a:spAutoFit/>
          </a:bodyPr>
          <a:lstStyle/>
          <a:p>
            <a:r>
              <a:rPr lang="en-US" altLang="zh-CN" b="1" dirty="0" err="1">
                <a:latin typeface="华文中宋" panose="02010600040101010101" pitchFamily="2" charset="-122"/>
                <a:ea typeface="华文中宋" panose="02010600040101010101" pitchFamily="2" charset="-122"/>
              </a:rPr>
              <a:t>JavaEE</a:t>
            </a:r>
            <a:r>
              <a:rPr lang="en-US" altLang="zh-CN" b="1" dirty="0">
                <a:latin typeface="华文中宋" panose="02010600040101010101" pitchFamily="2" charset="-122"/>
                <a:ea typeface="华文中宋" panose="02010600040101010101" pitchFamily="2" charset="-122"/>
              </a:rPr>
              <a:t> 5</a:t>
            </a:r>
            <a:endParaRPr lang="zh-CN" altLang="en-US"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8765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4065109" y="3593839"/>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4125326" y="2281095"/>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4166306"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414988" y="4851672"/>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464137" y="5121438"/>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415896434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par>
                              <p:cTn id="12" fill="hold">
                                <p:stCondLst>
                                  <p:cond delay="1000"/>
                                </p:stCondLst>
                                <p:childTnLst>
                                  <p:par>
                                    <p:cTn id="13" presetID="2" presetClass="entr" presetSubtype="8" fill="hold" grpId="0" nodeType="afterEffect" p14:presetBounceEnd="44000">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14:bounceEnd="44000">
                                          <p:cBhvr additive="base">
                                            <p:cTn id="15" dur="500" fill="hold"/>
                                            <p:tgtEl>
                                              <p:spTgt spid="22"/>
                                            </p:tgtEl>
                                            <p:attrNameLst>
                                              <p:attrName>ppt_x</p:attrName>
                                            </p:attrNameLst>
                                          </p:cBhvr>
                                          <p:tavLst>
                                            <p:tav tm="0">
                                              <p:val>
                                                <p:strVal val="0-#ppt_w/2"/>
                                              </p:val>
                                            </p:tav>
                                            <p:tav tm="100000">
                                              <p:val>
                                                <p:strVal val="#ppt_x"/>
                                              </p:val>
                                            </p:tav>
                                          </p:tavLst>
                                        </p:anim>
                                        <p:anim calcmode="lin" valueType="num" p14:bounceEnd="44000">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0-#ppt_w/2"/>
                                              </p:val>
                                            </p:tav>
                                            <p:tav tm="100000">
                                              <p:val>
                                                <p:strVal val="#ppt_x"/>
                                              </p:val>
                                            </p:tav>
                                          </p:tavLst>
                                        </p:anim>
                                        <p:anim calcmode="lin" valueType="num">
                                          <p:cBhvr additive="base">
                                            <p:cTn id="21" dur="5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14:presetBounceEnd="44000">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14:bounceEnd="44000">
                                          <p:cBhvr additive="base">
                                            <p:cTn id="30" dur="500" fill="hold"/>
                                            <p:tgtEl>
                                              <p:spTgt spid="33"/>
                                            </p:tgtEl>
                                            <p:attrNameLst>
                                              <p:attrName>ppt_x</p:attrName>
                                            </p:attrNameLst>
                                          </p:cBhvr>
                                          <p:tavLst>
                                            <p:tav tm="0">
                                              <p:val>
                                                <p:strVal val="0-#ppt_w/2"/>
                                              </p:val>
                                            </p:tav>
                                            <p:tav tm="100000">
                                              <p:val>
                                                <p:strVal val="#ppt_x"/>
                                              </p:val>
                                            </p:tav>
                                          </p:tavLst>
                                        </p:anim>
                                        <p:anim calcmode="lin" valueType="num" p14:bounceEnd="44000">
                                          <p:cBhvr additive="base">
                                            <p:cTn id="31" dur="500" fill="hold"/>
                                            <p:tgtEl>
                                              <p:spTgt spid="3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0-#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14:presetBounceEnd="44000">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14:bounceEnd="44000">
                                          <p:cBhvr additive="base">
                                            <p:cTn id="45" dur="500" fill="hold"/>
                                            <p:tgtEl>
                                              <p:spTgt spid="28"/>
                                            </p:tgtEl>
                                            <p:attrNameLst>
                                              <p:attrName>ppt_x</p:attrName>
                                            </p:attrNameLst>
                                          </p:cBhvr>
                                          <p:tavLst>
                                            <p:tav tm="0">
                                              <p:val>
                                                <p:strVal val="0-#ppt_w/2"/>
                                              </p:val>
                                            </p:tav>
                                            <p:tav tm="100000">
                                              <p:val>
                                                <p:strVal val="#ppt_x"/>
                                              </p:val>
                                            </p:tav>
                                          </p:tavLst>
                                        </p:anim>
                                        <p:anim calcmode="lin" valueType="num" p14:bounceEnd="44000">
                                          <p:cBhvr additive="base">
                                            <p:cTn id="46" dur="500" fill="hold"/>
                                            <p:tgtEl>
                                              <p:spTgt spid="28"/>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additive="base">
                                            <p:cTn id="50" dur="500" fill="hold"/>
                                            <p:tgtEl>
                                              <p:spTgt spid="54"/>
                                            </p:tgtEl>
                                            <p:attrNameLst>
                                              <p:attrName>ppt_x</p:attrName>
                                            </p:attrNameLst>
                                          </p:cBhvr>
                                          <p:tavLst>
                                            <p:tav tm="0">
                                              <p:val>
                                                <p:strVal val="0-#ppt_w/2"/>
                                              </p:val>
                                            </p:tav>
                                            <p:tav tm="100000">
                                              <p:val>
                                                <p:strVal val="#ppt_x"/>
                                              </p:val>
                                            </p:tav>
                                          </p:tavLst>
                                        </p:anim>
                                        <p:anim calcmode="lin" valueType="num">
                                          <p:cBhvr additive="base">
                                            <p:cTn id="51" dur="500" fill="hold"/>
                                            <p:tgtEl>
                                              <p:spTgt spid="54"/>
                                            </p:tgtEl>
                                            <p:attrNameLst>
                                              <p:attrName>ppt_y</p:attrName>
                                            </p:attrNameLst>
                                          </p:cBhvr>
                                          <p:tavLst>
                                            <p:tav tm="0">
                                              <p:val>
                                                <p:strVal val="#ppt_y"/>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14:presetBounceEnd="44000">
                                      <p:stCondLst>
                                        <p:cond delay="0"/>
                                      </p:stCondLst>
                                      <p:childTnLst>
                                        <p:set>
                                          <p:cBhvr>
                                            <p:cTn id="59" dur="1" fill="hold">
                                              <p:stCondLst>
                                                <p:cond delay="0"/>
                                              </p:stCondLst>
                                            </p:cTn>
                                            <p:tgtEl>
                                              <p:spTgt spid="65"/>
                                            </p:tgtEl>
                                            <p:attrNameLst>
                                              <p:attrName>style.visibility</p:attrName>
                                            </p:attrNameLst>
                                          </p:cBhvr>
                                          <p:to>
                                            <p:strVal val="visible"/>
                                          </p:to>
                                        </p:set>
                                        <p:anim calcmode="lin" valueType="num" p14:bounceEnd="44000">
                                          <p:cBhvr additive="base">
                                            <p:cTn id="60" dur="500" fill="hold"/>
                                            <p:tgtEl>
                                              <p:spTgt spid="65"/>
                                            </p:tgtEl>
                                            <p:attrNameLst>
                                              <p:attrName>ppt_x</p:attrName>
                                            </p:attrNameLst>
                                          </p:cBhvr>
                                          <p:tavLst>
                                            <p:tav tm="0">
                                              <p:val>
                                                <p:strVal val="0-#ppt_w/2"/>
                                              </p:val>
                                            </p:tav>
                                            <p:tav tm="100000">
                                              <p:val>
                                                <p:strVal val="#ppt_x"/>
                                              </p:val>
                                            </p:tav>
                                          </p:tavLst>
                                        </p:anim>
                                        <p:anim calcmode="lin" valueType="num" p14:bounceEnd="44000">
                                          <p:cBhvr additive="base">
                                            <p:cTn id="61" dur="500" fill="hold"/>
                                            <p:tgtEl>
                                              <p:spTgt spid="65"/>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2" presetClass="entr" presetSubtype="8" fill="hold" grpId="0" nodeType="afterEffect">
                                      <p:stCondLst>
                                        <p:cond delay="0"/>
                                      </p:stCondLst>
                                      <p:childTnLst>
                                        <p:set>
                                          <p:cBhvr>
                                            <p:cTn id="64" dur="1" fill="hold">
                                              <p:stCondLst>
                                                <p:cond delay="0"/>
                                              </p:stCondLst>
                                            </p:cTn>
                                            <p:tgtEl>
                                              <p:spTgt spid="79"/>
                                            </p:tgtEl>
                                            <p:attrNameLst>
                                              <p:attrName>style.visibility</p:attrName>
                                            </p:attrNameLst>
                                          </p:cBhvr>
                                          <p:to>
                                            <p:strVal val="visible"/>
                                          </p:to>
                                        </p:set>
                                        <p:anim calcmode="lin" valueType="num">
                                          <p:cBhvr additive="base">
                                            <p:cTn id="65" dur="500" fill="hold"/>
                                            <p:tgtEl>
                                              <p:spTgt spid="79"/>
                                            </p:tgtEl>
                                            <p:attrNameLst>
                                              <p:attrName>ppt_x</p:attrName>
                                            </p:attrNameLst>
                                          </p:cBhvr>
                                          <p:tavLst>
                                            <p:tav tm="0">
                                              <p:val>
                                                <p:strVal val="0-#ppt_w/2"/>
                                              </p:val>
                                            </p:tav>
                                            <p:tav tm="100000">
                                              <p:val>
                                                <p:strVal val="#ppt_x"/>
                                              </p:val>
                                            </p:tav>
                                          </p:tavLst>
                                        </p:anim>
                                        <p:anim calcmode="lin" valueType="num">
                                          <p:cBhvr additive="base">
                                            <p:cTn id="66" dur="500" fill="hold"/>
                                            <p:tgtEl>
                                              <p:spTgt spid="79"/>
                                            </p:tgtEl>
                                            <p:attrNameLst>
                                              <p:attrName>ppt_y</p:attrName>
                                            </p:attrNameLst>
                                          </p:cBhvr>
                                          <p:tavLst>
                                            <p:tav tm="0">
                                              <p:val>
                                                <p:strVal val="#ppt_y"/>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additive="base">
                                            <p:cTn id="69" dur="500" fill="hold"/>
                                            <p:tgtEl>
                                              <p:spTgt spid="67"/>
                                            </p:tgtEl>
                                            <p:attrNameLst>
                                              <p:attrName>ppt_x</p:attrName>
                                            </p:attrNameLst>
                                          </p:cBhvr>
                                          <p:tavLst>
                                            <p:tav tm="0">
                                              <p:val>
                                                <p:strVal val="#ppt_x"/>
                                              </p:val>
                                            </p:tav>
                                            <p:tav tm="100000">
                                              <p:val>
                                                <p:strVal val="#ppt_x"/>
                                              </p:val>
                                            </p:tav>
                                          </p:tavLst>
                                        </p:anim>
                                        <p:anim calcmode="lin" valueType="num">
                                          <p:cBhvr additive="base">
                                            <p:cTn id="7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14:presetBounceEnd="44000">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14:bounceEnd="44000">
                                          <p:cBhvr additive="base">
                                            <p:cTn id="75" dur="500" fill="hold"/>
                                            <p:tgtEl>
                                              <p:spTgt spid="30"/>
                                            </p:tgtEl>
                                            <p:attrNameLst>
                                              <p:attrName>ppt_x</p:attrName>
                                            </p:attrNameLst>
                                          </p:cBhvr>
                                          <p:tavLst>
                                            <p:tav tm="0">
                                              <p:val>
                                                <p:strVal val="0-#ppt_w/2"/>
                                              </p:val>
                                            </p:tav>
                                            <p:tav tm="100000">
                                              <p:val>
                                                <p:strVal val="#ppt_x"/>
                                              </p:val>
                                            </p:tav>
                                          </p:tavLst>
                                        </p:anim>
                                        <p:anim calcmode="lin" valueType="num" p14:bounceEnd="44000">
                                          <p:cBhvr additive="base">
                                            <p:cTn id="76" dur="500" fill="hold"/>
                                            <p:tgtEl>
                                              <p:spTgt spid="30"/>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2" presetClass="entr" presetSubtype="8"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additive="base">
                                            <p:cTn id="80" dur="500" fill="hold"/>
                                            <p:tgtEl>
                                              <p:spTgt spid="55"/>
                                            </p:tgtEl>
                                            <p:attrNameLst>
                                              <p:attrName>ppt_x</p:attrName>
                                            </p:attrNameLst>
                                          </p:cBhvr>
                                          <p:tavLst>
                                            <p:tav tm="0">
                                              <p:val>
                                                <p:strVal val="0-#ppt_w/2"/>
                                              </p:val>
                                            </p:tav>
                                            <p:tav tm="100000">
                                              <p:val>
                                                <p:strVal val="#ppt_x"/>
                                              </p:val>
                                            </p:tav>
                                          </p:tavLst>
                                        </p:anim>
                                        <p:anim calcmode="lin" valueType="num">
                                          <p:cBhvr additive="base">
                                            <p:cTn id="81" dur="500" fill="hold"/>
                                            <p:tgtEl>
                                              <p:spTgt spid="55"/>
                                            </p:tgtEl>
                                            <p:attrNameLst>
                                              <p:attrName>ppt_y</p:attrName>
                                            </p:attrNameLst>
                                          </p:cBhvr>
                                          <p:tavLst>
                                            <p:tav tm="0">
                                              <p:val>
                                                <p:strVal val="#ppt_y"/>
                                              </p:val>
                                            </p:tav>
                                            <p:tav tm="100000">
                                              <p:val>
                                                <p:strVal val="#ppt_y"/>
                                              </p:val>
                                            </p:tav>
                                          </p:tavLst>
                                        </p:anim>
                                      </p:childTnLst>
                                    </p:cTn>
                                  </p:par>
                                  <p:par>
                                    <p:cTn id="82" presetID="2" presetClass="entr" presetSubtype="1"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fill="hold"/>
                                            <p:tgtEl>
                                              <p:spTgt spid="23"/>
                                            </p:tgtEl>
                                            <p:attrNameLst>
                                              <p:attrName>ppt_x</p:attrName>
                                            </p:attrNameLst>
                                          </p:cBhvr>
                                          <p:tavLst>
                                            <p:tav tm="0">
                                              <p:val>
                                                <p:strVal val="#ppt_x"/>
                                              </p:val>
                                            </p:tav>
                                            <p:tav tm="100000">
                                              <p:val>
                                                <p:strVal val="#ppt_x"/>
                                              </p:val>
                                            </p:tav>
                                          </p:tavLst>
                                        </p:anim>
                                        <p:anim calcmode="lin" valueType="num">
                                          <p:cBhvr additive="base">
                                            <p:cTn id="85"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14:presetBounceEnd="44000">
                                      <p:stCondLst>
                                        <p:cond delay="0"/>
                                      </p:stCondLst>
                                      <p:childTnLst>
                                        <p:set>
                                          <p:cBhvr>
                                            <p:cTn id="89" dur="1" fill="hold">
                                              <p:stCondLst>
                                                <p:cond delay="0"/>
                                              </p:stCondLst>
                                            </p:cTn>
                                            <p:tgtEl>
                                              <p:spTgt spid="76"/>
                                            </p:tgtEl>
                                            <p:attrNameLst>
                                              <p:attrName>style.visibility</p:attrName>
                                            </p:attrNameLst>
                                          </p:cBhvr>
                                          <p:to>
                                            <p:strVal val="visible"/>
                                          </p:to>
                                        </p:set>
                                        <p:anim calcmode="lin" valueType="num" p14:bounceEnd="44000">
                                          <p:cBhvr additive="base">
                                            <p:cTn id="90" dur="500" fill="hold"/>
                                            <p:tgtEl>
                                              <p:spTgt spid="76"/>
                                            </p:tgtEl>
                                            <p:attrNameLst>
                                              <p:attrName>ppt_x</p:attrName>
                                            </p:attrNameLst>
                                          </p:cBhvr>
                                          <p:tavLst>
                                            <p:tav tm="0">
                                              <p:val>
                                                <p:strVal val="0-#ppt_w/2"/>
                                              </p:val>
                                            </p:tav>
                                            <p:tav tm="100000">
                                              <p:val>
                                                <p:strVal val="#ppt_x"/>
                                              </p:val>
                                            </p:tav>
                                          </p:tavLst>
                                        </p:anim>
                                        <p:anim calcmode="lin" valueType="num" p14:bounceEnd="44000">
                                          <p:cBhvr additive="base">
                                            <p:cTn id="91" dur="500" fill="hold"/>
                                            <p:tgtEl>
                                              <p:spTgt spid="76"/>
                                            </p:tgtEl>
                                            <p:attrNameLst>
                                              <p:attrName>ppt_y</p:attrName>
                                            </p:attrNameLst>
                                          </p:cBhvr>
                                          <p:tavLst>
                                            <p:tav tm="0">
                                              <p:val>
                                                <p:strVal val="#ppt_y"/>
                                              </p:val>
                                            </p:tav>
                                            <p:tav tm="100000">
                                              <p:val>
                                                <p:strVal val="#ppt_y"/>
                                              </p:val>
                                            </p:tav>
                                          </p:tavLst>
                                        </p:anim>
                                      </p:childTnLst>
                                    </p:cTn>
                                  </p:par>
                                </p:childTnLst>
                              </p:cTn>
                            </p:par>
                            <p:par>
                              <p:cTn id="92" fill="hold">
                                <p:stCondLst>
                                  <p:cond delay="500"/>
                                </p:stCondLst>
                                <p:childTnLst>
                                  <p:par>
                                    <p:cTn id="93" presetID="2" presetClass="entr" presetSubtype="8" fill="hold" grpId="0" nodeType="afterEffect">
                                      <p:stCondLst>
                                        <p:cond delay="0"/>
                                      </p:stCondLst>
                                      <p:childTnLst>
                                        <p:set>
                                          <p:cBhvr>
                                            <p:cTn id="94" dur="1" fill="hold">
                                              <p:stCondLst>
                                                <p:cond delay="0"/>
                                              </p:stCondLst>
                                            </p:cTn>
                                            <p:tgtEl>
                                              <p:spTgt spid="80"/>
                                            </p:tgtEl>
                                            <p:attrNameLst>
                                              <p:attrName>style.visibility</p:attrName>
                                            </p:attrNameLst>
                                          </p:cBhvr>
                                          <p:to>
                                            <p:strVal val="visible"/>
                                          </p:to>
                                        </p:set>
                                        <p:anim calcmode="lin" valueType="num">
                                          <p:cBhvr additive="base">
                                            <p:cTn id="95" dur="500" fill="hold"/>
                                            <p:tgtEl>
                                              <p:spTgt spid="80"/>
                                            </p:tgtEl>
                                            <p:attrNameLst>
                                              <p:attrName>ppt_x</p:attrName>
                                            </p:attrNameLst>
                                          </p:cBhvr>
                                          <p:tavLst>
                                            <p:tav tm="0">
                                              <p:val>
                                                <p:strVal val="0-#ppt_w/2"/>
                                              </p:val>
                                            </p:tav>
                                            <p:tav tm="100000">
                                              <p:val>
                                                <p:strVal val="#ppt_x"/>
                                              </p:val>
                                            </p:tav>
                                          </p:tavLst>
                                        </p:anim>
                                        <p:anim calcmode="lin" valueType="num">
                                          <p:cBhvr additive="base">
                                            <p:cTn id="96" dur="500" fill="hold"/>
                                            <p:tgtEl>
                                              <p:spTgt spid="80"/>
                                            </p:tgtEl>
                                            <p:attrNameLst>
                                              <p:attrName>ppt_y</p:attrName>
                                            </p:attrNameLst>
                                          </p:cBhvr>
                                          <p:tavLst>
                                            <p:tav tm="0">
                                              <p:val>
                                                <p:strVal val="#ppt_y"/>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 calcmode="lin" valueType="num">
                                          <p:cBhvr additive="base">
                                            <p:cTn id="99" dur="500" fill="hold"/>
                                            <p:tgtEl>
                                              <p:spTgt spid="70"/>
                                            </p:tgtEl>
                                            <p:attrNameLst>
                                              <p:attrName>ppt_x</p:attrName>
                                            </p:attrNameLst>
                                          </p:cBhvr>
                                          <p:tavLst>
                                            <p:tav tm="0">
                                              <p:val>
                                                <p:strVal val="#ppt_x"/>
                                              </p:val>
                                            </p:tav>
                                            <p:tav tm="100000">
                                              <p:val>
                                                <p:strVal val="#ppt_x"/>
                                              </p:val>
                                            </p:tav>
                                          </p:tavLst>
                                        </p:anim>
                                        <p:anim calcmode="lin" valueType="num">
                                          <p:cBhvr additive="base">
                                            <p:cTn id="100" dur="500" fill="hold"/>
                                            <p:tgtEl>
                                              <p:spTgt spid="7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6" grpId="0"/>
          <p:bldP spid="27" grpId="0"/>
          <p:bldP spid="28" grpId="0" animBg="1"/>
          <p:bldP spid="36" grpId="0"/>
          <p:bldP spid="37" grpId="0"/>
          <p:bldP spid="54" grpId="0"/>
          <p:bldP spid="55" grpId="0"/>
          <p:bldP spid="65" grpId="0" animBg="1"/>
          <p:bldP spid="67" grpId="0"/>
          <p:bldP spid="70" grpId="0"/>
          <p:bldP spid="79" grpId="0"/>
          <p:bldP spid="8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0-#ppt_w/2"/>
                                              </p:val>
                                            </p:tav>
                                            <p:tav tm="100000">
                                              <p:val>
                                                <p:strVal val="#ppt_x"/>
                                              </p:val>
                                            </p:tav>
                                          </p:tavLst>
                                        </p:anim>
                                        <p:anim calcmode="lin" valueType="num">
                                          <p:cBhvr additive="base">
                                            <p:cTn id="21" dur="5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ppt_x"/>
                                              </p:val>
                                            </p:tav>
                                            <p:tav tm="100000">
                                              <p:val>
                                                <p:strVal val="#ppt_x"/>
                                              </p:val>
                                            </p:tav>
                                          </p:tavLst>
                                        </p:anim>
                                        <p:anim calcmode="lin" valueType="num">
                                          <p:cBhvr additive="base">
                                            <p:cTn id="25"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 calcmode="lin" valueType="num">
                                          <p:cBhvr additive="base">
                                            <p:cTn id="30" dur="500" fill="hold"/>
                                            <p:tgtEl>
                                              <p:spTgt spid="33"/>
                                            </p:tgtEl>
                                            <p:attrNameLst>
                                              <p:attrName>ppt_x</p:attrName>
                                            </p:attrNameLst>
                                          </p:cBhvr>
                                          <p:tavLst>
                                            <p:tav tm="0">
                                              <p:val>
                                                <p:strVal val="0-#ppt_w/2"/>
                                              </p:val>
                                            </p:tav>
                                            <p:tav tm="100000">
                                              <p:val>
                                                <p:strVal val="#ppt_x"/>
                                              </p:val>
                                            </p:tav>
                                          </p:tavLst>
                                        </p:anim>
                                        <p:anim calcmode="lin" valueType="num">
                                          <p:cBhvr additive="base">
                                            <p:cTn id="31" dur="500" fill="hold"/>
                                            <p:tgtEl>
                                              <p:spTgt spid="3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 presetClass="entr" presetSubtype="8"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0-#ppt_w/2"/>
                                              </p:val>
                                            </p:tav>
                                            <p:tav tm="100000">
                                              <p:val>
                                                <p:strVal val="#ppt_x"/>
                                              </p:val>
                                            </p:tav>
                                          </p:tavLst>
                                        </p:anim>
                                        <p:anim calcmode="lin" valueType="num">
                                          <p:cBhvr additive="base">
                                            <p:cTn id="36" dur="500" fill="hold"/>
                                            <p:tgtEl>
                                              <p:spTgt spid="37"/>
                                            </p:tgtEl>
                                            <p:attrNameLst>
                                              <p:attrName>ppt_y</p:attrName>
                                            </p:attrNameLst>
                                          </p:cBhvr>
                                          <p:tavLst>
                                            <p:tav tm="0">
                                              <p:val>
                                                <p:strVal val="#ppt_y"/>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additive="base">
                                            <p:cTn id="45" dur="500" fill="hold"/>
                                            <p:tgtEl>
                                              <p:spTgt spid="28"/>
                                            </p:tgtEl>
                                            <p:attrNameLst>
                                              <p:attrName>ppt_x</p:attrName>
                                            </p:attrNameLst>
                                          </p:cBhvr>
                                          <p:tavLst>
                                            <p:tav tm="0">
                                              <p:val>
                                                <p:strVal val="0-#ppt_w/2"/>
                                              </p:val>
                                            </p:tav>
                                            <p:tav tm="100000">
                                              <p:val>
                                                <p:strVal val="#ppt_x"/>
                                              </p:val>
                                            </p:tav>
                                          </p:tavLst>
                                        </p:anim>
                                        <p:anim calcmode="lin" valueType="num">
                                          <p:cBhvr additive="base">
                                            <p:cTn id="46" dur="500" fill="hold"/>
                                            <p:tgtEl>
                                              <p:spTgt spid="28"/>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additive="base">
                                            <p:cTn id="50" dur="500" fill="hold"/>
                                            <p:tgtEl>
                                              <p:spTgt spid="54"/>
                                            </p:tgtEl>
                                            <p:attrNameLst>
                                              <p:attrName>ppt_x</p:attrName>
                                            </p:attrNameLst>
                                          </p:cBhvr>
                                          <p:tavLst>
                                            <p:tav tm="0">
                                              <p:val>
                                                <p:strVal val="0-#ppt_w/2"/>
                                              </p:val>
                                            </p:tav>
                                            <p:tav tm="100000">
                                              <p:val>
                                                <p:strVal val="#ppt_x"/>
                                              </p:val>
                                            </p:tav>
                                          </p:tavLst>
                                        </p:anim>
                                        <p:anim calcmode="lin" valueType="num">
                                          <p:cBhvr additive="base">
                                            <p:cTn id="51" dur="500" fill="hold"/>
                                            <p:tgtEl>
                                              <p:spTgt spid="54"/>
                                            </p:tgtEl>
                                            <p:attrNameLst>
                                              <p:attrName>ppt_y</p:attrName>
                                            </p:attrNameLst>
                                          </p:cBhvr>
                                          <p:tavLst>
                                            <p:tav tm="0">
                                              <p:val>
                                                <p:strVal val="#ppt_y"/>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65"/>
                                            </p:tgtEl>
                                            <p:attrNameLst>
                                              <p:attrName>style.visibility</p:attrName>
                                            </p:attrNameLst>
                                          </p:cBhvr>
                                          <p:to>
                                            <p:strVal val="visible"/>
                                          </p:to>
                                        </p:set>
                                        <p:anim calcmode="lin" valueType="num">
                                          <p:cBhvr additive="base">
                                            <p:cTn id="60" dur="500" fill="hold"/>
                                            <p:tgtEl>
                                              <p:spTgt spid="65"/>
                                            </p:tgtEl>
                                            <p:attrNameLst>
                                              <p:attrName>ppt_x</p:attrName>
                                            </p:attrNameLst>
                                          </p:cBhvr>
                                          <p:tavLst>
                                            <p:tav tm="0">
                                              <p:val>
                                                <p:strVal val="0-#ppt_w/2"/>
                                              </p:val>
                                            </p:tav>
                                            <p:tav tm="100000">
                                              <p:val>
                                                <p:strVal val="#ppt_x"/>
                                              </p:val>
                                            </p:tav>
                                          </p:tavLst>
                                        </p:anim>
                                        <p:anim calcmode="lin" valueType="num">
                                          <p:cBhvr additive="base">
                                            <p:cTn id="61" dur="500" fill="hold"/>
                                            <p:tgtEl>
                                              <p:spTgt spid="65"/>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2" presetClass="entr" presetSubtype="8" fill="hold" grpId="0" nodeType="afterEffect">
                                      <p:stCondLst>
                                        <p:cond delay="0"/>
                                      </p:stCondLst>
                                      <p:childTnLst>
                                        <p:set>
                                          <p:cBhvr>
                                            <p:cTn id="64" dur="1" fill="hold">
                                              <p:stCondLst>
                                                <p:cond delay="0"/>
                                              </p:stCondLst>
                                            </p:cTn>
                                            <p:tgtEl>
                                              <p:spTgt spid="79"/>
                                            </p:tgtEl>
                                            <p:attrNameLst>
                                              <p:attrName>style.visibility</p:attrName>
                                            </p:attrNameLst>
                                          </p:cBhvr>
                                          <p:to>
                                            <p:strVal val="visible"/>
                                          </p:to>
                                        </p:set>
                                        <p:anim calcmode="lin" valueType="num">
                                          <p:cBhvr additive="base">
                                            <p:cTn id="65" dur="500" fill="hold"/>
                                            <p:tgtEl>
                                              <p:spTgt spid="79"/>
                                            </p:tgtEl>
                                            <p:attrNameLst>
                                              <p:attrName>ppt_x</p:attrName>
                                            </p:attrNameLst>
                                          </p:cBhvr>
                                          <p:tavLst>
                                            <p:tav tm="0">
                                              <p:val>
                                                <p:strVal val="0-#ppt_w/2"/>
                                              </p:val>
                                            </p:tav>
                                            <p:tav tm="100000">
                                              <p:val>
                                                <p:strVal val="#ppt_x"/>
                                              </p:val>
                                            </p:tav>
                                          </p:tavLst>
                                        </p:anim>
                                        <p:anim calcmode="lin" valueType="num">
                                          <p:cBhvr additive="base">
                                            <p:cTn id="66" dur="500" fill="hold"/>
                                            <p:tgtEl>
                                              <p:spTgt spid="79"/>
                                            </p:tgtEl>
                                            <p:attrNameLst>
                                              <p:attrName>ppt_y</p:attrName>
                                            </p:attrNameLst>
                                          </p:cBhvr>
                                          <p:tavLst>
                                            <p:tav tm="0">
                                              <p:val>
                                                <p:strVal val="#ppt_y"/>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additive="base">
                                            <p:cTn id="69" dur="500" fill="hold"/>
                                            <p:tgtEl>
                                              <p:spTgt spid="67"/>
                                            </p:tgtEl>
                                            <p:attrNameLst>
                                              <p:attrName>ppt_x</p:attrName>
                                            </p:attrNameLst>
                                          </p:cBhvr>
                                          <p:tavLst>
                                            <p:tav tm="0">
                                              <p:val>
                                                <p:strVal val="#ppt_x"/>
                                              </p:val>
                                            </p:tav>
                                            <p:tav tm="100000">
                                              <p:val>
                                                <p:strVal val="#ppt_x"/>
                                              </p:val>
                                            </p:tav>
                                          </p:tavLst>
                                        </p:anim>
                                        <p:anim calcmode="lin" valueType="num">
                                          <p:cBhvr additive="base">
                                            <p:cTn id="70"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0-#ppt_w/2"/>
                                              </p:val>
                                            </p:tav>
                                            <p:tav tm="100000">
                                              <p:val>
                                                <p:strVal val="#ppt_x"/>
                                              </p:val>
                                            </p:tav>
                                          </p:tavLst>
                                        </p:anim>
                                        <p:anim calcmode="lin" valueType="num">
                                          <p:cBhvr additive="base">
                                            <p:cTn id="76" dur="500" fill="hold"/>
                                            <p:tgtEl>
                                              <p:spTgt spid="30"/>
                                            </p:tgtEl>
                                            <p:attrNameLst>
                                              <p:attrName>ppt_y</p:attrName>
                                            </p:attrNameLst>
                                          </p:cBhvr>
                                          <p:tavLst>
                                            <p:tav tm="0">
                                              <p:val>
                                                <p:strVal val="#ppt_y"/>
                                              </p:val>
                                            </p:tav>
                                            <p:tav tm="100000">
                                              <p:val>
                                                <p:strVal val="#ppt_y"/>
                                              </p:val>
                                            </p:tav>
                                          </p:tavLst>
                                        </p:anim>
                                      </p:childTnLst>
                                    </p:cTn>
                                  </p:par>
                                </p:childTnLst>
                              </p:cTn>
                            </p:par>
                            <p:par>
                              <p:cTn id="77" fill="hold">
                                <p:stCondLst>
                                  <p:cond delay="500"/>
                                </p:stCondLst>
                                <p:childTnLst>
                                  <p:par>
                                    <p:cTn id="78" presetID="2" presetClass="entr" presetSubtype="8" fill="hold" grpId="0" nodeType="afterEffect">
                                      <p:stCondLst>
                                        <p:cond delay="0"/>
                                      </p:stCondLst>
                                      <p:childTnLst>
                                        <p:set>
                                          <p:cBhvr>
                                            <p:cTn id="79" dur="1" fill="hold">
                                              <p:stCondLst>
                                                <p:cond delay="0"/>
                                              </p:stCondLst>
                                            </p:cTn>
                                            <p:tgtEl>
                                              <p:spTgt spid="55"/>
                                            </p:tgtEl>
                                            <p:attrNameLst>
                                              <p:attrName>style.visibility</p:attrName>
                                            </p:attrNameLst>
                                          </p:cBhvr>
                                          <p:to>
                                            <p:strVal val="visible"/>
                                          </p:to>
                                        </p:set>
                                        <p:anim calcmode="lin" valueType="num">
                                          <p:cBhvr additive="base">
                                            <p:cTn id="80" dur="500" fill="hold"/>
                                            <p:tgtEl>
                                              <p:spTgt spid="55"/>
                                            </p:tgtEl>
                                            <p:attrNameLst>
                                              <p:attrName>ppt_x</p:attrName>
                                            </p:attrNameLst>
                                          </p:cBhvr>
                                          <p:tavLst>
                                            <p:tav tm="0">
                                              <p:val>
                                                <p:strVal val="0-#ppt_w/2"/>
                                              </p:val>
                                            </p:tav>
                                            <p:tav tm="100000">
                                              <p:val>
                                                <p:strVal val="#ppt_x"/>
                                              </p:val>
                                            </p:tav>
                                          </p:tavLst>
                                        </p:anim>
                                        <p:anim calcmode="lin" valueType="num">
                                          <p:cBhvr additive="base">
                                            <p:cTn id="81" dur="500" fill="hold"/>
                                            <p:tgtEl>
                                              <p:spTgt spid="55"/>
                                            </p:tgtEl>
                                            <p:attrNameLst>
                                              <p:attrName>ppt_y</p:attrName>
                                            </p:attrNameLst>
                                          </p:cBhvr>
                                          <p:tavLst>
                                            <p:tav tm="0">
                                              <p:val>
                                                <p:strVal val="#ppt_y"/>
                                              </p:val>
                                            </p:tav>
                                            <p:tav tm="100000">
                                              <p:val>
                                                <p:strVal val="#ppt_y"/>
                                              </p:val>
                                            </p:tav>
                                          </p:tavLst>
                                        </p:anim>
                                      </p:childTnLst>
                                    </p:cTn>
                                  </p:par>
                                  <p:par>
                                    <p:cTn id="82" presetID="2" presetClass="entr" presetSubtype="1"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fill="hold"/>
                                            <p:tgtEl>
                                              <p:spTgt spid="23"/>
                                            </p:tgtEl>
                                            <p:attrNameLst>
                                              <p:attrName>ppt_x</p:attrName>
                                            </p:attrNameLst>
                                          </p:cBhvr>
                                          <p:tavLst>
                                            <p:tav tm="0">
                                              <p:val>
                                                <p:strVal val="#ppt_x"/>
                                              </p:val>
                                            </p:tav>
                                            <p:tav tm="100000">
                                              <p:val>
                                                <p:strVal val="#ppt_x"/>
                                              </p:val>
                                            </p:tav>
                                          </p:tavLst>
                                        </p:anim>
                                        <p:anim calcmode="lin" valueType="num">
                                          <p:cBhvr additive="base">
                                            <p:cTn id="85"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8" fill="hold" nodeType="clickEffect">
                                      <p:stCondLst>
                                        <p:cond delay="0"/>
                                      </p:stCondLst>
                                      <p:childTnLst>
                                        <p:set>
                                          <p:cBhvr>
                                            <p:cTn id="89" dur="1" fill="hold">
                                              <p:stCondLst>
                                                <p:cond delay="0"/>
                                              </p:stCondLst>
                                            </p:cTn>
                                            <p:tgtEl>
                                              <p:spTgt spid="76"/>
                                            </p:tgtEl>
                                            <p:attrNameLst>
                                              <p:attrName>style.visibility</p:attrName>
                                            </p:attrNameLst>
                                          </p:cBhvr>
                                          <p:to>
                                            <p:strVal val="visible"/>
                                          </p:to>
                                        </p:set>
                                        <p:anim calcmode="lin" valueType="num">
                                          <p:cBhvr additive="base">
                                            <p:cTn id="90" dur="500" fill="hold"/>
                                            <p:tgtEl>
                                              <p:spTgt spid="76"/>
                                            </p:tgtEl>
                                            <p:attrNameLst>
                                              <p:attrName>ppt_x</p:attrName>
                                            </p:attrNameLst>
                                          </p:cBhvr>
                                          <p:tavLst>
                                            <p:tav tm="0">
                                              <p:val>
                                                <p:strVal val="0-#ppt_w/2"/>
                                              </p:val>
                                            </p:tav>
                                            <p:tav tm="100000">
                                              <p:val>
                                                <p:strVal val="#ppt_x"/>
                                              </p:val>
                                            </p:tav>
                                          </p:tavLst>
                                        </p:anim>
                                        <p:anim calcmode="lin" valueType="num">
                                          <p:cBhvr additive="base">
                                            <p:cTn id="91" dur="500" fill="hold"/>
                                            <p:tgtEl>
                                              <p:spTgt spid="76"/>
                                            </p:tgtEl>
                                            <p:attrNameLst>
                                              <p:attrName>ppt_y</p:attrName>
                                            </p:attrNameLst>
                                          </p:cBhvr>
                                          <p:tavLst>
                                            <p:tav tm="0">
                                              <p:val>
                                                <p:strVal val="#ppt_y"/>
                                              </p:val>
                                            </p:tav>
                                            <p:tav tm="100000">
                                              <p:val>
                                                <p:strVal val="#ppt_y"/>
                                              </p:val>
                                            </p:tav>
                                          </p:tavLst>
                                        </p:anim>
                                      </p:childTnLst>
                                    </p:cTn>
                                  </p:par>
                                </p:childTnLst>
                              </p:cTn>
                            </p:par>
                            <p:par>
                              <p:cTn id="92" fill="hold">
                                <p:stCondLst>
                                  <p:cond delay="500"/>
                                </p:stCondLst>
                                <p:childTnLst>
                                  <p:par>
                                    <p:cTn id="93" presetID="2" presetClass="entr" presetSubtype="8" fill="hold" grpId="0" nodeType="afterEffect">
                                      <p:stCondLst>
                                        <p:cond delay="0"/>
                                      </p:stCondLst>
                                      <p:childTnLst>
                                        <p:set>
                                          <p:cBhvr>
                                            <p:cTn id="94" dur="1" fill="hold">
                                              <p:stCondLst>
                                                <p:cond delay="0"/>
                                              </p:stCondLst>
                                            </p:cTn>
                                            <p:tgtEl>
                                              <p:spTgt spid="80"/>
                                            </p:tgtEl>
                                            <p:attrNameLst>
                                              <p:attrName>style.visibility</p:attrName>
                                            </p:attrNameLst>
                                          </p:cBhvr>
                                          <p:to>
                                            <p:strVal val="visible"/>
                                          </p:to>
                                        </p:set>
                                        <p:anim calcmode="lin" valueType="num">
                                          <p:cBhvr additive="base">
                                            <p:cTn id="95" dur="500" fill="hold"/>
                                            <p:tgtEl>
                                              <p:spTgt spid="80"/>
                                            </p:tgtEl>
                                            <p:attrNameLst>
                                              <p:attrName>ppt_x</p:attrName>
                                            </p:attrNameLst>
                                          </p:cBhvr>
                                          <p:tavLst>
                                            <p:tav tm="0">
                                              <p:val>
                                                <p:strVal val="0-#ppt_w/2"/>
                                              </p:val>
                                            </p:tav>
                                            <p:tav tm="100000">
                                              <p:val>
                                                <p:strVal val="#ppt_x"/>
                                              </p:val>
                                            </p:tav>
                                          </p:tavLst>
                                        </p:anim>
                                        <p:anim calcmode="lin" valueType="num">
                                          <p:cBhvr additive="base">
                                            <p:cTn id="96" dur="500" fill="hold"/>
                                            <p:tgtEl>
                                              <p:spTgt spid="80"/>
                                            </p:tgtEl>
                                            <p:attrNameLst>
                                              <p:attrName>ppt_y</p:attrName>
                                            </p:attrNameLst>
                                          </p:cBhvr>
                                          <p:tavLst>
                                            <p:tav tm="0">
                                              <p:val>
                                                <p:strVal val="#ppt_y"/>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70"/>
                                            </p:tgtEl>
                                            <p:attrNameLst>
                                              <p:attrName>style.visibility</p:attrName>
                                            </p:attrNameLst>
                                          </p:cBhvr>
                                          <p:to>
                                            <p:strVal val="visible"/>
                                          </p:to>
                                        </p:set>
                                        <p:anim calcmode="lin" valueType="num">
                                          <p:cBhvr additive="base">
                                            <p:cTn id="99" dur="500" fill="hold"/>
                                            <p:tgtEl>
                                              <p:spTgt spid="70"/>
                                            </p:tgtEl>
                                            <p:attrNameLst>
                                              <p:attrName>ppt_x</p:attrName>
                                            </p:attrNameLst>
                                          </p:cBhvr>
                                          <p:tavLst>
                                            <p:tav tm="0">
                                              <p:val>
                                                <p:strVal val="#ppt_x"/>
                                              </p:val>
                                            </p:tav>
                                            <p:tav tm="100000">
                                              <p:val>
                                                <p:strVal val="#ppt_x"/>
                                              </p:val>
                                            </p:tav>
                                          </p:tavLst>
                                        </p:anim>
                                        <p:anim calcmode="lin" valueType="num">
                                          <p:cBhvr additive="base">
                                            <p:cTn id="100" dur="500" fill="hold"/>
                                            <p:tgtEl>
                                              <p:spTgt spid="70"/>
                                            </p:tgtEl>
                                            <p:attrNameLst>
                                              <p:attrName>ppt_y</p:attrName>
                                            </p:attrNameLst>
                                          </p:cBhvr>
                                          <p:tavLst>
                                            <p:tav tm="0">
                                              <p:val>
                                                <p:strVal val="0-#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71"/>
                                            </p:tgtEl>
                                            <p:attrNameLst>
                                              <p:attrName>style.visibility</p:attrName>
                                            </p:attrNameLst>
                                          </p:cBhvr>
                                          <p:to>
                                            <p:strVal val="visible"/>
                                          </p:to>
                                        </p:set>
                                        <p:anim calcmode="lin" valueType="num">
                                          <p:cBhvr additive="base">
                                            <p:cTn id="105" dur="500" fill="hold"/>
                                            <p:tgtEl>
                                              <p:spTgt spid="71"/>
                                            </p:tgtEl>
                                            <p:attrNameLst>
                                              <p:attrName>ppt_x</p:attrName>
                                            </p:attrNameLst>
                                          </p:cBhvr>
                                          <p:tavLst>
                                            <p:tav tm="0">
                                              <p:val>
                                                <p:strVal val="0-#ppt_w/2"/>
                                              </p:val>
                                            </p:tav>
                                            <p:tav tm="100000">
                                              <p:val>
                                                <p:strVal val="#ppt_x"/>
                                              </p:val>
                                            </p:tav>
                                          </p:tavLst>
                                        </p:anim>
                                        <p:anim calcmode="lin" valueType="num">
                                          <p:cBhvr additive="base">
                                            <p:cTn id="106" dur="500" fill="hold"/>
                                            <p:tgtEl>
                                              <p:spTgt spid="71"/>
                                            </p:tgtEl>
                                            <p:attrNameLst>
                                              <p:attrName>ppt_y</p:attrName>
                                            </p:attrNameLst>
                                          </p:cBhvr>
                                          <p:tavLst>
                                            <p:tav tm="0">
                                              <p:val>
                                                <p:strVal val="#ppt_y"/>
                                              </p:val>
                                            </p:tav>
                                            <p:tav tm="100000">
                                              <p:val>
                                                <p:strVal val="#ppt_y"/>
                                              </p:val>
                                            </p:tav>
                                          </p:tavLst>
                                        </p:anim>
                                      </p:childTnLst>
                                    </p:cTn>
                                  </p:par>
                                </p:childTnLst>
                              </p:cTn>
                            </p:par>
                            <p:par>
                              <p:cTn id="107" fill="hold">
                                <p:stCondLst>
                                  <p:cond delay="500"/>
                                </p:stCondLst>
                                <p:childTnLst>
                                  <p:par>
                                    <p:cTn id="108" presetID="2" presetClass="entr" presetSubtype="8" fill="hold" grpId="0" nodeType="afterEffect">
                                      <p:stCondLst>
                                        <p:cond delay="0"/>
                                      </p:stCondLst>
                                      <p:childTnLst>
                                        <p:set>
                                          <p:cBhvr>
                                            <p:cTn id="109" dur="1" fill="hold">
                                              <p:stCondLst>
                                                <p:cond delay="0"/>
                                              </p:stCondLst>
                                            </p:cTn>
                                            <p:tgtEl>
                                              <p:spTgt spid="81"/>
                                            </p:tgtEl>
                                            <p:attrNameLst>
                                              <p:attrName>style.visibility</p:attrName>
                                            </p:attrNameLst>
                                          </p:cBhvr>
                                          <p:to>
                                            <p:strVal val="visible"/>
                                          </p:to>
                                        </p:set>
                                        <p:anim calcmode="lin" valueType="num">
                                          <p:cBhvr additive="base">
                                            <p:cTn id="110" dur="500" fill="hold"/>
                                            <p:tgtEl>
                                              <p:spTgt spid="81"/>
                                            </p:tgtEl>
                                            <p:attrNameLst>
                                              <p:attrName>ppt_x</p:attrName>
                                            </p:attrNameLst>
                                          </p:cBhvr>
                                          <p:tavLst>
                                            <p:tav tm="0">
                                              <p:val>
                                                <p:strVal val="0-#ppt_w/2"/>
                                              </p:val>
                                            </p:tav>
                                            <p:tav tm="100000">
                                              <p:val>
                                                <p:strVal val="#ppt_x"/>
                                              </p:val>
                                            </p:tav>
                                          </p:tavLst>
                                        </p:anim>
                                        <p:anim calcmode="lin" valueType="num">
                                          <p:cBhvr additive="base">
                                            <p:cTn id="111" dur="500" fill="hold"/>
                                            <p:tgtEl>
                                              <p:spTgt spid="81"/>
                                            </p:tgtEl>
                                            <p:attrNameLst>
                                              <p:attrName>ppt_y</p:attrName>
                                            </p:attrNameLst>
                                          </p:cBhvr>
                                          <p:tavLst>
                                            <p:tav tm="0">
                                              <p:val>
                                                <p:strVal val="#ppt_y"/>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69"/>
                                            </p:tgtEl>
                                            <p:attrNameLst>
                                              <p:attrName>style.visibility</p:attrName>
                                            </p:attrNameLst>
                                          </p:cBhvr>
                                          <p:to>
                                            <p:strVal val="visible"/>
                                          </p:to>
                                        </p:set>
                                        <p:anim calcmode="lin" valueType="num">
                                          <p:cBhvr additive="base">
                                            <p:cTn id="114" dur="500" fill="hold"/>
                                            <p:tgtEl>
                                              <p:spTgt spid="69"/>
                                            </p:tgtEl>
                                            <p:attrNameLst>
                                              <p:attrName>ppt_x</p:attrName>
                                            </p:attrNameLst>
                                          </p:cBhvr>
                                          <p:tavLst>
                                            <p:tav tm="0">
                                              <p:val>
                                                <p:strVal val="#ppt_x"/>
                                              </p:val>
                                            </p:tav>
                                            <p:tav tm="100000">
                                              <p:val>
                                                <p:strVal val="#ppt_x"/>
                                              </p:val>
                                            </p:tav>
                                          </p:tavLst>
                                        </p:anim>
                                        <p:anim calcmode="lin" valueType="num">
                                          <p:cBhvr additive="base">
                                            <p:cTn id="115"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29"/>
                                            </p:tgtEl>
                                            <p:attrNameLst>
                                              <p:attrName>style.visibility</p:attrName>
                                            </p:attrNameLst>
                                          </p:cBhvr>
                                          <p:to>
                                            <p:strVal val="visible"/>
                                          </p:to>
                                        </p:set>
                                        <p:anim calcmode="lin" valueType="num">
                                          <p:cBhvr additive="base">
                                            <p:cTn id="120" dur="500" fill="hold"/>
                                            <p:tgtEl>
                                              <p:spTgt spid="29"/>
                                            </p:tgtEl>
                                            <p:attrNameLst>
                                              <p:attrName>ppt_x</p:attrName>
                                            </p:attrNameLst>
                                          </p:cBhvr>
                                          <p:tavLst>
                                            <p:tav tm="0">
                                              <p:val>
                                                <p:strVal val="0-#ppt_w/2"/>
                                              </p:val>
                                            </p:tav>
                                            <p:tav tm="100000">
                                              <p:val>
                                                <p:strVal val="#ppt_x"/>
                                              </p:val>
                                            </p:tav>
                                          </p:tavLst>
                                        </p:anim>
                                        <p:anim calcmode="lin" valueType="num">
                                          <p:cBhvr additive="base">
                                            <p:cTn id="121" dur="500" fill="hold"/>
                                            <p:tgtEl>
                                              <p:spTgt spid="29"/>
                                            </p:tgtEl>
                                            <p:attrNameLst>
                                              <p:attrName>ppt_y</p:attrName>
                                            </p:attrNameLst>
                                          </p:cBhvr>
                                          <p:tavLst>
                                            <p:tav tm="0">
                                              <p:val>
                                                <p:strVal val="#ppt_y"/>
                                              </p:val>
                                            </p:tav>
                                            <p:tav tm="100000">
                                              <p:val>
                                                <p:strVal val="#ppt_y"/>
                                              </p:val>
                                            </p:tav>
                                          </p:tavLst>
                                        </p:anim>
                                      </p:childTnLst>
                                    </p:cTn>
                                  </p:par>
                                </p:childTnLst>
                              </p:cTn>
                            </p:par>
                            <p:par>
                              <p:cTn id="122" fill="hold">
                                <p:stCondLst>
                                  <p:cond delay="500"/>
                                </p:stCondLst>
                                <p:childTnLst>
                                  <p:par>
                                    <p:cTn id="123" presetID="2" presetClass="entr" presetSubtype="8" fill="hold" grpId="0" nodeType="after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anim calcmode="lin" valueType="num">
                                          <p:cBhvr additive="base">
                                            <p:cTn id="129" dur="500" fill="hold"/>
                                            <p:tgtEl>
                                              <p:spTgt spid="25"/>
                                            </p:tgtEl>
                                            <p:attrNameLst>
                                              <p:attrName>ppt_x</p:attrName>
                                            </p:attrNameLst>
                                          </p:cBhvr>
                                          <p:tavLst>
                                            <p:tav tm="0">
                                              <p:val>
                                                <p:strVal val="#ppt_x"/>
                                              </p:val>
                                            </p:tav>
                                            <p:tav tm="100000">
                                              <p:val>
                                                <p:strVal val="#ppt_x"/>
                                              </p:val>
                                            </p:tav>
                                          </p:tavLst>
                                        </p:anim>
                                        <p:anim calcmode="lin" valueType="num">
                                          <p:cBhvr additive="base">
                                            <p:cTn id="1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nodeType="clickEffect">
                                      <p:stCondLst>
                                        <p:cond delay="0"/>
                                      </p:stCondLst>
                                      <p:childTnLst>
                                        <p:set>
                                          <p:cBhvr>
                                            <p:cTn id="134" dur="1" fill="hold">
                                              <p:stCondLst>
                                                <p:cond delay="0"/>
                                              </p:stCondLst>
                                            </p:cTn>
                                            <p:tgtEl>
                                              <p:spTgt spid="73"/>
                                            </p:tgtEl>
                                            <p:attrNameLst>
                                              <p:attrName>style.visibility</p:attrName>
                                            </p:attrNameLst>
                                          </p:cBhvr>
                                          <p:to>
                                            <p:strVal val="visible"/>
                                          </p:to>
                                        </p:set>
                                        <p:anim calcmode="lin" valueType="num">
                                          <p:cBhvr additive="base">
                                            <p:cTn id="135" dur="500" fill="hold"/>
                                            <p:tgtEl>
                                              <p:spTgt spid="73"/>
                                            </p:tgtEl>
                                            <p:attrNameLst>
                                              <p:attrName>ppt_x</p:attrName>
                                            </p:attrNameLst>
                                          </p:cBhvr>
                                          <p:tavLst>
                                            <p:tav tm="0">
                                              <p:val>
                                                <p:strVal val="0-#ppt_w/2"/>
                                              </p:val>
                                            </p:tav>
                                            <p:tav tm="100000">
                                              <p:val>
                                                <p:strVal val="#ppt_x"/>
                                              </p:val>
                                            </p:tav>
                                          </p:tavLst>
                                        </p:anim>
                                        <p:anim calcmode="lin" valueType="num">
                                          <p:cBhvr additive="base">
                                            <p:cTn id="136" dur="500" fill="hold"/>
                                            <p:tgtEl>
                                              <p:spTgt spid="73"/>
                                            </p:tgtEl>
                                            <p:attrNameLst>
                                              <p:attrName>ppt_y</p:attrName>
                                            </p:attrNameLst>
                                          </p:cBhvr>
                                          <p:tavLst>
                                            <p:tav tm="0">
                                              <p:val>
                                                <p:strVal val="#ppt_y"/>
                                              </p:val>
                                            </p:tav>
                                            <p:tav tm="100000">
                                              <p:val>
                                                <p:strVal val="#ppt_y"/>
                                              </p:val>
                                            </p:tav>
                                          </p:tavLst>
                                        </p:anim>
                                      </p:childTnLst>
                                    </p:cTn>
                                  </p:par>
                                </p:childTnLst>
                              </p:cTn>
                            </p:par>
                            <p:par>
                              <p:cTn id="137" fill="hold">
                                <p:stCondLst>
                                  <p:cond delay="500"/>
                                </p:stCondLst>
                                <p:childTnLst>
                                  <p:par>
                                    <p:cTn id="138" presetID="2" presetClass="entr" presetSubtype="8" fill="hold" grpId="0" nodeType="afterEffect">
                                      <p:stCondLst>
                                        <p:cond delay="0"/>
                                      </p:stCondLst>
                                      <p:childTnLst>
                                        <p:set>
                                          <p:cBhvr>
                                            <p:cTn id="139" dur="1" fill="hold">
                                              <p:stCondLst>
                                                <p:cond delay="0"/>
                                              </p:stCondLst>
                                            </p:cTn>
                                            <p:tgtEl>
                                              <p:spTgt spid="82"/>
                                            </p:tgtEl>
                                            <p:attrNameLst>
                                              <p:attrName>style.visibility</p:attrName>
                                            </p:attrNameLst>
                                          </p:cBhvr>
                                          <p:to>
                                            <p:strVal val="visible"/>
                                          </p:to>
                                        </p:set>
                                        <p:anim calcmode="lin" valueType="num">
                                          <p:cBhvr additive="base">
                                            <p:cTn id="140" dur="500" fill="hold"/>
                                            <p:tgtEl>
                                              <p:spTgt spid="82"/>
                                            </p:tgtEl>
                                            <p:attrNameLst>
                                              <p:attrName>ppt_x</p:attrName>
                                            </p:attrNameLst>
                                          </p:cBhvr>
                                          <p:tavLst>
                                            <p:tav tm="0">
                                              <p:val>
                                                <p:strVal val="0-#ppt_w/2"/>
                                              </p:val>
                                            </p:tav>
                                            <p:tav tm="100000">
                                              <p:val>
                                                <p:strVal val="#ppt_x"/>
                                              </p:val>
                                            </p:tav>
                                          </p:tavLst>
                                        </p:anim>
                                        <p:anim calcmode="lin" valueType="num">
                                          <p:cBhvr additive="base">
                                            <p:cTn id="141" dur="500" fill="hold"/>
                                            <p:tgtEl>
                                              <p:spTgt spid="82"/>
                                            </p:tgtEl>
                                            <p:attrNameLst>
                                              <p:attrName>ppt_y</p:attrName>
                                            </p:attrNameLst>
                                          </p:cBhvr>
                                          <p:tavLst>
                                            <p:tav tm="0">
                                              <p:val>
                                                <p:strVal val="#ppt_y"/>
                                              </p:val>
                                            </p:tav>
                                            <p:tav tm="100000">
                                              <p:val>
                                                <p:strVal val="#ppt_y"/>
                                              </p:val>
                                            </p:tav>
                                          </p:tavLst>
                                        </p:anim>
                                      </p:childTnLst>
                                    </p:cTn>
                                  </p:par>
                                  <p:par>
                                    <p:cTn id="142" presetID="2" presetClass="entr" presetSubtype="1" fill="hold" grpId="0" nodeType="withEffect">
                                      <p:stCondLst>
                                        <p:cond delay="0"/>
                                      </p:stCondLst>
                                      <p:childTnLst>
                                        <p:set>
                                          <p:cBhvr>
                                            <p:cTn id="143" dur="1" fill="hold">
                                              <p:stCondLst>
                                                <p:cond delay="0"/>
                                              </p:stCondLst>
                                            </p:cTn>
                                            <p:tgtEl>
                                              <p:spTgt spid="66"/>
                                            </p:tgtEl>
                                            <p:attrNameLst>
                                              <p:attrName>style.visibility</p:attrName>
                                            </p:attrNameLst>
                                          </p:cBhvr>
                                          <p:to>
                                            <p:strVal val="visible"/>
                                          </p:to>
                                        </p:set>
                                        <p:anim calcmode="lin" valueType="num">
                                          <p:cBhvr additive="base">
                                            <p:cTn id="144" dur="500" fill="hold"/>
                                            <p:tgtEl>
                                              <p:spTgt spid="66"/>
                                            </p:tgtEl>
                                            <p:attrNameLst>
                                              <p:attrName>ppt_x</p:attrName>
                                            </p:attrNameLst>
                                          </p:cBhvr>
                                          <p:tavLst>
                                            <p:tav tm="0">
                                              <p:val>
                                                <p:strVal val="#ppt_x"/>
                                              </p:val>
                                            </p:tav>
                                            <p:tav tm="100000">
                                              <p:val>
                                                <p:strVal val="#ppt_x"/>
                                              </p:val>
                                            </p:tav>
                                          </p:tavLst>
                                        </p:anim>
                                        <p:anim calcmode="lin" valueType="num">
                                          <p:cBhvr additive="base">
                                            <p:cTn id="145"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8" fill="hold" nodeType="clickEffect">
                                      <p:stCondLst>
                                        <p:cond delay="0"/>
                                      </p:stCondLst>
                                      <p:childTnLst>
                                        <p:set>
                                          <p:cBhvr>
                                            <p:cTn id="149" dur="1" fill="hold">
                                              <p:stCondLst>
                                                <p:cond delay="0"/>
                                              </p:stCondLst>
                                            </p:cTn>
                                            <p:tgtEl>
                                              <p:spTgt spid="57"/>
                                            </p:tgtEl>
                                            <p:attrNameLst>
                                              <p:attrName>style.visibility</p:attrName>
                                            </p:attrNameLst>
                                          </p:cBhvr>
                                          <p:to>
                                            <p:strVal val="visible"/>
                                          </p:to>
                                        </p:set>
                                        <p:anim calcmode="lin" valueType="num">
                                          <p:cBhvr additive="base">
                                            <p:cTn id="150" dur="500" fill="hold"/>
                                            <p:tgtEl>
                                              <p:spTgt spid="57"/>
                                            </p:tgtEl>
                                            <p:attrNameLst>
                                              <p:attrName>ppt_x</p:attrName>
                                            </p:attrNameLst>
                                          </p:cBhvr>
                                          <p:tavLst>
                                            <p:tav tm="0">
                                              <p:val>
                                                <p:strVal val="0-#ppt_w/2"/>
                                              </p:val>
                                            </p:tav>
                                            <p:tav tm="100000">
                                              <p:val>
                                                <p:strVal val="#ppt_x"/>
                                              </p:val>
                                            </p:tav>
                                          </p:tavLst>
                                        </p:anim>
                                        <p:anim calcmode="lin" valueType="num">
                                          <p:cBhvr additive="base">
                                            <p:cTn id="151" dur="500" fill="hold"/>
                                            <p:tgtEl>
                                              <p:spTgt spid="57"/>
                                            </p:tgtEl>
                                            <p:attrNameLst>
                                              <p:attrName>ppt_y</p:attrName>
                                            </p:attrNameLst>
                                          </p:cBhvr>
                                          <p:tavLst>
                                            <p:tav tm="0">
                                              <p:val>
                                                <p:strVal val="#ppt_y"/>
                                              </p:val>
                                            </p:tav>
                                            <p:tav tm="100000">
                                              <p:val>
                                                <p:strVal val="#ppt_y"/>
                                              </p:val>
                                            </p:tav>
                                          </p:tavLst>
                                        </p:anim>
                                      </p:childTnLst>
                                    </p:cTn>
                                  </p:par>
                                </p:childTnLst>
                              </p:cTn>
                            </p:par>
                            <p:par>
                              <p:cTn id="152" fill="hold">
                                <p:stCondLst>
                                  <p:cond delay="500"/>
                                </p:stCondLst>
                                <p:childTnLst>
                                  <p:par>
                                    <p:cTn id="153" presetID="2" presetClass="entr" presetSubtype="8" fill="hold" grpId="0" nodeType="afterEffect">
                                      <p:stCondLst>
                                        <p:cond delay="0"/>
                                      </p:stCondLst>
                                      <p:childTnLst>
                                        <p:set>
                                          <p:cBhvr>
                                            <p:cTn id="154" dur="1" fill="hold">
                                              <p:stCondLst>
                                                <p:cond delay="0"/>
                                              </p:stCondLst>
                                            </p:cTn>
                                            <p:tgtEl>
                                              <p:spTgt spid="60"/>
                                            </p:tgtEl>
                                            <p:attrNameLst>
                                              <p:attrName>style.visibility</p:attrName>
                                            </p:attrNameLst>
                                          </p:cBhvr>
                                          <p:to>
                                            <p:strVal val="visible"/>
                                          </p:to>
                                        </p:set>
                                        <p:anim calcmode="lin" valueType="num">
                                          <p:cBhvr additive="base">
                                            <p:cTn id="155" dur="500" fill="hold"/>
                                            <p:tgtEl>
                                              <p:spTgt spid="60"/>
                                            </p:tgtEl>
                                            <p:attrNameLst>
                                              <p:attrName>ppt_x</p:attrName>
                                            </p:attrNameLst>
                                          </p:cBhvr>
                                          <p:tavLst>
                                            <p:tav tm="0">
                                              <p:val>
                                                <p:strVal val="0-#ppt_w/2"/>
                                              </p:val>
                                            </p:tav>
                                            <p:tav tm="100000">
                                              <p:val>
                                                <p:strVal val="#ppt_x"/>
                                              </p:val>
                                            </p:tav>
                                          </p:tavLst>
                                        </p:anim>
                                        <p:anim calcmode="lin" valueType="num">
                                          <p:cBhvr additive="base">
                                            <p:cTn id="156" dur="500" fill="hold"/>
                                            <p:tgtEl>
                                              <p:spTgt spid="60"/>
                                            </p:tgtEl>
                                            <p:attrNameLst>
                                              <p:attrName>ppt_y</p:attrName>
                                            </p:attrNameLst>
                                          </p:cBhvr>
                                          <p:tavLst>
                                            <p:tav tm="0">
                                              <p:val>
                                                <p:strVal val="#ppt_y"/>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61"/>
                                            </p:tgtEl>
                                            <p:attrNameLst>
                                              <p:attrName>style.visibility</p:attrName>
                                            </p:attrNameLst>
                                          </p:cBhvr>
                                          <p:to>
                                            <p:strVal val="visible"/>
                                          </p:to>
                                        </p:set>
                                        <p:anim calcmode="lin" valueType="num">
                                          <p:cBhvr additive="base">
                                            <p:cTn id="159" dur="500" fill="hold"/>
                                            <p:tgtEl>
                                              <p:spTgt spid="61"/>
                                            </p:tgtEl>
                                            <p:attrNameLst>
                                              <p:attrName>ppt_x</p:attrName>
                                            </p:attrNameLst>
                                          </p:cBhvr>
                                          <p:tavLst>
                                            <p:tav tm="0">
                                              <p:val>
                                                <p:strVal val="#ppt_x"/>
                                              </p:val>
                                            </p:tav>
                                            <p:tav tm="100000">
                                              <p:val>
                                                <p:strVal val="#ppt_x"/>
                                              </p:val>
                                            </p:tav>
                                          </p:tavLst>
                                        </p:anim>
                                        <p:anim calcmode="lin" valueType="num">
                                          <p:cBhvr additive="base">
                                            <p:cTn id="16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8" fill="hold" grpId="0" nodeType="clickEffect">
                                      <p:stCondLst>
                                        <p:cond delay="0"/>
                                      </p:stCondLst>
                                      <p:childTnLst>
                                        <p:set>
                                          <p:cBhvr>
                                            <p:cTn id="164" dur="1" fill="hold">
                                              <p:stCondLst>
                                                <p:cond delay="0"/>
                                              </p:stCondLst>
                                            </p:cTn>
                                            <p:tgtEl>
                                              <p:spTgt spid="72"/>
                                            </p:tgtEl>
                                            <p:attrNameLst>
                                              <p:attrName>style.visibility</p:attrName>
                                            </p:attrNameLst>
                                          </p:cBhvr>
                                          <p:to>
                                            <p:strVal val="visible"/>
                                          </p:to>
                                        </p:set>
                                        <p:anim calcmode="lin" valueType="num">
                                          <p:cBhvr additive="base">
                                            <p:cTn id="165" dur="500" fill="hold"/>
                                            <p:tgtEl>
                                              <p:spTgt spid="72"/>
                                            </p:tgtEl>
                                            <p:attrNameLst>
                                              <p:attrName>ppt_x</p:attrName>
                                            </p:attrNameLst>
                                          </p:cBhvr>
                                          <p:tavLst>
                                            <p:tav tm="0">
                                              <p:val>
                                                <p:strVal val="0-#ppt_w/2"/>
                                              </p:val>
                                            </p:tav>
                                            <p:tav tm="100000">
                                              <p:val>
                                                <p:strVal val="#ppt_x"/>
                                              </p:val>
                                            </p:tav>
                                          </p:tavLst>
                                        </p:anim>
                                        <p:anim calcmode="lin" valueType="num">
                                          <p:cBhvr additive="base">
                                            <p:cTn id="166" dur="500" fill="hold"/>
                                            <p:tgtEl>
                                              <p:spTgt spid="72"/>
                                            </p:tgtEl>
                                            <p:attrNameLst>
                                              <p:attrName>ppt_y</p:attrName>
                                            </p:attrNameLst>
                                          </p:cBhvr>
                                          <p:tavLst>
                                            <p:tav tm="0">
                                              <p:val>
                                                <p:strVal val="#ppt_y"/>
                                              </p:val>
                                            </p:tav>
                                            <p:tav tm="100000">
                                              <p:val>
                                                <p:strVal val="#ppt_y"/>
                                              </p:val>
                                            </p:tav>
                                          </p:tavLst>
                                        </p:anim>
                                      </p:childTnLst>
                                    </p:cTn>
                                  </p:par>
                                </p:childTnLst>
                              </p:cTn>
                            </p:par>
                            <p:par>
                              <p:cTn id="167" fill="hold">
                                <p:stCondLst>
                                  <p:cond delay="500"/>
                                </p:stCondLst>
                                <p:childTnLst>
                                  <p:par>
                                    <p:cTn id="168" presetID="2" presetClass="entr" presetSubtype="8" fill="hold" grpId="0" nodeType="afterEffect">
                                      <p:stCondLst>
                                        <p:cond delay="0"/>
                                      </p:stCondLst>
                                      <p:childTnLst>
                                        <p:set>
                                          <p:cBhvr>
                                            <p:cTn id="169" dur="1" fill="hold">
                                              <p:stCondLst>
                                                <p:cond delay="0"/>
                                              </p:stCondLst>
                                            </p:cTn>
                                            <p:tgtEl>
                                              <p:spTgt spid="83"/>
                                            </p:tgtEl>
                                            <p:attrNameLst>
                                              <p:attrName>style.visibility</p:attrName>
                                            </p:attrNameLst>
                                          </p:cBhvr>
                                          <p:to>
                                            <p:strVal val="visible"/>
                                          </p:to>
                                        </p:set>
                                        <p:anim calcmode="lin" valueType="num">
                                          <p:cBhvr additive="base">
                                            <p:cTn id="170" dur="500" fill="hold"/>
                                            <p:tgtEl>
                                              <p:spTgt spid="83"/>
                                            </p:tgtEl>
                                            <p:attrNameLst>
                                              <p:attrName>ppt_x</p:attrName>
                                            </p:attrNameLst>
                                          </p:cBhvr>
                                          <p:tavLst>
                                            <p:tav tm="0">
                                              <p:val>
                                                <p:strVal val="0-#ppt_w/2"/>
                                              </p:val>
                                            </p:tav>
                                            <p:tav tm="100000">
                                              <p:val>
                                                <p:strVal val="#ppt_x"/>
                                              </p:val>
                                            </p:tav>
                                          </p:tavLst>
                                        </p:anim>
                                        <p:anim calcmode="lin" valueType="num">
                                          <p:cBhvr additive="base">
                                            <p:cTn id="171" dur="500" fill="hold"/>
                                            <p:tgtEl>
                                              <p:spTgt spid="83"/>
                                            </p:tgtEl>
                                            <p:attrNameLst>
                                              <p:attrName>ppt_y</p:attrName>
                                            </p:attrNameLst>
                                          </p:cBhvr>
                                          <p:tavLst>
                                            <p:tav tm="0">
                                              <p:val>
                                                <p:strVal val="#ppt_y"/>
                                              </p:val>
                                            </p:tav>
                                            <p:tav tm="100000">
                                              <p:val>
                                                <p:strVal val="#ppt_y"/>
                                              </p:val>
                                            </p:tav>
                                          </p:tavLst>
                                        </p:anim>
                                      </p:childTnLst>
                                    </p:cTn>
                                  </p:par>
                                  <p:par>
                                    <p:cTn id="172" presetID="2" presetClass="entr" presetSubtype="4" fill="hold" grpId="0" nodeType="withEffect">
                                      <p:stCondLst>
                                        <p:cond delay="0"/>
                                      </p:stCondLst>
                                      <p:childTnLst>
                                        <p:set>
                                          <p:cBhvr>
                                            <p:cTn id="173" dur="1" fill="hold">
                                              <p:stCondLst>
                                                <p:cond delay="0"/>
                                              </p:stCondLst>
                                            </p:cTn>
                                            <p:tgtEl>
                                              <p:spTgt spid="68"/>
                                            </p:tgtEl>
                                            <p:attrNameLst>
                                              <p:attrName>style.visibility</p:attrName>
                                            </p:attrNameLst>
                                          </p:cBhvr>
                                          <p:to>
                                            <p:strVal val="visible"/>
                                          </p:to>
                                        </p:set>
                                        <p:anim calcmode="lin" valueType="num">
                                          <p:cBhvr additive="base">
                                            <p:cTn id="174" dur="500" fill="hold"/>
                                            <p:tgtEl>
                                              <p:spTgt spid="68"/>
                                            </p:tgtEl>
                                            <p:attrNameLst>
                                              <p:attrName>ppt_x</p:attrName>
                                            </p:attrNameLst>
                                          </p:cBhvr>
                                          <p:tavLst>
                                            <p:tav tm="0">
                                              <p:val>
                                                <p:strVal val="#ppt_x"/>
                                              </p:val>
                                            </p:tav>
                                            <p:tav tm="100000">
                                              <p:val>
                                                <p:strVal val="#ppt_x"/>
                                              </p:val>
                                            </p:tav>
                                          </p:tavLst>
                                        </p:anim>
                                        <p:anim calcmode="lin" valueType="num">
                                          <p:cBhvr additive="base">
                                            <p:cTn id="175"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39"/>
                                            </p:tgtEl>
                                            <p:attrNameLst>
                                              <p:attrName>style.visibility</p:attrName>
                                            </p:attrNameLst>
                                          </p:cBhvr>
                                          <p:to>
                                            <p:strVal val="visible"/>
                                          </p:to>
                                        </p:set>
                                        <p:anim calcmode="lin" valueType="num">
                                          <p:cBhvr additive="base">
                                            <p:cTn id="180" dur="500" fill="hold"/>
                                            <p:tgtEl>
                                              <p:spTgt spid="39"/>
                                            </p:tgtEl>
                                            <p:attrNameLst>
                                              <p:attrName>ppt_x</p:attrName>
                                            </p:attrNameLst>
                                          </p:cBhvr>
                                          <p:tavLst>
                                            <p:tav tm="0">
                                              <p:val>
                                                <p:strVal val="0-#ppt_w/2"/>
                                              </p:val>
                                            </p:tav>
                                            <p:tav tm="100000">
                                              <p:val>
                                                <p:strVal val="#ppt_x"/>
                                              </p:val>
                                            </p:tav>
                                          </p:tavLst>
                                        </p:anim>
                                        <p:anim calcmode="lin" valueType="num">
                                          <p:cBhvr additive="base">
                                            <p:cTn id="181" dur="500" fill="hold"/>
                                            <p:tgtEl>
                                              <p:spTgt spid="39"/>
                                            </p:tgtEl>
                                            <p:attrNameLst>
                                              <p:attrName>ppt_y</p:attrName>
                                            </p:attrNameLst>
                                          </p:cBhvr>
                                          <p:tavLst>
                                            <p:tav tm="0">
                                              <p:val>
                                                <p:strVal val="#ppt_y"/>
                                              </p:val>
                                            </p:tav>
                                            <p:tav tm="100000">
                                              <p:val>
                                                <p:strVal val="#ppt_y"/>
                                              </p:val>
                                            </p:tav>
                                          </p:tavLst>
                                        </p:anim>
                                      </p:childTnLst>
                                    </p:cTn>
                                  </p:par>
                                </p:childTnLst>
                              </p:cTn>
                            </p:par>
                            <p:par>
                              <p:cTn id="182" fill="hold">
                                <p:stCondLst>
                                  <p:cond delay="500"/>
                                </p:stCondLst>
                                <p:childTnLst>
                                  <p:par>
                                    <p:cTn id="183" presetID="2" presetClass="entr" presetSubtype="8" fill="hold" grpId="0" nodeType="afterEffect">
                                      <p:stCondLst>
                                        <p:cond delay="0"/>
                                      </p:stCondLst>
                                      <p:childTnLst>
                                        <p:set>
                                          <p:cBhvr>
                                            <p:cTn id="184" dur="1" fill="hold">
                                              <p:stCondLst>
                                                <p:cond delay="0"/>
                                              </p:stCondLst>
                                            </p:cTn>
                                            <p:tgtEl>
                                              <p:spTgt spid="40"/>
                                            </p:tgtEl>
                                            <p:attrNameLst>
                                              <p:attrName>style.visibility</p:attrName>
                                            </p:attrNameLst>
                                          </p:cBhvr>
                                          <p:to>
                                            <p:strVal val="visible"/>
                                          </p:to>
                                        </p:set>
                                        <p:anim calcmode="lin" valueType="num">
                                          <p:cBhvr additive="base">
                                            <p:cTn id="185" dur="500" fill="hold"/>
                                            <p:tgtEl>
                                              <p:spTgt spid="40"/>
                                            </p:tgtEl>
                                            <p:attrNameLst>
                                              <p:attrName>ppt_x</p:attrName>
                                            </p:attrNameLst>
                                          </p:cBhvr>
                                          <p:tavLst>
                                            <p:tav tm="0">
                                              <p:val>
                                                <p:strVal val="0-#ppt_w/2"/>
                                              </p:val>
                                            </p:tav>
                                            <p:tav tm="100000">
                                              <p:val>
                                                <p:strVal val="#ppt_x"/>
                                              </p:val>
                                            </p:tav>
                                          </p:tavLst>
                                        </p:anim>
                                        <p:anim calcmode="lin" valueType="num">
                                          <p:cBhvr additive="base">
                                            <p:cTn id="186" dur="500" fill="hold"/>
                                            <p:tgtEl>
                                              <p:spTgt spid="40"/>
                                            </p:tgtEl>
                                            <p:attrNameLst>
                                              <p:attrName>ppt_y</p:attrName>
                                            </p:attrNameLst>
                                          </p:cBhvr>
                                          <p:tavLst>
                                            <p:tav tm="0">
                                              <p:val>
                                                <p:strVal val="#ppt_y"/>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38"/>
                                            </p:tgtEl>
                                            <p:attrNameLst>
                                              <p:attrName>style.visibility</p:attrName>
                                            </p:attrNameLst>
                                          </p:cBhvr>
                                          <p:to>
                                            <p:strVal val="visible"/>
                                          </p:to>
                                        </p:set>
                                        <p:anim calcmode="lin" valueType="num">
                                          <p:cBhvr additive="base">
                                            <p:cTn id="189" dur="500" fill="hold"/>
                                            <p:tgtEl>
                                              <p:spTgt spid="38"/>
                                            </p:tgtEl>
                                            <p:attrNameLst>
                                              <p:attrName>ppt_x</p:attrName>
                                            </p:attrNameLst>
                                          </p:cBhvr>
                                          <p:tavLst>
                                            <p:tav tm="0">
                                              <p:val>
                                                <p:strVal val="#ppt_x"/>
                                              </p:val>
                                            </p:tav>
                                            <p:tav tm="100000">
                                              <p:val>
                                                <p:strVal val="#ppt_x"/>
                                              </p:val>
                                            </p:tav>
                                          </p:tavLst>
                                        </p:anim>
                                        <p:anim calcmode="lin" valueType="num">
                                          <p:cBhvr additive="base">
                                            <p:cTn id="19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2" presetClass="entr" presetSubtype="8" fill="hold" nodeType="clickEffect">
                                      <p:stCondLst>
                                        <p:cond delay="0"/>
                                      </p:stCondLst>
                                      <p:childTnLst>
                                        <p:set>
                                          <p:cBhvr>
                                            <p:cTn id="194" dur="1" fill="hold">
                                              <p:stCondLst>
                                                <p:cond delay="0"/>
                                              </p:stCondLst>
                                            </p:cTn>
                                            <p:tgtEl>
                                              <p:spTgt spid="106"/>
                                            </p:tgtEl>
                                            <p:attrNameLst>
                                              <p:attrName>style.visibility</p:attrName>
                                            </p:attrNameLst>
                                          </p:cBhvr>
                                          <p:to>
                                            <p:strVal val="visible"/>
                                          </p:to>
                                        </p:set>
                                        <p:anim calcmode="lin" valueType="num">
                                          <p:cBhvr additive="base">
                                            <p:cTn id="195" dur="500" fill="hold"/>
                                            <p:tgtEl>
                                              <p:spTgt spid="106"/>
                                            </p:tgtEl>
                                            <p:attrNameLst>
                                              <p:attrName>ppt_x</p:attrName>
                                            </p:attrNameLst>
                                          </p:cBhvr>
                                          <p:tavLst>
                                            <p:tav tm="0">
                                              <p:val>
                                                <p:strVal val="0-#ppt_w/2"/>
                                              </p:val>
                                            </p:tav>
                                            <p:tav tm="100000">
                                              <p:val>
                                                <p:strVal val="#ppt_x"/>
                                              </p:val>
                                            </p:tav>
                                          </p:tavLst>
                                        </p:anim>
                                        <p:anim calcmode="lin" valueType="num">
                                          <p:cBhvr additive="base">
                                            <p:cTn id="196" dur="500" fill="hold"/>
                                            <p:tgtEl>
                                              <p:spTgt spid="106"/>
                                            </p:tgtEl>
                                            <p:attrNameLst>
                                              <p:attrName>ppt_y</p:attrName>
                                            </p:attrNameLst>
                                          </p:cBhvr>
                                          <p:tavLst>
                                            <p:tav tm="0">
                                              <p:val>
                                                <p:strVal val="#ppt_y"/>
                                              </p:val>
                                            </p:tav>
                                            <p:tav tm="100000">
                                              <p:val>
                                                <p:strVal val="#ppt_y"/>
                                              </p:val>
                                            </p:tav>
                                          </p:tavLst>
                                        </p:anim>
                                      </p:childTnLst>
                                    </p:cTn>
                                  </p:par>
                                </p:childTnLst>
                              </p:cTn>
                            </p:par>
                            <p:par>
                              <p:cTn id="197" fill="hold">
                                <p:stCondLst>
                                  <p:cond delay="500"/>
                                </p:stCondLst>
                                <p:childTnLst>
                                  <p:par>
                                    <p:cTn id="198" presetID="2" presetClass="entr" presetSubtype="8" fill="hold" grpId="0" nodeType="afterEffect">
                                      <p:stCondLst>
                                        <p:cond delay="0"/>
                                      </p:stCondLst>
                                      <p:childTnLst>
                                        <p:set>
                                          <p:cBhvr>
                                            <p:cTn id="199" dur="1" fill="hold">
                                              <p:stCondLst>
                                                <p:cond delay="0"/>
                                              </p:stCondLst>
                                            </p:cTn>
                                            <p:tgtEl>
                                              <p:spTgt spid="109"/>
                                            </p:tgtEl>
                                            <p:attrNameLst>
                                              <p:attrName>style.visibility</p:attrName>
                                            </p:attrNameLst>
                                          </p:cBhvr>
                                          <p:to>
                                            <p:strVal val="visible"/>
                                          </p:to>
                                        </p:set>
                                        <p:anim calcmode="lin" valueType="num">
                                          <p:cBhvr additive="base">
                                            <p:cTn id="200" dur="500" fill="hold"/>
                                            <p:tgtEl>
                                              <p:spTgt spid="109"/>
                                            </p:tgtEl>
                                            <p:attrNameLst>
                                              <p:attrName>ppt_x</p:attrName>
                                            </p:attrNameLst>
                                          </p:cBhvr>
                                          <p:tavLst>
                                            <p:tav tm="0">
                                              <p:val>
                                                <p:strVal val="0-#ppt_w/2"/>
                                              </p:val>
                                            </p:tav>
                                            <p:tav tm="100000">
                                              <p:val>
                                                <p:strVal val="#ppt_x"/>
                                              </p:val>
                                            </p:tav>
                                          </p:tavLst>
                                        </p:anim>
                                        <p:anim calcmode="lin" valueType="num">
                                          <p:cBhvr additive="base">
                                            <p:cTn id="201" dur="500" fill="hold"/>
                                            <p:tgtEl>
                                              <p:spTgt spid="109"/>
                                            </p:tgtEl>
                                            <p:attrNameLst>
                                              <p:attrName>ppt_y</p:attrName>
                                            </p:attrNameLst>
                                          </p:cBhvr>
                                          <p:tavLst>
                                            <p:tav tm="0">
                                              <p:val>
                                                <p:strVal val="#ppt_y"/>
                                              </p:val>
                                            </p:tav>
                                            <p:tav tm="100000">
                                              <p:val>
                                                <p:strVal val="#ppt_y"/>
                                              </p:val>
                                            </p:tav>
                                          </p:tavLst>
                                        </p:anim>
                                      </p:childTnLst>
                                    </p:cTn>
                                  </p:par>
                                  <p:par>
                                    <p:cTn id="202" presetID="2" presetClass="entr" presetSubtype="1" fill="hold" grpId="0" nodeType="withEffect">
                                      <p:stCondLst>
                                        <p:cond delay="0"/>
                                      </p:stCondLst>
                                      <p:childTnLst>
                                        <p:set>
                                          <p:cBhvr>
                                            <p:cTn id="203" dur="1" fill="hold">
                                              <p:stCondLst>
                                                <p:cond delay="0"/>
                                              </p:stCondLst>
                                            </p:cTn>
                                            <p:tgtEl>
                                              <p:spTgt spid="105"/>
                                            </p:tgtEl>
                                            <p:attrNameLst>
                                              <p:attrName>style.visibility</p:attrName>
                                            </p:attrNameLst>
                                          </p:cBhvr>
                                          <p:to>
                                            <p:strVal val="visible"/>
                                          </p:to>
                                        </p:set>
                                        <p:anim calcmode="lin" valueType="num">
                                          <p:cBhvr additive="base">
                                            <p:cTn id="204" dur="500" fill="hold"/>
                                            <p:tgtEl>
                                              <p:spTgt spid="105"/>
                                            </p:tgtEl>
                                            <p:attrNameLst>
                                              <p:attrName>ppt_x</p:attrName>
                                            </p:attrNameLst>
                                          </p:cBhvr>
                                          <p:tavLst>
                                            <p:tav tm="0">
                                              <p:val>
                                                <p:strVal val="#ppt_x"/>
                                              </p:val>
                                            </p:tav>
                                            <p:tav tm="100000">
                                              <p:val>
                                                <p:strVal val="#ppt_x"/>
                                              </p:val>
                                            </p:tav>
                                          </p:tavLst>
                                        </p:anim>
                                        <p:anim calcmode="lin" valueType="num">
                                          <p:cBhvr additive="base">
                                            <p:cTn id="205"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206" fill="hold">
                          <p:stCondLst>
                            <p:cond delay="indefinite"/>
                          </p:stCondLst>
                          <p:childTnLst>
                            <p:par>
                              <p:cTn id="207" fill="hold">
                                <p:stCondLst>
                                  <p:cond delay="0"/>
                                </p:stCondLst>
                                <p:childTnLst>
                                  <p:par>
                                    <p:cTn id="208" presetID="2" presetClass="entr" presetSubtype="8" fill="hold" nodeType="clickEffect">
                                      <p:stCondLst>
                                        <p:cond delay="0"/>
                                      </p:stCondLst>
                                      <p:childTnLst>
                                        <p:set>
                                          <p:cBhvr>
                                            <p:cTn id="209" dur="1" fill="hold">
                                              <p:stCondLst>
                                                <p:cond delay="0"/>
                                              </p:stCondLst>
                                            </p:cTn>
                                            <p:tgtEl>
                                              <p:spTgt spid="41"/>
                                            </p:tgtEl>
                                            <p:attrNameLst>
                                              <p:attrName>style.visibility</p:attrName>
                                            </p:attrNameLst>
                                          </p:cBhvr>
                                          <p:to>
                                            <p:strVal val="visible"/>
                                          </p:to>
                                        </p:set>
                                        <p:anim calcmode="lin" valueType="num">
                                          <p:cBhvr additive="base">
                                            <p:cTn id="210" dur="500" fill="hold"/>
                                            <p:tgtEl>
                                              <p:spTgt spid="41"/>
                                            </p:tgtEl>
                                            <p:attrNameLst>
                                              <p:attrName>ppt_x</p:attrName>
                                            </p:attrNameLst>
                                          </p:cBhvr>
                                          <p:tavLst>
                                            <p:tav tm="0">
                                              <p:val>
                                                <p:strVal val="0-#ppt_w/2"/>
                                              </p:val>
                                            </p:tav>
                                            <p:tav tm="100000">
                                              <p:val>
                                                <p:strVal val="#ppt_x"/>
                                              </p:val>
                                            </p:tav>
                                          </p:tavLst>
                                        </p:anim>
                                        <p:anim calcmode="lin" valueType="num">
                                          <p:cBhvr additive="base">
                                            <p:cTn id="211" dur="500" fill="hold"/>
                                            <p:tgtEl>
                                              <p:spTgt spid="41"/>
                                            </p:tgtEl>
                                            <p:attrNameLst>
                                              <p:attrName>ppt_y</p:attrName>
                                            </p:attrNameLst>
                                          </p:cBhvr>
                                          <p:tavLst>
                                            <p:tav tm="0">
                                              <p:val>
                                                <p:strVal val="#ppt_y"/>
                                              </p:val>
                                            </p:tav>
                                            <p:tav tm="100000">
                                              <p:val>
                                                <p:strVal val="#ppt_y"/>
                                              </p:val>
                                            </p:tav>
                                          </p:tavLst>
                                        </p:anim>
                                      </p:childTnLst>
                                    </p:cTn>
                                  </p:par>
                                </p:childTnLst>
                              </p:cTn>
                            </p:par>
                            <p:par>
                              <p:cTn id="212" fill="hold">
                                <p:stCondLst>
                                  <p:cond delay="500"/>
                                </p:stCondLst>
                                <p:childTnLst>
                                  <p:par>
                                    <p:cTn id="213" presetID="2" presetClass="entr" presetSubtype="8" fill="hold" grpId="0" nodeType="afterEffect">
                                      <p:stCondLst>
                                        <p:cond delay="0"/>
                                      </p:stCondLst>
                                      <p:childTnLst>
                                        <p:set>
                                          <p:cBhvr>
                                            <p:cTn id="214" dur="1" fill="hold">
                                              <p:stCondLst>
                                                <p:cond delay="0"/>
                                              </p:stCondLst>
                                            </p:cTn>
                                            <p:tgtEl>
                                              <p:spTgt spid="44"/>
                                            </p:tgtEl>
                                            <p:attrNameLst>
                                              <p:attrName>style.visibility</p:attrName>
                                            </p:attrNameLst>
                                          </p:cBhvr>
                                          <p:to>
                                            <p:strVal val="visible"/>
                                          </p:to>
                                        </p:set>
                                        <p:anim calcmode="lin" valueType="num">
                                          <p:cBhvr additive="base">
                                            <p:cTn id="215" dur="500" fill="hold"/>
                                            <p:tgtEl>
                                              <p:spTgt spid="44"/>
                                            </p:tgtEl>
                                            <p:attrNameLst>
                                              <p:attrName>ppt_x</p:attrName>
                                            </p:attrNameLst>
                                          </p:cBhvr>
                                          <p:tavLst>
                                            <p:tav tm="0">
                                              <p:val>
                                                <p:strVal val="0-#ppt_w/2"/>
                                              </p:val>
                                            </p:tav>
                                            <p:tav tm="100000">
                                              <p:val>
                                                <p:strVal val="#ppt_x"/>
                                              </p:val>
                                            </p:tav>
                                          </p:tavLst>
                                        </p:anim>
                                        <p:anim calcmode="lin" valueType="num">
                                          <p:cBhvr additive="base">
                                            <p:cTn id="216" dur="500" fill="hold"/>
                                            <p:tgtEl>
                                              <p:spTgt spid="44"/>
                                            </p:tgtEl>
                                            <p:attrNameLst>
                                              <p:attrName>ppt_y</p:attrName>
                                            </p:attrNameLst>
                                          </p:cBhvr>
                                          <p:tavLst>
                                            <p:tav tm="0">
                                              <p:val>
                                                <p:strVal val="#ppt_y"/>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45"/>
                                            </p:tgtEl>
                                            <p:attrNameLst>
                                              <p:attrName>style.visibility</p:attrName>
                                            </p:attrNameLst>
                                          </p:cBhvr>
                                          <p:to>
                                            <p:strVal val="visible"/>
                                          </p:to>
                                        </p:set>
                                        <p:anim calcmode="lin" valueType="num">
                                          <p:cBhvr additive="base">
                                            <p:cTn id="219" dur="500" fill="hold"/>
                                            <p:tgtEl>
                                              <p:spTgt spid="45"/>
                                            </p:tgtEl>
                                            <p:attrNameLst>
                                              <p:attrName>ppt_x</p:attrName>
                                            </p:attrNameLst>
                                          </p:cBhvr>
                                          <p:tavLst>
                                            <p:tav tm="0">
                                              <p:val>
                                                <p:strVal val="#ppt_x"/>
                                              </p:val>
                                            </p:tav>
                                            <p:tav tm="100000">
                                              <p:val>
                                                <p:strVal val="#ppt_x"/>
                                              </p:val>
                                            </p:tav>
                                          </p:tavLst>
                                        </p:anim>
                                        <p:anim calcmode="lin" valueType="num">
                                          <p:cBhvr additive="base">
                                            <p:cTn id="220" dur="500" fill="hold"/>
                                            <p:tgtEl>
                                              <p:spTgt spid="45"/>
                                            </p:tgtEl>
                                            <p:attrNameLst>
                                              <p:attrName>ppt_y</p:attrName>
                                            </p:attrNameLst>
                                          </p:cBhvr>
                                          <p:tavLst>
                                            <p:tav tm="0">
                                              <p:val>
                                                <p:strVal val="1+#ppt_h/2"/>
                                              </p:val>
                                            </p:tav>
                                            <p:tav tm="100000">
                                              <p:val>
                                                <p:strVal val="#ppt_y"/>
                                              </p:val>
                                            </p:tav>
                                          </p:tavLst>
                                        </p:anim>
                                      </p:childTnLst>
                                    </p:cTn>
                                  </p:par>
                                </p:childTnLst>
                              </p:cTn>
                            </p:par>
                            <p:par>
                              <p:cTn id="221" fill="hold">
                                <p:stCondLst>
                                  <p:cond delay="1000"/>
                                </p:stCondLst>
                                <p:childTnLst>
                                  <p:par>
                                    <p:cTn id="222" presetID="2" presetClass="entr" presetSubtype="8" fill="hold" grpId="0" nodeType="afterEffect">
                                      <p:stCondLst>
                                        <p:cond delay="0"/>
                                      </p:stCondLst>
                                      <p:childTnLst>
                                        <p:set>
                                          <p:cBhvr>
                                            <p:cTn id="223" dur="1" fill="hold">
                                              <p:stCondLst>
                                                <p:cond delay="0"/>
                                              </p:stCondLst>
                                            </p:cTn>
                                            <p:tgtEl>
                                              <p:spTgt spid="47"/>
                                            </p:tgtEl>
                                            <p:attrNameLst>
                                              <p:attrName>style.visibility</p:attrName>
                                            </p:attrNameLst>
                                          </p:cBhvr>
                                          <p:to>
                                            <p:strVal val="visible"/>
                                          </p:to>
                                        </p:set>
                                        <p:anim calcmode="lin" valueType="num">
                                          <p:cBhvr additive="base">
                                            <p:cTn id="224" dur="500" fill="hold"/>
                                            <p:tgtEl>
                                              <p:spTgt spid="47"/>
                                            </p:tgtEl>
                                            <p:attrNameLst>
                                              <p:attrName>ppt_x</p:attrName>
                                            </p:attrNameLst>
                                          </p:cBhvr>
                                          <p:tavLst>
                                            <p:tav tm="0">
                                              <p:val>
                                                <p:strVal val="0-#ppt_w/2"/>
                                              </p:val>
                                            </p:tav>
                                            <p:tav tm="100000">
                                              <p:val>
                                                <p:strVal val="#ppt_x"/>
                                              </p:val>
                                            </p:tav>
                                          </p:tavLst>
                                        </p:anim>
                                        <p:anim calcmode="lin" valueType="num">
                                          <p:cBhvr additive="base">
                                            <p:cTn id="225" dur="500" fill="hold"/>
                                            <p:tgtEl>
                                              <p:spTgt spid="47"/>
                                            </p:tgtEl>
                                            <p:attrNameLst>
                                              <p:attrName>ppt_y</p:attrName>
                                            </p:attrNameLst>
                                          </p:cBhvr>
                                          <p:tavLst>
                                            <p:tav tm="0">
                                              <p:val>
                                                <p:strVal val="#ppt_y"/>
                                              </p:val>
                                            </p:tav>
                                            <p:tav tm="100000">
                                              <p:val>
                                                <p:strVal val="#ppt_y"/>
                                              </p:val>
                                            </p:tav>
                                          </p:tavLst>
                                        </p:anim>
                                      </p:childTnLst>
                                    </p:cTn>
                                  </p:par>
                                </p:childTnLst>
                              </p:cTn>
                            </p:par>
                            <p:par>
                              <p:cTn id="226" fill="hold">
                                <p:stCondLst>
                                  <p:cond delay="1500"/>
                                </p:stCondLst>
                                <p:childTnLst>
                                  <p:par>
                                    <p:cTn id="227" presetID="2" presetClass="entr" presetSubtype="8" fill="hold" grpId="0" nodeType="afterEffect">
                                      <p:stCondLst>
                                        <p:cond delay="0"/>
                                      </p:stCondLst>
                                      <p:childTnLst>
                                        <p:set>
                                          <p:cBhvr>
                                            <p:cTn id="228" dur="1" fill="hold">
                                              <p:stCondLst>
                                                <p:cond delay="0"/>
                                              </p:stCondLst>
                                            </p:cTn>
                                            <p:tgtEl>
                                              <p:spTgt spid="48"/>
                                            </p:tgtEl>
                                            <p:attrNameLst>
                                              <p:attrName>style.visibility</p:attrName>
                                            </p:attrNameLst>
                                          </p:cBhvr>
                                          <p:to>
                                            <p:strVal val="visible"/>
                                          </p:to>
                                        </p:set>
                                        <p:anim calcmode="lin" valueType="num">
                                          <p:cBhvr additive="base">
                                            <p:cTn id="229" dur="500" fill="hold"/>
                                            <p:tgtEl>
                                              <p:spTgt spid="48"/>
                                            </p:tgtEl>
                                            <p:attrNameLst>
                                              <p:attrName>ppt_x</p:attrName>
                                            </p:attrNameLst>
                                          </p:cBhvr>
                                          <p:tavLst>
                                            <p:tav tm="0">
                                              <p:val>
                                                <p:strVal val="0-#ppt_w/2"/>
                                              </p:val>
                                            </p:tav>
                                            <p:tav tm="100000">
                                              <p:val>
                                                <p:strVal val="#ppt_x"/>
                                              </p:val>
                                            </p:tav>
                                          </p:tavLst>
                                        </p:anim>
                                        <p:anim calcmode="lin" valueType="num">
                                          <p:cBhvr additive="base">
                                            <p:cTn id="230" dur="500" fill="hold"/>
                                            <p:tgtEl>
                                              <p:spTgt spid="48"/>
                                            </p:tgtEl>
                                            <p:attrNameLst>
                                              <p:attrName>ppt_y</p:attrName>
                                            </p:attrNameLst>
                                          </p:cBhvr>
                                          <p:tavLst>
                                            <p:tav tm="0">
                                              <p:val>
                                                <p:strVal val="#ppt_y"/>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46"/>
                                            </p:tgtEl>
                                            <p:attrNameLst>
                                              <p:attrName>style.visibility</p:attrName>
                                            </p:attrNameLst>
                                          </p:cBhvr>
                                          <p:to>
                                            <p:strVal val="visible"/>
                                          </p:to>
                                        </p:set>
                                        <p:anim calcmode="lin" valueType="num">
                                          <p:cBhvr additive="base">
                                            <p:cTn id="233" dur="500" fill="hold"/>
                                            <p:tgtEl>
                                              <p:spTgt spid="46"/>
                                            </p:tgtEl>
                                            <p:attrNameLst>
                                              <p:attrName>ppt_x</p:attrName>
                                            </p:attrNameLst>
                                          </p:cBhvr>
                                          <p:tavLst>
                                            <p:tav tm="0">
                                              <p:val>
                                                <p:strVal val="#ppt_x"/>
                                              </p:val>
                                            </p:tav>
                                            <p:tav tm="100000">
                                              <p:val>
                                                <p:strVal val="#ppt_x"/>
                                              </p:val>
                                            </p:tav>
                                          </p:tavLst>
                                        </p:anim>
                                        <p:anim calcmode="lin" valueType="num">
                                          <p:cBhvr additive="base">
                                            <p:cTn id="2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4" grpId="0"/>
          <p:bldP spid="25" grpId="0"/>
          <p:bldP spid="26" grpId="0"/>
          <p:bldP spid="27" grpId="0"/>
          <p:bldP spid="28" grpId="0" animBg="1"/>
          <p:bldP spid="29" grpId="0" animBg="1"/>
          <p:bldP spid="36" grpId="0"/>
          <p:bldP spid="37" grpId="0"/>
          <p:bldP spid="54" grpId="0"/>
          <p:bldP spid="55" grpId="0"/>
          <p:bldP spid="56" grpId="0"/>
          <p:bldP spid="60" grpId="0"/>
          <p:bldP spid="61" grpId="0"/>
          <p:bldP spid="38" grpId="0"/>
          <p:bldP spid="39" grpId="0" animBg="1"/>
          <p:bldP spid="40" grpId="0"/>
          <p:bldP spid="44" grpId="0"/>
          <p:bldP spid="45" grpId="0"/>
          <p:bldP spid="46" grpId="0"/>
          <p:bldP spid="47" grpId="0" animBg="1"/>
          <p:bldP spid="48" grpId="0"/>
          <p:bldP spid="65" grpId="0" animBg="1"/>
          <p:bldP spid="66" grpId="0"/>
          <p:bldP spid="67" grpId="0"/>
          <p:bldP spid="68" grpId="0"/>
          <p:bldP spid="69" grpId="0"/>
          <p:bldP spid="70" grpId="0"/>
          <p:bldP spid="71" grpId="0" animBg="1"/>
          <p:bldP spid="72" grpId="0" animBg="1"/>
          <p:bldP spid="79" grpId="0"/>
          <p:bldP spid="80" grpId="0"/>
          <p:bldP spid="81" grpId="0"/>
          <p:bldP spid="82" grpId="0"/>
          <p:bldP spid="83" grpId="0"/>
          <p:bldP spid="105" grpId="0"/>
          <p:bldP spid="109"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06E65-9E1B-4C28-A427-6F462DE4E840}"/>
              </a:ext>
            </a:extLst>
          </p:cNvPr>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3" name="内容占位符 2">
            <a:extLst>
              <a:ext uri="{FF2B5EF4-FFF2-40B4-BE49-F238E27FC236}">
                <a16:creationId xmlns:a16="http://schemas.microsoft.com/office/drawing/2014/main" id="{D2096CF9-E8AD-43E2-9251-F54496AAC5EE}"/>
              </a:ext>
            </a:extLst>
          </p:cNvPr>
          <p:cNvSpPr>
            <a:spLocks noGrp="1"/>
          </p:cNvSpPr>
          <p:nvPr>
            <p:ph idx="1"/>
          </p:nvPr>
        </p:nvSpPr>
        <p:spPr/>
        <p:txBody>
          <a:bodyPr/>
          <a:lstStyle/>
          <a:p>
            <a:r>
              <a:rPr lang="en-US" altLang="zh-CN" dirty="0"/>
              <a:t>2006</a:t>
            </a:r>
            <a:r>
              <a:rPr lang="zh-CN" altLang="en-US" dirty="0"/>
              <a:t>年</a:t>
            </a:r>
            <a:r>
              <a:rPr lang="en-US" altLang="zh-CN" dirty="0"/>
              <a:t>10</a:t>
            </a:r>
            <a:r>
              <a:rPr lang="zh-CN" altLang="en-US" dirty="0"/>
              <a:t>月， </a:t>
            </a:r>
            <a:r>
              <a:rPr lang="en-US" altLang="zh-CN" dirty="0"/>
              <a:t>Spring 2.0</a:t>
            </a:r>
            <a:r>
              <a:rPr lang="zh-CN" altLang="en-US" dirty="0"/>
              <a:t>版发布</a:t>
            </a:r>
            <a:endParaRPr lang="en-US" altLang="zh-CN" dirty="0"/>
          </a:p>
          <a:p>
            <a:pPr lvl="1"/>
            <a:r>
              <a:rPr lang="zh-CN" altLang="en-US" dirty="0"/>
              <a:t>引入</a:t>
            </a:r>
            <a:r>
              <a:rPr lang="en-US" altLang="zh-CN" dirty="0"/>
              <a:t>XML Schema</a:t>
            </a:r>
            <a:r>
              <a:rPr lang="zh-CN" altLang="en-US" dirty="0"/>
              <a:t>，简化</a:t>
            </a:r>
            <a:r>
              <a:rPr lang="en-US" altLang="zh-CN" dirty="0"/>
              <a:t>XML</a:t>
            </a:r>
            <a:r>
              <a:rPr lang="zh-CN" altLang="en-US" dirty="0"/>
              <a:t>配置</a:t>
            </a:r>
            <a:endParaRPr lang="en-US" altLang="zh-CN" dirty="0"/>
          </a:p>
        </p:txBody>
      </p:sp>
      <p:sp>
        <p:nvSpPr>
          <p:cNvPr id="4" name="矩形 3">
            <a:extLst>
              <a:ext uri="{FF2B5EF4-FFF2-40B4-BE49-F238E27FC236}">
                <a16:creationId xmlns:a16="http://schemas.microsoft.com/office/drawing/2014/main" id="{C7A1C49D-F9DF-4C0D-BBA2-F9AAAAF91D50}"/>
              </a:ext>
            </a:extLst>
          </p:cNvPr>
          <p:cNvSpPr/>
          <p:nvPr/>
        </p:nvSpPr>
        <p:spPr>
          <a:xfrm>
            <a:off x="1546776" y="5292173"/>
            <a:ext cx="8891381" cy="1019727"/>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Core</a:t>
            </a:r>
          </a:p>
          <a:p>
            <a:pPr algn="ctr"/>
            <a:r>
              <a:rPr lang="en-US" altLang="zh-CN" sz="1200" dirty="0">
                <a:solidFill>
                  <a:schemeClr val="tx1"/>
                </a:solidFill>
                <a:latin typeface="Arial" panose="020B0604020202020204" pitchFamily="34" charset="0"/>
                <a:cs typeface="Arial" panose="020B0604020202020204" pitchFamily="34" charset="0"/>
              </a:rPr>
              <a:t>The </a:t>
            </a:r>
            <a:r>
              <a:rPr lang="en-US" altLang="zh-CN" sz="1200" dirty="0" err="1">
                <a:solidFill>
                  <a:schemeClr val="tx1"/>
                </a:solidFill>
                <a:latin typeface="Arial" panose="020B0604020202020204" pitchFamily="34" charset="0"/>
                <a:cs typeface="Arial" panose="020B0604020202020204" pitchFamily="34" charset="0"/>
              </a:rPr>
              <a:t>IoC</a:t>
            </a:r>
            <a:r>
              <a:rPr lang="en-US" altLang="zh-CN" sz="1200" dirty="0">
                <a:solidFill>
                  <a:schemeClr val="tx1"/>
                </a:solidFill>
                <a:latin typeface="Arial" panose="020B0604020202020204" pitchFamily="34" charset="0"/>
                <a:cs typeface="Arial" panose="020B0604020202020204" pitchFamily="34" charset="0"/>
              </a:rPr>
              <a:t> Container</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AF3152BD-E6F5-4156-939A-65EABB8A585E}"/>
              </a:ext>
            </a:extLst>
          </p:cNvPr>
          <p:cNvSpPr/>
          <p:nvPr/>
        </p:nvSpPr>
        <p:spPr>
          <a:xfrm>
            <a:off x="1546776" y="4061256"/>
            <a:ext cx="4342159" cy="1011566"/>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AOP</a:t>
            </a:r>
          </a:p>
          <a:p>
            <a:pPr algn="ctr"/>
            <a:r>
              <a:rPr lang="en-US" altLang="zh-CN" sz="1200" dirty="0">
                <a:solidFill>
                  <a:schemeClr val="tx1"/>
                </a:solidFill>
                <a:latin typeface="Arial" panose="020B0604020202020204" pitchFamily="34" charset="0"/>
                <a:cs typeface="Arial" panose="020B0604020202020204" pitchFamily="34" charset="0"/>
              </a:rPr>
              <a:t>Spring AOP</a:t>
            </a:r>
          </a:p>
          <a:p>
            <a:pPr algn="ctr"/>
            <a:r>
              <a:rPr lang="en-US" altLang="zh-CN" sz="1200" dirty="0">
                <a:solidFill>
                  <a:schemeClr val="tx1"/>
                </a:solidFill>
                <a:latin typeface="Arial" panose="020B0604020202020204" pitchFamily="34" charset="0"/>
                <a:cs typeface="Arial" panose="020B0604020202020204" pitchFamily="34" charset="0"/>
              </a:rPr>
              <a:t>AspectJ Integration</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C2A0485E-8C51-4F43-BB5B-563606DD2B70}"/>
              </a:ext>
            </a:extLst>
          </p:cNvPr>
          <p:cNvSpPr/>
          <p:nvPr/>
        </p:nvSpPr>
        <p:spPr>
          <a:xfrm>
            <a:off x="8350941" y="2830340"/>
            <a:ext cx="2087217" cy="2242482"/>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Web</a:t>
            </a:r>
          </a:p>
          <a:p>
            <a:pPr algn="ctr"/>
            <a:r>
              <a:rPr lang="en-US" altLang="zh-CN" sz="1200" dirty="0">
                <a:solidFill>
                  <a:schemeClr val="tx1"/>
                </a:solidFill>
                <a:latin typeface="Arial" panose="020B0604020202020204" pitchFamily="34" charset="0"/>
                <a:cs typeface="Arial" panose="020B0604020202020204" pitchFamily="34" charset="0"/>
              </a:rPr>
              <a:t>Spring Web MVC</a:t>
            </a:r>
          </a:p>
          <a:p>
            <a:pPr algn="ctr"/>
            <a:r>
              <a:rPr lang="en-US" altLang="zh-CN" sz="1200" dirty="0">
                <a:solidFill>
                  <a:schemeClr val="tx1"/>
                </a:solidFill>
                <a:latin typeface="Arial" panose="020B0604020202020204" pitchFamily="34" charset="0"/>
                <a:cs typeface="Arial" panose="020B0604020202020204" pitchFamily="34" charset="0"/>
              </a:rPr>
              <a:t>Framework Integration</a:t>
            </a:r>
          </a:p>
          <a:p>
            <a:pPr algn="ctr"/>
            <a:r>
              <a:rPr lang="en-US" altLang="zh-CN" sz="1200" dirty="0">
                <a:solidFill>
                  <a:schemeClr val="tx1"/>
                </a:solidFill>
                <a:latin typeface="Arial" panose="020B0604020202020204" pitchFamily="34" charset="0"/>
                <a:cs typeface="Arial" panose="020B0604020202020204" pitchFamily="34" charset="0"/>
              </a:rPr>
              <a:t>Struts</a:t>
            </a:r>
          </a:p>
          <a:p>
            <a:pPr algn="ctr"/>
            <a:r>
              <a:rPr lang="en-US" altLang="zh-CN" sz="1200" dirty="0" err="1">
                <a:solidFill>
                  <a:schemeClr val="tx1"/>
                </a:solidFill>
                <a:latin typeface="Arial" panose="020B0604020202020204" pitchFamily="34" charset="0"/>
                <a:cs typeface="Arial" panose="020B0604020202020204" pitchFamily="34" charset="0"/>
              </a:rPr>
              <a:t>WebWork</a:t>
            </a:r>
            <a:endParaRPr lang="en-US" altLang="zh-CN" sz="1200" dirty="0">
              <a:solidFill>
                <a:schemeClr val="tx1"/>
              </a:solidFill>
              <a:latin typeface="Arial" panose="020B0604020202020204" pitchFamily="34" charset="0"/>
              <a:cs typeface="Arial" panose="020B0604020202020204" pitchFamily="34" charset="0"/>
            </a:endParaRPr>
          </a:p>
          <a:p>
            <a:pPr algn="ctr"/>
            <a:r>
              <a:rPr lang="en-US" altLang="zh-CN" sz="1200" dirty="0">
                <a:solidFill>
                  <a:schemeClr val="tx1"/>
                </a:solidFill>
                <a:latin typeface="Arial" panose="020B0604020202020204" pitchFamily="34" charset="0"/>
                <a:cs typeface="Arial" panose="020B0604020202020204" pitchFamily="34" charset="0"/>
              </a:rPr>
              <a:t>Tapestry</a:t>
            </a:r>
          </a:p>
          <a:p>
            <a:pPr algn="ctr"/>
            <a:r>
              <a:rPr lang="en-US" altLang="zh-CN" sz="1200" dirty="0">
                <a:solidFill>
                  <a:schemeClr val="tx1"/>
                </a:solidFill>
                <a:latin typeface="Arial" panose="020B0604020202020204" pitchFamily="34" charset="0"/>
                <a:cs typeface="Arial" panose="020B0604020202020204" pitchFamily="34" charset="0"/>
              </a:rPr>
              <a:t>JSF/JSP</a:t>
            </a:r>
          </a:p>
          <a:p>
            <a:pPr algn="ctr"/>
            <a:r>
              <a:rPr lang="en-US" altLang="zh-CN" sz="1200" dirty="0">
                <a:solidFill>
                  <a:schemeClr val="tx1"/>
                </a:solidFill>
                <a:latin typeface="Arial" panose="020B0604020202020204" pitchFamily="34" charset="0"/>
                <a:cs typeface="Arial" panose="020B0604020202020204" pitchFamily="34" charset="0"/>
              </a:rPr>
              <a:t>Rich View Support</a:t>
            </a:r>
          </a:p>
          <a:p>
            <a:pPr algn="ctr"/>
            <a:r>
              <a:rPr lang="en-US" altLang="zh-CN" sz="1200" dirty="0">
                <a:solidFill>
                  <a:schemeClr val="tx1"/>
                </a:solidFill>
                <a:latin typeface="Arial" panose="020B0604020202020204" pitchFamily="34" charset="0"/>
                <a:cs typeface="Arial" panose="020B0604020202020204" pitchFamily="34" charset="0"/>
              </a:rPr>
              <a:t>Velocity/</a:t>
            </a:r>
            <a:r>
              <a:rPr lang="en-US" altLang="zh-CN" sz="1200" dirty="0" err="1">
                <a:solidFill>
                  <a:schemeClr val="tx1"/>
                </a:solidFill>
                <a:latin typeface="Arial" panose="020B0604020202020204" pitchFamily="34" charset="0"/>
                <a:cs typeface="Arial" panose="020B0604020202020204" pitchFamily="34" charset="0"/>
              </a:rPr>
              <a:t>FreeMarker</a:t>
            </a:r>
            <a:endParaRPr lang="en-US" altLang="zh-CN" sz="1200" dirty="0">
              <a:solidFill>
                <a:schemeClr val="tx1"/>
              </a:solidFill>
              <a:latin typeface="Arial" panose="020B0604020202020204" pitchFamily="34" charset="0"/>
              <a:cs typeface="Arial" panose="020B0604020202020204" pitchFamily="34" charset="0"/>
            </a:endParaRPr>
          </a:p>
          <a:p>
            <a:pPr algn="ctr"/>
            <a:r>
              <a:rPr lang="en-US" altLang="zh-CN" sz="1200" dirty="0">
                <a:solidFill>
                  <a:schemeClr val="tx1"/>
                </a:solidFill>
                <a:latin typeface="Arial" panose="020B0604020202020204" pitchFamily="34" charset="0"/>
                <a:cs typeface="Arial" panose="020B0604020202020204" pitchFamily="34" charset="0"/>
              </a:rPr>
              <a:t>PDF/Excel</a:t>
            </a:r>
          </a:p>
          <a:p>
            <a:pPr algn="ctr"/>
            <a:r>
              <a:rPr lang="en-US" altLang="zh-CN" sz="1200" dirty="0">
                <a:solidFill>
                  <a:schemeClr val="tx1"/>
                </a:solidFill>
                <a:latin typeface="Arial" panose="020B0604020202020204" pitchFamily="34" charset="0"/>
                <a:cs typeface="Arial" panose="020B0604020202020204" pitchFamily="34" charset="0"/>
              </a:rPr>
              <a:t>Jasper Reports</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89A5CC61-1941-44D2-BD3F-1EDA2DC9A902}"/>
              </a:ext>
            </a:extLst>
          </p:cNvPr>
          <p:cNvSpPr/>
          <p:nvPr/>
        </p:nvSpPr>
        <p:spPr>
          <a:xfrm>
            <a:off x="3801718" y="2830340"/>
            <a:ext cx="2087217" cy="1019727"/>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ORM</a:t>
            </a:r>
          </a:p>
          <a:p>
            <a:pPr algn="ctr"/>
            <a:r>
              <a:rPr lang="en-US" altLang="zh-CN" sz="1200" dirty="0">
                <a:solidFill>
                  <a:schemeClr val="tx1"/>
                </a:solidFill>
                <a:latin typeface="Arial" panose="020B0604020202020204" pitchFamily="34" charset="0"/>
                <a:cs typeface="Arial" panose="020B0604020202020204" pitchFamily="34" charset="0"/>
              </a:rPr>
              <a:t>Hibernate</a:t>
            </a:r>
          </a:p>
          <a:p>
            <a:pPr algn="ctr"/>
            <a:r>
              <a:rPr lang="en-US" altLang="zh-CN" sz="1200" dirty="0">
                <a:solidFill>
                  <a:schemeClr val="tx1"/>
                </a:solidFill>
                <a:latin typeface="Arial" panose="020B0604020202020204" pitchFamily="34" charset="0"/>
                <a:cs typeface="Arial" panose="020B0604020202020204" pitchFamily="34" charset="0"/>
              </a:rPr>
              <a:t>JPA</a:t>
            </a:r>
          </a:p>
          <a:p>
            <a:pPr algn="ctr"/>
            <a:r>
              <a:rPr lang="en-US" altLang="zh-CN" sz="1200" dirty="0" err="1">
                <a:solidFill>
                  <a:schemeClr val="tx1"/>
                </a:solidFill>
                <a:latin typeface="Arial" panose="020B0604020202020204" pitchFamily="34" charset="0"/>
                <a:cs typeface="Arial" panose="020B0604020202020204" pitchFamily="34" charset="0"/>
              </a:rPr>
              <a:t>iBatis</a:t>
            </a:r>
            <a:endParaRPr lang="en-US" altLang="zh-CN" sz="1200" dirty="0">
              <a:solidFill>
                <a:schemeClr val="tx1"/>
              </a:solidFill>
              <a:latin typeface="Arial" panose="020B0604020202020204" pitchFamily="34" charset="0"/>
              <a:cs typeface="Arial" panose="020B0604020202020204" pitchFamily="34" charset="0"/>
            </a:endParaRPr>
          </a:p>
          <a:p>
            <a:pPr algn="ctr"/>
            <a:r>
              <a:rPr lang="en-US" altLang="zh-CN" sz="1200" dirty="0">
                <a:solidFill>
                  <a:schemeClr val="tx1"/>
                </a:solidFill>
                <a:latin typeface="Arial" panose="020B0604020202020204" pitchFamily="34" charset="0"/>
                <a:cs typeface="Arial" panose="020B0604020202020204" pitchFamily="34" charset="0"/>
              </a:rPr>
              <a:t>JDO</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4923EF71-E5F9-4ED3-A1BB-A69C0183AC10}"/>
              </a:ext>
            </a:extLst>
          </p:cNvPr>
          <p:cNvSpPr/>
          <p:nvPr/>
        </p:nvSpPr>
        <p:spPr>
          <a:xfrm>
            <a:off x="1546776" y="2830340"/>
            <a:ext cx="2087217" cy="1019727"/>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DAO</a:t>
            </a:r>
          </a:p>
          <a:p>
            <a:pPr algn="ctr"/>
            <a:r>
              <a:rPr lang="en-US" altLang="zh-CN" sz="1200" dirty="0">
                <a:solidFill>
                  <a:schemeClr val="tx1"/>
                </a:solidFill>
                <a:latin typeface="Arial" panose="020B0604020202020204" pitchFamily="34" charset="0"/>
                <a:cs typeface="Arial" panose="020B0604020202020204" pitchFamily="34" charset="0"/>
              </a:rPr>
              <a:t>Spring JDBC</a:t>
            </a:r>
          </a:p>
          <a:p>
            <a:pPr algn="ctr"/>
            <a:r>
              <a:rPr lang="en-US" altLang="zh-CN" sz="1200" dirty="0">
                <a:solidFill>
                  <a:schemeClr val="tx1"/>
                </a:solidFill>
                <a:latin typeface="Arial" panose="020B0604020202020204" pitchFamily="34" charset="0"/>
                <a:cs typeface="Arial" panose="020B0604020202020204" pitchFamily="34" charset="0"/>
              </a:rPr>
              <a:t>Transaction management</a:t>
            </a:r>
            <a:endParaRPr lang="zh-CN" altLang="en-US" sz="2400"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E1D2499A-F4BC-4F85-9E09-7DDA5229F176}"/>
              </a:ext>
            </a:extLst>
          </p:cNvPr>
          <p:cNvSpPr/>
          <p:nvPr/>
        </p:nvSpPr>
        <p:spPr>
          <a:xfrm>
            <a:off x="6096000" y="2830340"/>
            <a:ext cx="2087217" cy="2242482"/>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Arial" panose="020B0604020202020204" pitchFamily="34" charset="0"/>
                <a:cs typeface="Arial" panose="020B0604020202020204" pitchFamily="34" charset="0"/>
              </a:rPr>
              <a:t>JEE</a:t>
            </a:r>
          </a:p>
          <a:p>
            <a:pPr algn="ctr"/>
            <a:r>
              <a:rPr lang="en-US" altLang="zh-CN" sz="1200" dirty="0">
                <a:solidFill>
                  <a:schemeClr val="tx1"/>
                </a:solidFill>
                <a:latin typeface="Arial" panose="020B0604020202020204" pitchFamily="34" charset="0"/>
                <a:cs typeface="Arial" panose="020B0604020202020204" pitchFamily="34" charset="0"/>
              </a:rPr>
              <a:t>JMX</a:t>
            </a:r>
          </a:p>
          <a:p>
            <a:pPr algn="ctr"/>
            <a:r>
              <a:rPr lang="en-US" altLang="zh-CN" sz="1200" dirty="0">
                <a:solidFill>
                  <a:schemeClr val="tx1"/>
                </a:solidFill>
                <a:latin typeface="Arial" panose="020B0604020202020204" pitchFamily="34" charset="0"/>
                <a:cs typeface="Arial" panose="020B0604020202020204" pitchFamily="34" charset="0"/>
              </a:rPr>
              <a:t>JMS</a:t>
            </a:r>
          </a:p>
          <a:p>
            <a:pPr algn="ctr"/>
            <a:r>
              <a:rPr lang="en-US" altLang="zh-CN" sz="1200" dirty="0">
                <a:solidFill>
                  <a:schemeClr val="tx1"/>
                </a:solidFill>
                <a:latin typeface="Arial" panose="020B0604020202020204" pitchFamily="34" charset="0"/>
                <a:cs typeface="Arial" panose="020B0604020202020204" pitchFamily="34" charset="0"/>
              </a:rPr>
              <a:t>JCA</a:t>
            </a:r>
          </a:p>
          <a:p>
            <a:pPr algn="ctr"/>
            <a:r>
              <a:rPr lang="en-US" altLang="zh-CN" sz="1200" dirty="0">
                <a:solidFill>
                  <a:schemeClr val="tx1"/>
                </a:solidFill>
                <a:latin typeface="Arial" panose="020B0604020202020204" pitchFamily="34" charset="0"/>
                <a:cs typeface="Arial" panose="020B0604020202020204" pitchFamily="34" charset="0"/>
              </a:rPr>
              <a:t>Remoting</a:t>
            </a:r>
          </a:p>
          <a:p>
            <a:pPr algn="ctr"/>
            <a:r>
              <a:rPr lang="en-US" altLang="zh-CN" sz="1200" dirty="0">
                <a:solidFill>
                  <a:schemeClr val="tx1"/>
                </a:solidFill>
                <a:latin typeface="Arial" panose="020B0604020202020204" pitchFamily="34" charset="0"/>
                <a:cs typeface="Arial" panose="020B0604020202020204" pitchFamily="34" charset="0"/>
              </a:rPr>
              <a:t>EJBS</a:t>
            </a:r>
          </a:p>
          <a:p>
            <a:pPr algn="ctr"/>
            <a:r>
              <a:rPr lang="en-US" altLang="zh-CN" sz="1200" dirty="0">
                <a:solidFill>
                  <a:schemeClr val="tx1"/>
                </a:solidFill>
                <a:latin typeface="Arial" panose="020B0604020202020204" pitchFamily="34" charset="0"/>
                <a:cs typeface="Arial" panose="020B0604020202020204" pitchFamily="34" charset="0"/>
              </a:rPr>
              <a:t>Email</a:t>
            </a:r>
          </a:p>
        </p:txBody>
      </p:sp>
      <p:sp>
        <p:nvSpPr>
          <p:cNvPr id="11" name="文本框 10">
            <a:extLst>
              <a:ext uri="{FF2B5EF4-FFF2-40B4-BE49-F238E27FC236}">
                <a16:creationId xmlns:a16="http://schemas.microsoft.com/office/drawing/2014/main" id="{7CA5B7B7-6ECA-4637-939F-6B2CC2395298}"/>
              </a:ext>
            </a:extLst>
          </p:cNvPr>
          <p:cNvSpPr txBox="1"/>
          <p:nvPr/>
        </p:nvSpPr>
        <p:spPr>
          <a:xfrm>
            <a:off x="3511419" y="153935"/>
            <a:ext cx="8680581" cy="261610"/>
          </a:xfrm>
          <a:prstGeom prst="rect">
            <a:avLst/>
          </a:prstGeom>
          <a:noFill/>
        </p:spPr>
        <p:txBody>
          <a:bodyPr wrap="none" rtlCol="0">
            <a:spAutoFit/>
          </a:bodyPr>
          <a:lstStyle/>
          <a:p>
            <a:r>
              <a:rPr lang="en-US" altLang="zh-CN" sz="1100" dirty="0">
                <a:latin typeface="Courier New" panose="02070309020205020404" pitchFamily="49" charset="0"/>
                <a:cs typeface="Courier New" panose="02070309020205020404" pitchFamily="49" charset="0"/>
              </a:rPr>
              <a:t>https://docs.spring.io/spring-framework/docs/2.0.0/reference/introduction.html#introduction-overview</a:t>
            </a:r>
            <a:endParaRPr lang="zh-CN" alt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8916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4065109" y="3593839"/>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5" name="矩形 24">
            <a:extLst>
              <a:ext uri="{FF2B5EF4-FFF2-40B4-BE49-F238E27FC236}">
                <a16:creationId xmlns:a16="http://schemas.microsoft.com/office/drawing/2014/main" id="{51023763-7BCA-4766-AC32-124343379E18}"/>
              </a:ext>
            </a:extLst>
          </p:cNvPr>
          <p:cNvSpPr/>
          <p:nvPr/>
        </p:nvSpPr>
        <p:spPr>
          <a:xfrm>
            <a:off x="5589173"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6</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9" name="椭圆 34">
            <a:extLst>
              <a:ext uri="{FF2B5EF4-FFF2-40B4-BE49-F238E27FC236}">
                <a16:creationId xmlns:a16="http://schemas.microsoft.com/office/drawing/2014/main" id="{6C61D61B-198E-47DF-B4B0-E6FA8F609067}"/>
              </a:ext>
            </a:extLst>
          </p:cNvPr>
          <p:cNvSpPr/>
          <p:nvPr/>
        </p:nvSpPr>
        <p:spPr>
          <a:xfrm>
            <a:off x="5744345"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4125326" y="2281095"/>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4166306"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56" name="TextBox 77">
            <a:extLst>
              <a:ext uri="{FF2B5EF4-FFF2-40B4-BE49-F238E27FC236}">
                <a16:creationId xmlns:a16="http://schemas.microsoft.com/office/drawing/2014/main" id="{807C86FD-C893-46CA-80BC-852EC2AA41F7}"/>
              </a:ext>
            </a:extLst>
          </p:cNvPr>
          <p:cNvSpPr txBox="1"/>
          <p:nvPr/>
        </p:nvSpPr>
        <p:spPr>
          <a:xfrm>
            <a:off x="5744345"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2009</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69" name="矩形 68">
            <a:extLst>
              <a:ext uri="{FF2B5EF4-FFF2-40B4-BE49-F238E27FC236}">
                <a16:creationId xmlns:a16="http://schemas.microsoft.com/office/drawing/2014/main" id="{516017B8-3AC8-4524-9B5E-2A37267C1C26}"/>
              </a:ext>
            </a:extLst>
          </p:cNvPr>
          <p:cNvSpPr/>
          <p:nvPr/>
        </p:nvSpPr>
        <p:spPr>
          <a:xfrm>
            <a:off x="5430238" y="4420404"/>
            <a:ext cx="12397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2.5</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sp>
        <p:nvSpPr>
          <p:cNvPr id="71" name="椭圆 34">
            <a:extLst>
              <a:ext uri="{FF2B5EF4-FFF2-40B4-BE49-F238E27FC236}">
                <a16:creationId xmlns:a16="http://schemas.microsoft.com/office/drawing/2014/main" id="{D2589029-00AF-4877-9DFE-5E0238FDAA58}"/>
              </a:ext>
            </a:extLst>
          </p:cNvPr>
          <p:cNvSpPr/>
          <p:nvPr/>
        </p:nvSpPr>
        <p:spPr>
          <a:xfrm>
            <a:off x="5515258"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414988" y="4851672"/>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464137" y="5121438"/>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
        <p:nvSpPr>
          <p:cNvPr id="81" name="TextBox 75">
            <a:extLst>
              <a:ext uri="{FF2B5EF4-FFF2-40B4-BE49-F238E27FC236}">
                <a16:creationId xmlns:a16="http://schemas.microsoft.com/office/drawing/2014/main" id="{0362771F-0813-4E54-B4E0-F08283FC130F}"/>
              </a:ext>
            </a:extLst>
          </p:cNvPr>
          <p:cNvSpPr txBox="1"/>
          <p:nvPr/>
        </p:nvSpPr>
        <p:spPr>
          <a:xfrm>
            <a:off x="5515257"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153972997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14:presetBounceEnd="44000">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14:bounceEnd="44000">
                                          <p:cBhvr additive="base">
                                            <p:cTn id="7" dur="500" fill="hold"/>
                                            <p:tgtEl>
                                              <p:spTgt spid="71"/>
                                            </p:tgtEl>
                                            <p:attrNameLst>
                                              <p:attrName>ppt_x</p:attrName>
                                            </p:attrNameLst>
                                          </p:cBhvr>
                                          <p:tavLst>
                                            <p:tav tm="0">
                                              <p:val>
                                                <p:strVal val="0-#ppt_w/2"/>
                                              </p:val>
                                            </p:tav>
                                            <p:tav tm="100000">
                                              <p:val>
                                                <p:strVal val="#ppt_x"/>
                                              </p:val>
                                            </p:tav>
                                          </p:tavLst>
                                        </p:anim>
                                        <p:anim calcmode="lin" valueType="num" p14:bounceEnd="44000">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1"/>
                                            </p:tgtEl>
                                            <p:attrNameLst>
                                              <p:attrName>style.visibility</p:attrName>
                                            </p:attrNameLst>
                                          </p:cBhvr>
                                          <p:to>
                                            <p:strVal val="visible"/>
                                          </p:to>
                                        </p:set>
                                        <p:anim calcmode="lin" valueType="num">
                                          <p:cBhvr additive="base">
                                            <p:cTn id="12" dur="500" fill="hold"/>
                                            <p:tgtEl>
                                              <p:spTgt spid="81"/>
                                            </p:tgtEl>
                                            <p:attrNameLst>
                                              <p:attrName>ppt_x</p:attrName>
                                            </p:attrNameLst>
                                          </p:cBhvr>
                                          <p:tavLst>
                                            <p:tav tm="0">
                                              <p:val>
                                                <p:strVal val="0-#ppt_w/2"/>
                                              </p:val>
                                            </p:tav>
                                            <p:tav tm="100000">
                                              <p:val>
                                                <p:strVal val="#ppt_x"/>
                                              </p:val>
                                            </p:tav>
                                          </p:tavLst>
                                        </p:anim>
                                        <p:anim calcmode="lin" valueType="num">
                                          <p:cBhvr additive="base">
                                            <p:cTn id="13" dur="500" fill="hold"/>
                                            <p:tgtEl>
                                              <p:spTgt spid="81"/>
                                            </p:tgtEl>
                                            <p:attrNameLst>
                                              <p:attrName>ppt_y</p:attrName>
                                            </p:attrNameLst>
                                          </p:cBhvr>
                                          <p:tavLst>
                                            <p:tav tm="0">
                                              <p:val>
                                                <p:strVal val="#ppt_y"/>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14:presetBounceEnd="44000">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14:bounceEnd="44000">
                                          <p:cBhvr additive="base">
                                            <p:cTn id="22" dur="500" fill="hold"/>
                                            <p:tgtEl>
                                              <p:spTgt spid="29"/>
                                            </p:tgtEl>
                                            <p:attrNameLst>
                                              <p:attrName>ppt_x</p:attrName>
                                            </p:attrNameLst>
                                          </p:cBhvr>
                                          <p:tavLst>
                                            <p:tav tm="0">
                                              <p:val>
                                                <p:strVal val="0-#ppt_w/2"/>
                                              </p:val>
                                            </p:tav>
                                            <p:tav tm="100000">
                                              <p:val>
                                                <p:strVal val="#ppt_x"/>
                                              </p:val>
                                            </p:tav>
                                          </p:tavLst>
                                        </p:anim>
                                        <p:anim calcmode="lin" valueType="num" p14:bounceEnd="44000">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0-#ppt_w/2"/>
                                              </p:val>
                                            </p:tav>
                                            <p:tav tm="100000">
                                              <p:val>
                                                <p:strVal val="#ppt_x"/>
                                              </p:val>
                                            </p:tav>
                                          </p:tavLst>
                                        </p:anim>
                                        <p:anim calcmode="lin" valueType="num">
                                          <p:cBhvr additive="base">
                                            <p:cTn id="28" dur="500" fill="hold"/>
                                            <p:tgtEl>
                                              <p:spTgt spid="56"/>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animBg="1"/>
          <p:bldP spid="56" grpId="0"/>
          <p:bldP spid="69" grpId="0"/>
          <p:bldP spid="71" grpId="0" animBg="1"/>
          <p:bldP spid="81"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0-#ppt_w/2"/>
                                              </p:val>
                                            </p:tav>
                                            <p:tav tm="100000">
                                              <p:val>
                                                <p:strVal val="#ppt_x"/>
                                              </p:val>
                                            </p:tav>
                                          </p:tavLst>
                                        </p:anim>
                                        <p:anim calcmode="lin" valueType="num">
                                          <p:cBhvr additive="base">
                                            <p:cTn id="8" dur="500" fill="hold"/>
                                            <p:tgtEl>
                                              <p:spTgt spid="7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1"/>
                                            </p:tgtEl>
                                            <p:attrNameLst>
                                              <p:attrName>style.visibility</p:attrName>
                                            </p:attrNameLst>
                                          </p:cBhvr>
                                          <p:to>
                                            <p:strVal val="visible"/>
                                          </p:to>
                                        </p:set>
                                        <p:anim calcmode="lin" valueType="num">
                                          <p:cBhvr additive="base">
                                            <p:cTn id="12" dur="500" fill="hold"/>
                                            <p:tgtEl>
                                              <p:spTgt spid="81"/>
                                            </p:tgtEl>
                                            <p:attrNameLst>
                                              <p:attrName>ppt_x</p:attrName>
                                            </p:attrNameLst>
                                          </p:cBhvr>
                                          <p:tavLst>
                                            <p:tav tm="0">
                                              <p:val>
                                                <p:strVal val="0-#ppt_w/2"/>
                                              </p:val>
                                            </p:tav>
                                            <p:tav tm="100000">
                                              <p:val>
                                                <p:strVal val="#ppt_x"/>
                                              </p:val>
                                            </p:tav>
                                          </p:tavLst>
                                        </p:anim>
                                        <p:anim calcmode="lin" valueType="num">
                                          <p:cBhvr additive="base">
                                            <p:cTn id="13" dur="500" fill="hold"/>
                                            <p:tgtEl>
                                              <p:spTgt spid="81"/>
                                            </p:tgtEl>
                                            <p:attrNameLst>
                                              <p:attrName>ppt_y</p:attrName>
                                            </p:attrNameLst>
                                          </p:cBhvr>
                                          <p:tavLst>
                                            <p:tav tm="0">
                                              <p:val>
                                                <p:strVal val="#ppt_y"/>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ppt_x"/>
                                              </p:val>
                                            </p:tav>
                                            <p:tav tm="100000">
                                              <p:val>
                                                <p:strVal val="#ppt_x"/>
                                              </p:val>
                                            </p:tav>
                                          </p:tavLst>
                                        </p:anim>
                                        <p:anim calcmode="lin" valueType="num">
                                          <p:cBhvr additive="base">
                                            <p:cTn id="17"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additive="base">
                                            <p:cTn id="22" dur="500" fill="hold"/>
                                            <p:tgtEl>
                                              <p:spTgt spid="29"/>
                                            </p:tgtEl>
                                            <p:attrNameLst>
                                              <p:attrName>ppt_x</p:attrName>
                                            </p:attrNameLst>
                                          </p:cBhvr>
                                          <p:tavLst>
                                            <p:tav tm="0">
                                              <p:val>
                                                <p:strVal val="0-#ppt_w/2"/>
                                              </p:val>
                                            </p:tav>
                                            <p:tav tm="100000">
                                              <p:val>
                                                <p:strVal val="#ppt_x"/>
                                              </p:val>
                                            </p:tav>
                                          </p:tavLst>
                                        </p:anim>
                                        <p:anim calcmode="lin" valueType="num">
                                          <p:cBhvr additive="base">
                                            <p:cTn id="23" dur="500" fill="hold"/>
                                            <p:tgtEl>
                                              <p:spTgt spid="2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 presetClass="entr" presetSubtype="8" fill="hold" grpId="0" nodeType="afterEffect">
                                      <p:stCondLst>
                                        <p:cond delay="0"/>
                                      </p:stCondLst>
                                      <p:childTnLst>
                                        <p:set>
                                          <p:cBhvr>
                                            <p:cTn id="26" dur="1" fill="hold">
                                              <p:stCondLst>
                                                <p:cond delay="0"/>
                                              </p:stCondLst>
                                            </p:cTn>
                                            <p:tgtEl>
                                              <p:spTgt spid="56"/>
                                            </p:tgtEl>
                                            <p:attrNameLst>
                                              <p:attrName>style.visibility</p:attrName>
                                            </p:attrNameLst>
                                          </p:cBhvr>
                                          <p:to>
                                            <p:strVal val="visible"/>
                                          </p:to>
                                        </p:set>
                                        <p:anim calcmode="lin" valueType="num">
                                          <p:cBhvr additive="base">
                                            <p:cTn id="27" dur="500" fill="hold"/>
                                            <p:tgtEl>
                                              <p:spTgt spid="56"/>
                                            </p:tgtEl>
                                            <p:attrNameLst>
                                              <p:attrName>ppt_x</p:attrName>
                                            </p:attrNameLst>
                                          </p:cBhvr>
                                          <p:tavLst>
                                            <p:tav tm="0">
                                              <p:val>
                                                <p:strVal val="0-#ppt_w/2"/>
                                              </p:val>
                                            </p:tav>
                                            <p:tav tm="100000">
                                              <p:val>
                                                <p:strVal val="#ppt_x"/>
                                              </p:val>
                                            </p:tav>
                                          </p:tavLst>
                                        </p:anim>
                                        <p:anim calcmode="lin" valueType="num">
                                          <p:cBhvr additive="base">
                                            <p:cTn id="28" dur="500" fill="hold"/>
                                            <p:tgtEl>
                                              <p:spTgt spid="56"/>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animBg="1"/>
          <p:bldP spid="56" grpId="0"/>
          <p:bldP spid="69" grpId="0"/>
          <p:bldP spid="71" grpId="0" animBg="1"/>
          <p:bldP spid="81"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grpSp>
        <p:nvGrpSpPr>
          <p:cNvPr id="55" name="组合 54">
            <a:extLst>
              <a:ext uri="{FF2B5EF4-FFF2-40B4-BE49-F238E27FC236}">
                <a16:creationId xmlns:a16="http://schemas.microsoft.com/office/drawing/2014/main" id="{CC1E5D75-7590-409B-9BD2-F1C3182947E6}"/>
              </a:ext>
            </a:extLst>
          </p:cNvPr>
          <p:cNvGrpSpPr/>
          <p:nvPr/>
        </p:nvGrpSpPr>
        <p:grpSpPr>
          <a:xfrm>
            <a:off x="1917339" y="1690688"/>
            <a:ext cx="1500922" cy="1996751"/>
            <a:chOff x="771524" y="4739999"/>
            <a:chExt cx="2348691" cy="1996751"/>
          </a:xfrm>
          <a:effectLst>
            <a:outerShdw blurRad="50800" dist="38100" dir="2700000" algn="tl" rotWithShape="0">
              <a:prstClr val="black">
                <a:alpha val="40000"/>
              </a:prstClr>
            </a:outerShdw>
          </a:effectLst>
        </p:grpSpPr>
        <p:grpSp>
          <p:nvGrpSpPr>
            <p:cNvPr id="56" name="组合 55">
              <a:extLst>
                <a:ext uri="{FF2B5EF4-FFF2-40B4-BE49-F238E27FC236}">
                  <a16:creationId xmlns:a16="http://schemas.microsoft.com/office/drawing/2014/main" id="{610887C8-6CDB-4487-BB41-B0B56ABCA7BC}"/>
                </a:ext>
              </a:extLst>
            </p:cNvPr>
            <p:cNvGrpSpPr/>
            <p:nvPr/>
          </p:nvGrpSpPr>
          <p:grpSpPr>
            <a:xfrm>
              <a:off x="771524" y="4739999"/>
              <a:ext cx="2348691" cy="1996751"/>
              <a:chOff x="771524" y="4739999"/>
              <a:chExt cx="2348691" cy="1996751"/>
            </a:xfrm>
          </p:grpSpPr>
          <p:sp>
            <p:nvSpPr>
              <p:cNvPr id="58" name="矩形 57">
                <a:extLst>
                  <a:ext uri="{FF2B5EF4-FFF2-40B4-BE49-F238E27FC236}">
                    <a16:creationId xmlns:a16="http://schemas.microsoft.com/office/drawing/2014/main" id="{B36967B3-A3E6-49C7-B8C9-08F5C9C5E237}"/>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Applet Container</a:t>
                </a:r>
                <a:endParaRPr lang="zh-CN" altLang="en-US" sz="1200" dirty="0">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6326ECA6-D301-47DB-ADDD-9DAB8F06F3D4}"/>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57" name="矩形 56">
              <a:extLst>
                <a:ext uri="{FF2B5EF4-FFF2-40B4-BE49-F238E27FC236}">
                  <a16:creationId xmlns:a16="http://schemas.microsoft.com/office/drawing/2014/main" id="{D9CEC56E-BB3C-4645-B991-6AC6EBFA4805}"/>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grpSp>
        <p:nvGrpSpPr>
          <p:cNvPr id="34" name="组合 33">
            <a:extLst>
              <a:ext uri="{FF2B5EF4-FFF2-40B4-BE49-F238E27FC236}">
                <a16:creationId xmlns:a16="http://schemas.microsoft.com/office/drawing/2014/main" id="{135D64E5-4C86-47C3-A678-62671B6FD427}"/>
              </a:ext>
            </a:extLst>
          </p:cNvPr>
          <p:cNvGrpSpPr/>
          <p:nvPr/>
        </p:nvGrpSpPr>
        <p:grpSpPr>
          <a:xfrm>
            <a:off x="4513966" y="1690688"/>
            <a:ext cx="2348692" cy="1996751"/>
            <a:chOff x="2790046" y="2185599"/>
            <a:chExt cx="2348692" cy="1996751"/>
          </a:xfrm>
          <a:effectLst>
            <a:outerShdw blurRad="50800" dist="38100" dir="2700000" algn="tl" rotWithShape="0">
              <a:prstClr val="black">
                <a:alpha val="40000"/>
              </a:prstClr>
            </a:outerShdw>
          </a:effectLst>
        </p:grpSpPr>
        <p:grpSp>
          <p:nvGrpSpPr>
            <p:cNvPr id="33" name="组合 32">
              <a:extLst>
                <a:ext uri="{FF2B5EF4-FFF2-40B4-BE49-F238E27FC236}">
                  <a16:creationId xmlns:a16="http://schemas.microsoft.com/office/drawing/2014/main" id="{A6458F53-F878-4FEB-9FEA-09E7B0ACF71D}"/>
                </a:ext>
              </a:extLst>
            </p:cNvPr>
            <p:cNvGrpSpPr/>
            <p:nvPr/>
          </p:nvGrpSpPr>
          <p:grpSpPr>
            <a:xfrm>
              <a:off x="2790047" y="2185599"/>
              <a:ext cx="2348691" cy="1996751"/>
              <a:chOff x="2790047" y="2185599"/>
              <a:chExt cx="2348691" cy="1996751"/>
            </a:xfrm>
          </p:grpSpPr>
          <p:sp>
            <p:nvSpPr>
              <p:cNvPr id="13" name="矩形 12">
                <a:extLst>
                  <a:ext uri="{FF2B5EF4-FFF2-40B4-BE49-F238E27FC236}">
                    <a16:creationId xmlns:a16="http://schemas.microsoft.com/office/drawing/2014/main" id="{AE50B2FD-7CD3-4426-BC6C-796A6124DCB2}"/>
                  </a:ext>
                </a:extLst>
              </p:cNvPr>
              <p:cNvSpPr/>
              <p:nvPr/>
            </p:nvSpPr>
            <p:spPr>
              <a:xfrm>
                <a:off x="2790047" y="21855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Web Container</a:t>
                </a:r>
                <a:endParaRPr lang="zh-CN" altLang="en-US" sz="1200" dirty="0">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CCC05BB6-36E4-4455-8AB6-E3339F581091}"/>
                  </a:ext>
                </a:extLst>
              </p:cNvPr>
              <p:cNvSpPr/>
              <p:nvPr/>
            </p:nvSpPr>
            <p:spPr>
              <a:xfrm>
                <a:off x="2790047" y="38588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17" name="矩形 16">
              <a:extLst>
                <a:ext uri="{FF2B5EF4-FFF2-40B4-BE49-F238E27FC236}">
                  <a16:creationId xmlns:a16="http://schemas.microsoft.com/office/drawing/2014/main" id="{192B52E1-4C32-4952-89EC-25A14A7DCB95}"/>
                </a:ext>
              </a:extLst>
            </p:cNvPr>
            <p:cNvSpPr/>
            <p:nvPr/>
          </p:nvSpPr>
          <p:spPr>
            <a:xfrm>
              <a:off x="2790046" y="3246713"/>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9" name="任意多边形: 形状 8">
            <a:extLst>
              <a:ext uri="{FF2B5EF4-FFF2-40B4-BE49-F238E27FC236}">
                <a16:creationId xmlns:a16="http://schemas.microsoft.com/office/drawing/2014/main" id="{223D6AC9-4BA6-4475-A4FA-4021AE7EFF0B}"/>
              </a:ext>
            </a:extLst>
          </p:cNvPr>
          <p:cNvSpPr/>
          <p:nvPr/>
        </p:nvSpPr>
        <p:spPr>
          <a:xfrm>
            <a:off x="2226021" y="2134804"/>
            <a:ext cx="787043"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Applet</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流程图: 终止 9">
            <a:extLst>
              <a:ext uri="{FF2B5EF4-FFF2-40B4-BE49-F238E27FC236}">
                <a16:creationId xmlns:a16="http://schemas.microsoft.com/office/drawing/2014/main" id="{46EADD1D-8CE8-42D2-942B-6B5A5E1BD3AF}"/>
              </a:ext>
            </a:extLst>
          </p:cNvPr>
          <p:cNvSpPr/>
          <p:nvPr/>
        </p:nvSpPr>
        <p:spPr>
          <a:xfrm>
            <a:off x="4711870" y="2180885"/>
            <a:ext cx="890587" cy="323461"/>
          </a:xfrm>
          <a:prstGeom prst="flowChartTerminator">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JSP</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18" name="组合 17">
            <a:extLst>
              <a:ext uri="{FF2B5EF4-FFF2-40B4-BE49-F238E27FC236}">
                <a16:creationId xmlns:a16="http://schemas.microsoft.com/office/drawing/2014/main" id="{42DF16D6-2C32-4AFD-988B-B4D069109736}"/>
              </a:ext>
            </a:extLst>
          </p:cNvPr>
          <p:cNvGrpSpPr/>
          <p:nvPr/>
        </p:nvGrpSpPr>
        <p:grpSpPr>
          <a:xfrm>
            <a:off x="5885064" y="2134804"/>
            <a:ext cx="760414" cy="344130"/>
            <a:chOff x="4161144" y="2629715"/>
            <a:chExt cx="760414" cy="344130"/>
          </a:xfrm>
          <a:effectLst>
            <a:outerShdw blurRad="50800" dist="38100" dir="2700000" algn="tl" rotWithShape="0">
              <a:prstClr val="black">
                <a:alpha val="40000"/>
              </a:prstClr>
            </a:outerShdw>
          </a:effectLst>
        </p:grpSpPr>
        <p:sp>
          <p:nvSpPr>
            <p:cNvPr id="26" name="任意多边形: 形状 25">
              <a:extLst>
                <a:ext uri="{FF2B5EF4-FFF2-40B4-BE49-F238E27FC236}">
                  <a16:creationId xmlns:a16="http://schemas.microsoft.com/office/drawing/2014/main" id="{A1398FB3-407D-4121-B385-0C49976A5A72}"/>
                </a:ext>
              </a:extLst>
            </p:cNvPr>
            <p:cNvSpPr/>
            <p:nvPr/>
          </p:nvSpPr>
          <p:spPr>
            <a:xfrm flipV="1">
              <a:off x="4161144" y="2629715"/>
              <a:ext cx="760414"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964CAE20-A733-4C6E-91B7-630C55D813FC}"/>
                </a:ext>
              </a:extLst>
            </p:cNvPr>
            <p:cNvSpPr txBox="1"/>
            <p:nvPr/>
          </p:nvSpPr>
          <p:spPr>
            <a:xfrm>
              <a:off x="4216245" y="2696846"/>
              <a:ext cx="662361" cy="276999"/>
            </a:xfrm>
            <a:prstGeom prst="rect">
              <a:avLst/>
            </a:prstGeom>
            <a:noFill/>
          </p:spPr>
          <p:txBody>
            <a:bodyPr wrap="none" rtlCol="0">
              <a:spAutoFit/>
            </a:bodyPr>
            <a:lstStyle/>
            <a:p>
              <a:r>
                <a:rPr lang="en-US" altLang="zh-CN"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Servlet</a:t>
              </a:r>
              <a:endParaRPr lang="zh-CN" altLang="en-US" sz="1200" dirty="0"/>
            </a:p>
          </p:txBody>
        </p:sp>
      </p:grpSp>
      <p:grpSp>
        <p:nvGrpSpPr>
          <p:cNvPr id="35" name="组合 34">
            <a:extLst>
              <a:ext uri="{FF2B5EF4-FFF2-40B4-BE49-F238E27FC236}">
                <a16:creationId xmlns:a16="http://schemas.microsoft.com/office/drawing/2014/main" id="{DB624A27-12F6-485B-A006-D9B0C5D7231E}"/>
              </a:ext>
            </a:extLst>
          </p:cNvPr>
          <p:cNvGrpSpPr/>
          <p:nvPr/>
        </p:nvGrpSpPr>
        <p:grpSpPr>
          <a:xfrm>
            <a:off x="7956810" y="1690688"/>
            <a:ext cx="2348691" cy="1996751"/>
            <a:chOff x="771524" y="4739999"/>
            <a:chExt cx="2348691" cy="1996751"/>
          </a:xfrm>
          <a:effectLst>
            <a:outerShdw blurRad="50800" dist="38100" dir="2700000" algn="tl" rotWithShape="0">
              <a:prstClr val="black">
                <a:alpha val="40000"/>
              </a:prstClr>
            </a:outerShdw>
          </a:effectLst>
        </p:grpSpPr>
        <p:grpSp>
          <p:nvGrpSpPr>
            <p:cNvPr id="36" name="组合 35">
              <a:extLst>
                <a:ext uri="{FF2B5EF4-FFF2-40B4-BE49-F238E27FC236}">
                  <a16:creationId xmlns:a16="http://schemas.microsoft.com/office/drawing/2014/main" id="{79F51AE7-6A3B-4457-85E6-F78086B3C9F5}"/>
                </a:ext>
              </a:extLst>
            </p:cNvPr>
            <p:cNvGrpSpPr/>
            <p:nvPr/>
          </p:nvGrpSpPr>
          <p:grpSpPr>
            <a:xfrm>
              <a:off x="771524" y="4739999"/>
              <a:ext cx="2348691" cy="1996751"/>
              <a:chOff x="771524" y="4739999"/>
              <a:chExt cx="2348691" cy="1996751"/>
            </a:xfrm>
          </p:grpSpPr>
          <p:sp>
            <p:nvSpPr>
              <p:cNvPr id="38" name="矩形 37">
                <a:extLst>
                  <a:ext uri="{FF2B5EF4-FFF2-40B4-BE49-F238E27FC236}">
                    <a16:creationId xmlns:a16="http://schemas.microsoft.com/office/drawing/2014/main" id="{F9D5057E-DC86-40F7-9501-F4A40B9B42F9}"/>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EJB Container</a:t>
                </a:r>
                <a:endParaRPr lang="zh-CN" altLang="en-US" sz="1200" dirty="0">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FE265FE5-9C7D-46D8-8A0E-192F3CE9878D}"/>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37" name="矩形 36">
              <a:extLst>
                <a:ext uri="{FF2B5EF4-FFF2-40B4-BE49-F238E27FC236}">
                  <a16:creationId xmlns:a16="http://schemas.microsoft.com/office/drawing/2014/main" id="{41ADFD0E-402C-4E54-A869-DC65F19F1B11}"/>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47" name="椭圆 46">
            <a:extLst>
              <a:ext uri="{FF2B5EF4-FFF2-40B4-BE49-F238E27FC236}">
                <a16:creationId xmlns:a16="http://schemas.microsoft.com/office/drawing/2014/main" id="{0DD8E14B-8891-470C-BF5E-184C4A29A091}"/>
              </a:ext>
            </a:extLst>
          </p:cNvPr>
          <p:cNvSpPr/>
          <p:nvPr/>
        </p:nvSpPr>
        <p:spPr>
          <a:xfrm>
            <a:off x="8678833" y="2050355"/>
            <a:ext cx="904644" cy="46011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EJB</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60" name="组合 59">
            <a:extLst>
              <a:ext uri="{FF2B5EF4-FFF2-40B4-BE49-F238E27FC236}">
                <a16:creationId xmlns:a16="http://schemas.microsoft.com/office/drawing/2014/main" id="{3E73DEE7-AFDC-4F8C-98D4-7B829D1C96F1}"/>
              </a:ext>
            </a:extLst>
          </p:cNvPr>
          <p:cNvGrpSpPr/>
          <p:nvPr/>
        </p:nvGrpSpPr>
        <p:grpSpPr>
          <a:xfrm>
            <a:off x="1917339" y="4057974"/>
            <a:ext cx="1500922" cy="1996751"/>
            <a:chOff x="771524" y="4739999"/>
            <a:chExt cx="2348691" cy="1996751"/>
          </a:xfrm>
          <a:effectLst>
            <a:outerShdw blurRad="50800" dist="38100" dir="2700000" algn="tl" rotWithShape="0">
              <a:prstClr val="black">
                <a:alpha val="40000"/>
              </a:prstClr>
            </a:outerShdw>
          </a:effectLst>
        </p:grpSpPr>
        <p:grpSp>
          <p:nvGrpSpPr>
            <p:cNvPr id="61" name="组合 60">
              <a:extLst>
                <a:ext uri="{FF2B5EF4-FFF2-40B4-BE49-F238E27FC236}">
                  <a16:creationId xmlns:a16="http://schemas.microsoft.com/office/drawing/2014/main" id="{F43D295B-413A-448A-9847-D5F5BDD15177}"/>
                </a:ext>
              </a:extLst>
            </p:cNvPr>
            <p:cNvGrpSpPr/>
            <p:nvPr/>
          </p:nvGrpSpPr>
          <p:grpSpPr>
            <a:xfrm>
              <a:off x="771524" y="4739999"/>
              <a:ext cx="2348691" cy="1996751"/>
              <a:chOff x="771524" y="4739999"/>
              <a:chExt cx="2348691" cy="1996751"/>
            </a:xfrm>
          </p:grpSpPr>
          <p:sp>
            <p:nvSpPr>
              <p:cNvPr id="63" name="矩形 62">
                <a:extLst>
                  <a:ext uri="{FF2B5EF4-FFF2-40B4-BE49-F238E27FC236}">
                    <a16:creationId xmlns:a16="http://schemas.microsoft.com/office/drawing/2014/main" id="{B01A281B-A26A-4C2E-B89C-4604604205D6}"/>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Application Client Container</a:t>
                </a:r>
                <a:endParaRPr lang="zh-CN" altLang="en-US" sz="1200" dirty="0">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69123A28-886F-4066-BFB4-FF91D781DD8A}"/>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62" name="矩形 61">
              <a:extLst>
                <a:ext uri="{FF2B5EF4-FFF2-40B4-BE49-F238E27FC236}">
                  <a16:creationId xmlns:a16="http://schemas.microsoft.com/office/drawing/2014/main" id="{6D573487-7C73-4F75-A75A-124DCED11DB0}"/>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53" name="流程图: 文档 52">
            <a:extLst>
              <a:ext uri="{FF2B5EF4-FFF2-40B4-BE49-F238E27FC236}">
                <a16:creationId xmlns:a16="http://schemas.microsoft.com/office/drawing/2014/main" id="{9B42DB8C-FDB7-4A55-9E9D-937081337B59}"/>
              </a:ext>
            </a:extLst>
          </p:cNvPr>
          <p:cNvSpPr/>
          <p:nvPr/>
        </p:nvSpPr>
        <p:spPr>
          <a:xfrm>
            <a:off x="2186010" y="4536466"/>
            <a:ext cx="963580" cy="472534"/>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rPr>
              <a:t>Application Client</a:t>
            </a:r>
            <a:endParaRPr lang="zh-CN" altLang="en-US" sz="1200" dirty="0">
              <a:ln w="0"/>
              <a:solidFill>
                <a:schemeClr val="tx1"/>
              </a:solidFill>
              <a:effectLst>
                <a:outerShdw blurRad="38100" dist="19050" dir="2700000" algn="tl" rotWithShape="0">
                  <a:schemeClr val="dk1">
                    <a:alpha val="40000"/>
                  </a:schemeClr>
                </a:outerShdw>
              </a:effectLst>
            </a:endParaRPr>
          </a:p>
        </p:txBody>
      </p:sp>
      <p:sp>
        <p:nvSpPr>
          <p:cNvPr id="2" name="圆柱形 1">
            <a:extLst>
              <a:ext uri="{FF2B5EF4-FFF2-40B4-BE49-F238E27FC236}">
                <a16:creationId xmlns:a16="http://schemas.microsoft.com/office/drawing/2014/main" id="{22AE7185-15CA-48EF-B693-0AADB6E3A3AD}"/>
              </a:ext>
            </a:extLst>
          </p:cNvPr>
          <p:cNvSpPr/>
          <p:nvPr/>
        </p:nvSpPr>
        <p:spPr>
          <a:xfrm>
            <a:off x="5480465" y="4397378"/>
            <a:ext cx="1321309" cy="915218"/>
          </a:xfrm>
          <a:prstGeom prst="ca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a:t>
            </a:r>
            <a:endParaRPr lang="zh-CN" alt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7" name="组合 6">
            <a:extLst>
              <a:ext uri="{FF2B5EF4-FFF2-40B4-BE49-F238E27FC236}">
                <a16:creationId xmlns:a16="http://schemas.microsoft.com/office/drawing/2014/main" id="{3D87708E-E6A1-4902-B24A-1FBC339AA617}"/>
              </a:ext>
            </a:extLst>
          </p:cNvPr>
          <p:cNvGrpSpPr/>
          <p:nvPr/>
        </p:nvGrpSpPr>
        <p:grpSpPr>
          <a:xfrm>
            <a:off x="3435091" y="2454681"/>
            <a:ext cx="1381095" cy="568629"/>
            <a:chOff x="3435091" y="2689063"/>
            <a:chExt cx="1381095" cy="568629"/>
          </a:xfrm>
        </p:grpSpPr>
        <p:cxnSp>
          <p:nvCxnSpPr>
            <p:cNvPr id="5" name="直接箭头连接符 4">
              <a:extLst>
                <a:ext uri="{FF2B5EF4-FFF2-40B4-BE49-F238E27FC236}">
                  <a16:creationId xmlns:a16="http://schemas.microsoft.com/office/drawing/2014/main" id="{E3D9A49D-D48B-48AC-9FF6-5A77C8BA02D6}"/>
                </a:ext>
              </a:extLst>
            </p:cNvPr>
            <p:cNvCxnSpPr>
              <a:endCxn id="13" idx="1"/>
            </p:cNvCxnSpPr>
            <p:nvPr/>
          </p:nvCxnSpPr>
          <p:spPr>
            <a:xfrm>
              <a:off x="3435091" y="2689063"/>
              <a:ext cx="1078876"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0F40C16-C646-49C9-BC97-DB7898869F62}"/>
                </a:ext>
              </a:extLst>
            </p:cNvPr>
            <p:cNvSpPr txBox="1"/>
            <p:nvPr/>
          </p:nvSpPr>
          <p:spPr>
            <a:xfrm>
              <a:off x="3898499" y="2980693"/>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grpSp>
        <p:nvGrpSpPr>
          <p:cNvPr id="27" name="组合 26">
            <a:extLst>
              <a:ext uri="{FF2B5EF4-FFF2-40B4-BE49-F238E27FC236}">
                <a16:creationId xmlns:a16="http://schemas.microsoft.com/office/drawing/2014/main" id="{1A8ABC1B-256C-4432-A850-2EE468D69FFC}"/>
              </a:ext>
            </a:extLst>
          </p:cNvPr>
          <p:cNvGrpSpPr/>
          <p:nvPr/>
        </p:nvGrpSpPr>
        <p:grpSpPr>
          <a:xfrm>
            <a:off x="3418261" y="3057890"/>
            <a:ext cx="1839318" cy="1998460"/>
            <a:chOff x="3418261" y="2938163"/>
            <a:chExt cx="1839318" cy="2453337"/>
          </a:xfrm>
        </p:grpSpPr>
        <p:cxnSp>
          <p:nvCxnSpPr>
            <p:cNvPr id="11" name="连接符: 肘形 10">
              <a:extLst>
                <a:ext uri="{FF2B5EF4-FFF2-40B4-BE49-F238E27FC236}">
                  <a16:creationId xmlns:a16="http://schemas.microsoft.com/office/drawing/2014/main" id="{05A38951-B8A8-4991-BAE4-E0B1F59138FB}"/>
                </a:ext>
              </a:extLst>
            </p:cNvPr>
            <p:cNvCxnSpPr>
              <a:cxnSpLocks/>
              <a:stCxn id="63" idx="3"/>
              <a:endCxn id="17" idx="1"/>
            </p:cNvCxnSpPr>
            <p:nvPr/>
          </p:nvCxnSpPr>
          <p:spPr>
            <a:xfrm flipV="1">
              <a:off x="3418261" y="2938163"/>
              <a:ext cx="1095705" cy="245333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86500C02-85D6-4A05-B382-7605912AD8F9}"/>
                </a:ext>
              </a:extLst>
            </p:cNvPr>
            <p:cNvSpPr txBox="1"/>
            <p:nvPr/>
          </p:nvSpPr>
          <p:spPr>
            <a:xfrm>
              <a:off x="4339892" y="4611367"/>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cxnSp>
        <p:nvCxnSpPr>
          <p:cNvPr id="71" name="直接箭头连接符 70">
            <a:extLst>
              <a:ext uri="{FF2B5EF4-FFF2-40B4-BE49-F238E27FC236}">
                <a16:creationId xmlns:a16="http://schemas.microsoft.com/office/drawing/2014/main" id="{0E37710E-2D39-47CB-84AB-020BECD82A35}"/>
              </a:ext>
            </a:extLst>
          </p:cNvPr>
          <p:cNvCxnSpPr>
            <a:cxnSpLocks/>
            <a:stCxn id="13" idx="3"/>
            <a:endCxn id="38" idx="1"/>
          </p:cNvCxnSpPr>
          <p:nvPr/>
        </p:nvCxnSpPr>
        <p:spPr>
          <a:xfrm>
            <a:off x="6862658" y="2689064"/>
            <a:ext cx="10941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5AF32C54-9B0C-410E-B785-D0A30F6B99D0}"/>
              </a:ext>
            </a:extLst>
          </p:cNvPr>
          <p:cNvCxnSpPr>
            <a:cxnSpLocks/>
            <a:endCxn id="37" idx="2"/>
          </p:cNvCxnSpPr>
          <p:nvPr/>
        </p:nvCxnSpPr>
        <p:spPr>
          <a:xfrm flipV="1">
            <a:off x="3435091" y="3687439"/>
            <a:ext cx="5696065" cy="175192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8DA644B-2478-407A-8BAF-56A1C11B93AA}"/>
              </a:ext>
            </a:extLst>
          </p:cNvPr>
          <p:cNvCxnSpPr>
            <a:cxnSpLocks/>
            <a:endCxn id="2" idx="2"/>
          </p:cNvCxnSpPr>
          <p:nvPr/>
        </p:nvCxnSpPr>
        <p:spPr>
          <a:xfrm flipV="1">
            <a:off x="3435091" y="4854987"/>
            <a:ext cx="2045374" cy="12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连接符: 肘形 76">
            <a:extLst>
              <a:ext uri="{FF2B5EF4-FFF2-40B4-BE49-F238E27FC236}">
                <a16:creationId xmlns:a16="http://schemas.microsoft.com/office/drawing/2014/main" id="{B560DA51-A576-4301-82F8-23BD4EE0D7FA}"/>
              </a:ext>
            </a:extLst>
          </p:cNvPr>
          <p:cNvCxnSpPr>
            <a:cxnSpLocks/>
            <a:stCxn id="14" idx="2"/>
            <a:endCxn id="2" idx="1"/>
          </p:cNvCxnSpPr>
          <p:nvPr/>
        </p:nvCxnSpPr>
        <p:spPr>
          <a:xfrm rot="16200000" flipH="1">
            <a:off x="5559747" y="3816004"/>
            <a:ext cx="709939" cy="45280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4A7BFB95-2CA9-41D9-9036-1E00B119EC5E}"/>
              </a:ext>
            </a:extLst>
          </p:cNvPr>
          <p:cNvCxnSpPr>
            <a:cxnSpLocks/>
            <a:stCxn id="37" idx="1"/>
            <a:endCxn id="2" idx="4"/>
          </p:cNvCxnSpPr>
          <p:nvPr/>
        </p:nvCxnSpPr>
        <p:spPr>
          <a:xfrm rot="10800000" flipV="1">
            <a:off x="6801774" y="3525709"/>
            <a:ext cx="1155036" cy="132927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E09C463-DBCA-4B8E-99D8-BDEB8B1AD3BA}"/>
              </a:ext>
            </a:extLst>
          </p:cNvPr>
          <p:cNvSpPr txBox="1"/>
          <p:nvPr/>
        </p:nvSpPr>
        <p:spPr>
          <a:xfrm>
            <a:off x="5549060" y="92257"/>
            <a:ext cx="6628738" cy="307777"/>
          </a:xfrm>
          <a:prstGeom prst="rect">
            <a:avLst/>
          </a:prstGeom>
          <a:noFill/>
        </p:spPr>
        <p:txBody>
          <a:bodyPr wrap="none" rtlCol="0">
            <a:spAutoFit/>
          </a:bodyPr>
          <a:lstStyle/>
          <a:p>
            <a:r>
              <a:rPr lang="en-US" altLang="zh-CN" sz="1400" dirty="0">
                <a:latin typeface="Courier New" panose="02070309020205020404" pitchFamily="49" charset="0"/>
                <a:cs typeface="Courier New" panose="02070309020205020404" pitchFamily="49" charset="0"/>
              </a:rPr>
              <a:t>https://www.oracle.com/java/technologies/java-ee-glance.html</a:t>
            </a:r>
            <a:endParaRPr lang="zh-CN" altLang="en-US" sz="1400" dirty="0">
              <a:latin typeface="Courier New" panose="02070309020205020404" pitchFamily="49" charset="0"/>
              <a:cs typeface="Courier New" panose="02070309020205020404" pitchFamily="49" charset="0"/>
            </a:endParaRPr>
          </a:p>
        </p:txBody>
      </p:sp>
      <p:grpSp>
        <p:nvGrpSpPr>
          <p:cNvPr id="128" name="组合 127">
            <a:extLst>
              <a:ext uri="{FF2B5EF4-FFF2-40B4-BE49-F238E27FC236}">
                <a16:creationId xmlns:a16="http://schemas.microsoft.com/office/drawing/2014/main" id="{19BE144B-20CA-4807-A1C1-B13B47105F60}"/>
              </a:ext>
            </a:extLst>
          </p:cNvPr>
          <p:cNvGrpSpPr/>
          <p:nvPr/>
        </p:nvGrpSpPr>
        <p:grpSpPr>
          <a:xfrm>
            <a:off x="2025940" y="5099950"/>
            <a:ext cx="1304533" cy="582013"/>
            <a:chOff x="4974298" y="3279315"/>
            <a:chExt cx="1304533" cy="582013"/>
          </a:xfrm>
        </p:grpSpPr>
        <p:sp>
          <p:nvSpPr>
            <p:cNvPr id="129" name="矩形 128">
              <a:extLst>
                <a:ext uri="{FF2B5EF4-FFF2-40B4-BE49-F238E27FC236}">
                  <a16:creationId xmlns:a16="http://schemas.microsoft.com/office/drawing/2014/main" id="{67C180FC-263C-4257-A456-63A45F0FD06F}"/>
                </a:ext>
              </a:extLst>
            </p:cNvPr>
            <p:cNvSpPr/>
            <p:nvPr/>
          </p:nvSpPr>
          <p:spPr>
            <a:xfrm>
              <a:off x="529742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0" name="矩形 129">
              <a:extLst>
                <a:ext uri="{FF2B5EF4-FFF2-40B4-BE49-F238E27FC236}">
                  <a16:creationId xmlns:a16="http://schemas.microsoft.com/office/drawing/2014/main" id="{676335E8-1F35-43FD-9A09-DD8EDD497642}"/>
                </a:ext>
              </a:extLst>
            </p:cNvPr>
            <p:cNvSpPr/>
            <p:nvPr/>
          </p:nvSpPr>
          <p:spPr>
            <a:xfrm>
              <a:off x="546077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1" name="矩形 130">
              <a:extLst>
                <a:ext uri="{FF2B5EF4-FFF2-40B4-BE49-F238E27FC236}">
                  <a16:creationId xmlns:a16="http://schemas.microsoft.com/office/drawing/2014/main" id="{124EC017-A453-4C9D-AA1E-9421F29794C0}"/>
                </a:ext>
              </a:extLst>
            </p:cNvPr>
            <p:cNvSpPr/>
            <p:nvPr/>
          </p:nvSpPr>
          <p:spPr>
            <a:xfrm>
              <a:off x="5626218"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34" name="矩形 133">
              <a:extLst>
                <a:ext uri="{FF2B5EF4-FFF2-40B4-BE49-F238E27FC236}">
                  <a16:creationId xmlns:a16="http://schemas.microsoft.com/office/drawing/2014/main" id="{8D83F245-B172-4D9B-969A-3267481C8C42}"/>
                </a:ext>
              </a:extLst>
            </p:cNvPr>
            <p:cNvSpPr/>
            <p:nvPr/>
          </p:nvSpPr>
          <p:spPr>
            <a:xfrm>
              <a:off x="4974298" y="3282489"/>
              <a:ext cx="1584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35" name="矩形 134">
              <a:extLst>
                <a:ext uri="{FF2B5EF4-FFF2-40B4-BE49-F238E27FC236}">
                  <a16:creationId xmlns:a16="http://schemas.microsoft.com/office/drawing/2014/main" id="{65C9103C-58CC-48D1-AE32-4CE1943F6A42}"/>
                </a:ext>
              </a:extLst>
            </p:cNvPr>
            <p:cNvSpPr/>
            <p:nvPr/>
          </p:nvSpPr>
          <p:spPr>
            <a:xfrm>
              <a:off x="4974667" y="3722643"/>
              <a:ext cx="3168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00" dirty="0">
                  <a:solidFill>
                    <a:schemeClr val="tx1"/>
                  </a:solidFill>
                  <a:latin typeface="Arial" panose="020B0604020202020204" pitchFamily="34" charset="0"/>
                  <a:cs typeface="Arial" panose="020B0604020202020204" pitchFamily="34" charset="0"/>
                </a:rPr>
                <a:t>SAAJ</a:t>
              </a:r>
              <a:endParaRPr lang="zh-CN" altLang="en-US" sz="400" dirty="0">
                <a:solidFill>
                  <a:schemeClr val="tx1"/>
                </a:solidFill>
                <a:latin typeface="Arial" panose="020B0604020202020204" pitchFamily="34" charset="0"/>
                <a:cs typeface="Arial" panose="020B0604020202020204" pitchFamily="34" charset="0"/>
              </a:endParaRPr>
            </a:p>
          </p:txBody>
        </p:sp>
        <p:sp>
          <p:nvSpPr>
            <p:cNvPr id="138" name="矩形 137">
              <a:extLst>
                <a:ext uri="{FF2B5EF4-FFF2-40B4-BE49-F238E27FC236}">
                  <a16:creationId xmlns:a16="http://schemas.microsoft.com/office/drawing/2014/main" id="{EF1C8C25-6117-47F1-A4D2-3985B3B22F37}"/>
                </a:ext>
              </a:extLst>
            </p:cNvPr>
            <p:cNvSpPr/>
            <p:nvPr/>
          </p:nvSpPr>
          <p:spPr>
            <a:xfrm>
              <a:off x="6120431" y="3279315"/>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JPA</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9" name="矩形 138">
              <a:extLst>
                <a:ext uri="{FF2B5EF4-FFF2-40B4-BE49-F238E27FC236}">
                  <a16:creationId xmlns:a16="http://schemas.microsoft.com/office/drawing/2014/main" id="{7DD3E590-DA80-450F-9F14-12F50DA14584}"/>
                </a:ext>
              </a:extLst>
            </p:cNvPr>
            <p:cNvSpPr/>
            <p:nvPr/>
          </p:nvSpPr>
          <p:spPr>
            <a:xfrm>
              <a:off x="5133499" y="3279951"/>
              <a:ext cx="1584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40" name="矩形 139">
              <a:extLst>
                <a:ext uri="{FF2B5EF4-FFF2-40B4-BE49-F238E27FC236}">
                  <a16:creationId xmlns:a16="http://schemas.microsoft.com/office/drawing/2014/main" id="{34041CEB-C535-4F8E-BACA-A83B1563B7FE}"/>
                </a:ext>
              </a:extLst>
            </p:cNvPr>
            <p:cNvSpPr/>
            <p:nvPr/>
          </p:nvSpPr>
          <p:spPr>
            <a:xfrm>
              <a:off x="5794148" y="3280111"/>
              <a:ext cx="1584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CDI&amp; DI</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1" name="矩形 140">
              <a:extLst>
                <a:ext uri="{FF2B5EF4-FFF2-40B4-BE49-F238E27FC236}">
                  <a16:creationId xmlns:a16="http://schemas.microsoft.com/office/drawing/2014/main" id="{7FC3DA4E-1017-4EF0-AFE8-7ED4F768FE5C}"/>
                </a:ext>
              </a:extLst>
            </p:cNvPr>
            <p:cNvSpPr/>
            <p:nvPr/>
          </p:nvSpPr>
          <p:spPr>
            <a:xfrm>
              <a:off x="5959516" y="3280111"/>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err="1">
                  <a:solidFill>
                    <a:schemeClr val="tx1"/>
                  </a:solidFill>
                  <a:latin typeface="Arial" panose="020B0604020202020204" pitchFamily="34" charset="0"/>
                  <a:cs typeface="Arial" panose="020B0604020202020204" pitchFamily="34" charset="0"/>
                </a:rPr>
                <a:t>Mgmt</a:t>
              </a:r>
              <a:endParaRPr lang="zh-CN" altLang="en-US" sz="800" dirty="0">
                <a:solidFill>
                  <a:schemeClr val="tx1"/>
                </a:solidFill>
                <a:latin typeface="Arial" panose="020B0604020202020204" pitchFamily="34" charset="0"/>
                <a:cs typeface="Arial" panose="020B0604020202020204" pitchFamily="34" charset="0"/>
              </a:endParaRPr>
            </a:p>
          </p:txBody>
        </p:sp>
      </p:grpSp>
      <p:grpSp>
        <p:nvGrpSpPr>
          <p:cNvPr id="87" name="组合 86">
            <a:extLst>
              <a:ext uri="{FF2B5EF4-FFF2-40B4-BE49-F238E27FC236}">
                <a16:creationId xmlns:a16="http://schemas.microsoft.com/office/drawing/2014/main" id="{223983B5-0EAC-4221-BC94-A1C1926F0C2E}"/>
              </a:ext>
            </a:extLst>
          </p:cNvPr>
          <p:cNvGrpSpPr/>
          <p:nvPr/>
        </p:nvGrpSpPr>
        <p:grpSpPr>
          <a:xfrm>
            <a:off x="8020203" y="2729299"/>
            <a:ext cx="2230380" cy="581518"/>
            <a:chOff x="4974298" y="3279951"/>
            <a:chExt cx="2230380" cy="581518"/>
          </a:xfrm>
        </p:grpSpPr>
        <p:sp>
          <p:nvSpPr>
            <p:cNvPr id="88" name="矩形 87">
              <a:extLst>
                <a:ext uri="{FF2B5EF4-FFF2-40B4-BE49-F238E27FC236}">
                  <a16:creationId xmlns:a16="http://schemas.microsoft.com/office/drawing/2014/main" id="{026C2047-21CD-4A5A-AE3C-5691BDF729D7}"/>
                </a:ext>
              </a:extLst>
            </p:cNvPr>
            <p:cNvSpPr/>
            <p:nvPr/>
          </p:nvSpPr>
          <p:spPr>
            <a:xfrm>
              <a:off x="5399810"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89" name="矩形 88">
              <a:extLst>
                <a:ext uri="{FF2B5EF4-FFF2-40B4-BE49-F238E27FC236}">
                  <a16:creationId xmlns:a16="http://schemas.microsoft.com/office/drawing/2014/main" id="{268F0B95-6DDA-43EC-9088-3EE6C0785D57}"/>
                </a:ext>
              </a:extLst>
            </p:cNvPr>
            <p:cNvSpPr/>
            <p:nvPr/>
          </p:nvSpPr>
          <p:spPr>
            <a:xfrm>
              <a:off x="5548872"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0" name="矩形 89">
              <a:extLst>
                <a:ext uri="{FF2B5EF4-FFF2-40B4-BE49-F238E27FC236}">
                  <a16:creationId xmlns:a16="http://schemas.microsoft.com/office/drawing/2014/main" id="{4C0501F0-4DF3-42B8-8D75-C3014149E2FD}"/>
                </a:ext>
              </a:extLst>
            </p:cNvPr>
            <p:cNvSpPr/>
            <p:nvPr/>
          </p:nvSpPr>
          <p:spPr>
            <a:xfrm>
              <a:off x="5695273"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1" name="矩形 90">
              <a:extLst>
                <a:ext uri="{FF2B5EF4-FFF2-40B4-BE49-F238E27FC236}">
                  <a16:creationId xmlns:a16="http://schemas.microsoft.com/office/drawing/2014/main" id="{C94967C6-9EEE-434C-A571-1D6425679A90}"/>
                </a:ext>
              </a:extLst>
            </p:cNvPr>
            <p:cNvSpPr/>
            <p:nvPr/>
          </p:nvSpPr>
          <p:spPr>
            <a:xfrm>
              <a:off x="6136301"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JMS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2" name="矩形 91">
              <a:extLst>
                <a:ext uri="{FF2B5EF4-FFF2-40B4-BE49-F238E27FC236}">
                  <a16:creationId xmlns:a16="http://schemas.microsoft.com/office/drawing/2014/main" id="{59F8121A-DF00-4A59-BC95-1C9568B6159D}"/>
                </a:ext>
              </a:extLst>
            </p:cNvPr>
            <p:cNvSpPr/>
            <p:nvPr/>
          </p:nvSpPr>
          <p:spPr>
            <a:xfrm>
              <a:off x="6281960"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Connector 8</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7" name="矩形 96">
              <a:extLst>
                <a:ext uri="{FF2B5EF4-FFF2-40B4-BE49-F238E27FC236}">
                  <a16:creationId xmlns:a16="http://schemas.microsoft.com/office/drawing/2014/main" id="{71716484-75F1-4143-BBC4-CC3BAB6F6858}"/>
                </a:ext>
              </a:extLst>
            </p:cNvPr>
            <p:cNvSpPr/>
            <p:nvPr/>
          </p:nvSpPr>
          <p:spPr>
            <a:xfrm>
              <a:off x="4974298" y="3282489"/>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98" name="矩形 97">
              <a:extLst>
                <a:ext uri="{FF2B5EF4-FFF2-40B4-BE49-F238E27FC236}">
                  <a16:creationId xmlns:a16="http://schemas.microsoft.com/office/drawing/2014/main" id="{0FA6C408-33AF-46C5-B2A8-3590D1C55939}"/>
                </a:ext>
              </a:extLst>
            </p:cNvPr>
            <p:cNvSpPr/>
            <p:nvPr/>
          </p:nvSpPr>
          <p:spPr>
            <a:xfrm>
              <a:off x="4974667" y="3722643"/>
              <a:ext cx="2880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300" dirty="0">
                  <a:solidFill>
                    <a:schemeClr val="tx1"/>
                  </a:solidFill>
                  <a:latin typeface="Arial" panose="020B0604020202020204" pitchFamily="34" charset="0"/>
                  <a:cs typeface="Arial" panose="020B0604020202020204" pitchFamily="34" charset="0"/>
                </a:rPr>
                <a:t>SAAJ</a:t>
              </a:r>
              <a:endParaRPr lang="zh-CN" altLang="en-US" sz="300" dirty="0">
                <a:solidFill>
                  <a:schemeClr val="tx1"/>
                </a:solidFill>
                <a:latin typeface="Arial" panose="020B0604020202020204" pitchFamily="34" charset="0"/>
                <a:cs typeface="Arial" panose="020B0604020202020204" pitchFamily="34" charset="0"/>
              </a:endParaRPr>
            </a:p>
          </p:txBody>
        </p:sp>
        <p:sp>
          <p:nvSpPr>
            <p:cNvPr id="118" name="矩形 117">
              <a:extLst>
                <a:ext uri="{FF2B5EF4-FFF2-40B4-BE49-F238E27FC236}">
                  <a16:creationId xmlns:a16="http://schemas.microsoft.com/office/drawing/2014/main" id="{EC249EC0-C477-420E-BBE7-BB8ACF10BF11}"/>
                </a:ext>
              </a:extLst>
            </p:cNvPr>
            <p:cNvSpPr/>
            <p:nvPr/>
          </p:nvSpPr>
          <p:spPr>
            <a:xfrm>
              <a:off x="6850855" y="3282490"/>
              <a:ext cx="353148"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Java</a:t>
              </a:r>
            </a:p>
            <a:p>
              <a:pPr algn="ctr"/>
              <a:r>
                <a:rPr lang="en-US" altLang="zh-CN" sz="600" dirty="0">
                  <a:solidFill>
                    <a:schemeClr val="tx1"/>
                  </a:solidFill>
                  <a:latin typeface="Arial" panose="020B0604020202020204" pitchFamily="34" charset="0"/>
                  <a:cs typeface="Arial" panose="020B0604020202020204" pitchFamily="34" charset="0"/>
                </a:rPr>
                <a:t>Mail</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19" name="矩形 118">
              <a:extLst>
                <a:ext uri="{FF2B5EF4-FFF2-40B4-BE49-F238E27FC236}">
                  <a16:creationId xmlns:a16="http://schemas.microsoft.com/office/drawing/2014/main" id="{EB43D7A8-1263-4121-98CC-C1DF50B80ADB}"/>
                </a:ext>
              </a:extLst>
            </p:cNvPr>
            <p:cNvSpPr/>
            <p:nvPr/>
          </p:nvSpPr>
          <p:spPr>
            <a:xfrm>
              <a:off x="6850899" y="3579398"/>
              <a:ext cx="353779"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JAF</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20" name="矩形 119">
              <a:extLst>
                <a:ext uri="{FF2B5EF4-FFF2-40B4-BE49-F238E27FC236}">
                  <a16:creationId xmlns:a16="http://schemas.microsoft.com/office/drawing/2014/main" id="{ADE06DAA-3FAF-48B8-852C-2358C56CE309}"/>
                </a:ext>
              </a:extLst>
            </p:cNvPr>
            <p:cNvSpPr/>
            <p:nvPr/>
          </p:nvSpPr>
          <p:spPr>
            <a:xfrm>
              <a:off x="6431582"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JPA</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1" name="矩形 120">
              <a:extLst>
                <a:ext uri="{FF2B5EF4-FFF2-40B4-BE49-F238E27FC236}">
                  <a16:creationId xmlns:a16="http://schemas.microsoft.com/office/drawing/2014/main" id="{1D106D79-607C-4442-B11E-17CE9A130C10}"/>
                </a:ext>
              </a:extLst>
            </p:cNvPr>
            <p:cNvSpPr/>
            <p:nvPr/>
          </p:nvSpPr>
          <p:spPr>
            <a:xfrm>
              <a:off x="5119213"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22" name="矩形 121">
              <a:extLst>
                <a:ext uri="{FF2B5EF4-FFF2-40B4-BE49-F238E27FC236}">
                  <a16:creationId xmlns:a16="http://schemas.microsoft.com/office/drawing/2014/main" id="{B8188D67-A35A-414A-91C9-2AE01A4E5C14}"/>
                </a:ext>
              </a:extLst>
            </p:cNvPr>
            <p:cNvSpPr/>
            <p:nvPr/>
          </p:nvSpPr>
          <p:spPr>
            <a:xfrm>
              <a:off x="5841768" y="3280111"/>
              <a:ext cx="144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CDI &amp; DI</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3" name="矩形 122">
              <a:extLst>
                <a:ext uri="{FF2B5EF4-FFF2-40B4-BE49-F238E27FC236}">
                  <a16:creationId xmlns:a16="http://schemas.microsoft.com/office/drawing/2014/main" id="{D8E61480-6159-4350-AC50-9531407E379A}"/>
                </a:ext>
              </a:extLst>
            </p:cNvPr>
            <p:cNvSpPr/>
            <p:nvPr/>
          </p:nvSpPr>
          <p:spPr>
            <a:xfrm>
              <a:off x="5988088" y="328011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err="1">
                  <a:solidFill>
                    <a:schemeClr val="tx1"/>
                  </a:solidFill>
                  <a:latin typeface="Arial" panose="020B0604020202020204" pitchFamily="34" charset="0"/>
                  <a:cs typeface="Arial" panose="020B0604020202020204" pitchFamily="34" charset="0"/>
                </a:rPr>
                <a:t>Mgmt</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4" name="矩形 123">
              <a:extLst>
                <a:ext uri="{FF2B5EF4-FFF2-40B4-BE49-F238E27FC236}">
                  <a16:creationId xmlns:a16="http://schemas.microsoft.com/office/drawing/2014/main" id="{45320FDE-289F-41DC-AA00-FF56326E1F16}"/>
                </a:ext>
              </a:extLst>
            </p:cNvPr>
            <p:cNvSpPr/>
            <p:nvPr/>
          </p:nvSpPr>
          <p:spPr>
            <a:xfrm>
              <a:off x="6581601" y="3282492"/>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JSF</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2" name="矩形 131">
              <a:extLst>
                <a:ext uri="{FF2B5EF4-FFF2-40B4-BE49-F238E27FC236}">
                  <a16:creationId xmlns:a16="http://schemas.microsoft.com/office/drawing/2014/main" id="{B0650707-C395-41DE-BF41-7BADF6FC6DA7}"/>
                </a:ext>
              </a:extLst>
            </p:cNvPr>
            <p:cNvSpPr/>
            <p:nvPr/>
          </p:nvSpPr>
          <p:spPr>
            <a:xfrm>
              <a:off x="6732754"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JSTL</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3" name="矩形 132">
              <a:extLst>
                <a:ext uri="{FF2B5EF4-FFF2-40B4-BE49-F238E27FC236}">
                  <a16:creationId xmlns:a16="http://schemas.microsoft.com/office/drawing/2014/main" id="{8AD6ACF9-9768-47A1-9205-D73A1D3F600A}"/>
                </a:ext>
              </a:extLst>
            </p:cNvPr>
            <p:cNvSpPr/>
            <p:nvPr/>
          </p:nvSpPr>
          <p:spPr>
            <a:xfrm>
              <a:off x="5262079" y="3281035"/>
              <a:ext cx="144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JAX-RS</a:t>
              </a:r>
              <a:endParaRPr lang="zh-CN" altLang="en-US" sz="800" dirty="0">
                <a:solidFill>
                  <a:schemeClr val="tx1"/>
                </a:solidFill>
                <a:latin typeface="Arial" panose="020B0604020202020204" pitchFamily="34" charset="0"/>
                <a:cs typeface="Arial" panose="020B0604020202020204" pitchFamily="34" charset="0"/>
              </a:endParaRPr>
            </a:p>
          </p:txBody>
        </p:sp>
      </p:grpSp>
      <p:grpSp>
        <p:nvGrpSpPr>
          <p:cNvPr id="136" name="组合 135">
            <a:extLst>
              <a:ext uri="{FF2B5EF4-FFF2-40B4-BE49-F238E27FC236}">
                <a16:creationId xmlns:a16="http://schemas.microsoft.com/office/drawing/2014/main" id="{2A0E2446-9C95-4BE4-B1D0-D372272D9A42}"/>
              </a:ext>
            </a:extLst>
          </p:cNvPr>
          <p:cNvGrpSpPr/>
          <p:nvPr/>
        </p:nvGrpSpPr>
        <p:grpSpPr>
          <a:xfrm>
            <a:off x="4577044" y="2748011"/>
            <a:ext cx="2230380" cy="581518"/>
            <a:chOff x="4974298" y="3279951"/>
            <a:chExt cx="2230380" cy="581518"/>
          </a:xfrm>
        </p:grpSpPr>
        <p:sp>
          <p:nvSpPr>
            <p:cNvPr id="137" name="矩形 136">
              <a:extLst>
                <a:ext uri="{FF2B5EF4-FFF2-40B4-BE49-F238E27FC236}">
                  <a16:creationId xmlns:a16="http://schemas.microsoft.com/office/drawing/2014/main" id="{6F84FAFA-1213-49AD-BF0E-70CF6CCAEDBD}"/>
                </a:ext>
              </a:extLst>
            </p:cNvPr>
            <p:cNvSpPr/>
            <p:nvPr/>
          </p:nvSpPr>
          <p:spPr>
            <a:xfrm>
              <a:off x="5399810"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2" name="矩形 141">
              <a:extLst>
                <a:ext uri="{FF2B5EF4-FFF2-40B4-BE49-F238E27FC236}">
                  <a16:creationId xmlns:a16="http://schemas.microsoft.com/office/drawing/2014/main" id="{051F356A-197E-4964-89F9-4C27EBF2BCB6}"/>
                </a:ext>
              </a:extLst>
            </p:cNvPr>
            <p:cNvSpPr/>
            <p:nvPr/>
          </p:nvSpPr>
          <p:spPr>
            <a:xfrm>
              <a:off x="5548872"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3" name="矩形 142">
              <a:extLst>
                <a:ext uri="{FF2B5EF4-FFF2-40B4-BE49-F238E27FC236}">
                  <a16:creationId xmlns:a16="http://schemas.microsoft.com/office/drawing/2014/main" id="{3148114C-4A28-4505-9F13-90E420CB6065}"/>
                </a:ext>
              </a:extLst>
            </p:cNvPr>
            <p:cNvSpPr/>
            <p:nvPr/>
          </p:nvSpPr>
          <p:spPr>
            <a:xfrm>
              <a:off x="5695273"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45" name="矩形 144">
              <a:extLst>
                <a:ext uri="{FF2B5EF4-FFF2-40B4-BE49-F238E27FC236}">
                  <a16:creationId xmlns:a16="http://schemas.microsoft.com/office/drawing/2014/main" id="{4B4886DB-73F3-4FDD-A8C5-899D2C5A52A2}"/>
                </a:ext>
              </a:extLst>
            </p:cNvPr>
            <p:cNvSpPr/>
            <p:nvPr/>
          </p:nvSpPr>
          <p:spPr>
            <a:xfrm>
              <a:off x="6136301"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JMS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6" name="矩形 145">
              <a:extLst>
                <a:ext uri="{FF2B5EF4-FFF2-40B4-BE49-F238E27FC236}">
                  <a16:creationId xmlns:a16="http://schemas.microsoft.com/office/drawing/2014/main" id="{80984CB0-E70F-41FA-B7D0-E6076BEE04C8}"/>
                </a:ext>
              </a:extLst>
            </p:cNvPr>
            <p:cNvSpPr/>
            <p:nvPr/>
          </p:nvSpPr>
          <p:spPr>
            <a:xfrm>
              <a:off x="6281960"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Connector 8</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47" name="矩形 146">
              <a:extLst>
                <a:ext uri="{FF2B5EF4-FFF2-40B4-BE49-F238E27FC236}">
                  <a16:creationId xmlns:a16="http://schemas.microsoft.com/office/drawing/2014/main" id="{41D33C86-EF0D-4AC6-87CF-2CC0BE022FD5}"/>
                </a:ext>
              </a:extLst>
            </p:cNvPr>
            <p:cNvSpPr/>
            <p:nvPr/>
          </p:nvSpPr>
          <p:spPr>
            <a:xfrm>
              <a:off x="4974298" y="3282489"/>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48" name="矩形 147">
              <a:extLst>
                <a:ext uri="{FF2B5EF4-FFF2-40B4-BE49-F238E27FC236}">
                  <a16:creationId xmlns:a16="http://schemas.microsoft.com/office/drawing/2014/main" id="{284B98BD-4658-4035-9B8F-A36B9C1A2B5C}"/>
                </a:ext>
              </a:extLst>
            </p:cNvPr>
            <p:cNvSpPr/>
            <p:nvPr/>
          </p:nvSpPr>
          <p:spPr>
            <a:xfrm>
              <a:off x="4974667" y="3722643"/>
              <a:ext cx="2880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300" dirty="0">
                  <a:solidFill>
                    <a:schemeClr val="tx1"/>
                  </a:solidFill>
                  <a:latin typeface="Arial" panose="020B0604020202020204" pitchFamily="34" charset="0"/>
                  <a:cs typeface="Arial" panose="020B0604020202020204" pitchFamily="34" charset="0"/>
                </a:rPr>
                <a:t>SAAJ</a:t>
              </a:r>
              <a:endParaRPr lang="zh-CN" altLang="en-US" sz="300" dirty="0">
                <a:solidFill>
                  <a:schemeClr val="tx1"/>
                </a:solidFill>
                <a:latin typeface="Arial" panose="020B0604020202020204" pitchFamily="34" charset="0"/>
                <a:cs typeface="Arial" panose="020B0604020202020204" pitchFamily="34" charset="0"/>
              </a:endParaRPr>
            </a:p>
          </p:txBody>
        </p:sp>
        <p:sp>
          <p:nvSpPr>
            <p:cNvPr id="149" name="矩形 148">
              <a:extLst>
                <a:ext uri="{FF2B5EF4-FFF2-40B4-BE49-F238E27FC236}">
                  <a16:creationId xmlns:a16="http://schemas.microsoft.com/office/drawing/2014/main" id="{F1158795-5C81-419A-B0EA-84DDA6F35EBD}"/>
                </a:ext>
              </a:extLst>
            </p:cNvPr>
            <p:cNvSpPr/>
            <p:nvPr/>
          </p:nvSpPr>
          <p:spPr>
            <a:xfrm>
              <a:off x="6850855" y="3282490"/>
              <a:ext cx="353148" cy="2970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Java</a:t>
              </a:r>
            </a:p>
            <a:p>
              <a:pPr algn="ctr"/>
              <a:r>
                <a:rPr lang="en-US" altLang="zh-CN" sz="600" dirty="0">
                  <a:solidFill>
                    <a:schemeClr val="tx1"/>
                  </a:solidFill>
                  <a:latin typeface="Arial" panose="020B0604020202020204" pitchFamily="34" charset="0"/>
                  <a:cs typeface="Arial" panose="020B0604020202020204" pitchFamily="34" charset="0"/>
                </a:rPr>
                <a:t>Mail</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50" name="矩形 149">
              <a:extLst>
                <a:ext uri="{FF2B5EF4-FFF2-40B4-BE49-F238E27FC236}">
                  <a16:creationId xmlns:a16="http://schemas.microsoft.com/office/drawing/2014/main" id="{550381EF-3595-4F1F-83B6-EA1B14EBB799}"/>
                </a:ext>
              </a:extLst>
            </p:cNvPr>
            <p:cNvSpPr/>
            <p:nvPr/>
          </p:nvSpPr>
          <p:spPr>
            <a:xfrm>
              <a:off x="6850899" y="3579398"/>
              <a:ext cx="353779" cy="2820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600" dirty="0">
                  <a:solidFill>
                    <a:schemeClr val="tx1"/>
                  </a:solidFill>
                  <a:latin typeface="Arial" panose="020B0604020202020204" pitchFamily="34" charset="0"/>
                  <a:cs typeface="Arial" panose="020B0604020202020204" pitchFamily="34" charset="0"/>
                </a:rPr>
                <a:t>JAF</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51" name="矩形 150">
              <a:extLst>
                <a:ext uri="{FF2B5EF4-FFF2-40B4-BE49-F238E27FC236}">
                  <a16:creationId xmlns:a16="http://schemas.microsoft.com/office/drawing/2014/main" id="{558E8CEE-335E-428A-8A80-019C75AF5C82}"/>
                </a:ext>
              </a:extLst>
            </p:cNvPr>
            <p:cNvSpPr/>
            <p:nvPr/>
          </p:nvSpPr>
          <p:spPr>
            <a:xfrm>
              <a:off x="6431582"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JPA</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52" name="矩形 151">
              <a:extLst>
                <a:ext uri="{FF2B5EF4-FFF2-40B4-BE49-F238E27FC236}">
                  <a16:creationId xmlns:a16="http://schemas.microsoft.com/office/drawing/2014/main" id="{EAF37129-BB0F-40AB-9264-79D51290854A}"/>
                </a:ext>
              </a:extLst>
            </p:cNvPr>
            <p:cNvSpPr/>
            <p:nvPr/>
          </p:nvSpPr>
          <p:spPr>
            <a:xfrm>
              <a:off x="5119213"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53" name="矩形 152">
              <a:extLst>
                <a:ext uri="{FF2B5EF4-FFF2-40B4-BE49-F238E27FC236}">
                  <a16:creationId xmlns:a16="http://schemas.microsoft.com/office/drawing/2014/main" id="{3E4C6B7E-A1E4-4149-B193-49D1CF439423}"/>
                </a:ext>
              </a:extLst>
            </p:cNvPr>
            <p:cNvSpPr/>
            <p:nvPr/>
          </p:nvSpPr>
          <p:spPr>
            <a:xfrm>
              <a:off x="5841768" y="3280111"/>
              <a:ext cx="144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CDI &amp; DI</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54" name="矩形 153">
              <a:extLst>
                <a:ext uri="{FF2B5EF4-FFF2-40B4-BE49-F238E27FC236}">
                  <a16:creationId xmlns:a16="http://schemas.microsoft.com/office/drawing/2014/main" id="{083067CE-834C-4B7B-9F02-0C9268AE4094}"/>
                </a:ext>
              </a:extLst>
            </p:cNvPr>
            <p:cNvSpPr/>
            <p:nvPr/>
          </p:nvSpPr>
          <p:spPr>
            <a:xfrm>
              <a:off x="5988088" y="328011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err="1">
                  <a:solidFill>
                    <a:schemeClr val="tx1"/>
                  </a:solidFill>
                  <a:latin typeface="Arial" panose="020B0604020202020204" pitchFamily="34" charset="0"/>
                  <a:cs typeface="Arial" panose="020B0604020202020204" pitchFamily="34" charset="0"/>
                </a:rPr>
                <a:t>Mgmt</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55" name="矩形 154">
              <a:extLst>
                <a:ext uri="{FF2B5EF4-FFF2-40B4-BE49-F238E27FC236}">
                  <a16:creationId xmlns:a16="http://schemas.microsoft.com/office/drawing/2014/main" id="{F1512694-D465-4567-A823-D46971DE0BF4}"/>
                </a:ext>
              </a:extLst>
            </p:cNvPr>
            <p:cNvSpPr/>
            <p:nvPr/>
          </p:nvSpPr>
          <p:spPr>
            <a:xfrm>
              <a:off x="6581601" y="3282492"/>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JSF</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56" name="矩形 155">
              <a:extLst>
                <a:ext uri="{FF2B5EF4-FFF2-40B4-BE49-F238E27FC236}">
                  <a16:creationId xmlns:a16="http://schemas.microsoft.com/office/drawing/2014/main" id="{77F5B96D-AA0F-40B0-8345-715EE263D51F}"/>
                </a:ext>
              </a:extLst>
            </p:cNvPr>
            <p:cNvSpPr/>
            <p:nvPr/>
          </p:nvSpPr>
          <p:spPr>
            <a:xfrm>
              <a:off x="6732754" y="3282490"/>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JSTL</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57" name="矩形 156">
              <a:extLst>
                <a:ext uri="{FF2B5EF4-FFF2-40B4-BE49-F238E27FC236}">
                  <a16:creationId xmlns:a16="http://schemas.microsoft.com/office/drawing/2014/main" id="{B76E9EC3-BBFD-4202-B80C-3DC3CB6DBA48}"/>
                </a:ext>
              </a:extLst>
            </p:cNvPr>
            <p:cNvSpPr/>
            <p:nvPr/>
          </p:nvSpPr>
          <p:spPr>
            <a:xfrm>
              <a:off x="5262079" y="3281035"/>
              <a:ext cx="144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JAX-RS</a:t>
              </a:r>
              <a:endParaRPr lang="zh-CN" altLang="en-US" sz="800" dirty="0">
                <a:solidFill>
                  <a:schemeClr val="tx1"/>
                </a:solidFill>
                <a:latin typeface="Arial" panose="020B0604020202020204" pitchFamily="34" charset="0"/>
                <a:cs typeface="Arial" panose="020B0604020202020204" pitchFamily="34" charset="0"/>
              </a:endParaRPr>
            </a:p>
          </p:txBody>
        </p:sp>
      </p:grpSp>
      <p:sp>
        <p:nvSpPr>
          <p:cNvPr id="12" name="文本框 11">
            <a:extLst>
              <a:ext uri="{FF2B5EF4-FFF2-40B4-BE49-F238E27FC236}">
                <a16:creationId xmlns:a16="http://schemas.microsoft.com/office/drawing/2014/main" id="{AE4A44A1-FA8A-413A-8D3B-525F94675E79}"/>
              </a:ext>
            </a:extLst>
          </p:cNvPr>
          <p:cNvSpPr txBox="1"/>
          <p:nvPr/>
        </p:nvSpPr>
        <p:spPr>
          <a:xfrm>
            <a:off x="9305591" y="5731264"/>
            <a:ext cx="1261884" cy="369332"/>
          </a:xfrm>
          <a:prstGeom prst="rect">
            <a:avLst/>
          </a:prstGeom>
          <a:noFill/>
        </p:spPr>
        <p:txBody>
          <a:bodyPr wrap="none" rtlCol="0">
            <a:spAutoFit/>
          </a:bodyPr>
          <a:lstStyle/>
          <a:p>
            <a:r>
              <a:rPr lang="en-US" altLang="zh-CN" b="1" dirty="0" err="1">
                <a:latin typeface="华文中宋" panose="02010600040101010101" pitchFamily="2" charset="-122"/>
                <a:ea typeface="华文中宋" panose="02010600040101010101" pitchFamily="2" charset="-122"/>
              </a:rPr>
              <a:t>JavaEE</a:t>
            </a:r>
            <a:r>
              <a:rPr lang="en-US" altLang="zh-CN" b="1" dirty="0">
                <a:latin typeface="华文中宋" panose="02010600040101010101" pitchFamily="2" charset="-122"/>
                <a:ea typeface="华文中宋" panose="02010600040101010101" pitchFamily="2" charset="-122"/>
              </a:rPr>
              <a:t> 6</a:t>
            </a:r>
            <a:endParaRPr lang="zh-CN" altLang="en-US"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19315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4065109" y="3593839"/>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5" name="矩形 24">
            <a:extLst>
              <a:ext uri="{FF2B5EF4-FFF2-40B4-BE49-F238E27FC236}">
                <a16:creationId xmlns:a16="http://schemas.microsoft.com/office/drawing/2014/main" id="{51023763-7BCA-4766-AC32-124343379E18}"/>
              </a:ext>
            </a:extLst>
          </p:cNvPr>
          <p:cNvSpPr/>
          <p:nvPr/>
        </p:nvSpPr>
        <p:spPr>
          <a:xfrm>
            <a:off x="5589173"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6</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9" name="椭圆 34">
            <a:extLst>
              <a:ext uri="{FF2B5EF4-FFF2-40B4-BE49-F238E27FC236}">
                <a16:creationId xmlns:a16="http://schemas.microsoft.com/office/drawing/2014/main" id="{6C61D61B-198E-47DF-B4B0-E6FA8F609067}"/>
              </a:ext>
            </a:extLst>
          </p:cNvPr>
          <p:cNvSpPr/>
          <p:nvPr/>
        </p:nvSpPr>
        <p:spPr>
          <a:xfrm>
            <a:off x="5744345"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4125326" y="2281095"/>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4166306"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56" name="TextBox 77">
            <a:extLst>
              <a:ext uri="{FF2B5EF4-FFF2-40B4-BE49-F238E27FC236}">
                <a16:creationId xmlns:a16="http://schemas.microsoft.com/office/drawing/2014/main" id="{807C86FD-C893-46CA-80BC-852EC2AA41F7}"/>
              </a:ext>
            </a:extLst>
          </p:cNvPr>
          <p:cNvSpPr txBox="1"/>
          <p:nvPr/>
        </p:nvSpPr>
        <p:spPr>
          <a:xfrm>
            <a:off x="5744345"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2009</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6" name="矩形 65">
            <a:extLst>
              <a:ext uri="{FF2B5EF4-FFF2-40B4-BE49-F238E27FC236}">
                <a16:creationId xmlns:a16="http://schemas.microsoft.com/office/drawing/2014/main" id="{8BE4DB93-47A4-4222-B22B-B7807893810F}"/>
              </a:ext>
            </a:extLst>
          </p:cNvPr>
          <p:cNvSpPr/>
          <p:nvPr/>
        </p:nvSpPr>
        <p:spPr>
          <a:xfrm>
            <a:off x="6472727" y="6464478"/>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3.0</a:t>
            </a:r>
            <a:endParaRPr lang="zh-CN" altLang="en-US" sz="1600" dirty="0">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69" name="矩形 68">
            <a:extLst>
              <a:ext uri="{FF2B5EF4-FFF2-40B4-BE49-F238E27FC236}">
                <a16:creationId xmlns:a16="http://schemas.microsoft.com/office/drawing/2014/main" id="{516017B8-3AC8-4524-9B5E-2A37267C1C26}"/>
              </a:ext>
            </a:extLst>
          </p:cNvPr>
          <p:cNvSpPr/>
          <p:nvPr/>
        </p:nvSpPr>
        <p:spPr>
          <a:xfrm>
            <a:off x="5430238" y="4420404"/>
            <a:ext cx="12397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2.5</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sp>
        <p:nvSpPr>
          <p:cNvPr id="71" name="椭圆 34">
            <a:extLst>
              <a:ext uri="{FF2B5EF4-FFF2-40B4-BE49-F238E27FC236}">
                <a16:creationId xmlns:a16="http://schemas.microsoft.com/office/drawing/2014/main" id="{D2589029-00AF-4877-9DFE-5E0238FDAA58}"/>
              </a:ext>
            </a:extLst>
          </p:cNvPr>
          <p:cNvSpPr/>
          <p:nvPr/>
        </p:nvSpPr>
        <p:spPr>
          <a:xfrm>
            <a:off x="5515258"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73" name="组合 72">
            <a:extLst>
              <a:ext uri="{FF2B5EF4-FFF2-40B4-BE49-F238E27FC236}">
                <a16:creationId xmlns:a16="http://schemas.microsoft.com/office/drawing/2014/main" id="{80C2566A-10D4-4300-953C-C8D21AD98342}"/>
              </a:ext>
            </a:extLst>
          </p:cNvPr>
          <p:cNvGrpSpPr/>
          <p:nvPr/>
        </p:nvGrpSpPr>
        <p:grpSpPr>
          <a:xfrm rot="10800000">
            <a:off x="6532944" y="4873442"/>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4" name="等腰三角形 43">
              <a:extLst>
                <a:ext uri="{FF2B5EF4-FFF2-40B4-BE49-F238E27FC236}">
                  <a16:creationId xmlns:a16="http://schemas.microsoft.com/office/drawing/2014/main" id="{FC352DA3-27DD-4160-A963-574D623AB25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5" name="等腰三角形 42">
              <a:extLst>
                <a:ext uri="{FF2B5EF4-FFF2-40B4-BE49-F238E27FC236}">
                  <a16:creationId xmlns:a16="http://schemas.microsoft.com/office/drawing/2014/main" id="{09E04059-775F-4422-AE00-2821CCB5376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414988" y="4851672"/>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464137" y="5121438"/>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
        <p:nvSpPr>
          <p:cNvPr id="81" name="TextBox 75">
            <a:extLst>
              <a:ext uri="{FF2B5EF4-FFF2-40B4-BE49-F238E27FC236}">
                <a16:creationId xmlns:a16="http://schemas.microsoft.com/office/drawing/2014/main" id="{0362771F-0813-4E54-B4E0-F08283FC130F}"/>
              </a:ext>
            </a:extLst>
          </p:cNvPr>
          <p:cNvSpPr txBox="1"/>
          <p:nvPr/>
        </p:nvSpPr>
        <p:spPr>
          <a:xfrm>
            <a:off x="5515257"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2" name="TextBox 76">
            <a:extLst>
              <a:ext uri="{FF2B5EF4-FFF2-40B4-BE49-F238E27FC236}">
                <a16:creationId xmlns:a16="http://schemas.microsoft.com/office/drawing/2014/main" id="{036A2873-E328-431C-9DFF-830BB67C9B15}"/>
              </a:ext>
            </a:extLst>
          </p:cNvPr>
          <p:cNvSpPr txBox="1"/>
          <p:nvPr/>
        </p:nvSpPr>
        <p:spPr>
          <a:xfrm>
            <a:off x="6573924" y="5121438"/>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12</a:t>
            </a:r>
            <a:r>
              <a:rPr lang="zh-CN" altLang="en-US" dirty="0">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134742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06E65-9E1B-4C28-A427-6F462DE4E840}"/>
              </a:ext>
            </a:extLst>
          </p:cNvPr>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3" name="内容占位符 2">
            <a:extLst>
              <a:ext uri="{FF2B5EF4-FFF2-40B4-BE49-F238E27FC236}">
                <a16:creationId xmlns:a16="http://schemas.microsoft.com/office/drawing/2014/main" id="{D2096CF9-E8AD-43E2-9251-F54496AAC5EE}"/>
              </a:ext>
            </a:extLst>
          </p:cNvPr>
          <p:cNvSpPr>
            <a:spLocks noGrp="1"/>
          </p:cNvSpPr>
          <p:nvPr>
            <p:ph idx="1"/>
          </p:nvPr>
        </p:nvSpPr>
        <p:spPr/>
        <p:txBody>
          <a:bodyPr/>
          <a:lstStyle/>
          <a:p>
            <a:r>
              <a:rPr lang="en-US" altLang="zh-CN" dirty="0"/>
              <a:t>2009</a:t>
            </a:r>
            <a:r>
              <a:rPr lang="zh-CN" altLang="en-US" dirty="0"/>
              <a:t>年</a:t>
            </a:r>
            <a:r>
              <a:rPr lang="en-US" altLang="zh-CN" dirty="0"/>
              <a:t>12</a:t>
            </a:r>
            <a:r>
              <a:rPr lang="zh-CN" altLang="en-US" dirty="0"/>
              <a:t>月， </a:t>
            </a:r>
            <a:r>
              <a:rPr lang="en-US" altLang="zh-CN" dirty="0"/>
              <a:t>Spring 3.0</a:t>
            </a:r>
            <a:r>
              <a:rPr lang="zh-CN" altLang="en-US" dirty="0"/>
              <a:t>版发布</a:t>
            </a:r>
          </a:p>
          <a:p>
            <a:pPr lvl="1"/>
            <a:r>
              <a:rPr lang="zh-CN" altLang="en-US" dirty="0"/>
              <a:t>引入</a:t>
            </a:r>
            <a:r>
              <a:rPr lang="en-US" altLang="zh-CN" dirty="0"/>
              <a:t>Java</a:t>
            </a:r>
            <a:r>
              <a:rPr lang="zh-CN" altLang="en-US" dirty="0"/>
              <a:t>配置</a:t>
            </a:r>
            <a:endParaRPr lang="en-US" altLang="zh-CN" dirty="0"/>
          </a:p>
        </p:txBody>
      </p:sp>
      <p:sp>
        <p:nvSpPr>
          <p:cNvPr id="11" name="文本框 10">
            <a:extLst>
              <a:ext uri="{FF2B5EF4-FFF2-40B4-BE49-F238E27FC236}">
                <a16:creationId xmlns:a16="http://schemas.microsoft.com/office/drawing/2014/main" id="{7CA5B7B7-6ECA-4637-939F-6B2CC2395298}"/>
              </a:ext>
            </a:extLst>
          </p:cNvPr>
          <p:cNvSpPr txBox="1"/>
          <p:nvPr/>
        </p:nvSpPr>
        <p:spPr>
          <a:xfrm>
            <a:off x="4611350" y="122970"/>
            <a:ext cx="7406195" cy="261610"/>
          </a:xfrm>
          <a:prstGeom prst="rect">
            <a:avLst/>
          </a:prstGeom>
          <a:noFill/>
        </p:spPr>
        <p:txBody>
          <a:bodyPr wrap="none" rtlCol="0">
            <a:spAutoFit/>
          </a:bodyPr>
          <a:lstStyle/>
          <a:p>
            <a:r>
              <a:rPr lang="en-US" altLang="zh-CN" sz="1100" dirty="0">
                <a:latin typeface="Courier New" panose="02070309020205020404" pitchFamily="49" charset="0"/>
                <a:cs typeface="Courier New" panose="02070309020205020404" pitchFamily="49" charset="0"/>
              </a:rPr>
              <a:t>https://docs.spring.io/spring-framework/docs/3.2.0.RC2/reference/html/overview.html</a:t>
            </a:r>
            <a:endParaRPr lang="zh-CN" altLang="en-US" sz="1100" dirty="0">
              <a:latin typeface="Courier New" panose="02070309020205020404" pitchFamily="49" charset="0"/>
              <a:cs typeface="Courier New" panose="02070309020205020404" pitchFamily="49" charset="0"/>
            </a:endParaRPr>
          </a:p>
        </p:txBody>
      </p:sp>
      <p:sp>
        <p:nvSpPr>
          <p:cNvPr id="4" name="矩形 3">
            <a:extLst>
              <a:ext uri="{FF2B5EF4-FFF2-40B4-BE49-F238E27FC236}">
                <a16:creationId xmlns:a16="http://schemas.microsoft.com/office/drawing/2014/main" id="{C7A1C49D-F9DF-4C0D-BBA2-F9AAAAF91D50}"/>
              </a:ext>
            </a:extLst>
          </p:cNvPr>
          <p:cNvSpPr/>
          <p:nvPr/>
        </p:nvSpPr>
        <p:spPr>
          <a:xfrm>
            <a:off x="2177497" y="5081510"/>
            <a:ext cx="7891671" cy="787271"/>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tx1"/>
                </a:solidFill>
                <a:latin typeface="Arial" panose="020B0604020202020204" pitchFamily="34" charset="0"/>
                <a:cs typeface="Arial" panose="020B0604020202020204" pitchFamily="34" charset="0"/>
              </a:rPr>
              <a:t>Core Container</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AF3152BD-E6F5-4156-939A-65EABB8A585E}"/>
              </a:ext>
            </a:extLst>
          </p:cNvPr>
          <p:cNvSpPr/>
          <p:nvPr/>
        </p:nvSpPr>
        <p:spPr>
          <a:xfrm>
            <a:off x="2177497" y="4605463"/>
            <a:ext cx="2228928" cy="365420"/>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AOP</a:t>
            </a:r>
            <a:endParaRPr lang="en-US" altLang="zh-CN" b="1"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E1D2499A-F4BC-4F85-9E09-7DDA5229F176}"/>
              </a:ext>
            </a:extLst>
          </p:cNvPr>
          <p:cNvSpPr/>
          <p:nvPr/>
        </p:nvSpPr>
        <p:spPr>
          <a:xfrm>
            <a:off x="2177497" y="2730777"/>
            <a:ext cx="3728604" cy="1731289"/>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tx1"/>
                </a:solidFill>
                <a:latin typeface="Arial" panose="020B0604020202020204" pitchFamily="34" charset="0"/>
                <a:cs typeface="Arial" panose="020B0604020202020204" pitchFamily="34" charset="0"/>
              </a:rPr>
              <a:t>Data Access/Integration</a:t>
            </a:r>
          </a:p>
        </p:txBody>
      </p:sp>
      <p:sp>
        <p:nvSpPr>
          <p:cNvPr id="10" name="矩形 9">
            <a:extLst>
              <a:ext uri="{FF2B5EF4-FFF2-40B4-BE49-F238E27FC236}">
                <a16:creationId xmlns:a16="http://schemas.microsoft.com/office/drawing/2014/main" id="{88F84067-4044-4DC5-9745-ED8F23FAF4F7}"/>
              </a:ext>
            </a:extLst>
          </p:cNvPr>
          <p:cNvSpPr/>
          <p:nvPr/>
        </p:nvSpPr>
        <p:spPr>
          <a:xfrm>
            <a:off x="2641742" y="5380586"/>
            <a:ext cx="1029188" cy="383138"/>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Beans</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986B60BC-B2CA-4F19-B0BF-821BFDDA36BE}"/>
              </a:ext>
            </a:extLst>
          </p:cNvPr>
          <p:cNvSpPr/>
          <p:nvPr/>
        </p:nvSpPr>
        <p:spPr>
          <a:xfrm>
            <a:off x="4163100" y="5380586"/>
            <a:ext cx="1029188" cy="383138"/>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Core</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1959E290-48DE-4F5B-BAE4-CFD7C8E70366}"/>
              </a:ext>
            </a:extLst>
          </p:cNvPr>
          <p:cNvSpPr/>
          <p:nvPr/>
        </p:nvSpPr>
        <p:spPr>
          <a:xfrm>
            <a:off x="5684459" y="5380586"/>
            <a:ext cx="1029188" cy="383138"/>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Context</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76B0CB8F-3CE9-49E3-AD7F-34CBB9CDDBF7}"/>
              </a:ext>
            </a:extLst>
          </p:cNvPr>
          <p:cNvSpPr/>
          <p:nvPr/>
        </p:nvSpPr>
        <p:spPr>
          <a:xfrm>
            <a:off x="7205819" y="5380586"/>
            <a:ext cx="2328907" cy="383138"/>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Expression Language</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145DB172-D7B4-4996-A7F7-F88E57FBC7C4}"/>
              </a:ext>
            </a:extLst>
          </p:cNvPr>
          <p:cNvSpPr/>
          <p:nvPr/>
        </p:nvSpPr>
        <p:spPr>
          <a:xfrm>
            <a:off x="5008868" y="4605463"/>
            <a:ext cx="2228928" cy="365420"/>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Aspects</a:t>
            </a:r>
            <a:endParaRPr lang="en-US" altLang="zh-CN" b="1"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27ADB491-80A8-43E6-B034-57CF4ACDF084}"/>
              </a:ext>
            </a:extLst>
          </p:cNvPr>
          <p:cNvSpPr/>
          <p:nvPr/>
        </p:nvSpPr>
        <p:spPr>
          <a:xfrm>
            <a:off x="7840239" y="4605463"/>
            <a:ext cx="2228928" cy="365420"/>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Instrumentation</a:t>
            </a:r>
            <a:endParaRPr lang="en-US" altLang="zh-CN" b="1"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0FB7F91A-9E0C-4D05-8EAD-BD4448C39B08}"/>
              </a:ext>
            </a:extLst>
          </p:cNvPr>
          <p:cNvSpPr/>
          <p:nvPr/>
        </p:nvSpPr>
        <p:spPr>
          <a:xfrm>
            <a:off x="6340563" y="2730777"/>
            <a:ext cx="3728604" cy="1731289"/>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tx1"/>
                </a:solidFill>
                <a:latin typeface="Arial" panose="020B0604020202020204" pitchFamily="34" charset="0"/>
                <a:cs typeface="Arial" panose="020B0604020202020204" pitchFamily="34" charset="0"/>
              </a:rPr>
              <a:t>Web</a:t>
            </a:r>
          </a:p>
          <a:p>
            <a:pPr algn="ctr"/>
            <a:r>
              <a:rPr lang="en-US" altLang="zh-CN" sz="1200" dirty="0">
                <a:solidFill>
                  <a:schemeClr val="tx1"/>
                </a:solidFill>
                <a:latin typeface="Arial" panose="020B0604020202020204" pitchFamily="34" charset="0"/>
                <a:cs typeface="Arial" panose="020B0604020202020204" pitchFamily="34" charset="0"/>
              </a:rPr>
              <a:t>(MVC / Remoting)</a:t>
            </a:r>
          </a:p>
        </p:txBody>
      </p:sp>
      <p:sp>
        <p:nvSpPr>
          <p:cNvPr id="20" name="矩形 19">
            <a:extLst>
              <a:ext uri="{FF2B5EF4-FFF2-40B4-BE49-F238E27FC236}">
                <a16:creationId xmlns:a16="http://schemas.microsoft.com/office/drawing/2014/main" id="{811D9C5A-65F3-45CA-BADD-0DB1235B445E}"/>
              </a:ext>
            </a:extLst>
          </p:cNvPr>
          <p:cNvSpPr/>
          <p:nvPr/>
        </p:nvSpPr>
        <p:spPr>
          <a:xfrm>
            <a:off x="2699449" y="3129715"/>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JDBC</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F9E5B916-EE9B-4ED5-8D28-61CB8F3E81AB}"/>
              </a:ext>
            </a:extLst>
          </p:cNvPr>
          <p:cNvSpPr/>
          <p:nvPr/>
        </p:nvSpPr>
        <p:spPr>
          <a:xfrm>
            <a:off x="2699449" y="3578817"/>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OXM</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D2145F63-8066-4D68-B169-2B92224DCC1A}"/>
              </a:ext>
            </a:extLst>
          </p:cNvPr>
          <p:cNvSpPr/>
          <p:nvPr/>
        </p:nvSpPr>
        <p:spPr>
          <a:xfrm>
            <a:off x="4163100" y="3129715"/>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ORM</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88FB50D2-7ED3-47A0-8091-7198F2A25628}"/>
              </a:ext>
            </a:extLst>
          </p:cNvPr>
          <p:cNvSpPr/>
          <p:nvPr/>
        </p:nvSpPr>
        <p:spPr>
          <a:xfrm>
            <a:off x="4163100" y="3578817"/>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JMS</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0048399F-E2C4-47A2-89CA-DCF418660520}"/>
              </a:ext>
            </a:extLst>
          </p:cNvPr>
          <p:cNvSpPr/>
          <p:nvPr/>
        </p:nvSpPr>
        <p:spPr>
          <a:xfrm>
            <a:off x="2699448" y="4017254"/>
            <a:ext cx="2492841"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Transactions</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216231DA-C8CE-4FD3-BA08-E3152EC3B178}"/>
              </a:ext>
            </a:extLst>
          </p:cNvPr>
          <p:cNvSpPr/>
          <p:nvPr/>
        </p:nvSpPr>
        <p:spPr>
          <a:xfrm>
            <a:off x="6922062" y="3251730"/>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Web</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7BA06FD8-13B0-4948-92A0-A08ED01DB71F}"/>
              </a:ext>
            </a:extLst>
          </p:cNvPr>
          <p:cNvSpPr/>
          <p:nvPr/>
        </p:nvSpPr>
        <p:spPr>
          <a:xfrm>
            <a:off x="6922062" y="3700833"/>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Portlet</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6E81654F-4B74-4374-A75A-5ED1EC55A3A8}"/>
              </a:ext>
            </a:extLst>
          </p:cNvPr>
          <p:cNvSpPr/>
          <p:nvPr/>
        </p:nvSpPr>
        <p:spPr>
          <a:xfrm>
            <a:off x="8385714" y="3251730"/>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Servlet</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9" name="矩形 28">
            <a:extLst>
              <a:ext uri="{FF2B5EF4-FFF2-40B4-BE49-F238E27FC236}">
                <a16:creationId xmlns:a16="http://schemas.microsoft.com/office/drawing/2014/main" id="{67E9E347-CFFF-44F0-AC0E-BFF34AF10D18}"/>
              </a:ext>
            </a:extLst>
          </p:cNvPr>
          <p:cNvSpPr/>
          <p:nvPr/>
        </p:nvSpPr>
        <p:spPr>
          <a:xfrm>
            <a:off x="8385714" y="3700833"/>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Struts</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31" name="矩形 30">
            <a:extLst>
              <a:ext uri="{FF2B5EF4-FFF2-40B4-BE49-F238E27FC236}">
                <a16:creationId xmlns:a16="http://schemas.microsoft.com/office/drawing/2014/main" id="{DE059807-F4E9-4D76-B5E0-99ADDF1F20BE}"/>
              </a:ext>
            </a:extLst>
          </p:cNvPr>
          <p:cNvSpPr/>
          <p:nvPr/>
        </p:nvSpPr>
        <p:spPr>
          <a:xfrm>
            <a:off x="2196967" y="6005513"/>
            <a:ext cx="7872199" cy="365420"/>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Test</a:t>
            </a:r>
            <a:endParaRPr lang="en-US" altLang="zh-CN"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588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2B450B-410F-4B91-ABB3-68E224444372}"/>
              </a:ext>
            </a:extLst>
          </p:cNvPr>
          <p:cNvSpPr>
            <a:spLocks noGrp="1"/>
          </p:cNvSpPr>
          <p:nvPr>
            <p:ph type="title"/>
          </p:nvPr>
        </p:nvSpPr>
        <p:spPr/>
        <p:txBody>
          <a:bodyPr/>
          <a:lstStyle/>
          <a:p>
            <a:r>
              <a:rPr lang="en-US" altLang="zh-CN" dirty="0"/>
              <a:t>1. </a:t>
            </a:r>
            <a:r>
              <a:rPr lang="zh-CN" altLang="en-US" dirty="0"/>
              <a:t>后端开发</a:t>
            </a:r>
            <a:br>
              <a:rPr lang="en-US" altLang="zh-CN" dirty="0"/>
            </a:br>
            <a:r>
              <a:rPr lang="en-US" altLang="zh-CN" sz="2400" dirty="0">
                <a:solidFill>
                  <a:schemeClr val="bg1">
                    <a:lumMod val="50000"/>
                  </a:schemeClr>
                </a:solidFill>
                <a:latin typeface="Arial Black" panose="020B0A04020102020204" pitchFamily="34" charset="0"/>
              </a:rPr>
              <a:t>Back-End Development</a:t>
            </a:r>
            <a:endParaRPr lang="zh-CN" altLang="en-US" dirty="0">
              <a:solidFill>
                <a:schemeClr val="bg1">
                  <a:lumMod val="50000"/>
                </a:schemeClr>
              </a:solidFill>
              <a:latin typeface="Arial Black" panose="020B0A04020102020204" pitchFamily="34" charset="0"/>
            </a:endParaRPr>
          </a:p>
        </p:txBody>
      </p:sp>
      <p:sp>
        <p:nvSpPr>
          <p:cNvPr id="14" name="灯片编号占位符 13">
            <a:extLst>
              <a:ext uri="{FF2B5EF4-FFF2-40B4-BE49-F238E27FC236}">
                <a16:creationId xmlns:a16="http://schemas.microsoft.com/office/drawing/2014/main" id="{D6B1092F-BE72-4B8A-B461-18B87104280E}"/>
              </a:ext>
            </a:extLst>
          </p:cNvPr>
          <p:cNvSpPr>
            <a:spLocks noGrp="1"/>
          </p:cNvSpPr>
          <p:nvPr>
            <p:ph type="sldNum" sz="quarter" idx="12"/>
          </p:nvPr>
        </p:nvSpPr>
        <p:spPr/>
        <p:txBody>
          <a:bodyPr/>
          <a:lstStyle/>
          <a:p>
            <a:fld id="{9A1CDC12-42DD-4ED2-BC6D-68749F73BD91}" type="slidenum">
              <a:rPr lang="zh-CN" altLang="en-US" smtClean="0"/>
              <a:t>3</a:t>
            </a:fld>
            <a:endParaRPr lang="zh-CN" altLang="en-US"/>
          </a:p>
        </p:txBody>
      </p:sp>
      <p:sp>
        <p:nvSpPr>
          <p:cNvPr id="7" name="AutoShape 55">
            <a:extLst>
              <a:ext uri="{FF2B5EF4-FFF2-40B4-BE49-F238E27FC236}">
                <a16:creationId xmlns:a16="http://schemas.microsoft.com/office/drawing/2014/main" id="{42772205-0E79-4653-83C9-485FCDB71E1C}"/>
              </a:ext>
            </a:extLst>
          </p:cNvPr>
          <p:cNvSpPr>
            <a:spLocks noChangeAspect="1" noChangeArrowheads="1" noTextEdit="1"/>
          </p:cNvSpPr>
          <p:nvPr/>
        </p:nvSpPr>
        <p:spPr bwMode="auto">
          <a:xfrm>
            <a:off x="2971800" y="1333500"/>
            <a:ext cx="6248400"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pic>
        <p:nvPicPr>
          <p:cNvPr id="1026" name="Picture 2">
            <a:extLst>
              <a:ext uri="{FF2B5EF4-FFF2-40B4-BE49-F238E27FC236}">
                <a16:creationId xmlns:a16="http://schemas.microsoft.com/office/drawing/2014/main" id="{15339B00-744E-4350-BC6D-8B43F8436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586706"/>
            <a:ext cx="6553200" cy="463843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C24DD39-085C-454B-9ABE-A384C9870600}"/>
              </a:ext>
            </a:extLst>
          </p:cNvPr>
          <p:cNvSpPr txBox="1"/>
          <p:nvPr/>
        </p:nvSpPr>
        <p:spPr>
          <a:xfrm>
            <a:off x="2971800" y="2197398"/>
            <a:ext cx="3300904" cy="923330"/>
          </a:xfrm>
          <a:prstGeom prst="rect">
            <a:avLst/>
          </a:prstGeom>
          <a:noFill/>
        </p:spPr>
        <p:txBody>
          <a:bodyPr wrap="none" rtlCol="0">
            <a:spAutoFit/>
          </a:bodyPr>
          <a:lstStyle/>
          <a:p>
            <a:r>
              <a:rPr lang="zh-CN" altLang="en-US" b="1" dirty="0">
                <a:solidFill>
                  <a:schemeClr val="bg1"/>
                </a:solidFill>
                <a:latin typeface="宋体" panose="02010600030101010101" pitchFamily="2" charset="-122"/>
                <a:ea typeface="宋体" panose="02010600030101010101" pitchFamily="2" charset="-122"/>
              </a:rPr>
              <a:t>前端</a:t>
            </a:r>
            <a:r>
              <a:rPr lang="en-US" altLang="zh-CN" b="1" dirty="0">
                <a:solidFill>
                  <a:schemeClr val="bg1"/>
                </a:solidFill>
                <a:latin typeface="宋体" panose="02010600030101010101" pitchFamily="2" charset="-122"/>
                <a:ea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rPr>
              <a:t>负责系统界面、人机交互</a:t>
            </a:r>
            <a:endParaRPr lang="en-US" altLang="zh-CN" b="1" dirty="0">
              <a:solidFill>
                <a:schemeClr val="bg1"/>
              </a:solidFill>
              <a:latin typeface="宋体" panose="02010600030101010101" pitchFamily="2" charset="-122"/>
              <a:ea typeface="宋体" panose="02010600030101010101" pitchFamily="2" charset="-122"/>
            </a:endParaRPr>
          </a:p>
          <a:p>
            <a:r>
              <a:rPr lang="en-US" altLang="zh-CN" b="1" dirty="0">
                <a:solidFill>
                  <a:schemeClr val="bg1"/>
                </a:solidFill>
                <a:latin typeface="宋体" panose="02010600030101010101" pitchFamily="2" charset="-122"/>
                <a:ea typeface="宋体" panose="02010600030101010101" pitchFamily="2" charset="-122"/>
              </a:rPr>
              <a:t>HTML/JavaScript/Vue</a:t>
            </a:r>
          </a:p>
          <a:p>
            <a:r>
              <a:rPr lang="en-US" altLang="zh-CN" b="1" dirty="0">
                <a:solidFill>
                  <a:schemeClr val="bg1"/>
                </a:solidFill>
                <a:latin typeface="宋体" panose="02010600030101010101" pitchFamily="2" charset="-122"/>
                <a:ea typeface="宋体" panose="02010600030101010101" pitchFamily="2" charset="-122"/>
              </a:rPr>
              <a:t>IOS/Android/Flutter</a:t>
            </a:r>
          </a:p>
        </p:txBody>
      </p:sp>
      <p:sp>
        <p:nvSpPr>
          <p:cNvPr id="8" name="文本框 7">
            <a:extLst>
              <a:ext uri="{FF2B5EF4-FFF2-40B4-BE49-F238E27FC236}">
                <a16:creationId xmlns:a16="http://schemas.microsoft.com/office/drawing/2014/main" id="{47DE31CE-50EF-4164-80D3-96F4E62A1D48}"/>
              </a:ext>
            </a:extLst>
          </p:cNvPr>
          <p:cNvSpPr txBox="1"/>
          <p:nvPr/>
        </p:nvSpPr>
        <p:spPr>
          <a:xfrm>
            <a:off x="2971800" y="4089103"/>
            <a:ext cx="2634054" cy="1477328"/>
          </a:xfrm>
          <a:prstGeom prst="rect">
            <a:avLst/>
          </a:prstGeom>
          <a:noFill/>
        </p:spPr>
        <p:txBody>
          <a:bodyPr wrap="none" rtlCol="0">
            <a:spAutoFit/>
          </a:bodyPr>
          <a:lstStyle/>
          <a:p>
            <a:r>
              <a:rPr lang="zh-CN" altLang="en-US" b="1" dirty="0">
                <a:solidFill>
                  <a:schemeClr val="bg1"/>
                </a:solidFill>
                <a:latin typeface="宋体" panose="02010600030101010101" pitchFamily="2" charset="-122"/>
                <a:ea typeface="宋体" panose="02010600030101010101" pitchFamily="2" charset="-122"/>
              </a:rPr>
              <a:t>后端</a:t>
            </a:r>
            <a:r>
              <a:rPr lang="en-US" altLang="zh-CN" b="1" dirty="0">
                <a:solidFill>
                  <a:schemeClr val="bg1"/>
                </a:solidFill>
                <a:latin typeface="宋体" panose="02010600030101010101" pitchFamily="2" charset="-122"/>
                <a:ea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rPr>
              <a:t>负责系统的逻辑</a:t>
            </a:r>
            <a:endParaRPr lang="en-US" altLang="zh-CN" b="1" dirty="0">
              <a:solidFill>
                <a:schemeClr val="bg1"/>
              </a:solidFill>
              <a:latin typeface="宋体" panose="02010600030101010101" pitchFamily="2" charset="-122"/>
              <a:ea typeface="宋体" panose="02010600030101010101" pitchFamily="2" charset="-122"/>
            </a:endParaRPr>
          </a:p>
          <a:p>
            <a:r>
              <a:rPr lang="en-US" altLang="zh-CN" b="1" dirty="0">
                <a:solidFill>
                  <a:schemeClr val="bg1"/>
                </a:solidFill>
                <a:latin typeface="宋体" panose="02010600030101010101" pitchFamily="2" charset="-122"/>
                <a:ea typeface="宋体" panose="02010600030101010101" pitchFamily="2" charset="-122"/>
              </a:rPr>
              <a:t>Spring/ORM</a:t>
            </a:r>
            <a:r>
              <a:rPr lang="zh-CN" altLang="en-US" b="1" dirty="0">
                <a:solidFill>
                  <a:schemeClr val="bg1"/>
                </a:solidFill>
                <a:latin typeface="宋体" panose="02010600030101010101" pitchFamily="2" charset="-122"/>
                <a:ea typeface="宋体" panose="02010600030101010101" pitchFamily="2" charset="-122"/>
              </a:rPr>
              <a:t>框架</a:t>
            </a:r>
            <a:r>
              <a:rPr lang="en-US" altLang="zh-CN" b="1" dirty="0">
                <a:solidFill>
                  <a:schemeClr val="bg1"/>
                </a:solidFill>
                <a:latin typeface="宋体" panose="02010600030101010101" pitchFamily="2" charset="-122"/>
                <a:ea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rPr>
              <a:t>数据库</a:t>
            </a:r>
            <a:endParaRPr lang="en-US" altLang="zh-CN" b="1" dirty="0">
              <a:solidFill>
                <a:schemeClr val="bg1"/>
              </a:solidFill>
              <a:latin typeface="宋体" panose="02010600030101010101" pitchFamily="2" charset="-122"/>
              <a:ea typeface="宋体" panose="02010600030101010101" pitchFamily="2" charset="-122"/>
            </a:endParaRPr>
          </a:p>
          <a:p>
            <a:r>
              <a:rPr lang="en-US" altLang="zh-CN" b="1" dirty="0">
                <a:solidFill>
                  <a:schemeClr val="bg1"/>
                </a:solidFill>
                <a:latin typeface="宋体" panose="02010600030101010101" pitchFamily="2" charset="-122"/>
                <a:ea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rPr>
              <a:t>消息队列</a:t>
            </a:r>
            <a:r>
              <a:rPr lang="en-US" altLang="zh-CN" b="1" dirty="0">
                <a:solidFill>
                  <a:schemeClr val="bg1"/>
                </a:solidFill>
                <a:latin typeface="宋体" panose="02010600030101010101" pitchFamily="2" charset="-122"/>
                <a:ea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rPr>
              <a:t>缓存</a:t>
            </a:r>
            <a:r>
              <a:rPr lang="en-US" altLang="zh-CN" b="1" dirty="0">
                <a:solidFill>
                  <a:schemeClr val="bg1"/>
                </a:solidFill>
                <a:latin typeface="宋体" panose="02010600030101010101" pitchFamily="2" charset="-122"/>
                <a:ea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rPr>
              <a:t>日志</a:t>
            </a:r>
            <a:endParaRPr lang="en-US" altLang="zh-CN" b="1" dirty="0">
              <a:solidFill>
                <a:schemeClr val="bg1"/>
              </a:solidFill>
              <a:latin typeface="宋体" panose="02010600030101010101" pitchFamily="2" charset="-122"/>
              <a:ea typeface="宋体" panose="02010600030101010101" pitchFamily="2" charset="-122"/>
            </a:endParaRPr>
          </a:p>
          <a:p>
            <a:r>
              <a:rPr lang="en-US" altLang="zh-CN" b="1" dirty="0">
                <a:solidFill>
                  <a:schemeClr val="bg1"/>
                </a:solidFill>
                <a:latin typeface="宋体" panose="02010600030101010101" pitchFamily="2" charset="-122"/>
                <a:ea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rPr>
              <a:t>性能监控</a:t>
            </a:r>
            <a:r>
              <a:rPr lang="en-US" altLang="zh-CN" b="1" dirty="0">
                <a:solidFill>
                  <a:schemeClr val="bg1"/>
                </a:solidFill>
                <a:latin typeface="宋体" panose="02010600030101010101" pitchFamily="2" charset="-122"/>
                <a:ea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rPr>
              <a:t>搜索引擎</a:t>
            </a:r>
            <a:endParaRPr lang="en-US" altLang="zh-CN" b="1" dirty="0">
              <a:solidFill>
                <a:schemeClr val="bg1"/>
              </a:solidFill>
              <a:latin typeface="宋体" panose="02010600030101010101" pitchFamily="2" charset="-122"/>
              <a:ea typeface="宋体" panose="02010600030101010101" pitchFamily="2" charset="-122"/>
            </a:endParaRPr>
          </a:p>
          <a:p>
            <a:r>
              <a:rPr lang="zh-CN" altLang="en-US" b="1" dirty="0">
                <a:solidFill>
                  <a:schemeClr val="bg1"/>
                </a:solidFill>
                <a:latin typeface="宋体" panose="02010600030101010101" pitchFamily="2" charset="-122"/>
                <a:ea typeface="宋体" panose="02010600030101010101" pitchFamily="2" charset="-122"/>
              </a:rPr>
              <a:t>微服务架构</a:t>
            </a:r>
            <a:r>
              <a:rPr lang="en-US" altLang="zh-CN" b="1" dirty="0">
                <a:solidFill>
                  <a:schemeClr val="bg1"/>
                </a:solidFill>
                <a:latin typeface="宋体" panose="02010600030101010101" pitchFamily="2" charset="-122"/>
                <a:ea typeface="宋体" panose="02010600030101010101" pitchFamily="2" charset="-122"/>
              </a:rPr>
              <a:t>/</a:t>
            </a:r>
            <a:r>
              <a:rPr lang="zh-CN" altLang="en-US" b="1" dirty="0">
                <a:solidFill>
                  <a:schemeClr val="bg1"/>
                </a:solidFill>
                <a:latin typeface="宋体" panose="02010600030101010101" pitchFamily="2" charset="-122"/>
                <a:ea typeface="宋体" panose="02010600030101010101" pitchFamily="2" charset="-122"/>
              </a:rPr>
              <a:t>分布式计算</a:t>
            </a:r>
            <a:endParaRPr lang="en-US" altLang="zh-CN" b="1"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353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a:t>2. JavaEE</a:t>
            </a:r>
            <a:r>
              <a:rPr lang="zh-CN" altLang="en-US"/>
              <a:t>的发展历程</a:t>
            </a:r>
            <a:endParaRPr lang="zh-CN" altLang="en-US"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4065109" y="3593839"/>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5" name="矩形 24">
            <a:extLst>
              <a:ext uri="{FF2B5EF4-FFF2-40B4-BE49-F238E27FC236}">
                <a16:creationId xmlns:a16="http://schemas.microsoft.com/office/drawing/2014/main" id="{51023763-7BCA-4766-AC32-124343379E18}"/>
              </a:ext>
            </a:extLst>
          </p:cNvPr>
          <p:cNvSpPr/>
          <p:nvPr/>
        </p:nvSpPr>
        <p:spPr>
          <a:xfrm>
            <a:off x="5589173"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6</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9" name="椭圆 34">
            <a:extLst>
              <a:ext uri="{FF2B5EF4-FFF2-40B4-BE49-F238E27FC236}">
                <a16:creationId xmlns:a16="http://schemas.microsoft.com/office/drawing/2014/main" id="{6C61D61B-198E-47DF-B4B0-E6FA8F609067}"/>
              </a:ext>
            </a:extLst>
          </p:cNvPr>
          <p:cNvSpPr/>
          <p:nvPr/>
        </p:nvSpPr>
        <p:spPr>
          <a:xfrm>
            <a:off x="5744345"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4125326" y="2281095"/>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4166306"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56" name="TextBox 77">
            <a:extLst>
              <a:ext uri="{FF2B5EF4-FFF2-40B4-BE49-F238E27FC236}">
                <a16:creationId xmlns:a16="http://schemas.microsoft.com/office/drawing/2014/main" id="{807C86FD-C893-46CA-80BC-852EC2AA41F7}"/>
              </a:ext>
            </a:extLst>
          </p:cNvPr>
          <p:cNvSpPr txBox="1"/>
          <p:nvPr/>
        </p:nvSpPr>
        <p:spPr>
          <a:xfrm>
            <a:off x="5744345"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2009</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57" name="组合 56">
            <a:extLst>
              <a:ext uri="{FF2B5EF4-FFF2-40B4-BE49-F238E27FC236}">
                <a16:creationId xmlns:a16="http://schemas.microsoft.com/office/drawing/2014/main" id="{0C859A22-51A6-4DF3-BC73-64A6DFBBCB91}"/>
              </a:ext>
            </a:extLst>
          </p:cNvPr>
          <p:cNvGrpSpPr/>
          <p:nvPr/>
        </p:nvGrpSpPr>
        <p:grpSpPr>
          <a:xfrm rot="10800000">
            <a:off x="6835998" y="2280189"/>
            <a:ext cx="1045255" cy="1358028"/>
            <a:chOff x="4020871" y="2194484"/>
            <a:chExt cx="1102258" cy="1432090"/>
          </a:xfrm>
          <a:effectLst>
            <a:outerShdw blurRad="444500" dist="254000" dir="8100000" algn="tr" rotWithShape="0">
              <a:prstClr val="black">
                <a:alpha val="50000"/>
              </a:prstClr>
            </a:outerShdw>
          </a:effectLst>
        </p:grpSpPr>
        <p:sp>
          <p:nvSpPr>
            <p:cNvPr id="58" name="等腰三角形 43">
              <a:extLst>
                <a:ext uri="{FF2B5EF4-FFF2-40B4-BE49-F238E27FC236}">
                  <a16:creationId xmlns:a16="http://schemas.microsoft.com/office/drawing/2014/main" id="{AE5AA15B-2F77-4293-834B-9FEE0963C6E7}"/>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59" name="等腰三角形 42">
              <a:extLst>
                <a:ext uri="{FF2B5EF4-FFF2-40B4-BE49-F238E27FC236}">
                  <a16:creationId xmlns:a16="http://schemas.microsoft.com/office/drawing/2014/main" id="{5F1F3312-BFB2-4CF3-B00A-EC9574A59A3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60" name="TextBox 76">
            <a:extLst>
              <a:ext uri="{FF2B5EF4-FFF2-40B4-BE49-F238E27FC236}">
                <a16:creationId xmlns:a16="http://schemas.microsoft.com/office/drawing/2014/main" id="{AB492A70-A4B5-4A85-BF51-2D9F70AB809F}"/>
              </a:ext>
            </a:extLst>
          </p:cNvPr>
          <p:cNvSpPr txBox="1"/>
          <p:nvPr/>
        </p:nvSpPr>
        <p:spPr>
          <a:xfrm>
            <a:off x="6889679"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2013</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月</a:t>
            </a:r>
          </a:p>
        </p:txBody>
      </p:sp>
      <p:sp>
        <p:nvSpPr>
          <p:cNvPr id="61" name="矩形 60">
            <a:extLst>
              <a:ext uri="{FF2B5EF4-FFF2-40B4-BE49-F238E27FC236}">
                <a16:creationId xmlns:a16="http://schemas.microsoft.com/office/drawing/2014/main" id="{1BEEEC38-9E20-4530-A1CF-517F3D5E5057}"/>
              </a:ext>
            </a:extLst>
          </p:cNvPr>
          <p:cNvSpPr/>
          <p:nvPr/>
        </p:nvSpPr>
        <p:spPr>
          <a:xfrm>
            <a:off x="6747207" y="3593839"/>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7</a:t>
            </a:r>
            <a:endParaRPr lang="zh-CN" altLang="en-US" sz="1600" dirty="0">
              <a:latin typeface="华文中宋" panose="02010600040101010101" pitchFamily="2" charset="-122"/>
              <a:ea typeface="华文中宋" panose="02010600040101010101" pitchFamily="2" charset="-122"/>
            </a:endParaRP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6" name="矩形 65">
            <a:extLst>
              <a:ext uri="{FF2B5EF4-FFF2-40B4-BE49-F238E27FC236}">
                <a16:creationId xmlns:a16="http://schemas.microsoft.com/office/drawing/2014/main" id="{8BE4DB93-47A4-4222-B22B-B7807893810F}"/>
              </a:ext>
            </a:extLst>
          </p:cNvPr>
          <p:cNvSpPr/>
          <p:nvPr/>
        </p:nvSpPr>
        <p:spPr>
          <a:xfrm>
            <a:off x="6472727" y="6464478"/>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3.0</a:t>
            </a:r>
            <a:endParaRPr lang="zh-CN" altLang="en-US" sz="1600" dirty="0">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69" name="矩形 68">
            <a:extLst>
              <a:ext uri="{FF2B5EF4-FFF2-40B4-BE49-F238E27FC236}">
                <a16:creationId xmlns:a16="http://schemas.microsoft.com/office/drawing/2014/main" id="{516017B8-3AC8-4524-9B5E-2A37267C1C26}"/>
              </a:ext>
            </a:extLst>
          </p:cNvPr>
          <p:cNvSpPr/>
          <p:nvPr/>
        </p:nvSpPr>
        <p:spPr>
          <a:xfrm>
            <a:off x="5430238" y="4420404"/>
            <a:ext cx="12397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2.5</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sp>
        <p:nvSpPr>
          <p:cNvPr id="71" name="椭圆 34">
            <a:extLst>
              <a:ext uri="{FF2B5EF4-FFF2-40B4-BE49-F238E27FC236}">
                <a16:creationId xmlns:a16="http://schemas.microsoft.com/office/drawing/2014/main" id="{D2589029-00AF-4877-9DFE-5E0238FDAA58}"/>
              </a:ext>
            </a:extLst>
          </p:cNvPr>
          <p:cNvSpPr/>
          <p:nvPr/>
        </p:nvSpPr>
        <p:spPr>
          <a:xfrm>
            <a:off x="5515258"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73" name="组合 72">
            <a:extLst>
              <a:ext uri="{FF2B5EF4-FFF2-40B4-BE49-F238E27FC236}">
                <a16:creationId xmlns:a16="http://schemas.microsoft.com/office/drawing/2014/main" id="{80C2566A-10D4-4300-953C-C8D21AD98342}"/>
              </a:ext>
            </a:extLst>
          </p:cNvPr>
          <p:cNvGrpSpPr/>
          <p:nvPr/>
        </p:nvGrpSpPr>
        <p:grpSpPr>
          <a:xfrm rot="10800000">
            <a:off x="6532944" y="4873442"/>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4" name="等腰三角形 43">
              <a:extLst>
                <a:ext uri="{FF2B5EF4-FFF2-40B4-BE49-F238E27FC236}">
                  <a16:creationId xmlns:a16="http://schemas.microsoft.com/office/drawing/2014/main" id="{FC352DA3-27DD-4160-A963-574D623AB25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5" name="等腰三角形 42">
              <a:extLst>
                <a:ext uri="{FF2B5EF4-FFF2-40B4-BE49-F238E27FC236}">
                  <a16:creationId xmlns:a16="http://schemas.microsoft.com/office/drawing/2014/main" id="{09E04059-775F-4422-AE00-2821CCB5376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414988" y="4851672"/>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464137" y="5121438"/>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
        <p:nvSpPr>
          <p:cNvPr id="81" name="TextBox 75">
            <a:extLst>
              <a:ext uri="{FF2B5EF4-FFF2-40B4-BE49-F238E27FC236}">
                <a16:creationId xmlns:a16="http://schemas.microsoft.com/office/drawing/2014/main" id="{0362771F-0813-4E54-B4E0-F08283FC130F}"/>
              </a:ext>
            </a:extLst>
          </p:cNvPr>
          <p:cNvSpPr txBox="1"/>
          <p:nvPr/>
        </p:nvSpPr>
        <p:spPr>
          <a:xfrm>
            <a:off x="5515257"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2" name="TextBox 76">
            <a:extLst>
              <a:ext uri="{FF2B5EF4-FFF2-40B4-BE49-F238E27FC236}">
                <a16:creationId xmlns:a16="http://schemas.microsoft.com/office/drawing/2014/main" id="{036A2873-E328-431C-9DFF-830BB67C9B15}"/>
              </a:ext>
            </a:extLst>
          </p:cNvPr>
          <p:cNvSpPr txBox="1"/>
          <p:nvPr/>
        </p:nvSpPr>
        <p:spPr>
          <a:xfrm>
            <a:off x="6573924" y="5121438"/>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12</a:t>
            </a:r>
            <a:r>
              <a:rPr lang="zh-CN" altLang="en-US" dirty="0">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3406502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grpSp>
        <p:nvGrpSpPr>
          <p:cNvPr id="55" name="组合 54">
            <a:extLst>
              <a:ext uri="{FF2B5EF4-FFF2-40B4-BE49-F238E27FC236}">
                <a16:creationId xmlns:a16="http://schemas.microsoft.com/office/drawing/2014/main" id="{CC1E5D75-7590-409B-9BD2-F1C3182947E6}"/>
              </a:ext>
            </a:extLst>
          </p:cNvPr>
          <p:cNvGrpSpPr/>
          <p:nvPr/>
        </p:nvGrpSpPr>
        <p:grpSpPr>
          <a:xfrm>
            <a:off x="2025289" y="1791250"/>
            <a:ext cx="1500922" cy="1996751"/>
            <a:chOff x="771524" y="4739999"/>
            <a:chExt cx="2348691" cy="1996751"/>
          </a:xfrm>
          <a:effectLst>
            <a:outerShdw blurRad="50800" dist="38100" dir="2700000" algn="tl" rotWithShape="0">
              <a:prstClr val="black">
                <a:alpha val="40000"/>
              </a:prstClr>
            </a:outerShdw>
          </a:effectLst>
        </p:grpSpPr>
        <p:grpSp>
          <p:nvGrpSpPr>
            <p:cNvPr id="56" name="组合 55">
              <a:extLst>
                <a:ext uri="{FF2B5EF4-FFF2-40B4-BE49-F238E27FC236}">
                  <a16:creationId xmlns:a16="http://schemas.microsoft.com/office/drawing/2014/main" id="{610887C8-6CDB-4487-BB41-B0B56ABCA7BC}"/>
                </a:ext>
              </a:extLst>
            </p:cNvPr>
            <p:cNvGrpSpPr/>
            <p:nvPr/>
          </p:nvGrpSpPr>
          <p:grpSpPr>
            <a:xfrm>
              <a:off x="771524" y="4739999"/>
              <a:ext cx="2348691" cy="1996751"/>
              <a:chOff x="771524" y="4739999"/>
              <a:chExt cx="2348691" cy="1996751"/>
            </a:xfrm>
          </p:grpSpPr>
          <p:sp>
            <p:nvSpPr>
              <p:cNvPr id="58" name="矩形 57">
                <a:extLst>
                  <a:ext uri="{FF2B5EF4-FFF2-40B4-BE49-F238E27FC236}">
                    <a16:creationId xmlns:a16="http://schemas.microsoft.com/office/drawing/2014/main" id="{B36967B3-A3E6-49C7-B8C9-08F5C9C5E237}"/>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Applet Container</a:t>
                </a:r>
                <a:endParaRPr lang="zh-CN" altLang="en-US" sz="1200" dirty="0">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6326ECA6-D301-47DB-ADDD-9DAB8F06F3D4}"/>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57" name="矩形 56">
              <a:extLst>
                <a:ext uri="{FF2B5EF4-FFF2-40B4-BE49-F238E27FC236}">
                  <a16:creationId xmlns:a16="http://schemas.microsoft.com/office/drawing/2014/main" id="{D9CEC56E-BB3C-4645-B991-6AC6EBFA4805}"/>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grpSp>
        <p:nvGrpSpPr>
          <p:cNvPr id="34" name="组合 33">
            <a:extLst>
              <a:ext uri="{FF2B5EF4-FFF2-40B4-BE49-F238E27FC236}">
                <a16:creationId xmlns:a16="http://schemas.microsoft.com/office/drawing/2014/main" id="{135D64E5-4C86-47C3-A678-62671B6FD427}"/>
              </a:ext>
            </a:extLst>
          </p:cNvPr>
          <p:cNvGrpSpPr/>
          <p:nvPr/>
        </p:nvGrpSpPr>
        <p:grpSpPr>
          <a:xfrm>
            <a:off x="4621916" y="1791250"/>
            <a:ext cx="2348692" cy="1996751"/>
            <a:chOff x="2790046" y="2185599"/>
            <a:chExt cx="2348692" cy="1996751"/>
          </a:xfrm>
          <a:effectLst>
            <a:outerShdw blurRad="50800" dist="38100" dir="2700000" algn="tl" rotWithShape="0">
              <a:prstClr val="black">
                <a:alpha val="40000"/>
              </a:prstClr>
            </a:outerShdw>
          </a:effectLst>
        </p:grpSpPr>
        <p:grpSp>
          <p:nvGrpSpPr>
            <p:cNvPr id="33" name="组合 32">
              <a:extLst>
                <a:ext uri="{FF2B5EF4-FFF2-40B4-BE49-F238E27FC236}">
                  <a16:creationId xmlns:a16="http://schemas.microsoft.com/office/drawing/2014/main" id="{A6458F53-F878-4FEB-9FEA-09E7B0ACF71D}"/>
                </a:ext>
              </a:extLst>
            </p:cNvPr>
            <p:cNvGrpSpPr/>
            <p:nvPr/>
          </p:nvGrpSpPr>
          <p:grpSpPr>
            <a:xfrm>
              <a:off x="2790047" y="2185599"/>
              <a:ext cx="2348691" cy="1996751"/>
              <a:chOff x="2790047" y="2185599"/>
              <a:chExt cx="2348691" cy="1996751"/>
            </a:xfrm>
          </p:grpSpPr>
          <p:sp>
            <p:nvSpPr>
              <p:cNvPr id="13" name="矩形 12">
                <a:extLst>
                  <a:ext uri="{FF2B5EF4-FFF2-40B4-BE49-F238E27FC236}">
                    <a16:creationId xmlns:a16="http://schemas.microsoft.com/office/drawing/2014/main" id="{AE50B2FD-7CD3-4426-BC6C-796A6124DCB2}"/>
                  </a:ext>
                </a:extLst>
              </p:cNvPr>
              <p:cNvSpPr/>
              <p:nvPr/>
            </p:nvSpPr>
            <p:spPr>
              <a:xfrm>
                <a:off x="2790047" y="21855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Web Container</a:t>
                </a:r>
                <a:endParaRPr lang="zh-CN" altLang="en-US" sz="1200" dirty="0">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CCC05BB6-36E4-4455-8AB6-E3339F581091}"/>
                  </a:ext>
                </a:extLst>
              </p:cNvPr>
              <p:cNvSpPr/>
              <p:nvPr/>
            </p:nvSpPr>
            <p:spPr>
              <a:xfrm>
                <a:off x="2790047" y="38588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17" name="矩形 16">
              <a:extLst>
                <a:ext uri="{FF2B5EF4-FFF2-40B4-BE49-F238E27FC236}">
                  <a16:creationId xmlns:a16="http://schemas.microsoft.com/office/drawing/2014/main" id="{192B52E1-4C32-4952-89EC-25A14A7DCB95}"/>
                </a:ext>
              </a:extLst>
            </p:cNvPr>
            <p:cNvSpPr/>
            <p:nvPr/>
          </p:nvSpPr>
          <p:spPr>
            <a:xfrm>
              <a:off x="2790046" y="3246713"/>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9" name="任意多边形: 形状 8">
            <a:extLst>
              <a:ext uri="{FF2B5EF4-FFF2-40B4-BE49-F238E27FC236}">
                <a16:creationId xmlns:a16="http://schemas.microsoft.com/office/drawing/2014/main" id="{223D6AC9-4BA6-4475-A4FA-4021AE7EFF0B}"/>
              </a:ext>
            </a:extLst>
          </p:cNvPr>
          <p:cNvSpPr/>
          <p:nvPr/>
        </p:nvSpPr>
        <p:spPr>
          <a:xfrm>
            <a:off x="2333971" y="2235366"/>
            <a:ext cx="787043"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Applet</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流程图: 终止 9">
            <a:extLst>
              <a:ext uri="{FF2B5EF4-FFF2-40B4-BE49-F238E27FC236}">
                <a16:creationId xmlns:a16="http://schemas.microsoft.com/office/drawing/2014/main" id="{46EADD1D-8CE8-42D2-942B-6B5A5E1BD3AF}"/>
              </a:ext>
            </a:extLst>
          </p:cNvPr>
          <p:cNvSpPr/>
          <p:nvPr/>
        </p:nvSpPr>
        <p:spPr>
          <a:xfrm>
            <a:off x="4819820" y="2281447"/>
            <a:ext cx="890587" cy="323461"/>
          </a:xfrm>
          <a:prstGeom prst="flowChartTerminator">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JSP</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18" name="组合 17">
            <a:extLst>
              <a:ext uri="{FF2B5EF4-FFF2-40B4-BE49-F238E27FC236}">
                <a16:creationId xmlns:a16="http://schemas.microsoft.com/office/drawing/2014/main" id="{42DF16D6-2C32-4AFD-988B-B4D069109736}"/>
              </a:ext>
            </a:extLst>
          </p:cNvPr>
          <p:cNvGrpSpPr/>
          <p:nvPr/>
        </p:nvGrpSpPr>
        <p:grpSpPr>
          <a:xfrm>
            <a:off x="5993014" y="2235366"/>
            <a:ext cx="760414" cy="344130"/>
            <a:chOff x="4161144" y="2629715"/>
            <a:chExt cx="760414" cy="344130"/>
          </a:xfrm>
          <a:effectLst>
            <a:outerShdw blurRad="50800" dist="38100" dir="2700000" algn="tl" rotWithShape="0">
              <a:prstClr val="black">
                <a:alpha val="40000"/>
              </a:prstClr>
            </a:outerShdw>
          </a:effectLst>
        </p:grpSpPr>
        <p:sp>
          <p:nvSpPr>
            <p:cNvPr id="26" name="任意多边形: 形状 25">
              <a:extLst>
                <a:ext uri="{FF2B5EF4-FFF2-40B4-BE49-F238E27FC236}">
                  <a16:creationId xmlns:a16="http://schemas.microsoft.com/office/drawing/2014/main" id="{A1398FB3-407D-4121-B385-0C49976A5A72}"/>
                </a:ext>
              </a:extLst>
            </p:cNvPr>
            <p:cNvSpPr/>
            <p:nvPr/>
          </p:nvSpPr>
          <p:spPr>
            <a:xfrm flipV="1">
              <a:off x="4161144" y="2629715"/>
              <a:ext cx="760414"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964CAE20-A733-4C6E-91B7-630C55D813FC}"/>
                </a:ext>
              </a:extLst>
            </p:cNvPr>
            <p:cNvSpPr txBox="1"/>
            <p:nvPr/>
          </p:nvSpPr>
          <p:spPr>
            <a:xfrm>
              <a:off x="4216245" y="2696846"/>
              <a:ext cx="662361" cy="276999"/>
            </a:xfrm>
            <a:prstGeom prst="rect">
              <a:avLst/>
            </a:prstGeom>
            <a:noFill/>
          </p:spPr>
          <p:txBody>
            <a:bodyPr wrap="none" rtlCol="0">
              <a:spAutoFit/>
            </a:bodyPr>
            <a:lstStyle/>
            <a:p>
              <a:r>
                <a:rPr lang="en-US" altLang="zh-CN"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Servlet</a:t>
              </a:r>
              <a:endParaRPr lang="zh-CN" altLang="en-US" sz="1200" dirty="0"/>
            </a:p>
          </p:txBody>
        </p:sp>
      </p:grpSp>
      <p:grpSp>
        <p:nvGrpSpPr>
          <p:cNvPr id="35" name="组合 34">
            <a:extLst>
              <a:ext uri="{FF2B5EF4-FFF2-40B4-BE49-F238E27FC236}">
                <a16:creationId xmlns:a16="http://schemas.microsoft.com/office/drawing/2014/main" id="{DB624A27-12F6-485B-A006-D9B0C5D7231E}"/>
              </a:ext>
            </a:extLst>
          </p:cNvPr>
          <p:cNvGrpSpPr/>
          <p:nvPr/>
        </p:nvGrpSpPr>
        <p:grpSpPr>
          <a:xfrm>
            <a:off x="8064760" y="1791250"/>
            <a:ext cx="2348691" cy="1996751"/>
            <a:chOff x="771524" y="4739999"/>
            <a:chExt cx="2348691" cy="1996751"/>
          </a:xfrm>
          <a:effectLst>
            <a:outerShdw blurRad="50800" dist="38100" dir="2700000" algn="tl" rotWithShape="0">
              <a:prstClr val="black">
                <a:alpha val="40000"/>
              </a:prstClr>
            </a:outerShdw>
          </a:effectLst>
        </p:grpSpPr>
        <p:grpSp>
          <p:nvGrpSpPr>
            <p:cNvPr id="36" name="组合 35">
              <a:extLst>
                <a:ext uri="{FF2B5EF4-FFF2-40B4-BE49-F238E27FC236}">
                  <a16:creationId xmlns:a16="http://schemas.microsoft.com/office/drawing/2014/main" id="{79F51AE7-6A3B-4457-85E6-F78086B3C9F5}"/>
                </a:ext>
              </a:extLst>
            </p:cNvPr>
            <p:cNvGrpSpPr/>
            <p:nvPr/>
          </p:nvGrpSpPr>
          <p:grpSpPr>
            <a:xfrm>
              <a:off x="771524" y="4739999"/>
              <a:ext cx="2348691" cy="1996751"/>
              <a:chOff x="771524" y="4739999"/>
              <a:chExt cx="2348691" cy="1996751"/>
            </a:xfrm>
          </p:grpSpPr>
          <p:sp>
            <p:nvSpPr>
              <p:cNvPr id="38" name="矩形 37">
                <a:extLst>
                  <a:ext uri="{FF2B5EF4-FFF2-40B4-BE49-F238E27FC236}">
                    <a16:creationId xmlns:a16="http://schemas.microsoft.com/office/drawing/2014/main" id="{F9D5057E-DC86-40F7-9501-F4A40B9B42F9}"/>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EJB Container</a:t>
                </a:r>
                <a:endParaRPr lang="zh-CN" altLang="en-US" sz="1200" dirty="0">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FE265FE5-9C7D-46D8-8A0E-192F3CE9878D}"/>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37" name="矩形 36">
              <a:extLst>
                <a:ext uri="{FF2B5EF4-FFF2-40B4-BE49-F238E27FC236}">
                  <a16:creationId xmlns:a16="http://schemas.microsoft.com/office/drawing/2014/main" id="{41ADFD0E-402C-4E54-A869-DC65F19F1B11}"/>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47" name="椭圆 46">
            <a:extLst>
              <a:ext uri="{FF2B5EF4-FFF2-40B4-BE49-F238E27FC236}">
                <a16:creationId xmlns:a16="http://schemas.microsoft.com/office/drawing/2014/main" id="{0DD8E14B-8891-470C-BF5E-184C4A29A091}"/>
              </a:ext>
            </a:extLst>
          </p:cNvPr>
          <p:cNvSpPr/>
          <p:nvPr/>
        </p:nvSpPr>
        <p:spPr>
          <a:xfrm>
            <a:off x="8786783" y="2150917"/>
            <a:ext cx="904644" cy="46011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EJB</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60" name="组合 59">
            <a:extLst>
              <a:ext uri="{FF2B5EF4-FFF2-40B4-BE49-F238E27FC236}">
                <a16:creationId xmlns:a16="http://schemas.microsoft.com/office/drawing/2014/main" id="{3E73DEE7-AFDC-4F8C-98D4-7B829D1C96F1}"/>
              </a:ext>
            </a:extLst>
          </p:cNvPr>
          <p:cNvGrpSpPr/>
          <p:nvPr/>
        </p:nvGrpSpPr>
        <p:grpSpPr>
          <a:xfrm>
            <a:off x="2025289" y="4158536"/>
            <a:ext cx="1500922" cy="1996751"/>
            <a:chOff x="771524" y="4739999"/>
            <a:chExt cx="2348691" cy="1996751"/>
          </a:xfrm>
          <a:effectLst>
            <a:outerShdw blurRad="50800" dist="38100" dir="2700000" algn="tl" rotWithShape="0">
              <a:prstClr val="black">
                <a:alpha val="40000"/>
              </a:prstClr>
            </a:outerShdw>
          </a:effectLst>
        </p:grpSpPr>
        <p:grpSp>
          <p:nvGrpSpPr>
            <p:cNvPr id="61" name="组合 60">
              <a:extLst>
                <a:ext uri="{FF2B5EF4-FFF2-40B4-BE49-F238E27FC236}">
                  <a16:creationId xmlns:a16="http://schemas.microsoft.com/office/drawing/2014/main" id="{F43D295B-413A-448A-9847-D5F5BDD15177}"/>
                </a:ext>
              </a:extLst>
            </p:cNvPr>
            <p:cNvGrpSpPr/>
            <p:nvPr/>
          </p:nvGrpSpPr>
          <p:grpSpPr>
            <a:xfrm>
              <a:off x="771524" y="4739999"/>
              <a:ext cx="2348691" cy="1996751"/>
              <a:chOff x="771524" y="4739999"/>
              <a:chExt cx="2348691" cy="1996751"/>
            </a:xfrm>
          </p:grpSpPr>
          <p:sp>
            <p:nvSpPr>
              <p:cNvPr id="63" name="矩形 62">
                <a:extLst>
                  <a:ext uri="{FF2B5EF4-FFF2-40B4-BE49-F238E27FC236}">
                    <a16:creationId xmlns:a16="http://schemas.microsoft.com/office/drawing/2014/main" id="{B01A281B-A26A-4C2E-B89C-4604604205D6}"/>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Application Client Container</a:t>
                </a:r>
                <a:endParaRPr lang="zh-CN" altLang="en-US" sz="1200" dirty="0">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69123A28-886F-4066-BFB4-FF91D781DD8A}"/>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62" name="矩形 61">
              <a:extLst>
                <a:ext uri="{FF2B5EF4-FFF2-40B4-BE49-F238E27FC236}">
                  <a16:creationId xmlns:a16="http://schemas.microsoft.com/office/drawing/2014/main" id="{6D573487-7C73-4F75-A75A-124DCED11DB0}"/>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53" name="流程图: 文档 52">
            <a:extLst>
              <a:ext uri="{FF2B5EF4-FFF2-40B4-BE49-F238E27FC236}">
                <a16:creationId xmlns:a16="http://schemas.microsoft.com/office/drawing/2014/main" id="{9B42DB8C-FDB7-4A55-9E9D-937081337B59}"/>
              </a:ext>
            </a:extLst>
          </p:cNvPr>
          <p:cNvSpPr/>
          <p:nvPr/>
        </p:nvSpPr>
        <p:spPr>
          <a:xfrm>
            <a:off x="2293960" y="4637028"/>
            <a:ext cx="963580" cy="472534"/>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rPr>
              <a:t>Application Client</a:t>
            </a:r>
            <a:endParaRPr lang="zh-CN" altLang="en-US" sz="1200" dirty="0">
              <a:ln w="0"/>
              <a:solidFill>
                <a:schemeClr val="tx1"/>
              </a:solidFill>
              <a:effectLst>
                <a:outerShdw blurRad="38100" dist="19050" dir="2700000" algn="tl" rotWithShape="0">
                  <a:schemeClr val="dk1">
                    <a:alpha val="40000"/>
                  </a:schemeClr>
                </a:outerShdw>
              </a:effectLst>
            </a:endParaRPr>
          </a:p>
        </p:txBody>
      </p:sp>
      <p:sp>
        <p:nvSpPr>
          <p:cNvPr id="2" name="圆柱形 1">
            <a:extLst>
              <a:ext uri="{FF2B5EF4-FFF2-40B4-BE49-F238E27FC236}">
                <a16:creationId xmlns:a16="http://schemas.microsoft.com/office/drawing/2014/main" id="{22AE7185-15CA-48EF-B693-0AADB6E3A3AD}"/>
              </a:ext>
            </a:extLst>
          </p:cNvPr>
          <p:cNvSpPr/>
          <p:nvPr/>
        </p:nvSpPr>
        <p:spPr>
          <a:xfrm>
            <a:off x="5588415" y="4497940"/>
            <a:ext cx="1321309" cy="915218"/>
          </a:xfrm>
          <a:prstGeom prst="ca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a:t>
            </a:r>
            <a:endParaRPr lang="zh-CN" alt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7" name="组合 6">
            <a:extLst>
              <a:ext uri="{FF2B5EF4-FFF2-40B4-BE49-F238E27FC236}">
                <a16:creationId xmlns:a16="http://schemas.microsoft.com/office/drawing/2014/main" id="{3D87708E-E6A1-4902-B24A-1FBC339AA617}"/>
              </a:ext>
            </a:extLst>
          </p:cNvPr>
          <p:cNvGrpSpPr/>
          <p:nvPr/>
        </p:nvGrpSpPr>
        <p:grpSpPr>
          <a:xfrm>
            <a:off x="3543041" y="2555243"/>
            <a:ext cx="1273145" cy="468067"/>
            <a:chOff x="3543041" y="2789625"/>
            <a:chExt cx="1273145" cy="468067"/>
          </a:xfrm>
        </p:grpSpPr>
        <p:cxnSp>
          <p:nvCxnSpPr>
            <p:cNvPr id="5" name="直接箭头连接符 4">
              <a:extLst>
                <a:ext uri="{FF2B5EF4-FFF2-40B4-BE49-F238E27FC236}">
                  <a16:creationId xmlns:a16="http://schemas.microsoft.com/office/drawing/2014/main" id="{E3D9A49D-D48B-48AC-9FF6-5A77C8BA02D6}"/>
                </a:ext>
              </a:extLst>
            </p:cNvPr>
            <p:cNvCxnSpPr>
              <a:endCxn id="13" idx="1"/>
            </p:cNvCxnSpPr>
            <p:nvPr/>
          </p:nvCxnSpPr>
          <p:spPr>
            <a:xfrm>
              <a:off x="3543041" y="2789625"/>
              <a:ext cx="1078876"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0F40C16-C646-49C9-BC97-DB7898869F62}"/>
                </a:ext>
              </a:extLst>
            </p:cNvPr>
            <p:cNvSpPr txBox="1"/>
            <p:nvPr/>
          </p:nvSpPr>
          <p:spPr>
            <a:xfrm>
              <a:off x="3898499" y="2980693"/>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grpSp>
        <p:nvGrpSpPr>
          <p:cNvPr id="27" name="组合 26">
            <a:extLst>
              <a:ext uri="{FF2B5EF4-FFF2-40B4-BE49-F238E27FC236}">
                <a16:creationId xmlns:a16="http://schemas.microsoft.com/office/drawing/2014/main" id="{1A8ABC1B-256C-4432-A850-2EE468D69FFC}"/>
              </a:ext>
            </a:extLst>
          </p:cNvPr>
          <p:cNvGrpSpPr/>
          <p:nvPr/>
        </p:nvGrpSpPr>
        <p:grpSpPr>
          <a:xfrm>
            <a:off x="3526211" y="3158452"/>
            <a:ext cx="1731368" cy="1998460"/>
            <a:chOff x="3526211" y="3061614"/>
            <a:chExt cx="1731368" cy="2453336"/>
          </a:xfrm>
        </p:grpSpPr>
        <p:cxnSp>
          <p:nvCxnSpPr>
            <p:cNvPr id="11" name="连接符: 肘形 10">
              <a:extLst>
                <a:ext uri="{FF2B5EF4-FFF2-40B4-BE49-F238E27FC236}">
                  <a16:creationId xmlns:a16="http://schemas.microsoft.com/office/drawing/2014/main" id="{05A38951-B8A8-4991-BAE4-E0B1F59138FB}"/>
                </a:ext>
              </a:extLst>
            </p:cNvPr>
            <p:cNvCxnSpPr>
              <a:cxnSpLocks/>
              <a:stCxn id="63" idx="3"/>
              <a:endCxn id="17" idx="1"/>
            </p:cNvCxnSpPr>
            <p:nvPr/>
          </p:nvCxnSpPr>
          <p:spPr>
            <a:xfrm flipV="1">
              <a:off x="3526211" y="3061614"/>
              <a:ext cx="1095705" cy="2453336"/>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86500C02-85D6-4A05-B382-7605912AD8F9}"/>
                </a:ext>
              </a:extLst>
            </p:cNvPr>
            <p:cNvSpPr txBox="1"/>
            <p:nvPr/>
          </p:nvSpPr>
          <p:spPr>
            <a:xfrm>
              <a:off x="4339892" y="4611367"/>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cxnSp>
        <p:nvCxnSpPr>
          <p:cNvPr id="71" name="直接箭头连接符 70">
            <a:extLst>
              <a:ext uri="{FF2B5EF4-FFF2-40B4-BE49-F238E27FC236}">
                <a16:creationId xmlns:a16="http://schemas.microsoft.com/office/drawing/2014/main" id="{0E37710E-2D39-47CB-84AB-020BECD82A35}"/>
              </a:ext>
            </a:extLst>
          </p:cNvPr>
          <p:cNvCxnSpPr>
            <a:cxnSpLocks/>
            <a:stCxn id="13" idx="3"/>
            <a:endCxn id="38" idx="1"/>
          </p:cNvCxnSpPr>
          <p:nvPr/>
        </p:nvCxnSpPr>
        <p:spPr>
          <a:xfrm>
            <a:off x="6970608" y="2789626"/>
            <a:ext cx="10941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5AF32C54-9B0C-410E-B785-D0A30F6B99D0}"/>
              </a:ext>
            </a:extLst>
          </p:cNvPr>
          <p:cNvCxnSpPr>
            <a:cxnSpLocks/>
            <a:endCxn id="37" idx="2"/>
          </p:cNvCxnSpPr>
          <p:nvPr/>
        </p:nvCxnSpPr>
        <p:spPr>
          <a:xfrm flipV="1">
            <a:off x="3543041" y="3788001"/>
            <a:ext cx="5696065" cy="175192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8DA644B-2478-407A-8BAF-56A1C11B93AA}"/>
              </a:ext>
            </a:extLst>
          </p:cNvPr>
          <p:cNvCxnSpPr>
            <a:cxnSpLocks/>
            <a:endCxn id="2" idx="2"/>
          </p:cNvCxnSpPr>
          <p:nvPr/>
        </p:nvCxnSpPr>
        <p:spPr>
          <a:xfrm flipV="1">
            <a:off x="3543041" y="4955549"/>
            <a:ext cx="2045374" cy="12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连接符: 肘形 76">
            <a:extLst>
              <a:ext uri="{FF2B5EF4-FFF2-40B4-BE49-F238E27FC236}">
                <a16:creationId xmlns:a16="http://schemas.microsoft.com/office/drawing/2014/main" id="{B560DA51-A576-4301-82F8-23BD4EE0D7FA}"/>
              </a:ext>
            </a:extLst>
          </p:cNvPr>
          <p:cNvCxnSpPr>
            <a:cxnSpLocks/>
            <a:stCxn id="14" idx="2"/>
            <a:endCxn id="2" idx="1"/>
          </p:cNvCxnSpPr>
          <p:nvPr/>
        </p:nvCxnSpPr>
        <p:spPr>
          <a:xfrm rot="16200000" flipH="1">
            <a:off x="5667697" y="3916566"/>
            <a:ext cx="709939" cy="45280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4A7BFB95-2CA9-41D9-9036-1E00B119EC5E}"/>
              </a:ext>
            </a:extLst>
          </p:cNvPr>
          <p:cNvCxnSpPr>
            <a:cxnSpLocks/>
            <a:stCxn id="37" idx="1"/>
            <a:endCxn id="2" idx="4"/>
          </p:cNvCxnSpPr>
          <p:nvPr/>
        </p:nvCxnSpPr>
        <p:spPr>
          <a:xfrm rot="10800000" flipV="1">
            <a:off x="6909724" y="3626271"/>
            <a:ext cx="1155036" cy="132927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E09C463-DBCA-4B8E-99D8-BDEB8B1AD3BA}"/>
              </a:ext>
            </a:extLst>
          </p:cNvPr>
          <p:cNvSpPr txBox="1"/>
          <p:nvPr/>
        </p:nvSpPr>
        <p:spPr>
          <a:xfrm>
            <a:off x="5614664" y="49505"/>
            <a:ext cx="6628738" cy="307777"/>
          </a:xfrm>
          <a:prstGeom prst="rect">
            <a:avLst/>
          </a:prstGeom>
          <a:noFill/>
        </p:spPr>
        <p:txBody>
          <a:bodyPr wrap="none" rtlCol="0">
            <a:spAutoFit/>
          </a:bodyPr>
          <a:lstStyle/>
          <a:p>
            <a:r>
              <a:rPr lang="en-US" altLang="zh-CN" sz="1400" dirty="0">
                <a:latin typeface="Courier New" panose="02070309020205020404" pitchFamily="49" charset="0"/>
                <a:cs typeface="Courier New" panose="02070309020205020404" pitchFamily="49" charset="0"/>
              </a:rPr>
              <a:t>https://www.oracle.com/java/technologies/java-ee-glance.html</a:t>
            </a:r>
            <a:endParaRPr lang="zh-CN" altLang="en-US" sz="1400" dirty="0">
              <a:latin typeface="Courier New" panose="02070309020205020404" pitchFamily="49" charset="0"/>
              <a:cs typeface="Courier New" panose="02070309020205020404" pitchFamily="49" charset="0"/>
            </a:endParaRPr>
          </a:p>
        </p:txBody>
      </p:sp>
      <p:grpSp>
        <p:nvGrpSpPr>
          <p:cNvPr id="128" name="组合 127">
            <a:extLst>
              <a:ext uri="{FF2B5EF4-FFF2-40B4-BE49-F238E27FC236}">
                <a16:creationId xmlns:a16="http://schemas.microsoft.com/office/drawing/2014/main" id="{19BE144B-20CA-4807-A1C1-B13B47105F60}"/>
              </a:ext>
            </a:extLst>
          </p:cNvPr>
          <p:cNvGrpSpPr/>
          <p:nvPr/>
        </p:nvGrpSpPr>
        <p:grpSpPr>
          <a:xfrm>
            <a:off x="2133890" y="5200512"/>
            <a:ext cx="1304533" cy="582013"/>
            <a:chOff x="4974298" y="3279315"/>
            <a:chExt cx="1304533" cy="582013"/>
          </a:xfrm>
        </p:grpSpPr>
        <p:sp>
          <p:nvSpPr>
            <p:cNvPr id="129" name="矩形 128">
              <a:extLst>
                <a:ext uri="{FF2B5EF4-FFF2-40B4-BE49-F238E27FC236}">
                  <a16:creationId xmlns:a16="http://schemas.microsoft.com/office/drawing/2014/main" id="{67C180FC-263C-4257-A456-63A45F0FD06F}"/>
                </a:ext>
              </a:extLst>
            </p:cNvPr>
            <p:cNvSpPr/>
            <p:nvPr/>
          </p:nvSpPr>
          <p:spPr>
            <a:xfrm>
              <a:off x="529742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0" name="矩形 129">
              <a:extLst>
                <a:ext uri="{FF2B5EF4-FFF2-40B4-BE49-F238E27FC236}">
                  <a16:creationId xmlns:a16="http://schemas.microsoft.com/office/drawing/2014/main" id="{676335E8-1F35-43FD-9A09-DD8EDD497642}"/>
                </a:ext>
              </a:extLst>
            </p:cNvPr>
            <p:cNvSpPr/>
            <p:nvPr/>
          </p:nvSpPr>
          <p:spPr>
            <a:xfrm>
              <a:off x="546077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1" name="矩形 130">
              <a:extLst>
                <a:ext uri="{FF2B5EF4-FFF2-40B4-BE49-F238E27FC236}">
                  <a16:creationId xmlns:a16="http://schemas.microsoft.com/office/drawing/2014/main" id="{124EC017-A453-4C9D-AA1E-9421F29794C0}"/>
                </a:ext>
              </a:extLst>
            </p:cNvPr>
            <p:cNvSpPr/>
            <p:nvPr/>
          </p:nvSpPr>
          <p:spPr>
            <a:xfrm>
              <a:off x="5626218"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34" name="矩形 133">
              <a:extLst>
                <a:ext uri="{FF2B5EF4-FFF2-40B4-BE49-F238E27FC236}">
                  <a16:creationId xmlns:a16="http://schemas.microsoft.com/office/drawing/2014/main" id="{8D83F245-B172-4D9B-969A-3267481C8C42}"/>
                </a:ext>
              </a:extLst>
            </p:cNvPr>
            <p:cNvSpPr/>
            <p:nvPr/>
          </p:nvSpPr>
          <p:spPr>
            <a:xfrm>
              <a:off x="4974298" y="3282489"/>
              <a:ext cx="1584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35" name="矩形 134">
              <a:extLst>
                <a:ext uri="{FF2B5EF4-FFF2-40B4-BE49-F238E27FC236}">
                  <a16:creationId xmlns:a16="http://schemas.microsoft.com/office/drawing/2014/main" id="{65C9103C-58CC-48D1-AE32-4CE1943F6A42}"/>
                </a:ext>
              </a:extLst>
            </p:cNvPr>
            <p:cNvSpPr/>
            <p:nvPr/>
          </p:nvSpPr>
          <p:spPr>
            <a:xfrm>
              <a:off x="4974667" y="3722643"/>
              <a:ext cx="3168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00" dirty="0">
                  <a:solidFill>
                    <a:schemeClr val="tx1"/>
                  </a:solidFill>
                  <a:latin typeface="Arial" panose="020B0604020202020204" pitchFamily="34" charset="0"/>
                  <a:cs typeface="Arial" panose="020B0604020202020204" pitchFamily="34" charset="0"/>
                </a:rPr>
                <a:t>SAAJ</a:t>
              </a:r>
              <a:endParaRPr lang="zh-CN" altLang="en-US" sz="400" dirty="0">
                <a:solidFill>
                  <a:schemeClr val="tx1"/>
                </a:solidFill>
                <a:latin typeface="Arial" panose="020B0604020202020204" pitchFamily="34" charset="0"/>
                <a:cs typeface="Arial" panose="020B0604020202020204" pitchFamily="34" charset="0"/>
              </a:endParaRPr>
            </a:p>
          </p:txBody>
        </p:sp>
        <p:sp>
          <p:nvSpPr>
            <p:cNvPr id="138" name="矩形 137">
              <a:extLst>
                <a:ext uri="{FF2B5EF4-FFF2-40B4-BE49-F238E27FC236}">
                  <a16:creationId xmlns:a16="http://schemas.microsoft.com/office/drawing/2014/main" id="{EF1C8C25-6117-47F1-A4D2-3985B3B22F37}"/>
                </a:ext>
              </a:extLst>
            </p:cNvPr>
            <p:cNvSpPr/>
            <p:nvPr/>
          </p:nvSpPr>
          <p:spPr>
            <a:xfrm>
              <a:off x="6120431" y="3279315"/>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JPA</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39" name="矩形 138">
              <a:extLst>
                <a:ext uri="{FF2B5EF4-FFF2-40B4-BE49-F238E27FC236}">
                  <a16:creationId xmlns:a16="http://schemas.microsoft.com/office/drawing/2014/main" id="{7DD3E590-DA80-450F-9F14-12F50DA14584}"/>
                </a:ext>
              </a:extLst>
            </p:cNvPr>
            <p:cNvSpPr/>
            <p:nvPr/>
          </p:nvSpPr>
          <p:spPr>
            <a:xfrm>
              <a:off x="5133499" y="3279951"/>
              <a:ext cx="1584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40" name="矩形 139">
              <a:extLst>
                <a:ext uri="{FF2B5EF4-FFF2-40B4-BE49-F238E27FC236}">
                  <a16:creationId xmlns:a16="http://schemas.microsoft.com/office/drawing/2014/main" id="{34041CEB-C535-4F8E-BACA-A83B1563B7FE}"/>
                </a:ext>
              </a:extLst>
            </p:cNvPr>
            <p:cNvSpPr/>
            <p:nvPr/>
          </p:nvSpPr>
          <p:spPr>
            <a:xfrm>
              <a:off x="5794148" y="3280111"/>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CDI&amp; DI</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1" name="矩形 140">
              <a:extLst>
                <a:ext uri="{FF2B5EF4-FFF2-40B4-BE49-F238E27FC236}">
                  <a16:creationId xmlns:a16="http://schemas.microsoft.com/office/drawing/2014/main" id="{7FC3DA4E-1017-4EF0-AFE8-7ED4F768FE5C}"/>
                </a:ext>
              </a:extLst>
            </p:cNvPr>
            <p:cNvSpPr/>
            <p:nvPr/>
          </p:nvSpPr>
          <p:spPr>
            <a:xfrm>
              <a:off x="5959516" y="3280111"/>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err="1">
                  <a:solidFill>
                    <a:schemeClr val="tx1"/>
                  </a:solidFill>
                  <a:latin typeface="Arial" panose="020B0604020202020204" pitchFamily="34" charset="0"/>
                  <a:cs typeface="Arial" panose="020B0604020202020204" pitchFamily="34" charset="0"/>
                </a:rPr>
                <a:t>Mgmt</a:t>
              </a:r>
              <a:endParaRPr lang="zh-CN" altLang="en-US" sz="900" dirty="0">
                <a:solidFill>
                  <a:schemeClr val="tx1"/>
                </a:solidFill>
                <a:latin typeface="Arial" panose="020B0604020202020204" pitchFamily="34" charset="0"/>
                <a:cs typeface="Arial" panose="020B0604020202020204" pitchFamily="34" charset="0"/>
              </a:endParaRPr>
            </a:p>
          </p:txBody>
        </p:sp>
      </p:grpSp>
      <p:grpSp>
        <p:nvGrpSpPr>
          <p:cNvPr id="4" name="组合 3">
            <a:extLst>
              <a:ext uri="{FF2B5EF4-FFF2-40B4-BE49-F238E27FC236}">
                <a16:creationId xmlns:a16="http://schemas.microsoft.com/office/drawing/2014/main" id="{A325699D-2986-47CC-B9B7-0B6B6A11EEF8}"/>
              </a:ext>
            </a:extLst>
          </p:cNvPr>
          <p:cNvGrpSpPr/>
          <p:nvPr/>
        </p:nvGrpSpPr>
        <p:grpSpPr>
          <a:xfrm>
            <a:off x="4682198" y="2854501"/>
            <a:ext cx="2200414" cy="579365"/>
            <a:chOff x="4974298" y="3279951"/>
            <a:chExt cx="2200414" cy="579365"/>
          </a:xfrm>
        </p:grpSpPr>
        <p:sp>
          <p:nvSpPr>
            <p:cNvPr id="93" name="矩形 92">
              <a:extLst>
                <a:ext uri="{FF2B5EF4-FFF2-40B4-BE49-F238E27FC236}">
                  <a16:creationId xmlns:a16="http://schemas.microsoft.com/office/drawing/2014/main" id="{A934CC11-7D7C-4FB7-8B7D-B09667795F42}"/>
                </a:ext>
              </a:extLst>
            </p:cNvPr>
            <p:cNvSpPr/>
            <p:nvPr/>
          </p:nvSpPr>
          <p:spPr>
            <a:xfrm>
              <a:off x="5399810"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4" name="矩形 93">
              <a:extLst>
                <a:ext uri="{FF2B5EF4-FFF2-40B4-BE49-F238E27FC236}">
                  <a16:creationId xmlns:a16="http://schemas.microsoft.com/office/drawing/2014/main" id="{4DF058CF-BE17-475F-AFFC-073EF7BC1041}"/>
                </a:ext>
              </a:extLst>
            </p:cNvPr>
            <p:cNvSpPr/>
            <p:nvPr/>
          </p:nvSpPr>
          <p:spPr>
            <a:xfrm>
              <a:off x="5548872"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5" name="矩形 94">
              <a:extLst>
                <a:ext uri="{FF2B5EF4-FFF2-40B4-BE49-F238E27FC236}">
                  <a16:creationId xmlns:a16="http://schemas.microsoft.com/office/drawing/2014/main" id="{7AA82DB3-C489-4382-996C-8E8C9E6BB8D9}"/>
                </a:ext>
              </a:extLst>
            </p:cNvPr>
            <p:cNvSpPr/>
            <p:nvPr/>
          </p:nvSpPr>
          <p:spPr>
            <a:xfrm>
              <a:off x="5695273"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6" name="矩形 95">
              <a:extLst>
                <a:ext uri="{FF2B5EF4-FFF2-40B4-BE49-F238E27FC236}">
                  <a16:creationId xmlns:a16="http://schemas.microsoft.com/office/drawing/2014/main" id="{0A6DAE2B-5EC6-4645-8C8C-F6447E9ADF79}"/>
                </a:ext>
              </a:extLst>
            </p:cNvPr>
            <p:cNvSpPr/>
            <p:nvPr/>
          </p:nvSpPr>
          <p:spPr>
            <a:xfrm>
              <a:off x="6136301"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JMS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9" name="矩形 98">
              <a:extLst>
                <a:ext uri="{FF2B5EF4-FFF2-40B4-BE49-F238E27FC236}">
                  <a16:creationId xmlns:a16="http://schemas.microsoft.com/office/drawing/2014/main" id="{DC6EC008-8083-4672-90D0-B39F19693069}"/>
                </a:ext>
              </a:extLst>
            </p:cNvPr>
            <p:cNvSpPr/>
            <p:nvPr/>
          </p:nvSpPr>
          <p:spPr>
            <a:xfrm>
              <a:off x="6281960"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Connector 8</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00" name="矩形 99">
              <a:extLst>
                <a:ext uri="{FF2B5EF4-FFF2-40B4-BE49-F238E27FC236}">
                  <a16:creationId xmlns:a16="http://schemas.microsoft.com/office/drawing/2014/main" id="{4A2EA837-B0BD-4ECD-9722-F3A09356A015}"/>
                </a:ext>
              </a:extLst>
            </p:cNvPr>
            <p:cNvSpPr/>
            <p:nvPr/>
          </p:nvSpPr>
          <p:spPr>
            <a:xfrm>
              <a:off x="4974298"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01" name="矩形 100">
              <a:extLst>
                <a:ext uri="{FF2B5EF4-FFF2-40B4-BE49-F238E27FC236}">
                  <a16:creationId xmlns:a16="http://schemas.microsoft.com/office/drawing/2014/main" id="{4E3D6C0C-3C97-40FF-A647-3A84621E87BC}"/>
                </a:ext>
              </a:extLst>
            </p:cNvPr>
            <p:cNvSpPr/>
            <p:nvPr/>
          </p:nvSpPr>
          <p:spPr>
            <a:xfrm>
              <a:off x="4974667" y="3722643"/>
              <a:ext cx="2880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300" dirty="0">
                  <a:solidFill>
                    <a:schemeClr val="tx1"/>
                  </a:solidFill>
                  <a:latin typeface="Arial" panose="020B0604020202020204" pitchFamily="34" charset="0"/>
                  <a:cs typeface="Arial" panose="020B0604020202020204" pitchFamily="34" charset="0"/>
                </a:rPr>
                <a:t>SAAJ</a:t>
              </a:r>
              <a:endParaRPr lang="zh-CN" altLang="en-US" sz="300" dirty="0">
                <a:solidFill>
                  <a:schemeClr val="tx1"/>
                </a:solidFill>
                <a:latin typeface="Arial" panose="020B0604020202020204" pitchFamily="34" charset="0"/>
                <a:cs typeface="Arial" panose="020B0604020202020204" pitchFamily="34" charset="0"/>
              </a:endParaRPr>
            </a:p>
          </p:txBody>
        </p:sp>
        <p:sp>
          <p:nvSpPr>
            <p:cNvPr id="102" name="矩形 101">
              <a:extLst>
                <a:ext uri="{FF2B5EF4-FFF2-40B4-BE49-F238E27FC236}">
                  <a16:creationId xmlns:a16="http://schemas.microsoft.com/office/drawing/2014/main" id="{9D95EE35-A07D-42A1-8961-41446C392276}"/>
                </a:ext>
              </a:extLst>
            </p:cNvPr>
            <p:cNvSpPr/>
            <p:nvPr/>
          </p:nvSpPr>
          <p:spPr>
            <a:xfrm>
              <a:off x="6882375" y="3279951"/>
              <a:ext cx="144000" cy="5764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800" dirty="0">
                  <a:solidFill>
                    <a:schemeClr val="tx1"/>
                  </a:solidFill>
                  <a:latin typeface="Arial" panose="020B0604020202020204" pitchFamily="34" charset="0"/>
                  <a:cs typeface="Arial" panose="020B0604020202020204" pitchFamily="34" charset="0"/>
                </a:rPr>
                <a:t>JSON</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04" name="矩形 103">
              <a:extLst>
                <a:ext uri="{FF2B5EF4-FFF2-40B4-BE49-F238E27FC236}">
                  <a16:creationId xmlns:a16="http://schemas.microsoft.com/office/drawing/2014/main" id="{60D755D0-DB03-4C34-A599-1900B6574713}"/>
                </a:ext>
              </a:extLst>
            </p:cNvPr>
            <p:cNvSpPr/>
            <p:nvPr/>
          </p:nvSpPr>
          <p:spPr>
            <a:xfrm>
              <a:off x="6431582"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JPA</a:t>
              </a:r>
              <a:endParaRPr lang="zh-CN" altLang="en-US" sz="800" dirty="0">
                <a:solidFill>
                  <a:schemeClr val="tx1"/>
                </a:solidFill>
                <a:latin typeface="Arial" panose="020B0604020202020204" pitchFamily="34" charset="0"/>
                <a:cs typeface="Arial" panose="020B0604020202020204" pitchFamily="34" charset="0"/>
              </a:endParaRPr>
            </a:p>
          </p:txBody>
        </p:sp>
        <p:sp>
          <p:nvSpPr>
            <p:cNvPr id="78" name="矩形 77">
              <a:extLst>
                <a:ext uri="{FF2B5EF4-FFF2-40B4-BE49-F238E27FC236}">
                  <a16:creationId xmlns:a16="http://schemas.microsoft.com/office/drawing/2014/main" id="{9851E51D-AAA1-4EF3-A4D0-4D3A9758C107}"/>
                </a:ext>
              </a:extLst>
            </p:cNvPr>
            <p:cNvSpPr/>
            <p:nvPr/>
          </p:nvSpPr>
          <p:spPr>
            <a:xfrm>
              <a:off x="5119213"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81" name="矩形 80">
              <a:extLst>
                <a:ext uri="{FF2B5EF4-FFF2-40B4-BE49-F238E27FC236}">
                  <a16:creationId xmlns:a16="http://schemas.microsoft.com/office/drawing/2014/main" id="{BCC19B8F-F724-4323-AC75-95A2DC5D94F5}"/>
                </a:ext>
              </a:extLst>
            </p:cNvPr>
            <p:cNvSpPr/>
            <p:nvPr/>
          </p:nvSpPr>
          <p:spPr>
            <a:xfrm>
              <a:off x="5841768"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CDI &amp; DI</a:t>
              </a:r>
              <a:endParaRPr lang="zh-CN" altLang="en-US" sz="800" dirty="0">
                <a:solidFill>
                  <a:schemeClr val="tx1"/>
                </a:solidFill>
                <a:latin typeface="Arial" panose="020B0604020202020204" pitchFamily="34" charset="0"/>
                <a:cs typeface="Arial" panose="020B0604020202020204" pitchFamily="34" charset="0"/>
              </a:endParaRPr>
            </a:p>
          </p:txBody>
        </p:sp>
        <p:sp>
          <p:nvSpPr>
            <p:cNvPr id="82" name="矩形 81">
              <a:extLst>
                <a:ext uri="{FF2B5EF4-FFF2-40B4-BE49-F238E27FC236}">
                  <a16:creationId xmlns:a16="http://schemas.microsoft.com/office/drawing/2014/main" id="{E01099F1-9A8E-4DB2-8494-1B4DCCE9C2DE}"/>
                </a:ext>
              </a:extLst>
            </p:cNvPr>
            <p:cNvSpPr/>
            <p:nvPr/>
          </p:nvSpPr>
          <p:spPr>
            <a:xfrm>
              <a:off x="5988088"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err="1">
                  <a:solidFill>
                    <a:schemeClr val="tx1"/>
                  </a:solidFill>
                  <a:latin typeface="Arial" panose="020B0604020202020204" pitchFamily="34" charset="0"/>
                  <a:cs typeface="Arial" panose="020B0604020202020204" pitchFamily="34" charset="0"/>
                </a:rPr>
                <a:t>Mgmt</a:t>
              </a:r>
              <a:endParaRPr lang="zh-CN" altLang="en-US" sz="800" dirty="0">
                <a:solidFill>
                  <a:schemeClr val="tx1"/>
                </a:solidFill>
                <a:latin typeface="Arial" panose="020B0604020202020204" pitchFamily="34" charset="0"/>
                <a:cs typeface="Arial" panose="020B0604020202020204" pitchFamily="34" charset="0"/>
              </a:endParaRPr>
            </a:p>
          </p:txBody>
        </p:sp>
        <p:sp>
          <p:nvSpPr>
            <p:cNvPr id="83" name="矩形 82">
              <a:extLst>
                <a:ext uri="{FF2B5EF4-FFF2-40B4-BE49-F238E27FC236}">
                  <a16:creationId xmlns:a16="http://schemas.microsoft.com/office/drawing/2014/main" id="{9A29CFF6-AD20-4137-9BE5-AF66830A9E11}"/>
                </a:ext>
              </a:extLst>
            </p:cNvPr>
            <p:cNvSpPr/>
            <p:nvPr/>
          </p:nvSpPr>
          <p:spPr>
            <a:xfrm>
              <a:off x="6581601"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JSF</a:t>
              </a:r>
              <a:endParaRPr lang="zh-CN" altLang="en-US" sz="800" dirty="0">
                <a:solidFill>
                  <a:schemeClr val="tx1"/>
                </a:solidFill>
                <a:latin typeface="Arial" panose="020B0604020202020204" pitchFamily="34" charset="0"/>
                <a:cs typeface="Arial" panose="020B0604020202020204" pitchFamily="34" charset="0"/>
              </a:endParaRPr>
            </a:p>
          </p:txBody>
        </p:sp>
        <p:sp>
          <p:nvSpPr>
            <p:cNvPr id="84" name="矩形 83">
              <a:extLst>
                <a:ext uri="{FF2B5EF4-FFF2-40B4-BE49-F238E27FC236}">
                  <a16:creationId xmlns:a16="http://schemas.microsoft.com/office/drawing/2014/main" id="{FBBCB1D2-2948-40D5-B7CB-46634A23C25F}"/>
                </a:ext>
              </a:extLst>
            </p:cNvPr>
            <p:cNvSpPr/>
            <p:nvPr/>
          </p:nvSpPr>
          <p:spPr>
            <a:xfrm>
              <a:off x="6732754"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JSTL</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4" name="矩形 143">
              <a:extLst>
                <a:ext uri="{FF2B5EF4-FFF2-40B4-BE49-F238E27FC236}">
                  <a16:creationId xmlns:a16="http://schemas.microsoft.com/office/drawing/2014/main" id="{3C5A2803-DFC0-48F5-8342-672FA2780411}"/>
                </a:ext>
              </a:extLst>
            </p:cNvPr>
            <p:cNvSpPr/>
            <p:nvPr/>
          </p:nvSpPr>
          <p:spPr>
            <a:xfrm>
              <a:off x="5262079"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05" name="矩形 104">
              <a:extLst>
                <a:ext uri="{FF2B5EF4-FFF2-40B4-BE49-F238E27FC236}">
                  <a16:creationId xmlns:a16="http://schemas.microsoft.com/office/drawing/2014/main" id="{A80FDECD-DE80-4318-8AE1-BD83C26A9F6E}"/>
                </a:ext>
              </a:extLst>
            </p:cNvPr>
            <p:cNvSpPr/>
            <p:nvPr/>
          </p:nvSpPr>
          <p:spPr>
            <a:xfrm>
              <a:off x="7030712" y="3279951"/>
              <a:ext cx="144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Web Socket</a:t>
              </a:r>
              <a:endParaRPr lang="zh-CN" altLang="en-US" sz="700" dirty="0">
                <a:solidFill>
                  <a:schemeClr val="tx1"/>
                </a:solidFill>
                <a:latin typeface="Arial" panose="020B0604020202020204" pitchFamily="34" charset="0"/>
                <a:cs typeface="Arial" panose="020B0604020202020204" pitchFamily="34" charset="0"/>
              </a:endParaRPr>
            </a:p>
          </p:txBody>
        </p:sp>
      </p:grpSp>
      <p:grpSp>
        <p:nvGrpSpPr>
          <p:cNvPr id="106" name="组合 105">
            <a:extLst>
              <a:ext uri="{FF2B5EF4-FFF2-40B4-BE49-F238E27FC236}">
                <a16:creationId xmlns:a16="http://schemas.microsoft.com/office/drawing/2014/main" id="{C61EF4E1-8CA0-44FB-B97D-918636AEC169}"/>
              </a:ext>
            </a:extLst>
          </p:cNvPr>
          <p:cNvGrpSpPr/>
          <p:nvPr/>
        </p:nvGrpSpPr>
        <p:grpSpPr>
          <a:xfrm>
            <a:off x="8139421" y="2838089"/>
            <a:ext cx="2200414" cy="579365"/>
            <a:chOff x="4974298" y="3279951"/>
            <a:chExt cx="2200414" cy="579365"/>
          </a:xfrm>
        </p:grpSpPr>
        <p:sp>
          <p:nvSpPr>
            <p:cNvPr id="107" name="矩形 106">
              <a:extLst>
                <a:ext uri="{FF2B5EF4-FFF2-40B4-BE49-F238E27FC236}">
                  <a16:creationId xmlns:a16="http://schemas.microsoft.com/office/drawing/2014/main" id="{30751453-40D2-4312-9A3E-FAB353CE7549}"/>
                </a:ext>
              </a:extLst>
            </p:cNvPr>
            <p:cNvSpPr/>
            <p:nvPr/>
          </p:nvSpPr>
          <p:spPr>
            <a:xfrm>
              <a:off x="5399810"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08" name="矩形 107">
              <a:extLst>
                <a:ext uri="{FF2B5EF4-FFF2-40B4-BE49-F238E27FC236}">
                  <a16:creationId xmlns:a16="http://schemas.microsoft.com/office/drawing/2014/main" id="{39831EF7-ED53-40CA-B6CC-147999DDB1B5}"/>
                </a:ext>
              </a:extLst>
            </p:cNvPr>
            <p:cNvSpPr/>
            <p:nvPr/>
          </p:nvSpPr>
          <p:spPr>
            <a:xfrm>
              <a:off x="5548872"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09" name="矩形 108">
              <a:extLst>
                <a:ext uri="{FF2B5EF4-FFF2-40B4-BE49-F238E27FC236}">
                  <a16:creationId xmlns:a16="http://schemas.microsoft.com/office/drawing/2014/main" id="{5DC14B20-F31B-4D42-8285-2DEF86E17130}"/>
                </a:ext>
              </a:extLst>
            </p:cNvPr>
            <p:cNvSpPr/>
            <p:nvPr/>
          </p:nvSpPr>
          <p:spPr>
            <a:xfrm>
              <a:off x="5695273"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10" name="矩形 109">
              <a:extLst>
                <a:ext uri="{FF2B5EF4-FFF2-40B4-BE49-F238E27FC236}">
                  <a16:creationId xmlns:a16="http://schemas.microsoft.com/office/drawing/2014/main" id="{3C4DA3E3-5EFF-4E14-BD51-BB248D792F7D}"/>
                </a:ext>
              </a:extLst>
            </p:cNvPr>
            <p:cNvSpPr/>
            <p:nvPr/>
          </p:nvSpPr>
          <p:spPr>
            <a:xfrm>
              <a:off x="6136301"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JMS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11" name="矩形 110">
              <a:extLst>
                <a:ext uri="{FF2B5EF4-FFF2-40B4-BE49-F238E27FC236}">
                  <a16:creationId xmlns:a16="http://schemas.microsoft.com/office/drawing/2014/main" id="{2FBBACA5-30A7-4F80-BC3A-B158614C94AF}"/>
                </a:ext>
              </a:extLst>
            </p:cNvPr>
            <p:cNvSpPr/>
            <p:nvPr/>
          </p:nvSpPr>
          <p:spPr>
            <a:xfrm>
              <a:off x="6281960"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Connector 8</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12" name="矩形 111">
              <a:extLst>
                <a:ext uri="{FF2B5EF4-FFF2-40B4-BE49-F238E27FC236}">
                  <a16:creationId xmlns:a16="http://schemas.microsoft.com/office/drawing/2014/main" id="{5BBBAF4F-72F7-4176-949F-3F1E47097740}"/>
                </a:ext>
              </a:extLst>
            </p:cNvPr>
            <p:cNvSpPr/>
            <p:nvPr/>
          </p:nvSpPr>
          <p:spPr>
            <a:xfrm>
              <a:off x="4974298"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13" name="矩形 112">
              <a:extLst>
                <a:ext uri="{FF2B5EF4-FFF2-40B4-BE49-F238E27FC236}">
                  <a16:creationId xmlns:a16="http://schemas.microsoft.com/office/drawing/2014/main" id="{0A1B378F-3118-4637-843A-86ADFAB3671D}"/>
                </a:ext>
              </a:extLst>
            </p:cNvPr>
            <p:cNvSpPr/>
            <p:nvPr/>
          </p:nvSpPr>
          <p:spPr>
            <a:xfrm>
              <a:off x="4974667" y="3722643"/>
              <a:ext cx="2880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300" dirty="0">
                  <a:solidFill>
                    <a:schemeClr val="tx1"/>
                  </a:solidFill>
                  <a:latin typeface="Arial" panose="020B0604020202020204" pitchFamily="34" charset="0"/>
                  <a:cs typeface="Arial" panose="020B0604020202020204" pitchFamily="34" charset="0"/>
                </a:rPr>
                <a:t>SAAJ</a:t>
              </a:r>
              <a:endParaRPr lang="zh-CN" altLang="en-US" sz="300" dirty="0">
                <a:solidFill>
                  <a:schemeClr val="tx1"/>
                </a:solidFill>
                <a:latin typeface="Arial" panose="020B0604020202020204" pitchFamily="34" charset="0"/>
                <a:cs typeface="Arial" panose="020B0604020202020204" pitchFamily="34" charset="0"/>
              </a:endParaRPr>
            </a:p>
          </p:txBody>
        </p:sp>
        <p:sp>
          <p:nvSpPr>
            <p:cNvPr id="114" name="矩形 113">
              <a:extLst>
                <a:ext uri="{FF2B5EF4-FFF2-40B4-BE49-F238E27FC236}">
                  <a16:creationId xmlns:a16="http://schemas.microsoft.com/office/drawing/2014/main" id="{4257DDFF-DEA4-4453-ACE8-413E4DF1E446}"/>
                </a:ext>
              </a:extLst>
            </p:cNvPr>
            <p:cNvSpPr/>
            <p:nvPr/>
          </p:nvSpPr>
          <p:spPr>
            <a:xfrm>
              <a:off x="6882375" y="3279951"/>
              <a:ext cx="144000" cy="5764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800" dirty="0">
                  <a:solidFill>
                    <a:schemeClr val="tx1"/>
                  </a:solidFill>
                  <a:latin typeface="Arial" panose="020B0604020202020204" pitchFamily="34" charset="0"/>
                  <a:cs typeface="Arial" panose="020B0604020202020204" pitchFamily="34" charset="0"/>
                </a:rPr>
                <a:t>JSON</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15" name="矩形 114">
              <a:extLst>
                <a:ext uri="{FF2B5EF4-FFF2-40B4-BE49-F238E27FC236}">
                  <a16:creationId xmlns:a16="http://schemas.microsoft.com/office/drawing/2014/main" id="{3397B0CC-3045-4144-9877-94B7C397A365}"/>
                </a:ext>
              </a:extLst>
            </p:cNvPr>
            <p:cNvSpPr/>
            <p:nvPr/>
          </p:nvSpPr>
          <p:spPr>
            <a:xfrm>
              <a:off x="6431582"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JPA</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16" name="矩形 115">
              <a:extLst>
                <a:ext uri="{FF2B5EF4-FFF2-40B4-BE49-F238E27FC236}">
                  <a16:creationId xmlns:a16="http://schemas.microsoft.com/office/drawing/2014/main" id="{DC1609D7-126C-48E6-8F58-064DEB0628E1}"/>
                </a:ext>
              </a:extLst>
            </p:cNvPr>
            <p:cNvSpPr/>
            <p:nvPr/>
          </p:nvSpPr>
          <p:spPr>
            <a:xfrm>
              <a:off x="5119213"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17" name="矩形 116">
              <a:extLst>
                <a:ext uri="{FF2B5EF4-FFF2-40B4-BE49-F238E27FC236}">
                  <a16:creationId xmlns:a16="http://schemas.microsoft.com/office/drawing/2014/main" id="{47AF6B87-00B0-426E-BAE4-1CDBCEFC672C}"/>
                </a:ext>
              </a:extLst>
            </p:cNvPr>
            <p:cNvSpPr/>
            <p:nvPr/>
          </p:nvSpPr>
          <p:spPr>
            <a:xfrm>
              <a:off x="5841768"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CDI &amp; DI</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5" name="矩形 124">
              <a:extLst>
                <a:ext uri="{FF2B5EF4-FFF2-40B4-BE49-F238E27FC236}">
                  <a16:creationId xmlns:a16="http://schemas.microsoft.com/office/drawing/2014/main" id="{990949E5-65CD-43A3-AC8D-A22FC4A60891}"/>
                </a:ext>
              </a:extLst>
            </p:cNvPr>
            <p:cNvSpPr/>
            <p:nvPr/>
          </p:nvSpPr>
          <p:spPr>
            <a:xfrm>
              <a:off x="5988088"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err="1">
                  <a:solidFill>
                    <a:schemeClr val="tx1"/>
                  </a:solidFill>
                  <a:latin typeface="Arial" panose="020B0604020202020204" pitchFamily="34" charset="0"/>
                  <a:cs typeface="Arial" panose="020B0604020202020204" pitchFamily="34" charset="0"/>
                </a:rPr>
                <a:t>Mgmt</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6" name="矩形 125">
              <a:extLst>
                <a:ext uri="{FF2B5EF4-FFF2-40B4-BE49-F238E27FC236}">
                  <a16:creationId xmlns:a16="http://schemas.microsoft.com/office/drawing/2014/main" id="{CD135F14-415C-4D16-BC05-AD1A480555CD}"/>
                </a:ext>
              </a:extLst>
            </p:cNvPr>
            <p:cNvSpPr/>
            <p:nvPr/>
          </p:nvSpPr>
          <p:spPr>
            <a:xfrm>
              <a:off x="6581601"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JSF</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7" name="矩形 126">
              <a:extLst>
                <a:ext uri="{FF2B5EF4-FFF2-40B4-BE49-F238E27FC236}">
                  <a16:creationId xmlns:a16="http://schemas.microsoft.com/office/drawing/2014/main" id="{87807836-895D-440A-92E7-77DFD038000B}"/>
                </a:ext>
              </a:extLst>
            </p:cNvPr>
            <p:cNvSpPr/>
            <p:nvPr/>
          </p:nvSpPr>
          <p:spPr>
            <a:xfrm>
              <a:off x="6732754"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JSTL</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6" name="矩形 135">
              <a:extLst>
                <a:ext uri="{FF2B5EF4-FFF2-40B4-BE49-F238E27FC236}">
                  <a16:creationId xmlns:a16="http://schemas.microsoft.com/office/drawing/2014/main" id="{DCC75038-76DE-4EB2-9C8C-EC45DCD9B28C}"/>
                </a:ext>
              </a:extLst>
            </p:cNvPr>
            <p:cNvSpPr/>
            <p:nvPr/>
          </p:nvSpPr>
          <p:spPr>
            <a:xfrm>
              <a:off x="5262079"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7" name="矩形 136">
              <a:extLst>
                <a:ext uri="{FF2B5EF4-FFF2-40B4-BE49-F238E27FC236}">
                  <a16:creationId xmlns:a16="http://schemas.microsoft.com/office/drawing/2014/main" id="{50895BAF-DFE4-4301-90E5-F55BA82CA236}"/>
                </a:ext>
              </a:extLst>
            </p:cNvPr>
            <p:cNvSpPr/>
            <p:nvPr/>
          </p:nvSpPr>
          <p:spPr>
            <a:xfrm>
              <a:off x="7030712" y="3279951"/>
              <a:ext cx="144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Web Socket</a:t>
              </a:r>
              <a:endParaRPr lang="zh-CN" altLang="en-US" sz="700" dirty="0">
                <a:solidFill>
                  <a:schemeClr val="tx1"/>
                </a:solidFill>
                <a:latin typeface="Arial" panose="020B0604020202020204" pitchFamily="34" charset="0"/>
                <a:cs typeface="Arial" panose="020B0604020202020204" pitchFamily="34" charset="0"/>
              </a:endParaRPr>
            </a:p>
          </p:txBody>
        </p:sp>
      </p:grpSp>
      <p:sp>
        <p:nvSpPr>
          <p:cNvPr id="90" name="文本框 89">
            <a:extLst>
              <a:ext uri="{FF2B5EF4-FFF2-40B4-BE49-F238E27FC236}">
                <a16:creationId xmlns:a16="http://schemas.microsoft.com/office/drawing/2014/main" id="{FCABC177-BCCE-46DC-811D-5C7E5A1E055E}"/>
              </a:ext>
            </a:extLst>
          </p:cNvPr>
          <p:cNvSpPr txBox="1"/>
          <p:nvPr/>
        </p:nvSpPr>
        <p:spPr>
          <a:xfrm>
            <a:off x="9305591" y="5731264"/>
            <a:ext cx="1263487" cy="369332"/>
          </a:xfrm>
          <a:prstGeom prst="rect">
            <a:avLst/>
          </a:prstGeom>
          <a:noFill/>
        </p:spPr>
        <p:txBody>
          <a:bodyPr wrap="none" rtlCol="0">
            <a:spAutoFit/>
          </a:bodyPr>
          <a:lstStyle/>
          <a:p>
            <a:r>
              <a:rPr lang="en-US" altLang="zh-CN" b="1" dirty="0" err="1">
                <a:latin typeface="华文中宋" panose="02010600040101010101" pitchFamily="2" charset="-122"/>
                <a:ea typeface="华文中宋" panose="02010600040101010101" pitchFamily="2" charset="-122"/>
              </a:rPr>
              <a:t>JavaEE</a:t>
            </a:r>
            <a:r>
              <a:rPr lang="en-US" altLang="zh-CN" b="1" dirty="0">
                <a:latin typeface="华文中宋" panose="02010600040101010101" pitchFamily="2" charset="-122"/>
                <a:ea typeface="华文中宋" panose="02010600040101010101" pitchFamily="2" charset="-122"/>
              </a:rPr>
              <a:t> 7</a:t>
            </a:r>
            <a:endParaRPr lang="zh-CN" altLang="en-US"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76765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4065109" y="3593839"/>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5" name="矩形 24">
            <a:extLst>
              <a:ext uri="{FF2B5EF4-FFF2-40B4-BE49-F238E27FC236}">
                <a16:creationId xmlns:a16="http://schemas.microsoft.com/office/drawing/2014/main" id="{51023763-7BCA-4766-AC32-124343379E18}"/>
              </a:ext>
            </a:extLst>
          </p:cNvPr>
          <p:cNvSpPr/>
          <p:nvPr/>
        </p:nvSpPr>
        <p:spPr>
          <a:xfrm>
            <a:off x="5589173"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6</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9" name="椭圆 34">
            <a:extLst>
              <a:ext uri="{FF2B5EF4-FFF2-40B4-BE49-F238E27FC236}">
                <a16:creationId xmlns:a16="http://schemas.microsoft.com/office/drawing/2014/main" id="{6C61D61B-198E-47DF-B4B0-E6FA8F609067}"/>
              </a:ext>
            </a:extLst>
          </p:cNvPr>
          <p:cNvSpPr/>
          <p:nvPr/>
        </p:nvSpPr>
        <p:spPr>
          <a:xfrm>
            <a:off x="5744345"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4125326" y="2281095"/>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4166306"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56" name="TextBox 77">
            <a:extLst>
              <a:ext uri="{FF2B5EF4-FFF2-40B4-BE49-F238E27FC236}">
                <a16:creationId xmlns:a16="http://schemas.microsoft.com/office/drawing/2014/main" id="{807C86FD-C893-46CA-80BC-852EC2AA41F7}"/>
              </a:ext>
            </a:extLst>
          </p:cNvPr>
          <p:cNvSpPr txBox="1"/>
          <p:nvPr/>
        </p:nvSpPr>
        <p:spPr>
          <a:xfrm>
            <a:off x="5744345"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2009</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57" name="组合 56">
            <a:extLst>
              <a:ext uri="{FF2B5EF4-FFF2-40B4-BE49-F238E27FC236}">
                <a16:creationId xmlns:a16="http://schemas.microsoft.com/office/drawing/2014/main" id="{0C859A22-51A6-4DF3-BC73-64A6DFBBCB91}"/>
              </a:ext>
            </a:extLst>
          </p:cNvPr>
          <p:cNvGrpSpPr/>
          <p:nvPr/>
        </p:nvGrpSpPr>
        <p:grpSpPr>
          <a:xfrm rot="10800000">
            <a:off x="6835998" y="2280189"/>
            <a:ext cx="1045255" cy="1358028"/>
            <a:chOff x="4020871" y="2194484"/>
            <a:chExt cx="1102258" cy="1432090"/>
          </a:xfrm>
          <a:effectLst>
            <a:outerShdw blurRad="444500" dist="254000" dir="8100000" algn="tr" rotWithShape="0">
              <a:prstClr val="black">
                <a:alpha val="50000"/>
              </a:prstClr>
            </a:outerShdw>
          </a:effectLst>
        </p:grpSpPr>
        <p:sp>
          <p:nvSpPr>
            <p:cNvPr id="58" name="等腰三角形 43">
              <a:extLst>
                <a:ext uri="{FF2B5EF4-FFF2-40B4-BE49-F238E27FC236}">
                  <a16:creationId xmlns:a16="http://schemas.microsoft.com/office/drawing/2014/main" id="{AE5AA15B-2F77-4293-834B-9FEE0963C6E7}"/>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59" name="等腰三角形 42">
              <a:extLst>
                <a:ext uri="{FF2B5EF4-FFF2-40B4-BE49-F238E27FC236}">
                  <a16:creationId xmlns:a16="http://schemas.microsoft.com/office/drawing/2014/main" id="{5F1F3312-BFB2-4CF3-B00A-EC9574A59A3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60" name="TextBox 76">
            <a:extLst>
              <a:ext uri="{FF2B5EF4-FFF2-40B4-BE49-F238E27FC236}">
                <a16:creationId xmlns:a16="http://schemas.microsoft.com/office/drawing/2014/main" id="{AB492A70-A4B5-4A85-BF51-2D9F70AB809F}"/>
              </a:ext>
            </a:extLst>
          </p:cNvPr>
          <p:cNvSpPr txBox="1"/>
          <p:nvPr/>
        </p:nvSpPr>
        <p:spPr>
          <a:xfrm>
            <a:off x="6889679"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2013</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月</a:t>
            </a:r>
          </a:p>
        </p:txBody>
      </p:sp>
      <p:sp>
        <p:nvSpPr>
          <p:cNvPr id="61" name="矩形 60">
            <a:extLst>
              <a:ext uri="{FF2B5EF4-FFF2-40B4-BE49-F238E27FC236}">
                <a16:creationId xmlns:a16="http://schemas.microsoft.com/office/drawing/2014/main" id="{1BEEEC38-9E20-4530-A1CF-517F3D5E5057}"/>
              </a:ext>
            </a:extLst>
          </p:cNvPr>
          <p:cNvSpPr/>
          <p:nvPr/>
        </p:nvSpPr>
        <p:spPr>
          <a:xfrm>
            <a:off x="6747207" y="3593839"/>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7</a:t>
            </a:r>
            <a:endParaRPr lang="zh-CN" altLang="en-US" sz="1600" dirty="0">
              <a:latin typeface="华文中宋" panose="02010600040101010101" pitchFamily="2" charset="-122"/>
              <a:ea typeface="华文中宋" panose="02010600040101010101" pitchFamily="2" charset="-122"/>
            </a:endParaRP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6" name="矩形 65">
            <a:extLst>
              <a:ext uri="{FF2B5EF4-FFF2-40B4-BE49-F238E27FC236}">
                <a16:creationId xmlns:a16="http://schemas.microsoft.com/office/drawing/2014/main" id="{8BE4DB93-47A4-4222-B22B-B7807893810F}"/>
              </a:ext>
            </a:extLst>
          </p:cNvPr>
          <p:cNvSpPr/>
          <p:nvPr/>
        </p:nvSpPr>
        <p:spPr>
          <a:xfrm>
            <a:off x="6472727" y="6464478"/>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3.0</a:t>
            </a:r>
            <a:endParaRPr lang="zh-CN" altLang="en-US" sz="1600" dirty="0">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68" name="矩形 67">
            <a:extLst>
              <a:ext uri="{FF2B5EF4-FFF2-40B4-BE49-F238E27FC236}">
                <a16:creationId xmlns:a16="http://schemas.microsoft.com/office/drawing/2014/main" id="{AA78FD29-F01A-4659-BDCD-AED25212086A}"/>
              </a:ext>
            </a:extLst>
          </p:cNvPr>
          <p:cNvSpPr/>
          <p:nvPr/>
        </p:nvSpPr>
        <p:spPr>
          <a:xfrm>
            <a:off x="7486589" y="4420404"/>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4.0</a:t>
            </a:r>
            <a:endParaRPr lang="zh-CN" altLang="en-US" sz="1600" dirty="0">
              <a:latin typeface="华文中宋" panose="02010600040101010101" pitchFamily="2" charset="-122"/>
              <a:ea typeface="华文中宋" panose="02010600040101010101" pitchFamily="2" charset="-122"/>
            </a:endParaRPr>
          </a:p>
        </p:txBody>
      </p:sp>
      <p:sp>
        <p:nvSpPr>
          <p:cNvPr id="69" name="矩形 68">
            <a:extLst>
              <a:ext uri="{FF2B5EF4-FFF2-40B4-BE49-F238E27FC236}">
                <a16:creationId xmlns:a16="http://schemas.microsoft.com/office/drawing/2014/main" id="{516017B8-3AC8-4524-9B5E-2A37267C1C26}"/>
              </a:ext>
            </a:extLst>
          </p:cNvPr>
          <p:cNvSpPr/>
          <p:nvPr/>
        </p:nvSpPr>
        <p:spPr>
          <a:xfrm>
            <a:off x="5430238" y="4420404"/>
            <a:ext cx="12397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2.5</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sp>
        <p:nvSpPr>
          <p:cNvPr id="71" name="椭圆 34">
            <a:extLst>
              <a:ext uri="{FF2B5EF4-FFF2-40B4-BE49-F238E27FC236}">
                <a16:creationId xmlns:a16="http://schemas.microsoft.com/office/drawing/2014/main" id="{D2589029-00AF-4877-9DFE-5E0238FDAA58}"/>
              </a:ext>
            </a:extLst>
          </p:cNvPr>
          <p:cNvSpPr/>
          <p:nvPr/>
        </p:nvSpPr>
        <p:spPr>
          <a:xfrm>
            <a:off x="5515258"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72" name="椭圆 34">
            <a:extLst>
              <a:ext uri="{FF2B5EF4-FFF2-40B4-BE49-F238E27FC236}">
                <a16:creationId xmlns:a16="http://schemas.microsoft.com/office/drawing/2014/main" id="{A7B84231-B01B-4B28-A2BC-4759FADABB26}"/>
              </a:ext>
            </a:extLst>
          </p:cNvPr>
          <p:cNvSpPr/>
          <p:nvPr/>
        </p:nvSpPr>
        <p:spPr>
          <a:xfrm>
            <a:off x="7641761"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73" name="组合 72">
            <a:extLst>
              <a:ext uri="{FF2B5EF4-FFF2-40B4-BE49-F238E27FC236}">
                <a16:creationId xmlns:a16="http://schemas.microsoft.com/office/drawing/2014/main" id="{80C2566A-10D4-4300-953C-C8D21AD98342}"/>
              </a:ext>
            </a:extLst>
          </p:cNvPr>
          <p:cNvGrpSpPr/>
          <p:nvPr/>
        </p:nvGrpSpPr>
        <p:grpSpPr>
          <a:xfrm rot="10800000">
            <a:off x="6532944" y="4873442"/>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4" name="等腰三角形 43">
              <a:extLst>
                <a:ext uri="{FF2B5EF4-FFF2-40B4-BE49-F238E27FC236}">
                  <a16:creationId xmlns:a16="http://schemas.microsoft.com/office/drawing/2014/main" id="{FC352DA3-27DD-4160-A963-574D623AB25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5" name="等腰三角形 42">
              <a:extLst>
                <a:ext uri="{FF2B5EF4-FFF2-40B4-BE49-F238E27FC236}">
                  <a16:creationId xmlns:a16="http://schemas.microsoft.com/office/drawing/2014/main" id="{09E04059-775F-4422-AE00-2821CCB5376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414988" y="4851672"/>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464137" y="5121438"/>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
        <p:nvSpPr>
          <p:cNvPr id="81" name="TextBox 75">
            <a:extLst>
              <a:ext uri="{FF2B5EF4-FFF2-40B4-BE49-F238E27FC236}">
                <a16:creationId xmlns:a16="http://schemas.microsoft.com/office/drawing/2014/main" id="{0362771F-0813-4E54-B4E0-F08283FC130F}"/>
              </a:ext>
            </a:extLst>
          </p:cNvPr>
          <p:cNvSpPr txBox="1"/>
          <p:nvPr/>
        </p:nvSpPr>
        <p:spPr>
          <a:xfrm>
            <a:off x="5515257"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2" name="TextBox 76">
            <a:extLst>
              <a:ext uri="{FF2B5EF4-FFF2-40B4-BE49-F238E27FC236}">
                <a16:creationId xmlns:a16="http://schemas.microsoft.com/office/drawing/2014/main" id="{036A2873-E328-431C-9DFF-830BB67C9B15}"/>
              </a:ext>
            </a:extLst>
          </p:cNvPr>
          <p:cNvSpPr txBox="1"/>
          <p:nvPr/>
        </p:nvSpPr>
        <p:spPr>
          <a:xfrm>
            <a:off x="6573924" y="5121438"/>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12</a:t>
            </a:r>
            <a:r>
              <a:rPr lang="zh-CN" altLang="en-US" dirty="0">
                <a:latin typeface="华文中宋" panose="02010600040101010101" pitchFamily="2" charset="-122"/>
                <a:ea typeface="华文中宋" panose="02010600040101010101" pitchFamily="2" charset="-122"/>
              </a:rPr>
              <a:t>月</a:t>
            </a:r>
          </a:p>
        </p:txBody>
      </p:sp>
      <p:sp>
        <p:nvSpPr>
          <p:cNvPr id="83" name="TextBox 77">
            <a:extLst>
              <a:ext uri="{FF2B5EF4-FFF2-40B4-BE49-F238E27FC236}">
                <a16:creationId xmlns:a16="http://schemas.microsoft.com/office/drawing/2014/main" id="{419F9C98-2430-4AB1-B157-86A9FF9B29B3}"/>
              </a:ext>
            </a:extLst>
          </p:cNvPr>
          <p:cNvSpPr txBox="1"/>
          <p:nvPr/>
        </p:nvSpPr>
        <p:spPr>
          <a:xfrm>
            <a:off x="7641761"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2011</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3443294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06E65-9E1B-4C28-A427-6F462DE4E840}"/>
              </a:ext>
            </a:extLst>
          </p:cNvPr>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dirty="0"/>
          </a:p>
        </p:txBody>
      </p:sp>
      <p:sp>
        <p:nvSpPr>
          <p:cNvPr id="3" name="内容占位符 2">
            <a:extLst>
              <a:ext uri="{FF2B5EF4-FFF2-40B4-BE49-F238E27FC236}">
                <a16:creationId xmlns:a16="http://schemas.microsoft.com/office/drawing/2014/main" id="{D2096CF9-E8AD-43E2-9251-F54496AAC5EE}"/>
              </a:ext>
            </a:extLst>
          </p:cNvPr>
          <p:cNvSpPr>
            <a:spLocks noGrp="1"/>
          </p:cNvSpPr>
          <p:nvPr>
            <p:ph idx="1"/>
          </p:nvPr>
        </p:nvSpPr>
        <p:spPr/>
        <p:txBody>
          <a:bodyPr/>
          <a:lstStyle/>
          <a:p>
            <a:r>
              <a:rPr lang="en-US" altLang="zh-CN"/>
              <a:t>2013</a:t>
            </a:r>
            <a:r>
              <a:rPr lang="zh-CN" altLang="en-US"/>
              <a:t>年</a:t>
            </a:r>
            <a:r>
              <a:rPr lang="en-US" altLang="zh-CN"/>
              <a:t>12</a:t>
            </a:r>
            <a:r>
              <a:rPr lang="zh-CN" altLang="en-US"/>
              <a:t>月， </a:t>
            </a:r>
            <a:r>
              <a:rPr lang="en-US" altLang="zh-CN"/>
              <a:t>Spring 4.0</a:t>
            </a:r>
            <a:r>
              <a:rPr lang="zh-CN" altLang="en-US"/>
              <a:t>版发布</a:t>
            </a:r>
          </a:p>
          <a:p>
            <a:pPr lvl="1"/>
            <a:r>
              <a:rPr lang="zh-CN" altLang="en-US"/>
              <a:t>支持条件化配置</a:t>
            </a:r>
            <a:endParaRPr lang="en-US" altLang="zh-CN" dirty="0"/>
          </a:p>
        </p:txBody>
      </p:sp>
      <p:sp>
        <p:nvSpPr>
          <p:cNvPr id="11" name="文本框 10">
            <a:extLst>
              <a:ext uri="{FF2B5EF4-FFF2-40B4-BE49-F238E27FC236}">
                <a16:creationId xmlns:a16="http://schemas.microsoft.com/office/drawing/2014/main" id="{7CA5B7B7-6ECA-4637-939F-6B2CC2395298}"/>
              </a:ext>
            </a:extLst>
          </p:cNvPr>
          <p:cNvSpPr txBox="1"/>
          <p:nvPr/>
        </p:nvSpPr>
        <p:spPr>
          <a:xfrm>
            <a:off x="3231491" y="42507"/>
            <a:ext cx="9020418" cy="261610"/>
          </a:xfrm>
          <a:prstGeom prst="rect">
            <a:avLst/>
          </a:prstGeom>
          <a:noFill/>
        </p:spPr>
        <p:txBody>
          <a:bodyPr wrap="none" rtlCol="0">
            <a:spAutoFit/>
          </a:bodyPr>
          <a:lstStyle/>
          <a:p>
            <a:r>
              <a:rPr lang="en-US" altLang="zh-CN" sz="1100" dirty="0">
                <a:latin typeface="Courier New" panose="02070309020205020404" pitchFamily="49" charset="0"/>
                <a:cs typeface="Courier New" panose="02070309020205020404" pitchFamily="49" charset="0"/>
              </a:rPr>
              <a:t>https://docs.spring.io/spring-framework/docs/4.0.0.RELEASE/spring-framework-reference/html/overview.html</a:t>
            </a:r>
            <a:endParaRPr lang="zh-CN" altLang="en-US" sz="1100" dirty="0">
              <a:latin typeface="Courier New" panose="02070309020205020404" pitchFamily="49" charset="0"/>
              <a:cs typeface="Courier New" panose="02070309020205020404" pitchFamily="49" charset="0"/>
            </a:endParaRPr>
          </a:p>
        </p:txBody>
      </p:sp>
      <p:sp>
        <p:nvSpPr>
          <p:cNvPr id="4" name="矩形 3">
            <a:extLst>
              <a:ext uri="{FF2B5EF4-FFF2-40B4-BE49-F238E27FC236}">
                <a16:creationId xmlns:a16="http://schemas.microsoft.com/office/drawing/2014/main" id="{C7A1C49D-F9DF-4C0D-BBA2-F9AAAAF91D50}"/>
              </a:ext>
            </a:extLst>
          </p:cNvPr>
          <p:cNvSpPr/>
          <p:nvPr/>
        </p:nvSpPr>
        <p:spPr>
          <a:xfrm>
            <a:off x="2152097" y="5022477"/>
            <a:ext cx="7891671" cy="787271"/>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tx1"/>
                </a:solidFill>
                <a:latin typeface="Arial" panose="020B0604020202020204" pitchFamily="34" charset="0"/>
                <a:cs typeface="Arial" panose="020B0604020202020204" pitchFamily="34" charset="0"/>
              </a:rPr>
              <a:t>Core Container</a:t>
            </a:r>
            <a:endParaRPr lang="zh-CN" altLang="en-US" sz="2000" dirty="0">
              <a:solidFill>
                <a:schemeClr val="tx1"/>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AF3152BD-E6F5-4156-939A-65EABB8A585E}"/>
              </a:ext>
            </a:extLst>
          </p:cNvPr>
          <p:cNvSpPr/>
          <p:nvPr/>
        </p:nvSpPr>
        <p:spPr>
          <a:xfrm>
            <a:off x="2152097" y="4537970"/>
            <a:ext cx="1751850" cy="365420"/>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AOP</a:t>
            </a:r>
            <a:endParaRPr lang="en-US" altLang="zh-CN" b="1" dirty="0">
              <a:solidFill>
                <a:schemeClr val="tx1"/>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E1D2499A-F4BC-4F85-9E09-7DDA5229F176}"/>
              </a:ext>
            </a:extLst>
          </p:cNvPr>
          <p:cNvSpPr/>
          <p:nvPr/>
        </p:nvSpPr>
        <p:spPr>
          <a:xfrm>
            <a:off x="2152097" y="2671744"/>
            <a:ext cx="3728604" cy="1731289"/>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tx1"/>
                </a:solidFill>
                <a:latin typeface="Arial" panose="020B0604020202020204" pitchFamily="34" charset="0"/>
                <a:cs typeface="Arial" panose="020B0604020202020204" pitchFamily="34" charset="0"/>
              </a:rPr>
              <a:t>Data Access/Integration</a:t>
            </a:r>
          </a:p>
        </p:txBody>
      </p:sp>
      <p:sp>
        <p:nvSpPr>
          <p:cNvPr id="10" name="矩形 9">
            <a:extLst>
              <a:ext uri="{FF2B5EF4-FFF2-40B4-BE49-F238E27FC236}">
                <a16:creationId xmlns:a16="http://schemas.microsoft.com/office/drawing/2014/main" id="{88F84067-4044-4DC5-9745-ED8F23FAF4F7}"/>
              </a:ext>
            </a:extLst>
          </p:cNvPr>
          <p:cNvSpPr/>
          <p:nvPr/>
        </p:nvSpPr>
        <p:spPr>
          <a:xfrm>
            <a:off x="3062745" y="5323285"/>
            <a:ext cx="1029188" cy="383138"/>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Beans</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986B60BC-B2CA-4F19-B0BF-821BFDDA36BE}"/>
              </a:ext>
            </a:extLst>
          </p:cNvPr>
          <p:cNvSpPr/>
          <p:nvPr/>
        </p:nvSpPr>
        <p:spPr>
          <a:xfrm>
            <a:off x="4718913" y="5323285"/>
            <a:ext cx="1029188" cy="383138"/>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Core</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1959E290-48DE-4F5B-BAE4-CFD7C8E70366}"/>
              </a:ext>
            </a:extLst>
          </p:cNvPr>
          <p:cNvSpPr/>
          <p:nvPr/>
        </p:nvSpPr>
        <p:spPr>
          <a:xfrm>
            <a:off x="6375081" y="5323285"/>
            <a:ext cx="1029188" cy="383138"/>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Context</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145DB172-D7B4-4996-A7F7-F88E57FBC7C4}"/>
              </a:ext>
            </a:extLst>
          </p:cNvPr>
          <p:cNvSpPr/>
          <p:nvPr/>
        </p:nvSpPr>
        <p:spPr>
          <a:xfrm>
            <a:off x="4182566" y="4537970"/>
            <a:ext cx="1751850" cy="365420"/>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Aspects</a:t>
            </a:r>
            <a:endParaRPr lang="en-US" altLang="zh-CN" b="1" dirty="0">
              <a:solidFill>
                <a:schemeClr val="tx1"/>
              </a:solidFill>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27ADB491-80A8-43E6-B034-57CF4ACDF084}"/>
              </a:ext>
            </a:extLst>
          </p:cNvPr>
          <p:cNvSpPr/>
          <p:nvPr/>
        </p:nvSpPr>
        <p:spPr>
          <a:xfrm>
            <a:off x="6213035" y="4537970"/>
            <a:ext cx="1751850" cy="365420"/>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Instrumentation</a:t>
            </a:r>
            <a:endParaRPr lang="en-US" altLang="zh-CN" b="1" dirty="0">
              <a:solidFill>
                <a:schemeClr val="tx1"/>
              </a:solidFill>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0FB7F91A-9E0C-4D05-8EAD-BD4448C39B08}"/>
              </a:ext>
            </a:extLst>
          </p:cNvPr>
          <p:cNvSpPr/>
          <p:nvPr/>
        </p:nvSpPr>
        <p:spPr>
          <a:xfrm>
            <a:off x="6315163" y="2671744"/>
            <a:ext cx="3728604" cy="1731289"/>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ltLang="zh-CN" sz="1600" b="1" dirty="0">
                <a:solidFill>
                  <a:schemeClr val="tx1"/>
                </a:solidFill>
                <a:latin typeface="Arial" panose="020B0604020202020204" pitchFamily="34" charset="0"/>
                <a:cs typeface="Arial" panose="020B0604020202020204" pitchFamily="34" charset="0"/>
              </a:rPr>
              <a:t>Web</a:t>
            </a:r>
          </a:p>
          <a:p>
            <a:pPr algn="ctr"/>
            <a:r>
              <a:rPr lang="en-US" altLang="zh-CN" sz="1200" dirty="0">
                <a:solidFill>
                  <a:schemeClr val="tx1"/>
                </a:solidFill>
                <a:latin typeface="Arial" panose="020B0604020202020204" pitchFamily="34" charset="0"/>
                <a:cs typeface="Arial" panose="020B0604020202020204" pitchFamily="34" charset="0"/>
              </a:rPr>
              <a:t>(MVC / Remoting)</a:t>
            </a:r>
          </a:p>
        </p:txBody>
      </p:sp>
      <p:sp>
        <p:nvSpPr>
          <p:cNvPr id="20" name="矩形 19">
            <a:extLst>
              <a:ext uri="{FF2B5EF4-FFF2-40B4-BE49-F238E27FC236}">
                <a16:creationId xmlns:a16="http://schemas.microsoft.com/office/drawing/2014/main" id="{811D9C5A-65F3-45CA-BADD-0DB1235B445E}"/>
              </a:ext>
            </a:extLst>
          </p:cNvPr>
          <p:cNvSpPr/>
          <p:nvPr/>
        </p:nvSpPr>
        <p:spPr>
          <a:xfrm>
            <a:off x="2674049" y="3070682"/>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JDBC</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F9E5B916-EE9B-4ED5-8D28-61CB8F3E81AB}"/>
              </a:ext>
            </a:extLst>
          </p:cNvPr>
          <p:cNvSpPr/>
          <p:nvPr/>
        </p:nvSpPr>
        <p:spPr>
          <a:xfrm>
            <a:off x="2674049" y="3519784"/>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OXM</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D2145F63-8066-4D68-B169-2B92224DCC1A}"/>
              </a:ext>
            </a:extLst>
          </p:cNvPr>
          <p:cNvSpPr/>
          <p:nvPr/>
        </p:nvSpPr>
        <p:spPr>
          <a:xfrm>
            <a:off x="4137700" y="3070682"/>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ORM</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88FB50D2-7ED3-47A0-8091-7198F2A25628}"/>
              </a:ext>
            </a:extLst>
          </p:cNvPr>
          <p:cNvSpPr/>
          <p:nvPr/>
        </p:nvSpPr>
        <p:spPr>
          <a:xfrm>
            <a:off x="4137700" y="3519784"/>
            <a:ext cx="1029188"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JMS</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0048399F-E2C4-47A2-89CA-DCF418660520}"/>
              </a:ext>
            </a:extLst>
          </p:cNvPr>
          <p:cNvSpPr/>
          <p:nvPr/>
        </p:nvSpPr>
        <p:spPr>
          <a:xfrm>
            <a:off x="2674048" y="3958221"/>
            <a:ext cx="2492841"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Transactions</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216231DA-C8CE-4FD3-BA08-E3152EC3B178}"/>
              </a:ext>
            </a:extLst>
          </p:cNvPr>
          <p:cNvSpPr/>
          <p:nvPr/>
        </p:nvSpPr>
        <p:spPr>
          <a:xfrm>
            <a:off x="6896662" y="3192697"/>
            <a:ext cx="1126862"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WebSocket</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7" name="矩形 26">
            <a:extLst>
              <a:ext uri="{FF2B5EF4-FFF2-40B4-BE49-F238E27FC236}">
                <a16:creationId xmlns:a16="http://schemas.microsoft.com/office/drawing/2014/main" id="{7BA06FD8-13B0-4948-92A0-A08ED01DB71F}"/>
              </a:ext>
            </a:extLst>
          </p:cNvPr>
          <p:cNvSpPr/>
          <p:nvPr/>
        </p:nvSpPr>
        <p:spPr>
          <a:xfrm>
            <a:off x="6896662" y="3641800"/>
            <a:ext cx="1126862"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Portlet</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6E81654F-4B74-4374-A75A-5ED1EC55A3A8}"/>
              </a:ext>
            </a:extLst>
          </p:cNvPr>
          <p:cNvSpPr/>
          <p:nvPr/>
        </p:nvSpPr>
        <p:spPr>
          <a:xfrm>
            <a:off x="8360314" y="3192697"/>
            <a:ext cx="1126862"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Servlet</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9" name="矩形 28">
            <a:extLst>
              <a:ext uri="{FF2B5EF4-FFF2-40B4-BE49-F238E27FC236}">
                <a16:creationId xmlns:a16="http://schemas.microsoft.com/office/drawing/2014/main" id="{67E9E347-CFFF-44F0-AC0E-BFF34AF10D18}"/>
              </a:ext>
            </a:extLst>
          </p:cNvPr>
          <p:cNvSpPr/>
          <p:nvPr/>
        </p:nvSpPr>
        <p:spPr>
          <a:xfrm>
            <a:off x="8360314" y="3641800"/>
            <a:ext cx="1126862" cy="327087"/>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Web</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31" name="矩形 30">
            <a:extLst>
              <a:ext uri="{FF2B5EF4-FFF2-40B4-BE49-F238E27FC236}">
                <a16:creationId xmlns:a16="http://schemas.microsoft.com/office/drawing/2014/main" id="{DE059807-F4E9-4D76-B5E0-99ADDF1F20BE}"/>
              </a:ext>
            </a:extLst>
          </p:cNvPr>
          <p:cNvSpPr/>
          <p:nvPr/>
        </p:nvSpPr>
        <p:spPr>
          <a:xfrm>
            <a:off x="2171567" y="5946480"/>
            <a:ext cx="7872199" cy="365420"/>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Test</a:t>
            </a:r>
            <a:endParaRPr lang="en-US" altLang="zh-CN" b="1" dirty="0">
              <a:solidFill>
                <a:schemeClr val="tx1"/>
              </a:solidFill>
              <a:latin typeface="Arial" panose="020B0604020202020204" pitchFamily="34" charset="0"/>
              <a:cs typeface="Arial" panose="020B0604020202020204" pitchFamily="34" charset="0"/>
            </a:endParaRPr>
          </a:p>
        </p:txBody>
      </p:sp>
      <p:sp>
        <p:nvSpPr>
          <p:cNvPr id="30" name="矩形 29">
            <a:extLst>
              <a:ext uri="{FF2B5EF4-FFF2-40B4-BE49-F238E27FC236}">
                <a16:creationId xmlns:a16="http://schemas.microsoft.com/office/drawing/2014/main" id="{BF83EAA1-1E92-4D22-AA2C-5DB571F14919}"/>
              </a:ext>
            </a:extLst>
          </p:cNvPr>
          <p:cNvSpPr/>
          <p:nvPr/>
        </p:nvSpPr>
        <p:spPr>
          <a:xfrm>
            <a:off x="8031248" y="5323285"/>
            <a:ext cx="1029188" cy="383138"/>
          </a:xfrm>
          <a:prstGeom prst="rect">
            <a:avLst/>
          </a:prstGeom>
          <a:solidFill>
            <a:schemeClr val="accent4">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400" dirty="0" err="1">
                <a:solidFill>
                  <a:schemeClr val="tx1"/>
                </a:solidFill>
                <a:latin typeface="Arial" panose="020B0604020202020204" pitchFamily="34" charset="0"/>
                <a:cs typeface="Arial" panose="020B0604020202020204" pitchFamily="34" charset="0"/>
              </a:rPr>
              <a:t>SpEL</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A2CCD413-4D7A-45F6-AD9D-6F70EE10B082}"/>
              </a:ext>
            </a:extLst>
          </p:cNvPr>
          <p:cNvSpPr/>
          <p:nvPr/>
        </p:nvSpPr>
        <p:spPr>
          <a:xfrm>
            <a:off x="8243503" y="4537970"/>
            <a:ext cx="1751850" cy="365420"/>
          </a:xfrm>
          <a:prstGeom prst="rect">
            <a:avLst/>
          </a:prstGeom>
          <a:solidFill>
            <a:schemeClr val="accent6">
              <a:lumMod val="40000"/>
              <a:lumOff val="60000"/>
            </a:schemeClr>
          </a:solidFill>
          <a:ln>
            <a:solidFill>
              <a:schemeClr val="accent6">
                <a:lumMod val="75000"/>
              </a:schemeClr>
            </a:solidFill>
          </a:ln>
          <a:scene3d>
            <a:camera prst="orthographicFront"/>
            <a:lightRig rig="threePt" dir="t"/>
          </a:scene3d>
          <a:sp3d>
            <a:bevelT w="88900" h="101600"/>
            <a:bevelB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Arial" panose="020B0604020202020204" pitchFamily="34" charset="0"/>
                <a:cs typeface="Arial" panose="020B0604020202020204" pitchFamily="34" charset="0"/>
              </a:rPr>
              <a:t>Messaging</a:t>
            </a:r>
            <a:endParaRPr lang="en-US" altLang="zh-CN"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558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4065109" y="3593839"/>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5" name="矩形 24">
            <a:extLst>
              <a:ext uri="{FF2B5EF4-FFF2-40B4-BE49-F238E27FC236}">
                <a16:creationId xmlns:a16="http://schemas.microsoft.com/office/drawing/2014/main" id="{51023763-7BCA-4766-AC32-124343379E18}"/>
              </a:ext>
            </a:extLst>
          </p:cNvPr>
          <p:cNvSpPr/>
          <p:nvPr/>
        </p:nvSpPr>
        <p:spPr>
          <a:xfrm>
            <a:off x="5589173"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6</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9" name="椭圆 34">
            <a:extLst>
              <a:ext uri="{FF2B5EF4-FFF2-40B4-BE49-F238E27FC236}">
                <a16:creationId xmlns:a16="http://schemas.microsoft.com/office/drawing/2014/main" id="{6C61D61B-198E-47DF-B4B0-E6FA8F609067}"/>
              </a:ext>
            </a:extLst>
          </p:cNvPr>
          <p:cNvSpPr/>
          <p:nvPr/>
        </p:nvSpPr>
        <p:spPr>
          <a:xfrm>
            <a:off x="5744345"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4125326" y="2281095"/>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4166306"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56" name="TextBox 77">
            <a:extLst>
              <a:ext uri="{FF2B5EF4-FFF2-40B4-BE49-F238E27FC236}">
                <a16:creationId xmlns:a16="http://schemas.microsoft.com/office/drawing/2014/main" id="{807C86FD-C893-46CA-80BC-852EC2AA41F7}"/>
              </a:ext>
            </a:extLst>
          </p:cNvPr>
          <p:cNvSpPr txBox="1"/>
          <p:nvPr/>
        </p:nvSpPr>
        <p:spPr>
          <a:xfrm>
            <a:off x="5744345"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2009</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57" name="组合 56">
            <a:extLst>
              <a:ext uri="{FF2B5EF4-FFF2-40B4-BE49-F238E27FC236}">
                <a16:creationId xmlns:a16="http://schemas.microsoft.com/office/drawing/2014/main" id="{0C859A22-51A6-4DF3-BC73-64A6DFBBCB91}"/>
              </a:ext>
            </a:extLst>
          </p:cNvPr>
          <p:cNvGrpSpPr/>
          <p:nvPr/>
        </p:nvGrpSpPr>
        <p:grpSpPr>
          <a:xfrm rot="10800000">
            <a:off x="6835998" y="2280189"/>
            <a:ext cx="1045255" cy="1358028"/>
            <a:chOff x="4020871" y="2194484"/>
            <a:chExt cx="1102258" cy="1432090"/>
          </a:xfrm>
          <a:effectLst>
            <a:outerShdw blurRad="444500" dist="254000" dir="8100000" algn="tr" rotWithShape="0">
              <a:prstClr val="black">
                <a:alpha val="50000"/>
              </a:prstClr>
            </a:outerShdw>
          </a:effectLst>
        </p:grpSpPr>
        <p:sp>
          <p:nvSpPr>
            <p:cNvPr id="58" name="等腰三角形 43">
              <a:extLst>
                <a:ext uri="{FF2B5EF4-FFF2-40B4-BE49-F238E27FC236}">
                  <a16:creationId xmlns:a16="http://schemas.microsoft.com/office/drawing/2014/main" id="{AE5AA15B-2F77-4293-834B-9FEE0963C6E7}"/>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59" name="等腰三角形 42">
              <a:extLst>
                <a:ext uri="{FF2B5EF4-FFF2-40B4-BE49-F238E27FC236}">
                  <a16:creationId xmlns:a16="http://schemas.microsoft.com/office/drawing/2014/main" id="{5F1F3312-BFB2-4CF3-B00A-EC9574A59A3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60" name="TextBox 76">
            <a:extLst>
              <a:ext uri="{FF2B5EF4-FFF2-40B4-BE49-F238E27FC236}">
                <a16:creationId xmlns:a16="http://schemas.microsoft.com/office/drawing/2014/main" id="{AB492A70-A4B5-4A85-BF51-2D9F70AB809F}"/>
              </a:ext>
            </a:extLst>
          </p:cNvPr>
          <p:cNvSpPr txBox="1"/>
          <p:nvPr/>
        </p:nvSpPr>
        <p:spPr>
          <a:xfrm>
            <a:off x="6889679"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2013</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月</a:t>
            </a:r>
          </a:p>
        </p:txBody>
      </p:sp>
      <p:sp>
        <p:nvSpPr>
          <p:cNvPr id="61" name="矩形 60">
            <a:extLst>
              <a:ext uri="{FF2B5EF4-FFF2-40B4-BE49-F238E27FC236}">
                <a16:creationId xmlns:a16="http://schemas.microsoft.com/office/drawing/2014/main" id="{1BEEEC38-9E20-4530-A1CF-517F3D5E5057}"/>
              </a:ext>
            </a:extLst>
          </p:cNvPr>
          <p:cNvSpPr/>
          <p:nvPr/>
        </p:nvSpPr>
        <p:spPr>
          <a:xfrm>
            <a:off x="6747207" y="3593839"/>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7</a:t>
            </a:r>
            <a:endParaRPr lang="zh-CN" altLang="en-US" sz="1600" dirty="0">
              <a:latin typeface="华文中宋" panose="02010600040101010101" pitchFamily="2" charset="-122"/>
              <a:ea typeface="华文中宋" panose="02010600040101010101" pitchFamily="2" charset="-122"/>
            </a:endParaRPr>
          </a:p>
        </p:txBody>
      </p:sp>
      <p:sp>
        <p:nvSpPr>
          <p:cNvPr id="38" name="矩形 37">
            <a:extLst>
              <a:ext uri="{FF2B5EF4-FFF2-40B4-BE49-F238E27FC236}">
                <a16:creationId xmlns:a16="http://schemas.microsoft.com/office/drawing/2014/main" id="{37F7F271-A6A5-4638-AEB2-379E6525DB22}"/>
              </a:ext>
            </a:extLst>
          </p:cNvPr>
          <p:cNvSpPr/>
          <p:nvPr/>
        </p:nvSpPr>
        <p:spPr>
          <a:xfrm>
            <a:off x="7883279"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8</a:t>
            </a:r>
            <a:endParaRPr lang="zh-CN" altLang="en-US" sz="1600" dirty="0">
              <a:latin typeface="华文中宋" panose="02010600040101010101" pitchFamily="2" charset="-122"/>
              <a:ea typeface="华文中宋" panose="02010600040101010101" pitchFamily="2" charset="-122"/>
            </a:endParaRPr>
          </a:p>
        </p:txBody>
      </p:sp>
      <p:sp>
        <p:nvSpPr>
          <p:cNvPr id="39" name="椭圆 34">
            <a:extLst>
              <a:ext uri="{FF2B5EF4-FFF2-40B4-BE49-F238E27FC236}">
                <a16:creationId xmlns:a16="http://schemas.microsoft.com/office/drawing/2014/main" id="{FAF03B83-6C02-4104-90E0-9F6C6173A808}"/>
              </a:ext>
            </a:extLst>
          </p:cNvPr>
          <p:cNvSpPr/>
          <p:nvPr/>
        </p:nvSpPr>
        <p:spPr>
          <a:xfrm>
            <a:off x="8038451" y="2132231"/>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2">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0" name="TextBox 77">
            <a:extLst>
              <a:ext uri="{FF2B5EF4-FFF2-40B4-BE49-F238E27FC236}">
                <a16:creationId xmlns:a16="http://schemas.microsoft.com/office/drawing/2014/main" id="{EBF0732D-9BD5-44A6-8E65-678D481F493A}"/>
              </a:ext>
            </a:extLst>
          </p:cNvPr>
          <p:cNvSpPr txBox="1"/>
          <p:nvPr/>
        </p:nvSpPr>
        <p:spPr>
          <a:xfrm>
            <a:off x="8038451"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8</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6" name="矩形 65">
            <a:extLst>
              <a:ext uri="{FF2B5EF4-FFF2-40B4-BE49-F238E27FC236}">
                <a16:creationId xmlns:a16="http://schemas.microsoft.com/office/drawing/2014/main" id="{8BE4DB93-47A4-4222-B22B-B7807893810F}"/>
              </a:ext>
            </a:extLst>
          </p:cNvPr>
          <p:cNvSpPr/>
          <p:nvPr/>
        </p:nvSpPr>
        <p:spPr>
          <a:xfrm>
            <a:off x="6472727" y="6464478"/>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3.0</a:t>
            </a:r>
            <a:endParaRPr lang="zh-CN" altLang="en-US" sz="1600" dirty="0">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68" name="矩形 67">
            <a:extLst>
              <a:ext uri="{FF2B5EF4-FFF2-40B4-BE49-F238E27FC236}">
                <a16:creationId xmlns:a16="http://schemas.microsoft.com/office/drawing/2014/main" id="{AA78FD29-F01A-4659-BDCD-AED25212086A}"/>
              </a:ext>
            </a:extLst>
          </p:cNvPr>
          <p:cNvSpPr/>
          <p:nvPr/>
        </p:nvSpPr>
        <p:spPr>
          <a:xfrm>
            <a:off x="7486589" y="4420404"/>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4.0</a:t>
            </a:r>
            <a:endParaRPr lang="zh-CN" altLang="en-US" sz="1600" dirty="0">
              <a:latin typeface="华文中宋" panose="02010600040101010101" pitchFamily="2" charset="-122"/>
              <a:ea typeface="华文中宋" panose="02010600040101010101" pitchFamily="2" charset="-122"/>
            </a:endParaRPr>
          </a:p>
        </p:txBody>
      </p:sp>
      <p:sp>
        <p:nvSpPr>
          <p:cNvPr id="69" name="矩形 68">
            <a:extLst>
              <a:ext uri="{FF2B5EF4-FFF2-40B4-BE49-F238E27FC236}">
                <a16:creationId xmlns:a16="http://schemas.microsoft.com/office/drawing/2014/main" id="{516017B8-3AC8-4524-9B5E-2A37267C1C26}"/>
              </a:ext>
            </a:extLst>
          </p:cNvPr>
          <p:cNvSpPr/>
          <p:nvPr/>
        </p:nvSpPr>
        <p:spPr>
          <a:xfrm>
            <a:off x="5430238" y="4420404"/>
            <a:ext cx="12397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2.5</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sp>
        <p:nvSpPr>
          <p:cNvPr id="71" name="椭圆 34">
            <a:extLst>
              <a:ext uri="{FF2B5EF4-FFF2-40B4-BE49-F238E27FC236}">
                <a16:creationId xmlns:a16="http://schemas.microsoft.com/office/drawing/2014/main" id="{D2589029-00AF-4877-9DFE-5E0238FDAA58}"/>
              </a:ext>
            </a:extLst>
          </p:cNvPr>
          <p:cNvSpPr/>
          <p:nvPr/>
        </p:nvSpPr>
        <p:spPr>
          <a:xfrm>
            <a:off x="5515258"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72" name="椭圆 34">
            <a:extLst>
              <a:ext uri="{FF2B5EF4-FFF2-40B4-BE49-F238E27FC236}">
                <a16:creationId xmlns:a16="http://schemas.microsoft.com/office/drawing/2014/main" id="{A7B84231-B01B-4B28-A2BC-4759FADABB26}"/>
              </a:ext>
            </a:extLst>
          </p:cNvPr>
          <p:cNvSpPr/>
          <p:nvPr/>
        </p:nvSpPr>
        <p:spPr>
          <a:xfrm>
            <a:off x="7641761"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73" name="组合 72">
            <a:extLst>
              <a:ext uri="{FF2B5EF4-FFF2-40B4-BE49-F238E27FC236}">
                <a16:creationId xmlns:a16="http://schemas.microsoft.com/office/drawing/2014/main" id="{80C2566A-10D4-4300-953C-C8D21AD98342}"/>
              </a:ext>
            </a:extLst>
          </p:cNvPr>
          <p:cNvGrpSpPr/>
          <p:nvPr/>
        </p:nvGrpSpPr>
        <p:grpSpPr>
          <a:xfrm rot="10800000">
            <a:off x="6532944" y="4873442"/>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4" name="等腰三角形 43">
              <a:extLst>
                <a:ext uri="{FF2B5EF4-FFF2-40B4-BE49-F238E27FC236}">
                  <a16:creationId xmlns:a16="http://schemas.microsoft.com/office/drawing/2014/main" id="{FC352DA3-27DD-4160-A963-574D623AB25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5" name="等腰三角形 42">
              <a:extLst>
                <a:ext uri="{FF2B5EF4-FFF2-40B4-BE49-F238E27FC236}">
                  <a16:creationId xmlns:a16="http://schemas.microsoft.com/office/drawing/2014/main" id="{09E04059-775F-4422-AE00-2821CCB5376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414988" y="4851672"/>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464137" y="5121438"/>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
        <p:nvSpPr>
          <p:cNvPr id="81" name="TextBox 75">
            <a:extLst>
              <a:ext uri="{FF2B5EF4-FFF2-40B4-BE49-F238E27FC236}">
                <a16:creationId xmlns:a16="http://schemas.microsoft.com/office/drawing/2014/main" id="{0362771F-0813-4E54-B4E0-F08283FC130F}"/>
              </a:ext>
            </a:extLst>
          </p:cNvPr>
          <p:cNvSpPr txBox="1"/>
          <p:nvPr/>
        </p:nvSpPr>
        <p:spPr>
          <a:xfrm>
            <a:off x="5515257"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2" name="TextBox 76">
            <a:extLst>
              <a:ext uri="{FF2B5EF4-FFF2-40B4-BE49-F238E27FC236}">
                <a16:creationId xmlns:a16="http://schemas.microsoft.com/office/drawing/2014/main" id="{036A2873-E328-431C-9DFF-830BB67C9B15}"/>
              </a:ext>
            </a:extLst>
          </p:cNvPr>
          <p:cNvSpPr txBox="1"/>
          <p:nvPr/>
        </p:nvSpPr>
        <p:spPr>
          <a:xfrm>
            <a:off x="6573924" y="5121438"/>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12</a:t>
            </a:r>
            <a:r>
              <a:rPr lang="zh-CN" altLang="en-US" dirty="0">
                <a:latin typeface="华文中宋" panose="02010600040101010101" pitchFamily="2" charset="-122"/>
                <a:ea typeface="华文中宋" panose="02010600040101010101" pitchFamily="2" charset="-122"/>
              </a:rPr>
              <a:t>月</a:t>
            </a:r>
          </a:p>
        </p:txBody>
      </p:sp>
      <p:sp>
        <p:nvSpPr>
          <p:cNvPr id="83" name="TextBox 77">
            <a:extLst>
              <a:ext uri="{FF2B5EF4-FFF2-40B4-BE49-F238E27FC236}">
                <a16:creationId xmlns:a16="http://schemas.microsoft.com/office/drawing/2014/main" id="{419F9C98-2430-4AB1-B157-86A9FF9B29B3}"/>
              </a:ext>
            </a:extLst>
          </p:cNvPr>
          <p:cNvSpPr txBox="1"/>
          <p:nvPr/>
        </p:nvSpPr>
        <p:spPr>
          <a:xfrm>
            <a:off x="7641761"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2926803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grpSp>
        <p:nvGrpSpPr>
          <p:cNvPr id="55" name="组合 54">
            <a:extLst>
              <a:ext uri="{FF2B5EF4-FFF2-40B4-BE49-F238E27FC236}">
                <a16:creationId xmlns:a16="http://schemas.microsoft.com/office/drawing/2014/main" id="{CC1E5D75-7590-409B-9BD2-F1C3182947E6}"/>
              </a:ext>
            </a:extLst>
          </p:cNvPr>
          <p:cNvGrpSpPr/>
          <p:nvPr/>
        </p:nvGrpSpPr>
        <p:grpSpPr>
          <a:xfrm>
            <a:off x="1898289" y="1690688"/>
            <a:ext cx="1500922" cy="1996751"/>
            <a:chOff x="771524" y="4739999"/>
            <a:chExt cx="2348691" cy="1996751"/>
          </a:xfrm>
          <a:effectLst>
            <a:outerShdw blurRad="50800" dist="38100" dir="2700000" algn="tl" rotWithShape="0">
              <a:prstClr val="black">
                <a:alpha val="40000"/>
              </a:prstClr>
            </a:outerShdw>
          </a:effectLst>
        </p:grpSpPr>
        <p:grpSp>
          <p:nvGrpSpPr>
            <p:cNvPr id="56" name="组合 55">
              <a:extLst>
                <a:ext uri="{FF2B5EF4-FFF2-40B4-BE49-F238E27FC236}">
                  <a16:creationId xmlns:a16="http://schemas.microsoft.com/office/drawing/2014/main" id="{610887C8-6CDB-4487-BB41-B0B56ABCA7BC}"/>
                </a:ext>
              </a:extLst>
            </p:cNvPr>
            <p:cNvGrpSpPr/>
            <p:nvPr/>
          </p:nvGrpSpPr>
          <p:grpSpPr>
            <a:xfrm>
              <a:off x="771524" y="4739999"/>
              <a:ext cx="2348691" cy="1996751"/>
              <a:chOff x="771524" y="4739999"/>
              <a:chExt cx="2348691" cy="1996751"/>
            </a:xfrm>
          </p:grpSpPr>
          <p:sp>
            <p:nvSpPr>
              <p:cNvPr id="58" name="矩形 57">
                <a:extLst>
                  <a:ext uri="{FF2B5EF4-FFF2-40B4-BE49-F238E27FC236}">
                    <a16:creationId xmlns:a16="http://schemas.microsoft.com/office/drawing/2014/main" id="{B36967B3-A3E6-49C7-B8C9-08F5C9C5E237}"/>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Applet Container</a:t>
                </a:r>
                <a:endParaRPr lang="zh-CN" altLang="en-US" sz="1200" dirty="0">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6326ECA6-D301-47DB-ADDD-9DAB8F06F3D4}"/>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57" name="矩形 56">
              <a:extLst>
                <a:ext uri="{FF2B5EF4-FFF2-40B4-BE49-F238E27FC236}">
                  <a16:creationId xmlns:a16="http://schemas.microsoft.com/office/drawing/2014/main" id="{D9CEC56E-BB3C-4645-B991-6AC6EBFA4805}"/>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grpSp>
        <p:nvGrpSpPr>
          <p:cNvPr id="34" name="组合 33">
            <a:extLst>
              <a:ext uri="{FF2B5EF4-FFF2-40B4-BE49-F238E27FC236}">
                <a16:creationId xmlns:a16="http://schemas.microsoft.com/office/drawing/2014/main" id="{135D64E5-4C86-47C3-A678-62671B6FD427}"/>
              </a:ext>
            </a:extLst>
          </p:cNvPr>
          <p:cNvGrpSpPr/>
          <p:nvPr/>
        </p:nvGrpSpPr>
        <p:grpSpPr>
          <a:xfrm>
            <a:off x="4494916" y="1690688"/>
            <a:ext cx="2348692" cy="1996751"/>
            <a:chOff x="2790046" y="2185599"/>
            <a:chExt cx="2348692" cy="1996751"/>
          </a:xfrm>
          <a:effectLst>
            <a:outerShdw blurRad="50800" dist="38100" dir="2700000" algn="tl" rotWithShape="0">
              <a:prstClr val="black">
                <a:alpha val="40000"/>
              </a:prstClr>
            </a:outerShdw>
          </a:effectLst>
        </p:grpSpPr>
        <p:grpSp>
          <p:nvGrpSpPr>
            <p:cNvPr id="33" name="组合 32">
              <a:extLst>
                <a:ext uri="{FF2B5EF4-FFF2-40B4-BE49-F238E27FC236}">
                  <a16:creationId xmlns:a16="http://schemas.microsoft.com/office/drawing/2014/main" id="{A6458F53-F878-4FEB-9FEA-09E7B0ACF71D}"/>
                </a:ext>
              </a:extLst>
            </p:cNvPr>
            <p:cNvGrpSpPr/>
            <p:nvPr/>
          </p:nvGrpSpPr>
          <p:grpSpPr>
            <a:xfrm>
              <a:off x="2790047" y="2185599"/>
              <a:ext cx="2348691" cy="1996751"/>
              <a:chOff x="2790047" y="2185599"/>
              <a:chExt cx="2348691" cy="1996751"/>
            </a:xfrm>
          </p:grpSpPr>
          <p:sp>
            <p:nvSpPr>
              <p:cNvPr id="13" name="矩形 12">
                <a:extLst>
                  <a:ext uri="{FF2B5EF4-FFF2-40B4-BE49-F238E27FC236}">
                    <a16:creationId xmlns:a16="http://schemas.microsoft.com/office/drawing/2014/main" id="{AE50B2FD-7CD3-4426-BC6C-796A6124DCB2}"/>
                  </a:ext>
                </a:extLst>
              </p:cNvPr>
              <p:cNvSpPr/>
              <p:nvPr/>
            </p:nvSpPr>
            <p:spPr>
              <a:xfrm>
                <a:off x="2790047" y="21855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Web Container</a:t>
                </a:r>
                <a:endParaRPr lang="zh-CN" altLang="en-US" sz="1200" dirty="0">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CCC05BB6-36E4-4455-8AB6-E3339F581091}"/>
                  </a:ext>
                </a:extLst>
              </p:cNvPr>
              <p:cNvSpPr/>
              <p:nvPr/>
            </p:nvSpPr>
            <p:spPr>
              <a:xfrm>
                <a:off x="2790047" y="38588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17" name="矩形 16">
              <a:extLst>
                <a:ext uri="{FF2B5EF4-FFF2-40B4-BE49-F238E27FC236}">
                  <a16:creationId xmlns:a16="http://schemas.microsoft.com/office/drawing/2014/main" id="{192B52E1-4C32-4952-89EC-25A14A7DCB95}"/>
                </a:ext>
              </a:extLst>
            </p:cNvPr>
            <p:cNvSpPr/>
            <p:nvPr/>
          </p:nvSpPr>
          <p:spPr>
            <a:xfrm>
              <a:off x="2790046" y="3246713"/>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9" name="任意多边形: 形状 8">
            <a:extLst>
              <a:ext uri="{FF2B5EF4-FFF2-40B4-BE49-F238E27FC236}">
                <a16:creationId xmlns:a16="http://schemas.microsoft.com/office/drawing/2014/main" id="{223D6AC9-4BA6-4475-A4FA-4021AE7EFF0B}"/>
              </a:ext>
            </a:extLst>
          </p:cNvPr>
          <p:cNvSpPr/>
          <p:nvPr/>
        </p:nvSpPr>
        <p:spPr>
          <a:xfrm>
            <a:off x="2206971" y="2134804"/>
            <a:ext cx="787043"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Applet</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流程图: 终止 9">
            <a:extLst>
              <a:ext uri="{FF2B5EF4-FFF2-40B4-BE49-F238E27FC236}">
                <a16:creationId xmlns:a16="http://schemas.microsoft.com/office/drawing/2014/main" id="{46EADD1D-8CE8-42D2-942B-6B5A5E1BD3AF}"/>
              </a:ext>
            </a:extLst>
          </p:cNvPr>
          <p:cNvSpPr/>
          <p:nvPr/>
        </p:nvSpPr>
        <p:spPr>
          <a:xfrm>
            <a:off x="4692820" y="2180885"/>
            <a:ext cx="890587" cy="323461"/>
          </a:xfrm>
          <a:prstGeom prst="flowChartTerminator">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JSP</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18" name="组合 17">
            <a:extLst>
              <a:ext uri="{FF2B5EF4-FFF2-40B4-BE49-F238E27FC236}">
                <a16:creationId xmlns:a16="http://schemas.microsoft.com/office/drawing/2014/main" id="{42DF16D6-2C32-4AFD-988B-B4D069109736}"/>
              </a:ext>
            </a:extLst>
          </p:cNvPr>
          <p:cNvGrpSpPr/>
          <p:nvPr/>
        </p:nvGrpSpPr>
        <p:grpSpPr>
          <a:xfrm>
            <a:off x="5866014" y="2134804"/>
            <a:ext cx="760414" cy="344130"/>
            <a:chOff x="4161144" y="2629715"/>
            <a:chExt cx="760414" cy="344130"/>
          </a:xfrm>
          <a:effectLst>
            <a:outerShdw blurRad="50800" dist="38100" dir="2700000" algn="tl" rotWithShape="0">
              <a:prstClr val="black">
                <a:alpha val="40000"/>
              </a:prstClr>
            </a:outerShdw>
          </a:effectLst>
        </p:grpSpPr>
        <p:sp>
          <p:nvSpPr>
            <p:cNvPr id="26" name="任意多边形: 形状 25">
              <a:extLst>
                <a:ext uri="{FF2B5EF4-FFF2-40B4-BE49-F238E27FC236}">
                  <a16:creationId xmlns:a16="http://schemas.microsoft.com/office/drawing/2014/main" id="{A1398FB3-407D-4121-B385-0C49976A5A72}"/>
                </a:ext>
              </a:extLst>
            </p:cNvPr>
            <p:cNvSpPr/>
            <p:nvPr/>
          </p:nvSpPr>
          <p:spPr>
            <a:xfrm flipV="1">
              <a:off x="4161144" y="2629715"/>
              <a:ext cx="760414" cy="327461"/>
            </a:xfrm>
            <a:custGeom>
              <a:avLst/>
              <a:gdLst>
                <a:gd name="connsiteX0" fmla="*/ 0 w 1111250"/>
                <a:gd name="connsiteY0" fmla="*/ 0 h 473075"/>
                <a:gd name="connsiteX1" fmla="*/ 1111250 w 1111250"/>
                <a:gd name="connsiteY1" fmla="*/ 3175 h 473075"/>
                <a:gd name="connsiteX2" fmla="*/ 1111250 w 1111250"/>
                <a:gd name="connsiteY2" fmla="*/ 374650 h 473075"/>
                <a:gd name="connsiteX3" fmla="*/ 549275 w 1111250"/>
                <a:gd name="connsiteY3" fmla="*/ 473075 h 473075"/>
                <a:gd name="connsiteX4" fmla="*/ 3175 w 1111250"/>
                <a:gd name="connsiteY4" fmla="*/ 371475 h 473075"/>
                <a:gd name="connsiteX5" fmla="*/ 0 w 1111250"/>
                <a:gd name="connsiteY5" fmla="*/ 0 h 47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1250" h="473075">
                  <a:moveTo>
                    <a:pt x="0" y="0"/>
                  </a:moveTo>
                  <a:lnTo>
                    <a:pt x="1111250" y="3175"/>
                  </a:lnTo>
                  <a:lnTo>
                    <a:pt x="1111250" y="374650"/>
                  </a:lnTo>
                  <a:lnTo>
                    <a:pt x="549275" y="473075"/>
                  </a:lnTo>
                  <a:lnTo>
                    <a:pt x="3175" y="371475"/>
                  </a:lnTo>
                  <a:cubicBezTo>
                    <a:pt x="2117" y="247650"/>
                    <a:pt x="1058" y="123825"/>
                    <a:pt x="0"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964CAE20-A733-4C6E-91B7-630C55D813FC}"/>
                </a:ext>
              </a:extLst>
            </p:cNvPr>
            <p:cNvSpPr txBox="1"/>
            <p:nvPr/>
          </p:nvSpPr>
          <p:spPr>
            <a:xfrm>
              <a:off x="4216245" y="2696846"/>
              <a:ext cx="662361" cy="276999"/>
            </a:xfrm>
            <a:prstGeom prst="rect">
              <a:avLst/>
            </a:prstGeom>
            <a:noFill/>
          </p:spPr>
          <p:txBody>
            <a:bodyPr wrap="none" rtlCol="0">
              <a:spAutoFit/>
            </a:bodyPr>
            <a:lstStyle/>
            <a:p>
              <a:r>
                <a:rPr lang="en-US" altLang="zh-CN" sz="12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Servlet</a:t>
              </a:r>
              <a:endParaRPr lang="zh-CN" altLang="en-US" sz="1200" dirty="0"/>
            </a:p>
          </p:txBody>
        </p:sp>
      </p:grpSp>
      <p:grpSp>
        <p:nvGrpSpPr>
          <p:cNvPr id="35" name="组合 34">
            <a:extLst>
              <a:ext uri="{FF2B5EF4-FFF2-40B4-BE49-F238E27FC236}">
                <a16:creationId xmlns:a16="http://schemas.microsoft.com/office/drawing/2014/main" id="{DB624A27-12F6-485B-A006-D9B0C5D7231E}"/>
              </a:ext>
            </a:extLst>
          </p:cNvPr>
          <p:cNvGrpSpPr/>
          <p:nvPr/>
        </p:nvGrpSpPr>
        <p:grpSpPr>
          <a:xfrm>
            <a:off x="7937760" y="1690688"/>
            <a:ext cx="2348691" cy="1996751"/>
            <a:chOff x="771524" y="4739999"/>
            <a:chExt cx="2348691" cy="1996751"/>
          </a:xfrm>
          <a:effectLst>
            <a:outerShdw blurRad="50800" dist="38100" dir="2700000" algn="tl" rotWithShape="0">
              <a:prstClr val="black">
                <a:alpha val="40000"/>
              </a:prstClr>
            </a:outerShdw>
          </a:effectLst>
        </p:grpSpPr>
        <p:grpSp>
          <p:nvGrpSpPr>
            <p:cNvPr id="36" name="组合 35">
              <a:extLst>
                <a:ext uri="{FF2B5EF4-FFF2-40B4-BE49-F238E27FC236}">
                  <a16:creationId xmlns:a16="http://schemas.microsoft.com/office/drawing/2014/main" id="{79F51AE7-6A3B-4457-85E6-F78086B3C9F5}"/>
                </a:ext>
              </a:extLst>
            </p:cNvPr>
            <p:cNvGrpSpPr/>
            <p:nvPr/>
          </p:nvGrpSpPr>
          <p:grpSpPr>
            <a:xfrm>
              <a:off x="771524" y="4739999"/>
              <a:ext cx="2348691" cy="1996751"/>
              <a:chOff x="771524" y="4739999"/>
              <a:chExt cx="2348691" cy="1996751"/>
            </a:xfrm>
          </p:grpSpPr>
          <p:sp>
            <p:nvSpPr>
              <p:cNvPr id="38" name="矩形 37">
                <a:extLst>
                  <a:ext uri="{FF2B5EF4-FFF2-40B4-BE49-F238E27FC236}">
                    <a16:creationId xmlns:a16="http://schemas.microsoft.com/office/drawing/2014/main" id="{F9D5057E-DC86-40F7-9501-F4A40B9B42F9}"/>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EJB Container</a:t>
                </a:r>
                <a:endParaRPr lang="zh-CN" altLang="en-US" sz="1200" dirty="0">
                  <a:latin typeface="Arial" panose="020B0604020202020204" pitchFamily="34" charset="0"/>
                  <a:cs typeface="Arial" panose="020B0604020202020204" pitchFamily="34" charset="0"/>
                </a:endParaRPr>
              </a:p>
            </p:txBody>
          </p:sp>
          <p:sp>
            <p:nvSpPr>
              <p:cNvPr id="39" name="矩形 38">
                <a:extLst>
                  <a:ext uri="{FF2B5EF4-FFF2-40B4-BE49-F238E27FC236}">
                    <a16:creationId xmlns:a16="http://schemas.microsoft.com/office/drawing/2014/main" id="{FE265FE5-9C7D-46D8-8A0E-192F3CE9878D}"/>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37" name="矩形 36">
              <a:extLst>
                <a:ext uri="{FF2B5EF4-FFF2-40B4-BE49-F238E27FC236}">
                  <a16:creationId xmlns:a16="http://schemas.microsoft.com/office/drawing/2014/main" id="{41ADFD0E-402C-4E54-A869-DC65F19F1B11}"/>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47" name="椭圆 46">
            <a:extLst>
              <a:ext uri="{FF2B5EF4-FFF2-40B4-BE49-F238E27FC236}">
                <a16:creationId xmlns:a16="http://schemas.microsoft.com/office/drawing/2014/main" id="{0DD8E14B-8891-470C-BF5E-184C4A29A091}"/>
              </a:ext>
            </a:extLst>
          </p:cNvPr>
          <p:cNvSpPr/>
          <p:nvPr/>
        </p:nvSpPr>
        <p:spPr>
          <a:xfrm>
            <a:off x="8659783" y="2050355"/>
            <a:ext cx="904644" cy="460115"/>
          </a:xfrm>
          <a:prstGeom prst="ellipse">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EJB</a:t>
            </a:r>
            <a:endParaRPr lang="zh-CN" altLang="en-US" sz="12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60" name="组合 59">
            <a:extLst>
              <a:ext uri="{FF2B5EF4-FFF2-40B4-BE49-F238E27FC236}">
                <a16:creationId xmlns:a16="http://schemas.microsoft.com/office/drawing/2014/main" id="{3E73DEE7-AFDC-4F8C-98D4-7B829D1C96F1}"/>
              </a:ext>
            </a:extLst>
          </p:cNvPr>
          <p:cNvGrpSpPr/>
          <p:nvPr/>
        </p:nvGrpSpPr>
        <p:grpSpPr>
          <a:xfrm>
            <a:off x="1898289" y="4057974"/>
            <a:ext cx="1500922" cy="1996751"/>
            <a:chOff x="771524" y="4739999"/>
            <a:chExt cx="2348691" cy="1996751"/>
          </a:xfrm>
          <a:effectLst>
            <a:outerShdw blurRad="50800" dist="38100" dir="2700000" algn="tl" rotWithShape="0">
              <a:prstClr val="black">
                <a:alpha val="40000"/>
              </a:prstClr>
            </a:outerShdw>
          </a:effectLst>
        </p:grpSpPr>
        <p:grpSp>
          <p:nvGrpSpPr>
            <p:cNvPr id="61" name="组合 60">
              <a:extLst>
                <a:ext uri="{FF2B5EF4-FFF2-40B4-BE49-F238E27FC236}">
                  <a16:creationId xmlns:a16="http://schemas.microsoft.com/office/drawing/2014/main" id="{F43D295B-413A-448A-9847-D5F5BDD15177}"/>
                </a:ext>
              </a:extLst>
            </p:cNvPr>
            <p:cNvGrpSpPr/>
            <p:nvPr/>
          </p:nvGrpSpPr>
          <p:grpSpPr>
            <a:xfrm>
              <a:off x="771524" y="4739999"/>
              <a:ext cx="2348691" cy="1996751"/>
              <a:chOff x="771524" y="4739999"/>
              <a:chExt cx="2348691" cy="1996751"/>
            </a:xfrm>
          </p:grpSpPr>
          <p:sp>
            <p:nvSpPr>
              <p:cNvPr id="63" name="矩形 62">
                <a:extLst>
                  <a:ext uri="{FF2B5EF4-FFF2-40B4-BE49-F238E27FC236}">
                    <a16:creationId xmlns:a16="http://schemas.microsoft.com/office/drawing/2014/main" id="{B01A281B-A26A-4C2E-B89C-4604604205D6}"/>
                  </a:ext>
                </a:extLst>
              </p:cNvPr>
              <p:cNvSpPr/>
              <p:nvPr/>
            </p:nvSpPr>
            <p:spPr>
              <a:xfrm>
                <a:off x="771524" y="4739999"/>
                <a:ext cx="2348691" cy="1996751"/>
              </a:xfrm>
              <a:prstGeom prst="rect">
                <a:avLst/>
              </a:prstGeom>
              <a:ln w="25400">
                <a:solidFill>
                  <a:schemeClr val="tx1"/>
                </a:solidFill>
              </a:ln>
              <a:effectLst>
                <a:outerShdw blurRad="50800" dist="50800" dir="5400000" sx="4000" sy="4000" algn="ctr" rotWithShape="0">
                  <a:schemeClr val="bg1">
                    <a:lumMod val="50000"/>
                    <a:alpha val="43000"/>
                  </a:schemeClr>
                </a:outerShdw>
              </a:effectLst>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altLang="zh-CN" sz="1200" dirty="0">
                    <a:latin typeface="Arial" panose="020B0604020202020204" pitchFamily="34" charset="0"/>
                    <a:cs typeface="Arial" panose="020B0604020202020204" pitchFamily="34" charset="0"/>
                  </a:rPr>
                  <a:t>Application Client Container</a:t>
                </a:r>
                <a:endParaRPr lang="zh-CN" altLang="en-US" sz="1200" dirty="0">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69123A28-886F-4066-BFB4-FF91D781DD8A}"/>
                  </a:ext>
                </a:extLst>
              </p:cNvPr>
              <p:cNvSpPr/>
              <p:nvPr/>
            </p:nvSpPr>
            <p:spPr>
              <a:xfrm>
                <a:off x="771524" y="5781975"/>
                <a:ext cx="2348691" cy="612176"/>
              </a:xfrm>
              <a:prstGeom prst="rect">
                <a:avLst/>
              </a:prstGeom>
              <a:noFill/>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latin typeface="Arial Black" panose="020B0A04020102020204" pitchFamily="34" charset="0"/>
                </a:endParaRPr>
              </a:p>
            </p:txBody>
          </p:sp>
        </p:grpSp>
        <p:sp>
          <p:nvSpPr>
            <p:cNvPr id="62" name="矩形 61">
              <a:extLst>
                <a:ext uri="{FF2B5EF4-FFF2-40B4-BE49-F238E27FC236}">
                  <a16:creationId xmlns:a16="http://schemas.microsoft.com/office/drawing/2014/main" id="{6D573487-7C73-4F75-A75A-124DCED11DB0}"/>
                </a:ext>
              </a:extLst>
            </p:cNvPr>
            <p:cNvSpPr/>
            <p:nvPr/>
          </p:nvSpPr>
          <p:spPr>
            <a:xfrm>
              <a:off x="771524" y="6413289"/>
              <a:ext cx="2348691" cy="323461"/>
            </a:xfrm>
            <a:prstGeom prst="rect">
              <a:avLst/>
            </a:prstGeom>
            <a:ln w="254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err="1">
                  <a:latin typeface="Arial Black" panose="020B0A04020102020204" pitchFamily="34" charset="0"/>
                </a:rPr>
                <a:t>JavaSE</a:t>
              </a:r>
              <a:endParaRPr lang="zh-CN" altLang="en-US" dirty="0">
                <a:latin typeface="Arial Black" panose="020B0A04020102020204" pitchFamily="34" charset="0"/>
              </a:endParaRPr>
            </a:p>
          </p:txBody>
        </p:sp>
      </p:grpSp>
      <p:sp>
        <p:nvSpPr>
          <p:cNvPr id="53" name="流程图: 文档 52">
            <a:extLst>
              <a:ext uri="{FF2B5EF4-FFF2-40B4-BE49-F238E27FC236}">
                <a16:creationId xmlns:a16="http://schemas.microsoft.com/office/drawing/2014/main" id="{9B42DB8C-FDB7-4A55-9E9D-937081337B59}"/>
              </a:ext>
            </a:extLst>
          </p:cNvPr>
          <p:cNvSpPr/>
          <p:nvPr/>
        </p:nvSpPr>
        <p:spPr>
          <a:xfrm>
            <a:off x="2166960" y="4536466"/>
            <a:ext cx="963580" cy="472534"/>
          </a:xfrm>
          <a:prstGeom prst="flowChartDocumen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200" dirty="0">
                <a:ln w="0"/>
                <a:solidFill>
                  <a:schemeClr val="tx1"/>
                </a:solidFill>
                <a:effectLst>
                  <a:outerShdw blurRad="38100" dist="19050" dir="2700000" algn="tl" rotWithShape="0">
                    <a:schemeClr val="dk1">
                      <a:alpha val="40000"/>
                    </a:schemeClr>
                  </a:outerShdw>
                </a:effectLst>
              </a:rPr>
              <a:t>Application Client</a:t>
            </a:r>
            <a:endParaRPr lang="zh-CN" altLang="en-US" sz="1200" dirty="0">
              <a:ln w="0"/>
              <a:solidFill>
                <a:schemeClr val="tx1"/>
              </a:solidFill>
              <a:effectLst>
                <a:outerShdw blurRad="38100" dist="19050" dir="2700000" algn="tl" rotWithShape="0">
                  <a:schemeClr val="dk1">
                    <a:alpha val="40000"/>
                  </a:schemeClr>
                </a:outerShdw>
              </a:effectLst>
            </a:endParaRPr>
          </a:p>
        </p:txBody>
      </p:sp>
      <p:sp>
        <p:nvSpPr>
          <p:cNvPr id="2" name="圆柱形 1">
            <a:extLst>
              <a:ext uri="{FF2B5EF4-FFF2-40B4-BE49-F238E27FC236}">
                <a16:creationId xmlns:a16="http://schemas.microsoft.com/office/drawing/2014/main" id="{22AE7185-15CA-48EF-B693-0AADB6E3A3AD}"/>
              </a:ext>
            </a:extLst>
          </p:cNvPr>
          <p:cNvSpPr/>
          <p:nvPr/>
        </p:nvSpPr>
        <p:spPr>
          <a:xfrm>
            <a:off x="5461415" y="4397378"/>
            <a:ext cx="1321309" cy="915218"/>
          </a:xfrm>
          <a:prstGeom prst="can">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Database</a:t>
            </a:r>
            <a:endParaRPr lang="zh-CN" altLang="en-US"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nvGrpSpPr>
          <p:cNvPr id="7" name="组合 6">
            <a:extLst>
              <a:ext uri="{FF2B5EF4-FFF2-40B4-BE49-F238E27FC236}">
                <a16:creationId xmlns:a16="http://schemas.microsoft.com/office/drawing/2014/main" id="{3D87708E-E6A1-4902-B24A-1FBC339AA617}"/>
              </a:ext>
            </a:extLst>
          </p:cNvPr>
          <p:cNvGrpSpPr/>
          <p:nvPr/>
        </p:nvGrpSpPr>
        <p:grpSpPr>
          <a:xfrm>
            <a:off x="3416041" y="2454681"/>
            <a:ext cx="1400145" cy="568629"/>
            <a:chOff x="3416041" y="2689063"/>
            <a:chExt cx="1400145" cy="568629"/>
          </a:xfrm>
        </p:grpSpPr>
        <p:cxnSp>
          <p:nvCxnSpPr>
            <p:cNvPr id="5" name="直接箭头连接符 4">
              <a:extLst>
                <a:ext uri="{FF2B5EF4-FFF2-40B4-BE49-F238E27FC236}">
                  <a16:creationId xmlns:a16="http://schemas.microsoft.com/office/drawing/2014/main" id="{E3D9A49D-D48B-48AC-9FF6-5A77C8BA02D6}"/>
                </a:ext>
              </a:extLst>
            </p:cNvPr>
            <p:cNvCxnSpPr>
              <a:endCxn id="13" idx="1"/>
            </p:cNvCxnSpPr>
            <p:nvPr/>
          </p:nvCxnSpPr>
          <p:spPr>
            <a:xfrm>
              <a:off x="3416041" y="2689063"/>
              <a:ext cx="1078876"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D0F40C16-C646-49C9-BC97-DB7898869F62}"/>
                </a:ext>
              </a:extLst>
            </p:cNvPr>
            <p:cNvSpPr txBox="1"/>
            <p:nvPr/>
          </p:nvSpPr>
          <p:spPr>
            <a:xfrm>
              <a:off x="3898499" y="2980693"/>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grpSp>
        <p:nvGrpSpPr>
          <p:cNvPr id="27" name="组合 26">
            <a:extLst>
              <a:ext uri="{FF2B5EF4-FFF2-40B4-BE49-F238E27FC236}">
                <a16:creationId xmlns:a16="http://schemas.microsoft.com/office/drawing/2014/main" id="{1A8ABC1B-256C-4432-A850-2EE468D69FFC}"/>
              </a:ext>
            </a:extLst>
          </p:cNvPr>
          <p:cNvGrpSpPr/>
          <p:nvPr/>
        </p:nvGrpSpPr>
        <p:grpSpPr>
          <a:xfrm>
            <a:off x="3399211" y="3057890"/>
            <a:ext cx="1858368" cy="1998460"/>
            <a:chOff x="3399211" y="2938163"/>
            <a:chExt cx="1858368" cy="2453337"/>
          </a:xfrm>
        </p:grpSpPr>
        <p:cxnSp>
          <p:nvCxnSpPr>
            <p:cNvPr id="11" name="连接符: 肘形 10">
              <a:extLst>
                <a:ext uri="{FF2B5EF4-FFF2-40B4-BE49-F238E27FC236}">
                  <a16:creationId xmlns:a16="http://schemas.microsoft.com/office/drawing/2014/main" id="{05A38951-B8A8-4991-BAE4-E0B1F59138FB}"/>
                </a:ext>
              </a:extLst>
            </p:cNvPr>
            <p:cNvCxnSpPr>
              <a:cxnSpLocks/>
              <a:stCxn id="63" idx="3"/>
              <a:endCxn id="17" idx="1"/>
            </p:cNvCxnSpPr>
            <p:nvPr/>
          </p:nvCxnSpPr>
          <p:spPr>
            <a:xfrm flipV="1">
              <a:off x="3399211" y="2938163"/>
              <a:ext cx="1095705" cy="245333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86500C02-85D6-4A05-B382-7605912AD8F9}"/>
                </a:ext>
              </a:extLst>
            </p:cNvPr>
            <p:cNvSpPr txBox="1"/>
            <p:nvPr/>
          </p:nvSpPr>
          <p:spPr>
            <a:xfrm>
              <a:off x="4339892" y="4611367"/>
              <a:ext cx="917687"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HTTP SSL</a:t>
              </a:r>
              <a:endParaRPr lang="zh-CN" altLang="en-US" sz="1200" dirty="0">
                <a:latin typeface="Arial" panose="020B0604020202020204" pitchFamily="34" charset="0"/>
                <a:cs typeface="Arial" panose="020B0604020202020204" pitchFamily="34" charset="0"/>
              </a:endParaRPr>
            </a:p>
          </p:txBody>
        </p:sp>
      </p:grpSp>
      <p:cxnSp>
        <p:nvCxnSpPr>
          <p:cNvPr id="71" name="直接箭头连接符 70">
            <a:extLst>
              <a:ext uri="{FF2B5EF4-FFF2-40B4-BE49-F238E27FC236}">
                <a16:creationId xmlns:a16="http://schemas.microsoft.com/office/drawing/2014/main" id="{0E37710E-2D39-47CB-84AB-020BECD82A35}"/>
              </a:ext>
            </a:extLst>
          </p:cNvPr>
          <p:cNvCxnSpPr>
            <a:cxnSpLocks/>
            <a:stCxn id="13" idx="3"/>
            <a:endCxn id="38" idx="1"/>
          </p:cNvCxnSpPr>
          <p:nvPr/>
        </p:nvCxnSpPr>
        <p:spPr>
          <a:xfrm>
            <a:off x="6843608" y="2689064"/>
            <a:ext cx="109415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5AF32C54-9B0C-410E-B785-D0A30F6B99D0}"/>
              </a:ext>
            </a:extLst>
          </p:cNvPr>
          <p:cNvCxnSpPr>
            <a:cxnSpLocks/>
            <a:endCxn id="37" idx="2"/>
          </p:cNvCxnSpPr>
          <p:nvPr/>
        </p:nvCxnSpPr>
        <p:spPr>
          <a:xfrm flipV="1">
            <a:off x="3416041" y="3687439"/>
            <a:ext cx="5696065" cy="175192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8DA644B-2478-407A-8BAF-56A1C11B93AA}"/>
              </a:ext>
            </a:extLst>
          </p:cNvPr>
          <p:cNvCxnSpPr>
            <a:cxnSpLocks/>
            <a:endCxn id="2" idx="2"/>
          </p:cNvCxnSpPr>
          <p:nvPr/>
        </p:nvCxnSpPr>
        <p:spPr>
          <a:xfrm flipV="1">
            <a:off x="3416041" y="4854987"/>
            <a:ext cx="2045374" cy="12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连接符: 肘形 76">
            <a:extLst>
              <a:ext uri="{FF2B5EF4-FFF2-40B4-BE49-F238E27FC236}">
                <a16:creationId xmlns:a16="http://schemas.microsoft.com/office/drawing/2014/main" id="{B560DA51-A576-4301-82F8-23BD4EE0D7FA}"/>
              </a:ext>
            </a:extLst>
          </p:cNvPr>
          <p:cNvCxnSpPr>
            <a:cxnSpLocks/>
            <a:stCxn id="14" idx="2"/>
            <a:endCxn id="2" idx="1"/>
          </p:cNvCxnSpPr>
          <p:nvPr/>
        </p:nvCxnSpPr>
        <p:spPr>
          <a:xfrm rot="16200000" flipH="1">
            <a:off x="5540697" y="3816004"/>
            <a:ext cx="709939" cy="45280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a:extLst>
              <a:ext uri="{FF2B5EF4-FFF2-40B4-BE49-F238E27FC236}">
                <a16:creationId xmlns:a16="http://schemas.microsoft.com/office/drawing/2014/main" id="{4A7BFB95-2CA9-41D9-9036-1E00B119EC5E}"/>
              </a:ext>
            </a:extLst>
          </p:cNvPr>
          <p:cNvCxnSpPr>
            <a:cxnSpLocks/>
            <a:stCxn id="37" idx="1"/>
            <a:endCxn id="2" idx="4"/>
          </p:cNvCxnSpPr>
          <p:nvPr/>
        </p:nvCxnSpPr>
        <p:spPr>
          <a:xfrm rot="10800000" flipV="1">
            <a:off x="6782724" y="3525709"/>
            <a:ext cx="1155036" cy="132927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E09C463-DBCA-4B8E-99D8-BDEB8B1AD3BA}"/>
              </a:ext>
            </a:extLst>
          </p:cNvPr>
          <p:cNvSpPr txBox="1"/>
          <p:nvPr/>
        </p:nvSpPr>
        <p:spPr>
          <a:xfrm>
            <a:off x="5471810" y="100140"/>
            <a:ext cx="6628738" cy="307777"/>
          </a:xfrm>
          <a:prstGeom prst="rect">
            <a:avLst/>
          </a:prstGeom>
          <a:noFill/>
        </p:spPr>
        <p:txBody>
          <a:bodyPr wrap="none" rtlCol="0">
            <a:spAutoFit/>
          </a:bodyPr>
          <a:lstStyle/>
          <a:p>
            <a:r>
              <a:rPr lang="en-US" altLang="zh-CN" sz="1400" dirty="0">
                <a:latin typeface="Courier New" panose="02070309020205020404" pitchFamily="49" charset="0"/>
                <a:cs typeface="Courier New" panose="02070309020205020404" pitchFamily="49" charset="0"/>
              </a:rPr>
              <a:t>https://www.oracle.com/java/technologies/java-ee-glance.html</a:t>
            </a:r>
            <a:endParaRPr lang="zh-CN" altLang="en-US" sz="1400" dirty="0">
              <a:latin typeface="Courier New" panose="02070309020205020404" pitchFamily="49" charset="0"/>
              <a:cs typeface="Courier New" panose="02070309020205020404" pitchFamily="49" charset="0"/>
            </a:endParaRPr>
          </a:p>
        </p:txBody>
      </p:sp>
      <p:grpSp>
        <p:nvGrpSpPr>
          <p:cNvPr id="128" name="组合 127">
            <a:extLst>
              <a:ext uri="{FF2B5EF4-FFF2-40B4-BE49-F238E27FC236}">
                <a16:creationId xmlns:a16="http://schemas.microsoft.com/office/drawing/2014/main" id="{19BE144B-20CA-4807-A1C1-B13B47105F60}"/>
              </a:ext>
            </a:extLst>
          </p:cNvPr>
          <p:cNvGrpSpPr/>
          <p:nvPr/>
        </p:nvGrpSpPr>
        <p:grpSpPr>
          <a:xfrm>
            <a:off x="2006890" y="5099950"/>
            <a:ext cx="1304533" cy="582013"/>
            <a:chOff x="4974298" y="3279315"/>
            <a:chExt cx="1304533" cy="582013"/>
          </a:xfrm>
        </p:grpSpPr>
        <p:sp>
          <p:nvSpPr>
            <p:cNvPr id="129" name="矩形 128">
              <a:extLst>
                <a:ext uri="{FF2B5EF4-FFF2-40B4-BE49-F238E27FC236}">
                  <a16:creationId xmlns:a16="http://schemas.microsoft.com/office/drawing/2014/main" id="{67C180FC-263C-4257-A456-63A45F0FD06F}"/>
                </a:ext>
              </a:extLst>
            </p:cNvPr>
            <p:cNvSpPr/>
            <p:nvPr/>
          </p:nvSpPr>
          <p:spPr>
            <a:xfrm>
              <a:off x="529742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0" name="矩形 129">
              <a:extLst>
                <a:ext uri="{FF2B5EF4-FFF2-40B4-BE49-F238E27FC236}">
                  <a16:creationId xmlns:a16="http://schemas.microsoft.com/office/drawing/2014/main" id="{676335E8-1F35-43FD-9A09-DD8EDD497642}"/>
                </a:ext>
              </a:extLst>
            </p:cNvPr>
            <p:cNvSpPr/>
            <p:nvPr/>
          </p:nvSpPr>
          <p:spPr>
            <a:xfrm>
              <a:off x="5460771"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1" name="矩形 130">
              <a:extLst>
                <a:ext uri="{FF2B5EF4-FFF2-40B4-BE49-F238E27FC236}">
                  <a16:creationId xmlns:a16="http://schemas.microsoft.com/office/drawing/2014/main" id="{124EC017-A453-4C9D-AA1E-9421F29794C0}"/>
                </a:ext>
              </a:extLst>
            </p:cNvPr>
            <p:cNvSpPr/>
            <p:nvPr/>
          </p:nvSpPr>
          <p:spPr>
            <a:xfrm>
              <a:off x="5626218" y="3282490"/>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34" name="矩形 133">
              <a:extLst>
                <a:ext uri="{FF2B5EF4-FFF2-40B4-BE49-F238E27FC236}">
                  <a16:creationId xmlns:a16="http://schemas.microsoft.com/office/drawing/2014/main" id="{8D83F245-B172-4D9B-969A-3267481C8C42}"/>
                </a:ext>
              </a:extLst>
            </p:cNvPr>
            <p:cNvSpPr/>
            <p:nvPr/>
          </p:nvSpPr>
          <p:spPr>
            <a:xfrm>
              <a:off x="4974298" y="3282489"/>
              <a:ext cx="1584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35" name="矩形 134">
              <a:extLst>
                <a:ext uri="{FF2B5EF4-FFF2-40B4-BE49-F238E27FC236}">
                  <a16:creationId xmlns:a16="http://schemas.microsoft.com/office/drawing/2014/main" id="{65C9103C-58CC-48D1-AE32-4CE1943F6A42}"/>
                </a:ext>
              </a:extLst>
            </p:cNvPr>
            <p:cNvSpPr/>
            <p:nvPr/>
          </p:nvSpPr>
          <p:spPr>
            <a:xfrm>
              <a:off x="4974667" y="3722643"/>
              <a:ext cx="3168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400" dirty="0">
                  <a:solidFill>
                    <a:schemeClr val="tx1"/>
                  </a:solidFill>
                  <a:latin typeface="Arial" panose="020B0604020202020204" pitchFamily="34" charset="0"/>
                  <a:cs typeface="Arial" panose="020B0604020202020204" pitchFamily="34" charset="0"/>
                </a:rPr>
                <a:t>SAAJ</a:t>
              </a:r>
              <a:endParaRPr lang="zh-CN" altLang="en-US" sz="400" dirty="0">
                <a:solidFill>
                  <a:schemeClr val="tx1"/>
                </a:solidFill>
                <a:latin typeface="Arial" panose="020B0604020202020204" pitchFamily="34" charset="0"/>
                <a:cs typeface="Arial" panose="020B0604020202020204" pitchFamily="34" charset="0"/>
              </a:endParaRPr>
            </a:p>
          </p:txBody>
        </p:sp>
        <p:sp>
          <p:nvSpPr>
            <p:cNvPr id="138" name="矩形 137">
              <a:extLst>
                <a:ext uri="{FF2B5EF4-FFF2-40B4-BE49-F238E27FC236}">
                  <a16:creationId xmlns:a16="http://schemas.microsoft.com/office/drawing/2014/main" id="{EF1C8C25-6117-47F1-A4D2-3985B3B22F37}"/>
                </a:ext>
              </a:extLst>
            </p:cNvPr>
            <p:cNvSpPr/>
            <p:nvPr/>
          </p:nvSpPr>
          <p:spPr>
            <a:xfrm>
              <a:off x="6120431" y="3279315"/>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a:solidFill>
                    <a:schemeClr val="tx1"/>
                  </a:solidFill>
                  <a:latin typeface="Arial" panose="020B0604020202020204" pitchFamily="34" charset="0"/>
                  <a:cs typeface="Arial" panose="020B0604020202020204" pitchFamily="34" charset="0"/>
                </a:rPr>
                <a:t>JPA</a:t>
              </a:r>
              <a:endParaRPr lang="zh-CN" altLang="en-US" sz="900" dirty="0">
                <a:solidFill>
                  <a:schemeClr val="tx1"/>
                </a:solidFill>
                <a:latin typeface="Arial" panose="020B0604020202020204" pitchFamily="34" charset="0"/>
                <a:cs typeface="Arial" panose="020B0604020202020204" pitchFamily="34" charset="0"/>
              </a:endParaRPr>
            </a:p>
          </p:txBody>
        </p:sp>
        <p:sp>
          <p:nvSpPr>
            <p:cNvPr id="139" name="矩形 138">
              <a:extLst>
                <a:ext uri="{FF2B5EF4-FFF2-40B4-BE49-F238E27FC236}">
                  <a16:creationId xmlns:a16="http://schemas.microsoft.com/office/drawing/2014/main" id="{7DD3E590-DA80-450F-9F14-12F50DA14584}"/>
                </a:ext>
              </a:extLst>
            </p:cNvPr>
            <p:cNvSpPr/>
            <p:nvPr/>
          </p:nvSpPr>
          <p:spPr>
            <a:xfrm>
              <a:off x="5133499" y="3279951"/>
              <a:ext cx="1584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40" name="矩形 139">
              <a:extLst>
                <a:ext uri="{FF2B5EF4-FFF2-40B4-BE49-F238E27FC236}">
                  <a16:creationId xmlns:a16="http://schemas.microsoft.com/office/drawing/2014/main" id="{34041CEB-C535-4F8E-BACA-A83B1563B7FE}"/>
                </a:ext>
              </a:extLst>
            </p:cNvPr>
            <p:cNvSpPr/>
            <p:nvPr/>
          </p:nvSpPr>
          <p:spPr>
            <a:xfrm>
              <a:off x="5794148" y="3280111"/>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CDI&amp; DI</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1" name="矩形 140">
              <a:extLst>
                <a:ext uri="{FF2B5EF4-FFF2-40B4-BE49-F238E27FC236}">
                  <a16:creationId xmlns:a16="http://schemas.microsoft.com/office/drawing/2014/main" id="{7FC3DA4E-1017-4EF0-AFE8-7ED4F768FE5C}"/>
                </a:ext>
              </a:extLst>
            </p:cNvPr>
            <p:cNvSpPr/>
            <p:nvPr/>
          </p:nvSpPr>
          <p:spPr>
            <a:xfrm>
              <a:off x="5959516" y="3280111"/>
              <a:ext cx="1584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900" dirty="0" err="1">
                  <a:solidFill>
                    <a:schemeClr val="tx1"/>
                  </a:solidFill>
                  <a:latin typeface="Arial" panose="020B0604020202020204" pitchFamily="34" charset="0"/>
                  <a:cs typeface="Arial" panose="020B0604020202020204" pitchFamily="34" charset="0"/>
                </a:rPr>
                <a:t>Mgmt</a:t>
              </a:r>
              <a:endParaRPr lang="zh-CN" altLang="en-US" sz="900" dirty="0">
                <a:solidFill>
                  <a:schemeClr val="tx1"/>
                </a:solidFill>
                <a:latin typeface="Arial" panose="020B0604020202020204" pitchFamily="34" charset="0"/>
                <a:cs typeface="Arial" panose="020B0604020202020204" pitchFamily="34" charset="0"/>
              </a:endParaRPr>
            </a:p>
          </p:txBody>
        </p:sp>
      </p:grpSp>
      <p:grpSp>
        <p:nvGrpSpPr>
          <p:cNvPr id="4" name="组合 3">
            <a:extLst>
              <a:ext uri="{FF2B5EF4-FFF2-40B4-BE49-F238E27FC236}">
                <a16:creationId xmlns:a16="http://schemas.microsoft.com/office/drawing/2014/main" id="{A325699D-2986-47CC-B9B7-0B6B6A11EEF8}"/>
              </a:ext>
            </a:extLst>
          </p:cNvPr>
          <p:cNvGrpSpPr/>
          <p:nvPr/>
        </p:nvGrpSpPr>
        <p:grpSpPr>
          <a:xfrm>
            <a:off x="4555198" y="2753939"/>
            <a:ext cx="2200414" cy="579365"/>
            <a:chOff x="4974298" y="3279951"/>
            <a:chExt cx="2200414" cy="579365"/>
          </a:xfrm>
        </p:grpSpPr>
        <p:sp>
          <p:nvSpPr>
            <p:cNvPr id="93" name="矩形 92">
              <a:extLst>
                <a:ext uri="{FF2B5EF4-FFF2-40B4-BE49-F238E27FC236}">
                  <a16:creationId xmlns:a16="http://schemas.microsoft.com/office/drawing/2014/main" id="{A934CC11-7D7C-4FB7-8B7D-B09667795F42}"/>
                </a:ext>
              </a:extLst>
            </p:cNvPr>
            <p:cNvSpPr/>
            <p:nvPr/>
          </p:nvSpPr>
          <p:spPr>
            <a:xfrm>
              <a:off x="5399810"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4" name="矩形 93">
              <a:extLst>
                <a:ext uri="{FF2B5EF4-FFF2-40B4-BE49-F238E27FC236}">
                  <a16:creationId xmlns:a16="http://schemas.microsoft.com/office/drawing/2014/main" id="{4DF058CF-BE17-475F-AFFC-073EF7BC1041}"/>
                </a:ext>
              </a:extLst>
            </p:cNvPr>
            <p:cNvSpPr/>
            <p:nvPr/>
          </p:nvSpPr>
          <p:spPr>
            <a:xfrm>
              <a:off x="5548872"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5" name="矩形 94">
              <a:extLst>
                <a:ext uri="{FF2B5EF4-FFF2-40B4-BE49-F238E27FC236}">
                  <a16:creationId xmlns:a16="http://schemas.microsoft.com/office/drawing/2014/main" id="{7AA82DB3-C489-4382-996C-8E8C9E6BB8D9}"/>
                </a:ext>
              </a:extLst>
            </p:cNvPr>
            <p:cNvSpPr/>
            <p:nvPr/>
          </p:nvSpPr>
          <p:spPr>
            <a:xfrm>
              <a:off x="5695273"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6" name="矩形 95">
              <a:extLst>
                <a:ext uri="{FF2B5EF4-FFF2-40B4-BE49-F238E27FC236}">
                  <a16:creationId xmlns:a16="http://schemas.microsoft.com/office/drawing/2014/main" id="{0A6DAE2B-5EC6-4645-8C8C-F6447E9ADF79}"/>
                </a:ext>
              </a:extLst>
            </p:cNvPr>
            <p:cNvSpPr/>
            <p:nvPr/>
          </p:nvSpPr>
          <p:spPr>
            <a:xfrm>
              <a:off x="6136301"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JMS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9" name="矩形 98">
              <a:extLst>
                <a:ext uri="{FF2B5EF4-FFF2-40B4-BE49-F238E27FC236}">
                  <a16:creationId xmlns:a16="http://schemas.microsoft.com/office/drawing/2014/main" id="{DC6EC008-8083-4672-90D0-B39F19693069}"/>
                </a:ext>
              </a:extLst>
            </p:cNvPr>
            <p:cNvSpPr/>
            <p:nvPr/>
          </p:nvSpPr>
          <p:spPr>
            <a:xfrm>
              <a:off x="6281960"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Connector 8</a:t>
              </a:r>
              <a:endParaRPr lang="zh-CN" altLang="en-US" sz="600" dirty="0">
                <a:solidFill>
                  <a:schemeClr val="tx1"/>
                </a:solidFill>
                <a:latin typeface="Arial" panose="020B0604020202020204" pitchFamily="34" charset="0"/>
                <a:cs typeface="Arial" panose="020B0604020202020204" pitchFamily="34" charset="0"/>
              </a:endParaRPr>
            </a:p>
          </p:txBody>
        </p:sp>
        <p:sp>
          <p:nvSpPr>
            <p:cNvPr id="100" name="矩形 99">
              <a:extLst>
                <a:ext uri="{FF2B5EF4-FFF2-40B4-BE49-F238E27FC236}">
                  <a16:creationId xmlns:a16="http://schemas.microsoft.com/office/drawing/2014/main" id="{4A2EA837-B0BD-4ECD-9722-F3A09356A015}"/>
                </a:ext>
              </a:extLst>
            </p:cNvPr>
            <p:cNvSpPr/>
            <p:nvPr/>
          </p:nvSpPr>
          <p:spPr>
            <a:xfrm>
              <a:off x="4974298"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01" name="矩形 100">
              <a:extLst>
                <a:ext uri="{FF2B5EF4-FFF2-40B4-BE49-F238E27FC236}">
                  <a16:creationId xmlns:a16="http://schemas.microsoft.com/office/drawing/2014/main" id="{4E3D6C0C-3C97-40FF-A647-3A84621E87BC}"/>
                </a:ext>
              </a:extLst>
            </p:cNvPr>
            <p:cNvSpPr/>
            <p:nvPr/>
          </p:nvSpPr>
          <p:spPr>
            <a:xfrm>
              <a:off x="4974667" y="3722643"/>
              <a:ext cx="2880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300" dirty="0">
                  <a:solidFill>
                    <a:schemeClr val="tx1"/>
                  </a:solidFill>
                  <a:latin typeface="Arial" panose="020B0604020202020204" pitchFamily="34" charset="0"/>
                  <a:cs typeface="Arial" panose="020B0604020202020204" pitchFamily="34" charset="0"/>
                </a:rPr>
                <a:t>SAAJ</a:t>
              </a:r>
              <a:endParaRPr lang="zh-CN" altLang="en-US" sz="300" dirty="0">
                <a:solidFill>
                  <a:schemeClr val="tx1"/>
                </a:solidFill>
                <a:latin typeface="Arial" panose="020B0604020202020204" pitchFamily="34" charset="0"/>
                <a:cs typeface="Arial" panose="020B0604020202020204" pitchFamily="34" charset="0"/>
              </a:endParaRPr>
            </a:p>
          </p:txBody>
        </p:sp>
        <p:sp>
          <p:nvSpPr>
            <p:cNvPr id="102" name="矩形 101">
              <a:extLst>
                <a:ext uri="{FF2B5EF4-FFF2-40B4-BE49-F238E27FC236}">
                  <a16:creationId xmlns:a16="http://schemas.microsoft.com/office/drawing/2014/main" id="{9D95EE35-A07D-42A1-8961-41446C392276}"/>
                </a:ext>
              </a:extLst>
            </p:cNvPr>
            <p:cNvSpPr/>
            <p:nvPr/>
          </p:nvSpPr>
          <p:spPr>
            <a:xfrm>
              <a:off x="6882375" y="3279951"/>
              <a:ext cx="144000" cy="5764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800" dirty="0">
                  <a:solidFill>
                    <a:schemeClr val="tx1"/>
                  </a:solidFill>
                  <a:latin typeface="Arial" panose="020B0604020202020204" pitchFamily="34" charset="0"/>
                  <a:cs typeface="Arial" panose="020B0604020202020204" pitchFamily="34" charset="0"/>
                </a:rPr>
                <a:t>JSON</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04" name="矩形 103">
              <a:extLst>
                <a:ext uri="{FF2B5EF4-FFF2-40B4-BE49-F238E27FC236}">
                  <a16:creationId xmlns:a16="http://schemas.microsoft.com/office/drawing/2014/main" id="{60D755D0-DB03-4C34-A599-1900B6574713}"/>
                </a:ext>
              </a:extLst>
            </p:cNvPr>
            <p:cNvSpPr/>
            <p:nvPr/>
          </p:nvSpPr>
          <p:spPr>
            <a:xfrm>
              <a:off x="6431582"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JPA</a:t>
              </a:r>
              <a:endParaRPr lang="zh-CN" altLang="en-US" sz="800" dirty="0">
                <a:solidFill>
                  <a:schemeClr val="tx1"/>
                </a:solidFill>
                <a:latin typeface="Arial" panose="020B0604020202020204" pitchFamily="34" charset="0"/>
                <a:cs typeface="Arial" panose="020B0604020202020204" pitchFamily="34" charset="0"/>
              </a:endParaRPr>
            </a:p>
          </p:txBody>
        </p:sp>
        <p:sp>
          <p:nvSpPr>
            <p:cNvPr id="78" name="矩形 77">
              <a:extLst>
                <a:ext uri="{FF2B5EF4-FFF2-40B4-BE49-F238E27FC236}">
                  <a16:creationId xmlns:a16="http://schemas.microsoft.com/office/drawing/2014/main" id="{9851E51D-AAA1-4EF3-A4D0-4D3A9758C107}"/>
                </a:ext>
              </a:extLst>
            </p:cNvPr>
            <p:cNvSpPr/>
            <p:nvPr/>
          </p:nvSpPr>
          <p:spPr>
            <a:xfrm>
              <a:off x="5119213"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81" name="矩形 80">
              <a:extLst>
                <a:ext uri="{FF2B5EF4-FFF2-40B4-BE49-F238E27FC236}">
                  <a16:creationId xmlns:a16="http://schemas.microsoft.com/office/drawing/2014/main" id="{BCC19B8F-F724-4323-AC75-95A2DC5D94F5}"/>
                </a:ext>
              </a:extLst>
            </p:cNvPr>
            <p:cNvSpPr/>
            <p:nvPr/>
          </p:nvSpPr>
          <p:spPr>
            <a:xfrm>
              <a:off x="5841768"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CDI &amp; DI</a:t>
              </a:r>
              <a:endParaRPr lang="zh-CN" altLang="en-US" sz="800" dirty="0">
                <a:solidFill>
                  <a:schemeClr val="tx1"/>
                </a:solidFill>
                <a:latin typeface="Arial" panose="020B0604020202020204" pitchFamily="34" charset="0"/>
                <a:cs typeface="Arial" panose="020B0604020202020204" pitchFamily="34" charset="0"/>
              </a:endParaRPr>
            </a:p>
          </p:txBody>
        </p:sp>
        <p:sp>
          <p:nvSpPr>
            <p:cNvPr id="82" name="矩形 81">
              <a:extLst>
                <a:ext uri="{FF2B5EF4-FFF2-40B4-BE49-F238E27FC236}">
                  <a16:creationId xmlns:a16="http://schemas.microsoft.com/office/drawing/2014/main" id="{E01099F1-9A8E-4DB2-8494-1B4DCCE9C2DE}"/>
                </a:ext>
              </a:extLst>
            </p:cNvPr>
            <p:cNvSpPr/>
            <p:nvPr/>
          </p:nvSpPr>
          <p:spPr>
            <a:xfrm>
              <a:off x="5988088"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Web Socket</a:t>
              </a:r>
              <a:endParaRPr lang="zh-CN" altLang="en-US" sz="700" dirty="0">
                <a:solidFill>
                  <a:schemeClr val="tx1"/>
                </a:solidFill>
                <a:latin typeface="Arial" panose="020B0604020202020204" pitchFamily="34" charset="0"/>
                <a:cs typeface="Arial" panose="020B0604020202020204" pitchFamily="34" charset="0"/>
              </a:endParaRPr>
            </a:p>
          </p:txBody>
        </p:sp>
        <p:sp>
          <p:nvSpPr>
            <p:cNvPr id="83" name="矩形 82">
              <a:extLst>
                <a:ext uri="{FF2B5EF4-FFF2-40B4-BE49-F238E27FC236}">
                  <a16:creationId xmlns:a16="http://schemas.microsoft.com/office/drawing/2014/main" id="{9A29CFF6-AD20-4137-9BE5-AF66830A9E11}"/>
                </a:ext>
              </a:extLst>
            </p:cNvPr>
            <p:cNvSpPr/>
            <p:nvPr/>
          </p:nvSpPr>
          <p:spPr>
            <a:xfrm>
              <a:off x="6581601"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JSF</a:t>
              </a:r>
              <a:endParaRPr lang="zh-CN" altLang="en-US" sz="800" dirty="0">
                <a:solidFill>
                  <a:schemeClr val="tx1"/>
                </a:solidFill>
                <a:latin typeface="Arial" panose="020B0604020202020204" pitchFamily="34" charset="0"/>
                <a:cs typeface="Arial" panose="020B0604020202020204" pitchFamily="34" charset="0"/>
              </a:endParaRPr>
            </a:p>
          </p:txBody>
        </p:sp>
        <p:sp>
          <p:nvSpPr>
            <p:cNvPr id="84" name="矩形 83">
              <a:extLst>
                <a:ext uri="{FF2B5EF4-FFF2-40B4-BE49-F238E27FC236}">
                  <a16:creationId xmlns:a16="http://schemas.microsoft.com/office/drawing/2014/main" id="{FBBCB1D2-2948-40D5-B7CB-46634A23C25F}"/>
                </a:ext>
              </a:extLst>
            </p:cNvPr>
            <p:cNvSpPr/>
            <p:nvPr/>
          </p:nvSpPr>
          <p:spPr>
            <a:xfrm>
              <a:off x="6732754"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JSTL</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44" name="矩形 143">
              <a:extLst>
                <a:ext uri="{FF2B5EF4-FFF2-40B4-BE49-F238E27FC236}">
                  <a16:creationId xmlns:a16="http://schemas.microsoft.com/office/drawing/2014/main" id="{3C5A2803-DFC0-48F5-8342-672FA2780411}"/>
                </a:ext>
              </a:extLst>
            </p:cNvPr>
            <p:cNvSpPr/>
            <p:nvPr/>
          </p:nvSpPr>
          <p:spPr>
            <a:xfrm>
              <a:off x="5262079"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05" name="矩形 104">
              <a:extLst>
                <a:ext uri="{FF2B5EF4-FFF2-40B4-BE49-F238E27FC236}">
                  <a16:creationId xmlns:a16="http://schemas.microsoft.com/office/drawing/2014/main" id="{A80FDECD-DE80-4318-8AE1-BD83C26A9F6E}"/>
                </a:ext>
              </a:extLst>
            </p:cNvPr>
            <p:cNvSpPr/>
            <p:nvPr/>
          </p:nvSpPr>
          <p:spPr>
            <a:xfrm>
              <a:off x="7030712" y="3279951"/>
              <a:ext cx="144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Security</a:t>
              </a:r>
              <a:endParaRPr lang="zh-CN" altLang="en-US" sz="700" dirty="0">
                <a:solidFill>
                  <a:schemeClr val="tx1"/>
                </a:solidFill>
                <a:latin typeface="Arial" panose="020B0604020202020204" pitchFamily="34" charset="0"/>
                <a:cs typeface="Arial" panose="020B0604020202020204" pitchFamily="34" charset="0"/>
              </a:endParaRPr>
            </a:p>
          </p:txBody>
        </p:sp>
      </p:grpSp>
      <p:grpSp>
        <p:nvGrpSpPr>
          <p:cNvPr id="88" name="组合 87">
            <a:extLst>
              <a:ext uri="{FF2B5EF4-FFF2-40B4-BE49-F238E27FC236}">
                <a16:creationId xmlns:a16="http://schemas.microsoft.com/office/drawing/2014/main" id="{5A49C6D9-F2D0-4C76-A68D-97CB6B33C6C5}"/>
              </a:ext>
            </a:extLst>
          </p:cNvPr>
          <p:cNvGrpSpPr/>
          <p:nvPr/>
        </p:nvGrpSpPr>
        <p:grpSpPr>
          <a:xfrm>
            <a:off x="8011898" y="2731680"/>
            <a:ext cx="2200414" cy="579365"/>
            <a:chOff x="4974298" y="3279951"/>
            <a:chExt cx="2200414" cy="579365"/>
          </a:xfrm>
        </p:grpSpPr>
        <p:sp>
          <p:nvSpPr>
            <p:cNvPr id="89" name="矩形 88">
              <a:extLst>
                <a:ext uri="{FF2B5EF4-FFF2-40B4-BE49-F238E27FC236}">
                  <a16:creationId xmlns:a16="http://schemas.microsoft.com/office/drawing/2014/main" id="{0ECF4E3F-5722-437F-8C54-CD0EFB92AB14}"/>
                </a:ext>
              </a:extLst>
            </p:cNvPr>
            <p:cNvSpPr/>
            <p:nvPr/>
          </p:nvSpPr>
          <p:spPr>
            <a:xfrm>
              <a:off x="5399810"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0" name="矩形 89">
              <a:extLst>
                <a:ext uri="{FF2B5EF4-FFF2-40B4-BE49-F238E27FC236}">
                  <a16:creationId xmlns:a16="http://schemas.microsoft.com/office/drawing/2014/main" id="{183459FC-1AEF-45D6-9DE9-F368F01E5D95}"/>
                </a:ext>
              </a:extLst>
            </p:cNvPr>
            <p:cNvSpPr/>
            <p:nvPr/>
          </p:nvSpPr>
          <p:spPr>
            <a:xfrm>
              <a:off x="5548872"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JACC</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1" name="矩形 90">
              <a:extLst>
                <a:ext uri="{FF2B5EF4-FFF2-40B4-BE49-F238E27FC236}">
                  <a16:creationId xmlns:a16="http://schemas.microsoft.com/office/drawing/2014/main" id="{9420A906-763B-49AE-A5CE-951D104FD1CD}"/>
                </a:ext>
              </a:extLst>
            </p:cNvPr>
            <p:cNvSpPr/>
            <p:nvPr/>
          </p:nvSpPr>
          <p:spPr>
            <a:xfrm>
              <a:off x="5695273"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Web Service</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2" name="矩形 91">
              <a:extLst>
                <a:ext uri="{FF2B5EF4-FFF2-40B4-BE49-F238E27FC236}">
                  <a16:creationId xmlns:a16="http://schemas.microsoft.com/office/drawing/2014/main" id="{D43CFAE8-EDF2-46B5-B8A1-65BDA8EE037C}"/>
                </a:ext>
              </a:extLst>
            </p:cNvPr>
            <p:cNvSpPr/>
            <p:nvPr/>
          </p:nvSpPr>
          <p:spPr>
            <a:xfrm>
              <a:off x="6136301"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JMS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97" name="矩形 96">
              <a:extLst>
                <a:ext uri="{FF2B5EF4-FFF2-40B4-BE49-F238E27FC236}">
                  <a16:creationId xmlns:a16="http://schemas.microsoft.com/office/drawing/2014/main" id="{6CB13196-B6BB-45B2-8BC3-7F3AC3EC1ADA}"/>
                </a:ext>
              </a:extLst>
            </p:cNvPr>
            <p:cNvSpPr/>
            <p:nvPr/>
          </p:nvSpPr>
          <p:spPr>
            <a:xfrm>
              <a:off x="6281960"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600" dirty="0">
                  <a:solidFill>
                    <a:schemeClr val="tx1"/>
                  </a:solidFill>
                  <a:latin typeface="Arial" panose="020B0604020202020204" pitchFamily="34" charset="0"/>
                  <a:cs typeface="Arial" panose="020B0604020202020204" pitchFamily="34" charset="0"/>
                </a:rPr>
                <a:t>Connector 8</a:t>
              </a:r>
              <a:endParaRPr lang="zh-CN" altLang="en-US" sz="600" dirty="0">
                <a:solidFill>
                  <a:schemeClr val="tx1"/>
                </a:solidFill>
                <a:latin typeface="Arial" panose="020B0604020202020204" pitchFamily="34" charset="0"/>
                <a:cs typeface="Arial" panose="020B0604020202020204" pitchFamily="34" charset="0"/>
              </a:endParaRPr>
            </a:p>
          </p:txBody>
        </p:sp>
        <p:sp>
          <p:nvSpPr>
            <p:cNvPr id="98" name="矩形 97">
              <a:extLst>
                <a:ext uri="{FF2B5EF4-FFF2-40B4-BE49-F238E27FC236}">
                  <a16:creationId xmlns:a16="http://schemas.microsoft.com/office/drawing/2014/main" id="{63E8AE0D-1ACF-461A-BA4F-E560C8E8ED73}"/>
                </a:ext>
              </a:extLst>
            </p:cNvPr>
            <p:cNvSpPr/>
            <p:nvPr/>
          </p:nvSpPr>
          <p:spPr>
            <a:xfrm>
              <a:off x="4974298"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JAX-RPC</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03" name="矩形 102">
              <a:extLst>
                <a:ext uri="{FF2B5EF4-FFF2-40B4-BE49-F238E27FC236}">
                  <a16:creationId xmlns:a16="http://schemas.microsoft.com/office/drawing/2014/main" id="{C2CFD501-F878-4FD0-97D5-4E432416D5ED}"/>
                </a:ext>
              </a:extLst>
            </p:cNvPr>
            <p:cNvSpPr/>
            <p:nvPr/>
          </p:nvSpPr>
          <p:spPr>
            <a:xfrm>
              <a:off x="4974667" y="3722643"/>
              <a:ext cx="288000" cy="1366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altLang="zh-CN" sz="300" dirty="0">
                  <a:solidFill>
                    <a:schemeClr val="tx1"/>
                  </a:solidFill>
                  <a:latin typeface="Arial" panose="020B0604020202020204" pitchFamily="34" charset="0"/>
                  <a:cs typeface="Arial" panose="020B0604020202020204" pitchFamily="34" charset="0"/>
                </a:rPr>
                <a:t>SAAJ</a:t>
              </a:r>
              <a:endParaRPr lang="zh-CN" altLang="en-US" sz="300" dirty="0">
                <a:solidFill>
                  <a:schemeClr val="tx1"/>
                </a:solidFill>
                <a:latin typeface="Arial" panose="020B0604020202020204" pitchFamily="34" charset="0"/>
                <a:cs typeface="Arial" panose="020B0604020202020204" pitchFamily="34" charset="0"/>
              </a:endParaRPr>
            </a:p>
          </p:txBody>
        </p:sp>
        <p:sp>
          <p:nvSpPr>
            <p:cNvPr id="118" name="矩形 117">
              <a:extLst>
                <a:ext uri="{FF2B5EF4-FFF2-40B4-BE49-F238E27FC236}">
                  <a16:creationId xmlns:a16="http://schemas.microsoft.com/office/drawing/2014/main" id="{538D222E-9FFD-4216-B105-784FA9A5EBF3}"/>
                </a:ext>
              </a:extLst>
            </p:cNvPr>
            <p:cNvSpPr/>
            <p:nvPr/>
          </p:nvSpPr>
          <p:spPr>
            <a:xfrm>
              <a:off x="6882375" y="3279951"/>
              <a:ext cx="144000" cy="5764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800" dirty="0">
                  <a:solidFill>
                    <a:schemeClr val="tx1"/>
                  </a:solidFill>
                  <a:latin typeface="Arial" panose="020B0604020202020204" pitchFamily="34" charset="0"/>
                  <a:cs typeface="Arial" panose="020B0604020202020204" pitchFamily="34" charset="0"/>
                </a:rPr>
                <a:t>JSON</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19" name="矩形 118">
              <a:extLst>
                <a:ext uri="{FF2B5EF4-FFF2-40B4-BE49-F238E27FC236}">
                  <a16:creationId xmlns:a16="http://schemas.microsoft.com/office/drawing/2014/main" id="{3D952D64-C38C-4FA0-A539-FB574B66E16A}"/>
                </a:ext>
              </a:extLst>
            </p:cNvPr>
            <p:cNvSpPr/>
            <p:nvPr/>
          </p:nvSpPr>
          <p:spPr>
            <a:xfrm>
              <a:off x="6431582"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JPA</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0" name="矩形 119">
              <a:extLst>
                <a:ext uri="{FF2B5EF4-FFF2-40B4-BE49-F238E27FC236}">
                  <a16:creationId xmlns:a16="http://schemas.microsoft.com/office/drawing/2014/main" id="{BC99E87D-791E-4A6C-99EB-004D6B087359}"/>
                </a:ext>
              </a:extLst>
            </p:cNvPr>
            <p:cNvSpPr/>
            <p:nvPr/>
          </p:nvSpPr>
          <p:spPr>
            <a:xfrm>
              <a:off x="5119213" y="3279951"/>
              <a:ext cx="144000" cy="4401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500" dirty="0">
                  <a:solidFill>
                    <a:schemeClr val="tx1"/>
                  </a:solidFill>
                  <a:latin typeface="Arial" panose="020B0604020202020204" pitchFamily="34" charset="0"/>
                  <a:cs typeface="Arial" panose="020B0604020202020204" pitchFamily="34" charset="0"/>
                </a:rPr>
                <a:t>JAX-WS</a:t>
              </a:r>
              <a:endParaRPr lang="zh-CN" altLang="en-US" sz="500" dirty="0">
                <a:solidFill>
                  <a:schemeClr val="tx1"/>
                </a:solidFill>
                <a:latin typeface="Arial" panose="020B0604020202020204" pitchFamily="34" charset="0"/>
                <a:cs typeface="Arial" panose="020B0604020202020204" pitchFamily="34" charset="0"/>
              </a:endParaRPr>
            </a:p>
          </p:txBody>
        </p:sp>
        <p:sp>
          <p:nvSpPr>
            <p:cNvPr id="121" name="矩形 120">
              <a:extLst>
                <a:ext uri="{FF2B5EF4-FFF2-40B4-BE49-F238E27FC236}">
                  <a16:creationId xmlns:a16="http://schemas.microsoft.com/office/drawing/2014/main" id="{C919A227-5D2B-41A5-8D4D-09C4181DDEFC}"/>
                </a:ext>
              </a:extLst>
            </p:cNvPr>
            <p:cNvSpPr/>
            <p:nvPr/>
          </p:nvSpPr>
          <p:spPr>
            <a:xfrm>
              <a:off x="5841768"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CDI &amp; DI</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2" name="矩形 121">
              <a:extLst>
                <a:ext uri="{FF2B5EF4-FFF2-40B4-BE49-F238E27FC236}">
                  <a16:creationId xmlns:a16="http://schemas.microsoft.com/office/drawing/2014/main" id="{42C1378D-9215-49DE-96A1-F3E9CB8CC3E9}"/>
                </a:ext>
              </a:extLst>
            </p:cNvPr>
            <p:cNvSpPr/>
            <p:nvPr/>
          </p:nvSpPr>
          <p:spPr>
            <a:xfrm>
              <a:off x="5988088"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Web Socket</a:t>
              </a:r>
              <a:endParaRPr lang="zh-CN" altLang="en-US" sz="700" dirty="0">
                <a:solidFill>
                  <a:schemeClr val="tx1"/>
                </a:solidFill>
                <a:latin typeface="Arial" panose="020B0604020202020204" pitchFamily="34" charset="0"/>
                <a:cs typeface="Arial" panose="020B0604020202020204" pitchFamily="34" charset="0"/>
              </a:endParaRPr>
            </a:p>
          </p:txBody>
        </p:sp>
        <p:sp>
          <p:nvSpPr>
            <p:cNvPr id="123" name="矩形 122">
              <a:extLst>
                <a:ext uri="{FF2B5EF4-FFF2-40B4-BE49-F238E27FC236}">
                  <a16:creationId xmlns:a16="http://schemas.microsoft.com/office/drawing/2014/main" id="{3814C9BE-31EF-4417-98FC-B4939092EE4F}"/>
                </a:ext>
              </a:extLst>
            </p:cNvPr>
            <p:cNvSpPr/>
            <p:nvPr/>
          </p:nvSpPr>
          <p:spPr>
            <a:xfrm>
              <a:off x="6581601"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JSF</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24" name="矩形 123">
              <a:extLst>
                <a:ext uri="{FF2B5EF4-FFF2-40B4-BE49-F238E27FC236}">
                  <a16:creationId xmlns:a16="http://schemas.microsoft.com/office/drawing/2014/main" id="{F1295CCA-7D4E-4939-8E1E-D03AB7210CD9}"/>
                </a:ext>
              </a:extLst>
            </p:cNvPr>
            <p:cNvSpPr/>
            <p:nvPr/>
          </p:nvSpPr>
          <p:spPr>
            <a:xfrm>
              <a:off x="6732754"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JSTL</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2" name="矩形 131">
              <a:extLst>
                <a:ext uri="{FF2B5EF4-FFF2-40B4-BE49-F238E27FC236}">
                  <a16:creationId xmlns:a16="http://schemas.microsoft.com/office/drawing/2014/main" id="{13C51FED-F54B-4EEE-AEF5-F220BFB711DD}"/>
                </a:ext>
              </a:extLst>
            </p:cNvPr>
            <p:cNvSpPr/>
            <p:nvPr/>
          </p:nvSpPr>
          <p:spPr>
            <a:xfrm>
              <a:off x="5262079" y="3279951"/>
              <a:ext cx="144000" cy="57883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800" dirty="0">
                  <a:solidFill>
                    <a:schemeClr val="tx1"/>
                  </a:solidFill>
                  <a:latin typeface="Arial" panose="020B0604020202020204" pitchFamily="34" charset="0"/>
                  <a:cs typeface="Arial" panose="020B0604020202020204" pitchFamily="34" charset="0"/>
                </a:rPr>
                <a:t>JAX-RS</a:t>
              </a:r>
              <a:endParaRPr lang="zh-CN" altLang="en-US" sz="800" dirty="0">
                <a:solidFill>
                  <a:schemeClr val="tx1"/>
                </a:solidFill>
                <a:latin typeface="Arial" panose="020B0604020202020204" pitchFamily="34" charset="0"/>
                <a:cs typeface="Arial" panose="020B0604020202020204" pitchFamily="34" charset="0"/>
              </a:endParaRPr>
            </a:p>
          </p:txBody>
        </p:sp>
        <p:sp>
          <p:nvSpPr>
            <p:cNvPr id="133" name="矩形 132">
              <a:extLst>
                <a:ext uri="{FF2B5EF4-FFF2-40B4-BE49-F238E27FC236}">
                  <a16:creationId xmlns:a16="http://schemas.microsoft.com/office/drawing/2014/main" id="{A9AC60F2-2507-486A-AC97-1F58C210967E}"/>
                </a:ext>
              </a:extLst>
            </p:cNvPr>
            <p:cNvSpPr/>
            <p:nvPr/>
          </p:nvSpPr>
          <p:spPr>
            <a:xfrm>
              <a:off x="7030712" y="3279951"/>
              <a:ext cx="144000" cy="57883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700" dirty="0">
                  <a:solidFill>
                    <a:schemeClr val="tx1"/>
                  </a:solidFill>
                  <a:latin typeface="Arial" panose="020B0604020202020204" pitchFamily="34" charset="0"/>
                  <a:cs typeface="Arial" panose="020B0604020202020204" pitchFamily="34" charset="0"/>
                </a:rPr>
                <a:t>Security</a:t>
              </a:r>
              <a:endParaRPr lang="zh-CN" altLang="en-US" sz="700" dirty="0">
                <a:solidFill>
                  <a:schemeClr val="tx1"/>
                </a:solidFill>
                <a:latin typeface="Arial" panose="020B0604020202020204" pitchFamily="34" charset="0"/>
                <a:cs typeface="Arial" panose="020B0604020202020204" pitchFamily="34" charset="0"/>
              </a:endParaRPr>
            </a:p>
          </p:txBody>
        </p:sp>
      </p:grpSp>
      <p:sp>
        <p:nvSpPr>
          <p:cNvPr id="106" name="文本框 105">
            <a:extLst>
              <a:ext uri="{FF2B5EF4-FFF2-40B4-BE49-F238E27FC236}">
                <a16:creationId xmlns:a16="http://schemas.microsoft.com/office/drawing/2014/main" id="{57F4FD23-FC98-4600-9C2F-0ED477CCC9E4}"/>
              </a:ext>
            </a:extLst>
          </p:cNvPr>
          <p:cNvSpPr txBox="1"/>
          <p:nvPr/>
        </p:nvSpPr>
        <p:spPr>
          <a:xfrm>
            <a:off x="9305591" y="5731264"/>
            <a:ext cx="1263487" cy="369332"/>
          </a:xfrm>
          <a:prstGeom prst="rect">
            <a:avLst/>
          </a:prstGeom>
          <a:noFill/>
        </p:spPr>
        <p:txBody>
          <a:bodyPr wrap="none" rtlCol="0">
            <a:spAutoFit/>
          </a:bodyPr>
          <a:lstStyle/>
          <a:p>
            <a:r>
              <a:rPr lang="en-US" altLang="zh-CN" b="1" dirty="0" err="1">
                <a:latin typeface="华文中宋" panose="02010600040101010101" pitchFamily="2" charset="-122"/>
                <a:ea typeface="华文中宋" panose="02010600040101010101" pitchFamily="2" charset="-122"/>
              </a:rPr>
              <a:t>JavaEE</a:t>
            </a:r>
            <a:r>
              <a:rPr lang="en-US" altLang="zh-CN" b="1" dirty="0">
                <a:latin typeface="华文中宋" panose="02010600040101010101" pitchFamily="2" charset="-122"/>
                <a:ea typeface="华文中宋" panose="02010600040101010101" pitchFamily="2" charset="-122"/>
              </a:rPr>
              <a:t> 8</a:t>
            </a:r>
            <a:endParaRPr lang="zh-CN" altLang="en-US"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644699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4065109" y="3593839"/>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5" name="矩形 24">
            <a:extLst>
              <a:ext uri="{FF2B5EF4-FFF2-40B4-BE49-F238E27FC236}">
                <a16:creationId xmlns:a16="http://schemas.microsoft.com/office/drawing/2014/main" id="{51023763-7BCA-4766-AC32-124343379E18}"/>
              </a:ext>
            </a:extLst>
          </p:cNvPr>
          <p:cNvSpPr/>
          <p:nvPr/>
        </p:nvSpPr>
        <p:spPr>
          <a:xfrm>
            <a:off x="5589173"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6</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9" name="椭圆 34">
            <a:extLst>
              <a:ext uri="{FF2B5EF4-FFF2-40B4-BE49-F238E27FC236}">
                <a16:creationId xmlns:a16="http://schemas.microsoft.com/office/drawing/2014/main" id="{6C61D61B-198E-47DF-B4B0-E6FA8F609067}"/>
              </a:ext>
            </a:extLst>
          </p:cNvPr>
          <p:cNvSpPr/>
          <p:nvPr/>
        </p:nvSpPr>
        <p:spPr>
          <a:xfrm>
            <a:off x="5744345"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4125326" y="2281095"/>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4166306"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56" name="TextBox 77">
            <a:extLst>
              <a:ext uri="{FF2B5EF4-FFF2-40B4-BE49-F238E27FC236}">
                <a16:creationId xmlns:a16="http://schemas.microsoft.com/office/drawing/2014/main" id="{807C86FD-C893-46CA-80BC-852EC2AA41F7}"/>
              </a:ext>
            </a:extLst>
          </p:cNvPr>
          <p:cNvSpPr txBox="1"/>
          <p:nvPr/>
        </p:nvSpPr>
        <p:spPr>
          <a:xfrm>
            <a:off x="5744345"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2009</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57" name="组合 56">
            <a:extLst>
              <a:ext uri="{FF2B5EF4-FFF2-40B4-BE49-F238E27FC236}">
                <a16:creationId xmlns:a16="http://schemas.microsoft.com/office/drawing/2014/main" id="{0C859A22-51A6-4DF3-BC73-64A6DFBBCB91}"/>
              </a:ext>
            </a:extLst>
          </p:cNvPr>
          <p:cNvGrpSpPr/>
          <p:nvPr/>
        </p:nvGrpSpPr>
        <p:grpSpPr>
          <a:xfrm rot="10800000">
            <a:off x="6835998" y="2280189"/>
            <a:ext cx="1045255" cy="1358028"/>
            <a:chOff x="4020871" y="2194484"/>
            <a:chExt cx="1102258" cy="1432090"/>
          </a:xfrm>
          <a:effectLst>
            <a:outerShdw blurRad="444500" dist="254000" dir="8100000" algn="tr" rotWithShape="0">
              <a:prstClr val="black">
                <a:alpha val="50000"/>
              </a:prstClr>
            </a:outerShdw>
          </a:effectLst>
        </p:grpSpPr>
        <p:sp>
          <p:nvSpPr>
            <p:cNvPr id="58" name="等腰三角形 43">
              <a:extLst>
                <a:ext uri="{FF2B5EF4-FFF2-40B4-BE49-F238E27FC236}">
                  <a16:creationId xmlns:a16="http://schemas.microsoft.com/office/drawing/2014/main" id="{AE5AA15B-2F77-4293-834B-9FEE0963C6E7}"/>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59" name="等腰三角形 42">
              <a:extLst>
                <a:ext uri="{FF2B5EF4-FFF2-40B4-BE49-F238E27FC236}">
                  <a16:creationId xmlns:a16="http://schemas.microsoft.com/office/drawing/2014/main" id="{5F1F3312-BFB2-4CF3-B00A-EC9574A59A3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60" name="TextBox 76">
            <a:extLst>
              <a:ext uri="{FF2B5EF4-FFF2-40B4-BE49-F238E27FC236}">
                <a16:creationId xmlns:a16="http://schemas.microsoft.com/office/drawing/2014/main" id="{AB492A70-A4B5-4A85-BF51-2D9F70AB809F}"/>
              </a:ext>
            </a:extLst>
          </p:cNvPr>
          <p:cNvSpPr txBox="1"/>
          <p:nvPr/>
        </p:nvSpPr>
        <p:spPr>
          <a:xfrm>
            <a:off x="6889679"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2013</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月</a:t>
            </a:r>
          </a:p>
        </p:txBody>
      </p:sp>
      <p:sp>
        <p:nvSpPr>
          <p:cNvPr id="61" name="矩形 60">
            <a:extLst>
              <a:ext uri="{FF2B5EF4-FFF2-40B4-BE49-F238E27FC236}">
                <a16:creationId xmlns:a16="http://schemas.microsoft.com/office/drawing/2014/main" id="{1BEEEC38-9E20-4530-A1CF-517F3D5E5057}"/>
              </a:ext>
            </a:extLst>
          </p:cNvPr>
          <p:cNvSpPr/>
          <p:nvPr/>
        </p:nvSpPr>
        <p:spPr>
          <a:xfrm>
            <a:off x="6747207" y="3593839"/>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7</a:t>
            </a:r>
            <a:endParaRPr lang="zh-CN" altLang="en-US" sz="1600" dirty="0">
              <a:latin typeface="华文中宋" panose="02010600040101010101" pitchFamily="2" charset="-122"/>
              <a:ea typeface="华文中宋" panose="02010600040101010101" pitchFamily="2" charset="-122"/>
            </a:endParaRPr>
          </a:p>
        </p:txBody>
      </p:sp>
      <p:sp>
        <p:nvSpPr>
          <p:cNvPr id="38" name="矩形 37">
            <a:extLst>
              <a:ext uri="{FF2B5EF4-FFF2-40B4-BE49-F238E27FC236}">
                <a16:creationId xmlns:a16="http://schemas.microsoft.com/office/drawing/2014/main" id="{37F7F271-A6A5-4638-AEB2-379E6525DB22}"/>
              </a:ext>
            </a:extLst>
          </p:cNvPr>
          <p:cNvSpPr/>
          <p:nvPr/>
        </p:nvSpPr>
        <p:spPr>
          <a:xfrm>
            <a:off x="7883279"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8</a:t>
            </a:r>
            <a:endParaRPr lang="zh-CN" altLang="en-US" sz="1600" dirty="0">
              <a:latin typeface="华文中宋" panose="02010600040101010101" pitchFamily="2" charset="-122"/>
              <a:ea typeface="华文中宋" panose="02010600040101010101" pitchFamily="2" charset="-122"/>
            </a:endParaRPr>
          </a:p>
        </p:txBody>
      </p:sp>
      <p:sp>
        <p:nvSpPr>
          <p:cNvPr id="39" name="椭圆 34">
            <a:extLst>
              <a:ext uri="{FF2B5EF4-FFF2-40B4-BE49-F238E27FC236}">
                <a16:creationId xmlns:a16="http://schemas.microsoft.com/office/drawing/2014/main" id="{FAF03B83-6C02-4104-90E0-9F6C6173A808}"/>
              </a:ext>
            </a:extLst>
          </p:cNvPr>
          <p:cNvSpPr/>
          <p:nvPr/>
        </p:nvSpPr>
        <p:spPr>
          <a:xfrm>
            <a:off x="8038451" y="2132231"/>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2">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0" name="TextBox 77">
            <a:extLst>
              <a:ext uri="{FF2B5EF4-FFF2-40B4-BE49-F238E27FC236}">
                <a16:creationId xmlns:a16="http://schemas.microsoft.com/office/drawing/2014/main" id="{EBF0732D-9BD5-44A6-8E65-678D481F493A}"/>
              </a:ext>
            </a:extLst>
          </p:cNvPr>
          <p:cNvSpPr txBox="1"/>
          <p:nvPr/>
        </p:nvSpPr>
        <p:spPr>
          <a:xfrm>
            <a:off x="8038451"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8</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6" name="矩形 65">
            <a:extLst>
              <a:ext uri="{FF2B5EF4-FFF2-40B4-BE49-F238E27FC236}">
                <a16:creationId xmlns:a16="http://schemas.microsoft.com/office/drawing/2014/main" id="{8BE4DB93-47A4-4222-B22B-B7807893810F}"/>
              </a:ext>
            </a:extLst>
          </p:cNvPr>
          <p:cNvSpPr/>
          <p:nvPr/>
        </p:nvSpPr>
        <p:spPr>
          <a:xfrm>
            <a:off x="6472727" y="6464478"/>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3.0</a:t>
            </a:r>
            <a:endParaRPr lang="zh-CN" altLang="en-US" sz="1600" dirty="0">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68" name="矩形 67">
            <a:extLst>
              <a:ext uri="{FF2B5EF4-FFF2-40B4-BE49-F238E27FC236}">
                <a16:creationId xmlns:a16="http://schemas.microsoft.com/office/drawing/2014/main" id="{AA78FD29-F01A-4659-BDCD-AED25212086A}"/>
              </a:ext>
            </a:extLst>
          </p:cNvPr>
          <p:cNvSpPr/>
          <p:nvPr/>
        </p:nvSpPr>
        <p:spPr>
          <a:xfrm>
            <a:off x="7486589" y="4420404"/>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4.0</a:t>
            </a:r>
            <a:endParaRPr lang="zh-CN" altLang="en-US" sz="1600" dirty="0">
              <a:latin typeface="华文中宋" panose="02010600040101010101" pitchFamily="2" charset="-122"/>
              <a:ea typeface="华文中宋" panose="02010600040101010101" pitchFamily="2" charset="-122"/>
            </a:endParaRPr>
          </a:p>
        </p:txBody>
      </p:sp>
      <p:sp>
        <p:nvSpPr>
          <p:cNvPr id="69" name="矩形 68">
            <a:extLst>
              <a:ext uri="{FF2B5EF4-FFF2-40B4-BE49-F238E27FC236}">
                <a16:creationId xmlns:a16="http://schemas.microsoft.com/office/drawing/2014/main" id="{516017B8-3AC8-4524-9B5E-2A37267C1C26}"/>
              </a:ext>
            </a:extLst>
          </p:cNvPr>
          <p:cNvSpPr/>
          <p:nvPr/>
        </p:nvSpPr>
        <p:spPr>
          <a:xfrm>
            <a:off x="5430238" y="4420404"/>
            <a:ext cx="12397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2.5</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sp>
        <p:nvSpPr>
          <p:cNvPr id="71" name="椭圆 34">
            <a:extLst>
              <a:ext uri="{FF2B5EF4-FFF2-40B4-BE49-F238E27FC236}">
                <a16:creationId xmlns:a16="http://schemas.microsoft.com/office/drawing/2014/main" id="{D2589029-00AF-4877-9DFE-5E0238FDAA58}"/>
              </a:ext>
            </a:extLst>
          </p:cNvPr>
          <p:cNvSpPr/>
          <p:nvPr/>
        </p:nvSpPr>
        <p:spPr>
          <a:xfrm>
            <a:off x="5515258"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72" name="椭圆 34">
            <a:extLst>
              <a:ext uri="{FF2B5EF4-FFF2-40B4-BE49-F238E27FC236}">
                <a16:creationId xmlns:a16="http://schemas.microsoft.com/office/drawing/2014/main" id="{A7B84231-B01B-4B28-A2BC-4759FADABB26}"/>
              </a:ext>
            </a:extLst>
          </p:cNvPr>
          <p:cNvSpPr/>
          <p:nvPr/>
        </p:nvSpPr>
        <p:spPr>
          <a:xfrm>
            <a:off x="7641761"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73" name="组合 72">
            <a:extLst>
              <a:ext uri="{FF2B5EF4-FFF2-40B4-BE49-F238E27FC236}">
                <a16:creationId xmlns:a16="http://schemas.microsoft.com/office/drawing/2014/main" id="{80C2566A-10D4-4300-953C-C8D21AD98342}"/>
              </a:ext>
            </a:extLst>
          </p:cNvPr>
          <p:cNvGrpSpPr/>
          <p:nvPr/>
        </p:nvGrpSpPr>
        <p:grpSpPr>
          <a:xfrm rot="10800000">
            <a:off x="6532944" y="4873442"/>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4" name="等腰三角形 43">
              <a:extLst>
                <a:ext uri="{FF2B5EF4-FFF2-40B4-BE49-F238E27FC236}">
                  <a16:creationId xmlns:a16="http://schemas.microsoft.com/office/drawing/2014/main" id="{FC352DA3-27DD-4160-A963-574D623AB25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5" name="等腰三角形 42">
              <a:extLst>
                <a:ext uri="{FF2B5EF4-FFF2-40B4-BE49-F238E27FC236}">
                  <a16:creationId xmlns:a16="http://schemas.microsoft.com/office/drawing/2014/main" id="{09E04059-775F-4422-AE00-2821CCB5376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414988" y="4851672"/>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464137" y="5121438"/>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
        <p:nvSpPr>
          <p:cNvPr id="81" name="TextBox 75">
            <a:extLst>
              <a:ext uri="{FF2B5EF4-FFF2-40B4-BE49-F238E27FC236}">
                <a16:creationId xmlns:a16="http://schemas.microsoft.com/office/drawing/2014/main" id="{0362771F-0813-4E54-B4E0-F08283FC130F}"/>
              </a:ext>
            </a:extLst>
          </p:cNvPr>
          <p:cNvSpPr txBox="1"/>
          <p:nvPr/>
        </p:nvSpPr>
        <p:spPr>
          <a:xfrm>
            <a:off x="5515257"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2" name="TextBox 76">
            <a:extLst>
              <a:ext uri="{FF2B5EF4-FFF2-40B4-BE49-F238E27FC236}">
                <a16:creationId xmlns:a16="http://schemas.microsoft.com/office/drawing/2014/main" id="{036A2873-E328-431C-9DFF-830BB67C9B15}"/>
              </a:ext>
            </a:extLst>
          </p:cNvPr>
          <p:cNvSpPr txBox="1"/>
          <p:nvPr/>
        </p:nvSpPr>
        <p:spPr>
          <a:xfrm>
            <a:off x="6573924" y="5121438"/>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12</a:t>
            </a:r>
            <a:r>
              <a:rPr lang="zh-CN" altLang="en-US" dirty="0">
                <a:latin typeface="华文中宋" panose="02010600040101010101" pitchFamily="2" charset="-122"/>
                <a:ea typeface="华文中宋" panose="02010600040101010101" pitchFamily="2" charset="-122"/>
              </a:rPr>
              <a:t>月</a:t>
            </a:r>
          </a:p>
        </p:txBody>
      </p:sp>
      <p:sp>
        <p:nvSpPr>
          <p:cNvPr id="83" name="TextBox 77">
            <a:extLst>
              <a:ext uri="{FF2B5EF4-FFF2-40B4-BE49-F238E27FC236}">
                <a16:creationId xmlns:a16="http://schemas.microsoft.com/office/drawing/2014/main" id="{419F9C98-2430-4AB1-B157-86A9FF9B29B3}"/>
              </a:ext>
            </a:extLst>
          </p:cNvPr>
          <p:cNvSpPr txBox="1"/>
          <p:nvPr/>
        </p:nvSpPr>
        <p:spPr>
          <a:xfrm>
            <a:off x="7641761"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105" name="矩形 104">
            <a:extLst>
              <a:ext uri="{FF2B5EF4-FFF2-40B4-BE49-F238E27FC236}">
                <a16:creationId xmlns:a16="http://schemas.microsoft.com/office/drawing/2014/main" id="{DA113776-7677-4B92-B750-793FBD922C20}"/>
              </a:ext>
            </a:extLst>
          </p:cNvPr>
          <p:cNvSpPr/>
          <p:nvPr/>
        </p:nvSpPr>
        <p:spPr>
          <a:xfrm>
            <a:off x="8588380" y="6417920"/>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5.0</a:t>
            </a:r>
            <a:endParaRPr lang="zh-CN" altLang="en-US" sz="1600" dirty="0">
              <a:latin typeface="华文中宋" panose="02010600040101010101" pitchFamily="2" charset="-122"/>
              <a:ea typeface="华文中宋" panose="02010600040101010101" pitchFamily="2" charset="-122"/>
            </a:endParaRPr>
          </a:p>
        </p:txBody>
      </p:sp>
      <p:grpSp>
        <p:nvGrpSpPr>
          <p:cNvPr id="106" name="组合 105">
            <a:extLst>
              <a:ext uri="{FF2B5EF4-FFF2-40B4-BE49-F238E27FC236}">
                <a16:creationId xmlns:a16="http://schemas.microsoft.com/office/drawing/2014/main" id="{531F5509-2563-444C-927B-2CF18FB0B9F2}"/>
              </a:ext>
            </a:extLst>
          </p:cNvPr>
          <p:cNvGrpSpPr/>
          <p:nvPr/>
        </p:nvGrpSpPr>
        <p:grpSpPr>
          <a:xfrm rot="10800000">
            <a:off x="8648597" y="4826884"/>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107" name="等腰三角形 43">
              <a:extLst>
                <a:ext uri="{FF2B5EF4-FFF2-40B4-BE49-F238E27FC236}">
                  <a16:creationId xmlns:a16="http://schemas.microsoft.com/office/drawing/2014/main" id="{7F8EA153-2194-4EB3-B501-25C5B576E45B}"/>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108" name="等腰三角形 42">
              <a:extLst>
                <a:ext uri="{FF2B5EF4-FFF2-40B4-BE49-F238E27FC236}">
                  <a16:creationId xmlns:a16="http://schemas.microsoft.com/office/drawing/2014/main" id="{5FDD53C3-64EB-4267-BCDB-7525CB6C2D10}"/>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109" name="TextBox 76">
            <a:extLst>
              <a:ext uri="{FF2B5EF4-FFF2-40B4-BE49-F238E27FC236}">
                <a16:creationId xmlns:a16="http://schemas.microsoft.com/office/drawing/2014/main" id="{38C67DAF-6C61-4A4C-B344-E2D472DCB622}"/>
              </a:ext>
            </a:extLst>
          </p:cNvPr>
          <p:cNvSpPr txBox="1"/>
          <p:nvPr/>
        </p:nvSpPr>
        <p:spPr>
          <a:xfrm>
            <a:off x="8689577" y="5074880"/>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2017</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9</a:t>
            </a:r>
            <a:r>
              <a:rPr lang="zh-CN" altLang="en-US" dirty="0">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2775306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06E65-9E1B-4C28-A427-6F462DE4E840}"/>
              </a:ext>
            </a:extLst>
          </p:cNvPr>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3" name="内容占位符 2">
            <a:extLst>
              <a:ext uri="{FF2B5EF4-FFF2-40B4-BE49-F238E27FC236}">
                <a16:creationId xmlns:a16="http://schemas.microsoft.com/office/drawing/2014/main" id="{D2096CF9-E8AD-43E2-9251-F54496AAC5EE}"/>
              </a:ext>
            </a:extLst>
          </p:cNvPr>
          <p:cNvSpPr>
            <a:spLocks noGrp="1"/>
          </p:cNvSpPr>
          <p:nvPr>
            <p:ph idx="1"/>
          </p:nvPr>
        </p:nvSpPr>
        <p:spPr/>
        <p:txBody>
          <a:bodyPr/>
          <a:lstStyle/>
          <a:p>
            <a:r>
              <a:rPr lang="en-US" altLang="zh-CN"/>
              <a:t>2017</a:t>
            </a:r>
            <a:r>
              <a:rPr lang="zh-CN" altLang="en-US"/>
              <a:t>年</a:t>
            </a:r>
            <a:r>
              <a:rPr lang="en-US" altLang="zh-CN"/>
              <a:t>9</a:t>
            </a:r>
            <a:r>
              <a:rPr lang="zh-CN" altLang="en-US"/>
              <a:t>月， </a:t>
            </a:r>
            <a:r>
              <a:rPr lang="en-US" altLang="zh-CN"/>
              <a:t>Spring 5.0</a:t>
            </a:r>
            <a:r>
              <a:rPr lang="zh-CN" altLang="en-US"/>
              <a:t>版发布</a:t>
            </a:r>
          </a:p>
          <a:p>
            <a:pPr lvl="1"/>
            <a:r>
              <a:rPr lang="zh-CN" altLang="en-US"/>
              <a:t>引入响应式</a:t>
            </a:r>
            <a:r>
              <a:rPr lang="en-US" altLang="zh-CN"/>
              <a:t>Web</a:t>
            </a:r>
            <a:r>
              <a:rPr lang="zh-CN" altLang="en-US"/>
              <a:t>技术栈</a:t>
            </a:r>
            <a:endParaRPr lang="en-US" altLang="zh-CN" dirty="0"/>
          </a:p>
        </p:txBody>
      </p:sp>
      <p:pic>
        <p:nvPicPr>
          <p:cNvPr id="33" name="图形 32">
            <a:extLst>
              <a:ext uri="{FF2B5EF4-FFF2-40B4-BE49-F238E27FC236}">
                <a16:creationId xmlns:a16="http://schemas.microsoft.com/office/drawing/2014/main" id="{B199275A-264E-45BA-A583-9F75609650E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47565" y="2732863"/>
            <a:ext cx="4632511" cy="3866729"/>
          </a:xfrm>
          <a:prstGeom prst="rect">
            <a:avLst/>
          </a:prstGeom>
        </p:spPr>
      </p:pic>
    </p:spTree>
    <p:extLst>
      <p:ext uri="{BB962C8B-B14F-4D97-AF65-F5344CB8AC3E}">
        <p14:creationId xmlns:p14="http://schemas.microsoft.com/office/powerpoint/2010/main" val="2887573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4065109" y="3593839"/>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5" name="矩形 24">
            <a:extLst>
              <a:ext uri="{FF2B5EF4-FFF2-40B4-BE49-F238E27FC236}">
                <a16:creationId xmlns:a16="http://schemas.microsoft.com/office/drawing/2014/main" id="{51023763-7BCA-4766-AC32-124343379E18}"/>
              </a:ext>
            </a:extLst>
          </p:cNvPr>
          <p:cNvSpPr/>
          <p:nvPr/>
        </p:nvSpPr>
        <p:spPr>
          <a:xfrm>
            <a:off x="5589173"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6</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962984" y="1814805"/>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825816" y="3593839"/>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3048004"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9" name="椭圆 34">
            <a:extLst>
              <a:ext uri="{FF2B5EF4-FFF2-40B4-BE49-F238E27FC236}">
                <a16:creationId xmlns:a16="http://schemas.microsoft.com/office/drawing/2014/main" id="{6C61D61B-198E-47DF-B4B0-E6FA8F609067}"/>
              </a:ext>
            </a:extLst>
          </p:cNvPr>
          <p:cNvSpPr/>
          <p:nvPr/>
        </p:nvSpPr>
        <p:spPr>
          <a:xfrm>
            <a:off x="5744345"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4125326" y="2281095"/>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868220" y="2259324"/>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917368" y="2529091"/>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3048003"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4166306"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56" name="TextBox 77">
            <a:extLst>
              <a:ext uri="{FF2B5EF4-FFF2-40B4-BE49-F238E27FC236}">
                <a16:creationId xmlns:a16="http://schemas.microsoft.com/office/drawing/2014/main" id="{807C86FD-C893-46CA-80BC-852EC2AA41F7}"/>
              </a:ext>
            </a:extLst>
          </p:cNvPr>
          <p:cNvSpPr txBox="1"/>
          <p:nvPr/>
        </p:nvSpPr>
        <p:spPr>
          <a:xfrm>
            <a:off x="5744345"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2009</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57" name="组合 56">
            <a:extLst>
              <a:ext uri="{FF2B5EF4-FFF2-40B4-BE49-F238E27FC236}">
                <a16:creationId xmlns:a16="http://schemas.microsoft.com/office/drawing/2014/main" id="{0C859A22-51A6-4DF3-BC73-64A6DFBBCB91}"/>
              </a:ext>
            </a:extLst>
          </p:cNvPr>
          <p:cNvGrpSpPr/>
          <p:nvPr/>
        </p:nvGrpSpPr>
        <p:grpSpPr>
          <a:xfrm rot="10800000">
            <a:off x="6835998" y="2280189"/>
            <a:ext cx="1045255" cy="1358028"/>
            <a:chOff x="4020871" y="2194484"/>
            <a:chExt cx="1102258" cy="1432090"/>
          </a:xfrm>
          <a:effectLst>
            <a:outerShdw blurRad="444500" dist="254000" dir="8100000" algn="tr" rotWithShape="0">
              <a:prstClr val="black">
                <a:alpha val="50000"/>
              </a:prstClr>
            </a:outerShdw>
          </a:effectLst>
        </p:grpSpPr>
        <p:sp>
          <p:nvSpPr>
            <p:cNvPr id="58" name="等腰三角形 43">
              <a:extLst>
                <a:ext uri="{FF2B5EF4-FFF2-40B4-BE49-F238E27FC236}">
                  <a16:creationId xmlns:a16="http://schemas.microsoft.com/office/drawing/2014/main" id="{AE5AA15B-2F77-4293-834B-9FEE0963C6E7}"/>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59" name="等腰三角形 42">
              <a:extLst>
                <a:ext uri="{FF2B5EF4-FFF2-40B4-BE49-F238E27FC236}">
                  <a16:creationId xmlns:a16="http://schemas.microsoft.com/office/drawing/2014/main" id="{5F1F3312-BFB2-4CF3-B00A-EC9574A59A3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60" name="TextBox 76">
            <a:extLst>
              <a:ext uri="{FF2B5EF4-FFF2-40B4-BE49-F238E27FC236}">
                <a16:creationId xmlns:a16="http://schemas.microsoft.com/office/drawing/2014/main" id="{AB492A70-A4B5-4A85-BF51-2D9F70AB809F}"/>
              </a:ext>
            </a:extLst>
          </p:cNvPr>
          <p:cNvSpPr txBox="1"/>
          <p:nvPr/>
        </p:nvSpPr>
        <p:spPr>
          <a:xfrm>
            <a:off x="6889679"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2013</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月</a:t>
            </a:r>
          </a:p>
        </p:txBody>
      </p:sp>
      <p:sp>
        <p:nvSpPr>
          <p:cNvPr id="61" name="矩形 60">
            <a:extLst>
              <a:ext uri="{FF2B5EF4-FFF2-40B4-BE49-F238E27FC236}">
                <a16:creationId xmlns:a16="http://schemas.microsoft.com/office/drawing/2014/main" id="{1BEEEC38-9E20-4530-A1CF-517F3D5E5057}"/>
              </a:ext>
            </a:extLst>
          </p:cNvPr>
          <p:cNvSpPr/>
          <p:nvPr/>
        </p:nvSpPr>
        <p:spPr>
          <a:xfrm>
            <a:off x="6747207" y="3593839"/>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7</a:t>
            </a:r>
            <a:endParaRPr lang="zh-CN" altLang="en-US" sz="1600" dirty="0">
              <a:latin typeface="华文中宋" panose="02010600040101010101" pitchFamily="2" charset="-122"/>
              <a:ea typeface="华文中宋" panose="02010600040101010101" pitchFamily="2" charset="-122"/>
            </a:endParaRPr>
          </a:p>
        </p:txBody>
      </p:sp>
      <p:sp>
        <p:nvSpPr>
          <p:cNvPr id="38" name="矩形 37">
            <a:extLst>
              <a:ext uri="{FF2B5EF4-FFF2-40B4-BE49-F238E27FC236}">
                <a16:creationId xmlns:a16="http://schemas.microsoft.com/office/drawing/2014/main" id="{37F7F271-A6A5-4638-AEB2-379E6525DB22}"/>
              </a:ext>
            </a:extLst>
          </p:cNvPr>
          <p:cNvSpPr/>
          <p:nvPr/>
        </p:nvSpPr>
        <p:spPr>
          <a:xfrm>
            <a:off x="7883279" y="1814805"/>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8</a:t>
            </a:r>
            <a:endParaRPr lang="zh-CN" altLang="en-US" sz="1600" dirty="0">
              <a:latin typeface="华文中宋" panose="02010600040101010101" pitchFamily="2" charset="-122"/>
              <a:ea typeface="华文中宋" panose="02010600040101010101" pitchFamily="2" charset="-122"/>
            </a:endParaRPr>
          </a:p>
        </p:txBody>
      </p:sp>
      <p:sp>
        <p:nvSpPr>
          <p:cNvPr id="39" name="椭圆 34">
            <a:extLst>
              <a:ext uri="{FF2B5EF4-FFF2-40B4-BE49-F238E27FC236}">
                <a16:creationId xmlns:a16="http://schemas.microsoft.com/office/drawing/2014/main" id="{FAF03B83-6C02-4104-90E0-9F6C6173A808}"/>
              </a:ext>
            </a:extLst>
          </p:cNvPr>
          <p:cNvSpPr/>
          <p:nvPr/>
        </p:nvSpPr>
        <p:spPr>
          <a:xfrm>
            <a:off x="8038451" y="2132231"/>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2">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0" name="TextBox 77">
            <a:extLst>
              <a:ext uri="{FF2B5EF4-FFF2-40B4-BE49-F238E27FC236}">
                <a16:creationId xmlns:a16="http://schemas.microsoft.com/office/drawing/2014/main" id="{EBF0732D-9BD5-44A6-8E65-678D481F493A}"/>
              </a:ext>
            </a:extLst>
          </p:cNvPr>
          <p:cNvSpPr txBox="1"/>
          <p:nvPr/>
        </p:nvSpPr>
        <p:spPr>
          <a:xfrm>
            <a:off x="8038451"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8</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41" name="组合 40">
            <a:extLst>
              <a:ext uri="{FF2B5EF4-FFF2-40B4-BE49-F238E27FC236}">
                <a16:creationId xmlns:a16="http://schemas.microsoft.com/office/drawing/2014/main" id="{C7C0C312-4347-4169-8326-136C56E8CD8E}"/>
              </a:ext>
            </a:extLst>
          </p:cNvPr>
          <p:cNvGrpSpPr/>
          <p:nvPr/>
        </p:nvGrpSpPr>
        <p:grpSpPr>
          <a:xfrm rot="10800000">
            <a:off x="9107852" y="2281095"/>
            <a:ext cx="1045255" cy="1358028"/>
            <a:chOff x="4020871" y="2194484"/>
            <a:chExt cx="1102258" cy="1432090"/>
          </a:xfrm>
          <a:effectLst>
            <a:outerShdw blurRad="444500" dist="254000" dir="8100000" algn="tr" rotWithShape="0">
              <a:prstClr val="black">
                <a:alpha val="50000"/>
              </a:prstClr>
            </a:outerShdw>
          </a:effectLst>
        </p:grpSpPr>
        <p:sp>
          <p:nvSpPr>
            <p:cNvPr id="42" name="等腰三角形 43">
              <a:extLst>
                <a:ext uri="{FF2B5EF4-FFF2-40B4-BE49-F238E27FC236}">
                  <a16:creationId xmlns:a16="http://schemas.microsoft.com/office/drawing/2014/main" id="{57D69DF8-B5C0-4A4D-84FD-AD0470A3CFF3}"/>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43" name="等腰三角形 42">
              <a:extLst>
                <a:ext uri="{FF2B5EF4-FFF2-40B4-BE49-F238E27FC236}">
                  <a16:creationId xmlns:a16="http://schemas.microsoft.com/office/drawing/2014/main" id="{CAC9791A-5A67-451D-B40D-6C953D213CB9}"/>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44" name="TextBox 76">
            <a:extLst>
              <a:ext uri="{FF2B5EF4-FFF2-40B4-BE49-F238E27FC236}">
                <a16:creationId xmlns:a16="http://schemas.microsoft.com/office/drawing/2014/main" id="{AF6AFC70-6C83-402C-B983-258F8F610D7E}"/>
              </a:ext>
            </a:extLst>
          </p:cNvPr>
          <p:cNvSpPr txBox="1"/>
          <p:nvPr/>
        </p:nvSpPr>
        <p:spPr>
          <a:xfrm>
            <a:off x="9161533" y="2529091"/>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9</a:t>
            </a:r>
            <a:r>
              <a:rPr lang="zh-CN" altLang="en-US" dirty="0">
                <a:latin typeface="华文中宋" panose="02010600040101010101" pitchFamily="2" charset="-122"/>
                <a:ea typeface="华文中宋" panose="02010600040101010101" pitchFamily="2" charset="-122"/>
              </a:rPr>
              <a:t>月</a:t>
            </a:r>
          </a:p>
        </p:txBody>
      </p:sp>
      <p:sp>
        <p:nvSpPr>
          <p:cNvPr id="45" name="矩形 44">
            <a:extLst>
              <a:ext uri="{FF2B5EF4-FFF2-40B4-BE49-F238E27FC236}">
                <a16:creationId xmlns:a16="http://schemas.microsoft.com/office/drawing/2014/main" id="{1E93CFB0-D0E1-42D5-8F30-7CEBF30D5E41}"/>
              </a:ext>
            </a:extLst>
          </p:cNvPr>
          <p:cNvSpPr/>
          <p:nvPr/>
        </p:nvSpPr>
        <p:spPr>
          <a:xfrm>
            <a:off x="9019060" y="3593839"/>
            <a:ext cx="1539691"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Jakarta EE 8</a:t>
            </a:r>
            <a:endParaRPr lang="zh-CN" altLang="en-US" sz="1600" dirty="0">
              <a:latin typeface="华文中宋" panose="02010600040101010101" pitchFamily="2" charset="-122"/>
              <a:ea typeface="华文中宋" panose="02010600040101010101" pitchFamily="2" charset="-122"/>
            </a:endParaRPr>
          </a:p>
        </p:txBody>
      </p:sp>
      <p:sp>
        <p:nvSpPr>
          <p:cNvPr id="46" name="矩形 45">
            <a:extLst>
              <a:ext uri="{FF2B5EF4-FFF2-40B4-BE49-F238E27FC236}">
                <a16:creationId xmlns:a16="http://schemas.microsoft.com/office/drawing/2014/main" id="{2995FD6B-56B5-42EB-9FBE-8F6150827E32}"/>
              </a:ext>
            </a:extLst>
          </p:cNvPr>
          <p:cNvSpPr/>
          <p:nvPr/>
        </p:nvSpPr>
        <p:spPr>
          <a:xfrm>
            <a:off x="9997634" y="1814805"/>
            <a:ext cx="1501933"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Jakarta EE 9</a:t>
            </a:r>
            <a:endParaRPr lang="zh-CN" altLang="en-US" sz="1600" dirty="0">
              <a:latin typeface="华文中宋" panose="02010600040101010101" pitchFamily="2" charset="-122"/>
              <a:ea typeface="华文中宋" panose="02010600040101010101" pitchFamily="2" charset="-122"/>
            </a:endParaRPr>
          </a:p>
        </p:txBody>
      </p:sp>
      <p:sp>
        <p:nvSpPr>
          <p:cNvPr id="47" name="椭圆 34">
            <a:extLst>
              <a:ext uri="{FF2B5EF4-FFF2-40B4-BE49-F238E27FC236}">
                <a16:creationId xmlns:a16="http://schemas.microsoft.com/office/drawing/2014/main" id="{8A808BAD-6782-4D15-B09A-862956FA2D5B}"/>
              </a:ext>
            </a:extLst>
          </p:cNvPr>
          <p:cNvSpPr/>
          <p:nvPr/>
        </p:nvSpPr>
        <p:spPr>
          <a:xfrm>
            <a:off x="10274667" y="2147293"/>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8" name="TextBox 77">
            <a:extLst>
              <a:ext uri="{FF2B5EF4-FFF2-40B4-BE49-F238E27FC236}">
                <a16:creationId xmlns:a16="http://schemas.microsoft.com/office/drawing/2014/main" id="{0CDDB2CA-3051-4944-A225-38AB24B8E408}"/>
              </a:ext>
            </a:extLst>
          </p:cNvPr>
          <p:cNvSpPr txBox="1"/>
          <p:nvPr/>
        </p:nvSpPr>
        <p:spPr>
          <a:xfrm>
            <a:off x="10274667" y="2529091"/>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2020</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540000" y="5452240"/>
            <a:ext cx="11160000"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388283" y="473238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6" name="矩形 65">
            <a:extLst>
              <a:ext uri="{FF2B5EF4-FFF2-40B4-BE49-F238E27FC236}">
                <a16:creationId xmlns:a16="http://schemas.microsoft.com/office/drawing/2014/main" id="{8BE4DB93-47A4-4222-B22B-B7807893810F}"/>
              </a:ext>
            </a:extLst>
          </p:cNvPr>
          <p:cNvSpPr/>
          <p:nvPr/>
        </p:nvSpPr>
        <p:spPr>
          <a:xfrm>
            <a:off x="6472727" y="6464478"/>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3.0</a:t>
            </a:r>
            <a:endParaRPr lang="zh-CN" altLang="en-US" sz="1600" dirty="0">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276616" y="4420404"/>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68" name="矩形 67">
            <a:extLst>
              <a:ext uri="{FF2B5EF4-FFF2-40B4-BE49-F238E27FC236}">
                <a16:creationId xmlns:a16="http://schemas.microsoft.com/office/drawing/2014/main" id="{AA78FD29-F01A-4659-BDCD-AED25212086A}"/>
              </a:ext>
            </a:extLst>
          </p:cNvPr>
          <p:cNvSpPr/>
          <p:nvPr/>
        </p:nvSpPr>
        <p:spPr>
          <a:xfrm>
            <a:off x="7486589" y="4420404"/>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4.0</a:t>
            </a:r>
            <a:endParaRPr lang="zh-CN" altLang="en-US" sz="1600" dirty="0">
              <a:latin typeface="华文中宋" panose="02010600040101010101" pitchFamily="2" charset="-122"/>
              <a:ea typeface="华文中宋" panose="02010600040101010101" pitchFamily="2" charset="-122"/>
            </a:endParaRPr>
          </a:p>
        </p:txBody>
      </p:sp>
      <p:sp>
        <p:nvSpPr>
          <p:cNvPr id="69" name="矩形 68">
            <a:extLst>
              <a:ext uri="{FF2B5EF4-FFF2-40B4-BE49-F238E27FC236}">
                <a16:creationId xmlns:a16="http://schemas.microsoft.com/office/drawing/2014/main" id="{516017B8-3AC8-4524-9B5E-2A37267C1C26}"/>
              </a:ext>
            </a:extLst>
          </p:cNvPr>
          <p:cNvSpPr/>
          <p:nvPr/>
        </p:nvSpPr>
        <p:spPr>
          <a:xfrm>
            <a:off x="5430238" y="4420404"/>
            <a:ext cx="12397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2.5</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sp>
        <p:nvSpPr>
          <p:cNvPr id="71" name="椭圆 34">
            <a:extLst>
              <a:ext uri="{FF2B5EF4-FFF2-40B4-BE49-F238E27FC236}">
                <a16:creationId xmlns:a16="http://schemas.microsoft.com/office/drawing/2014/main" id="{D2589029-00AF-4877-9DFE-5E0238FDAA58}"/>
              </a:ext>
            </a:extLst>
          </p:cNvPr>
          <p:cNvSpPr/>
          <p:nvPr/>
        </p:nvSpPr>
        <p:spPr>
          <a:xfrm>
            <a:off x="5515258"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72" name="椭圆 34">
            <a:extLst>
              <a:ext uri="{FF2B5EF4-FFF2-40B4-BE49-F238E27FC236}">
                <a16:creationId xmlns:a16="http://schemas.microsoft.com/office/drawing/2014/main" id="{A7B84231-B01B-4B28-A2BC-4759FADABB26}"/>
              </a:ext>
            </a:extLst>
          </p:cNvPr>
          <p:cNvSpPr/>
          <p:nvPr/>
        </p:nvSpPr>
        <p:spPr>
          <a:xfrm>
            <a:off x="7641761" y="473964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73" name="组合 72">
            <a:extLst>
              <a:ext uri="{FF2B5EF4-FFF2-40B4-BE49-F238E27FC236}">
                <a16:creationId xmlns:a16="http://schemas.microsoft.com/office/drawing/2014/main" id="{80C2566A-10D4-4300-953C-C8D21AD98342}"/>
              </a:ext>
            </a:extLst>
          </p:cNvPr>
          <p:cNvGrpSpPr/>
          <p:nvPr/>
        </p:nvGrpSpPr>
        <p:grpSpPr>
          <a:xfrm rot="10800000">
            <a:off x="6532944" y="4873442"/>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4" name="等腰三角形 43">
              <a:extLst>
                <a:ext uri="{FF2B5EF4-FFF2-40B4-BE49-F238E27FC236}">
                  <a16:creationId xmlns:a16="http://schemas.microsoft.com/office/drawing/2014/main" id="{FC352DA3-27DD-4160-A963-574D623AB25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5" name="等腰三角形 42">
              <a:extLst>
                <a:ext uri="{FF2B5EF4-FFF2-40B4-BE49-F238E27FC236}">
                  <a16:creationId xmlns:a16="http://schemas.microsoft.com/office/drawing/2014/main" id="{09E04059-775F-4422-AE00-2821CCB5376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414988" y="4851672"/>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372543" y="5121438"/>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464137" y="5121438"/>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
        <p:nvSpPr>
          <p:cNvPr id="81" name="TextBox 75">
            <a:extLst>
              <a:ext uri="{FF2B5EF4-FFF2-40B4-BE49-F238E27FC236}">
                <a16:creationId xmlns:a16="http://schemas.microsoft.com/office/drawing/2014/main" id="{0362771F-0813-4E54-B4E0-F08283FC130F}"/>
              </a:ext>
            </a:extLst>
          </p:cNvPr>
          <p:cNvSpPr txBox="1"/>
          <p:nvPr/>
        </p:nvSpPr>
        <p:spPr>
          <a:xfrm>
            <a:off x="5515257"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2" name="TextBox 76">
            <a:extLst>
              <a:ext uri="{FF2B5EF4-FFF2-40B4-BE49-F238E27FC236}">
                <a16:creationId xmlns:a16="http://schemas.microsoft.com/office/drawing/2014/main" id="{036A2873-E328-431C-9DFF-830BB67C9B15}"/>
              </a:ext>
            </a:extLst>
          </p:cNvPr>
          <p:cNvSpPr txBox="1"/>
          <p:nvPr/>
        </p:nvSpPr>
        <p:spPr>
          <a:xfrm>
            <a:off x="6573924" y="5121438"/>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12</a:t>
            </a:r>
            <a:r>
              <a:rPr lang="zh-CN" altLang="en-US" dirty="0">
                <a:latin typeface="华文中宋" panose="02010600040101010101" pitchFamily="2" charset="-122"/>
                <a:ea typeface="华文中宋" panose="02010600040101010101" pitchFamily="2" charset="-122"/>
              </a:rPr>
              <a:t>月</a:t>
            </a:r>
          </a:p>
        </p:txBody>
      </p:sp>
      <p:sp>
        <p:nvSpPr>
          <p:cNvPr id="83" name="TextBox 77">
            <a:extLst>
              <a:ext uri="{FF2B5EF4-FFF2-40B4-BE49-F238E27FC236}">
                <a16:creationId xmlns:a16="http://schemas.microsoft.com/office/drawing/2014/main" id="{419F9C98-2430-4AB1-B157-86A9FF9B29B3}"/>
              </a:ext>
            </a:extLst>
          </p:cNvPr>
          <p:cNvSpPr txBox="1"/>
          <p:nvPr/>
        </p:nvSpPr>
        <p:spPr>
          <a:xfrm>
            <a:off x="7641761" y="5121438"/>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105" name="矩形 104">
            <a:extLst>
              <a:ext uri="{FF2B5EF4-FFF2-40B4-BE49-F238E27FC236}">
                <a16:creationId xmlns:a16="http://schemas.microsoft.com/office/drawing/2014/main" id="{DA113776-7677-4B92-B750-793FBD922C20}"/>
              </a:ext>
            </a:extLst>
          </p:cNvPr>
          <p:cNvSpPr/>
          <p:nvPr/>
        </p:nvSpPr>
        <p:spPr>
          <a:xfrm>
            <a:off x="8588380" y="6417920"/>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5.0</a:t>
            </a:r>
            <a:endParaRPr lang="zh-CN" altLang="en-US" sz="1600" dirty="0">
              <a:latin typeface="华文中宋" panose="02010600040101010101" pitchFamily="2" charset="-122"/>
              <a:ea typeface="华文中宋" panose="02010600040101010101" pitchFamily="2" charset="-122"/>
            </a:endParaRPr>
          </a:p>
        </p:txBody>
      </p:sp>
      <p:grpSp>
        <p:nvGrpSpPr>
          <p:cNvPr id="106" name="组合 105">
            <a:extLst>
              <a:ext uri="{FF2B5EF4-FFF2-40B4-BE49-F238E27FC236}">
                <a16:creationId xmlns:a16="http://schemas.microsoft.com/office/drawing/2014/main" id="{531F5509-2563-444C-927B-2CF18FB0B9F2}"/>
              </a:ext>
            </a:extLst>
          </p:cNvPr>
          <p:cNvGrpSpPr/>
          <p:nvPr/>
        </p:nvGrpSpPr>
        <p:grpSpPr>
          <a:xfrm rot="10800000">
            <a:off x="8648597" y="4826884"/>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107" name="等腰三角形 43">
              <a:extLst>
                <a:ext uri="{FF2B5EF4-FFF2-40B4-BE49-F238E27FC236}">
                  <a16:creationId xmlns:a16="http://schemas.microsoft.com/office/drawing/2014/main" id="{7F8EA153-2194-4EB3-B501-25C5B576E45B}"/>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108" name="等腰三角形 42">
              <a:extLst>
                <a:ext uri="{FF2B5EF4-FFF2-40B4-BE49-F238E27FC236}">
                  <a16:creationId xmlns:a16="http://schemas.microsoft.com/office/drawing/2014/main" id="{5FDD53C3-64EB-4267-BCDB-7525CB6C2D10}"/>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109" name="TextBox 76">
            <a:extLst>
              <a:ext uri="{FF2B5EF4-FFF2-40B4-BE49-F238E27FC236}">
                <a16:creationId xmlns:a16="http://schemas.microsoft.com/office/drawing/2014/main" id="{38C67DAF-6C61-4A4C-B344-E2D472DCB622}"/>
              </a:ext>
            </a:extLst>
          </p:cNvPr>
          <p:cNvSpPr txBox="1"/>
          <p:nvPr/>
        </p:nvSpPr>
        <p:spPr>
          <a:xfrm>
            <a:off x="8689577" y="5074880"/>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2017</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9</a:t>
            </a:r>
            <a:r>
              <a:rPr lang="zh-CN" altLang="en-US" dirty="0">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335290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animBg="1"/>
      <p:bldP spid="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91FFB31-7F80-43A8-9D6C-D7FF9D285425}"/>
              </a:ext>
            </a:extLst>
          </p:cNvPr>
          <p:cNvPicPr>
            <a:picLocks noChangeAspect="1"/>
          </p:cNvPicPr>
          <p:nvPr/>
        </p:nvPicPr>
        <p:blipFill>
          <a:blip r:embed="rId3"/>
          <a:stretch>
            <a:fillRect/>
          </a:stretch>
        </p:blipFill>
        <p:spPr>
          <a:xfrm>
            <a:off x="3238501" y="1690688"/>
            <a:ext cx="4569842" cy="4684164"/>
          </a:xfrm>
          <a:prstGeom prst="rect">
            <a:avLst/>
          </a:prstGeom>
        </p:spPr>
      </p:pic>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sp>
        <p:nvSpPr>
          <p:cNvPr id="7" name="文本框 6">
            <a:extLst>
              <a:ext uri="{FF2B5EF4-FFF2-40B4-BE49-F238E27FC236}">
                <a16:creationId xmlns:a16="http://schemas.microsoft.com/office/drawing/2014/main" id="{2AC0E54A-7850-478C-ABF3-5BE5198041A6}"/>
              </a:ext>
            </a:extLst>
          </p:cNvPr>
          <p:cNvSpPr txBox="1"/>
          <p:nvPr/>
        </p:nvSpPr>
        <p:spPr>
          <a:xfrm>
            <a:off x="9305591" y="5731264"/>
            <a:ext cx="1685077" cy="369332"/>
          </a:xfrm>
          <a:prstGeom prst="rect">
            <a:avLst/>
          </a:prstGeom>
          <a:noFill/>
        </p:spPr>
        <p:txBody>
          <a:bodyPr wrap="none" rtlCol="0">
            <a:spAutoFit/>
          </a:bodyPr>
          <a:lstStyle/>
          <a:p>
            <a:r>
              <a:rPr lang="en-US" altLang="zh-CN" b="1" dirty="0">
                <a:latin typeface="华文中宋" panose="02010600040101010101" pitchFamily="2" charset="-122"/>
                <a:ea typeface="华文中宋" panose="02010600040101010101" pitchFamily="2" charset="-122"/>
              </a:rPr>
              <a:t>Jakarta EE 9</a:t>
            </a:r>
            <a:endParaRPr lang="zh-CN" altLang="en-US" b="1" dirty="0">
              <a:latin typeface="华文中宋" panose="02010600040101010101" pitchFamily="2" charset="-122"/>
              <a:ea typeface="华文中宋" panose="02010600040101010101" pitchFamily="2" charset="-122"/>
            </a:endParaRPr>
          </a:p>
        </p:txBody>
      </p:sp>
      <p:sp>
        <p:nvSpPr>
          <p:cNvPr id="9" name="文本框 8">
            <a:extLst>
              <a:ext uri="{FF2B5EF4-FFF2-40B4-BE49-F238E27FC236}">
                <a16:creationId xmlns:a16="http://schemas.microsoft.com/office/drawing/2014/main" id="{02F1B2FE-4595-4102-940D-8E37A1D0FFF0}"/>
              </a:ext>
            </a:extLst>
          </p:cNvPr>
          <p:cNvSpPr txBox="1"/>
          <p:nvPr/>
        </p:nvSpPr>
        <p:spPr>
          <a:xfrm>
            <a:off x="3238500" y="113816"/>
            <a:ext cx="8909049" cy="307777"/>
          </a:xfrm>
          <a:prstGeom prst="rect">
            <a:avLst/>
          </a:prstGeom>
          <a:noFill/>
        </p:spPr>
        <p:txBody>
          <a:bodyPr wrap="square">
            <a:spAutoFit/>
          </a:bodyPr>
          <a:lstStyle/>
          <a:p>
            <a:pPr algn="r"/>
            <a:r>
              <a:rPr lang="zh-CN" altLang="en-US" sz="1400" dirty="0">
                <a:latin typeface="Courier New" panose="02070309020205020404" pitchFamily="49" charset="0"/>
                <a:cs typeface="Courier New" panose="02070309020205020404" pitchFamily="49" charset="0"/>
              </a:rPr>
              <a:t>https://jakarta.ee/specifications/platform/9/jakarta-platform-spec-9#architecture</a:t>
            </a:r>
          </a:p>
        </p:txBody>
      </p:sp>
    </p:spTree>
    <p:extLst>
      <p:ext uri="{BB962C8B-B14F-4D97-AF65-F5344CB8AC3E}">
        <p14:creationId xmlns:p14="http://schemas.microsoft.com/office/powerpoint/2010/main" val="1722218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1. </a:t>
            </a:r>
            <a:r>
              <a:rPr lang="zh-CN" altLang="en-US" dirty="0"/>
              <a:t>后端开发</a:t>
            </a:r>
            <a:br>
              <a:rPr lang="en-US" altLang="zh-CN" dirty="0"/>
            </a:br>
            <a:r>
              <a:rPr lang="en-US" altLang="zh-CN" sz="2400" dirty="0">
                <a:solidFill>
                  <a:schemeClr val="bg1">
                    <a:lumMod val="50000"/>
                  </a:schemeClr>
                </a:solidFill>
                <a:latin typeface="Arial Black" panose="020B0A04020102020204" pitchFamily="34" charset="0"/>
              </a:rPr>
              <a:t>Back-End Development</a:t>
            </a:r>
            <a:endParaRPr lang="zh-CN" altLang="en-US" sz="2400" dirty="0"/>
          </a:p>
        </p:txBody>
      </p:sp>
      <p:sp>
        <p:nvSpPr>
          <p:cNvPr id="3" name="内容占位符 2">
            <a:extLst>
              <a:ext uri="{FF2B5EF4-FFF2-40B4-BE49-F238E27FC236}">
                <a16:creationId xmlns:a16="http://schemas.microsoft.com/office/drawing/2014/main" id="{683C468B-341C-4AC4-80A4-90F091C9CAD7}"/>
              </a:ext>
            </a:extLst>
          </p:cNvPr>
          <p:cNvSpPr>
            <a:spLocks noGrp="1"/>
          </p:cNvSpPr>
          <p:nvPr>
            <p:ph idx="1"/>
          </p:nvPr>
        </p:nvSpPr>
        <p:spPr/>
        <p:txBody>
          <a:bodyPr/>
          <a:lstStyle/>
          <a:p>
            <a:r>
              <a:rPr lang="zh-CN" altLang="en-US" dirty="0"/>
              <a:t>单体应用</a:t>
            </a:r>
          </a:p>
        </p:txBody>
      </p:sp>
      <p:pic>
        <p:nvPicPr>
          <p:cNvPr id="61" name="Picture 34">
            <a:extLst>
              <a:ext uri="{FF2B5EF4-FFF2-40B4-BE49-F238E27FC236}">
                <a16:creationId xmlns:a16="http://schemas.microsoft.com/office/drawing/2014/main" id="{C75130C6-9DED-4990-B9A6-5D36B61C46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81" y="2972074"/>
            <a:ext cx="10096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 name="Picture 34">
            <a:extLst>
              <a:ext uri="{FF2B5EF4-FFF2-40B4-BE49-F238E27FC236}">
                <a16:creationId xmlns:a16="http://schemas.microsoft.com/office/drawing/2014/main" id="{1BEF778E-B4EF-496B-924C-A8CA50A38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6862" y="4248424"/>
            <a:ext cx="10096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3">
            <a:extLst>
              <a:ext uri="{FF2B5EF4-FFF2-40B4-BE49-F238E27FC236}">
                <a16:creationId xmlns:a16="http://schemas.microsoft.com/office/drawing/2014/main" id="{0CB1B886-9B25-4F7E-9EED-82D837F9A3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234" y="3510236"/>
            <a:ext cx="184626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文本框 84">
            <a:extLst>
              <a:ext uri="{FF2B5EF4-FFF2-40B4-BE49-F238E27FC236}">
                <a16:creationId xmlns:a16="http://schemas.microsoft.com/office/drawing/2014/main" id="{7A076D7A-B8FE-457E-B7E7-6273756F0388}"/>
              </a:ext>
            </a:extLst>
          </p:cNvPr>
          <p:cNvSpPr txBox="1"/>
          <p:nvPr/>
        </p:nvSpPr>
        <p:spPr>
          <a:xfrm>
            <a:off x="3102783" y="3968507"/>
            <a:ext cx="877163" cy="369332"/>
          </a:xfrm>
          <a:prstGeom prst="rect">
            <a:avLst/>
          </a:prstGeom>
          <a:noFill/>
        </p:spPr>
        <p:txBody>
          <a:bodyPr wrap="none" rtlCol="0">
            <a:spAutoFit/>
          </a:bodyPr>
          <a:lstStyle/>
          <a:p>
            <a:r>
              <a:rPr lang="zh-CN" altLang="en-US" dirty="0"/>
              <a:t>互联网</a:t>
            </a:r>
          </a:p>
        </p:txBody>
      </p:sp>
      <p:cxnSp>
        <p:nvCxnSpPr>
          <p:cNvPr id="86" name="直接连接符 85">
            <a:extLst>
              <a:ext uri="{FF2B5EF4-FFF2-40B4-BE49-F238E27FC236}">
                <a16:creationId xmlns:a16="http://schemas.microsoft.com/office/drawing/2014/main" id="{676CC4AE-F0AA-41C0-8A51-D55EF7ED54C3}"/>
              </a:ext>
            </a:extLst>
          </p:cNvPr>
          <p:cNvCxnSpPr>
            <a:stCxn id="61" idx="3"/>
          </p:cNvCxnSpPr>
          <p:nvPr/>
        </p:nvCxnSpPr>
        <p:spPr>
          <a:xfrm>
            <a:off x="2457531" y="3562624"/>
            <a:ext cx="348392" cy="241046"/>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E1468915-590D-4540-82C5-C23B7C2813C9}"/>
              </a:ext>
            </a:extLst>
          </p:cNvPr>
          <p:cNvCxnSpPr>
            <a:stCxn id="62" idx="3"/>
          </p:cNvCxnSpPr>
          <p:nvPr/>
        </p:nvCxnSpPr>
        <p:spPr>
          <a:xfrm flipV="1">
            <a:off x="2426512" y="4513060"/>
            <a:ext cx="379411" cy="325914"/>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B74D2680-3407-45FE-9A40-4404E9D38815}"/>
              </a:ext>
            </a:extLst>
          </p:cNvPr>
          <p:cNvCxnSpPr>
            <a:stCxn id="84" idx="3"/>
            <a:endCxn id="90" idx="1"/>
          </p:cNvCxnSpPr>
          <p:nvPr/>
        </p:nvCxnSpPr>
        <p:spPr>
          <a:xfrm flipV="1">
            <a:off x="4464497" y="4138613"/>
            <a:ext cx="533342" cy="14561"/>
          </a:xfrm>
          <a:prstGeom prst="line">
            <a:avLst/>
          </a:prstGeom>
          <a:ln w="12700"/>
        </p:spPr>
        <p:style>
          <a:lnRef idx="1">
            <a:schemeClr val="dk1"/>
          </a:lnRef>
          <a:fillRef idx="0">
            <a:schemeClr val="dk1"/>
          </a:fillRef>
          <a:effectRef idx="0">
            <a:schemeClr val="dk1"/>
          </a:effectRef>
          <a:fontRef idx="minor">
            <a:schemeClr val="tx1"/>
          </a:fontRef>
        </p:style>
      </p:cxnSp>
      <p:grpSp>
        <p:nvGrpSpPr>
          <p:cNvPr id="89" name="组合 88">
            <a:extLst>
              <a:ext uri="{FF2B5EF4-FFF2-40B4-BE49-F238E27FC236}">
                <a16:creationId xmlns:a16="http://schemas.microsoft.com/office/drawing/2014/main" id="{018B60AF-8603-43DF-AA63-403E417840D3}"/>
              </a:ext>
            </a:extLst>
          </p:cNvPr>
          <p:cNvGrpSpPr/>
          <p:nvPr/>
        </p:nvGrpSpPr>
        <p:grpSpPr>
          <a:xfrm>
            <a:off x="4700976" y="3352800"/>
            <a:ext cx="1230313" cy="1906834"/>
            <a:chOff x="3845291" y="3360990"/>
            <a:chExt cx="1230313" cy="1906834"/>
          </a:xfrm>
        </p:grpSpPr>
        <p:pic>
          <p:nvPicPr>
            <p:cNvPr id="90" name="Picture 55">
              <a:extLst>
                <a:ext uri="{FF2B5EF4-FFF2-40B4-BE49-F238E27FC236}">
                  <a16:creationId xmlns:a16="http://schemas.microsoft.com/office/drawing/2014/main" id="{5AF1A198-7468-4AE1-B738-E822908AC2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2154" y="3360990"/>
              <a:ext cx="9334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文本框 90">
              <a:extLst>
                <a:ext uri="{FF2B5EF4-FFF2-40B4-BE49-F238E27FC236}">
                  <a16:creationId xmlns:a16="http://schemas.microsoft.com/office/drawing/2014/main" id="{8C4F8329-F02A-42F0-AAAE-AD064E7D9397}"/>
                </a:ext>
              </a:extLst>
            </p:cNvPr>
            <p:cNvSpPr txBox="1"/>
            <p:nvPr/>
          </p:nvSpPr>
          <p:spPr>
            <a:xfrm>
              <a:off x="3845291" y="4960047"/>
              <a:ext cx="1101968" cy="307777"/>
            </a:xfrm>
            <a:prstGeom prst="rect">
              <a:avLst/>
            </a:prstGeom>
            <a:noFill/>
          </p:spPr>
          <p:txBody>
            <a:bodyPr wrap="none" rtlCol="0">
              <a:spAutoFit/>
            </a:bodyPr>
            <a:lstStyle/>
            <a:p>
              <a:r>
                <a:rPr lang="en-US" altLang="zh-CN" sz="1400" dirty="0"/>
                <a:t>Web</a:t>
              </a:r>
              <a:r>
                <a:rPr lang="zh-CN" altLang="en-US" sz="1400" dirty="0"/>
                <a:t>服务器</a:t>
              </a:r>
            </a:p>
          </p:txBody>
        </p:sp>
      </p:grpSp>
      <p:grpSp>
        <p:nvGrpSpPr>
          <p:cNvPr id="92" name="组合 91">
            <a:extLst>
              <a:ext uri="{FF2B5EF4-FFF2-40B4-BE49-F238E27FC236}">
                <a16:creationId xmlns:a16="http://schemas.microsoft.com/office/drawing/2014/main" id="{D6824EB8-CF97-46A9-9568-BF699AF5B2F7}"/>
              </a:ext>
            </a:extLst>
          </p:cNvPr>
          <p:cNvGrpSpPr/>
          <p:nvPr/>
        </p:nvGrpSpPr>
        <p:grpSpPr>
          <a:xfrm>
            <a:off x="6934200" y="3352800"/>
            <a:ext cx="1115406" cy="1881810"/>
            <a:chOff x="5991835" y="3393509"/>
            <a:chExt cx="1115406" cy="1881810"/>
          </a:xfrm>
        </p:grpSpPr>
        <p:pic>
          <p:nvPicPr>
            <p:cNvPr id="93" name="Picture 55">
              <a:extLst>
                <a:ext uri="{FF2B5EF4-FFF2-40B4-BE49-F238E27FC236}">
                  <a16:creationId xmlns:a16="http://schemas.microsoft.com/office/drawing/2014/main" id="{75D7A9D0-E2F4-4793-B850-5B165125CF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91" y="3393509"/>
              <a:ext cx="9334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文本框 93">
              <a:extLst>
                <a:ext uri="{FF2B5EF4-FFF2-40B4-BE49-F238E27FC236}">
                  <a16:creationId xmlns:a16="http://schemas.microsoft.com/office/drawing/2014/main" id="{DF230954-80CD-4B5D-9CEA-0F4E5C7B1E2C}"/>
                </a:ext>
              </a:extLst>
            </p:cNvPr>
            <p:cNvSpPr txBox="1"/>
            <p:nvPr/>
          </p:nvSpPr>
          <p:spPr>
            <a:xfrm>
              <a:off x="5991835" y="4967542"/>
              <a:ext cx="1082348" cy="307777"/>
            </a:xfrm>
            <a:prstGeom prst="rect">
              <a:avLst/>
            </a:prstGeom>
            <a:noFill/>
          </p:spPr>
          <p:txBody>
            <a:bodyPr wrap="none" rtlCol="0">
              <a:spAutoFit/>
            </a:bodyPr>
            <a:lstStyle/>
            <a:p>
              <a:r>
                <a:rPr lang="zh-CN" altLang="en-US" sz="1400" dirty="0"/>
                <a:t>应用服务器</a:t>
              </a:r>
            </a:p>
          </p:txBody>
        </p:sp>
      </p:grpSp>
      <p:cxnSp>
        <p:nvCxnSpPr>
          <p:cNvPr id="95" name="直接连接符 94">
            <a:extLst>
              <a:ext uri="{FF2B5EF4-FFF2-40B4-BE49-F238E27FC236}">
                <a16:creationId xmlns:a16="http://schemas.microsoft.com/office/drawing/2014/main" id="{77677EC5-AA68-494D-91C1-8775B1468FCE}"/>
              </a:ext>
            </a:extLst>
          </p:cNvPr>
          <p:cNvCxnSpPr>
            <a:stCxn id="90" idx="3"/>
            <a:endCxn id="93" idx="1"/>
          </p:cNvCxnSpPr>
          <p:nvPr/>
        </p:nvCxnSpPr>
        <p:spPr>
          <a:xfrm>
            <a:off x="5931289" y="4138613"/>
            <a:ext cx="118486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127711AD-A03F-46D4-9B11-1587DB04EFF2}"/>
              </a:ext>
            </a:extLst>
          </p:cNvPr>
          <p:cNvCxnSpPr>
            <a:stCxn id="93" idx="3"/>
          </p:cNvCxnSpPr>
          <p:nvPr/>
        </p:nvCxnSpPr>
        <p:spPr>
          <a:xfrm flipV="1">
            <a:off x="8049606" y="4127231"/>
            <a:ext cx="1288445" cy="11382"/>
          </a:xfrm>
          <a:prstGeom prst="line">
            <a:avLst/>
          </a:prstGeom>
          <a:ln w="12700"/>
        </p:spPr>
        <p:style>
          <a:lnRef idx="1">
            <a:schemeClr val="dk1"/>
          </a:lnRef>
          <a:fillRef idx="0">
            <a:schemeClr val="dk1"/>
          </a:fillRef>
          <a:effectRef idx="0">
            <a:schemeClr val="dk1"/>
          </a:effectRef>
          <a:fontRef idx="minor">
            <a:schemeClr val="tx1"/>
          </a:fontRef>
        </p:style>
      </p:cxnSp>
      <p:grpSp>
        <p:nvGrpSpPr>
          <p:cNvPr id="97" name="组合 96">
            <a:extLst>
              <a:ext uri="{FF2B5EF4-FFF2-40B4-BE49-F238E27FC236}">
                <a16:creationId xmlns:a16="http://schemas.microsoft.com/office/drawing/2014/main" id="{2D2F48AC-BF67-45A2-92A1-734D69EA87AB}"/>
              </a:ext>
            </a:extLst>
          </p:cNvPr>
          <p:cNvGrpSpPr/>
          <p:nvPr/>
        </p:nvGrpSpPr>
        <p:grpSpPr>
          <a:xfrm>
            <a:off x="9147804" y="3091586"/>
            <a:ext cx="1338269" cy="2337938"/>
            <a:chOff x="8452398" y="3085216"/>
            <a:chExt cx="1338269" cy="2337938"/>
          </a:xfrm>
        </p:grpSpPr>
        <p:sp>
          <p:nvSpPr>
            <p:cNvPr id="98" name="文本框 97">
              <a:extLst>
                <a:ext uri="{FF2B5EF4-FFF2-40B4-BE49-F238E27FC236}">
                  <a16:creationId xmlns:a16="http://schemas.microsoft.com/office/drawing/2014/main" id="{841EB2C7-0992-4223-8EAC-A1A56C3231B3}"/>
                </a:ext>
              </a:extLst>
            </p:cNvPr>
            <p:cNvSpPr txBox="1"/>
            <p:nvPr/>
          </p:nvSpPr>
          <p:spPr>
            <a:xfrm>
              <a:off x="8452398" y="5115377"/>
              <a:ext cx="1285929" cy="307777"/>
            </a:xfrm>
            <a:prstGeom prst="rect">
              <a:avLst/>
            </a:prstGeom>
            <a:noFill/>
          </p:spPr>
          <p:txBody>
            <a:bodyPr wrap="none" rtlCol="0">
              <a:spAutoFit/>
            </a:bodyPr>
            <a:lstStyle/>
            <a:p>
              <a:r>
                <a:rPr lang="zh-CN" altLang="en-US" sz="1400" dirty="0"/>
                <a:t>数据库服务器</a:t>
              </a:r>
            </a:p>
          </p:txBody>
        </p:sp>
        <p:graphicFrame>
          <p:nvGraphicFramePr>
            <p:cNvPr id="99" name="Object 2">
              <a:extLst>
                <a:ext uri="{FF2B5EF4-FFF2-40B4-BE49-F238E27FC236}">
                  <a16:creationId xmlns:a16="http://schemas.microsoft.com/office/drawing/2014/main" id="{33294388-6841-435F-BF74-F4E8E8AF5A85}"/>
                </a:ext>
              </a:extLst>
            </p:cNvPr>
            <p:cNvGraphicFramePr>
              <a:graphicFrameLocks noChangeAspect="1"/>
            </p:cNvGraphicFramePr>
            <p:nvPr/>
          </p:nvGraphicFramePr>
          <p:xfrm>
            <a:off x="8658723" y="3085216"/>
            <a:ext cx="1131944" cy="2027840"/>
          </p:xfrm>
          <a:graphic>
            <a:graphicData uri="http://schemas.openxmlformats.org/presentationml/2006/ole">
              <mc:AlternateContent xmlns:mc="http://schemas.openxmlformats.org/markup-compatibility/2006">
                <mc:Choice xmlns:v="urn:schemas-microsoft-com:vml" Requires="v">
                  <p:oleObj spid="_x0000_s2190" r:id="rId7" imgW="2179080" imgH="3904560" progId="Visio.Drawing.11">
                    <p:embed/>
                  </p:oleObj>
                </mc:Choice>
                <mc:Fallback>
                  <p:oleObj r:id="rId7" imgW="2179080" imgH="3904560" progId="Visio.Drawing.11">
                    <p:embed/>
                    <p:pic>
                      <p:nvPicPr>
                        <p:cNvPr id="99" name="Object 2">
                          <a:extLst>
                            <a:ext uri="{FF2B5EF4-FFF2-40B4-BE49-F238E27FC236}">
                              <a16:creationId xmlns:a16="http://schemas.microsoft.com/office/drawing/2014/main" id="{33294388-6841-435F-BF74-F4E8E8AF5A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58723" y="3085216"/>
                          <a:ext cx="1131944" cy="2027840"/>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518712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304748" y="2879178"/>
            <a:ext cx="11779302"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540000" y="2159324"/>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3829857" y="3613124"/>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428334" y="1834090"/>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5" name="矩形 24">
            <a:extLst>
              <a:ext uri="{FF2B5EF4-FFF2-40B4-BE49-F238E27FC236}">
                <a16:creationId xmlns:a16="http://schemas.microsoft.com/office/drawing/2014/main" id="{51023763-7BCA-4766-AC32-124343379E18}"/>
              </a:ext>
            </a:extLst>
          </p:cNvPr>
          <p:cNvSpPr/>
          <p:nvPr/>
        </p:nvSpPr>
        <p:spPr>
          <a:xfrm>
            <a:off x="4845921" y="1834090"/>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6</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727732" y="1834090"/>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590564" y="3613124"/>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2812752" y="216657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9" name="椭圆 34">
            <a:extLst>
              <a:ext uri="{FF2B5EF4-FFF2-40B4-BE49-F238E27FC236}">
                <a16:creationId xmlns:a16="http://schemas.microsoft.com/office/drawing/2014/main" id="{6C61D61B-198E-47DF-B4B0-E6FA8F609067}"/>
              </a:ext>
            </a:extLst>
          </p:cNvPr>
          <p:cNvSpPr/>
          <p:nvPr/>
        </p:nvSpPr>
        <p:spPr>
          <a:xfrm>
            <a:off x="5001093" y="216657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3890074" y="2300380"/>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632968" y="2278609"/>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487330" y="2548376"/>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682116" y="2548376"/>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2812751" y="254837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3931054" y="2548376"/>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56" name="TextBox 77">
            <a:extLst>
              <a:ext uri="{FF2B5EF4-FFF2-40B4-BE49-F238E27FC236}">
                <a16:creationId xmlns:a16="http://schemas.microsoft.com/office/drawing/2014/main" id="{807C86FD-C893-46CA-80BC-852EC2AA41F7}"/>
              </a:ext>
            </a:extLst>
          </p:cNvPr>
          <p:cNvSpPr txBox="1"/>
          <p:nvPr/>
        </p:nvSpPr>
        <p:spPr>
          <a:xfrm>
            <a:off x="5001093" y="254837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2009</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57" name="组合 56">
            <a:extLst>
              <a:ext uri="{FF2B5EF4-FFF2-40B4-BE49-F238E27FC236}">
                <a16:creationId xmlns:a16="http://schemas.microsoft.com/office/drawing/2014/main" id="{0C859A22-51A6-4DF3-BC73-64A6DFBBCB91}"/>
              </a:ext>
            </a:extLst>
          </p:cNvPr>
          <p:cNvGrpSpPr/>
          <p:nvPr/>
        </p:nvGrpSpPr>
        <p:grpSpPr>
          <a:xfrm rot="10800000">
            <a:off x="6092746" y="2299474"/>
            <a:ext cx="1045255" cy="1358028"/>
            <a:chOff x="4020871" y="2194484"/>
            <a:chExt cx="1102258" cy="1432090"/>
          </a:xfrm>
          <a:effectLst>
            <a:outerShdw blurRad="444500" dist="254000" dir="8100000" algn="tr" rotWithShape="0">
              <a:prstClr val="black">
                <a:alpha val="50000"/>
              </a:prstClr>
            </a:outerShdw>
          </a:effectLst>
        </p:grpSpPr>
        <p:sp>
          <p:nvSpPr>
            <p:cNvPr id="58" name="等腰三角形 43">
              <a:extLst>
                <a:ext uri="{FF2B5EF4-FFF2-40B4-BE49-F238E27FC236}">
                  <a16:creationId xmlns:a16="http://schemas.microsoft.com/office/drawing/2014/main" id="{AE5AA15B-2F77-4293-834B-9FEE0963C6E7}"/>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59" name="等腰三角形 42">
              <a:extLst>
                <a:ext uri="{FF2B5EF4-FFF2-40B4-BE49-F238E27FC236}">
                  <a16:creationId xmlns:a16="http://schemas.microsoft.com/office/drawing/2014/main" id="{5F1F3312-BFB2-4CF3-B00A-EC9574A59A3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60" name="TextBox 76">
            <a:extLst>
              <a:ext uri="{FF2B5EF4-FFF2-40B4-BE49-F238E27FC236}">
                <a16:creationId xmlns:a16="http://schemas.microsoft.com/office/drawing/2014/main" id="{AB492A70-A4B5-4A85-BF51-2D9F70AB809F}"/>
              </a:ext>
            </a:extLst>
          </p:cNvPr>
          <p:cNvSpPr txBox="1"/>
          <p:nvPr/>
        </p:nvSpPr>
        <p:spPr>
          <a:xfrm>
            <a:off x="6146427" y="2548376"/>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2013</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月</a:t>
            </a:r>
          </a:p>
        </p:txBody>
      </p:sp>
      <p:sp>
        <p:nvSpPr>
          <p:cNvPr id="61" name="矩形 60">
            <a:extLst>
              <a:ext uri="{FF2B5EF4-FFF2-40B4-BE49-F238E27FC236}">
                <a16:creationId xmlns:a16="http://schemas.microsoft.com/office/drawing/2014/main" id="{1BEEEC38-9E20-4530-A1CF-517F3D5E5057}"/>
              </a:ext>
            </a:extLst>
          </p:cNvPr>
          <p:cNvSpPr/>
          <p:nvPr/>
        </p:nvSpPr>
        <p:spPr>
          <a:xfrm>
            <a:off x="6003955" y="3613124"/>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7</a:t>
            </a:r>
            <a:endParaRPr lang="zh-CN" altLang="en-US" sz="1600" dirty="0">
              <a:latin typeface="华文中宋" panose="02010600040101010101" pitchFamily="2" charset="-122"/>
              <a:ea typeface="华文中宋" panose="02010600040101010101" pitchFamily="2" charset="-122"/>
            </a:endParaRPr>
          </a:p>
        </p:txBody>
      </p:sp>
      <p:sp>
        <p:nvSpPr>
          <p:cNvPr id="38" name="矩形 37">
            <a:extLst>
              <a:ext uri="{FF2B5EF4-FFF2-40B4-BE49-F238E27FC236}">
                <a16:creationId xmlns:a16="http://schemas.microsoft.com/office/drawing/2014/main" id="{37F7F271-A6A5-4638-AEB2-379E6525DB22}"/>
              </a:ext>
            </a:extLst>
          </p:cNvPr>
          <p:cNvSpPr/>
          <p:nvPr/>
        </p:nvSpPr>
        <p:spPr>
          <a:xfrm>
            <a:off x="7140027" y="1834090"/>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8</a:t>
            </a:r>
            <a:endParaRPr lang="zh-CN" altLang="en-US" sz="1600" dirty="0">
              <a:latin typeface="华文中宋" panose="02010600040101010101" pitchFamily="2" charset="-122"/>
              <a:ea typeface="华文中宋" panose="02010600040101010101" pitchFamily="2" charset="-122"/>
            </a:endParaRPr>
          </a:p>
        </p:txBody>
      </p:sp>
      <p:sp>
        <p:nvSpPr>
          <p:cNvPr id="39" name="椭圆 34">
            <a:extLst>
              <a:ext uri="{FF2B5EF4-FFF2-40B4-BE49-F238E27FC236}">
                <a16:creationId xmlns:a16="http://schemas.microsoft.com/office/drawing/2014/main" id="{FAF03B83-6C02-4104-90E0-9F6C6173A808}"/>
              </a:ext>
            </a:extLst>
          </p:cNvPr>
          <p:cNvSpPr/>
          <p:nvPr/>
        </p:nvSpPr>
        <p:spPr>
          <a:xfrm>
            <a:off x="7295199" y="215151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2">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0" name="TextBox 77">
            <a:extLst>
              <a:ext uri="{FF2B5EF4-FFF2-40B4-BE49-F238E27FC236}">
                <a16:creationId xmlns:a16="http://schemas.microsoft.com/office/drawing/2014/main" id="{EBF0732D-9BD5-44A6-8E65-678D481F493A}"/>
              </a:ext>
            </a:extLst>
          </p:cNvPr>
          <p:cNvSpPr txBox="1"/>
          <p:nvPr/>
        </p:nvSpPr>
        <p:spPr>
          <a:xfrm>
            <a:off x="7295199" y="254837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8</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41" name="组合 40">
            <a:extLst>
              <a:ext uri="{FF2B5EF4-FFF2-40B4-BE49-F238E27FC236}">
                <a16:creationId xmlns:a16="http://schemas.microsoft.com/office/drawing/2014/main" id="{C7C0C312-4347-4169-8326-136C56E8CD8E}"/>
              </a:ext>
            </a:extLst>
          </p:cNvPr>
          <p:cNvGrpSpPr/>
          <p:nvPr/>
        </p:nvGrpSpPr>
        <p:grpSpPr>
          <a:xfrm rot="10800000">
            <a:off x="8364600" y="2300380"/>
            <a:ext cx="1045255" cy="1358028"/>
            <a:chOff x="4020871" y="2194484"/>
            <a:chExt cx="1102258" cy="1432090"/>
          </a:xfrm>
          <a:effectLst>
            <a:outerShdw blurRad="444500" dist="254000" dir="8100000" algn="tr" rotWithShape="0">
              <a:prstClr val="black">
                <a:alpha val="50000"/>
              </a:prstClr>
            </a:outerShdw>
          </a:effectLst>
        </p:grpSpPr>
        <p:sp>
          <p:nvSpPr>
            <p:cNvPr id="42" name="等腰三角形 43">
              <a:extLst>
                <a:ext uri="{FF2B5EF4-FFF2-40B4-BE49-F238E27FC236}">
                  <a16:creationId xmlns:a16="http://schemas.microsoft.com/office/drawing/2014/main" id="{57D69DF8-B5C0-4A4D-84FD-AD0470A3CFF3}"/>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43" name="等腰三角形 42">
              <a:extLst>
                <a:ext uri="{FF2B5EF4-FFF2-40B4-BE49-F238E27FC236}">
                  <a16:creationId xmlns:a16="http://schemas.microsoft.com/office/drawing/2014/main" id="{CAC9791A-5A67-451D-B40D-6C953D213CB9}"/>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44" name="TextBox 76">
            <a:extLst>
              <a:ext uri="{FF2B5EF4-FFF2-40B4-BE49-F238E27FC236}">
                <a16:creationId xmlns:a16="http://schemas.microsoft.com/office/drawing/2014/main" id="{AF6AFC70-6C83-402C-B983-258F8F610D7E}"/>
              </a:ext>
            </a:extLst>
          </p:cNvPr>
          <p:cNvSpPr txBox="1"/>
          <p:nvPr/>
        </p:nvSpPr>
        <p:spPr>
          <a:xfrm>
            <a:off x="8418281" y="2548376"/>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9</a:t>
            </a:r>
            <a:r>
              <a:rPr lang="zh-CN" altLang="en-US" dirty="0">
                <a:latin typeface="华文中宋" panose="02010600040101010101" pitchFamily="2" charset="-122"/>
                <a:ea typeface="华文中宋" panose="02010600040101010101" pitchFamily="2" charset="-122"/>
              </a:rPr>
              <a:t>月</a:t>
            </a:r>
          </a:p>
        </p:txBody>
      </p:sp>
      <p:sp>
        <p:nvSpPr>
          <p:cNvPr id="45" name="矩形 44">
            <a:extLst>
              <a:ext uri="{FF2B5EF4-FFF2-40B4-BE49-F238E27FC236}">
                <a16:creationId xmlns:a16="http://schemas.microsoft.com/office/drawing/2014/main" id="{1E93CFB0-D0E1-42D5-8F30-7CEBF30D5E41}"/>
              </a:ext>
            </a:extLst>
          </p:cNvPr>
          <p:cNvSpPr/>
          <p:nvPr/>
        </p:nvSpPr>
        <p:spPr>
          <a:xfrm>
            <a:off x="8275808" y="3613124"/>
            <a:ext cx="1539691"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Jakarta EE 8</a:t>
            </a:r>
            <a:endParaRPr lang="zh-CN" altLang="en-US" sz="1600" dirty="0">
              <a:latin typeface="华文中宋" panose="02010600040101010101" pitchFamily="2" charset="-122"/>
              <a:ea typeface="华文中宋" panose="02010600040101010101" pitchFamily="2" charset="-122"/>
            </a:endParaRPr>
          </a:p>
        </p:txBody>
      </p:sp>
      <p:sp>
        <p:nvSpPr>
          <p:cNvPr id="46" name="矩形 45">
            <a:extLst>
              <a:ext uri="{FF2B5EF4-FFF2-40B4-BE49-F238E27FC236}">
                <a16:creationId xmlns:a16="http://schemas.microsoft.com/office/drawing/2014/main" id="{2995FD6B-56B5-42EB-9FBE-8F6150827E32}"/>
              </a:ext>
            </a:extLst>
          </p:cNvPr>
          <p:cNvSpPr/>
          <p:nvPr/>
        </p:nvSpPr>
        <p:spPr>
          <a:xfrm>
            <a:off x="9254382" y="1834090"/>
            <a:ext cx="1501933"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Jakarta EE 9</a:t>
            </a:r>
            <a:endParaRPr lang="zh-CN" altLang="en-US" sz="1600" dirty="0">
              <a:latin typeface="华文中宋" panose="02010600040101010101" pitchFamily="2" charset="-122"/>
              <a:ea typeface="华文中宋" panose="02010600040101010101" pitchFamily="2" charset="-122"/>
            </a:endParaRPr>
          </a:p>
        </p:txBody>
      </p:sp>
      <p:sp>
        <p:nvSpPr>
          <p:cNvPr id="47" name="椭圆 34">
            <a:extLst>
              <a:ext uri="{FF2B5EF4-FFF2-40B4-BE49-F238E27FC236}">
                <a16:creationId xmlns:a16="http://schemas.microsoft.com/office/drawing/2014/main" id="{8A808BAD-6782-4D15-B09A-862956FA2D5B}"/>
              </a:ext>
            </a:extLst>
          </p:cNvPr>
          <p:cNvSpPr/>
          <p:nvPr/>
        </p:nvSpPr>
        <p:spPr>
          <a:xfrm>
            <a:off x="9531415" y="216657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8" name="TextBox 77">
            <a:extLst>
              <a:ext uri="{FF2B5EF4-FFF2-40B4-BE49-F238E27FC236}">
                <a16:creationId xmlns:a16="http://schemas.microsoft.com/office/drawing/2014/main" id="{0CDDB2CA-3051-4944-A225-38AB24B8E408}"/>
              </a:ext>
            </a:extLst>
          </p:cNvPr>
          <p:cNvSpPr txBox="1"/>
          <p:nvPr/>
        </p:nvSpPr>
        <p:spPr>
          <a:xfrm>
            <a:off x="9531415" y="254837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2020</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359362" y="5453384"/>
            <a:ext cx="11724688"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207645" y="473353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6" name="矩形 65">
            <a:extLst>
              <a:ext uri="{FF2B5EF4-FFF2-40B4-BE49-F238E27FC236}">
                <a16:creationId xmlns:a16="http://schemas.microsoft.com/office/drawing/2014/main" id="{8BE4DB93-47A4-4222-B22B-B7807893810F}"/>
              </a:ext>
            </a:extLst>
          </p:cNvPr>
          <p:cNvSpPr/>
          <p:nvPr/>
        </p:nvSpPr>
        <p:spPr>
          <a:xfrm>
            <a:off x="6472727" y="6464478"/>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3.0</a:t>
            </a:r>
            <a:endParaRPr lang="zh-CN" altLang="en-US" sz="1600" dirty="0">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095978" y="4421548"/>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68" name="矩形 67">
            <a:extLst>
              <a:ext uri="{FF2B5EF4-FFF2-40B4-BE49-F238E27FC236}">
                <a16:creationId xmlns:a16="http://schemas.microsoft.com/office/drawing/2014/main" id="{AA78FD29-F01A-4659-BDCD-AED25212086A}"/>
              </a:ext>
            </a:extLst>
          </p:cNvPr>
          <p:cNvSpPr/>
          <p:nvPr/>
        </p:nvSpPr>
        <p:spPr>
          <a:xfrm>
            <a:off x="7305951" y="4421548"/>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4.0</a:t>
            </a:r>
            <a:endParaRPr lang="zh-CN" altLang="en-US" sz="1600" dirty="0">
              <a:latin typeface="华文中宋" panose="02010600040101010101" pitchFamily="2" charset="-122"/>
              <a:ea typeface="华文中宋" panose="02010600040101010101" pitchFamily="2" charset="-122"/>
            </a:endParaRPr>
          </a:p>
        </p:txBody>
      </p:sp>
      <p:sp>
        <p:nvSpPr>
          <p:cNvPr id="69" name="矩形 68">
            <a:extLst>
              <a:ext uri="{FF2B5EF4-FFF2-40B4-BE49-F238E27FC236}">
                <a16:creationId xmlns:a16="http://schemas.microsoft.com/office/drawing/2014/main" id="{516017B8-3AC8-4524-9B5E-2A37267C1C26}"/>
              </a:ext>
            </a:extLst>
          </p:cNvPr>
          <p:cNvSpPr/>
          <p:nvPr/>
        </p:nvSpPr>
        <p:spPr>
          <a:xfrm>
            <a:off x="5249600" y="4421548"/>
            <a:ext cx="12397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2.5</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sp>
        <p:nvSpPr>
          <p:cNvPr id="71" name="椭圆 34">
            <a:extLst>
              <a:ext uri="{FF2B5EF4-FFF2-40B4-BE49-F238E27FC236}">
                <a16:creationId xmlns:a16="http://schemas.microsoft.com/office/drawing/2014/main" id="{D2589029-00AF-4877-9DFE-5E0238FDAA58}"/>
              </a:ext>
            </a:extLst>
          </p:cNvPr>
          <p:cNvSpPr/>
          <p:nvPr/>
        </p:nvSpPr>
        <p:spPr>
          <a:xfrm>
            <a:off x="5334620" y="4740784"/>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72" name="椭圆 34">
            <a:extLst>
              <a:ext uri="{FF2B5EF4-FFF2-40B4-BE49-F238E27FC236}">
                <a16:creationId xmlns:a16="http://schemas.microsoft.com/office/drawing/2014/main" id="{A7B84231-B01B-4B28-A2BC-4759FADABB26}"/>
              </a:ext>
            </a:extLst>
          </p:cNvPr>
          <p:cNvSpPr/>
          <p:nvPr/>
        </p:nvSpPr>
        <p:spPr>
          <a:xfrm>
            <a:off x="7461123" y="4740784"/>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73" name="组合 72">
            <a:extLst>
              <a:ext uri="{FF2B5EF4-FFF2-40B4-BE49-F238E27FC236}">
                <a16:creationId xmlns:a16="http://schemas.microsoft.com/office/drawing/2014/main" id="{80C2566A-10D4-4300-953C-C8D21AD98342}"/>
              </a:ext>
            </a:extLst>
          </p:cNvPr>
          <p:cNvGrpSpPr/>
          <p:nvPr/>
        </p:nvGrpSpPr>
        <p:grpSpPr>
          <a:xfrm rot="10800000">
            <a:off x="6352306" y="4874586"/>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4" name="等腰三角形 43">
              <a:extLst>
                <a:ext uri="{FF2B5EF4-FFF2-40B4-BE49-F238E27FC236}">
                  <a16:creationId xmlns:a16="http://schemas.microsoft.com/office/drawing/2014/main" id="{FC352DA3-27DD-4160-A963-574D623AB25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5" name="等腰三角形 42">
              <a:extLst>
                <a:ext uri="{FF2B5EF4-FFF2-40B4-BE49-F238E27FC236}">
                  <a16:creationId xmlns:a16="http://schemas.microsoft.com/office/drawing/2014/main" id="{09E04059-775F-4422-AE00-2821CCB5376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234350" y="4852816"/>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191905" y="5122582"/>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283499" y="5122582"/>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
        <p:nvSpPr>
          <p:cNvPr id="81" name="TextBox 75">
            <a:extLst>
              <a:ext uri="{FF2B5EF4-FFF2-40B4-BE49-F238E27FC236}">
                <a16:creationId xmlns:a16="http://schemas.microsoft.com/office/drawing/2014/main" id="{0362771F-0813-4E54-B4E0-F08283FC130F}"/>
              </a:ext>
            </a:extLst>
          </p:cNvPr>
          <p:cNvSpPr txBox="1"/>
          <p:nvPr/>
        </p:nvSpPr>
        <p:spPr>
          <a:xfrm>
            <a:off x="5334619" y="5122582"/>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2" name="TextBox 76">
            <a:extLst>
              <a:ext uri="{FF2B5EF4-FFF2-40B4-BE49-F238E27FC236}">
                <a16:creationId xmlns:a16="http://schemas.microsoft.com/office/drawing/2014/main" id="{036A2873-E328-431C-9DFF-830BB67C9B15}"/>
              </a:ext>
            </a:extLst>
          </p:cNvPr>
          <p:cNvSpPr txBox="1"/>
          <p:nvPr/>
        </p:nvSpPr>
        <p:spPr>
          <a:xfrm>
            <a:off x="6393286" y="5122582"/>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12</a:t>
            </a:r>
            <a:r>
              <a:rPr lang="zh-CN" altLang="en-US" dirty="0">
                <a:latin typeface="华文中宋" panose="02010600040101010101" pitchFamily="2" charset="-122"/>
                <a:ea typeface="华文中宋" panose="02010600040101010101" pitchFamily="2" charset="-122"/>
              </a:rPr>
              <a:t>月</a:t>
            </a:r>
          </a:p>
        </p:txBody>
      </p:sp>
      <p:sp>
        <p:nvSpPr>
          <p:cNvPr id="83" name="TextBox 77">
            <a:extLst>
              <a:ext uri="{FF2B5EF4-FFF2-40B4-BE49-F238E27FC236}">
                <a16:creationId xmlns:a16="http://schemas.microsoft.com/office/drawing/2014/main" id="{419F9C98-2430-4AB1-B157-86A9FF9B29B3}"/>
              </a:ext>
            </a:extLst>
          </p:cNvPr>
          <p:cNvSpPr txBox="1"/>
          <p:nvPr/>
        </p:nvSpPr>
        <p:spPr>
          <a:xfrm>
            <a:off x="7461123" y="5122582"/>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105" name="矩形 104">
            <a:extLst>
              <a:ext uri="{FF2B5EF4-FFF2-40B4-BE49-F238E27FC236}">
                <a16:creationId xmlns:a16="http://schemas.microsoft.com/office/drawing/2014/main" id="{DA113776-7677-4B92-B750-793FBD922C20}"/>
              </a:ext>
            </a:extLst>
          </p:cNvPr>
          <p:cNvSpPr/>
          <p:nvPr/>
        </p:nvSpPr>
        <p:spPr>
          <a:xfrm>
            <a:off x="8588380" y="6417920"/>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5.0</a:t>
            </a:r>
            <a:endParaRPr lang="zh-CN" altLang="en-US" sz="1600" dirty="0">
              <a:latin typeface="华文中宋" panose="02010600040101010101" pitchFamily="2" charset="-122"/>
              <a:ea typeface="华文中宋" panose="02010600040101010101" pitchFamily="2" charset="-122"/>
            </a:endParaRPr>
          </a:p>
        </p:txBody>
      </p:sp>
      <p:grpSp>
        <p:nvGrpSpPr>
          <p:cNvPr id="106" name="组合 105">
            <a:extLst>
              <a:ext uri="{FF2B5EF4-FFF2-40B4-BE49-F238E27FC236}">
                <a16:creationId xmlns:a16="http://schemas.microsoft.com/office/drawing/2014/main" id="{531F5509-2563-444C-927B-2CF18FB0B9F2}"/>
              </a:ext>
            </a:extLst>
          </p:cNvPr>
          <p:cNvGrpSpPr/>
          <p:nvPr/>
        </p:nvGrpSpPr>
        <p:grpSpPr>
          <a:xfrm rot="10800000">
            <a:off x="8467959" y="4828028"/>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107" name="等腰三角形 43">
              <a:extLst>
                <a:ext uri="{FF2B5EF4-FFF2-40B4-BE49-F238E27FC236}">
                  <a16:creationId xmlns:a16="http://schemas.microsoft.com/office/drawing/2014/main" id="{7F8EA153-2194-4EB3-B501-25C5B576E45B}"/>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108" name="等腰三角形 42">
              <a:extLst>
                <a:ext uri="{FF2B5EF4-FFF2-40B4-BE49-F238E27FC236}">
                  <a16:creationId xmlns:a16="http://schemas.microsoft.com/office/drawing/2014/main" id="{5FDD53C3-64EB-4267-BCDB-7525CB6C2D10}"/>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109" name="TextBox 76">
            <a:extLst>
              <a:ext uri="{FF2B5EF4-FFF2-40B4-BE49-F238E27FC236}">
                <a16:creationId xmlns:a16="http://schemas.microsoft.com/office/drawing/2014/main" id="{38C67DAF-6C61-4A4C-B344-E2D472DCB622}"/>
              </a:ext>
            </a:extLst>
          </p:cNvPr>
          <p:cNvSpPr txBox="1"/>
          <p:nvPr/>
        </p:nvSpPr>
        <p:spPr>
          <a:xfrm>
            <a:off x="8508939" y="5076024"/>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2017</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9</a:t>
            </a:r>
            <a:r>
              <a:rPr lang="zh-CN" altLang="en-US" dirty="0">
                <a:latin typeface="华文中宋" panose="02010600040101010101" pitchFamily="2" charset="-122"/>
                <a:ea typeface="华文中宋" panose="02010600040101010101" pitchFamily="2" charset="-122"/>
              </a:rPr>
              <a:t>月</a:t>
            </a:r>
          </a:p>
        </p:txBody>
      </p:sp>
      <p:grpSp>
        <p:nvGrpSpPr>
          <p:cNvPr id="84" name="组合 83">
            <a:extLst>
              <a:ext uri="{FF2B5EF4-FFF2-40B4-BE49-F238E27FC236}">
                <a16:creationId xmlns:a16="http://schemas.microsoft.com/office/drawing/2014/main" id="{78AB92E6-ADA3-4714-A5A4-F5B8E2514C1E}"/>
              </a:ext>
            </a:extLst>
          </p:cNvPr>
          <p:cNvGrpSpPr/>
          <p:nvPr/>
        </p:nvGrpSpPr>
        <p:grpSpPr>
          <a:xfrm rot="10800000">
            <a:off x="10564190" y="2231248"/>
            <a:ext cx="1045255" cy="1358028"/>
            <a:chOff x="4020871" y="2194484"/>
            <a:chExt cx="1102258" cy="1432090"/>
          </a:xfrm>
          <a:effectLst>
            <a:outerShdw blurRad="444500" dist="254000" dir="8100000" algn="tr" rotWithShape="0">
              <a:prstClr val="black">
                <a:alpha val="50000"/>
              </a:prstClr>
            </a:outerShdw>
          </a:effectLst>
        </p:grpSpPr>
        <p:sp>
          <p:nvSpPr>
            <p:cNvPr id="85" name="等腰三角形 43">
              <a:extLst>
                <a:ext uri="{FF2B5EF4-FFF2-40B4-BE49-F238E27FC236}">
                  <a16:creationId xmlns:a16="http://schemas.microsoft.com/office/drawing/2014/main" id="{F3B64F55-7502-47E5-A5C4-CB69C636963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86" name="等腰三角形 42">
              <a:extLst>
                <a:ext uri="{FF2B5EF4-FFF2-40B4-BE49-F238E27FC236}">
                  <a16:creationId xmlns:a16="http://schemas.microsoft.com/office/drawing/2014/main" id="{CFDF6048-25DE-4E93-BA5E-66380C4ACCBF}"/>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87" name="TextBox 76">
            <a:extLst>
              <a:ext uri="{FF2B5EF4-FFF2-40B4-BE49-F238E27FC236}">
                <a16:creationId xmlns:a16="http://schemas.microsoft.com/office/drawing/2014/main" id="{C9317D37-3D2A-429C-9A3E-E4675BDED4DE}"/>
              </a:ext>
            </a:extLst>
          </p:cNvPr>
          <p:cNvSpPr txBox="1"/>
          <p:nvPr/>
        </p:nvSpPr>
        <p:spPr>
          <a:xfrm>
            <a:off x="10617871" y="2479244"/>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2022</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7</a:t>
            </a:r>
            <a:r>
              <a:rPr lang="zh-CN" altLang="en-US" dirty="0">
                <a:latin typeface="华文中宋" panose="02010600040101010101" pitchFamily="2" charset="-122"/>
                <a:ea typeface="华文中宋" panose="02010600040101010101" pitchFamily="2" charset="-122"/>
              </a:rPr>
              <a:t>月</a:t>
            </a:r>
          </a:p>
        </p:txBody>
      </p:sp>
      <p:sp>
        <p:nvSpPr>
          <p:cNvPr id="88" name="矩形 87">
            <a:extLst>
              <a:ext uri="{FF2B5EF4-FFF2-40B4-BE49-F238E27FC236}">
                <a16:creationId xmlns:a16="http://schemas.microsoft.com/office/drawing/2014/main" id="{17789B38-2773-4C18-B5BD-D73D793A1FBB}"/>
              </a:ext>
            </a:extLst>
          </p:cNvPr>
          <p:cNvSpPr/>
          <p:nvPr/>
        </p:nvSpPr>
        <p:spPr>
          <a:xfrm>
            <a:off x="10257394" y="3544002"/>
            <a:ext cx="16588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Jakarta EE 10</a:t>
            </a:r>
            <a:endParaRPr lang="zh-CN" altLang="en-US" sz="1600" dirty="0">
              <a:latin typeface="华文中宋" panose="02010600040101010101" pitchFamily="2" charset="-122"/>
              <a:ea typeface="华文中宋" panose="02010600040101010101" pitchFamily="2" charset="-122"/>
            </a:endParaRPr>
          </a:p>
        </p:txBody>
      </p:sp>
      <p:sp>
        <p:nvSpPr>
          <p:cNvPr id="89" name="矩形 88">
            <a:extLst>
              <a:ext uri="{FF2B5EF4-FFF2-40B4-BE49-F238E27FC236}">
                <a16:creationId xmlns:a16="http://schemas.microsoft.com/office/drawing/2014/main" id="{8955DD56-810F-4733-8CB4-423EDE12047F}"/>
              </a:ext>
            </a:extLst>
          </p:cNvPr>
          <p:cNvSpPr/>
          <p:nvPr/>
        </p:nvSpPr>
        <p:spPr>
          <a:xfrm>
            <a:off x="10725150" y="4378102"/>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6.0</a:t>
            </a:r>
            <a:endParaRPr lang="zh-CN" altLang="en-US" sz="1600" dirty="0">
              <a:latin typeface="华文中宋" panose="02010600040101010101" pitchFamily="2" charset="-122"/>
              <a:ea typeface="华文中宋" panose="02010600040101010101" pitchFamily="2" charset="-122"/>
            </a:endParaRPr>
          </a:p>
        </p:txBody>
      </p:sp>
      <p:sp>
        <p:nvSpPr>
          <p:cNvPr id="90" name="椭圆 34">
            <a:extLst>
              <a:ext uri="{FF2B5EF4-FFF2-40B4-BE49-F238E27FC236}">
                <a16:creationId xmlns:a16="http://schemas.microsoft.com/office/drawing/2014/main" id="{A310137F-C3B3-4845-AF93-C91CF7B441A3}"/>
              </a:ext>
            </a:extLst>
          </p:cNvPr>
          <p:cNvSpPr/>
          <p:nvPr/>
        </p:nvSpPr>
        <p:spPr>
          <a:xfrm>
            <a:off x="10880322" y="469733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91" name="TextBox 77">
            <a:extLst>
              <a:ext uri="{FF2B5EF4-FFF2-40B4-BE49-F238E27FC236}">
                <a16:creationId xmlns:a16="http://schemas.microsoft.com/office/drawing/2014/main" id="{63EAEF94-8927-4EB3-A63F-7440B346340E}"/>
              </a:ext>
            </a:extLst>
          </p:cNvPr>
          <p:cNvSpPr txBox="1"/>
          <p:nvPr/>
        </p:nvSpPr>
        <p:spPr>
          <a:xfrm>
            <a:off x="10880322" y="507913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2022</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7036729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50E5C23-26C5-403E-A5ED-5697C3910EE2}"/>
              </a:ext>
            </a:extLst>
          </p:cNvPr>
          <p:cNvPicPr>
            <a:picLocks noChangeAspect="1"/>
          </p:cNvPicPr>
          <p:nvPr/>
        </p:nvPicPr>
        <p:blipFill>
          <a:blip r:embed="rId3"/>
          <a:stretch>
            <a:fillRect/>
          </a:stretch>
        </p:blipFill>
        <p:spPr>
          <a:xfrm>
            <a:off x="3574309" y="1285442"/>
            <a:ext cx="5043382" cy="5337608"/>
          </a:xfrm>
          <a:prstGeom prst="rect">
            <a:avLst/>
          </a:prstGeom>
        </p:spPr>
      </p:pic>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en-US" altLang="en-US" sz="2400" dirty="0"/>
          </a:p>
        </p:txBody>
      </p:sp>
      <p:sp>
        <p:nvSpPr>
          <p:cNvPr id="7" name="文本框 6">
            <a:extLst>
              <a:ext uri="{FF2B5EF4-FFF2-40B4-BE49-F238E27FC236}">
                <a16:creationId xmlns:a16="http://schemas.microsoft.com/office/drawing/2014/main" id="{2AC0E54A-7850-478C-ABF3-5BE5198041A6}"/>
              </a:ext>
            </a:extLst>
          </p:cNvPr>
          <p:cNvSpPr txBox="1"/>
          <p:nvPr/>
        </p:nvSpPr>
        <p:spPr>
          <a:xfrm>
            <a:off x="9305591" y="5731264"/>
            <a:ext cx="1685077" cy="369332"/>
          </a:xfrm>
          <a:prstGeom prst="rect">
            <a:avLst/>
          </a:prstGeom>
          <a:noFill/>
        </p:spPr>
        <p:txBody>
          <a:bodyPr wrap="none" rtlCol="0">
            <a:spAutoFit/>
          </a:bodyPr>
          <a:lstStyle/>
          <a:p>
            <a:r>
              <a:rPr lang="en-US" altLang="zh-CN" b="1" dirty="0">
                <a:latin typeface="华文中宋" panose="02010600040101010101" pitchFamily="2" charset="-122"/>
                <a:ea typeface="华文中宋" panose="02010600040101010101" pitchFamily="2" charset="-122"/>
              </a:rPr>
              <a:t>Jakarta EE 9</a:t>
            </a:r>
            <a:endParaRPr lang="zh-CN" altLang="en-US" b="1" dirty="0">
              <a:latin typeface="华文中宋" panose="02010600040101010101" pitchFamily="2" charset="-122"/>
              <a:ea typeface="华文中宋" panose="02010600040101010101" pitchFamily="2" charset="-122"/>
            </a:endParaRPr>
          </a:p>
        </p:txBody>
      </p:sp>
      <p:sp>
        <p:nvSpPr>
          <p:cNvPr id="9" name="文本框 8">
            <a:extLst>
              <a:ext uri="{FF2B5EF4-FFF2-40B4-BE49-F238E27FC236}">
                <a16:creationId xmlns:a16="http://schemas.microsoft.com/office/drawing/2014/main" id="{02F1B2FE-4595-4102-940D-8E37A1D0FFF0}"/>
              </a:ext>
            </a:extLst>
          </p:cNvPr>
          <p:cNvSpPr txBox="1"/>
          <p:nvPr/>
        </p:nvSpPr>
        <p:spPr>
          <a:xfrm>
            <a:off x="2527300" y="113816"/>
            <a:ext cx="9620249" cy="307777"/>
          </a:xfrm>
          <a:prstGeom prst="rect">
            <a:avLst/>
          </a:prstGeom>
          <a:noFill/>
        </p:spPr>
        <p:txBody>
          <a:bodyPr wrap="square">
            <a:spAutoFit/>
          </a:bodyPr>
          <a:lstStyle/>
          <a:p>
            <a:pPr algn="r"/>
            <a:r>
              <a:rPr lang="en-US" altLang="zh-CN" sz="1400" dirty="0">
                <a:latin typeface="Courier New" panose="02070309020205020404" pitchFamily="49" charset="0"/>
                <a:cs typeface="Courier New" panose="02070309020205020404" pitchFamily="49" charset="0"/>
              </a:rPr>
              <a:t>https://jakarta.ee/specifications/platform/10/jakarta-platform-spec-10.0#architecture</a:t>
            </a:r>
            <a:endParaRPr lang="zh-CN" altLang="en-US" sz="1400" dirty="0">
              <a:latin typeface="Courier New" panose="02070309020205020404" pitchFamily="49" charset="0"/>
              <a:cs typeface="Courier New" panose="02070309020205020404" pitchFamily="49" charset="0"/>
            </a:endParaRPr>
          </a:p>
        </p:txBody>
      </p:sp>
      <p:sp>
        <p:nvSpPr>
          <p:cNvPr id="2" name="AutoShape 2" descr="JakartaEEarchitecture">
            <a:extLst>
              <a:ext uri="{FF2B5EF4-FFF2-40B4-BE49-F238E27FC236}">
                <a16:creationId xmlns:a16="http://schemas.microsoft.com/office/drawing/2014/main" id="{3E4C450A-CF32-413E-BCFE-ABD7998F2C5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82001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06E65-9E1B-4C28-A427-6F462DE4E840}"/>
              </a:ext>
            </a:extLst>
          </p:cNvPr>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3" name="内容占位符 2">
            <a:extLst>
              <a:ext uri="{FF2B5EF4-FFF2-40B4-BE49-F238E27FC236}">
                <a16:creationId xmlns:a16="http://schemas.microsoft.com/office/drawing/2014/main" id="{D2096CF9-E8AD-43E2-9251-F54496AAC5EE}"/>
              </a:ext>
            </a:extLst>
          </p:cNvPr>
          <p:cNvSpPr>
            <a:spLocks noGrp="1"/>
          </p:cNvSpPr>
          <p:nvPr>
            <p:ph idx="1"/>
          </p:nvPr>
        </p:nvSpPr>
        <p:spPr/>
        <p:txBody>
          <a:bodyPr/>
          <a:lstStyle/>
          <a:p>
            <a:r>
              <a:rPr lang="en-US" altLang="zh-CN" dirty="0"/>
              <a:t>2022</a:t>
            </a:r>
            <a:r>
              <a:rPr lang="zh-CN" altLang="en-US" dirty="0"/>
              <a:t>年</a:t>
            </a:r>
            <a:r>
              <a:rPr lang="en-US" altLang="zh-CN" dirty="0"/>
              <a:t>11</a:t>
            </a:r>
            <a:r>
              <a:rPr lang="zh-CN" altLang="en-US" dirty="0"/>
              <a:t>月发布 </a:t>
            </a:r>
            <a:r>
              <a:rPr lang="en-US" altLang="zh-CN" dirty="0"/>
              <a:t>Spring 6.0</a:t>
            </a:r>
            <a:r>
              <a:rPr lang="zh-CN" altLang="en-US" dirty="0"/>
              <a:t>版</a:t>
            </a:r>
          </a:p>
          <a:p>
            <a:pPr lvl="1"/>
            <a:r>
              <a:rPr lang="zh-CN" altLang="en-US" dirty="0">
                <a:solidFill>
                  <a:srgbClr val="4A4A4A"/>
                </a:solidFill>
                <a:latin typeface="arial" panose="020B0604020202020204" pitchFamily="34" charset="0"/>
              </a:rPr>
              <a:t>支持</a:t>
            </a:r>
            <a:r>
              <a:rPr lang="en-US" altLang="zh-CN" b="0" i="0" dirty="0">
                <a:solidFill>
                  <a:srgbClr val="4A4A4A"/>
                </a:solidFill>
                <a:effectLst/>
                <a:latin typeface="arial" panose="020B0604020202020204" pitchFamily="34" charset="0"/>
              </a:rPr>
              <a:t>Ahead-Of-Time</a:t>
            </a:r>
            <a:r>
              <a:rPr lang="zh-CN" altLang="en-US" b="0" i="0" dirty="0">
                <a:solidFill>
                  <a:srgbClr val="4A4A4A"/>
                </a:solidFill>
                <a:effectLst/>
                <a:latin typeface="arial" panose="020B0604020202020204" pitchFamily="34" charset="0"/>
              </a:rPr>
              <a:t>编译，加快程序的启动</a:t>
            </a:r>
            <a:endParaRPr lang="en-US" altLang="zh-CN" b="0" i="0" dirty="0">
              <a:solidFill>
                <a:srgbClr val="4A4A4A"/>
              </a:solidFill>
              <a:effectLst/>
              <a:latin typeface="arial" panose="020B0604020202020204" pitchFamily="34" charset="0"/>
            </a:endParaRPr>
          </a:p>
          <a:p>
            <a:pPr lvl="1"/>
            <a:r>
              <a:rPr lang="zh-CN" altLang="en-US" dirty="0"/>
              <a:t>全面迁移至</a:t>
            </a:r>
            <a:r>
              <a:rPr lang="en-US" altLang="zh-CN" dirty="0"/>
              <a:t>Jakarta EE 9+</a:t>
            </a:r>
          </a:p>
          <a:p>
            <a:pPr lvl="1"/>
            <a:r>
              <a:rPr lang="zh-CN" altLang="en-US" dirty="0"/>
              <a:t>支持云原生的</a:t>
            </a:r>
            <a:r>
              <a:rPr lang="en-US" altLang="zh-CN" dirty="0"/>
              <a:t>Spring Boot 3.0</a:t>
            </a:r>
            <a:r>
              <a:rPr lang="zh-CN" altLang="en-US" dirty="0"/>
              <a:t>，</a:t>
            </a:r>
            <a:r>
              <a:rPr lang="zh-CN" altLang="en-US" b="0" i="0" dirty="0">
                <a:solidFill>
                  <a:srgbClr val="4A4A4A"/>
                </a:solidFill>
                <a:effectLst/>
                <a:latin typeface="arial" panose="020B0604020202020204" pitchFamily="34" charset="0"/>
              </a:rPr>
              <a:t>引入了</a:t>
            </a:r>
            <a:r>
              <a:rPr lang="en-US" altLang="zh-CN" b="0" i="0" dirty="0">
                <a:solidFill>
                  <a:srgbClr val="4A4A4A"/>
                </a:solidFill>
                <a:effectLst/>
                <a:latin typeface="arial" panose="020B0604020202020204" pitchFamily="34" charset="0"/>
              </a:rPr>
              <a:t>Spring Native</a:t>
            </a:r>
            <a:r>
              <a:rPr lang="zh-CN" altLang="en-US" b="0" i="0" dirty="0">
                <a:solidFill>
                  <a:srgbClr val="4A4A4A"/>
                </a:solidFill>
                <a:effectLst/>
                <a:latin typeface="arial" panose="020B0604020202020204" pitchFamily="34" charset="0"/>
              </a:rPr>
              <a:t>，基于 </a:t>
            </a:r>
            <a:r>
              <a:rPr lang="en-US" altLang="zh-CN" b="0" i="0" dirty="0" err="1">
                <a:solidFill>
                  <a:srgbClr val="4A4A4A"/>
                </a:solidFill>
                <a:effectLst/>
                <a:latin typeface="arial" panose="020B0604020202020204" pitchFamily="34" charset="0"/>
              </a:rPr>
              <a:t>GraalVM</a:t>
            </a:r>
            <a:r>
              <a:rPr lang="en-US" altLang="zh-CN" b="0" i="0" dirty="0">
                <a:solidFill>
                  <a:srgbClr val="4A4A4A"/>
                </a:solidFill>
                <a:effectLst/>
                <a:latin typeface="arial" panose="020B0604020202020204" pitchFamily="34" charset="0"/>
              </a:rPr>
              <a:t> </a:t>
            </a:r>
            <a:r>
              <a:rPr lang="zh-CN" altLang="en-US" b="0" i="0" dirty="0">
                <a:solidFill>
                  <a:srgbClr val="4A4A4A"/>
                </a:solidFill>
                <a:effectLst/>
                <a:latin typeface="arial" panose="020B0604020202020204" pitchFamily="34" charset="0"/>
              </a:rPr>
              <a:t>将 </a:t>
            </a:r>
            <a:r>
              <a:rPr lang="en-US" altLang="zh-CN" b="0" i="0" dirty="0">
                <a:solidFill>
                  <a:srgbClr val="4A4A4A"/>
                </a:solidFill>
                <a:effectLst/>
                <a:latin typeface="arial" panose="020B0604020202020204" pitchFamily="34" charset="0"/>
              </a:rPr>
              <a:t>Spring </a:t>
            </a:r>
            <a:r>
              <a:rPr lang="zh-CN" altLang="en-US" b="0" i="0" dirty="0">
                <a:solidFill>
                  <a:srgbClr val="4A4A4A"/>
                </a:solidFill>
                <a:effectLst/>
                <a:latin typeface="arial" panose="020B0604020202020204" pitchFamily="34" charset="0"/>
              </a:rPr>
              <a:t>应用程序编译成原生镜像</a:t>
            </a:r>
            <a:endParaRPr lang="en-US" altLang="zh-CN" b="0" i="0" dirty="0">
              <a:solidFill>
                <a:srgbClr val="4A4A4A"/>
              </a:solidFill>
              <a:effectLst/>
              <a:latin typeface="arial" panose="020B0604020202020204" pitchFamily="34" charset="0"/>
            </a:endParaRPr>
          </a:p>
          <a:p>
            <a:pPr lvl="1"/>
            <a:r>
              <a:rPr lang="en-US" altLang="zh-CN" dirty="0">
                <a:solidFill>
                  <a:srgbClr val="4A4A4A"/>
                </a:solidFill>
                <a:latin typeface="arial" panose="020B0604020202020204" pitchFamily="34" charset="0"/>
              </a:rPr>
              <a:t>JDK19</a:t>
            </a:r>
            <a:r>
              <a:rPr lang="zh-CN" altLang="en-US" dirty="0">
                <a:solidFill>
                  <a:srgbClr val="4A4A4A"/>
                </a:solidFill>
                <a:latin typeface="arial" panose="020B0604020202020204" pitchFamily="34" charset="0"/>
              </a:rPr>
              <a:t>的虚拟线程早期兼容</a:t>
            </a:r>
            <a:endParaRPr lang="en-US" altLang="zh-CN" dirty="0"/>
          </a:p>
        </p:txBody>
      </p:sp>
    </p:spTree>
    <p:extLst>
      <p:ext uri="{BB962C8B-B14F-4D97-AF65-F5344CB8AC3E}">
        <p14:creationId xmlns:p14="http://schemas.microsoft.com/office/powerpoint/2010/main" val="57123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304748" y="2879178"/>
            <a:ext cx="11779302"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540000" y="2159324"/>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a16="http://schemas.microsoft.com/office/drawing/2014/main" id="{6BB2CD2E-BCD3-4373-99BA-FB6F3457278D}"/>
              </a:ext>
            </a:extLst>
          </p:cNvPr>
          <p:cNvSpPr/>
          <p:nvPr/>
        </p:nvSpPr>
        <p:spPr>
          <a:xfrm>
            <a:off x="3829857" y="3613124"/>
            <a:ext cx="12001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5</a:t>
            </a:r>
            <a:endParaRPr lang="zh-CN" altLang="en-US" sz="1600" dirty="0">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428334" y="1834090"/>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25" name="矩形 24">
            <a:extLst>
              <a:ext uri="{FF2B5EF4-FFF2-40B4-BE49-F238E27FC236}">
                <a16:creationId xmlns:a16="http://schemas.microsoft.com/office/drawing/2014/main" id="{51023763-7BCA-4766-AC32-124343379E18}"/>
              </a:ext>
            </a:extLst>
          </p:cNvPr>
          <p:cNvSpPr/>
          <p:nvPr/>
        </p:nvSpPr>
        <p:spPr>
          <a:xfrm>
            <a:off x="4845921" y="1834090"/>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6</a:t>
            </a:r>
            <a:endParaRPr lang="zh-CN" altLang="en-US" sz="1600" dirty="0">
              <a:latin typeface="华文中宋" panose="02010600040101010101" pitchFamily="2" charset="-122"/>
              <a:ea typeface="华文中宋" panose="02010600040101010101" pitchFamily="2" charset="-122"/>
            </a:endParaRPr>
          </a:p>
        </p:txBody>
      </p:sp>
      <p:sp>
        <p:nvSpPr>
          <p:cNvPr id="26" name="矩形 25">
            <a:extLst>
              <a:ext uri="{FF2B5EF4-FFF2-40B4-BE49-F238E27FC236}">
                <a16:creationId xmlns:a16="http://schemas.microsoft.com/office/drawing/2014/main" id="{8313CDED-42CF-49BA-A0A0-4ED66704BD9B}"/>
              </a:ext>
            </a:extLst>
          </p:cNvPr>
          <p:cNvSpPr/>
          <p:nvPr/>
        </p:nvSpPr>
        <p:spPr>
          <a:xfrm>
            <a:off x="2727732" y="1834090"/>
            <a:ext cx="112395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1.4</a:t>
            </a:r>
            <a:endParaRPr lang="zh-CN" altLang="en-US" sz="1600" dirty="0">
              <a:latin typeface="华文中宋" panose="02010600040101010101" pitchFamily="2" charset="-122"/>
              <a:ea typeface="华文中宋" panose="02010600040101010101" pitchFamily="2" charset="-122"/>
            </a:endParaRPr>
          </a:p>
        </p:txBody>
      </p:sp>
      <p:sp>
        <p:nvSpPr>
          <p:cNvPr id="27" name="矩形 26">
            <a:extLst>
              <a:ext uri="{FF2B5EF4-FFF2-40B4-BE49-F238E27FC236}">
                <a16:creationId xmlns:a16="http://schemas.microsoft.com/office/drawing/2014/main" id="{B2EF2D9B-1DE9-4FE9-94DB-C07895CE8F99}"/>
              </a:ext>
            </a:extLst>
          </p:cNvPr>
          <p:cNvSpPr/>
          <p:nvPr/>
        </p:nvSpPr>
        <p:spPr>
          <a:xfrm>
            <a:off x="1590564" y="3613124"/>
            <a:ext cx="113006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J2EE 1.3</a:t>
            </a:r>
            <a:endParaRPr lang="zh-CN" altLang="en-US" sz="1600" dirty="0">
              <a:latin typeface="华文中宋" panose="02010600040101010101" pitchFamily="2" charset="-122"/>
              <a:ea typeface="华文中宋" panose="02010600040101010101" pitchFamily="2" charset="-122"/>
            </a:endParaRPr>
          </a:p>
        </p:txBody>
      </p:sp>
      <p:sp>
        <p:nvSpPr>
          <p:cNvPr id="28" name="椭圆 34">
            <a:extLst>
              <a:ext uri="{FF2B5EF4-FFF2-40B4-BE49-F238E27FC236}">
                <a16:creationId xmlns:a16="http://schemas.microsoft.com/office/drawing/2014/main" id="{4CAFBF42-E5CE-4ADF-9C8E-85773E8D8F62}"/>
              </a:ext>
            </a:extLst>
          </p:cNvPr>
          <p:cNvSpPr/>
          <p:nvPr/>
        </p:nvSpPr>
        <p:spPr>
          <a:xfrm>
            <a:off x="2812752" y="216657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9" name="椭圆 34">
            <a:extLst>
              <a:ext uri="{FF2B5EF4-FFF2-40B4-BE49-F238E27FC236}">
                <a16:creationId xmlns:a16="http://schemas.microsoft.com/office/drawing/2014/main" id="{6C61D61B-198E-47DF-B4B0-E6FA8F609067}"/>
              </a:ext>
            </a:extLst>
          </p:cNvPr>
          <p:cNvSpPr/>
          <p:nvPr/>
        </p:nvSpPr>
        <p:spPr>
          <a:xfrm>
            <a:off x="5001093" y="216657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30" name="组合 29">
            <a:extLst>
              <a:ext uri="{FF2B5EF4-FFF2-40B4-BE49-F238E27FC236}">
                <a16:creationId xmlns:a16="http://schemas.microsoft.com/office/drawing/2014/main" id="{A5014397-D337-4E9E-94A5-6A794C52C06D}"/>
              </a:ext>
            </a:extLst>
          </p:cNvPr>
          <p:cNvGrpSpPr/>
          <p:nvPr/>
        </p:nvGrpSpPr>
        <p:grpSpPr>
          <a:xfrm rot="10800000">
            <a:off x="3890074" y="2300380"/>
            <a:ext cx="1045255" cy="1358028"/>
            <a:chOff x="4020870" y="2194485"/>
            <a:chExt cx="1102258" cy="1432090"/>
          </a:xfrm>
          <a:effectLst>
            <a:outerShdw blurRad="444500" dist="254000" dir="8100000" algn="tr" rotWithShape="0">
              <a:prstClr val="black">
                <a:alpha val="50000"/>
              </a:prstClr>
            </a:outerShdw>
          </a:effectLst>
        </p:grpSpPr>
        <p:sp>
          <p:nvSpPr>
            <p:cNvPr id="31" name="等腰三角形 43">
              <a:extLst>
                <a:ext uri="{FF2B5EF4-FFF2-40B4-BE49-F238E27FC236}">
                  <a16:creationId xmlns:a16="http://schemas.microsoft.com/office/drawing/2014/main" id="{8791687F-72C2-41DC-AA7F-B5D82B511E67}"/>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2" name="等腰三角形 42">
              <a:extLst>
                <a:ext uri="{FF2B5EF4-FFF2-40B4-BE49-F238E27FC236}">
                  <a16:creationId xmlns:a16="http://schemas.microsoft.com/office/drawing/2014/main" id="{8B137E01-C5AF-41E4-81CD-44DD51DFB69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33" name="组合 32">
            <a:extLst>
              <a:ext uri="{FF2B5EF4-FFF2-40B4-BE49-F238E27FC236}">
                <a16:creationId xmlns:a16="http://schemas.microsoft.com/office/drawing/2014/main" id="{9D58DE51-5688-43BE-B583-13D23A8E97B2}"/>
              </a:ext>
            </a:extLst>
          </p:cNvPr>
          <p:cNvGrpSpPr/>
          <p:nvPr/>
        </p:nvGrpSpPr>
        <p:grpSpPr>
          <a:xfrm rot="10800000">
            <a:off x="1632968" y="2278609"/>
            <a:ext cx="1045255" cy="1358028"/>
            <a:chOff x="4020870" y="2194485"/>
            <a:chExt cx="1102258" cy="1432090"/>
          </a:xfrm>
          <a:effectLst>
            <a:outerShdw blurRad="444500" dist="254000" dir="8100000" algn="tr" rotWithShape="0">
              <a:prstClr val="black">
                <a:alpha val="50000"/>
              </a:prstClr>
            </a:outerShdw>
          </a:effectLst>
        </p:grpSpPr>
        <p:sp>
          <p:nvSpPr>
            <p:cNvPr id="34" name="等腰三角形 43">
              <a:extLst>
                <a:ext uri="{FF2B5EF4-FFF2-40B4-BE49-F238E27FC236}">
                  <a16:creationId xmlns:a16="http://schemas.microsoft.com/office/drawing/2014/main" id="{97D16D61-594E-4694-8D0D-FFD4A5D46E74}"/>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35" name="等腰三角形 42">
              <a:extLst>
                <a:ext uri="{FF2B5EF4-FFF2-40B4-BE49-F238E27FC236}">
                  <a16:creationId xmlns:a16="http://schemas.microsoft.com/office/drawing/2014/main" id="{7ED9BBB6-DAB9-4D14-B214-3BFCB05BBE91}"/>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36" name="TextBox 73">
            <a:extLst>
              <a:ext uri="{FF2B5EF4-FFF2-40B4-BE49-F238E27FC236}">
                <a16:creationId xmlns:a16="http://schemas.microsoft.com/office/drawing/2014/main" id="{351E888E-4F3A-4A76-B2EA-6B231D555DBB}"/>
              </a:ext>
            </a:extLst>
          </p:cNvPr>
          <p:cNvSpPr txBox="1"/>
          <p:nvPr/>
        </p:nvSpPr>
        <p:spPr>
          <a:xfrm>
            <a:off x="487330" y="2548376"/>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37" name="TextBox 74">
            <a:extLst>
              <a:ext uri="{FF2B5EF4-FFF2-40B4-BE49-F238E27FC236}">
                <a16:creationId xmlns:a16="http://schemas.microsoft.com/office/drawing/2014/main" id="{CC7FAB5B-CDAA-46EF-A74E-1B3F91D96681}"/>
              </a:ext>
            </a:extLst>
          </p:cNvPr>
          <p:cNvSpPr txBox="1"/>
          <p:nvPr/>
        </p:nvSpPr>
        <p:spPr>
          <a:xfrm>
            <a:off x="1682116" y="2548376"/>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2001</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8</a:t>
            </a:r>
            <a:r>
              <a:rPr lang="zh-CN" altLang="en-US" dirty="0">
                <a:latin typeface="华文中宋" panose="02010600040101010101" pitchFamily="2" charset="-122"/>
                <a:ea typeface="华文中宋" panose="02010600040101010101" pitchFamily="2" charset="-122"/>
              </a:rPr>
              <a:t>月</a:t>
            </a:r>
          </a:p>
        </p:txBody>
      </p:sp>
      <p:sp>
        <p:nvSpPr>
          <p:cNvPr id="54" name="TextBox 75">
            <a:extLst>
              <a:ext uri="{FF2B5EF4-FFF2-40B4-BE49-F238E27FC236}">
                <a16:creationId xmlns:a16="http://schemas.microsoft.com/office/drawing/2014/main" id="{E86229F5-4EAF-4773-8B8F-DF760A840EF7}"/>
              </a:ext>
            </a:extLst>
          </p:cNvPr>
          <p:cNvSpPr txBox="1"/>
          <p:nvPr/>
        </p:nvSpPr>
        <p:spPr>
          <a:xfrm>
            <a:off x="2812751" y="254837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55" name="TextBox 76">
            <a:extLst>
              <a:ext uri="{FF2B5EF4-FFF2-40B4-BE49-F238E27FC236}">
                <a16:creationId xmlns:a16="http://schemas.microsoft.com/office/drawing/2014/main" id="{BC9EF538-37CB-4011-B9F6-D49EC6A451A2}"/>
              </a:ext>
            </a:extLst>
          </p:cNvPr>
          <p:cNvSpPr txBox="1"/>
          <p:nvPr/>
        </p:nvSpPr>
        <p:spPr>
          <a:xfrm>
            <a:off x="3931054" y="2548376"/>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月</a:t>
            </a:r>
          </a:p>
        </p:txBody>
      </p:sp>
      <p:sp>
        <p:nvSpPr>
          <p:cNvPr id="56" name="TextBox 77">
            <a:extLst>
              <a:ext uri="{FF2B5EF4-FFF2-40B4-BE49-F238E27FC236}">
                <a16:creationId xmlns:a16="http://schemas.microsoft.com/office/drawing/2014/main" id="{807C86FD-C893-46CA-80BC-852EC2AA41F7}"/>
              </a:ext>
            </a:extLst>
          </p:cNvPr>
          <p:cNvSpPr txBox="1"/>
          <p:nvPr/>
        </p:nvSpPr>
        <p:spPr>
          <a:xfrm>
            <a:off x="5001093" y="254837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2009</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57" name="组合 56">
            <a:extLst>
              <a:ext uri="{FF2B5EF4-FFF2-40B4-BE49-F238E27FC236}">
                <a16:creationId xmlns:a16="http://schemas.microsoft.com/office/drawing/2014/main" id="{0C859A22-51A6-4DF3-BC73-64A6DFBBCB91}"/>
              </a:ext>
            </a:extLst>
          </p:cNvPr>
          <p:cNvGrpSpPr/>
          <p:nvPr/>
        </p:nvGrpSpPr>
        <p:grpSpPr>
          <a:xfrm rot="10800000">
            <a:off x="6092746" y="2299474"/>
            <a:ext cx="1045255" cy="1358028"/>
            <a:chOff x="4020871" y="2194484"/>
            <a:chExt cx="1102258" cy="1432090"/>
          </a:xfrm>
          <a:effectLst>
            <a:outerShdw blurRad="444500" dist="254000" dir="8100000" algn="tr" rotWithShape="0">
              <a:prstClr val="black">
                <a:alpha val="50000"/>
              </a:prstClr>
            </a:outerShdw>
          </a:effectLst>
        </p:grpSpPr>
        <p:sp>
          <p:nvSpPr>
            <p:cNvPr id="58" name="等腰三角形 43">
              <a:extLst>
                <a:ext uri="{FF2B5EF4-FFF2-40B4-BE49-F238E27FC236}">
                  <a16:creationId xmlns:a16="http://schemas.microsoft.com/office/drawing/2014/main" id="{AE5AA15B-2F77-4293-834B-9FEE0963C6E7}"/>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59" name="等腰三角形 42">
              <a:extLst>
                <a:ext uri="{FF2B5EF4-FFF2-40B4-BE49-F238E27FC236}">
                  <a16:creationId xmlns:a16="http://schemas.microsoft.com/office/drawing/2014/main" id="{5F1F3312-BFB2-4CF3-B00A-EC9574A59A3C}"/>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60" name="TextBox 76">
            <a:extLst>
              <a:ext uri="{FF2B5EF4-FFF2-40B4-BE49-F238E27FC236}">
                <a16:creationId xmlns:a16="http://schemas.microsoft.com/office/drawing/2014/main" id="{AB492A70-A4B5-4A85-BF51-2D9F70AB809F}"/>
              </a:ext>
            </a:extLst>
          </p:cNvPr>
          <p:cNvSpPr txBox="1"/>
          <p:nvPr/>
        </p:nvSpPr>
        <p:spPr>
          <a:xfrm>
            <a:off x="6146427" y="2548376"/>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2013</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月</a:t>
            </a:r>
          </a:p>
        </p:txBody>
      </p:sp>
      <p:sp>
        <p:nvSpPr>
          <p:cNvPr id="61" name="矩形 60">
            <a:extLst>
              <a:ext uri="{FF2B5EF4-FFF2-40B4-BE49-F238E27FC236}">
                <a16:creationId xmlns:a16="http://schemas.microsoft.com/office/drawing/2014/main" id="{1BEEEC38-9E20-4530-A1CF-517F3D5E5057}"/>
              </a:ext>
            </a:extLst>
          </p:cNvPr>
          <p:cNvSpPr/>
          <p:nvPr/>
        </p:nvSpPr>
        <p:spPr>
          <a:xfrm>
            <a:off x="6003955" y="3613124"/>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7</a:t>
            </a:r>
            <a:endParaRPr lang="zh-CN" altLang="en-US" sz="1600" dirty="0">
              <a:latin typeface="华文中宋" panose="02010600040101010101" pitchFamily="2" charset="-122"/>
              <a:ea typeface="华文中宋" panose="02010600040101010101" pitchFamily="2" charset="-122"/>
            </a:endParaRPr>
          </a:p>
        </p:txBody>
      </p:sp>
      <p:sp>
        <p:nvSpPr>
          <p:cNvPr id="38" name="矩形 37">
            <a:extLst>
              <a:ext uri="{FF2B5EF4-FFF2-40B4-BE49-F238E27FC236}">
                <a16:creationId xmlns:a16="http://schemas.microsoft.com/office/drawing/2014/main" id="{37F7F271-A6A5-4638-AEB2-379E6525DB22}"/>
              </a:ext>
            </a:extLst>
          </p:cNvPr>
          <p:cNvSpPr/>
          <p:nvPr/>
        </p:nvSpPr>
        <p:spPr>
          <a:xfrm>
            <a:off x="7140027" y="1834090"/>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Java EE 8</a:t>
            </a:r>
            <a:endParaRPr lang="zh-CN" altLang="en-US" sz="1600" dirty="0">
              <a:latin typeface="华文中宋" panose="02010600040101010101" pitchFamily="2" charset="-122"/>
              <a:ea typeface="华文中宋" panose="02010600040101010101" pitchFamily="2" charset="-122"/>
            </a:endParaRPr>
          </a:p>
        </p:txBody>
      </p:sp>
      <p:sp>
        <p:nvSpPr>
          <p:cNvPr id="39" name="椭圆 34">
            <a:extLst>
              <a:ext uri="{FF2B5EF4-FFF2-40B4-BE49-F238E27FC236}">
                <a16:creationId xmlns:a16="http://schemas.microsoft.com/office/drawing/2014/main" id="{FAF03B83-6C02-4104-90E0-9F6C6173A808}"/>
              </a:ext>
            </a:extLst>
          </p:cNvPr>
          <p:cNvSpPr/>
          <p:nvPr/>
        </p:nvSpPr>
        <p:spPr>
          <a:xfrm>
            <a:off x="7295199" y="2151516"/>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2">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0" name="TextBox 77">
            <a:extLst>
              <a:ext uri="{FF2B5EF4-FFF2-40B4-BE49-F238E27FC236}">
                <a16:creationId xmlns:a16="http://schemas.microsoft.com/office/drawing/2014/main" id="{EBF0732D-9BD5-44A6-8E65-678D481F493A}"/>
              </a:ext>
            </a:extLst>
          </p:cNvPr>
          <p:cNvSpPr txBox="1"/>
          <p:nvPr/>
        </p:nvSpPr>
        <p:spPr>
          <a:xfrm>
            <a:off x="7295199" y="254837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8</a:t>
            </a:r>
            <a:r>
              <a:rPr lang="zh-CN" altLang="en-US" dirty="0">
                <a:solidFill>
                  <a:schemeClr val="bg1"/>
                </a:solidFill>
                <a:latin typeface="华文中宋" panose="02010600040101010101" pitchFamily="2" charset="-122"/>
                <a:ea typeface="华文中宋" panose="02010600040101010101" pitchFamily="2" charset="-122"/>
              </a:rPr>
              <a:t>月</a:t>
            </a:r>
          </a:p>
        </p:txBody>
      </p:sp>
      <p:grpSp>
        <p:nvGrpSpPr>
          <p:cNvPr id="41" name="组合 40">
            <a:extLst>
              <a:ext uri="{FF2B5EF4-FFF2-40B4-BE49-F238E27FC236}">
                <a16:creationId xmlns:a16="http://schemas.microsoft.com/office/drawing/2014/main" id="{C7C0C312-4347-4169-8326-136C56E8CD8E}"/>
              </a:ext>
            </a:extLst>
          </p:cNvPr>
          <p:cNvGrpSpPr/>
          <p:nvPr/>
        </p:nvGrpSpPr>
        <p:grpSpPr>
          <a:xfrm rot="10800000">
            <a:off x="8364600" y="2300380"/>
            <a:ext cx="1045255" cy="1358028"/>
            <a:chOff x="4020871" y="2194484"/>
            <a:chExt cx="1102258" cy="1432090"/>
          </a:xfrm>
          <a:effectLst>
            <a:outerShdw blurRad="444500" dist="254000" dir="8100000" algn="tr" rotWithShape="0">
              <a:prstClr val="black">
                <a:alpha val="50000"/>
              </a:prstClr>
            </a:outerShdw>
          </a:effectLst>
        </p:grpSpPr>
        <p:sp>
          <p:nvSpPr>
            <p:cNvPr id="42" name="等腰三角形 43">
              <a:extLst>
                <a:ext uri="{FF2B5EF4-FFF2-40B4-BE49-F238E27FC236}">
                  <a16:creationId xmlns:a16="http://schemas.microsoft.com/office/drawing/2014/main" id="{57D69DF8-B5C0-4A4D-84FD-AD0470A3CFF3}"/>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43" name="等腰三角形 42">
              <a:extLst>
                <a:ext uri="{FF2B5EF4-FFF2-40B4-BE49-F238E27FC236}">
                  <a16:creationId xmlns:a16="http://schemas.microsoft.com/office/drawing/2014/main" id="{CAC9791A-5A67-451D-B40D-6C953D213CB9}"/>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44" name="TextBox 76">
            <a:extLst>
              <a:ext uri="{FF2B5EF4-FFF2-40B4-BE49-F238E27FC236}">
                <a16:creationId xmlns:a16="http://schemas.microsoft.com/office/drawing/2014/main" id="{AF6AFC70-6C83-402C-B983-258F8F610D7E}"/>
              </a:ext>
            </a:extLst>
          </p:cNvPr>
          <p:cNvSpPr txBox="1"/>
          <p:nvPr/>
        </p:nvSpPr>
        <p:spPr>
          <a:xfrm>
            <a:off x="8418281" y="2548376"/>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9</a:t>
            </a:r>
            <a:r>
              <a:rPr lang="zh-CN" altLang="en-US" dirty="0">
                <a:latin typeface="华文中宋" panose="02010600040101010101" pitchFamily="2" charset="-122"/>
                <a:ea typeface="华文中宋" panose="02010600040101010101" pitchFamily="2" charset="-122"/>
              </a:rPr>
              <a:t>月</a:t>
            </a:r>
          </a:p>
        </p:txBody>
      </p:sp>
      <p:sp>
        <p:nvSpPr>
          <p:cNvPr id="45" name="矩形 44">
            <a:extLst>
              <a:ext uri="{FF2B5EF4-FFF2-40B4-BE49-F238E27FC236}">
                <a16:creationId xmlns:a16="http://schemas.microsoft.com/office/drawing/2014/main" id="{1E93CFB0-D0E1-42D5-8F30-7CEBF30D5E41}"/>
              </a:ext>
            </a:extLst>
          </p:cNvPr>
          <p:cNvSpPr/>
          <p:nvPr/>
        </p:nvSpPr>
        <p:spPr>
          <a:xfrm>
            <a:off x="8275808" y="3613124"/>
            <a:ext cx="1539691"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Jakarta EE 8</a:t>
            </a:r>
            <a:endParaRPr lang="zh-CN" altLang="en-US" sz="1600" dirty="0">
              <a:latin typeface="华文中宋" panose="02010600040101010101" pitchFamily="2" charset="-122"/>
              <a:ea typeface="华文中宋" panose="02010600040101010101" pitchFamily="2" charset="-122"/>
            </a:endParaRPr>
          </a:p>
        </p:txBody>
      </p:sp>
      <p:sp>
        <p:nvSpPr>
          <p:cNvPr id="46" name="矩形 45">
            <a:extLst>
              <a:ext uri="{FF2B5EF4-FFF2-40B4-BE49-F238E27FC236}">
                <a16:creationId xmlns:a16="http://schemas.microsoft.com/office/drawing/2014/main" id="{2995FD6B-56B5-42EB-9FBE-8F6150827E32}"/>
              </a:ext>
            </a:extLst>
          </p:cNvPr>
          <p:cNvSpPr/>
          <p:nvPr/>
        </p:nvSpPr>
        <p:spPr>
          <a:xfrm>
            <a:off x="9254382" y="1834090"/>
            <a:ext cx="1501933"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Jakarta EE 9</a:t>
            </a:r>
            <a:endParaRPr lang="zh-CN" altLang="en-US" sz="1600" dirty="0">
              <a:latin typeface="华文中宋" panose="02010600040101010101" pitchFamily="2" charset="-122"/>
              <a:ea typeface="华文中宋" panose="02010600040101010101" pitchFamily="2" charset="-122"/>
            </a:endParaRPr>
          </a:p>
        </p:txBody>
      </p:sp>
      <p:sp>
        <p:nvSpPr>
          <p:cNvPr id="47" name="椭圆 34">
            <a:extLst>
              <a:ext uri="{FF2B5EF4-FFF2-40B4-BE49-F238E27FC236}">
                <a16:creationId xmlns:a16="http://schemas.microsoft.com/office/drawing/2014/main" id="{8A808BAD-6782-4D15-B09A-862956FA2D5B}"/>
              </a:ext>
            </a:extLst>
          </p:cNvPr>
          <p:cNvSpPr/>
          <p:nvPr/>
        </p:nvSpPr>
        <p:spPr>
          <a:xfrm>
            <a:off x="9531415" y="216657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48" name="TextBox 77">
            <a:extLst>
              <a:ext uri="{FF2B5EF4-FFF2-40B4-BE49-F238E27FC236}">
                <a16:creationId xmlns:a16="http://schemas.microsoft.com/office/drawing/2014/main" id="{0CDDB2CA-3051-4944-A225-38AB24B8E408}"/>
              </a:ext>
            </a:extLst>
          </p:cNvPr>
          <p:cNvSpPr txBox="1"/>
          <p:nvPr/>
        </p:nvSpPr>
        <p:spPr>
          <a:xfrm>
            <a:off x="9531415" y="254837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2020</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cxnSp>
        <p:nvCxnSpPr>
          <p:cNvPr id="64" name="直接箭头连接符 63">
            <a:extLst>
              <a:ext uri="{FF2B5EF4-FFF2-40B4-BE49-F238E27FC236}">
                <a16:creationId xmlns:a16="http://schemas.microsoft.com/office/drawing/2014/main" id="{379F5568-1521-46AE-86F5-05E1B27D24B7}"/>
              </a:ext>
            </a:extLst>
          </p:cNvPr>
          <p:cNvCxnSpPr>
            <a:cxnSpLocks/>
          </p:cNvCxnSpPr>
          <p:nvPr/>
        </p:nvCxnSpPr>
        <p:spPr>
          <a:xfrm>
            <a:off x="359362" y="5453384"/>
            <a:ext cx="11724688" cy="0"/>
          </a:xfrm>
          <a:prstGeom prst="straightConnector1">
            <a:avLst/>
          </a:prstGeom>
          <a:ln w="5715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65" name="椭圆 34">
            <a:extLst>
              <a:ext uri="{FF2B5EF4-FFF2-40B4-BE49-F238E27FC236}">
                <a16:creationId xmlns:a16="http://schemas.microsoft.com/office/drawing/2014/main" id="{366B2220-DBEA-4A49-8C8C-5D7D11799152}"/>
              </a:ext>
            </a:extLst>
          </p:cNvPr>
          <p:cNvSpPr/>
          <p:nvPr/>
        </p:nvSpPr>
        <p:spPr>
          <a:xfrm>
            <a:off x="3207645" y="4733530"/>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66" name="矩形 65">
            <a:extLst>
              <a:ext uri="{FF2B5EF4-FFF2-40B4-BE49-F238E27FC236}">
                <a16:creationId xmlns:a16="http://schemas.microsoft.com/office/drawing/2014/main" id="{8BE4DB93-47A4-4222-B22B-B7807893810F}"/>
              </a:ext>
            </a:extLst>
          </p:cNvPr>
          <p:cNvSpPr/>
          <p:nvPr/>
        </p:nvSpPr>
        <p:spPr>
          <a:xfrm>
            <a:off x="6472727" y="6464478"/>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3.0</a:t>
            </a:r>
            <a:endParaRPr lang="zh-CN" altLang="en-US" sz="1600" dirty="0">
              <a:latin typeface="华文中宋" panose="02010600040101010101" pitchFamily="2" charset="-122"/>
              <a:ea typeface="华文中宋" panose="02010600040101010101" pitchFamily="2" charset="-122"/>
            </a:endParaRPr>
          </a:p>
        </p:txBody>
      </p:sp>
      <p:sp>
        <p:nvSpPr>
          <p:cNvPr id="67" name="矩形 66">
            <a:extLst>
              <a:ext uri="{FF2B5EF4-FFF2-40B4-BE49-F238E27FC236}">
                <a16:creationId xmlns:a16="http://schemas.microsoft.com/office/drawing/2014/main" id="{35A4734E-D4FE-4884-B6CC-5943AAFFE830}"/>
              </a:ext>
            </a:extLst>
          </p:cNvPr>
          <p:cNvSpPr/>
          <p:nvPr/>
        </p:nvSpPr>
        <p:spPr>
          <a:xfrm>
            <a:off x="3095978" y="4421548"/>
            <a:ext cx="1227447"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Spring 1.0</a:t>
            </a:r>
            <a:endParaRPr lang="zh-CN" altLang="en-US" sz="1600" dirty="0">
              <a:latin typeface="华文中宋" panose="02010600040101010101" pitchFamily="2" charset="-122"/>
              <a:ea typeface="华文中宋" panose="02010600040101010101" pitchFamily="2" charset="-122"/>
            </a:endParaRPr>
          </a:p>
        </p:txBody>
      </p:sp>
      <p:sp>
        <p:nvSpPr>
          <p:cNvPr id="68" name="矩形 67">
            <a:extLst>
              <a:ext uri="{FF2B5EF4-FFF2-40B4-BE49-F238E27FC236}">
                <a16:creationId xmlns:a16="http://schemas.microsoft.com/office/drawing/2014/main" id="{AA78FD29-F01A-4659-BDCD-AED25212086A}"/>
              </a:ext>
            </a:extLst>
          </p:cNvPr>
          <p:cNvSpPr/>
          <p:nvPr/>
        </p:nvSpPr>
        <p:spPr>
          <a:xfrm>
            <a:off x="7305951" y="4421548"/>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4.0</a:t>
            </a:r>
            <a:endParaRPr lang="zh-CN" altLang="en-US" sz="1600" dirty="0">
              <a:latin typeface="华文中宋" panose="02010600040101010101" pitchFamily="2" charset="-122"/>
              <a:ea typeface="华文中宋" panose="02010600040101010101" pitchFamily="2" charset="-122"/>
            </a:endParaRPr>
          </a:p>
        </p:txBody>
      </p:sp>
      <p:sp>
        <p:nvSpPr>
          <p:cNvPr id="69" name="矩形 68">
            <a:extLst>
              <a:ext uri="{FF2B5EF4-FFF2-40B4-BE49-F238E27FC236}">
                <a16:creationId xmlns:a16="http://schemas.microsoft.com/office/drawing/2014/main" id="{516017B8-3AC8-4524-9B5E-2A37267C1C26}"/>
              </a:ext>
            </a:extLst>
          </p:cNvPr>
          <p:cNvSpPr/>
          <p:nvPr/>
        </p:nvSpPr>
        <p:spPr>
          <a:xfrm>
            <a:off x="5249600" y="4421548"/>
            <a:ext cx="12397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2.5</a:t>
            </a:r>
            <a:endParaRPr lang="zh-CN" altLang="en-US" sz="1600" dirty="0">
              <a:latin typeface="华文中宋" panose="02010600040101010101" pitchFamily="2" charset="-122"/>
              <a:ea typeface="华文中宋" panose="02010600040101010101" pitchFamily="2" charset="-122"/>
            </a:endParaRPr>
          </a:p>
        </p:txBody>
      </p:sp>
      <p:sp>
        <p:nvSpPr>
          <p:cNvPr id="70" name="矩形 69">
            <a:extLst>
              <a:ext uri="{FF2B5EF4-FFF2-40B4-BE49-F238E27FC236}">
                <a16:creationId xmlns:a16="http://schemas.microsoft.com/office/drawing/2014/main" id="{07277DE0-AC42-4620-8901-FD157B078FF1}"/>
              </a:ext>
            </a:extLst>
          </p:cNvPr>
          <p:cNvSpPr/>
          <p:nvPr/>
        </p:nvSpPr>
        <p:spPr>
          <a:xfrm>
            <a:off x="4372584" y="6464478"/>
            <a:ext cx="1222187"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2.0</a:t>
            </a:r>
            <a:endParaRPr lang="zh-CN" altLang="en-US" sz="1600" dirty="0">
              <a:latin typeface="华文中宋" panose="02010600040101010101" pitchFamily="2" charset="-122"/>
              <a:ea typeface="华文中宋" panose="02010600040101010101" pitchFamily="2" charset="-122"/>
            </a:endParaRPr>
          </a:p>
        </p:txBody>
      </p:sp>
      <p:sp>
        <p:nvSpPr>
          <p:cNvPr id="71" name="椭圆 34">
            <a:extLst>
              <a:ext uri="{FF2B5EF4-FFF2-40B4-BE49-F238E27FC236}">
                <a16:creationId xmlns:a16="http://schemas.microsoft.com/office/drawing/2014/main" id="{D2589029-00AF-4877-9DFE-5E0238FDAA58}"/>
              </a:ext>
            </a:extLst>
          </p:cNvPr>
          <p:cNvSpPr/>
          <p:nvPr/>
        </p:nvSpPr>
        <p:spPr>
          <a:xfrm>
            <a:off x="5334620" y="4740784"/>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72" name="椭圆 34">
            <a:extLst>
              <a:ext uri="{FF2B5EF4-FFF2-40B4-BE49-F238E27FC236}">
                <a16:creationId xmlns:a16="http://schemas.microsoft.com/office/drawing/2014/main" id="{A7B84231-B01B-4B28-A2BC-4759FADABB26}"/>
              </a:ext>
            </a:extLst>
          </p:cNvPr>
          <p:cNvSpPr/>
          <p:nvPr/>
        </p:nvSpPr>
        <p:spPr>
          <a:xfrm>
            <a:off x="7461123" y="4740784"/>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nvGrpSpPr>
          <p:cNvPr id="73" name="组合 72">
            <a:extLst>
              <a:ext uri="{FF2B5EF4-FFF2-40B4-BE49-F238E27FC236}">
                <a16:creationId xmlns:a16="http://schemas.microsoft.com/office/drawing/2014/main" id="{80C2566A-10D4-4300-953C-C8D21AD98342}"/>
              </a:ext>
            </a:extLst>
          </p:cNvPr>
          <p:cNvGrpSpPr/>
          <p:nvPr/>
        </p:nvGrpSpPr>
        <p:grpSpPr>
          <a:xfrm rot="10800000">
            <a:off x="6352306" y="4874586"/>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4" name="等腰三角形 43">
              <a:extLst>
                <a:ext uri="{FF2B5EF4-FFF2-40B4-BE49-F238E27FC236}">
                  <a16:creationId xmlns:a16="http://schemas.microsoft.com/office/drawing/2014/main" id="{FC352DA3-27DD-4160-A963-574D623AB250}"/>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5" name="等腰三角形 42">
              <a:extLst>
                <a:ext uri="{FF2B5EF4-FFF2-40B4-BE49-F238E27FC236}">
                  <a16:creationId xmlns:a16="http://schemas.microsoft.com/office/drawing/2014/main" id="{09E04059-775F-4422-AE00-2821CCB53763}"/>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grpSp>
        <p:nvGrpSpPr>
          <p:cNvPr id="76" name="组合 75">
            <a:extLst>
              <a:ext uri="{FF2B5EF4-FFF2-40B4-BE49-F238E27FC236}">
                <a16:creationId xmlns:a16="http://schemas.microsoft.com/office/drawing/2014/main" id="{52D181D0-166B-4666-96C9-210B30405E47}"/>
              </a:ext>
            </a:extLst>
          </p:cNvPr>
          <p:cNvGrpSpPr/>
          <p:nvPr/>
        </p:nvGrpSpPr>
        <p:grpSpPr>
          <a:xfrm rot="10800000">
            <a:off x="4234350" y="4852816"/>
            <a:ext cx="1045255" cy="1358028"/>
            <a:chOff x="4020871" y="2194484"/>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77" name="等腰三角形 43">
              <a:extLst>
                <a:ext uri="{FF2B5EF4-FFF2-40B4-BE49-F238E27FC236}">
                  <a16:creationId xmlns:a16="http://schemas.microsoft.com/office/drawing/2014/main" id="{903AAD23-616A-4012-B3B3-FD648B862FF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78" name="等腰三角形 42">
              <a:extLst>
                <a:ext uri="{FF2B5EF4-FFF2-40B4-BE49-F238E27FC236}">
                  <a16:creationId xmlns:a16="http://schemas.microsoft.com/office/drawing/2014/main" id="{E710E523-72E0-4D01-9931-725661FCC185}"/>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中宋" panose="02010600040101010101" pitchFamily="2" charset="-122"/>
                <a:ea typeface="华文中宋" panose="02010600040101010101" pitchFamily="2" charset="-122"/>
              </a:endParaRPr>
            </a:p>
          </p:txBody>
        </p:sp>
      </p:grpSp>
      <p:sp>
        <p:nvSpPr>
          <p:cNvPr id="79" name="TextBox 73">
            <a:extLst>
              <a:ext uri="{FF2B5EF4-FFF2-40B4-BE49-F238E27FC236}">
                <a16:creationId xmlns:a16="http://schemas.microsoft.com/office/drawing/2014/main" id="{ED92E378-B656-46F8-9EC8-F3173A16C6AB}"/>
              </a:ext>
            </a:extLst>
          </p:cNvPr>
          <p:cNvSpPr txBox="1"/>
          <p:nvPr/>
        </p:nvSpPr>
        <p:spPr>
          <a:xfrm>
            <a:off x="3191905" y="5122582"/>
            <a:ext cx="1008711"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2004</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3</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0" name="TextBox 74">
            <a:extLst>
              <a:ext uri="{FF2B5EF4-FFF2-40B4-BE49-F238E27FC236}">
                <a16:creationId xmlns:a16="http://schemas.microsoft.com/office/drawing/2014/main" id="{0611E080-081B-493D-8AA6-A9C487E73EDF}"/>
              </a:ext>
            </a:extLst>
          </p:cNvPr>
          <p:cNvSpPr txBox="1"/>
          <p:nvPr/>
        </p:nvSpPr>
        <p:spPr>
          <a:xfrm>
            <a:off x="4283499" y="5122582"/>
            <a:ext cx="97985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2006</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10</a:t>
            </a:r>
            <a:r>
              <a:rPr lang="zh-CN" altLang="en-US" dirty="0">
                <a:latin typeface="华文中宋" panose="02010600040101010101" pitchFamily="2" charset="-122"/>
                <a:ea typeface="华文中宋" panose="02010600040101010101" pitchFamily="2" charset="-122"/>
              </a:rPr>
              <a:t>月</a:t>
            </a:r>
          </a:p>
        </p:txBody>
      </p:sp>
      <p:sp>
        <p:nvSpPr>
          <p:cNvPr id="81" name="TextBox 75">
            <a:extLst>
              <a:ext uri="{FF2B5EF4-FFF2-40B4-BE49-F238E27FC236}">
                <a16:creationId xmlns:a16="http://schemas.microsoft.com/office/drawing/2014/main" id="{0362771F-0813-4E54-B4E0-F08283FC130F}"/>
              </a:ext>
            </a:extLst>
          </p:cNvPr>
          <p:cNvSpPr txBox="1"/>
          <p:nvPr/>
        </p:nvSpPr>
        <p:spPr>
          <a:xfrm>
            <a:off x="5334619" y="5122582"/>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2007</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82" name="TextBox 76">
            <a:extLst>
              <a:ext uri="{FF2B5EF4-FFF2-40B4-BE49-F238E27FC236}">
                <a16:creationId xmlns:a16="http://schemas.microsoft.com/office/drawing/2014/main" id="{036A2873-E328-431C-9DFF-830BB67C9B15}"/>
              </a:ext>
            </a:extLst>
          </p:cNvPr>
          <p:cNvSpPr txBox="1"/>
          <p:nvPr/>
        </p:nvSpPr>
        <p:spPr>
          <a:xfrm>
            <a:off x="6393286" y="5122582"/>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2009</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12</a:t>
            </a:r>
            <a:r>
              <a:rPr lang="zh-CN" altLang="en-US" dirty="0">
                <a:latin typeface="华文中宋" panose="02010600040101010101" pitchFamily="2" charset="-122"/>
                <a:ea typeface="华文中宋" panose="02010600040101010101" pitchFamily="2" charset="-122"/>
              </a:rPr>
              <a:t>月</a:t>
            </a:r>
          </a:p>
        </p:txBody>
      </p:sp>
      <p:sp>
        <p:nvSpPr>
          <p:cNvPr id="83" name="TextBox 77">
            <a:extLst>
              <a:ext uri="{FF2B5EF4-FFF2-40B4-BE49-F238E27FC236}">
                <a16:creationId xmlns:a16="http://schemas.microsoft.com/office/drawing/2014/main" id="{419F9C98-2430-4AB1-B157-86A9FF9B29B3}"/>
              </a:ext>
            </a:extLst>
          </p:cNvPr>
          <p:cNvSpPr txBox="1"/>
          <p:nvPr/>
        </p:nvSpPr>
        <p:spPr>
          <a:xfrm>
            <a:off x="7461123" y="5122582"/>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2013</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105" name="矩形 104">
            <a:extLst>
              <a:ext uri="{FF2B5EF4-FFF2-40B4-BE49-F238E27FC236}">
                <a16:creationId xmlns:a16="http://schemas.microsoft.com/office/drawing/2014/main" id="{DA113776-7677-4B92-B750-793FBD922C20}"/>
              </a:ext>
            </a:extLst>
          </p:cNvPr>
          <p:cNvSpPr/>
          <p:nvPr/>
        </p:nvSpPr>
        <p:spPr>
          <a:xfrm>
            <a:off x="8588380" y="6417920"/>
            <a:ext cx="124192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5.0</a:t>
            </a:r>
            <a:endParaRPr lang="zh-CN" altLang="en-US" sz="1600" dirty="0">
              <a:latin typeface="华文中宋" panose="02010600040101010101" pitchFamily="2" charset="-122"/>
              <a:ea typeface="华文中宋" panose="02010600040101010101" pitchFamily="2" charset="-122"/>
            </a:endParaRPr>
          </a:p>
        </p:txBody>
      </p:sp>
      <p:grpSp>
        <p:nvGrpSpPr>
          <p:cNvPr id="106" name="组合 105">
            <a:extLst>
              <a:ext uri="{FF2B5EF4-FFF2-40B4-BE49-F238E27FC236}">
                <a16:creationId xmlns:a16="http://schemas.microsoft.com/office/drawing/2014/main" id="{531F5509-2563-444C-927B-2CF18FB0B9F2}"/>
              </a:ext>
            </a:extLst>
          </p:cNvPr>
          <p:cNvGrpSpPr/>
          <p:nvPr/>
        </p:nvGrpSpPr>
        <p:grpSpPr>
          <a:xfrm rot="10800000">
            <a:off x="8467959" y="4828028"/>
            <a:ext cx="1045255" cy="1358028"/>
            <a:chOff x="4020870" y="2194485"/>
            <a:chExt cx="1102258" cy="1432090"/>
          </a:xfrm>
          <a:solidFill>
            <a:schemeClr val="accent6">
              <a:lumMod val="40000"/>
              <a:lumOff val="60000"/>
            </a:schemeClr>
          </a:solidFill>
          <a:effectLst>
            <a:outerShdw blurRad="444500" dist="254000" dir="8100000" algn="tr" rotWithShape="0">
              <a:prstClr val="black">
                <a:alpha val="50000"/>
              </a:prstClr>
            </a:outerShdw>
          </a:effectLst>
        </p:grpSpPr>
        <p:sp>
          <p:nvSpPr>
            <p:cNvPr id="107" name="等腰三角形 43">
              <a:extLst>
                <a:ext uri="{FF2B5EF4-FFF2-40B4-BE49-F238E27FC236}">
                  <a16:creationId xmlns:a16="http://schemas.microsoft.com/office/drawing/2014/main" id="{7F8EA153-2194-4EB3-B501-25C5B576E45B}"/>
                </a:ext>
              </a:extLst>
            </p:cNvPr>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108" name="等腰三角形 42">
              <a:extLst>
                <a:ext uri="{FF2B5EF4-FFF2-40B4-BE49-F238E27FC236}">
                  <a16:creationId xmlns:a16="http://schemas.microsoft.com/office/drawing/2014/main" id="{5FDD53C3-64EB-4267-BCDB-7525CB6C2D10}"/>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109" name="TextBox 76">
            <a:extLst>
              <a:ext uri="{FF2B5EF4-FFF2-40B4-BE49-F238E27FC236}">
                <a16:creationId xmlns:a16="http://schemas.microsoft.com/office/drawing/2014/main" id="{38C67DAF-6C61-4A4C-B344-E2D472DCB622}"/>
              </a:ext>
            </a:extLst>
          </p:cNvPr>
          <p:cNvSpPr txBox="1"/>
          <p:nvPr/>
        </p:nvSpPr>
        <p:spPr>
          <a:xfrm>
            <a:off x="8508939" y="5076024"/>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2017</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9</a:t>
            </a:r>
            <a:r>
              <a:rPr lang="zh-CN" altLang="en-US" dirty="0">
                <a:latin typeface="华文中宋" panose="02010600040101010101" pitchFamily="2" charset="-122"/>
                <a:ea typeface="华文中宋" panose="02010600040101010101" pitchFamily="2" charset="-122"/>
              </a:rPr>
              <a:t>月</a:t>
            </a:r>
          </a:p>
        </p:txBody>
      </p:sp>
      <p:grpSp>
        <p:nvGrpSpPr>
          <p:cNvPr id="84" name="组合 83">
            <a:extLst>
              <a:ext uri="{FF2B5EF4-FFF2-40B4-BE49-F238E27FC236}">
                <a16:creationId xmlns:a16="http://schemas.microsoft.com/office/drawing/2014/main" id="{78AB92E6-ADA3-4714-A5A4-F5B8E2514C1E}"/>
              </a:ext>
            </a:extLst>
          </p:cNvPr>
          <p:cNvGrpSpPr/>
          <p:nvPr/>
        </p:nvGrpSpPr>
        <p:grpSpPr>
          <a:xfrm rot="10800000">
            <a:off x="10564190" y="2231248"/>
            <a:ext cx="1045255" cy="1358028"/>
            <a:chOff x="4020871" y="2194484"/>
            <a:chExt cx="1102258" cy="1432090"/>
          </a:xfrm>
          <a:effectLst>
            <a:outerShdw blurRad="444500" dist="254000" dir="8100000" algn="tr" rotWithShape="0">
              <a:prstClr val="black">
                <a:alpha val="50000"/>
              </a:prstClr>
            </a:outerShdw>
          </a:effectLst>
        </p:grpSpPr>
        <p:sp>
          <p:nvSpPr>
            <p:cNvPr id="85" name="等腰三角形 43">
              <a:extLst>
                <a:ext uri="{FF2B5EF4-FFF2-40B4-BE49-F238E27FC236}">
                  <a16:creationId xmlns:a16="http://schemas.microsoft.com/office/drawing/2014/main" id="{F3B64F55-7502-47E5-A5C4-CB69C636963E}"/>
                </a:ext>
              </a:extLst>
            </p:cNvPr>
            <p:cNvSpPr/>
            <p:nvPr/>
          </p:nvSpPr>
          <p:spPr>
            <a:xfrm>
              <a:off x="4020871" y="2194484"/>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华文中宋" panose="02010600040101010101" pitchFamily="2" charset="-122"/>
                <a:ea typeface="华文中宋" panose="02010600040101010101" pitchFamily="2" charset="-122"/>
              </a:endParaRPr>
            </a:p>
          </p:txBody>
        </p:sp>
        <p:sp>
          <p:nvSpPr>
            <p:cNvPr id="86" name="等腰三角形 42">
              <a:extLst>
                <a:ext uri="{FF2B5EF4-FFF2-40B4-BE49-F238E27FC236}">
                  <a16:creationId xmlns:a16="http://schemas.microsoft.com/office/drawing/2014/main" id="{CFDF6048-25DE-4E93-BA5E-66380C4ACCBF}"/>
                </a:ext>
              </a:extLst>
            </p:cNvPr>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grpSp>
      <p:sp>
        <p:nvSpPr>
          <p:cNvPr id="87" name="TextBox 76">
            <a:extLst>
              <a:ext uri="{FF2B5EF4-FFF2-40B4-BE49-F238E27FC236}">
                <a16:creationId xmlns:a16="http://schemas.microsoft.com/office/drawing/2014/main" id="{C9317D37-3D2A-429C-9A3E-E4675BDED4DE}"/>
              </a:ext>
            </a:extLst>
          </p:cNvPr>
          <p:cNvSpPr txBox="1"/>
          <p:nvPr/>
        </p:nvSpPr>
        <p:spPr>
          <a:xfrm>
            <a:off x="10617871" y="2479244"/>
            <a:ext cx="999627" cy="646331"/>
          </a:xfrm>
          <a:prstGeom prst="rect">
            <a:avLst/>
          </a:prstGeom>
          <a:noFill/>
        </p:spPr>
        <p:txBody>
          <a:bodyPr wrap="square" rtlCol="0">
            <a:spAutoFit/>
          </a:bodyPr>
          <a:lstStyle/>
          <a:p>
            <a:pPr algn="ctr"/>
            <a:r>
              <a:rPr lang="en-US" altLang="zh-CN" dirty="0">
                <a:latin typeface="华文中宋" panose="02010600040101010101" pitchFamily="2" charset="-122"/>
                <a:ea typeface="华文中宋" panose="02010600040101010101" pitchFamily="2" charset="-122"/>
              </a:rPr>
              <a:t>2022</a:t>
            </a:r>
            <a:r>
              <a:rPr lang="zh-CN" altLang="en-US" dirty="0">
                <a:latin typeface="华文中宋" panose="02010600040101010101" pitchFamily="2" charset="-122"/>
                <a:ea typeface="华文中宋" panose="02010600040101010101" pitchFamily="2" charset="-122"/>
              </a:rPr>
              <a:t>年</a:t>
            </a:r>
            <a:endParaRPr lang="en-US" altLang="zh-CN" dirty="0">
              <a:latin typeface="华文中宋" panose="02010600040101010101" pitchFamily="2" charset="-122"/>
              <a:ea typeface="华文中宋" panose="02010600040101010101" pitchFamily="2" charset="-122"/>
            </a:endParaRPr>
          </a:p>
          <a:p>
            <a:pPr algn="ctr"/>
            <a:r>
              <a:rPr lang="en-US" altLang="zh-CN" dirty="0">
                <a:latin typeface="华文中宋" panose="02010600040101010101" pitchFamily="2" charset="-122"/>
                <a:ea typeface="华文中宋" panose="02010600040101010101" pitchFamily="2" charset="-122"/>
              </a:rPr>
              <a:t>7</a:t>
            </a:r>
            <a:r>
              <a:rPr lang="zh-CN" altLang="en-US" dirty="0">
                <a:latin typeface="华文中宋" panose="02010600040101010101" pitchFamily="2" charset="-122"/>
                <a:ea typeface="华文中宋" panose="02010600040101010101" pitchFamily="2" charset="-122"/>
              </a:rPr>
              <a:t>月</a:t>
            </a:r>
          </a:p>
        </p:txBody>
      </p:sp>
      <p:sp>
        <p:nvSpPr>
          <p:cNvPr id="88" name="矩形 87">
            <a:extLst>
              <a:ext uri="{FF2B5EF4-FFF2-40B4-BE49-F238E27FC236}">
                <a16:creationId xmlns:a16="http://schemas.microsoft.com/office/drawing/2014/main" id="{17789B38-2773-4C18-B5BD-D73D793A1FBB}"/>
              </a:ext>
            </a:extLst>
          </p:cNvPr>
          <p:cNvSpPr/>
          <p:nvPr/>
        </p:nvSpPr>
        <p:spPr>
          <a:xfrm>
            <a:off x="10257394" y="3544002"/>
            <a:ext cx="1658846"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Jakarta EE 10</a:t>
            </a:r>
            <a:endParaRPr lang="zh-CN" altLang="en-US" sz="1600" dirty="0">
              <a:latin typeface="华文中宋" panose="02010600040101010101" pitchFamily="2" charset="-122"/>
              <a:ea typeface="华文中宋" panose="02010600040101010101" pitchFamily="2" charset="-122"/>
            </a:endParaRPr>
          </a:p>
        </p:txBody>
      </p:sp>
      <p:sp>
        <p:nvSpPr>
          <p:cNvPr id="89" name="矩形 88">
            <a:extLst>
              <a:ext uri="{FF2B5EF4-FFF2-40B4-BE49-F238E27FC236}">
                <a16:creationId xmlns:a16="http://schemas.microsoft.com/office/drawing/2014/main" id="{8955DD56-810F-4733-8CB4-423EDE12047F}"/>
              </a:ext>
            </a:extLst>
          </p:cNvPr>
          <p:cNvSpPr/>
          <p:nvPr/>
        </p:nvSpPr>
        <p:spPr>
          <a:xfrm>
            <a:off x="10725150" y="4378102"/>
            <a:ext cx="1257300" cy="338554"/>
          </a:xfrm>
          <a:prstGeom prst="rect">
            <a:avLst/>
          </a:prstGeom>
        </p:spPr>
        <p:txBody>
          <a:bodyPr wrap="square">
            <a:spAutoFit/>
          </a:bodyPr>
          <a:lstStyle/>
          <a:p>
            <a:r>
              <a:rPr lang="en-US" altLang="zh-CN" sz="1600" dirty="0">
                <a:solidFill>
                  <a:schemeClr val="tx1">
                    <a:lumMod val="85000"/>
                    <a:lumOff val="15000"/>
                  </a:schemeClr>
                </a:solidFill>
                <a:latin typeface="华文中宋" panose="02010600040101010101" pitchFamily="2" charset="-122"/>
                <a:ea typeface="华文中宋" panose="02010600040101010101" pitchFamily="2" charset="-122"/>
              </a:rPr>
              <a:t>Spring 6.0</a:t>
            </a:r>
            <a:endParaRPr lang="zh-CN" altLang="en-US" sz="1600" dirty="0">
              <a:latin typeface="华文中宋" panose="02010600040101010101" pitchFamily="2" charset="-122"/>
              <a:ea typeface="华文中宋" panose="02010600040101010101" pitchFamily="2" charset="-122"/>
            </a:endParaRPr>
          </a:p>
        </p:txBody>
      </p:sp>
      <p:sp>
        <p:nvSpPr>
          <p:cNvPr id="90" name="椭圆 34">
            <a:extLst>
              <a:ext uri="{FF2B5EF4-FFF2-40B4-BE49-F238E27FC236}">
                <a16:creationId xmlns:a16="http://schemas.microsoft.com/office/drawing/2014/main" id="{A310137F-C3B3-4845-AF93-C91CF7B441A3}"/>
              </a:ext>
            </a:extLst>
          </p:cNvPr>
          <p:cNvSpPr/>
          <p:nvPr/>
        </p:nvSpPr>
        <p:spPr>
          <a:xfrm>
            <a:off x="10880322" y="4697338"/>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6">
              <a:lumMod val="75000"/>
            </a:schemeClr>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91" name="TextBox 77">
            <a:extLst>
              <a:ext uri="{FF2B5EF4-FFF2-40B4-BE49-F238E27FC236}">
                <a16:creationId xmlns:a16="http://schemas.microsoft.com/office/drawing/2014/main" id="{63EAEF94-8927-4EB3-A63F-7440B346340E}"/>
              </a:ext>
            </a:extLst>
          </p:cNvPr>
          <p:cNvSpPr txBox="1"/>
          <p:nvPr/>
        </p:nvSpPr>
        <p:spPr>
          <a:xfrm>
            <a:off x="10880322" y="5079136"/>
            <a:ext cx="999627"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2022</a:t>
            </a:r>
            <a:r>
              <a:rPr lang="zh-CN" altLang="en-US" dirty="0">
                <a:solidFill>
                  <a:schemeClr val="bg1"/>
                </a:solidFill>
                <a:latin typeface="华文中宋" panose="02010600040101010101" pitchFamily="2" charset="-122"/>
                <a:ea typeface="华文中宋" panose="02010600040101010101" pitchFamily="2" charset="-122"/>
              </a:rPr>
              <a:t>年</a:t>
            </a:r>
            <a:endParaRPr lang="en-US" altLang="zh-CN" dirty="0">
              <a:solidFill>
                <a:schemeClr val="bg1"/>
              </a:solidFill>
              <a:latin typeface="华文中宋" panose="02010600040101010101" pitchFamily="2" charset="-122"/>
              <a:ea typeface="华文中宋" panose="02010600040101010101" pitchFamily="2" charset="-122"/>
            </a:endParaRPr>
          </a:p>
          <a:p>
            <a:pPr algn="ctr"/>
            <a:r>
              <a:rPr lang="en-US" altLang="zh-CN" dirty="0">
                <a:solidFill>
                  <a:schemeClr val="bg1"/>
                </a:solidFill>
                <a:latin typeface="华文中宋" panose="02010600040101010101" pitchFamily="2" charset="-122"/>
                <a:ea typeface="华文中宋" panose="02010600040101010101" pitchFamily="2" charset="-122"/>
              </a:rPr>
              <a:t>11</a:t>
            </a:r>
            <a:r>
              <a:rPr lang="zh-CN" altLang="en-US" dirty="0">
                <a:solidFill>
                  <a:schemeClr val="bg1"/>
                </a:solidFill>
                <a:latin typeface="华文中宋" panose="02010600040101010101" pitchFamily="2" charset="-122"/>
                <a:ea typeface="华文中宋" panose="02010600040101010101" pitchFamily="2" charset="-122"/>
              </a:rPr>
              <a:t>月</a:t>
            </a:r>
          </a:p>
        </p:txBody>
      </p:sp>
    </p:spTree>
    <p:extLst>
      <p:ext uri="{BB962C8B-B14F-4D97-AF65-F5344CB8AC3E}">
        <p14:creationId xmlns:p14="http://schemas.microsoft.com/office/powerpoint/2010/main" val="2843666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4. </a:t>
            </a:r>
            <a:r>
              <a:rPr lang="en-US" altLang="zh-CN" dirty="0" err="1"/>
              <a:t>JavaEE</a:t>
            </a:r>
            <a:r>
              <a:rPr lang="zh-CN" altLang="en-US" dirty="0"/>
              <a:t>的</a:t>
            </a:r>
            <a:r>
              <a:rPr lang="en-US" altLang="zh-CN" dirty="0"/>
              <a:t>SPEC</a:t>
            </a:r>
            <a:br>
              <a:rPr lang="en-US" altLang="zh-CN" dirty="0"/>
            </a:br>
            <a:r>
              <a:rPr lang="en-US" altLang="zh-CN" sz="2400" dirty="0" err="1">
                <a:solidFill>
                  <a:schemeClr val="bg1">
                    <a:lumMod val="50000"/>
                  </a:schemeClr>
                </a:solidFill>
                <a:latin typeface="Arial Black" panose="020B0A04020102020204" pitchFamily="34" charset="0"/>
              </a:rPr>
              <a:t>Spec</a:t>
            </a:r>
            <a:r>
              <a:rPr lang="en-US" altLang="zh-CN" sz="2400" dirty="0">
                <a:solidFill>
                  <a:schemeClr val="bg1">
                    <a:lumMod val="50000"/>
                  </a:schemeClr>
                </a:solidFill>
                <a:latin typeface="Arial Black" panose="020B0A04020102020204" pitchFamily="34" charset="0"/>
              </a:rPr>
              <a:t>. in </a:t>
            </a:r>
            <a:r>
              <a:rPr lang="en-US" altLang="zh-CN" sz="2400" dirty="0" err="1">
                <a:solidFill>
                  <a:schemeClr val="bg1">
                    <a:lumMod val="50000"/>
                  </a:schemeClr>
                </a:solidFill>
                <a:latin typeface="Arial Black" panose="020B0A04020102020204" pitchFamily="34" charset="0"/>
              </a:rPr>
              <a:t>JavaEE</a:t>
            </a:r>
            <a:endParaRPr lang="zh-CN" altLang="en-US" sz="2400" dirty="0">
              <a:solidFill>
                <a:schemeClr val="bg1">
                  <a:lumMod val="50000"/>
                </a:schemeClr>
              </a:solidFill>
              <a:latin typeface="Arial Black" panose="020B0A04020102020204" pitchFamily="34" charset="0"/>
            </a:endParaRPr>
          </a:p>
        </p:txBody>
      </p:sp>
      <p:graphicFrame>
        <p:nvGraphicFramePr>
          <p:cNvPr id="4" name="内容占位符 3">
            <a:extLst>
              <a:ext uri="{FF2B5EF4-FFF2-40B4-BE49-F238E27FC236}">
                <a16:creationId xmlns:a16="http://schemas.microsoft.com/office/drawing/2014/main" id="{F732F0E0-C018-4EA9-ADD9-C6DF7A40138B}"/>
              </a:ext>
            </a:extLst>
          </p:cNvPr>
          <p:cNvGraphicFramePr>
            <a:graphicFrameLocks noGrp="1"/>
          </p:cNvGraphicFramePr>
          <p:nvPr>
            <p:ph idx="1"/>
          </p:nvPr>
        </p:nvGraphicFramePr>
        <p:xfrm>
          <a:off x="838200" y="1679575"/>
          <a:ext cx="10515600" cy="4610100"/>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62">
            <a:extLst>
              <a:ext uri="{FF2B5EF4-FFF2-40B4-BE49-F238E27FC236}">
                <a16:creationId xmlns:a16="http://schemas.microsoft.com/office/drawing/2014/main" id="{706FFAFC-F4E1-4258-8F7A-B86904AC5518}"/>
              </a:ext>
            </a:extLst>
          </p:cNvPr>
          <p:cNvSpPr txBox="1"/>
          <p:nvPr/>
        </p:nvSpPr>
        <p:spPr>
          <a:xfrm>
            <a:off x="10801310" y="7264636"/>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3763120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 calcmode="lin" valueType="num">
                                          <p:cBhvr additive="base">
                                            <p:cTn id="16" dur="500" fill="hold"/>
                                            <p:tgtEl>
                                              <p:spTgt spid="36"/>
                                            </p:tgtEl>
                                            <p:attrNameLst>
                                              <p:attrName>ppt_x</p:attrName>
                                            </p:attrNameLst>
                                          </p:cBhvr>
                                          <p:tavLst>
                                            <p:tav tm="0">
                                              <p:val>
                                                <p:strVal val="0-#ppt_w/2"/>
                                              </p:val>
                                            </p:tav>
                                            <p:tav tm="100000">
                                              <p:val>
                                                <p:strVal val="#ppt_x"/>
                                              </p:val>
                                            </p:tav>
                                          </p:tavLst>
                                        </p:anim>
                                        <p:anim calcmode="lin" valueType="num">
                                          <p:cBhvr additive="base">
                                            <p:cTn id="17" dur="500" fill="hold"/>
                                            <p:tgtEl>
                                              <p:spTgt spid="3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fill="hold"/>
                                            <p:tgtEl>
                                              <p:spTgt spid="33"/>
                                            </p:tgtEl>
                                            <p:attrNameLst>
                                              <p:attrName>ppt_x</p:attrName>
                                            </p:attrNameLst>
                                          </p:cBhvr>
                                          <p:tavLst>
                                            <p:tav tm="0">
                                              <p:val>
                                                <p:strVal val="0-#ppt_w/2"/>
                                              </p:val>
                                            </p:tav>
                                            <p:tav tm="100000">
                                              <p:val>
                                                <p:strVal val="#ppt_x"/>
                                              </p:val>
                                            </p:tav>
                                          </p:tavLst>
                                        </p:anim>
                                        <p:anim calcmode="lin" valueType="num">
                                          <p:cBhvr additive="base">
                                            <p:cTn id="22" dur="500" fill="hold"/>
                                            <p:tgtEl>
                                              <p:spTgt spid="33"/>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 calcmode="lin" valueType="num">
                                          <p:cBhvr additive="base">
                                            <p:cTn id="26" dur="500" fill="hold"/>
                                            <p:tgtEl>
                                              <p:spTgt spid="37"/>
                                            </p:tgtEl>
                                            <p:attrNameLst>
                                              <p:attrName>ppt_x</p:attrName>
                                            </p:attrNameLst>
                                          </p:cBhvr>
                                          <p:tavLst>
                                            <p:tav tm="0">
                                              <p:val>
                                                <p:strVal val="0-#ppt_w/2"/>
                                              </p:val>
                                            </p:tav>
                                            <p:tav tm="100000">
                                              <p:val>
                                                <p:strVal val="#ppt_x"/>
                                              </p:val>
                                            </p:tav>
                                          </p:tavLst>
                                        </p:anim>
                                        <p:anim calcmode="lin" valueType="num">
                                          <p:cBhvr additive="base">
                                            <p:cTn id="27" dur="500" fill="hold"/>
                                            <p:tgtEl>
                                              <p:spTgt spid="37"/>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0-#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54"/>
                                            </p:tgtEl>
                                            <p:attrNameLst>
                                              <p:attrName>style.visibility</p:attrName>
                                            </p:attrNameLst>
                                          </p:cBhvr>
                                          <p:to>
                                            <p:strVal val="visible"/>
                                          </p:to>
                                        </p:set>
                                        <p:anim calcmode="lin" valueType="num">
                                          <p:cBhvr additive="base">
                                            <p:cTn id="36" dur="500" fill="hold"/>
                                            <p:tgtEl>
                                              <p:spTgt spid="54"/>
                                            </p:tgtEl>
                                            <p:attrNameLst>
                                              <p:attrName>ppt_x</p:attrName>
                                            </p:attrNameLst>
                                          </p:cBhvr>
                                          <p:tavLst>
                                            <p:tav tm="0">
                                              <p:val>
                                                <p:strVal val="0-#ppt_w/2"/>
                                              </p:val>
                                            </p:tav>
                                            <p:tav tm="100000">
                                              <p:val>
                                                <p:strVal val="#ppt_x"/>
                                              </p:val>
                                            </p:tav>
                                          </p:tavLst>
                                        </p:anim>
                                        <p:anim calcmode="lin" valueType="num">
                                          <p:cBhvr additive="base">
                                            <p:cTn id="37" dur="500" fill="hold"/>
                                            <p:tgtEl>
                                              <p:spTgt spid="54"/>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55"/>
                                            </p:tgtEl>
                                            <p:attrNameLst>
                                              <p:attrName>style.visibility</p:attrName>
                                            </p:attrNameLst>
                                          </p:cBhvr>
                                          <p:to>
                                            <p:strVal val="visible"/>
                                          </p:to>
                                        </p:set>
                                        <p:anim calcmode="lin" valueType="num">
                                          <p:cBhvr additive="base">
                                            <p:cTn id="46" dur="500" fill="hold"/>
                                            <p:tgtEl>
                                              <p:spTgt spid="55"/>
                                            </p:tgtEl>
                                            <p:attrNameLst>
                                              <p:attrName>ppt_x</p:attrName>
                                            </p:attrNameLst>
                                          </p:cBhvr>
                                          <p:tavLst>
                                            <p:tav tm="0">
                                              <p:val>
                                                <p:strVal val="0-#ppt_w/2"/>
                                              </p:val>
                                            </p:tav>
                                            <p:tav tm="100000">
                                              <p:val>
                                                <p:strVal val="#ppt_x"/>
                                              </p:val>
                                            </p:tav>
                                          </p:tavLst>
                                        </p:anim>
                                        <p:anim calcmode="lin" valueType="num">
                                          <p:cBhvr additive="base">
                                            <p:cTn id="47" dur="500" fill="hold"/>
                                            <p:tgtEl>
                                              <p:spTgt spid="55"/>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8"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0-#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childTnLst>
                              </p:cTn>
                            </p:par>
                            <p:par>
                              <p:cTn id="53" fill="hold">
                                <p:stCondLst>
                                  <p:cond delay="5000"/>
                                </p:stCondLst>
                                <p:childTnLst>
                                  <p:par>
                                    <p:cTn id="54" presetID="2" presetClass="entr" presetSubtype="8"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additive="base">
                                            <p:cTn id="56" dur="500" fill="hold"/>
                                            <p:tgtEl>
                                              <p:spTgt spid="56"/>
                                            </p:tgtEl>
                                            <p:attrNameLst>
                                              <p:attrName>ppt_x</p:attrName>
                                            </p:attrNameLst>
                                          </p:cBhvr>
                                          <p:tavLst>
                                            <p:tav tm="0">
                                              <p:val>
                                                <p:strVal val="0-#ppt_w/2"/>
                                              </p:val>
                                            </p:tav>
                                            <p:tav tm="100000">
                                              <p:val>
                                                <p:strVal val="#ppt_x"/>
                                              </p:val>
                                            </p:tav>
                                          </p:tavLst>
                                        </p:anim>
                                        <p:anim calcmode="lin" valueType="num">
                                          <p:cBhvr additive="base">
                                            <p:cTn id="57" dur="500" fill="hold"/>
                                            <p:tgtEl>
                                              <p:spTgt spid="56"/>
                                            </p:tgtEl>
                                            <p:attrNameLst>
                                              <p:attrName>ppt_y</p:attrName>
                                            </p:attrNameLst>
                                          </p:cBhvr>
                                          <p:tavLst>
                                            <p:tav tm="0">
                                              <p:val>
                                                <p:strVal val="#ppt_y"/>
                                              </p:val>
                                            </p:tav>
                                            <p:tav tm="100000">
                                              <p:val>
                                                <p:strVal val="#ppt_y"/>
                                              </p:val>
                                            </p:tav>
                                          </p:tavLst>
                                        </p:anim>
                                      </p:childTnLst>
                                    </p:cTn>
                                  </p:par>
                                </p:childTnLst>
                              </p:cTn>
                            </p:par>
                            <p:par>
                              <p:cTn id="58" fill="hold">
                                <p:stCondLst>
                                  <p:cond delay="5500"/>
                                </p:stCondLst>
                                <p:childTnLst>
                                  <p:par>
                                    <p:cTn id="59" presetID="2" presetClass="entr" presetSubtype="8" fill="hold" nodeType="afterEffect">
                                      <p:stCondLst>
                                        <p:cond delay="0"/>
                                      </p:stCondLst>
                                      <p:childTnLst>
                                        <p:set>
                                          <p:cBhvr>
                                            <p:cTn id="60" dur="1" fill="hold">
                                              <p:stCondLst>
                                                <p:cond delay="0"/>
                                              </p:stCondLst>
                                            </p:cTn>
                                            <p:tgtEl>
                                              <p:spTgt spid="57"/>
                                            </p:tgtEl>
                                            <p:attrNameLst>
                                              <p:attrName>style.visibility</p:attrName>
                                            </p:attrNameLst>
                                          </p:cBhvr>
                                          <p:to>
                                            <p:strVal val="visible"/>
                                          </p:to>
                                        </p:set>
                                        <p:anim calcmode="lin" valueType="num">
                                          <p:cBhvr additive="base">
                                            <p:cTn id="61" dur="500" fill="hold"/>
                                            <p:tgtEl>
                                              <p:spTgt spid="57"/>
                                            </p:tgtEl>
                                            <p:attrNameLst>
                                              <p:attrName>ppt_x</p:attrName>
                                            </p:attrNameLst>
                                          </p:cBhvr>
                                          <p:tavLst>
                                            <p:tav tm="0">
                                              <p:val>
                                                <p:strVal val="0-#ppt_w/2"/>
                                              </p:val>
                                            </p:tav>
                                            <p:tav tm="100000">
                                              <p:val>
                                                <p:strVal val="#ppt_x"/>
                                              </p:val>
                                            </p:tav>
                                          </p:tavLst>
                                        </p:anim>
                                        <p:anim calcmode="lin" valueType="num">
                                          <p:cBhvr additive="base">
                                            <p:cTn id="62" dur="500" fill="hold"/>
                                            <p:tgtEl>
                                              <p:spTgt spid="57"/>
                                            </p:tgtEl>
                                            <p:attrNameLst>
                                              <p:attrName>ppt_y</p:attrName>
                                            </p:attrNameLst>
                                          </p:cBhvr>
                                          <p:tavLst>
                                            <p:tav tm="0">
                                              <p:val>
                                                <p:strVal val="#ppt_y"/>
                                              </p:val>
                                            </p:tav>
                                            <p:tav tm="100000">
                                              <p:val>
                                                <p:strVal val="#ppt_y"/>
                                              </p:val>
                                            </p:tav>
                                          </p:tavLst>
                                        </p:anim>
                                      </p:childTnLst>
                                    </p:cTn>
                                  </p:par>
                                </p:childTnLst>
                              </p:cTn>
                            </p:par>
                            <p:par>
                              <p:cTn id="63" fill="hold">
                                <p:stCondLst>
                                  <p:cond delay="6000"/>
                                </p:stCondLst>
                                <p:childTnLst>
                                  <p:par>
                                    <p:cTn id="64" presetID="2" presetClass="entr" presetSubtype="8"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 calcmode="lin" valueType="num">
                                          <p:cBhvr additive="base">
                                            <p:cTn id="66" dur="500" fill="hold"/>
                                            <p:tgtEl>
                                              <p:spTgt spid="60"/>
                                            </p:tgtEl>
                                            <p:attrNameLst>
                                              <p:attrName>ppt_x</p:attrName>
                                            </p:attrNameLst>
                                          </p:cBhvr>
                                          <p:tavLst>
                                            <p:tav tm="0">
                                              <p:val>
                                                <p:strVal val="0-#ppt_w/2"/>
                                              </p:val>
                                            </p:tav>
                                            <p:tav tm="100000">
                                              <p:val>
                                                <p:strVal val="#ppt_x"/>
                                              </p:val>
                                            </p:tav>
                                          </p:tavLst>
                                        </p:anim>
                                        <p:anim calcmode="lin" valueType="num">
                                          <p:cBhvr additive="base">
                                            <p:cTn id="67" dur="500" fill="hold"/>
                                            <p:tgtEl>
                                              <p:spTgt spid="60"/>
                                            </p:tgtEl>
                                            <p:attrNameLst>
                                              <p:attrName>ppt_y</p:attrName>
                                            </p:attrNameLst>
                                          </p:cBhvr>
                                          <p:tavLst>
                                            <p:tav tm="0">
                                              <p:val>
                                                <p:strVal val="#ppt_y"/>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additive="base">
                                            <p:cTn id="70" dur="500" fill="hold"/>
                                            <p:tgtEl>
                                              <p:spTgt spid="24"/>
                                            </p:tgtEl>
                                            <p:attrNameLst>
                                              <p:attrName>ppt_x</p:attrName>
                                            </p:attrNameLst>
                                          </p:cBhvr>
                                          <p:tavLst>
                                            <p:tav tm="0">
                                              <p:val>
                                                <p:strVal val="#ppt_x"/>
                                              </p:val>
                                            </p:tav>
                                            <p:tav tm="100000">
                                              <p:val>
                                                <p:strVal val="#ppt_x"/>
                                              </p:val>
                                            </p:tav>
                                          </p:tavLst>
                                        </p:anim>
                                        <p:anim calcmode="lin" valueType="num">
                                          <p:cBhvr additive="base">
                                            <p:cTn id="71" dur="500" fill="hold"/>
                                            <p:tgtEl>
                                              <p:spTgt spid="24"/>
                                            </p:tgtEl>
                                            <p:attrNameLst>
                                              <p:attrName>ppt_y</p:attrName>
                                            </p:attrNameLst>
                                          </p:cBhvr>
                                          <p:tavLst>
                                            <p:tav tm="0">
                                              <p:val>
                                                <p:strVal val="1+#ppt_h/2"/>
                                              </p:val>
                                            </p:tav>
                                            <p:tav tm="100000">
                                              <p:val>
                                                <p:strVal val="#ppt_y"/>
                                              </p:val>
                                            </p:tav>
                                          </p:tavLst>
                                        </p:anim>
                                      </p:childTnLst>
                                    </p:cTn>
                                  </p:par>
                                  <p:par>
                                    <p:cTn id="72" presetID="2" presetClass="entr" presetSubtype="1"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 calcmode="lin" valueType="num">
                                          <p:cBhvr additive="base">
                                            <p:cTn id="74" dur="500" fill="hold"/>
                                            <p:tgtEl>
                                              <p:spTgt spid="27"/>
                                            </p:tgtEl>
                                            <p:attrNameLst>
                                              <p:attrName>ppt_x</p:attrName>
                                            </p:attrNameLst>
                                          </p:cBhvr>
                                          <p:tavLst>
                                            <p:tav tm="0">
                                              <p:val>
                                                <p:strVal val="#ppt_x"/>
                                              </p:val>
                                            </p:tav>
                                            <p:tav tm="100000">
                                              <p:val>
                                                <p:strVal val="#ppt_x"/>
                                              </p:val>
                                            </p:tav>
                                          </p:tavLst>
                                        </p:anim>
                                        <p:anim calcmode="lin" valueType="num">
                                          <p:cBhvr additive="base">
                                            <p:cTn id="75" dur="500" fill="hold"/>
                                            <p:tgtEl>
                                              <p:spTgt spid="27"/>
                                            </p:tgtEl>
                                            <p:attrNameLst>
                                              <p:attrName>ppt_y</p:attrName>
                                            </p:attrNameLst>
                                          </p:cBhvr>
                                          <p:tavLst>
                                            <p:tav tm="0">
                                              <p:val>
                                                <p:strVal val="0-#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additive="base">
                                            <p:cTn id="78" dur="500" fill="hold"/>
                                            <p:tgtEl>
                                              <p:spTgt spid="26"/>
                                            </p:tgtEl>
                                            <p:attrNameLst>
                                              <p:attrName>ppt_x</p:attrName>
                                            </p:attrNameLst>
                                          </p:cBhvr>
                                          <p:tavLst>
                                            <p:tav tm="0">
                                              <p:val>
                                                <p:strVal val="#ppt_x"/>
                                              </p:val>
                                            </p:tav>
                                            <p:tav tm="100000">
                                              <p:val>
                                                <p:strVal val="#ppt_x"/>
                                              </p:val>
                                            </p:tav>
                                          </p:tavLst>
                                        </p:anim>
                                        <p:anim calcmode="lin" valueType="num">
                                          <p:cBhvr additive="base">
                                            <p:cTn id="79" dur="500" fill="hold"/>
                                            <p:tgtEl>
                                              <p:spTgt spid="26"/>
                                            </p:tgtEl>
                                            <p:attrNameLst>
                                              <p:attrName>ppt_y</p:attrName>
                                            </p:attrNameLst>
                                          </p:cBhvr>
                                          <p:tavLst>
                                            <p:tav tm="0">
                                              <p:val>
                                                <p:strVal val="1+#ppt_h/2"/>
                                              </p:val>
                                            </p:tav>
                                            <p:tav tm="100000">
                                              <p:val>
                                                <p:strVal val="#ppt_y"/>
                                              </p:val>
                                            </p:tav>
                                          </p:tavLst>
                                        </p:anim>
                                      </p:childTnLst>
                                    </p:cTn>
                                  </p:par>
                                  <p:par>
                                    <p:cTn id="80" presetID="2" presetClass="entr" presetSubtype="1"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0-#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1"/>
                                            </p:tgtEl>
                                            <p:attrNameLst>
                                              <p:attrName>style.visibility</p:attrName>
                                            </p:attrNameLst>
                                          </p:cBhvr>
                                          <p:to>
                                            <p:strVal val="visible"/>
                                          </p:to>
                                        </p:set>
                                        <p:anim calcmode="lin" valueType="num">
                                          <p:cBhvr additive="base">
                                            <p:cTn id="90" dur="500" fill="hold"/>
                                            <p:tgtEl>
                                              <p:spTgt spid="61"/>
                                            </p:tgtEl>
                                            <p:attrNameLst>
                                              <p:attrName>ppt_x</p:attrName>
                                            </p:attrNameLst>
                                          </p:cBhvr>
                                          <p:tavLst>
                                            <p:tav tm="0">
                                              <p:val>
                                                <p:strVal val="#ppt_x"/>
                                              </p:val>
                                            </p:tav>
                                            <p:tav tm="100000">
                                              <p:val>
                                                <p:strVal val="#ppt_x"/>
                                              </p:val>
                                            </p:tav>
                                          </p:tavLst>
                                        </p:anim>
                                        <p:anim calcmode="lin" valueType="num">
                                          <p:cBhvr additive="base">
                                            <p:cTn id="91" dur="500" fill="hold"/>
                                            <p:tgtEl>
                                              <p:spTgt spid="61"/>
                                            </p:tgtEl>
                                            <p:attrNameLst>
                                              <p:attrName>ppt_y</p:attrName>
                                            </p:attrNameLst>
                                          </p:cBhvr>
                                          <p:tavLst>
                                            <p:tav tm="0">
                                              <p:val>
                                                <p:strVal val="1+#ppt_h/2"/>
                                              </p:val>
                                            </p:tav>
                                            <p:tav tm="100000">
                                              <p:val>
                                                <p:strVal val="#ppt_y"/>
                                              </p:val>
                                            </p:tav>
                                          </p:tavLst>
                                        </p:anim>
                                      </p:childTnLst>
                                    </p:cTn>
                                  </p:par>
                                </p:childTnLst>
                              </p:cTn>
                            </p:par>
                            <p:par>
                              <p:cTn id="92" fill="hold">
                                <p:stCondLst>
                                  <p:cond delay="6500"/>
                                </p:stCondLst>
                                <p:childTnLst>
                                  <p:par>
                                    <p:cTn id="93" presetID="10" presetClass="entr" presetSubtype="0" fill="hold" grpId="0" nodeType="after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fade">
                                          <p:cBhvr>
                                            <p:cTn id="95" dur="2000"/>
                                            <p:tgtEl>
                                              <p:spTgt spid="20"/>
                                            </p:tgtEl>
                                          </p:cBhvr>
                                        </p:animEffect>
                                      </p:childTnLst>
                                    </p:cTn>
                                  </p:par>
                                </p:childTnLst>
                              </p:cTn>
                            </p:par>
                            <p:par>
                              <p:cTn id="96" fill="hold">
                                <p:stCondLst>
                                  <p:cond delay="8500"/>
                                </p:stCondLst>
                                <p:childTnLst>
                                  <p:par>
                                    <p:cTn id="97" presetID="2" presetClass="entr" presetSubtype="8" fill="hold" grpId="0" nodeType="afterEffect">
                                      <p:stCondLst>
                                        <p:cond delay="0"/>
                                      </p:stCondLst>
                                      <p:childTnLst>
                                        <p:set>
                                          <p:cBhvr>
                                            <p:cTn id="98" dur="1" fill="hold">
                                              <p:stCondLst>
                                                <p:cond delay="0"/>
                                              </p:stCondLst>
                                            </p:cTn>
                                            <p:tgtEl>
                                              <p:spTgt spid="39"/>
                                            </p:tgtEl>
                                            <p:attrNameLst>
                                              <p:attrName>style.visibility</p:attrName>
                                            </p:attrNameLst>
                                          </p:cBhvr>
                                          <p:to>
                                            <p:strVal val="visible"/>
                                          </p:to>
                                        </p:set>
                                        <p:anim calcmode="lin" valueType="num">
                                          <p:cBhvr additive="base">
                                            <p:cTn id="99" dur="500" fill="hold"/>
                                            <p:tgtEl>
                                              <p:spTgt spid="39"/>
                                            </p:tgtEl>
                                            <p:attrNameLst>
                                              <p:attrName>ppt_x</p:attrName>
                                            </p:attrNameLst>
                                          </p:cBhvr>
                                          <p:tavLst>
                                            <p:tav tm="0">
                                              <p:val>
                                                <p:strVal val="0-#ppt_w/2"/>
                                              </p:val>
                                            </p:tav>
                                            <p:tav tm="100000">
                                              <p:val>
                                                <p:strVal val="#ppt_x"/>
                                              </p:val>
                                            </p:tav>
                                          </p:tavLst>
                                        </p:anim>
                                        <p:anim calcmode="lin" valueType="num">
                                          <p:cBhvr additive="base">
                                            <p:cTn id="100" dur="500" fill="hold"/>
                                            <p:tgtEl>
                                              <p:spTgt spid="39"/>
                                            </p:tgtEl>
                                            <p:attrNameLst>
                                              <p:attrName>ppt_y</p:attrName>
                                            </p:attrNameLst>
                                          </p:cBhvr>
                                          <p:tavLst>
                                            <p:tav tm="0">
                                              <p:val>
                                                <p:strVal val="#ppt_y"/>
                                              </p:val>
                                            </p:tav>
                                            <p:tav tm="100000">
                                              <p:val>
                                                <p:strVal val="#ppt_y"/>
                                              </p:val>
                                            </p:tav>
                                          </p:tavLst>
                                        </p:anim>
                                      </p:childTnLst>
                                    </p:cTn>
                                  </p:par>
                                </p:childTnLst>
                              </p:cTn>
                            </p:par>
                            <p:par>
                              <p:cTn id="101" fill="hold">
                                <p:stCondLst>
                                  <p:cond delay="9000"/>
                                </p:stCondLst>
                                <p:childTnLst>
                                  <p:par>
                                    <p:cTn id="102" presetID="2" presetClass="entr" presetSubtype="8" fill="hold" grpId="0" nodeType="afterEffect">
                                      <p:stCondLst>
                                        <p:cond delay="0"/>
                                      </p:stCondLst>
                                      <p:childTnLst>
                                        <p:set>
                                          <p:cBhvr>
                                            <p:cTn id="103" dur="1" fill="hold">
                                              <p:stCondLst>
                                                <p:cond delay="0"/>
                                              </p:stCondLst>
                                            </p:cTn>
                                            <p:tgtEl>
                                              <p:spTgt spid="40"/>
                                            </p:tgtEl>
                                            <p:attrNameLst>
                                              <p:attrName>style.visibility</p:attrName>
                                            </p:attrNameLst>
                                          </p:cBhvr>
                                          <p:to>
                                            <p:strVal val="visible"/>
                                          </p:to>
                                        </p:set>
                                        <p:anim calcmode="lin" valueType="num">
                                          <p:cBhvr additive="base">
                                            <p:cTn id="104" dur="500" fill="hold"/>
                                            <p:tgtEl>
                                              <p:spTgt spid="40"/>
                                            </p:tgtEl>
                                            <p:attrNameLst>
                                              <p:attrName>ppt_x</p:attrName>
                                            </p:attrNameLst>
                                          </p:cBhvr>
                                          <p:tavLst>
                                            <p:tav tm="0">
                                              <p:val>
                                                <p:strVal val="0-#ppt_w/2"/>
                                              </p:val>
                                            </p:tav>
                                            <p:tav tm="100000">
                                              <p:val>
                                                <p:strVal val="#ppt_x"/>
                                              </p:val>
                                            </p:tav>
                                          </p:tavLst>
                                        </p:anim>
                                        <p:anim calcmode="lin" valueType="num">
                                          <p:cBhvr additive="base">
                                            <p:cTn id="105" dur="500" fill="hold"/>
                                            <p:tgtEl>
                                              <p:spTgt spid="40"/>
                                            </p:tgtEl>
                                            <p:attrNameLst>
                                              <p:attrName>ppt_y</p:attrName>
                                            </p:attrNameLst>
                                          </p:cBhvr>
                                          <p:tavLst>
                                            <p:tav tm="0">
                                              <p:val>
                                                <p:strVal val="#ppt_y"/>
                                              </p:val>
                                            </p:tav>
                                            <p:tav tm="100000">
                                              <p:val>
                                                <p:strVal val="#ppt_y"/>
                                              </p:val>
                                            </p:tav>
                                          </p:tavLst>
                                        </p:anim>
                                      </p:childTnLst>
                                    </p:cTn>
                                  </p:par>
                                </p:childTnLst>
                              </p:cTn>
                            </p:par>
                            <p:par>
                              <p:cTn id="106" fill="hold">
                                <p:stCondLst>
                                  <p:cond delay="9500"/>
                                </p:stCondLst>
                                <p:childTnLst>
                                  <p:par>
                                    <p:cTn id="107" presetID="2" presetClass="entr" presetSubtype="8" fill="hold" nodeType="afterEffect">
                                      <p:stCondLst>
                                        <p:cond delay="0"/>
                                      </p:stCondLst>
                                      <p:childTnLst>
                                        <p:set>
                                          <p:cBhvr>
                                            <p:cTn id="108" dur="1" fill="hold">
                                              <p:stCondLst>
                                                <p:cond delay="0"/>
                                              </p:stCondLst>
                                            </p:cTn>
                                            <p:tgtEl>
                                              <p:spTgt spid="41"/>
                                            </p:tgtEl>
                                            <p:attrNameLst>
                                              <p:attrName>style.visibility</p:attrName>
                                            </p:attrNameLst>
                                          </p:cBhvr>
                                          <p:to>
                                            <p:strVal val="visible"/>
                                          </p:to>
                                        </p:set>
                                        <p:anim calcmode="lin" valueType="num">
                                          <p:cBhvr additive="base">
                                            <p:cTn id="109" dur="500" fill="hold"/>
                                            <p:tgtEl>
                                              <p:spTgt spid="41"/>
                                            </p:tgtEl>
                                            <p:attrNameLst>
                                              <p:attrName>ppt_x</p:attrName>
                                            </p:attrNameLst>
                                          </p:cBhvr>
                                          <p:tavLst>
                                            <p:tav tm="0">
                                              <p:val>
                                                <p:strVal val="0-#ppt_w/2"/>
                                              </p:val>
                                            </p:tav>
                                            <p:tav tm="100000">
                                              <p:val>
                                                <p:strVal val="#ppt_x"/>
                                              </p:val>
                                            </p:tav>
                                          </p:tavLst>
                                        </p:anim>
                                        <p:anim calcmode="lin" valueType="num">
                                          <p:cBhvr additive="base">
                                            <p:cTn id="110" dur="500" fill="hold"/>
                                            <p:tgtEl>
                                              <p:spTgt spid="41"/>
                                            </p:tgtEl>
                                            <p:attrNameLst>
                                              <p:attrName>ppt_y</p:attrName>
                                            </p:attrNameLst>
                                          </p:cBhvr>
                                          <p:tavLst>
                                            <p:tav tm="0">
                                              <p:val>
                                                <p:strVal val="#ppt_y"/>
                                              </p:val>
                                            </p:tav>
                                            <p:tav tm="100000">
                                              <p:val>
                                                <p:strVal val="#ppt_y"/>
                                              </p:val>
                                            </p:tav>
                                          </p:tavLst>
                                        </p:anim>
                                      </p:childTnLst>
                                    </p:cTn>
                                  </p:par>
                                </p:childTnLst>
                              </p:cTn>
                            </p:par>
                            <p:par>
                              <p:cTn id="111" fill="hold">
                                <p:stCondLst>
                                  <p:cond delay="10000"/>
                                </p:stCondLst>
                                <p:childTnLst>
                                  <p:par>
                                    <p:cTn id="112" presetID="2" presetClass="entr" presetSubtype="8" fill="hold" grpId="0" nodeType="afterEffect">
                                      <p:stCondLst>
                                        <p:cond delay="0"/>
                                      </p:stCondLst>
                                      <p:childTnLst>
                                        <p:set>
                                          <p:cBhvr>
                                            <p:cTn id="113" dur="1" fill="hold">
                                              <p:stCondLst>
                                                <p:cond delay="0"/>
                                              </p:stCondLst>
                                            </p:cTn>
                                            <p:tgtEl>
                                              <p:spTgt spid="44"/>
                                            </p:tgtEl>
                                            <p:attrNameLst>
                                              <p:attrName>style.visibility</p:attrName>
                                            </p:attrNameLst>
                                          </p:cBhvr>
                                          <p:to>
                                            <p:strVal val="visible"/>
                                          </p:to>
                                        </p:set>
                                        <p:anim calcmode="lin" valueType="num">
                                          <p:cBhvr additive="base">
                                            <p:cTn id="114" dur="500" fill="hold"/>
                                            <p:tgtEl>
                                              <p:spTgt spid="44"/>
                                            </p:tgtEl>
                                            <p:attrNameLst>
                                              <p:attrName>ppt_x</p:attrName>
                                            </p:attrNameLst>
                                          </p:cBhvr>
                                          <p:tavLst>
                                            <p:tav tm="0">
                                              <p:val>
                                                <p:strVal val="0-#ppt_w/2"/>
                                              </p:val>
                                            </p:tav>
                                            <p:tav tm="100000">
                                              <p:val>
                                                <p:strVal val="#ppt_x"/>
                                              </p:val>
                                            </p:tav>
                                          </p:tavLst>
                                        </p:anim>
                                        <p:anim calcmode="lin" valueType="num">
                                          <p:cBhvr additive="base">
                                            <p:cTn id="115" dur="500" fill="hold"/>
                                            <p:tgtEl>
                                              <p:spTgt spid="44"/>
                                            </p:tgtEl>
                                            <p:attrNameLst>
                                              <p:attrName>ppt_y</p:attrName>
                                            </p:attrNameLst>
                                          </p:cBhvr>
                                          <p:tavLst>
                                            <p:tav tm="0">
                                              <p:val>
                                                <p:strVal val="#ppt_y"/>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 calcmode="lin" valueType="num">
                                          <p:cBhvr additive="base">
                                            <p:cTn id="118" dur="500" fill="hold"/>
                                            <p:tgtEl>
                                              <p:spTgt spid="38"/>
                                            </p:tgtEl>
                                            <p:attrNameLst>
                                              <p:attrName>ppt_x</p:attrName>
                                            </p:attrNameLst>
                                          </p:cBhvr>
                                          <p:tavLst>
                                            <p:tav tm="0">
                                              <p:val>
                                                <p:strVal val="#ppt_x"/>
                                              </p:val>
                                            </p:tav>
                                            <p:tav tm="100000">
                                              <p:val>
                                                <p:strVal val="#ppt_x"/>
                                              </p:val>
                                            </p:tav>
                                          </p:tavLst>
                                        </p:anim>
                                        <p:anim calcmode="lin" valueType="num">
                                          <p:cBhvr additive="base">
                                            <p:cTn id="119" dur="500" fill="hold"/>
                                            <p:tgtEl>
                                              <p:spTgt spid="38"/>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additive="base">
                                            <p:cTn id="122" dur="500" fill="hold"/>
                                            <p:tgtEl>
                                              <p:spTgt spid="45"/>
                                            </p:tgtEl>
                                            <p:attrNameLst>
                                              <p:attrName>ppt_x</p:attrName>
                                            </p:attrNameLst>
                                          </p:cBhvr>
                                          <p:tavLst>
                                            <p:tav tm="0">
                                              <p:val>
                                                <p:strVal val="#ppt_x"/>
                                              </p:val>
                                            </p:tav>
                                            <p:tav tm="100000">
                                              <p:val>
                                                <p:strVal val="#ppt_x"/>
                                              </p:val>
                                            </p:tav>
                                          </p:tavLst>
                                        </p:anim>
                                        <p:anim calcmode="lin" valueType="num">
                                          <p:cBhvr additive="base">
                                            <p:cTn id="123" dur="500" fill="hold"/>
                                            <p:tgtEl>
                                              <p:spTgt spid="45"/>
                                            </p:tgtEl>
                                            <p:attrNameLst>
                                              <p:attrName>ppt_y</p:attrName>
                                            </p:attrNameLst>
                                          </p:cBhvr>
                                          <p:tavLst>
                                            <p:tav tm="0">
                                              <p:val>
                                                <p:strVal val="1+#ppt_h/2"/>
                                              </p:val>
                                            </p:tav>
                                            <p:tav tm="100000">
                                              <p:val>
                                                <p:strVal val="#ppt_y"/>
                                              </p:val>
                                            </p:tav>
                                          </p:tavLst>
                                        </p:anim>
                                      </p:childTnLst>
                                    </p:cTn>
                                  </p:par>
                                </p:childTnLst>
                              </p:cTn>
                            </p:par>
                            <p:par>
                              <p:cTn id="124" fill="hold">
                                <p:stCondLst>
                                  <p:cond delay="10500"/>
                                </p:stCondLst>
                                <p:childTnLst>
                                  <p:par>
                                    <p:cTn id="125" presetID="2" presetClass="entr" presetSubtype="8" fill="hold" grpId="0" nodeType="after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0-#ppt_w/2"/>
                                              </p:val>
                                            </p:tav>
                                            <p:tav tm="100000">
                                              <p:val>
                                                <p:strVal val="#ppt_x"/>
                                              </p:val>
                                            </p:tav>
                                          </p:tavLst>
                                        </p:anim>
                                        <p:anim calcmode="lin" valueType="num">
                                          <p:cBhvr additive="base">
                                            <p:cTn id="128" dur="500" fill="hold"/>
                                            <p:tgtEl>
                                              <p:spTgt spid="47"/>
                                            </p:tgtEl>
                                            <p:attrNameLst>
                                              <p:attrName>ppt_y</p:attrName>
                                            </p:attrNameLst>
                                          </p:cBhvr>
                                          <p:tavLst>
                                            <p:tav tm="0">
                                              <p:val>
                                                <p:strVal val="#ppt_y"/>
                                              </p:val>
                                            </p:tav>
                                            <p:tav tm="100000">
                                              <p:val>
                                                <p:strVal val="#ppt_y"/>
                                              </p:val>
                                            </p:tav>
                                          </p:tavLst>
                                        </p:anim>
                                      </p:childTnLst>
                                    </p:cTn>
                                  </p:par>
                                </p:childTnLst>
                              </p:cTn>
                            </p:par>
                            <p:par>
                              <p:cTn id="129" fill="hold">
                                <p:stCondLst>
                                  <p:cond delay="11000"/>
                                </p:stCondLst>
                                <p:childTnLst>
                                  <p:par>
                                    <p:cTn id="130" presetID="2" presetClass="entr" presetSubtype="8" fill="hold" grpId="0" nodeType="afterEffect">
                                      <p:stCondLst>
                                        <p:cond delay="0"/>
                                      </p:stCondLst>
                                      <p:childTnLst>
                                        <p:set>
                                          <p:cBhvr>
                                            <p:cTn id="131" dur="1" fill="hold">
                                              <p:stCondLst>
                                                <p:cond delay="0"/>
                                              </p:stCondLst>
                                            </p:cTn>
                                            <p:tgtEl>
                                              <p:spTgt spid="48"/>
                                            </p:tgtEl>
                                            <p:attrNameLst>
                                              <p:attrName>style.visibility</p:attrName>
                                            </p:attrNameLst>
                                          </p:cBhvr>
                                          <p:to>
                                            <p:strVal val="visible"/>
                                          </p:to>
                                        </p:set>
                                        <p:anim calcmode="lin" valueType="num">
                                          <p:cBhvr additive="base">
                                            <p:cTn id="132" dur="500" fill="hold"/>
                                            <p:tgtEl>
                                              <p:spTgt spid="48"/>
                                            </p:tgtEl>
                                            <p:attrNameLst>
                                              <p:attrName>ppt_x</p:attrName>
                                            </p:attrNameLst>
                                          </p:cBhvr>
                                          <p:tavLst>
                                            <p:tav tm="0">
                                              <p:val>
                                                <p:strVal val="0-#ppt_w/2"/>
                                              </p:val>
                                            </p:tav>
                                            <p:tav tm="100000">
                                              <p:val>
                                                <p:strVal val="#ppt_x"/>
                                              </p:val>
                                            </p:tav>
                                          </p:tavLst>
                                        </p:anim>
                                        <p:anim calcmode="lin" valueType="num">
                                          <p:cBhvr additive="base">
                                            <p:cTn id="133" dur="500" fill="hold"/>
                                            <p:tgtEl>
                                              <p:spTgt spid="48"/>
                                            </p:tgtEl>
                                            <p:attrNameLst>
                                              <p:attrName>ppt_y</p:attrName>
                                            </p:attrNameLst>
                                          </p:cBhvr>
                                          <p:tavLst>
                                            <p:tav tm="0">
                                              <p:val>
                                                <p:strVal val="#ppt_y"/>
                                              </p:val>
                                            </p:tav>
                                            <p:tav tm="100000">
                                              <p:val>
                                                <p:strVal val="#ppt_y"/>
                                              </p:val>
                                            </p:tav>
                                          </p:tavLst>
                                        </p:anim>
                                      </p:childTnLst>
                                    </p:cTn>
                                  </p:par>
                                </p:childTnLst>
                              </p:cTn>
                            </p:par>
                            <p:par>
                              <p:cTn id="134" fill="hold">
                                <p:stCondLst>
                                  <p:cond delay="11500"/>
                                </p:stCondLst>
                                <p:childTnLst>
                                  <p:par>
                                    <p:cTn id="135" presetID="2" presetClass="entr" presetSubtype="8" fill="hold" nodeType="afterEffect">
                                      <p:stCondLst>
                                        <p:cond delay="0"/>
                                      </p:stCondLst>
                                      <p:childTnLst>
                                        <p:set>
                                          <p:cBhvr>
                                            <p:cTn id="136" dur="1" fill="hold">
                                              <p:stCondLst>
                                                <p:cond delay="0"/>
                                              </p:stCondLst>
                                            </p:cTn>
                                            <p:tgtEl>
                                              <p:spTgt spid="49"/>
                                            </p:tgtEl>
                                            <p:attrNameLst>
                                              <p:attrName>style.visibility</p:attrName>
                                            </p:attrNameLst>
                                          </p:cBhvr>
                                          <p:to>
                                            <p:strVal val="visible"/>
                                          </p:to>
                                        </p:set>
                                        <p:anim calcmode="lin" valueType="num">
                                          <p:cBhvr additive="base">
                                            <p:cTn id="137" dur="500" fill="hold"/>
                                            <p:tgtEl>
                                              <p:spTgt spid="49"/>
                                            </p:tgtEl>
                                            <p:attrNameLst>
                                              <p:attrName>ppt_x</p:attrName>
                                            </p:attrNameLst>
                                          </p:cBhvr>
                                          <p:tavLst>
                                            <p:tav tm="0">
                                              <p:val>
                                                <p:strVal val="0-#ppt_w/2"/>
                                              </p:val>
                                            </p:tav>
                                            <p:tav tm="100000">
                                              <p:val>
                                                <p:strVal val="#ppt_x"/>
                                              </p:val>
                                            </p:tav>
                                          </p:tavLst>
                                        </p:anim>
                                        <p:anim calcmode="lin" valueType="num">
                                          <p:cBhvr additive="base">
                                            <p:cTn id="138" dur="500" fill="hold"/>
                                            <p:tgtEl>
                                              <p:spTgt spid="49"/>
                                            </p:tgtEl>
                                            <p:attrNameLst>
                                              <p:attrName>ppt_y</p:attrName>
                                            </p:attrNameLst>
                                          </p:cBhvr>
                                          <p:tavLst>
                                            <p:tav tm="0">
                                              <p:val>
                                                <p:strVal val="#ppt_y"/>
                                              </p:val>
                                            </p:tav>
                                            <p:tav tm="100000">
                                              <p:val>
                                                <p:strVal val="#ppt_y"/>
                                              </p:val>
                                            </p:tav>
                                          </p:tavLst>
                                        </p:anim>
                                      </p:childTnLst>
                                    </p:cTn>
                                  </p:par>
                                </p:childTnLst>
                              </p:cTn>
                            </p:par>
                            <p:par>
                              <p:cTn id="139" fill="hold">
                                <p:stCondLst>
                                  <p:cond delay="12000"/>
                                </p:stCondLst>
                                <p:childTnLst>
                                  <p:par>
                                    <p:cTn id="140" presetID="2" presetClass="entr" presetSubtype="8" fill="hold" grpId="0" nodeType="afterEffect">
                                      <p:stCondLst>
                                        <p:cond delay="0"/>
                                      </p:stCondLst>
                                      <p:childTnLst>
                                        <p:set>
                                          <p:cBhvr>
                                            <p:cTn id="141" dur="1" fill="hold">
                                              <p:stCondLst>
                                                <p:cond delay="0"/>
                                              </p:stCondLst>
                                            </p:cTn>
                                            <p:tgtEl>
                                              <p:spTgt spid="52"/>
                                            </p:tgtEl>
                                            <p:attrNameLst>
                                              <p:attrName>style.visibility</p:attrName>
                                            </p:attrNameLst>
                                          </p:cBhvr>
                                          <p:to>
                                            <p:strVal val="visible"/>
                                          </p:to>
                                        </p:set>
                                        <p:anim calcmode="lin" valueType="num">
                                          <p:cBhvr additive="base">
                                            <p:cTn id="142" dur="500" fill="hold"/>
                                            <p:tgtEl>
                                              <p:spTgt spid="52"/>
                                            </p:tgtEl>
                                            <p:attrNameLst>
                                              <p:attrName>ppt_x</p:attrName>
                                            </p:attrNameLst>
                                          </p:cBhvr>
                                          <p:tavLst>
                                            <p:tav tm="0">
                                              <p:val>
                                                <p:strVal val="0-#ppt_w/2"/>
                                              </p:val>
                                            </p:tav>
                                            <p:tav tm="100000">
                                              <p:val>
                                                <p:strVal val="#ppt_x"/>
                                              </p:val>
                                            </p:tav>
                                          </p:tavLst>
                                        </p:anim>
                                        <p:anim calcmode="lin" valueType="num">
                                          <p:cBhvr additive="base">
                                            <p:cTn id="143" dur="500" fill="hold"/>
                                            <p:tgtEl>
                                              <p:spTgt spid="52"/>
                                            </p:tgtEl>
                                            <p:attrNameLst>
                                              <p:attrName>ppt_y</p:attrName>
                                            </p:attrNameLst>
                                          </p:cBhvr>
                                          <p:tavLst>
                                            <p:tav tm="0">
                                              <p:val>
                                                <p:strVal val="#ppt_y"/>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46"/>
                                            </p:tgtEl>
                                            <p:attrNameLst>
                                              <p:attrName>style.visibility</p:attrName>
                                            </p:attrNameLst>
                                          </p:cBhvr>
                                          <p:to>
                                            <p:strVal val="visible"/>
                                          </p:to>
                                        </p:set>
                                        <p:anim calcmode="lin" valueType="num">
                                          <p:cBhvr additive="base">
                                            <p:cTn id="146" dur="500" fill="hold"/>
                                            <p:tgtEl>
                                              <p:spTgt spid="46"/>
                                            </p:tgtEl>
                                            <p:attrNameLst>
                                              <p:attrName>ppt_x</p:attrName>
                                            </p:attrNameLst>
                                          </p:cBhvr>
                                          <p:tavLst>
                                            <p:tav tm="0">
                                              <p:val>
                                                <p:strVal val="#ppt_x"/>
                                              </p:val>
                                            </p:tav>
                                            <p:tav tm="100000">
                                              <p:val>
                                                <p:strVal val="#ppt_x"/>
                                              </p:val>
                                            </p:tav>
                                          </p:tavLst>
                                        </p:anim>
                                        <p:anim calcmode="lin" valueType="num">
                                          <p:cBhvr additive="base">
                                            <p:cTn id="147" dur="500" fill="hold"/>
                                            <p:tgtEl>
                                              <p:spTgt spid="46"/>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53"/>
                                            </p:tgtEl>
                                            <p:attrNameLst>
                                              <p:attrName>style.visibility</p:attrName>
                                            </p:attrNameLst>
                                          </p:cBhvr>
                                          <p:to>
                                            <p:strVal val="visible"/>
                                          </p:to>
                                        </p:set>
                                        <p:anim calcmode="lin" valueType="num">
                                          <p:cBhvr additive="base">
                                            <p:cTn id="150" dur="500" fill="hold"/>
                                            <p:tgtEl>
                                              <p:spTgt spid="53"/>
                                            </p:tgtEl>
                                            <p:attrNameLst>
                                              <p:attrName>ppt_x</p:attrName>
                                            </p:attrNameLst>
                                          </p:cBhvr>
                                          <p:tavLst>
                                            <p:tav tm="0">
                                              <p:val>
                                                <p:strVal val="#ppt_x"/>
                                              </p:val>
                                            </p:tav>
                                            <p:tav tm="100000">
                                              <p:val>
                                                <p:strVal val="#ppt_x"/>
                                              </p:val>
                                            </p:tav>
                                          </p:tavLst>
                                        </p:anim>
                                        <p:anim calcmode="lin" valueType="num">
                                          <p:cBhvr additive="base">
                                            <p:cTn id="151"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nimBg="1"/>
          <p:bldP spid="23" grpId="0"/>
          <p:bldP spid="24" grpId="0"/>
          <p:bldP spid="25" grpId="0"/>
          <p:bldP spid="26" grpId="0"/>
          <p:bldP spid="27" grpId="0"/>
          <p:bldP spid="28" grpId="0" animBg="1"/>
          <p:bldP spid="29" grpId="0" animBg="1"/>
          <p:bldP spid="36" grpId="0"/>
          <p:bldP spid="37" grpId="0"/>
          <p:bldP spid="54" grpId="0"/>
          <p:bldP spid="55" grpId="0"/>
          <p:bldP spid="56" grpId="0"/>
          <p:bldP spid="60" grpId="0"/>
          <p:bldP spid="61" grpId="0"/>
          <p:bldP spid="38" grpId="0"/>
          <p:bldP spid="39" grpId="0" animBg="1"/>
          <p:bldP spid="40" grpId="0"/>
          <p:bldP spid="44" grpId="0"/>
          <p:bldP spid="45" grpId="0"/>
          <p:bldP spid="46" grpId="0"/>
          <p:bldP spid="47" grpId="0" animBg="1"/>
          <p:bldP spid="48" grpId="0"/>
          <p:bldP spid="52" grpId="0"/>
          <p:bldP spid="53" grpId="0"/>
        </p:bldLst>
      </p:timing>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46B98-2EEC-4052-B161-9ED95618FF93}"/>
              </a:ext>
            </a:extLst>
          </p:cNvPr>
          <p:cNvSpPr>
            <a:spLocks noGrp="1"/>
          </p:cNvSpPr>
          <p:nvPr>
            <p:ph type="title"/>
          </p:nvPr>
        </p:nvSpPr>
        <p:spPr/>
        <p:txBody>
          <a:bodyPr/>
          <a:lstStyle/>
          <a:p>
            <a:r>
              <a:rPr lang="en-US" altLang="zh-CN" dirty="0"/>
              <a:t>4. </a:t>
            </a:r>
            <a:r>
              <a:rPr lang="en-US" altLang="zh-CN" dirty="0" err="1"/>
              <a:t>JavaEE</a:t>
            </a:r>
            <a:r>
              <a:rPr lang="zh-CN" altLang="en-US" dirty="0"/>
              <a:t>的</a:t>
            </a:r>
            <a:r>
              <a:rPr lang="en-US" altLang="zh-CN" dirty="0"/>
              <a:t>SPEC</a:t>
            </a:r>
            <a:br>
              <a:rPr lang="en-US" altLang="zh-CN" dirty="0"/>
            </a:br>
            <a:r>
              <a:rPr lang="en-US" altLang="zh-CN" sz="2400" dirty="0" err="1">
                <a:solidFill>
                  <a:schemeClr val="bg1">
                    <a:lumMod val="50000"/>
                  </a:schemeClr>
                </a:solidFill>
                <a:latin typeface="Arial Black" panose="020B0A04020102020204" pitchFamily="34" charset="0"/>
              </a:rPr>
              <a:t>Spec</a:t>
            </a:r>
            <a:r>
              <a:rPr lang="en-US" altLang="zh-CN" sz="2400" dirty="0">
                <a:solidFill>
                  <a:schemeClr val="bg1">
                    <a:lumMod val="50000"/>
                  </a:schemeClr>
                </a:solidFill>
                <a:latin typeface="Arial Black" panose="020B0A04020102020204" pitchFamily="34" charset="0"/>
              </a:rPr>
              <a:t>. in </a:t>
            </a:r>
            <a:r>
              <a:rPr lang="en-US" altLang="zh-CN" sz="2400" dirty="0" err="1">
                <a:solidFill>
                  <a:schemeClr val="bg1">
                    <a:lumMod val="50000"/>
                  </a:schemeClr>
                </a:solidFill>
                <a:latin typeface="Arial Black" panose="020B0A04020102020204" pitchFamily="34" charset="0"/>
              </a:rPr>
              <a:t>JavaEE</a:t>
            </a:r>
            <a:endParaRPr lang="zh-CN" altLang="en-US" dirty="0"/>
          </a:p>
        </p:txBody>
      </p:sp>
      <p:sp>
        <p:nvSpPr>
          <p:cNvPr id="3" name="内容占位符 2">
            <a:extLst>
              <a:ext uri="{FF2B5EF4-FFF2-40B4-BE49-F238E27FC236}">
                <a16:creationId xmlns:a16="http://schemas.microsoft.com/office/drawing/2014/main" id="{FBFDB0AA-46F5-4CC1-8579-9B6BA69C3202}"/>
              </a:ext>
            </a:extLst>
          </p:cNvPr>
          <p:cNvSpPr>
            <a:spLocks noGrp="1"/>
          </p:cNvSpPr>
          <p:nvPr>
            <p:ph idx="1"/>
          </p:nvPr>
        </p:nvSpPr>
        <p:spPr/>
        <p:txBody>
          <a:bodyPr/>
          <a:lstStyle/>
          <a:p>
            <a:r>
              <a:rPr lang="en-US" altLang="zh-CN"/>
              <a:t>Spring</a:t>
            </a:r>
            <a:r>
              <a:rPr lang="zh-CN" altLang="en-US"/>
              <a:t>支持的</a:t>
            </a:r>
            <a:r>
              <a:rPr lang="en-US" altLang="zh-CN"/>
              <a:t>JavaEE Spec</a:t>
            </a:r>
          </a:p>
          <a:p>
            <a:pPr lvl="1"/>
            <a:r>
              <a:rPr lang="en-US" altLang="zh-CN"/>
              <a:t>Servlet API </a:t>
            </a:r>
            <a:r>
              <a:rPr lang="zh-CN" altLang="en-US"/>
              <a:t>（</a:t>
            </a:r>
            <a:r>
              <a:rPr lang="en-US" altLang="zh-CN"/>
              <a:t>JSR 340</a:t>
            </a:r>
            <a:r>
              <a:rPr lang="zh-CN" altLang="en-US"/>
              <a:t>）</a:t>
            </a:r>
            <a:endParaRPr lang="en-US" altLang="zh-CN"/>
          </a:p>
          <a:p>
            <a:pPr lvl="1"/>
            <a:r>
              <a:rPr lang="en-US" altLang="zh-CN"/>
              <a:t>WebSocket API </a:t>
            </a:r>
            <a:r>
              <a:rPr lang="zh-CN" altLang="en-US"/>
              <a:t>（</a:t>
            </a:r>
            <a:r>
              <a:rPr lang="en-US" altLang="zh-CN"/>
              <a:t>JSR 356</a:t>
            </a:r>
            <a:r>
              <a:rPr lang="zh-CN" altLang="en-US"/>
              <a:t>）</a:t>
            </a:r>
            <a:endParaRPr lang="en-US" altLang="zh-CN"/>
          </a:p>
          <a:p>
            <a:pPr lvl="1"/>
            <a:r>
              <a:rPr lang="en-US" altLang="zh-CN"/>
              <a:t>Concurrency Utilities </a:t>
            </a:r>
            <a:r>
              <a:rPr lang="zh-CN" altLang="en-US"/>
              <a:t>（</a:t>
            </a:r>
            <a:r>
              <a:rPr lang="en-US" altLang="zh-CN"/>
              <a:t>JSR 236</a:t>
            </a:r>
            <a:r>
              <a:rPr lang="zh-CN" altLang="en-US"/>
              <a:t>）</a:t>
            </a:r>
            <a:endParaRPr lang="en-US" altLang="zh-CN"/>
          </a:p>
          <a:p>
            <a:pPr lvl="1"/>
            <a:r>
              <a:rPr lang="en-US" altLang="zh-CN"/>
              <a:t>JSON Binding API </a:t>
            </a:r>
            <a:r>
              <a:rPr lang="zh-CN" altLang="en-US"/>
              <a:t>（</a:t>
            </a:r>
            <a:r>
              <a:rPr lang="en-US" altLang="zh-CN"/>
              <a:t>JSR 367</a:t>
            </a:r>
            <a:r>
              <a:rPr lang="zh-CN" altLang="en-US"/>
              <a:t>）</a:t>
            </a:r>
            <a:endParaRPr lang="en-US" altLang="zh-CN"/>
          </a:p>
          <a:p>
            <a:pPr lvl="1"/>
            <a:r>
              <a:rPr lang="en-US" altLang="zh-CN"/>
              <a:t>Bean Validation </a:t>
            </a:r>
            <a:r>
              <a:rPr lang="zh-CN" altLang="en-US"/>
              <a:t>（</a:t>
            </a:r>
            <a:r>
              <a:rPr lang="en-US" altLang="zh-CN"/>
              <a:t>JSR 303</a:t>
            </a:r>
            <a:r>
              <a:rPr lang="zh-CN" altLang="en-US"/>
              <a:t>）</a:t>
            </a:r>
            <a:endParaRPr lang="en-US" altLang="zh-CN"/>
          </a:p>
          <a:p>
            <a:pPr lvl="1"/>
            <a:r>
              <a:rPr lang="en-US" altLang="zh-CN"/>
              <a:t>JPA </a:t>
            </a:r>
            <a:r>
              <a:rPr lang="zh-CN" altLang="en-US"/>
              <a:t>（</a:t>
            </a:r>
            <a:r>
              <a:rPr lang="en-US" altLang="zh-CN"/>
              <a:t>JSR 338</a:t>
            </a:r>
            <a:r>
              <a:rPr lang="zh-CN" altLang="en-US"/>
              <a:t>）</a:t>
            </a:r>
            <a:endParaRPr lang="en-US" altLang="zh-CN"/>
          </a:p>
          <a:p>
            <a:pPr lvl="1"/>
            <a:r>
              <a:rPr lang="en-US" altLang="zh-CN"/>
              <a:t>JMS</a:t>
            </a:r>
            <a:r>
              <a:rPr lang="zh-CN" altLang="en-US"/>
              <a:t>（</a:t>
            </a:r>
            <a:r>
              <a:rPr lang="en-US" altLang="zh-CN"/>
              <a:t>JSR 914</a:t>
            </a:r>
            <a:r>
              <a:rPr lang="zh-CN" altLang="en-US"/>
              <a:t>）</a:t>
            </a:r>
            <a:endParaRPr lang="en-US" altLang="zh-CN"/>
          </a:p>
          <a:p>
            <a:pPr lvl="1"/>
            <a:r>
              <a:rPr lang="en-US" altLang="zh-CN"/>
              <a:t>Dependency Injection </a:t>
            </a:r>
            <a:r>
              <a:rPr lang="zh-CN" altLang="en-US"/>
              <a:t>（</a:t>
            </a:r>
            <a:r>
              <a:rPr lang="en-US" altLang="zh-CN"/>
              <a:t>JSR 330</a:t>
            </a:r>
            <a:r>
              <a:rPr lang="zh-CN" altLang="en-US"/>
              <a:t>）</a:t>
            </a:r>
            <a:endParaRPr lang="en-US" altLang="zh-CN"/>
          </a:p>
          <a:p>
            <a:pPr lvl="1"/>
            <a:r>
              <a:rPr lang="en-US" altLang="zh-CN"/>
              <a:t>Common Annotations </a:t>
            </a:r>
            <a:r>
              <a:rPr lang="zh-CN" altLang="en-US"/>
              <a:t>（</a:t>
            </a:r>
            <a:r>
              <a:rPr lang="en-US" altLang="zh-CN"/>
              <a:t>JSR 250</a:t>
            </a:r>
            <a:r>
              <a:rPr lang="zh-CN" altLang="en-US"/>
              <a:t>）</a:t>
            </a:r>
            <a:endParaRPr lang="en-US" altLang="zh-CN"/>
          </a:p>
          <a:p>
            <a:pPr lvl="1"/>
            <a:endParaRPr lang="en-US" altLang="zh-CN"/>
          </a:p>
          <a:p>
            <a:pPr lvl="1"/>
            <a:endParaRPr lang="zh-CN" altLang="en-US" dirty="0"/>
          </a:p>
        </p:txBody>
      </p:sp>
    </p:spTree>
    <p:extLst>
      <p:ext uri="{BB962C8B-B14F-4D97-AF65-F5344CB8AC3E}">
        <p14:creationId xmlns:p14="http://schemas.microsoft.com/office/powerpoint/2010/main" val="102500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1. </a:t>
            </a:r>
            <a:r>
              <a:rPr lang="zh-CN" altLang="en-US" dirty="0"/>
              <a:t>后端开发</a:t>
            </a:r>
            <a:br>
              <a:rPr lang="en-US" altLang="zh-CN" dirty="0"/>
            </a:br>
            <a:r>
              <a:rPr lang="en-US" altLang="zh-CN" sz="2400" dirty="0">
                <a:solidFill>
                  <a:schemeClr val="bg1">
                    <a:lumMod val="50000"/>
                  </a:schemeClr>
                </a:solidFill>
                <a:latin typeface="Arial Black" panose="020B0A04020102020204" pitchFamily="34" charset="0"/>
              </a:rPr>
              <a:t>Back-End Development</a:t>
            </a:r>
            <a:endParaRPr lang="zh-CN" altLang="en-US" sz="2400" dirty="0"/>
          </a:p>
        </p:txBody>
      </p:sp>
      <p:sp>
        <p:nvSpPr>
          <p:cNvPr id="3" name="内容占位符 2">
            <a:extLst>
              <a:ext uri="{FF2B5EF4-FFF2-40B4-BE49-F238E27FC236}">
                <a16:creationId xmlns:a16="http://schemas.microsoft.com/office/drawing/2014/main" id="{38749C65-C4AD-48B2-9DCF-DEB0D5E5A5E0}"/>
              </a:ext>
            </a:extLst>
          </p:cNvPr>
          <p:cNvSpPr>
            <a:spLocks noGrp="1"/>
          </p:cNvSpPr>
          <p:nvPr>
            <p:ph idx="1"/>
          </p:nvPr>
        </p:nvSpPr>
        <p:spPr/>
        <p:txBody>
          <a:bodyPr/>
          <a:lstStyle/>
          <a:p>
            <a:r>
              <a:rPr lang="zh-CN" altLang="en-US"/>
              <a:t>分布式应用</a:t>
            </a:r>
          </a:p>
        </p:txBody>
      </p:sp>
      <p:pic>
        <p:nvPicPr>
          <p:cNvPr id="21" name="Picture 34">
            <a:extLst>
              <a:ext uri="{FF2B5EF4-FFF2-40B4-BE49-F238E27FC236}">
                <a16:creationId xmlns:a16="http://schemas.microsoft.com/office/drawing/2014/main" id="{2A364330-2891-48A8-9E0C-53EAE269C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936" y="3062201"/>
            <a:ext cx="10096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34">
            <a:extLst>
              <a:ext uri="{FF2B5EF4-FFF2-40B4-BE49-F238E27FC236}">
                <a16:creationId xmlns:a16="http://schemas.microsoft.com/office/drawing/2014/main" id="{8200F5C0-82E6-4BE6-8FC8-60047313D9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917" y="4338551"/>
            <a:ext cx="100965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FEFFCE34-4862-4504-B2B9-1E337281D9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9289" y="3600363"/>
            <a:ext cx="1846263"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文本框 23">
            <a:extLst>
              <a:ext uri="{FF2B5EF4-FFF2-40B4-BE49-F238E27FC236}">
                <a16:creationId xmlns:a16="http://schemas.microsoft.com/office/drawing/2014/main" id="{711ACD10-E4B0-4ED9-9186-70FEE68C4115}"/>
              </a:ext>
            </a:extLst>
          </p:cNvPr>
          <p:cNvSpPr txBox="1"/>
          <p:nvPr/>
        </p:nvSpPr>
        <p:spPr>
          <a:xfrm>
            <a:off x="2543838" y="4058634"/>
            <a:ext cx="877163" cy="369332"/>
          </a:xfrm>
          <a:prstGeom prst="rect">
            <a:avLst/>
          </a:prstGeom>
          <a:noFill/>
        </p:spPr>
        <p:txBody>
          <a:bodyPr wrap="none" rtlCol="0">
            <a:spAutoFit/>
          </a:bodyPr>
          <a:lstStyle/>
          <a:p>
            <a:r>
              <a:rPr lang="zh-CN" altLang="en-US" dirty="0"/>
              <a:t>互联网</a:t>
            </a:r>
          </a:p>
        </p:txBody>
      </p:sp>
      <p:cxnSp>
        <p:nvCxnSpPr>
          <p:cNvPr id="25" name="直接连接符 24">
            <a:extLst>
              <a:ext uri="{FF2B5EF4-FFF2-40B4-BE49-F238E27FC236}">
                <a16:creationId xmlns:a16="http://schemas.microsoft.com/office/drawing/2014/main" id="{8D74C3AE-D5AA-4237-90CB-92457095ECCB}"/>
              </a:ext>
            </a:extLst>
          </p:cNvPr>
          <p:cNvCxnSpPr>
            <a:stCxn id="21" idx="3"/>
          </p:cNvCxnSpPr>
          <p:nvPr/>
        </p:nvCxnSpPr>
        <p:spPr>
          <a:xfrm>
            <a:off x="1898586" y="3652751"/>
            <a:ext cx="348392" cy="241046"/>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E0EBCFC8-7550-4E6B-9DEC-380FAC953B09}"/>
              </a:ext>
            </a:extLst>
          </p:cNvPr>
          <p:cNvCxnSpPr>
            <a:stCxn id="22" idx="3"/>
          </p:cNvCxnSpPr>
          <p:nvPr/>
        </p:nvCxnSpPr>
        <p:spPr>
          <a:xfrm flipV="1">
            <a:off x="1867567" y="4603187"/>
            <a:ext cx="379411" cy="325914"/>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B04B66B1-2144-4EB3-BC48-F04FCC93755C}"/>
              </a:ext>
            </a:extLst>
          </p:cNvPr>
          <p:cNvCxnSpPr>
            <a:stCxn id="23" idx="3"/>
            <a:endCxn id="45" idx="1"/>
          </p:cNvCxnSpPr>
          <p:nvPr/>
        </p:nvCxnSpPr>
        <p:spPr>
          <a:xfrm flipV="1">
            <a:off x="3905552" y="4224076"/>
            <a:ext cx="253805" cy="19225"/>
          </a:xfrm>
          <a:prstGeom prst="line">
            <a:avLst/>
          </a:prstGeom>
          <a:ln w="12700"/>
        </p:spPr>
        <p:style>
          <a:lnRef idx="1">
            <a:schemeClr val="dk1"/>
          </a:lnRef>
          <a:fillRef idx="0">
            <a:schemeClr val="dk1"/>
          </a:fillRef>
          <a:effectRef idx="0">
            <a:schemeClr val="dk1"/>
          </a:effectRef>
          <a:fontRef idx="minor">
            <a:schemeClr val="tx1"/>
          </a:fontRef>
        </p:style>
      </p:cxnSp>
      <p:grpSp>
        <p:nvGrpSpPr>
          <p:cNvPr id="28" name="组合 27">
            <a:extLst>
              <a:ext uri="{FF2B5EF4-FFF2-40B4-BE49-F238E27FC236}">
                <a16:creationId xmlns:a16="http://schemas.microsoft.com/office/drawing/2014/main" id="{83F405A9-B0FC-4925-8EA0-0BFE5F9BB795}"/>
              </a:ext>
            </a:extLst>
          </p:cNvPr>
          <p:cNvGrpSpPr/>
          <p:nvPr/>
        </p:nvGrpSpPr>
        <p:grpSpPr>
          <a:xfrm>
            <a:off x="5289368" y="3600363"/>
            <a:ext cx="1126735" cy="1486174"/>
            <a:chOff x="3845291" y="3360990"/>
            <a:chExt cx="1230313" cy="1906834"/>
          </a:xfrm>
        </p:grpSpPr>
        <p:pic>
          <p:nvPicPr>
            <p:cNvPr id="29" name="Picture 55">
              <a:extLst>
                <a:ext uri="{FF2B5EF4-FFF2-40B4-BE49-F238E27FC236}">
                  <a16:creationId xmlns:a16="http://schemas.microsoft.com/office/drawing/2014/main" id="{1301AC0B-6BEF-4A42-8A11-E0F0472527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2154" y="3360990"/>
              <a:ext cx="9334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29">
              <a:extLst>
                <a:ext uri="{FF2B5EF4-FFF2-40B4-BE49-F238E27FC236}">
                  <a16:creationId xmlns:a16="http://schemas.microsoft.com/office/drawing/2014/main" id="{22C76819-9312-46A2-8787-162F78ECD26D}"/>
                </a:ext>
              </a:extLst>
            </p:cNvPr>
            <p:cNvSpPr txBox="1"/>
            <p:nvPr/>
          </p:nvSpPr>
          <p:spPr>
            <a:xfrm>
              <a:off x="3845291" y="4960047"/>
              <a:ext cx="1101968" cy="307777"/>
            </a:xfrm>
            <a:prstGeom prst="rect">
              <a:avLst/>
            </a:prstGeom>
            <a:noFill/>
          </p:spPr>
          <p:txBody>
            <a:bodyPr wrap="none" rtlCol="0">
              <a:spAutoFit/>
            </a:bodyPr>
            <a:lstStyle/>
            <a:p>
              <a:r>
                <a:rPr lang="en-US" altLang="zh-CN" sz="1400" dirty="0"/>
                <a:t>Web</a:t>
              </a:r>
              <a:r>
                <a:rPr lang="zh-CN" altLang="en-US" sz="1400" dirty="0"/>
                <a:t>服务器</a:t>
              </a:r>
            </a:p>
          </p:txBody>
        </p:sp>
      </p:grpSp>
      <p:grpSp>
        <p:nvGrpSpPr>
          <p:cNvPr id="31" name="组合 30">
            <a:extLst>
              <a:ext uri="{FF2B5EF4-FFF2-40B4-BE49-F238E27FC236}">
                <a16:creationId xmlns:a16="http://schemas.microsoft.com/office/drawing/2014/main" id="{AE55EC88-546E-4A6C-9BAE-C631AF85AE9B}"/>
              </a:ext>
            </a:extLst>
          </p:cNvPr>
          <p:cNvGrpSpPr/>
          <p:nvPr/>
        </p:nvGrpSpPr>
        <p:grpSpPr>
          <a:xfrm>
            <a:off x="8199171" y="1857954"/>
            <a:ext cx="936420" cy="1444937"/>
            <a:chOff x="5991835" y="3393509"/>
            <a:chExt cx="1115406" cy="1881810"/>
          </a:xfrm>
        </p:grpSpPr>
        <p:pic>
          <p:nvPicPr>
            <p:cNvPr id="32" name="Picture 55">
              <a:extLst>
                <a:ext uri="{FF2B5EF4-FFF2-40B4-BE49-F238E27FC236}">
                  <a16:creationId xmlns:a16="http://schemas.microsoft.com/office/drawing/2014/main" id="{8370D31B-FFF2-4A53-A840-E51CBDF964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91" y="3393509"/>
              <a:ext cx="9334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文本框 32">
              <a:extLst>
                <a:ext uri="{FF2B5EF4-FFF2-40B4-BE49-F238E27FC236}">
                  <a16:creationId xmlns:a16="http://schemas.microsoft.com/office/drawing/2014/main" id="{4BE08BD2-18AC-4651-93D5-543E1D3F9F7A}"/>
                </a:ext>
              </a:extLst>
            </p:cNvPr>
            <p:cNvSpPr txBox="1"/>
            <p:nvPr/>
          </p:nvSpPr>
          <p:spPr>
            <a:xfrm>
              <a:off x="5991835" y="4967542"/>
              <a:ext cx="1082348" cy="307777"/>
            </a:xfrm>
            <a:prstGeom prst="rect">
              <a:avLst/>
            </a:prstGeom>
            <a:noFill/>
          </p:spPr>
          <p:txBody>
            <a:bodyPr wrap="none" rtlCol="0">
              <a:spAutoFit/>
            </a:bodyPr>
            <a:lstStyle/>
            <a:p>
              <a:r>
                <a:rPr lang="zh-CN" altLang="en-US" sz="1400" dirty="0"/>
                <a:t>应用服务器</a:t>
              </a:r>
            </a:p>
          </p:txBody>
        </p:sp>
      </p:grpSp>
      <p:cxnSp>
        <p:nvCxnSpPr>
          <p:cNvPr id="34" name="直接连接符 33">
            <a:extLst>
              <a:ext uri="{FF2B5EF4-FFF2-40B4-BE49-F238E27FC236}">
                <a16:creationId xmlns:a16="http://schemas.microsoft.com/office/drawing/2014/main" id="{AAD24587-DF81-43D6-9C7B-DF6292066F80}"/>
              </a:ext>
            </a:extLst>
          </p:cNvPr>
          <p:cNvCxnSpPr>
            <a:stCxn id="45" idx="3"/>
            <a:endCxn id="37" idx="1"/>
          </p:cNvCxnSpPr>
          <p:nvPr/>
        </p:nvCxnSpPr>
        <p:spPr>
          <a:xfrm flipV="1">
            <a:off x="4842771" y="2580423"/>
            <a:ext cx="712315" cy="1643653"/>
          </a:xfrm>
          <a:prstGeom prst="line">
            <a:avLst/>
          </a:prstGeom>
          <a:ln w="12700"/>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F3A1C842-65C0-4F74-9360-FA273AE79901}"/>
              </a:ext>
            </a:extLst>
          </p:cNvPr>
          <p:cNvCxnSpPr>
            <a:stCxn id="48" idx="3"/>
            <a:endCxn id="32" idx="1"/>
          </p:cNvCxnSpPr>
          <p:nvPr/>
        </p:nvCxnSpPr>
        <p:spPr>
          <a:xfrm flipV="1">
            <a:off x="7655653" y="2461336"/>
            <a:ext cx="696276" cy="1728149"/>
          </a:xfrm>
          <a:prstGeom prst="line">
            <a:avLst/>
          </a:prstGeom>
          <a:ln w="12700"/>
        </p:spPr>
        <p:style>
          <a:lnRef idx="1">
            <a:schemeClr val="dk1"/>
          </a:lnRef>
          <a:fillRef idx="0">
            <a:schemeClr val="dk1"/>
          </a:fillRef>
          <a:effectRef idx="0">
            <a:schemeClr val="dk1"/>
          </a:effectRef>
          <a:fontRef idx="minor">
            <a:schemeClr val="tx1"/>
          </a:fontRef>
        </p:style>
      </p:cxnSp>
      <p:grpSp>
        <p:nvGrpSpPr>
          <p:cNvPr id="36" name="组合 35">
            <a:extLst>
              <a:ext uri="{FF2B5EF4-FFF2-40B4-BE49-F238E27FC236}">
                <a16:creationId xmlns:a16="http://schemas.microsoft.com/office/drawing/2014/main" id="{2C71FF62-A44F-406A-8902-385EEBA98444}"/>
              </a:ext>
            </a:extLst>
          </p:cNvPr>
          <p:cNvGrpSpPr/>
          <p:nvPr/>
        </p:nvGrpSpPr>
        <p:grpSpPr>
          <a:xfrm>
            <a:off x="5283215" y="1967966"/>
            <a:ext cx="1126735" cy="1486174"/>
            <a:chOff x="3845291" y="3360990"/>
            <a:chExt cx="1230313" cy="1906834"/>
          </a:xfrm>
        </p:grpSpPr>
        <p:pic>
          <p:nvPicPr>
            <p:cNvPr id="37" name="Picture 55">
              <a:extLst>
                <a:ext uri="{FF2B5EF4-FFF2-40B4-BE49-F238E27FC236}">
                  <a16:creationId xmlns:a16="http://schemas.microsoft.com/office/drawing/2014/main" id="{7F9857F0-517B-485E-97C7-A29FB748B0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2154" y="3360990"/>
              <a:ext cx="9334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文本框 37">
              <a:extLst>
                <a:ext uri="{FF2B5EF4-FFF2-40B4-BE49-F238E27FC236}">
                  <a16:creationId xmlns:a16="http://schemas.microsoft.com/office/drawing/2014/main" id="{5F0068A4-3AAA-4163-8B57-2445D6257210}"/>
                </a:ext>
              </a:extLst>
            </p:cNvPr>
            <p:cNvSpPr txBox="1"/>
            <p:nvPr/>
          </p:nvSpPr>
          <p:spPr>
            <a:xfrm>
              <a:off x="3845291" y="4960047"/>
              <a:ext cx="1101968" cy="307777"/>
            </a:xfrm>
            <a:prstGeom prst="rect">
              <a:avLst/>
            </a:prstGeom>
            <a:noFill/>
          </p:spPr>
          <p:txBody>
            <a:bodyPr wrap="none" rtlCol="0">
              <a:spAutoFit/>
            </a:bodyPr>
            <a:lstStyle/>
            <a:p>
              <a:r>
                <a:rPr lang="en-US" altLang="zh-CN" sz="1400" dirty="0"/>
                <a:t>Web</a:t>
              </a:r>
              <a:r>
                <a:rPr lang="zh-CN" altLang="en-US" sz="1400" dirty="0"/>
                <a:t>服务器</a:t>
              </a:r>
            </a:p>
          </p:txBody>
        </p:sp>
      </p:grpSp>
      <p:grpSp>
        <p:nvGrpSpPr>
          <p:cNvPr id="39" name="组合 38">
            <a:extLst>
              <a:ext uri="{FF2B5EF4-FFF2-40B4-BE49-F238E27FC236}">
                <a16:creationId xmlns:a16="http://schemas.microsoft.com/office/drawing/2014/main" id="{F2A96194-6C7D-49F5-98FA-013B69C893FC}"/>
              </a:ext>
            </a:extLst>
          </p:cNvPr>
          <p:cNvGrpSpPr/>
          <p:nvPr/>
        </p:nvGrpSpPr>
        <p:grpSpPr>
          <a:xfrm>
            <a:off x="5223598" y="5179567"/>
            <a:ext cx="1126735" cy="1486174"/>
            <a:chOff x="3845291" y="3360990"/>
            <a:chExt cx="1230313" cy="1906834"/>
          </a:xfrm>
        </p:grpSpPr>
        <p:pic>
          <p:nvPicPr>
            <p:cNvPr id="40" name="Picture 55">
              <a:extLst>
                <a:ext uri="{FF2B5EF4-FFF2-40B4-BE49-F238E27FC236}">
                  <a16:creationId xmlns:a16="http://schemas.microsoft.com/office/drawing/2014/main" id="{D4CF1C6C-77D9-4071-BB29-1935D57D3D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2154" y="3360990"/>
              <a:ext cx="9334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文本框 40">
              <a:extLst>
                <a:ext uri="{FF2B5EF4-FFF2-40B4-BE49-F238E27FC236}">
                  <a16:creationId xmlns:a16="http://schemas.microsoft.com/office/drawing/2014/main" id="{7CF128D4-7B4D-4DC1-AC2F-3AB517E460F9}"/>
                </a:ext>
              </a:extLst>
            </p:cNvPr>
            <p:cNvSpPr txBox="1"/>
            <p:nvPr/>
          </p:nvSpPr>
          <p:spPr>
            <a:xfrm>
              <a:off x="3845291" y="4960047"/>
              <a:ext cx="1101968" cy="307777"/>
            </a:xfrm>
            <a:prstGeom prst="rect">
              <a:avLst/>
            </a:prstGeom>
            <a:noFill/>
          </p:spPr>
          <p:txBody>
            <a:bodyPr wrap="none" rtlCol="0">
              <a:spAutoFit/>
            </a:bodyPr>
            <a:lstStyle/>
            <a:p>
              <a:r>
                <a:rPr lang="en-US" altLang="zh-CN" sz="1400" dirty="0"/>
                <a:t>Web</a:t>
              </a:r>
              <a:r>
                <a:rPr lang="zh-CN" altLang="en-US" sz="1400" dirty="0"/>
                <a:t>服务器</a:t>
              </a:r>
            </a:p>
          </p:txBody>
        </p:sp>
      </p:grpSp>
      <p:cxnSp>
        <p:nvCxnSpPr>
          <p:cNvPr id="42" name="直接连接符 41">
            <a:extLst>
              <a:ext uri="{FF2B5EF4-FFF2-40B4-BE49-F238E27FC236}">
                <a16:creationId xmlns:a16="http://schemas.microsoft.com/office/drawing/2014/main" id="{725A8804-A84E-4D5A-A115-83367038839B}"/>
              </a:ext>
            </a:extLst>
          </p:cNvPr>
          <p:cNvCxnSpPr>
            <a:stCxn id="45" idx="3"/>
            <a:endCxn id="29" idx="1"/>
          </p:cNvCxnSpPr>
          <p:nvPr/>
        </p:nvCxnSpPr>
        <p:spPr>
          <a:xfrm flipV="1">
            <a:off x="4842771" y="4212820"/>
            <a:ext cx="718468" cy="11256"/>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1328291A-6D92-4FA2-BF2B-D3C7CEA3D578}"/>
              </a:ext>
            </a:extLst>
          </p:cNvPr>
          <p:cNvCxnSpPr>
            <a:stCxn id="45" idx="3"/>
            <a:endCxn id="40" idx="1"/>
          </p:cNvCxnSpPr>
          <p:nvPr/>
        </p:nvCxnSpPr>
        <p:spPr>
          <a:xfrm>
            <a:off x="4842771" y="4224076"/>
            <a:ext cx="652698" cy="1567948"/>
          </a:xfrm>
          <a:prstGeom prst="line">
            <a:avLst/>
          </a:prstGeom>
          <a:ln w="12700"/>
        </p:spPr>
        <p:style>
          <a:lnRef idx="1">
            <a:schemeClr val="dk1"/>
          </a:lnRef>
          <a:fillRef idx="0">
            <a:schemeClr val="dk1"/>
          </a:fillRef>
          <a:effectRef idx="0">
            <a:schemeClr val="dk1"/>
          </a:effectRef>
          <a:fontRef idx="minor">
            <a:schemeClr val="tx1"/>
          </a:fontRef>
        </p:style>
      </p:cxnSp>
      <p:grpSp>
        <p:nvGrpSpPr>
          <p:cNvPr id="44" name="组合 43">
            <a:extLst>
              <a:ext uri="{FF2B5EF4-FFF2-40B4-BE49-F238E27FC236}">
                <a16:creationId xmlns:a16="http://schemas.microsoft.com/office/drawing/2014/main" id="{2D58BD24-9CC4-494F-A807-252E1965F8AA}"/>
              </a:ext>
            </a:extLst>
          </p:cNvPr>
          <p:cNvGrpSpPr/>
          <p:nvPr/>
        </p:nvGrpSpPr>
        <p:grpSpPr>
          <a:xfrm>
            <a:off x="3886200" y="3733800"/>
            <a:ext cx="1082348" cy="1352737"/>
            <a:chOff x="4103435" y="3549429"/>
            <a:chExt cx="1082348" cy="1352737"/>
          </a:xfrm>
        </p:grpSpPr>
        <p:pic>
          <p:nvPicPr>
            <p:cNvPr id="45" name="Picture 48">
              <a:extLst>
                <a:ext uri="{FF2B5EF4-FFF2-40B4-BE49-F238E27FC236}">
                  <a16:creationId xmlns:a16="http://schemas.microsoft.com/office/drawing/2014/main" id="{2E698469-BD00-49F8-83A9-2B43B70EC4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6592" y="3549429"/>
              <a:ext cx="683414" cy="98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文本框 45">
              <a:extLst>
                <a:ext uri="{FF2B5EF4-FFF2-40B4-BE49-F238E27FC236}">
                  <a16:creationId xmlns:a16="http://schemas.microsoft.com/office/drawing/2014/main" id="{F3C70343-62BB-403E-AEB5-5322C969ADEC}"/>
                </a:ext>
              </a:extLst>
            </p:cNvPr>
            <p:cNvSpPr txBox="1"/>
            <p:nvPr/>
          </p:nvSpPr>
          <p:spPr>
            <a:xfrm>
              <a:off x="4103435" y="4594389"/>
              <a:ext cx="1082348" cy="307777"/>
            </a:xfrm>
            <a:prstGeom prst="rect">
              <a:avLst/>
            </a:prstGeom>
            <a:noFill/>
          </p:spPr>
          <p:txBody>
            <a:bodyPr wrap="none" rtlCol="0">
              <a:spAutoFit/>
            </a:bodyPr>
            <a:lstStyle/>
            <a:p>
              <a:r>
                <a:rPr lang="zh-CN" altLang="en-US" sz="1400" dirty="0"/>
                <a:t>分发服务器</a:t>
              </a:r>
            </a:p>
          </p:txBody>
        </p:sp>
      </p:grpSp>
      <p:grpSp>
        <p:nvGrpSpPr>
          <p:cNvPr id="47" name="组合 46">
            <a:extLst>
              <a:ext uri="{FF2B5EF4-FFF2-40B4-BE49-F238E27FC236}">
                <a16:creationId xmlns:a16="http://schemas.microsoft.com/office/drawing/2014/main" id="{309A65D3-A4C9-4E5B-BD0E-7CD74C28EA6D}"/>
              </a:ext>
            </a:extLst>
          </p:cNvPr>
          <p:cNvGrpSpPr/>
          <p:nvPr/>
        </p:nvGrpSpPr>
        <p:grpSpPr>
          <a:xfrm>
            <a:off x="6699082" y="3699209"/>
            <a:ext cx="956571" cy="1352737"/>
            <a:chOff x="4103435" y="3549429"/>
            <a:chExt cx="956571" cy="1352737"/>
          </a:xfrm>
        </p:grpSpPr>
        <p:pic>
          <p:nvPicPr>
            <p:cNvPr id="48" name="Picture 48">
              <a:extLst>
                <a:ext uri="{FF2B5EF4-FFF2-40B4-BE49-F238E27FC236}">
                  <a16:creationId xmlns:a16="http://schemas.microsoft.com/office/drawing/2014/main" id="{A513A607-ED28-413D-A9DC-125A895C8F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6592" y="3549429"/>
              <a:ext cx="683414" cy="980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8">
              <a:extLst>
                <a:ext uri="{FF2B5EF4-FFF2-40B4-BE49-F238E27FC236}">
                  <a16:creationId xmlns:a16="http://schemas.microsoft.com/office/drawing/2014/main" id="{023045C3-E1CF-4F0F-97CB-CF3694E5C135}"/>
                </a:ext>
              </a:extLst>
            </p:cNvPr>
            <p:cNvSpPr txBox="1"/>
            <p:nvPr/>
          </p:nvSpPr>
          <p:spPr>
            <a:xfrm>
              <a:off x="4103435" y="4594389"/>
              <a:ext cx="902811" cy="307777"/>
            </a:xfrm>
            <a:prstGeom prst="rect">
              <a:avLst/>
            </a:prstGeom>
            <a:noFill/>
          </p:spPr>
          <p:txBody>
            <a:bodyPr wrap="none" rtlCol="0">
              <a:spAutoFit/>
            </a:bodyPr>
            <a:lstStyle/>
            <a:p>
              <a:r>
                <a:rPr lang="zh-CN" altLang="en-US" sz="1400" dirty="0"/>
                <a:t>服务网关</a:t>
              </a:r>
            </a:p>
          </p:txBody>
        </p:sp>
      </p:grpSp>
      <p:cxnSp>
        <p:nvCxnSpPr>
          <p:cNvPr id="50" name="直接连接符 49">
            <a:extLst>
              <a:ext uri="{FF2B5EF4-FFF2-40B4-BE49-F238E27FC236}">
                <a16:creationId xmlns:a16="http://schemas.microsoft.com/office/drawing/2014/main" id="{E5DF20B9-1BFF-4319-A69C-10EF49C6D03F}"/>
              </a:ext>
            </a:extLst>
          </p:cNvPr>
          <p:cNvCxnSpPr>
            <a:stCxn id="37" idx="3"/>
            <a:endCxn id="48" idx="1"/>
          </p:cNvCxnSpPr>
          <p:nvPr/>
        </p:nvCxnSpPr>
        <p:spPr>
          <a:xfrm>
            <a:off x="6409950" y="2580423"/>
            <a:ext cx="562289" cy="1609062"/>
          </a:xfrm>
          <a:prstGeom prst="line">
            <a:avLst/>
          </a:prstGeom>
          <a:ln w="12700"/>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000160EA-64D4-454C-A44E-F3C8FE2E5613}"/>
              </a:ext>
            </a:extLst>
          </p:cNvPr>
          <p:cNvCxnSpPr>
            <a:stCxn id="29" idx="3"/>
            <a:endCxn id="48" idx="1"/>
          </p:cNvCxnSpPr>
          <p:nvPr/>
        </p:nvCxnSpPr>
        <p:spPr>
          <a:xfrm flipV="1">
            <a:off x="6416103" y="4189485"/>
            <a:ext cx="556136" cy="23335"/>
          </a:xfrm>
          <a:prstGeom prst="line">
            <a:avLst/>
          </a:prstGeom>
          <a:ln w="12700"/>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2BE16779-70BE-4BE0-B260-3FF40F693350}"/>
              </a:ext>
            </a:extLst>
          </p:cNvPr>
          <p:cNvCxnSpPr>
            <a:stCxn id="40" idx="3"/>
            <a:endCxn id="48" idx="1"/>
          </p:cNvCxnSpPr>
          <p:nvPr/>
        </p:nvCxnSpPr>
        <p:spPr>
          <a:xfrm flipV="1">
            <a:off x="6350333" y="4189485"/>
            <a:ext cx="621906" cy="1602539"/>
          </a:xfrm>
          <a:prstGeom prst="line">
            <a:avLst/>
          </a:prstGeom>
          <a:ln w="12700"/>
        </p:spPr>
        <p:style>
          <a:lnRef idx="1">
            <a:schemeClr val="dk1"/>
          </a:lnRef>
          <a:fillRef idx="0">
            <a:schemeClr val="dk1"/>
          </a:fillRef>
          <a:effectRef idx="0">
            <a:schemeClr val="dk1"/>
          </a:effectRef>
          <a:fontRef idx="minor">
            <a:schemeClr val="tx1"/>
          </a:fontRef>
        </p:style>
      </p:cxnSp>
      <p:grpSp>
        <p:nvGrpSpPr>
          <p:cNvPr id="53" name="组合 52">
            <a:extLst>
              <a:ext uri="{FF2B5EF4-FFF2-40B4-BE49-F238E27FC236}">
                <a16:creationId xmlns:a16="http://schemas.microsoft.com/office/drawing/2014/main" id="{D09723BC-EB73-4382-AB69-1D353345CDC6}"/>
              </a:ext>
            </a:extLst>
          </p:cNvPr>
          <p:cNvGrpSpPr/>
          <p:nvPr/>
        </p:nvGrpSpPr>
        <p:grpSpPr>
          <a:xfrm>
            <a:off x="8181520" y="3467015"/>
            <a:ext cx="936420" cy="1444937"/>
            <a:chOff x="5991835" y="3393509"/>
            <a:chExt cx="1115406" cy="1881810"/>
          </a:xfrm>
        </p:grpSpPr>
        <p:pic>
          <p:nvPicPr>
            <p:cNvPr id="54" name="Picture 55">
              <a:extLst>
                <a:ext uri="{FF2B5EF4-FFF2-40B4-BE49-F238E27FC236}">
                  <a16:creationId xmlns:a16="http://schemas.microsoft.com/office/drawing/2014/main" id="{684A4A13-D1CF-481A-AAF7-DE6C66BD83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91" y="3393509"/>
              <a:ext cx="9334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54">
              <a:extLst>
                <a:ext uri="{FF2B5EF4-FFF2-40B4-BE49-F238E27FC236}">
                  <a16:creationId xmlns:a16="http://schemas.microsoft.com/office/drawing/2014/main" id="{FCE8EDD2-E79E-484E-8B07-0E5B45AAE386}"/>
                </a:ext>
              </a:extLst>
            </p:cNvPr>
            <p:cNvSpPr txBox="1"/>
            <p:nvPr/>
          </p:nvSpPr>
          <p:spPr>
            <a:xfrm>
              <a:off x="5991835" y="4967542"/>
              <a:ext cx="1082348" cy="307777"/>
            </a:xfrm>
            <a:prstGeom prst="rect">
              <a:avLst/>
            </a:prstGeom>
            <a:noFill/>
          </p:spPr>
          <p:txBody>
            <a:bodyPr wrap="none" rtlCol="0">
              <a:spAutoFit/>
            </a:bodyPr>
            <a:lstStyle/>
            <a:p>
              <a:r>
                <a:rPr lang="zh-CN" altLang="en-US" sz="1400" dirty="0"/>
                <a:t>应用服务器</a:t>
              </a:r>
            </a:p>
          </p:txBody>
        </p:sp>
      </p:grpSp>
      <p:grpSp>
        <p:nvGrpSpPr>
          <p:cNvPr id="56" name="组合 55">
            <a:extLst>
              <a:ext uri="{FF2B5EF4-FFF2-40B4-BE49-F238E27FC236}">
                <a16:creationId xmlns:a16="http://schemas.microsoft.com/office/drawing/2014/main" id="{C7FC11CF-1CF2-41BC-997E-A82BC46B2F98}"/>
              </a:ext>
            </a:extLst>
          </p:cNvPr>
          <p:cNvGrpSpPr/>
          <p:nvPr/>
        </p:nvGrpSpPr>
        <p:grpSpPr>
          <a:xfrm>
            <a:off x="8199171" y="169946"/>
            <a:ext cx="936420" cy="1444937"/>
            <a:chOff x="5991835" y="3393509"/>
            <a:chExt cx="1115406" cy="1881810"/>
          </a:xfrm>
        </p:grpSpPr>
        <p:pic>
          <p:nvPicPr>
            <p:cNvPr id="57" name="Picture 55">
              <a:extLst>
                <a:ext uri="{FF2B5EF4-FFF2-40B4-BE49-F238E27FC236}">
                  <a16:creationId xmlns:a16="http://schemas.microsoft.com/office/drawing/2014/main" id="{6912EC5F-758C-4068-86B3-A8396F6480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91" y="3393509"/>
              <a:ext cx="9334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文本框 57">
              <a:extLst>
                <a:ext uri="{FF2B5EF4-FFF2-40B4-BE49-F238E27FC236}">
                  <a16:creationId xmlns:a16="http://schemas.microsoft.com/office/drawing/2014/main" id="{31A7C136-D2BA-4015-B495-C5B5CD1BED4D}"/>
                </a:ext>
              </a:extLst>
            </p:cNvPr>
            <p:cNvSpPr txBox="1"/>
            <p:nvPr/>
          </p:nvSpPr>
          <p:spPr>
            <a:xfrm>
              <a:off x="5991835" y="4967542"/>
              <a:ext cx="1082348" cy="307777"/>
            </a:xfrm>
            <a:prstGeom prst="rect">
              <a:avLst/>
            </a:prstGeom>
            <a:noFill/>
          </p:spPr>
          <p:txBody>
            <a:bodyPr wrap="none" rtlCol="0">
              <a:spAutoFit/>
            </a:bodyPr>
            <a:lstStyle/>
            <a:p>
              <a:r>
                <a:rPr lang="zh-CN" altLang="en-US" sz="1400" dirty="0"/>
                <a:t>应用服务器</a:t>
              </a:r>
            </a:p>
          </p:txBody>
        </p:sp>
      </p:grpSp>
      <p:grpSp>
        <p:nvGrpSpPr>
          <p:cNvPr id="59" name="组合 58">
            <a:extLst>
              <a:ext uri="{FF2B5EF4-FFF2-40B4-BE49-F238E27FC236}">
                <a16:creationId xmlns:a16="http://schemas.microsoft.com/office/drawing/2014/main" id="{A05C2FD8-9B84-4E72-8329-E2405F51AF42}"/>
              </a:ext>
            </a:extLst>
          </p:cNvPr>
          <p:cNvGrpSpPr/>
          <p:nvPr/>
        </p:nvGrpSpPr>
        <p:grpSpPr>
          <a:xfrm>
            <a:off x="8151321" y="5268093"/>
            <a:ext cx="936420" cy="1444937"/>
            <a:chOff x="5991835" y="3393509"/>
            <a:chExt cx="1115406" cy="1881810"/>
          </a:xfrm>
        </p:grpSpPr>
        <p:pic>
          <p:nvPicPr>
            <p:cNvPr id="60" name="Picture 55">
              <a:extLst>
                <a:ext uri="{FF2B5EF4-FFF2-40B4-BE49-F238E27FC236}">
                  <a16:creationId xmlns:a16="http://schemas.microsoft.com/office/drawing/2014/main" id="{065CC109-05DA-4EC8-9EFC-C1FE4ECC14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91" y="3393509"/>
              <a:ext cx="9334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文本框 62">
              <a:extLst>
                <a:ext uri="{FF2B5EF4-FFF2-40B4-BE49-F238E27FC236}">
                  <a16:creationId xmlns:a16="http://schemas.microsoft.com/office/drawing/2014/main" id="{8B8BC647-CE91-4E25-8811-88436B174576}"/>
                </a:ext>
              </a:extLst>
            </p:cNvPr>
            <p:cNvSpPr txBox="1"/>
            <p:nvPr/>
          </p:nvSpPr>
          <p:spPr>
            <a:xfrm>
              <a:off x="5991835" y="4967542"/>
              <a:ext cx="1082348" cy="307777"/>
            </a:xfrm>
            <a:prstGeom prst="rect">
              <a:avLst/>
            </a:prstGeom>
            <a:noFill/>
          </p:spPr>
          <p:txBody>
            <a:bodyPr wrap="none" rtlCol="0">
              <a:spAutoFit/>
            </a:bodyPr>
            <a:lstStyle/>
            <a:p>
              <a:r>
                <a:rPr lang="zh-CN" altLang="en-US" sz="1400" dirty="0"/>
                <a:t>应用服务器</a:t>
              </a:r>
            </a:p>
          </p:txBody>
        </p:sp>
      </p:grpSp>
      <p:cxnSp>
        <p:nvCxnSpPr>
          <p:cNvPr id="64" name="直接连接符 63">
            <a:extLst>
              <a:ext uri="{FF2B5EF4-FFF2-40B4-BE49-F238E27FC236}">
                <a16:creationId xmlns:a16="http://schemas.microsoft.com/office/drawing/2014/main" id="{687A7EA9-C88D-46E4-93D5-9AACB463DC91}"/>
              </a:ext>
            </a:extLst>
          </p:cNvPr>
          <p:cNvCxnSpPr>
            <a:stCxn id="48" idx="3"/>
            <a:endCxn id="57" idx="1"/>
          </p:cNvCxnSpPr>
          <p:nvPr/>
        </p:nvCxnSpPr>
        <p:spPr>
          <a:xfrm flipV="1">
            <a:off x="7655653" y="773328"/>
            <a:ext cx="696276" cy="3416157"/>
          </a:xfrm>
          <a:prstGeom prst="line">
            <a:avLst/>
          </a:prstGeom>
          <a:ln w="12700"/>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CA518068-155B-4FBF-9E2C-9006022C2E04}"/>
              </a:ext>
            </a:extLst>
          </p:cNvPr>
          <p:cNvCxnSpPr>
            <a:stCxn id="48" idx="3"/>
            <a:endCxn id="54" idx="1"/>
          </p:cNvCxnSpPr>
          <p:nvPr/>
        </p:nvCxnSpPr>
        <p:spPr>
          <a:xfrm flipV="1">
            <a:off x="7655653" y="4070397"/>
            <a:ext cx="678625" cy="119088"/>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03DA5DB1-3ADD-4088-B5FC-D567D2F27765}"/>
              </a:ext>
            </a:extLst>
          </p:cNvPr>
          <p:cNvCxnSpPr>
            <a:stCxn id="48" idx="3"/>
            <a:endCxn id="60" idx="1"/>
          </p:cNvCxnSpPr>
          <p:nvPr/>
        </p:nvCxnSpPr>
        <p:spPr>
          <a:xfrm>
            <a:off x="7655653" y="4189485"/>
            <a:ext cx="648426" cy="1681990"/>
          </a:xfrm>
          <a:prstGeom prst="line">
            <a:avLst/>
          </a:prstGeom>
          <a:ln w="12700"/>
        </p:spPr>
        <p:style>
          <a:lnRef idx="1">
            <a:schemeClr val="dk1"/>
          </a:lnRef>
          <a:fillRef idx="0">
            <a:schemeClr val="dk1"/>
          </a:fillRef>
          <a:effectRef idx="0">
            <a:schemeClr val="dk1"/>
          </a:effectRef>
          <a:fontRef idx="minor">
            <a:schemeClr val="tx1"/>
          </a:fontRef>
        </p:style>
      </p:cxnSp>
      <p:grpSp>
        <p:nvGrpSpPr>
          <p:cNvPr id="67" name="组合 66">
            <a:extLst>
              <a:ext uri="{FF2B5EF4-FFF2-40B4-BE49-F238E27FC236}">
                <a16:creationId xmlns:a16="http://schemas.microsoft.com/office/drawing/2014/main" id="{607383A3-C965-4AF3-90A6-F00AE55EBA4A}"/>
              </a:ext>
            </a:extLst>
          </p:cNvPr>
          <p:cNvGrpSpPr/>
          <p:nvPr/>
        </p:nvGrpSpPr>
        <p:grpSpPr>
          <a:xfrm>
            <a:off x="10181157" y="3226851"/>
            <a:ext cx="1487350" cy="2893854"/>
            <a:chOff x="10445780" y="2754896"/>
            <a:chExt cx="1487350" cy="2893854"/>
          </a:xfrm>
        </p:grpSpPr>
        <p:grpSp>
          <p:nvGrpSpPr>
            <p:cNvPr id="68" name="组合 67">
              <a:extLst>
                <a:ext uri="{FF2B5EF4-FFF2-40B4-BE49-F238E27FC236}">
                  <a16:creationId xmlns:a16="http://schemas.microsoft.com/office/drawing/2014/main" id="{11C5BA6E-CDE2-44E7-A498-4CD0A9F347ED}"/>
                </a:ext>
              </a:extLst>
            </p:cNvPr>
            <p:cNvGrpSpPr/>
            <p:nvPr/>
          </p:nvGrpSpPr>
          <p:grpSpPr>
            <a:xfrm>
              <a:off x="10445780" y="2754896"/>
              <a:ext cx="1487350" cy="2469384"/>
              <a:chOff x="10465262" y="1960818"/>
              <a:chExt cx="1760500" cy="3274030"/>
            </a:xfrm>
          </p:grpSpPr>
          <p:graphicFrame>
            <p:nvGraphicFramePr>
              <p:cNvPr id="70" name="Object 2">
                <a:extLst>
                  <a:ext uri="{FF2B5EF4-FFF2-40B4-BE49-F238E27FC236}">
                    <a16:creationId xmlns:a16="http://schemas.microsoft.com/office/drawing/2014/main" id="{894F2049-CF6B-4C06-B5FD-582F3462A8D2}"/>
                  </a:ext>
                </a:extLst>
              </p:cNvPr>
              <p:cNvGraphicFramePr>
                <a:graphicFrameLocks noChangeAspect="1"/>
              </p:cNvGraphicFramePr>
              <p:nvPr/>
            </p:nvGraphicFramePr>
            <p:xfrm>
              <a:off x="10465262" y="1960818"/>
              <a:ext cx="1225938" cy="2196225"/>
            </p:xfrm>
            <a:graphic>
              <a:graphicData uri="http://schemas.openxmlformats.org/presentationml/2006/ole">
                <mc:AlternateContent xmlns:mc="http://schemas.openxmlformats.org/markup-compatibility/2006">
                  <mc:Choice xmlns:v="urn:schemas-microsoft-com:vml" Requires="v">
                    <p:oleObj spid="_x0000_s3494" r:id="rId8" imgW="2179080" imgH="3904560" progId="Visio.Drawing.11">
                      <p:embed/>
                    </p:oleObj>
                  </mc:Choice>
                  <mc:Fallback>
                    <p:oleObj r:id="rId8" imgW="2179080" imgH="3904560" progId="Visio.Drawing.11">
                      <p:embed/>
                      <p:pic>
                        <p:nvPicPr>
                          <p:cNvPr id="70" name="Object 2">
                            <a:extLst>
                              <a:ext uri="{FF2B5EF4-FFF2-40B4-BE49-F238E27FC236}">
                                <a16:creationId xmlns:a16="http://schemas.microsoft.com/office/drawing/2014/main" id="{894F2049-CF6B-4C06-B5FD-582F3462A8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65262" y="1960818"/>
                            <a:ext cx="1225938" cy="2196225"/>
                          </a:xfrm>
                          <a:prstGeom prst="rect">
                            <a:avLst/>
                          </a:prstGeom>
                          <a:noFill/>
                          <a:ln>
                            <a:noFill/>
                          </a:ln>
                          <a:effectLst/>
                        </p:spPr>
                      </p:pic>
                    </p:oleObj>
                  </mc:Fallback>
                </mc:AlternateContent>
              </a:graphicData>
            </a:graphic>
          </p:graphicFrame>
          <p:graphicFrame>
            <p:nvGraphicFramePr>
              <p:cNvPr id="71" name="Object 2">
                <a:extLst>
                  <a:ext uri="{FF2B5EF4-FFF2-40B4-BE49-F238E27FC236}">
                    <a16:creationId xmlns:a16="http://schemas.microsoft.com/office/drawing/2014/main" id="{1400B15D-E76C-44F8-BD59-C725C14AD684}"/>
                  </a:ext>
                </a:extLst>
              </p:cNvPr>
              <p:cNvGraphicFramePr>
                <a:graphicFrameLocks noChangeAspect="1"/>
              </p:cNvGraphicFramePr>
              <p:nvPr/>
            </p:nvGraphicFramePr>
            <p:xfrm>
              <a:off x="10707001" y="2471321"/>
              <a:ext cx="1225938" cy="2196225"/>
            </p:xfrm>
            <a:graphic>
              <a:graphicData uri="http://schemas.openxmlformats.org/presentationml/2006/ole">
                <mc:AlternateContent xmlns:mc="http://schemas.openxmlformats.org/markup-compatibility/2006">
                  <mc:Choice xmlns:v="urn:schemas-microsoft-com:vml" Requires="v">
                    <p:oleObj spid="_x0000_s3495" r:id="rId8" imgW="2179080" imgH="3904560" progId="Visio.Drawing.11">
                      <p:embed/>
                    </p:oleObj>
                  </mc:Choice>
                  <mc:Fallback>
                    <p:oleObj r:id="rId8" imgW="2179080" imgH="3904560" progId="Visio.Drawing.11">
                      <p:embed/>
                      <p:pic>
                        <p:nvPicPr>
                          <p:cNvPr id="71" name="Object 2">
                            <a:extLst>
                              <a:ext uri="{FF2B5EF4-FFF2-40B4-BE49-F238E27FC236}">
                                <a16:creationId xmlns:a16="http://schemas.microsoft.com/office/drawing/2014/main" id="{1400B15D-E76C-44F8-BD59-C725C14AD6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07001" y="2471321"/>
                            <a:ext cx="1225938" cy="2196225"/>
                          </a:xfrm>
                          <a:prstGeom prst="rect">
                            <a:avLst/>
                          </a:prstGeom>
                          <a:noFill/>
                          <a:ln>
                            <a:noFill/>
                          </a:ln>
                          <a:effectLst/>
                        </p:spPr>
                      </p:pic>
                    </p:oleObj>
                  </mc:Fallback>
                </mc:AlternateContent>
              </a:graphicData>
            </a:graphic>
          </p:graphicFrame>
          <p:graphicFrame>
            <p:nvGraphicFramePr>
              <p:cNvPr id="72" name="Object 2">
                <a:extLst>
                  <a:ext uri="{FF2B5EF4-FFF2-40B4-BE49-F238E27FC236}">
                    <a16:creationId xmlns:a16="http://schemas.microsoft.com/office/drawing/2014/main" id="{0506AB11-46B1-422A-87C0-5ACCFCF64473}"/>
                  </a:ext>
                </a:extLst>
              </p:cNvPr>
              <p:cNvGraphicFramePr>
                <a:graphicFrameLocks noChangeAspect="1"/>
              </p:cNvGraphicFramePr>
              <p:nvPr/>
            </p:nvGraphicFramePr>
            <p:xfrm>
              <a:off x="10999824" y="3038623"/>
              <a:ext cx="1225938" cy="2196225"/>
            </p:xfrm>
            <a:graphic>
              <a:graphicData uri="http://schemas.openxmlformats.org/presentationml/2006/ole">
                <mc:AlternateContent xmlns:mc="http://schemas.openxmlformats.org/markup-compatibility/2006">
                  <mc:Choice xmlns:v="urn:schemas-microsoft-com:vml" Requires="v">
                    <p:oleObj spid="_x0000_s3496" r:id="rId8" imgW="2179080" imgH="3904560" progId="Visio.Drawing.11">
                      <p:embed/>
                    </p:oleObj>
                  </mc:Choice>
                  <mc:Fallback>
                    <p:oleObj r:id="rId8" imgW="2179080" imgH="3904560" progId="Visio.Drawing.11">
                      <p:embed/>
                      <p:pic>
                        <p:nvPicPr>
                          <p:cNvPr id="72" name="Object 2">
                            <a:extLst>
                              <a:ext uri="{FF2B5EF4-FFF2-40B4-BE49-F238E27FC236}">
                                <a16:creationId xmlns:a16="http://schemas.microsoft.com/office/drawing/2014/main" id="{0506AB11-46B1-422A-87C0-5ACCFCF644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99824" y="3038623"/>
                            <a:ext cx="1225938" cy="2196225"/>
                          </a:xfrm>
                          <a:prstGeom prst="rect">
                            <a:avLst/>
                          </a:prstGeom>
                          <a:noFill/>
                          <a:ln>
                            <a:noFill/>
                          </a:ln>
                          <a:effectLst/>
                        </p:spPr>
                      </p:pic>
                    </p:oleObj>
                  </mc:Fallback>
                </mc:AlternateContent>
              </a:graphicData>
            </a:graphic>
          </p:graphicFrame>
        </p:grpSp>
        <p:sp>
          <p:nvSpPr>
            <p:cNvPr id="69" name="矩形 68">
              <a:extLst>
                <a:ext uri="{FF2B5EF4-FFF2-40B4-BE49-F238E27FC236}">
                  <a16:creationId xmlns:a16="http://schemas.microsoft.com/office/drawing/2014/main" id="{0F652840-BEE2-4D97-B958-E4A9186180C7}"/>
                </a:ext>
              </a:extLst>
            </p:cNvPr>
            <p:cNvSpPr/>
            <p:nvPr/>
          </p:nvSpPr>
          <p:spPr>
            <a:xfrm>
              <a:off x="10563157" y="5279418"/>
              <a:ext cx="1338828" cy="369332"/>
            </a:xfrm>
            <a:prstGeom prst="rect">
              <a:avLst/>
            </a:prstGeom>
          </p:spPr>
          <p:txBody>
            <a:bodyPr wrap="none">
              <a:spAutoFit/>
            </a:bodyPr>
            <a:lstStyle/>
            <a:p>
              <a:r>
                <a:rPr lang="zh-CN" altLang="en-US" dirty="0"/>
                <a:t>数据库集群</a:t>
              </a:r>
            </a:p>
          </p:txBody>
        </p:sp>
      </p:grpSp>
      <p:cxnSp>
        <p:nvCxnSpPr>
          <p:cNvPr id="73" name="直接连接符 72">
            <a:extLst>
              <a:ext uri="{FF2B5EF4-FFF2-40B4-BE49-F238E27FC236}">
                <a16:creationId xmlns:a16="http://schemas.microsoft.com/office/drawing/2014/main" id="{857EAFB3-622B-4987-9B6D-EED98CF0557A}"/>
              </a:ext>
            </a:extLst>
          </p:cNvPr>
          <p:cNvCxnSpPr>
            <a:endCxn id="70" idx="1"/>
          </p:cNvCxnSpPr>
          <p:nvPr/>
        </p:nvCxnSpPr>
        <p:spPr>
          <a:xfrm>
            <a:off x="9117093" y="793575"/>
            <a:ext cx="1064064" cy="3261509"/>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67FC898-005B-46F6-9E39-35A7EA968314}"/>
              </a:ext>
            </a:extLst>
          </p:cNvPr>
          <p:cNvCxnSpPr>
            <a:stCxn id="32" idx="3"/>
            <a:endCxn id="70" idx="1"/>
          </p:cNvCxnSpPr>
          <p:nvPr/>
        </p:nvCxnSpPr>
        <p:spPr>
          <a:xfrm>
            <a:off x="9135591" y="2461336"/>
            <a:ext cx="1045566" cy="1593748"/>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AB83752B-9BD1-478D-B5A9-01E4C055D37A}"/>
              </a:ext>
            </a:extLst>
          </p:cNvPr>
          <p:cNvCxnSpPr>
            <a:stCxn id="54" idx="3"/>
            <a:endCxn id="70" idx="1"/>
          </p:cNvCxnSpPr>
          <p:nvPr/>
        </p:nvCxnSpPr>
        <p:spPr>
          <a:xfrm flipV="1">
            <a:off x="9117940" y="4055084"/>
            <a:ext cx="1063217" cy="15313"/>
          </a:xfrm>
          <a:prstGeom prst="line">
            <a:avLst/>
          </a:prstGeom>
          <a:ln w="12700"/>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78B7FEC1-E92E-45AB-B2A4-7D0A1256BF80}"/>
              </a:ext>
            </a:extLst>
          </p:cNvPr>
          <p:cNvCxnSpPr>
            <a:stCxn id="60" idx="3"/>
            <a:endCxn id="70" idx="1"/>
          </p:cNvCxnSpPr>
          <p:nvPr/>
        </p:nvCxnSpPr>
        <p:spPr>
          <a:xfrm flipV="1">
            <a:off x="9087741" y="4055084"/>
            <a:ext cx="1093416" cy="181639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734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85F889-2FD1-41B3-A9AA-56941A1F8F01}"/>
              </a:ext>
            </a:extLst>
          </p:cNvPr>
          <p:cNvSpPr>
            <a:spLocks noGrp="1"/>
          </p:cNvSpPr>
          <p:nvPr>
            <p:ph type="title"/>
          </p:nvPr>
        </p:nvSpPr>
        <p:spPr/>
        <p:txBody>
          <a:bodyPr/>
          <a:lstStyle/>
          <a:p>
            <a:r>
              <a:rPr lang="en-US" altLang="zh-CN" dirty="0"/>
              <a:t>1. </a:t>
            </a:r>
            <a:r>
              <a:rPr lang="zh-CN" altLang="en-US" dirty="0"/>
              <a:t>后端开发</a:t>
            </a:r>
            <a:br>
              <a:rPr lang="en-US" altLang="zh-CN" dirty="0"/>
            </a:br>
            <a:r>
              <a:rPr lang="en-US" altLang="zh-CN" sz="2400" dirty="0">
                <a:solidFill>
                  <a:schemeClr val="bg1">
                    <a:lumMod val="50000"/>
                  </a:schemeClr>
                </a:solidFill>
                <a:latin typeface="Arial Black" panose="020B0A04020102020204" pitchFamily="34" charset="0"/>
              </a:rPr>
              <a:t>Back-End Development</a:t>
            </a:r>
            <a:endParaRPr lang="zh-CN" altLang="en-US" sz="2400" dirty="0">
              <a:solidFill>
                <a:schemeClr val="bg1">
                  <a:lumMod val="50000"/>
                </a:schemeClr>
              </a:solidFill>
              <a:latin typeface="Arial Black" panose="020B0A04020102020204" pitchFamily="34" charset="0"/>
            </a:endParaRPr>
          </a:p>
        </p:txBody>
      </p:sp>
      <p:sp>
        <p:nvSpPr>
          <p:cNvPr id="3" name="内容占位符 2">
            <a:extLst>
              <a:ext uri="{FF2B5EF4-FFF2-40B4-BE49-F238E27FC236}">
                <a16:creationId xmlns:a16="http://schemas.microsoft.com/office/drawing/2014/main" id="{F71EBBCA-8383-4C9C-874E-53464FCBF452}"/>
              </a:ext>
            </a:extLst>
          </p:cNvPr>
          <p:cNvSpPr>
            <a:spLocks noGrp="1"/>
          </p:cNvSpPr>
          <p:nvPr>
            <p:ph idx="1"/>
          </p:nvPr>
        </p:nvSpPr>
        <p:spPr>
          <a:xfrm>
            <a:off x="838200" y="1736725"/>
            <a:ext cx="10515600" cy="4351338"/>
          </a:xfrm>
        </p:spPr>
        <p:txBody>
          <a:bodyPr>
            <a:normAutofit fontScale="92500" lnSpcReduction="20000"/>
          </a:bodyPr>
          <a:lstStyle/>
          <a:p>
            <a:r>
              <a:rPr lang="zh-CN" altLang="en-US" dirty="0"/>
              <a:t>后端开发框架</a:t>
            </a:r>
            <a:endParaRPr lang="en-US" altLang="zh-CN" dirty="0"/>
          </a:p>
          <a:p>
            <a:pPr lvl="1"/>
            <a:r>
              <a:rPr lang="en-US" altLang="zh-CN" dirty="0"/>
              <a:t>PHP </a:t>
            </a:r>
          </a:p>
          <a:p>
            <a:pPr lvl="2"/>
            <a:r>
              <a:rPr lang="en-US" altLang="zh-CN" dirty="0"/>
              <a:t>Laravel(2011)</a:t>
            </a:r>
            <a:r>
              <a:rPr lang="zh-CN" altLang="en-US" dirty="0"/>
              <a:t>、</a:t>
            </a:r>
            <a:r>
              <a:rPr lang="en-US" altLang="zh-CN" dirty="0"/>
              <a:t>Symfony(2005)</a:t>
            </a:r>
            <a:r>
              <a:rPr lang="zh-CN" altLang="en-US" dirty="0"/>
              <a:t>、</a:t>
            </a:r>
            <a:r>
              <a:rPr lang="en-US" altLang="zh-CN" dirty="0"/>
              <a:t>CodeIgniter(2006)</a:t>
            </a:r>
            <a:r>
              <a:rPr lang="zh-CN" altLang="en-US" dirty="0"/>
              <a:t>、</a:t>
            </a:r>
            <a:r>
              <a:rPr lang="en-US" altLang="zh-CN" dirty="0" err="1"/>
              <a:t>Yii</a:t>
            </a:r>
            <a:r>
              <a:rPr lang="en-US" altLang="zh-CN" dirty="0"/>
              <a:t>(2008)</a:t>
            </a:r>
            <a:r>
              <a:rPr lang="zh-CN" altLang="en-US" dirty="0"/>
              <a:t>、</a:t>
            </a:r>
            <a:r>
              <a:rPr lang="en-US" altLang="zh-CN" dirty="0" err="1"/>
              <a:t>CakePHP</a:t>
            </a:r>
            <a:r>
              <a:rPr lang="en-US" altLang="zh-CN" dirty="0"/>
              <a:t>(2005)</a:t>
            </a:r>
            <a:r>
              <a:rPr lang="zh-CN" altLang="en-US" dirty="0"/>
              <a:t>、</a:t>
            </a:r>
            <a:r>
              <a:rPr lang="en-US" altLang="zh-CN" dirty="0"/>
              <a:t>Zend/Laminas(2006)</a:t>
            </a:r>
            <a:r>
              <a:rPr lang="zh-CN" altLang="en-US" dirty="0"/>
              <a:t>、</a:t>
            </a:r>
            <a:r>
              <a:rPr lang="en-US" altLang="zh-CN" dirty="0"/>
              <a:t>Slim(2011)</a:t>
            </a:r>
            <a:r>
              <a:rPr lang="zh-CN" altLang="en-US" dirty="0"/>
              <a:t>、</a:t>
            </a:r>
            <a:r>
              <a:rPr lang="en-US" altLang="zh-CN" dirty="0" err="1"/>
              <a:t>ThinkPHP</a:t>
            </a:r>
            <a:r>
              <a:rPr lang="en-US" altLang="zh-CN" dirty="0"/>
              <a:t>(2006)</a:t>
            </a:r>
            <a:endParaRPr lang="zh-CN" altLang="en-US" dirty="0"/>
          </a:p>
          <a:p>
            <a:pPr lvl="1"/>
            <a:r>
              <a:rPr lang="en-US" altLang="zh-CN" dirty="0"/>
              <a:t>Python</a:t>
            </a:r>
          </a:p>
          <a:p>
            <a:pPr lvl="2"/>
            <a:r>
              <a:rPr lang="en-US" altLang="zh-CN" dirty="0"/>
              <a:t>Django</a:t>
            </a:r>
            <a:r>
              <a:rPr lang="zh-CN" altLang="en-US" dirty="0"/>
              <a:t>、</a:t>
            </a:r>
            <a:r>
              <a:rPr lang="en-US" altLang="zh-CN" dirty="0"/>
              <a:t>Flask</a:t>
            </a:r>
            <a:r>
              <a:rPr lang="zh-CN" altLang="en-US" dirty="0"/>
              <a:t>、</a:t>
            </a:r>
            <a:r>
              <a:rPr lang="en-US" altLang="zh-CN" dirty="0" err="1"/>
              <a:t>Pyramind</a:t>
            </a:r>
            <a:r>
              <a:rPr lang="zh-CN" altLang="en-US" dirty="0"/>
              <a:t>、</a:t>
            </a:r>
            <a:r>
              <a:rPr lang="en-US" altLang="zh-CN" dirty="0"/>
              <a:t>web.py</a:t>
            </a:r>
            <a:r>
              <a:rPr lang="zh-CN" altLang="en-US" dirty="0"/>
              <a:t>、</a:t>
            </a:r>
            <a:r>
              <a:rPr lang="en-US" altLang="zh-CN" dirty="0"/>
              <a:t>Tornado</a:t>
            </a:r>
            <a:r>
              <a:rPr lang="zh-CN" altLang="en-US" dirty="0"/>
              <a:t>、</a:t>
            </a:r>
            <a:r>
              <a:rPr lang="en-US" altLang="zh-CN" dirty="0" err="1"/>
              <a:t>CheryPy</a:t>
            </a:r>
            <a:endParaRPr lang="en-US" altLang="zh-CN" dirty="0"/>
          </a:p>
          <a:p>
            <a:pPr lvl="1"/>
            <a:r>
              <a:rPr lang="en-US" altLang="zh-CN" dirty="0"/>
              <a:t>Java</a:t>
            </a:r>
          </a:p>
          <a:p>
            <a:pPr lvl="2"/>
            <a:r>
              <a:rPr lang="en-US" altLang="zh-CN" dirty="0"/>
              <a:t>Spring Boot/Spring Cloud</a:t>
            </a:r>
          </a:p>
          <a:p>
            <a:pPr lvl="1"/>
            <a:r>
              <a:rPr lang="en-US" altLang="zh-CN" dirty="0"/>
              <a:t>Go</a:t>
            </a:r>
          </a:p>
          <a:p>
            <a:pPr lvl="2"/>
            <a:r>
              <a:rPr lang="en-US" altLang="zh-CN" dirty="0"/>
              <a:t>Gin</a:t>
            </a:r>
            <a:r>
              <a:rPr lang="zh-CN" altLang="en-US" dirty="0"/>
              <a:t>、</a:t>
            </a:r>
            <a:r>
              <a:rPr lang="en-US" altLang="zh-CN" dirty="0" err="1"/>
              <a:t>Beego</a:t>
            </a:r>
            <a:r>
              <a:rPr lang="zh-CN" altLang="en-US" dirty="0"/>
              <a:t>、</a:t>
            </a:r>
            <a:r>
              <a:rPr lang="en-US" altLang="zh-CN" dirty="0"/>
              <a:t>Iris</a:t>
            </a:r>
            <a:r>
              <a:rPr lang="zh-CN" altLang="en-US" dirty="0"/>
              <a:t>、</a:t>
            </a:r>
            <a:r>
              <a:rPr lang="en-US" altLang="zh-CN" dirty="0"/>
              <a:t>Buffalo</a:t>
            </a:r>
            <a:r>
              <a:rPr lang="zh-CN" altLang="en-US" dirty="0"/>
              <a:t>、</a:t>
            </a:r>
            <a:r>
              <a:rPr lang="en-US" altLang="zh-CN" dirty="0"/>
              <a:t>Echo</a:t>
            </a:r>
            <a:r>
              <a:rPr lang="zh-CN" altLang="en-US" dirty="0"/>
              <a:t>、</a:t>
            </a:r>
            <a:r>
              <a:rPr lang="en-US" altLang="zh-CN" dirty="0"/>
              <a:t>Revel</a:t>
            </a:r>
          </a:p>
          <a:p>
            <a:pPr lvl="1"/>
            <a:r>
              <a:rPr lang="en-US" altLang="zh-CN" dirty="0"/>
              <a:t>JavaScript</a:t>
            </a:r>
          </a:p>
          <a:p>
            <a:pPr lvl="2"/>
            <a:r>
              <a:rPr lang="en-US" altLang="zh-CN" dirty="0"/>
              <a:t>Express.js</a:t>
            </a:r>
            <a:r>
              <a:rPr lang="zh-CN" altLang="en-US" dirty="0"/>
              <a:t>、</a:t>
            </a:r>
            <a:r>
              <a:rPr lang="en-US" altLang="zh-CN" dirty="0"/>
              <a:t>Node.js(2009)</a:t>
            </a:r>
          </a:p>
          <a:p>
            <a:pPr lvl="1"/>
            <a:r>
              <a:rPr lang="en-US" altLang="zh-CN" dirty="0"/>
              <a:t>C#</a:t>
            </a:r>
            <a:r>
              <a:rPr lang="zh-CN" altLang="en-US" dirty="0"/>
              <a:t>、</a:t>
            </a:r>
            <a:r>
              <a:rPr lang="en-US" altLang="zh-CN" dirty="0"/>
              <a:t>F#</a:t>
            </a:r>
          </a:p>
          <a:p>
            <a:pPr lvl="2"/>
            <a:r>
              <a:rPr lang="en-US" altLang="zh-CN" dirty="0"/>
              <a:t>ASP.NET</a:t>
            </a:r>
          </a:p>
          <a:p>
            <a:pPr lvl="2"/>
            <a:endParaRPr lang="zh-CN" altLang="en-US" dirty="0"/>
          </a:p>
        </p:txBody>
      </p:sp>
      <p:sp>
        <p:nvSpPr>
          <p:cNvPr id="4" name="灯片编号占位符 3">
            <a:extLst>
              <a:ext uri="{FF2B5EF4-FFF2-40B4-BE49-F238E27FC236}">
                <a16:creationId xmlns:a16="http://schemas.microsoft.com/office/drawing/2014/main" id="{EFE09AF4-A4B8-4542-94DC-A15E77AE71C7}"/>
              </a:ext>
            </a:extLst>
          </p:cNvPr>
          <p:cNvSpPr>
            <a:spLocks noGrp="1"/>
          </p:cNvSpPr>
          <p:nvPr>
            <p:ph type="sldNum" sz="quarter" idx="12"/>
          </p:nvPr>
        </p:nvSpPr>
        <p:spPr/>
        <p:txBody>
          <a:bodyPr/>
          <a:lstStyle/>
          <a:p>
            <a:fld id="{9A1CDC12-42DD-4ED2-BC6D-68749F73BD91}" type="slidenum">
              <a:rPr lang="zh-CN" altLang="en-US" smtClean="0"/>
              <a:t>6</a:t>
            </a:fld>
            <a:endParaRPr lang="zh-CN" altLang="en-US"/>
          </a:p>
        </p:txBody>
      </p:sp>
    </p:spTree>
    <p:extLst>
      <p:ext uri="{BB962C8B-B14F-4D97-AF65-F5344CB8AC3E}">
        <p14:creationId xmlns:p14="http://schemas.microsoft.com/office/powerpoint/2010/main" val="158803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2. Java</a:t>
            </a:r>
            <a:br>
              <a:rPr lang="en-US" altLang="zh-CN" dirty="0"/>
            </a:br>
            <a:r>
              <a:rPr lang="en-US" altLang="zh-CN" sz="2400" dirty="0" err="1">
                <a:solidFill>
                  <a:schemeClr val="bg1">
                    <a:lumMod val="50000"/>
                  </a:schemeClr>
                </a:solidFill>
                <a:latin typeface="Arial Black" panose="020B0A04020102020204" pitchFamily="34" charset="0"/>
              </a:rPr>
              <a:t>Java</a:t>
            </a:r>
            <a:endParaRPr lang="zh-CN" altLang="en-US" sz="2400" dirty="0">
              <a:solidFill>
                <a:schemeClr val="bg1">
                  <a:lumMod val="50000"/>
                </a:schemeClr>
              </a:solidFill>
              <a:latin typeface="Arial Black" panose="020B0A04020102020204" pitchFamily="34" charset="0"/>
            </a:endParaRPr>
          </a:p>
        </p:txBody>
      </p:sp>
      <p:sp>
        <p:nvSpPr>
          <p:cNvPr id="9219" name="Content Placeholder 2"/>
          <p:cNvSpPr>
            <a:spLocks noGrp="1"/>
          </p:cNvSpPr>
          <p:nvPr>
            <p:ph idx="1"/>
          </p:nvPr>
        </p:nvSpPr>
        <p:spPr>
          <a:xfrm>
            <a:off x="838200" y="1825625"/>
            <a:ext cx="5257800" cy="4351338"/>
          </a:xfrm>
        </p:spPr>
        <p:txBody>
          <a:bodyPr/>
          <a:lstStyle/>
          <a:p>
            <a:r>
              <a:rPr lang="en-US" altLang="zh-CN" dirty="0"/>
              <a:t>1996</a:t>
            </a:r>
            <a:r>
              <a:rPr lang="zh-CN" altLang="en-US" dirty="0"/>
              <a:t>年</a:t>
            </a:r>
            <a:r>
              <a:rPr lang="en-US" altLang="zh-CN" dirty="0"/>
              <a:t>1</a:t>
            </a:r>
            <a:r>
              <a:rPr lang="zh-CN" altLang="en-US" dirty="0"/>
              <a:t>月，</a:t>
            </a:r>
            <a:r>
              <a:rPr lang="en-US" altLang="zh-CN" dirty="0"/>
              <a:t>Sun</a:t>
            </a:r>
            <a:r>
              <a:rPr lang="zh-CN" altLang="en-US" dirty="0"/>
              <a:t>公司发布了</a:t>
            </a:r>
            <a:r>
              <a:rPr lang="en-US" altLang="zh-CN" dirty="0"/>
              <a:t>Java</a:t>
            </a:r>
            <a:r>
              <a:rPr lang="zh-CN" altLang="en-US" dirty="0"/>
              <a:t>的第一个开发工具包（</a:t>
            </a:r>
            <a:r>
              <a:rPr lang="en-US" altLang="zh-CN" dirty="0"/>
              <a:t>JDK 1.0</a:t>
            </a:r>
            <a:r>
              <a:rPr lang="zh-CN" altLang="en-US" dirty="0"/>
              <a:t>）</a:t>
            </a:r>
            <a:endParaRPr lang="en-US" altLang="zh-CN" dirty="0"/>
          </a:p>
          <a:p>
            <a:r>
              <a:rPr lang="en-US" altLang="zh-CN" dirty="0"/>
              <a:t>1997</a:t>
            </a:r>
            <a:r>
              <a:rPr lang="zh-CN" altLang="en-US" dirty="0"/>
              <a:t>年</a:t>
            </a:r>
            <a:r>
              <a:rPr lang="en-US" altLang="zh-CN" dirty="0"/>
              <a:t>2</a:t>
            </a:r>
            <a:r>
              <a:rPr lang="zh-CN" altLang="en-US" dirty="0"/>
              <a:t>月，</a:t>
            </a:r>
            <a:r>
              <a:rPr lang="en-US" altLang="zh-CN" dirty="0"/>
              <a:t>JDK 1.1</a:t>
            </a:r>
            <a:r>
              <a:rPr lang="zh-CN" altLang="en-US" dirty="0"/>
              <a:t>面世</a:t>
            </a:r>
          </a:p>
        </p:txBody>
      </p:sp>
      <p:pic>
        <p:nvPicPr>
          <p:cNvPr id="4098" name="Picture 2">
            <a:extLst>
              <a:ext uri="{FF2B5EF4-FFF2-40B4-BE49-F238E27FC236}">
                <a16:creationId xmlns:a16="http://schemas.microsoft.com/office/drawing/2014/main" id="{6A4AAD84-FD65-47E0-B047-1FBAABF10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150" y="1690688"/>
            <a:ext cx="54102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0CDAF76E-98DE-4E50-8EA0-CE3CCD406FD2}"/>
              </a:ext>
            </a:extLst>
          </p:cNvPr>
          <p:cNvSpPr txBox="1"/>
          <p:nvPr/>
        </p:nvSpPr>
        <p:spPr>
          <a:xfrm>
            <a:off x="7404090" y="4683125"/>
            <a:ext cx="3416320" cy="1384995"/>
          </a:xfrm>
          <a:prstGeom prst="rect">
            <a:avLst/>
          </a:prstGeom>
          <a:noFill/>
        </p:spPr>
        <p:txBody>
          <a:bodyPr wrap="none" rtlCol="0">
            <a:spAutoFit/>
          </a:bodyPr>
          <a:lstStyle/>
          <a:p>
            <a:pPr algn="ctr"/>
            <a:r>
              <a:rPr lang="en-US" altLang="zh-CN" sz="1200" b="1" i="0" dirty="0">
                <a:solidFill>
                  <a:srgbClr val="222222"/>
                </a:solidFill>
                <a:effectLst/>
                <a:latin typeface="宋体" panose="02010600030101010101" pitchFamily="2" charset="-122"/>
                <a:ea typeface="宋体" panose="02010600030101010101" pitchFamily="2" charset="-122"/>
              </a:rPr>
              <a:t>James Arthur Gosling</a:t>
            </a:r>
          </a:p>
          <a:p>
            <a:pPr algn="ctr"/>
            <a:r>
              <a:rPr lang="en-US" altLang="zh-CN" sz="1200" b="1" dirty="0">
                <a:solidFill>
                  <a:srgbClr val="222222"/>
                </a:solidFill>
                <a:latin typeface="宋体" panose="02010600030101010101" pitchFamily="2" charset="-122"/>
                <a:ea typeface="宋体" panose="02010600030101010101" pitchFamily="2" charset="-122"/>
              </a:rPr>
              <a:t>1955/05/19 – </a:t>
            </a:r>
          </a:p>
          <a:p>
            <a:pPr algn="ctr"/>
            <a:r>
              <a:rPr lang="en-US" altLang="zh-CN" sz="1200" b="1" dirty="0">
                <a:solidFill>
                  <a:srgbClr val="222222"/>
                </a:solidFill>
                <a:latin typeface="宋体" panose="02010600030101010101" pitchFamily="2" charset="-122"/>
                <a:ea typeface="宋体" panose="02010600030101010101" pitchFamily="2" charset="-122"/>
              </a:rPr>
              <a:t>1977 </a:t>
            </a:r>
            <a:r>
              <a:rPr lang="zh-CN" altLang="en-US" sz="1200" b="1" dirty="0">
                <a:solidFill>
                  <a:srgbClr val="222222"/>
                </a:solidFill>
                <a:latin typeface="宋体" panose="02010600030101010101" pitchFamily="2" charset="-122"/>
                <a:ea typeface="宋体" panose="02010600030101010101" pitchFamily="2" charset="-122"/>
              </a:rPr>
              <a:t>加拿大卡尔加里大学计算机科学学士</a:t>
            </a:r>
            <a:endParaRPr lang="en-US" altLang="zh-CN" sz="1200" b="1" dirty="0">
              <a:solidFill>
                <a:srgbClr val="222222"/>
              </a:solidFill>
              <a:latin typeface="宋体" panose="02010600030101010101" pitchFamily="2" charset="-122"/>
              <a:ea typeface="宋体" panose="02010600030101010101" pitchFamily="2" charset="-122"/>
            </a:endParaRPr>
          </a:p>
          <a:p>
            <a:pPr algn="ctr"/>
            <a:r>
              <a:rPr lang="en-US" altLang="zh-CN" sz="1200" b="1" dirty="0">
                <a:solidFill>
                  <a:srgbClr val="222222"/>
                </a:solidFill>
                <a:latin typeface="宋体" panose="02010600030101010101" pitchFamily="2" charset="-122"/>
                <a:ea typeface="宋体" panose="02010600030101010101" pitchFamily="2" charset="-122"/>
              </a:rPr>
              <a:t>1983</a:t>
            </a:r>
            <a:r>
              <a:rPr lang="zh-CN" altLang="en-US" sz="1200" b="1" dirty="0">
                <a:solidFill>
                  <a:srgbClr val="222222"/>
                </a:solidFill>
                <a:latin typeface="宋体" panose="02010600030101010101" pitchFamily="2" charset="-122"/>
                <a:ea typeface="宋体" panose="02010600030101010101" pitchFamily="2" charset="-122"/>
              </a:rPr>
              <a:t>卡内基梅隆大学计算机博士</a:t>
            </a:r>
            <a:endParaRPr lang="en-US" altLang="zh-CN" sz="1200" b="1" dirty="0">
              <a:solidFill>
                <a:srgbClr val="222222"/>
              </a:solidFill>
              <a:latin typeface="宋体" panose="02010600030101010101" pitchFamily="2" charset="-122"/>
              <a:ea typeface="宋体" panose="02010600030101010101" pitchFamily="2" charset="-122"/>
            </a:endParaRPr>
          </a:p>
          <a:p>
            <a:pPr algn="ctr"/>
            <a:r>
              <a:rPr lang="zh-CN" altLang="en-US" sz="1200" b="1" dirty="0">
                <a:solidFill>
                  <a:srgbClr val="222222"/>
                </a:solidFill>
                <a:latin typeface="宋体" panose="02010600030101010101" pitchFamily="2" charset="-122"/>
                <a:ea typeface="宋体" panose="02010600030101010101" pitchFamily="2" charset="-122"/>
              </a:rPr>
              <a:t>美国国家工程院的外籍会员</a:t>
            </a:r>
            <a:endParaRPr lang="en-US" altLang="zh-CN" sz="1200" b="1" dirty="0">
              <a:solidFill>
                <a:srgbClr val="222222"/>
              </a:solidFill>
              <a:latin typeface="宋体" panose="02010600030101010101" pitchFamily="2" charset="-122"/>
              <a:ea typeface="宋体" panose="02010600030101010101" pitchFamily="2" charset="-122"/>
            </a:endParaRPr>
          </a:p>
          <a:p>
            <a:pPr algn="ctr"/>
            <a:r>
              <a:rPr lang="zh-CN" altLang="en-US" sz="1200" b="1" dirty="0">
                <a:solidFill>
                  <a:srgbClr val="222222"/>
                </a:solidFill>
                <a:latin typeface="宋体" panose="02010600030101010101" pitchFamily="2" charset="-122"/>
                <a:ea typeface="宋体" panose="02010600030101010101" pitchFamily="2" charset="-122"/>
              </a:rPr>
              <a:t>先后就职于</a:t>
            </a:r>
            <a:r>
              <a:rPr lang="en-US" altLang="zh-CN" sz="1200" b="1" dirty="0">
                <a:solidFill>
                  <a:srgbClr val="222222"/>
                </a:solidFill>
                <a:latin typeface="宋体" panose="02010600030101010101" pitchFamily="2" charset="-122"/>
                <a:ea typeface="宋体" panose="02010600030101010101" pitchFamily="2" charset="-122"/>
              </a:rPr>
              <a:t>IBM</a:t>
            </a:r>
            <a:r>
              <a:rPr lang="zh-CN" altLang="en-US" sz="1200" b="1" dirty="0">
                <a:solidFill>
                  <a:srgbClr val="222222"/>
                </a:solidFill>
                <a:latin typeface="宋体" panose="02010600030101010101" pitchFamily="2" charset="-122"/>
                <a:ea typeface="宋体" panose="02010600030101010101" pitchFamily="2" charset="-122"/>
              </a:rPr>
              <a:t>、</a:t>
            </a:r>
            <a:r>
              <a:rPr lang="en-US" altLang="zh-CN" sz="1200" b="1" dirty="0">
                <a:solidFill>
                  <a:srgbClr val="222222"/>
                </a:solidFill>
                <a:latin typeface="宋体" panose="02010600030101010101" pitchFamily="2" charset="-122"/>
                <a:ea typeface="宋体" panose="02010600030101010101" pitchFamily="2" charset="-122"/>
              </a:rPr>
              <a:t>Sun</a:t>
            </a:r>
            <a:r>
              <a:rPr lang="zh-CN" altLang="en-US" sz="1200" b="1" dirty="0">
                <a:solidFill>
                  <a:srgbClr val="222222"/>
                </a:solidFill>
                <a:latin typeface="宋体" panose="02010600030101010101" pitchFamily="2" charset="-122"/>
                <a:ea typeface="宋体" panose="02010600030101010101" pitchFamily="2" charset="-122"/>
              </a:rPr>
              <a:t>、甲骨文、</a:t>
            </a:r>
            <a:r>
              <a:rPr lang="en-US" altLang="zh-CN" sz="1200" b="1" dirty="0">
                <a:solidFill>
                  <a:srgbClr val="222222"/>
                </a:solidFill>
                <a:latin typeface="宋体" panose="02010600030101010101" pitchFamily="2" charset="-122"/>
                <a:ea typeface="宋体" panose="02010600030101010101" pitchFamily="2" charset="-122"/>
              </a:rPr>
              <a:t>Google</a:t>
            </a:r>
            <a:r>
              <a:rPr lang="zh-CN" altLang="en-US" sz="1200" b="1" dirty="0">
                <a:solidFill>
                  <a:srgbClr val="222222"/>
                </a:solidFill>
                <a:latin typeface="宋体" panose="02010600030101010101" pitchFamily="2" charset="-122"/>
                <a:ea typeface="宋体" panose="02010600030101010101" pitchFamily="2" charset="-122"/>
              </a:rPr>
              <a:t>、亚马逊</a:t>
            </a:r>
            <a:endParaRPr lang="en-US" altLang="zh-CN" sz="1200" b="1" dirty="0">
              <a:solidFill>
                <a:srgbClr val="222222"/>
              </a:solidFill>
              <a:latin typeface="宋体" panose="02010600030101010101" pitchFamily="2" charset="-122"/>
              <a:ea typeface="宋体" panose="02010600030101010101" pitchFamily="2" charset="-122"/>
            </a:endParaRPr>
          </a:p>
          <a:p>
            <a:pPr algn="ctr"/>
            <a:endParaRPr lang="zh-CN" altLang="en-US" sz="1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1589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2. Java</a:t>
            </a:r>
            <a:br>
              <a:rPr lang="en-US" altLang="zh-CN" dirty="0"/>
            </a:br>
            <a:r>
              <a:rPr lang="en-US" altLang="zh-CN" sz="2400" dirty="0" err="1">
                <a:solidFill>
                  <a:schemeClr val="bg1">
                    <a:lumMod val="50000"/>
                  </a:schemeClr>
                </a:solidFill>
                <a:latin typeface="Arial Black" panose="020B0A04020102020204" pitchFamily="34" charset="0"/>
              </a:rPr>
              <a:t>Java</a:t>
            </a:r>
            <a:endParaRPr lang="zh-CN" altLang="en-US" sz="2400" dirty="0">
              <a:solidFill>
                <a:schemeClr val="bg1">
                  <a:lumMod val="50000"/>
                </a:schemeClr>
              </a:solidFill>
              <a:latin typeface="Arial Black" panose="020B0A04020102020204" pitchFamily="34" charset="0"/>
            </a:endParaRPr>
          </a:p>
        </p:txBody>
      </p:sp>
      <p:sp>
        <p:nvSpPr>
          <p:cNvPr id="9219" name="Content Placeholder 2"/>
          <p:cNvSpPr>
            <a:spLocks noGrp="1"/>
          </p:cNvSpPr>
          <p:nvPr>
            <p:ph idx="1"/>
          </p:nvPr>
        </p:nvSpPr>
        <p:spPr/>
        <p:txBody>
          <a:bodyPr/>
          <a:lstStyle/>
          <a:p>
            <a:r>
              <a:rPr lang="en-US" altLang="zh-CN" dirty="0"/>
              <a:t>1998</a:t>
            </a:r>
            <a:r>
              <a:rPr lang="zh-CN" altLang="en-US" dirty="0"/>
              <a:t>年</a:t>
            </a:r>
            <a:r>
              <a:rPr lang="en-US" altLang="zh-CN" dirty="0"/>
              <a:t>12</a:t>
            </a:r>
            <a:r>
              <a:rPr lang="zh-CN" altLang="en-US" dirty="0"/>
              <a:t>月</a:t>
            </a:r>
            <a:r>
              <a:rPr lang="en-US" altLang="zh-CN" dirty="0"/>
              <a:t>4</a:t>
            </a:r>
            <a:r>
              <a:rPr lang="zh-CN" altLang="en-US" dirty="0"/>
              <a:t>日，</a:t>
            </a:r>
            <a:r>
              <a:rPr lang="en-US" altLang="zh-CN" dirty="0"/>
              <a:t>JDK1.2</a:t>
            </a:r>
            <a:r>
              <a:rPr lang="zh-CN" altLang="en-US" dirty="0"/>
              <a:t>发布，</a:t>
            </a:r>
            <a:r>
              <a:rPr lang="en-US" altLang="zh-CN" dirty="0"/>
              <a:t>Java</a:t>
            </a:r>
            <a:r>
              <a:rPr lang="zh-CN" altLang="en-US" dirty="0"/>
              <a:t>技术体系拆分为三个方向：</a:t>
            </a:r>
            <a:endParaRPr lang="en-US" altLang="zh-CN" dirty="0"/>
          </a:p>
          <a:p>
            <a:pPr lvl="1"/>
            <a:r>
              <a:rPr lang="en-US" altLang="zh-CN" dirty="0"/>
              <a:t>Java SE</a:t>
            </a:r>
            <a:r>
              <a:rPr lang="zh-CN" altLang="en-US" dirty="0"/>
              <a:t>：标准版。当前最新版本是</a:t>
            </a:r>
            <a:r>
              <a:rPr lang="en-US" altLang="zh-CN" dirty="0"/>
              <a:t>Java 20</a:t>
            </a:r>
            <a:r>
              <a:rPr lang="zh-CN" altLang="en-US" dirty="0"/>
              <a:t>（</a:t>
            </a:r>
            <a:r>
              <a:rPr lang="en-US" altLang="zh-CN" dirty="0"/>
              <a:t>2023</a:t>
            </a:r>
            <a:r>
              <a:rPr lang="zh-CN" altLang="en-US" dirty="0"/>
              <a:t>年</a:t>
            </a:r>
            <a:r>
              <a:rPr lang="en-US" altLang="zh-CN" dirty="0"/>
              <a:t>3</a:t>
            </a:r>
            <a:r>
              <a:rPr lang="zh-CN" altLang="en-US" dirty="0"/>
              <a:t>月</a:t>
            </a:r>
            <a:r>
              <a:rPr lang="en-US" altLang="zh-CN" dirty="0"/>
              <a:t>22</a:t>
            </a:r>
            <a:r>
              <a:rPr lang="zh-CN" altLang="en-US" dirty="0"/>
              <a:t>日发布）</a:t>
            </a:r>
            <a:endParaRPr lang="en-US" altLang="zh-CN" dirty="0"/>
          </a:p>
          <a:p>
            <a:pPr lvl="1"/>
            <a:r>
              <a:rPr lang="en-US" altLang="zh-CN" dirty="0"/>
              <a:t>Java EE</a:t>
            </a:r>
            <a:r>
              <a:rPr lang="zh-CN" altLang="en-US" dirty="0"/>
              <a:t>：企业版。用于企业级大型应用开发，包含了</a:t>
            </a:r>
            <a:r>
              <a:rPr lang="en-US" altLang="zh-CN" dirty="0"/>
              <a:t>Web</a:t>
            </a:r>
            <a:r>
              <a:rPr lang="zh-CN" altLang="en-US" dirty="0"/>
              <a:t>、</a:t>
            </a:r>
            <a:r>
              <a:rPr lang="en-US" altLang="zh-CN" dirty="0"/>
              <a:t>Security</a:t>
            </a:r>
            <a:r>
              <a:rPr lang="zh-CN" altLang="en-US" dirty="0"/>
              <a:t>、</a:t>
            </a:r>
            <a:r>
              <a:rPr lang="en-US" altLang="zh-CN" dirty="0"/>
              <a:t>Management</a:t>
            </a:r>
            <a:r>
              <a:rPr lang="zh-CN" altLang="en-US" dirty="0"/>
              <a:t>等几十种标准技术</a:t>
            </a:r>
            <a:endParaRPr lang="en-US" altLang="zh-CN" dirty="0"/>
          </a:p>
          <a:p>
            <a:pPr lvl="1"/>
            <a:r>
              <a:rPr lang="en-US" altLang="zh-CN" dirty="0"/>
              <a:t>Java ME</a:t>
            </a:r>
            <a:r>
              <a:rPr lang="zh-CN" altLang="en-US" dirty="0"/>
              <a:t>：移动版。随着</a:t>
            </a:r>
            <a:r>
              <a:rPr lang="en-US" altLang="zh-CN" dirty="0"/>
              <a:t>Android/iOS</a:t>
            </a:r>
            <a:r>
              <a:rPr lang="zh-CN" altLang="en-US" dirty="0"/>
              <a:t>的流行，它已几乎销声匿迹</a:t>
            </a:r>
          </a:p>
        </p:txBody>
      </p:sp>
    </p:spTree>
    <p:extLst>
      <p:ext uri="{BB962C8B-B14F-4D97-AF65-F5344CB8AC3E}">
        <p14:creationId xmlns:p14="http://schemas.microsoft.com/office/powerpoint/2010/main" val="243258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dirty="0"/>
              <a:t>3. </a:t>
            </a:r>
            <a:r>
              <a:rPr lang="en-US" altLang="zh-CN" dirty="0" err="1"/>
              <a:t>JavaEE</a:t>
            </a:r>
            <a:r>
              <a:rPr lang="zh-CN" altLang="en-US" dirty="0"/>
              <a:t>的发展历程</a:t>
            </a:r>
            <a:br>
              <a:rPr lang="en-US" altLang="zh-CN" dirty="0"/>
            </a:br>
            <a:r>
              <a:rPr lang="en-US" altLang="zh-CN" sz="2400" dirty="0">
                <a:solidFill>
                  <a:schemeClr val="bg1">
                    <a:lumMod val="50000"/>
                  </a:schemeClr>
                </a:solidFill>
                <a:latin typeface="Arial Black" panose="020B0A04020102020204" pitchFamily="34" charset="0"/>
              </a:rPr>
              <a:t>History of </a:t>
            </a:r>
            <a:r>
              <a:rPr lang="en-US" altLang="zh-CN" sz="2400" dirty="0" err="1">
                <a:solidFill>
                  <a:schemeClr val="bg1">
                    <a:lumMod val="50000"/>
                  </a:schemeClr>
                </a:solidFill>
                <a:latin typeface="Arial Black" panose="020B0A04020102020204" pitchFamily="34" charset="0"/>
              </a:rPr>
              <a:t>JavaEE</a:t>
            </a:r>
            <a:endParaRPr lang="zh-CN" altLang="en-US" sz="2400" dirty="0"/>
          </a:p>
        </p:txBody>
      </p:sp>
      <p:sp>
        <p:nvSpPr>
          <p:cNvPr id="20" name="TextBox 62">
            <a:extLst>
              <a:ext uri="{FF2B5EF4-FFF2-40B4-BE49-F238E27FC236}">
                <a16:creationId xmlns:a16="http://schemas.microsoft.com/office/drawing/2014/main" id="{706FFAFC-F4E1-4258-8F7A-B86904AC5518}"/>
              </a:ext>
            </a:extLst>
          </p:cNvPr>
          <p:cNvSpPr txBox="1"/>
          <p:nvPr/>
        </p:nvSpPr>
        <p:spPr>
          <a:xfrm>
            <a:off x="10801310" y="8808518"/>
            <a:ext cx="877163" cy="369332"/>
          </a:xfrm>
          <a:prstGeom prst="rect">
            <a:avLst/>
          </a:prstGeom>
          <a:noFill/>
        </p:spPr>
        <p:txBody>
          <a:bodyPr wrap="none" rtlCol="0">
            <a:spAutoFit/>
          </a:bodyPr>
          <a:lstStyle/>
          <a:p>
            <a:r>
              <a:rPr lang="zh-CN" altLang="en-US" dirty="0"/>
              <a:t>延时符</a:t>
            </a:r>
          </a:p>
        </p:txBody>
      </p:sp>
      <p:cxnSp>
        <p:nvCxnSpPr>
          <p:cNvPr id="21" name="直接箭头连接符 20">
            <a:extLst>
              <a:ext uri="{FF2B5EF4-FFF2-40B4-BE49-F238E27FC236}">
                <a16:creationId xmlns:a16="http://schemas.microsoft.com/office/drawing/2014/main" id="{189517AA-021A-4E62-8F3A-63FA470038A1}"/>
              </a:ext>
            </a:extLst>
          </p:cNvPr>
          <p:cNvCxnSpPr>
            <a:cxnSpLocks/>
          </p:cNvCxnSpPr>
          <p:nvPr/>
        </p:nvCxnSpPr>
        <p:spPr>
          <a:xfrm>
            <a:off x="540000" y="2859893"/>
            <a:ext cx="11160000" cy="0"/>
          </a:xfrm>
          <a:prstGeom prst="straightConnector1">
            <a:avLst/>
          </a:prstGeom>
          <a:ln w="57150">
            <a:solidFill>
              <a:srgbClr val="1A3F6C"/>
            </a:solidFill>
            <a:tailEnd type="arrow"/>
          </a:ln>
        </p:spPr>
        <p:style>
          <a:lnRef idx="1">
            <a:schemeClr val="accent1"/>
          </a:lnRef>
          <a:fillRef idx="0">
            <a:schemeClr val="accent1"/>
          </a:fillRef>
          <a:effectRef idx="0">
            <a:schemeClr val="accent1"/>
          </a:effectRef>
          <a:fontRef idx="minor">
            <a:schemeClr val="tx1"/>
          </a:fontRef>
        </p:style>
      </p:cxnSp>
      <p:sp>
        <p:nvSpPr>
          <p:cNvPr id="22" name="椭圆 34">
            <a:extLst>
              <a:ext uri="{FF2B5EF4-FFF2-40B4-BE49-F238E27FC236}">
                <a16:creationId xmlns:a16="http://schemas.microsoft.com/office/drawing/2014/main" id="{68F78305-39C9-4772-AE5E-923CC5AF4750}"/>
              </a:ext>
            </a:extLst>
          </p:cNvPr>
          <p:cNvSpPr/>
          <p:nvPr/>
        </p:nvSpPr>
        <p:spPr>
          <a:xfrm>
            <a:off x="775252" y="2140039"/>
            <a:ext cx="946956" cy="121783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中宋" panose="02010600040101010101" pitchFamily="2" charset="-122"/>
              <a:ea typeface="华文中宋" panose="02010600040101010101" pitchFamily="2" charset="-122"/>
            </a:endParaRPr>
          </a:p>
        </p:txBody>
      </p:sp>
      <p:sp>
        <p:nvSpPr>
          <p:cNvPr id="24" name="矩形 23">
            <a:extLst>
              <a:ext uri="{FF2B5EF4-FFF2-40B4-BE49-F238E27FC236}">
                <a16:creationId xmlns:a16="http://schemas.microsoft.com/office/drawing/2014/main" id="{8B7E6365-F945-4755-B4EF-6582C2CA99D9}"/>
              </a:ext>
            </a:extLst>
          </p:cNvPr>
          <p:cNvSpPr/>
          <p:nvPr/>
        </p:nvSpPr>
        <p:spPr>
          <a:xfrm>
            <a:off x="663586" y="1814805"/>
            <a:ext cx="1171626" cy="338554"/>
          </a:xfrm>
          <a:prstGeom prst="rect">
            <a:avLst/>
          </a:prstGeom>
        </p:spPr>
        <p:txBody>
          <a:bodyPr wrap="square">
            <a:spAutoFit/>
          </a:bodyPr>
          <a:lstStyle/>
          <a:p>
            <a:r>
              <a:rPr lang="en-US" altLang="zh-CN" sz="1600" dirty="0">
                <a:latin typeface="华文中宋" panose="02010600040101010101" pitchFamily="2" charset="-122"/>
                <a:ea typeface="华文中宋" panose="02010600040101010101" pitchFamily="2" charset="-122"/>
              </a:rPr>
              <a:t>J2EE 1.2</a:t>
            </a:r>
            <a:endParaRPr lang="zh-CN" altLang="en-US" sz="1600" dirty="0">
              <a:latin typeface="华文中宋" panose="02010600040101010101" pitchFamily="2" charset="-122"/>
              <a:ea typeface="华文中宋" panose="02010600040101010101" pitchFamily="2" charset="-122"/>
            </a:endParaRPr>
          </a:p>
        </p:txBody>
      </p:sp>
      <p:sp>
        <p:nvSpPr>
          <p:cNvPr id="36" name="TextBox 73">
            <a:extLst>
              <a:ext uri="{FF2B5EF4-FFF2-40B4-BE49-F238E27FC236}">
                <a16:creationId xmlns:a16="http://schemas.microsoft.com/office/drawing/2014/main" id="{351E888E-4F3A-4A76-B2EA-6B231D555DBB}"/>
              </a:ext>
            </a:extLst>
          </p:cNvPr>
          <p:cNvSpPr txBox="1"/>
          <p:nvPr/>
        </p:nvSpPr>
        <p:spPr>
          <a:xfrm>
            <a:off x="722582" y="2529091"/>
            <a:ext cx="983888" cy="646331"/>
          </a:xfrm>
          <a:prstGeom prst="rect">
            <a:avLst/>
          </a:prstGeom>
          <a:noFill/>
        </p:spPr>
        <p:txBody>
          <a:bodyPr wrap="square" rtlCol="0">
            <a:spAutoFit/>
          </a:bodyPr>
          <a:lstStyle/>
          <a:p>
            <a:pPr algn="ctr"/>
            <a:r>
              <a:rPr lang="en-US" altLang="zh-CN" dirty="0">
                <a:solidFill>
                  <a:schemeClr val="bg1"/>
                </a:solidFill>
                <a:latin typeface="华文中宋" panose="02010600040101010101" pitchFamily="2" charset="-122"/>
                <a:ea typeface="华文中宋" panose="02010600040101010101" pitchFamily="2" charset="-122"/>
              </a:rPr>
              <a:t>1999</a:t>
            </a:r>
            <a:r>
              <a:rPr lang="zh-CN" altLang="en-US" dirty="0">
                <a:solidFill>
                  <a:schemeClr val="bg1"/>
                </a:solidFill>
                <a:latin typeface="华文中宋" panose="02010600040101010101" pitchFamily="2" charset="-122"/>
                <a:ea typeface="华文中宋" panose="02010600040101010101" pitchFamily="2" charset="-122"/>
              </a:rPr>
              <a:t>年</a:t>
            </a:r>
            <a:r>
              <a:rPr lang="en-US" altLang="zh-CN" dirty="0">
                <a:solidFill>
                  <a:schemeClr val="bg1"/>
                </a:solidFill>
                <a:latin typeface="华文中宋" panose="02010600040101010101" pitchFamily="2" charset="-122"/>
                <a:ea typeface="华文中宋" panose="02010600040101010101" pitchFamily="2" charset="-122"/>
              </a:rPr>
              <a:t>12</a:t>
            </a:r>
            <a:r>
              <a:rPr lang="zh-CN" altLang="en-US" dirty="0">
                <a:solidFill>
                  <a:schemeClr val="bg1"/>
                </a:solidFill>
                <a:latin typeface="华文中宋" panose="02010600040101010101" pitchFamily="2" charset="-122"/>
                <a:ea typeface="华文中宋" panose="02010600040101010101" pitchFamily="2" charset="-122"/>
              </a:rPr>
              <a:t>月</a:t>
            </a:r>
          </a:p>
        </p:txBody>
      </p:sp>
      <p:sp>
        <p:nvSpPr>
          <p:cNvPr id="63" name="TextBox 62">
            <a:extLst>
              <a:ext uri="{FF2B5EF4-FFF2-40B4-BE49-F238E27FC236}">
                <a16:creationId xmlns:a16="http://schemas.microsoft.com/office/drawing/2014/main" id="{E91C11BB-897E-4AF7-9429-48A15FBBF508}"/>
              </a:ext>
            </a:extLst>
          </p:cNvPr>
          <p:cNvSpPr txBox="1"/>
          <p:nvPr/>
        </p:nvSpPr>
        <p:spPr>
          <a:xfrm>
            <a:off x="10816902" y="11513507"/>
            <a:ext cx="877163" cy="369332"/>
          </a:xfrm>
          <a:prstGeom prst="rect">
            <a:avLst/>
          </a:prstGeom>
          <a:noFill/>
        </p:spPr>
        <p:txBody>
          <a:bodyPr wrap="none" rtlCol="0">
            <a:spAutoFit/>
          </a:bodyPr>
          <a:lstStyle/>
          <a:p>
            <a:r>
              <a:rPr lang="zh-CN" altLang="en-US" dirty="0"/>
              <a:t>延时符</a:t>
            </a:r>
          </a:p>
        </p:txBody>
      </p:sp>
    </p:spTree>
    <p:extLst>
      <p:ext uri="{BB962C8B-B14F-4D97-AF65-F5344CB8AC3E}">
        <p14:creationId xmlns:p14="http://schemas.microsoft.com/office/powerpoint/2010/main" val="42612980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4087</TotalTime>
  <Words>5282</Words>
  <Application>Microsoft Office PowerPoint</Application>
  <PresentationFormat>宽屏</PresentationFormat>
  <Paragraphs>1273</Paragraphs>
  <Slides>45</Slides>
  <Notes>39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59" baseType="lpstr">
      <vt:lpstr>-apple-system</vt:lpstr>
      <vt:lpstr>PingFang SC</vt:lpstr>
      <vt:lpstr>等线</vt:lpstr>
      <vt:lpstr>等线 Light</vt:lpstr>
      <vt:lpstr>华文宋体</vt:lpstr>
      <vt:lpstr>华文中宋</vt:lpstr>
      <vt:lpstr>宋体</vt:lpstr>
      <vt:lpstr>微软雅黑</vt:lpstr>
      <vt:lpstr>Arial</vt:lpstr>
      <vt:lpstr>Arial</vt:lpstr>
      <vt:lpstr>Arial Black</vt:lpstr>
      <vt:lpstr>Courier New</vt:lpstr>
      <vt:lpstr>Office 主题​​</vt:lpstr>
      <vt:lpstr>Visio.Drawing.11</vt:lpstr>
      <vt:lpstr>JavaEE平台技术 JavaEE Platform Technologies</vt:lpstr>
      <vt:lpstr>目录</vt:lpstr>
      <vt:lpstr>1. 后端开发 Back-End Development</vt:lpstr>
      <vt:lpstr>1. 后端开发 Back-End Development</vt:lpstr>
      <vt:lpstr>1. 后端开发 Back-End Development</vt:lpstr>
      <vt:lpstr>1. 后端开发 Back-End Development</vt:lpstr>
      <vt:lpstr>2. Java Java</vt:lpstr>
      <vt:lpstr>2. Java Java</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2. JavaEE的发展历程</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3. JavaEE的发展历程 History of JavaEE</vt:lpstr>
      <vt:lpstr>4. JavaEE的SPEC Spec. in JavaEE</vt:lpstr>
      <vt:lpstr>4. JavaEE的SPEC Spec. in JavaEE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软件需求获取分析</dc:title>
  <dc:creator>yuting zhou</dc:creator>
  <cp:lastModifiedBy>qiu ming</cp:lastModifiedBy>
  <cp:revision>773</cp:revision>
  <dcterms:created xsi:type="dcterms:W3CDTF">2023-07-05T10:25:15Z</dcterms:created>
  <dcterms:modified xsi:type="dcterms:W3CDTF">2023-09-13T13:04:35Z</dcterms:modified>
</cp:coreProperties>
</file>