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1"/>
  </p:handoutMasterIdLst>
  <p:sldIdLst>
    <p:sldId id="716" r:id="rId3"/>
    <p:sldId id="432" r:id="rId5"/>
    <p:sldId id="548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542" r:id="rId18"/>
    <p:sldId id="543" r:id="rId19"/>
    <p:sldId id="444" r:id="rId20"/>
    <p:sldId id="445" r:id="rId21"/>
    <p:sldId id="446" r:id="rId22"/>
    <p:sldId id="448" r:id="rId23"/>
    <p:sldId id="451" r:id="rId24"/>
    <p:sldId id="449" r:id="rId25"/>
    <p:sldId id="454" r:id="rId26"/>
    <p:sldId id="457" r:id="rId27"/>
    <p:sldId id="458" r:id="rId28"/>
    <p:sldId id="460" r:id="rId29"/>
    <p:sldId id="462" r:id="rId30"/>
    <p:sldId id="546" r:id="rId31"/>
    <p:sldId id="726" r:id="rId32"/>
    <p:sldId id="485" r:id="rId33"/>
    <p:sldId id="727" r:id="rId34"/>
    <p:sldId id="486" r:id="rId35"/>
    <p:sldId id="487" r:id="rId36"/>
    <p:sldId id="488" r:id="rId37"/>
    <p:sldId id="489" r:id="rId38"/>
    <p:sldId id="491" r:id="rId39"/>
    <p:sldId id="492" r:id="rId40"/>
    <p:sldId id="493" r:id="rId41"/>
    <p:sldId id="494" r:id="rId42"/>
    <p:sldId id="495" r:id="rId43"/>
    <p:sldId id="505" r:id="rId44"/>
    <p:sldId id="506" r:id="rId45"/>
    <p:sldId id="507" r:id="rId46"/>
    <p:sldId id="496" r:id="rId47"/>
    <p:sldId id="497" r:id="rId48"/>
    <p:sldId id="498" r:id="rId49"/>
    <p:sldId id="500" r:id="rId50"/>
    <p:sldId id="502" r:id="rId51"/>
    <p:sldId id="661" r:id="rId52"/>
    <p:sldId id="662" r:id="rId53"/>
    <p:sldId id="579" r:id="rId54"/>
    <p:sldId id="580" r:id="rId55"/>
    <p:sldId id="581" r:id="rId56"/>
    <p:sldId id="582" r:id="rId57"/>
    <p:sldId id="583" r:id="rId58"/>
    <p:sldId id="584" r:id="rId59"/>
    <p:sldId id="585" r:id="rId60"/>
    <p:sldId id="586" r:id="rId61"/>
    <p:sldId id="587" r:id="rId62"/>
    <p:sldId id="588" r:id="rId63"/>
    <p:sldId id="589" r:id="rId64"/>
    <p:sldId id="590" r:id="rId65"/>
    <p:sldId id="591" r:id="rId66"/>
    <p:sldId id="728" r:id="rId67"/>
    <p:sldId id="592" r:id="rId68"/>
    <p:sldId id="593" r:id="rId69"/>
    <p:sldId id="594" r:id="rId70"/>
    <p:sldId id="595" r:id="rId71"/>
    <p:sldId id="596" r:id="rId72"/>
    <p:sldId id="729" r:id="rId73"/>
    <p:sldId id="607" r:id="rId74"/>
    <p:sldId id="608" r:id="rId75"/>
    <p:sldId id="609" r:id="rId76"/>
    <p:sldId id="805" r:id="rId77"/>
    <p:sldId id="806" r:id="rId78"/>
    <p:sldId id="508" r:id="rId79"/>
    <p:sldId id="742" r:id="rId8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0080"/>
    <a:srgbClr val="FF00FF"/>
    <a:srgbClr val="0000FF"/>
    <a:srgbClr val="CC0066"/>
    <a:srgbClr val="660033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737" autoAdjust="0"/>
  </p:normalViewPr>
  <p:slideViewPr>
    <p:cSldViewPr>
      <p:cViewPr>
        <p:scale>
          <a:sx n="75" d="100"/>
          <a:sy n="75" d="100"/>
        </p:scale>
        <p:origin x="-1824" y="-288"/>
      </p:cViewPr>
      <p:guideLst>
        <p:guide orient="horz" pos="2160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02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287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tableStyles" Target="tableStyles.xml"/><Relationship Id="rId83" Type="http://schemas.openxmlformats.org/officeDocument/2006/relationships/viewProps" Target="viewProps.xml"/><Relationship Id="rId82" Type="http://schemas.openxmlformats.org/officeDocument/2006/relationships/presProps" Target="presProps.xml"/><Relationship Id="rId81" Type="http://schemas.openxmlformats.org/officeDocument/2006/relationships/handoutMaster" Target="handoutMasters/handoutMaster1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wmf"/><Relationship Id="rId4" Type="http://schemas.openxmlformats.org/officeDocument/2006/relationships/image" Target="../media/image72.jpeg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0" Type="http://schemas.openxmlformats.org/officeDocument/2006/relationships/image" Target="../media/image102.wmf"/><Relationship Id="rId1" Type="http://schemas.openxmlformats.org/officeDocument/2006/relationships/image" Target="../media/image93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7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8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8030705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8030705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8030705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803070505020304" pitchFamily="18" charset="0"/>
              </a:defRPr>
            </a:lvl1pPr>
          </a:lstStyle>
          <a:p>
            <a:pPr>
              <a:defRPr/>
            </a:pPr>
            <a:fld id="{0D238237-E3C6-4499-A68F-D2C58C0CE69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8030705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8030705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3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24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8030705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803070505020304" pitchFamily="18" charset="0"/>
              </a:defRPr>
            </a:lvl1pPr>
          </a:lstStyle>
          <a:p>
            <a:pPr>
              <a:defRPr/>
            </a:pPr>
            <a:fld id="{4BE0A681-876F-4D68-8C87-D0E7E94F3E1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8030705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8030705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8030705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8030705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8030705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一次课</a:t>
            </a:r>
            <a:r>
              <a:rPr lang="en-US" altLang="zh-CN"/>
              <a:t>27</a:t>
            </a:r>
            <a:r>
              <a:rPr lang="zh-CN" altLang="en-US"/>
              <a:t>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6A5C7-2AD8-4CBC-A285-252385826A9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518025" cy="3387725"/>
          </a:xfrm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5397500"/>
            <a:ext cx="5021262" cy="439738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06FCB-5C64-4DA8-9DAA-8F5E9157992E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518025" cy="3387725"/>
          </a:xfrm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5397500"/>
            <a:ext cx="5021262" cy="439738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ChangeArrowheads="1"/>
          </p:cNvSpPr>
          <p:nvPr userDrawn="1"/>
        </p:nvSpPr>
        <p:spPr bwMode="auto">
          <a:xfrm>
            <a:off x="9525" y="6477000"/>
            <a:ext cx="9134475" cy="381000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704020202020204" pitchFamily="34" charset="0"/>
            </a:endParaRPr>
          </a:p>
        </p:txBody>
      </p:sp>
      <p:sp>
        <p:nvSpPr>
          <p:cNvPr id="723978" name="Rectangle 10"/>
          <p:cNvSpPr>
            <a:spLocks noChangeArrowheads="1"/>
          </p:cNvSpPr>
          <p:nvPr userDrawn="1"/>
        </p:nvSpPr>
        <p:spPr bwMode="auto">
          <a:xfrm>
            <a:off x="-3175" y="-12700"/>
            <a:ext cx="9134475" cy="476250"/>
          </a:xfrm>
          <a:prstGeom prst="rect">
            <a:avLst/>
          </a:prstGeom>
          <a:solidFill>
            <a:srgbClr val="3399FF"/>
          </a:solidFill>
          <a:ln w="0">
            <a:solidFill>
              <a:srgbClr val="3399FF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77.xml"/><Relationship Id="rId3" Type="http://schemas.openxmlformats.org/officeDocument/2006/relationships/slide" Target="slide76.xml"/><Relationship Id="rId2" Type="http://schemas.openxmlformats.org/officeDocument/2006/relationships/slide" Target="slide30.xml"/><Relationship Id="rId1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6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3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4.jpeg"/><Relationship Id="rId3" Type="http://schemas.openxmlformats.org/officeDocument/2006/relationships/image" Target="../media/image43.GIF"/><Relationship Id="rId2" Type="http://schemas.openxmlformats.org/officeDocument/2006/relationships/image" Target="../media/image42.GIF"/><Relationship Id="rId1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8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2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45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4.wmf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5.bin"/><Relationship Id="rId3" Type="http://schemas.openxmlformats.org/officeDocument/2006/relationships/image" Target="../media/image62.wmf"/><Relationship Id="rId2" Type="http://schemas.openxmlformats.org/officeDocument/2006/relationships/oleObject" Target="../embeddings/oleObject54.bin"/><Relationship Id="rId1" Type="http://schemas.openxmlformats.org/officeDocument/2006/relationships/image" Target="../media/image61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5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jpeg"/><Relationship Id="rId8" Type="http://schemas.openxmlformats.org/officeDocument/2006/relationships/image" Target="../media/image71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8.wmf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64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wmf"/><Relationship Id="rId1" Type="http://schemas.openxmlformats.org/officeDocument/2006/relationships/oleObject" Target="../embeddings/oleObject66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6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6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80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7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85.w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76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85.bin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02.wmf"/><Relationship Id="rId2" Type="http://schemas.openxmlformats.org/officeDocument/2006/relationships/image" Target="../media/image93.wmf"/><Relationship Id="rId19" Type="http://schemas.openxmlformats.org/officeDocument/2006/relationships/oleObject" Target="../embeddings/oleObject93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92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91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84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03.wmf"/><Relationship Id="rId17" Type="http://schemas.openxmlformats.org/officeDocument/2006/relationships/vmlDrawing" Target="../drawings/vmlDrawing28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9.png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00.bin"/><Relationship Id="rId10" Type="http://schemas.openxmlformats.org/officeDocument/2006/relationships/oleObject" Target="../embeddings/oleObject99.bin"/><Relationship Id="rId1" Type="http://schemas.openxmlformats.org/officeDocument/2006/relationships/oleObject" Target="../embeddings/oleObject94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0.jpe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02.bin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03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05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08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20.wmf"/><Relationship Id="rId18" Type="http://schemas.openxmlformats.org/officeDocument/2006/relationships/vmlDrawing" Target="../drawings/vmlDrawing3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11.bin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19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9.wmf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2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404813"/>
          <a:ext cx="91440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Photo Editor 照片" r:id="rId1" imgW="7620000" imgH="5715000" progId="">
                  <p:embed/>
                </p:oleObj>
              </mc:Choice>
              <mc:Fallback>
                <p:oleObj name="Photo Editor 照片" r:id="rId1" imgW="7620000" imgH="5715000" progId="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04813"/>
                        <a:ext cx="9144000" cy="6019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3" name="Rectangle 5"/>
          <p:cNvSpPr>
            <a:spLocks noChangeArrowheads="1"/>
          </p:cNvSpPr>
          <p:nvPr/>
        </p:nvSpPr>
        <p:spPr bwMode="auto">
          <a:xfrm>
            <a:off x="468313" y="1557338"/>
            <a:ext cx="8207375" cy="3600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kumimoji="1"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第</a:t>
            </a:r>
            <a:r>
              <a:rPr kumimoji="1" lang="en-US" altLang="zh-CN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</a:t>
            </a:r>
            <a:r>
              <a:rPr kumimoji="1"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章</a:t>
            </a:r>
            <a:endParaRPr kumimoji="1" lang="zh-C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 algn="ctr" eaLnBrk="0" hangingPunct="0">
              <a:defRPr/>
            </a:pPr>
            <a:r>
              <a:rPr kumimoji="1"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常用电子元器件</a:t>
            </a:r>
            <a:endParaRPr kumimoji="1" lang="zh-C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 algn="ctr" eaLnBrk="0" hangingPunct="0">
              <a:defRPr/>
            </a:pPr>
            <a:r>
              <a:rPr kumimoji="1"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及其应用</a:t>
            </a:r>
            <a:endParaRPr kumimoji="1" lang="zh-C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14300" y="608013"/>
            <a:ext cx="2305050" cy="808037"/>
            <a:chOff x="0" y="315"/>
            <a:chExt cx="1452" cy="509"/>
          </a:xfrm>
        </p:grpSpPr>
        <p:sp>
          <p:nvSpPr>
            <p:cNvPr id="602115" name="Rectangle 3"/>
            <p:cNvSpPr>
              <a:spLocks noChangeArrowheads="1"/>
            </p:cNvSpPr>
            <p:nvPr/>
          </p:nvSpPr>
          <p:spPr bwMode="auto">
            <a:xfrm>
              <a:off x="0" y="389"/>
              <a:ext cx="11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→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内电场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75" name="Object 4"/>
            <p:cNvGraphicFramePr>
              <a:graphicFrameLocks noChangeAspect="1"/>
            </p:cNvGraphicFramePr>
            <p:nvPr/>
          </p:nvGraphicFramePr>
          <p:xfrm>
            <a:off x="1016" y="315"/>
            <a:ext cx="436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公式" r:id="rId1" imgW="3352800" imgH="5181600" progId="Equation.3">
                    <p:embed/>
                  </p:oleObj>
                </mc:Choice>
                <mc:Fallback>
                  <p:oleObj name="公式" r:id="rId1" imgW="3352800" imgH="5181600" progId="Equation.3">
                    <p:embed/>
                    <p:pic>
                      <p:nvPicPr>
                        <p:cNvPr id="0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16" y="315"/>
                          <a:ext cx="436" cy="50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2305050" y="455613"/>
            <a:ext cx="2576513" cy="1166812"/>
            <a:chOff x="1452" y="255"/>
            <a:chExt cx="1623" cy="735"/>
          </a:xfrm>
        </p:grpSpPr>
        <p:sp>
          <p:nvSpPr>
            <p:cNvPr id="3113" name="AutoShape 6"/>
            <p:cNvSpPr/>
            <p:nvPr/>
          </p:nvSpPr>
          <p:spPr bwMode="auto">
            <a:xfrm>
              <a:off x="1452" y="360"/>
              <a:ext cx="168" cy="552"/>
            </a:xfrm>
            <a:prstGeom prst="leftBrace">
              <a:avLst>
                <a:gd name="adj1" fmla="val 27381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2119" name="Rectangle 7"/>
            <p:cNvSpPr>
              <a:spLocks noChangeArrowheads="1"/>
            </p:cNvSpPr>
            <p:nvPr/>
          </p:nvSpPr>
          <p:spPr bwMode="auto">
            <a:xfrm>
              <a:off x="1609" y="255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反对多子扩散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2120" name="Rectangle 8"/>
            <p:cNvSpPr>
              <a:spLocks noChangeArrowheads="1"/>
            </p:cNvSpPr>
            <p:nvPr/>
          </p:nvSpPr>
          <p:spPr bwMode="auto">
            <a:xfrm>
              <a:off x="1597" y="663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有利少子漂移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4800600" y="793750"/>
            <a:ext cx="838200" cy="704850"/>
            <a:chOff x="3024" y="468"/>
            <a:chExt cx="528" cy="420"/>
          </a:xfrm>
        </p:grpSpPr>
        <p:sp>
          <p:nvSpPr>
            <p:cNvPr id="3111" name="Freeform 10"/>
            <p:cNvSpPr/>
            <p:nvPr/>
          </p:nvSpPr>
          <p:spPr bwMode="auto">
            <a:xfrm>
              <a:off x="3048" y="468"/>
              <a:ext cx="504" cy="280"/>
            </a:xfrm>
            <a:custGeom>
              <a:avLst/>
              <a:gdLst>
                <a:gd name="T0" fmla="*/ 0 w 504"/>
                <a:gd name="T1" fmla="*/ 0 h 280"/>
                <a:gd name="T2" fmla="*/ 204 w 504"/>
                <a:gd name="T3" fmla="*/ 240 h 280"/>
                <a:gd name="T4" fmla="*/ 504 w 504"/>
                <a:gd name="T5" fmla="*/ 240 h 280"/>
                <a:gd name="T6" fmla="*/ 0 60000 65536"/>
                <a:gd name="T7" fmla="*/ 0 60000 65536"/>
                <a:gd name="T8" fmla="*/ 0 60000 65536"/>
                <a:gd name="T9" fmla="*/ 0 w 504"/>
                <a:gd name="T10" fmla="*/ 0 h 280"/>
                <a:gd name="T11" fmla="*/ 504 w 504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280">
                  <a:moveTo>
                    <a:pt x="0" y="0"/>
                  </a:moveTo>
                  <a:cubicBezTo>
                    <a:pt x="60" y="100"/>
                    <a:pt x="120" y="200"/>
                    <a:pt x="204" y="240"/>
                  </a:cubicBezTo>
                  <a:cubicBezTo>
                    <a:pt x="288" y="280"/>
                    <a:pt x="396" y="260"/>
                    <a:pt x="504" y="24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Freeform 11"/>
            <p:cNvSpPr/>
            <p:nvPr/>
          </p:nvSpPr>
          <p:spPr bwMode="auto">
            <a:xfrm>
              <a:off x="3024" y="732"/>
              <a:ext cx="276" cy="156"/>
            </a:xfrm>
            <a:custGeom>
              <a:avLst/>
              <a:gdLst>
                <a:gd name="T0" fmla="*/ 0 w 264"/>
                <a:gd name="T1" fmla="*/ 203 h 120"/>
                <a:gd name="T2" fmla="*/ 118 w 264"/>
                <a:gd name="T3" fmla="*/ 101 h 120"/>
                <a:gd name="T4" fmla="*/ 289 w 264"/>
                <a:gd name="T5" fmla="*/ 0 h 120"/>
                <a:gd name="T6" fmla="*/ 0 60000 65536"/>
                <a:gd name="T7" fmla="*/ 0 60000 65536"/>
                <a:gd name="T8" fmla="*/ 0 60000 65536"/>
                <a:gd name="T9" fmla="*/ 0 w 264"/>
                <a:gd name="T10" fmla="*/ 0 h 120"/>
                <a:gd name="T11" fmla="*/ 264 w 264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120">
                  <a:moveTo>
                    <a:pt x="0" y="120"/>
                  </a:moveTo>
                  <a:cubicBezTo>
                    <a:pt x="32" y="100"/>
                    <a:pt x="64" y="80"/>
                    <a:pt x="108" y="60"/>
                  </a:cubicBezTo>
                  <a:cubicBezTo>
                    <a:pt x="152" y="40"/>
                    <a:pt x="208" y="20"/>
                    <a:pt x="264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2"/>
          <p:cNvGrpSpPr/>
          <p:nvPr/>
        </p:nvGrpSpPr>
        <p:grpSpPr bwMode="auto">
          <a:xfrm>
            <a:off x="5797550" y="919163"/>
            <a:ext cx="1993900" cy="1031875"/>
            <a:chOff x="3580" y="499"/>
            <a:chExt cx="802" cy="650"/>
          </a:xfrm>
        </p:grpSpPr>
        <p:sp>
          <p:nvSpPr>
            <p:cNvPr id="602125" name="Rectangle 13"/>
            <p:cNvSpPr>
              <a:spLocks noChangeArrowheads="1"/>
            </p:cNvSpPr>
            <p:nvPr/>
          </p:nvSpPr>
          <p:spPr bwMode="auto">
            <a:xfrm>
              <a:off x="3580" y="499"/>
              <a:ext cx="802" cy="6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扩散 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= 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漂移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2126" name="Rectangle 14"/>
            <p:cNvSpPr>
              <a:spLocks noChangeArrowheads="1"/>
            </p:cNvSpPr>
            <p:nvPr/>
          </p:nvSpPr>
          <p:spPr bwMode="auto">
            <a:xfrm>
              <a:off x="3807" y="771"/>
              <a:ext cx="52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动平衡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547688" y="1757363"/>
            <a:ext cx="61579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→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空间电荷区宽度确定→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结形成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539750" y="4941888"/>
            <a:ext cx="5232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空间电荷区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558800" y="5589588"/>
            <a:ext cx="7000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结也称为高阻区、耗尽层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18"/>
          <p:cNvGrpSpPr/>
          <p:nvPr/>
        </p:nvGrpSpPr>
        <p:grpSpPr bwMode="auto">
          <a:xfrm>
            <a:off x="1763713" y="2060575"/>
            <a:ext cx="5122862" cy="2873376"/>
            <a:chOff x="1116" y="1313"/>
            <a:chExt cx="3095" cy="1810"/>
          </a:xfrm>
        </p:grpSpPr>
        <p:grpSp>
          <p:nvGrpSpPr>
            <p:cNvPr id="3084" name="Group 19"/>
            <p:cNvGrpSpPr/>
            <p:nvPr/>
          </p:nvGrpSpPr>
          <p:grpSpPr bwMode="auto">
            <a:xfrm>
              <a:off x="1116" y="1313"/>
              <a:ext cx="3095" cy="1651"/>
              <a:chOff x="2496" y="1277"/>
              <a:chExt cx="3095" cy="1651"/>
            </a:xfrm>
          </p:grpSpPr>
          <p:grpSp>
            <p:nvGrpSpPr>
              <p:cNvPr id="3086" name="Group 20"/>
              <p:cNvGrpSpPr/>
              <p:nvPr/>
            </p:nvGrpSpPr>
            <p:grpSpPr bwMode="auto">
              <a:xfrm>
                <a:off x="2496" y="1277"/>
                <a:ext cx="3095" cy="1231"/>
                <a:chOff x="1572" y="629"/>
                <a:chExt cx="3095" cy="1231"/>
              </a:xfrm>
            </p:grpSpPr>
            <p:sp>
              <p:nvSpPr>
                <p:cNvPr id="3090" name="Rectangle 21"/>
                <p:cNvSpPr>
                  <a:spLocks noChangeArrowheads="1"/>
                </p:cNvSpPr>
                <p:nvPr/>
              </p:nvSpPr>
              <p:spPr bwMode="auto">
                <a:xfrm>
                  <a:off x="1572" y="970"/>
                  <a:ext cx="1547" cy="8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1" name="Oval 22"/>
                <p:cNvSpPr>
                  <a:spLocks noChangeArrowheads="1"/>
                </p:cNvSpPr>
                <p:nvPr/>
              </p:nvSpPr>
              <p:spPr bwMode="auto">
                <a:xfrm>
                  <a:off x="2789" y="1030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2" name="Oval 23"/>
                <p:cNvSpPr>
                  <a:spLocks noChangeArrowheads="1"/>
                </p:cNvSpPr>
                <p:nvPr/>
              </p:nvSpPr>
              <p:spPr bwMode="auto">
                <a:xfrm>
                  <a:off x="2777" y="1450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213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753" y="1432"/>
                  <a:ext cx="33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60213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65" y="101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602138" name="Rectangle 26"/>
                <p:cNvSpPr>
                  <a:spLocks noChangeArrowheads="1"/>
                </p:cNvSpPr>
                <p:nvPr/>
              </p:nvSpPr>
              <p:spPr bwMode="auto">
                <a:xfrm>
                  <a:off x="2264" y="669"/>
                  <a:ext cx="243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Monotype Sorts" pitchFamily="2" charset="2"/>
                    <a:buNone/>
                    <a:defRPr/>
                  </a:pPr>
                  <a:r>
                    <a:rPr kumimoji="1" lang="en-US" altLang="zh-CN" sz="28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  <a:ea typeface="楷体_GB2312" pitchFamily="49" charset="-122"/>
                    </a:rPr>
                    <a:t>P</a:t>
                  </a:r>
                  <a:endPara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9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20" y="970"/>
                  <a:ext cx="1547" cy="8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7" name="Oval 28"/>
                <p:cNvSpPr>
                  <a:spLocks noChangeArrowheads="1"/>
                </p:cNvSpPr>
                <p:nvPr/>
              </p:nvSpPr>
              <p:spPr bwMode="auto">
                <a:xfrm>
                  <a:off x="3233" y="1048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98" name="Oval 29"/>
                <p:cNvSpPr>
                  <a:spLocks noChangeArrowheads="1"/>
                </p:cNvSpPr>
                <p:nvPr/>
              </p:nvSpPr>
              <p:spPr bwMode="auto">
                <a:xfrm>
                  <a:off x="3221" y="1468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214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233" y="145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+</a:t>
                  </a:r>
                  <a:endPara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3100" name="Oval 31"/>
                <p:cNvSpPr>
                  <a:spLocks noChangeArrowheads="1"/>
                </p:cNvSpPr>
                <p:nvPr/>
              </p:nvSpPr>
              <p:spPr bwMode="auto">
                <a:xfrm>
                  <a:off x="3611" y="1300"/>
                  <a:ext cx="70" cy="70"/>
                </a:xfrm>
                <a:prstGeom prst="ellipse">
                  <a:avLst/>
                </a:prstGeom>
                <a:solidFill>
                  <a:srgbClr val="0000FF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214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45" y="1030"/>
                  <a:ext cx="33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+</a:t>
                  </a:r>
                  <a:endPara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602145" name="Rectangle 33"/>
                <p:cNvSpPr>
                  <a:spLocks noChangeArrowheads="1"/>
                </p:cNvSpPr>
                <p:nvPr/>
              </p:nvSpPr>
              <p:spPr bwMode="auto">
                <a:xfrm>
                  <a:off x="3620" y="681"/>
                  <a:ext cx="269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Monotype Sorts" pitchFamily="2" charset="2"/>
                    <a:buNone/>
                    <a:defRPr/>
                  </a:pPr>
                  <a:r>
                    <a:rPr kumimoji="1" lang="en-US" altLang="zh-CN" sz="28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  <a:ea typeface="楷体_GB2312" pitchFamily="49" charset="-122"/>
                    </a:rPr>
                    <a:t>N</a:t>
                  </a:r>
                  <a:endPara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03" name="Oval 34"/>
                <p:cNvSpPr>
                  <a:spLocks noChangeArrowheads="1"/>
                </p:cNvSpPr>
                <p:nvPr/>
              </p:nvSpPr>
              <p:spPr bwMode="auto">
                <a:xfrm>
                  <a:off x="2579" y="1684"/>
                  <a:ext cx="70" cy="70"/>
                </a:xfrm>
                <a:prstGeom prst="ellipse">
                  <a:avLst/>
                </a:prstGeom>
                <a:solidFill>
                  <a:srgbClr val="0000FF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04" name="Line 35"/>
                <p:cNvSpPr>
                  <a:spLocks noChangeShapeType="1"/>
                </p:cNvSpPr>
                <p:nvPr/>
              </p:nvSpPr>
              <p:spPr bwMode="auto">
                <a:xfrm>
                  <a:off x="2748" y="960"/>
                  <a:ext cx="0" cy="876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prstDash val="dash"/>
                  <a:rou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5" name="Line 36"/>
                <p:cNvSpPr>
                  <a:spLocks noChangeShapeType="1"/>
                </p:cNvSpPr>
                <p:nvPr/>
              </p:nvSpPr>
              <p:spPr bwMode="auto">
                <a:xfrm>
                  <a:off x="3516" y="984"/>
                  <a:ext cx="0" cy="876"/>
                </a:xfrm>
                <a:prstGeom prst="line">
                  <a:avLst/>
                </a:prstGeom>
                <a:noFill/>
                <a:ln w="31750">
                  <a:solidFill>
                    <a:srgbClr val="0000FF"/>
                  </a:solidFill>
                  <a:prstDash val="dash"/>
                  <a:round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6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2592" y="1320"/>
                  <a:ext cx="984" cy="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7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688" y="1740"/>
                  <a:ext cx="984" cy="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lIns="92075" tIns="46038" rIns="92075" bIns="46038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2151" name="Rectangle 39"/>
                <p:cNvSpPr>
                  <a:spLocks noChangeArrowheads="1"/>
                </p:cNvSpPr>
                <p:nvPr/>
              </p:nvSpPr>
              <p:spPr bwMode="auto">
                <a:xfrm>
                  <a:off x="2812" y="629"/>
                  <a:ext cx="615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  <a:buClr>
                      <a:schemeClr val="accent2"/>
                    </a:buClr>
                    <a:buSzPct val="85000"/>
                    <a:buFont typeface="Monotype Sorts" pitchFamily="2" charset="2"/>
                    <a:buNone/>
                    <a:defRPr/>
                  </a:pPr>
                  <a:r>
                    <a:rPr kumimoji="1" lang="en-US" altLang="zh-CN" sz="28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  <a:ea typeface="楷体_GB2312" pitchFamily="49" charset="-122"/>
                    </a:rPr>
                    <a:t>PN</a:t>
                  </a:r>
                  <a:r>
                    <a:rPr kumimoji="1" lang="zh-CN" altLang="en-US" sz="28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  <a:ea typeface="楷体_GB2312" pitchFamily="49" charset="-122"/>
                    </a:rPr>
                    <a:t>结</a:t>
                  </a:r>
                  <a:endParaRPr kumimoji="1"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087" name="Line 40"/>
              <p:cNvSpPr>
                <a:spLocks noChangeShapeType="1"/>
              </p:cNvSpPr>
              <p:nvPr/>
            </p:nvSpPr>
            <p:spPr bwMode="auto">
              <a:xfrm flipH="1">
                <a:off x="3612" y="2616"/>
                <a:ext cx="864" cy="0"/>
              </a:xfrm>
              <a:prstGeom prst="line">
                <a:avLst/>
              </a:prstGeom>
              <a:noFill/>
              <a:ln w="41275">
                <a:solidFill>
                  <a:srgbClr val="0000FF"/>
                </a:solidFill>
                <a:round/>
                <a:tailEnd type="triangle" w="med" len="med"/>
              </a:ln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2153" name="Text Box 41"/>
              <p:cNvSpPr txBox="1">
                <a:spLocks noChangeArrowheads="1"/>
              </p:cNvSpPr>
              <p:nvPr/>
            </p:nvSpPr>
            <p:spPr bwMode="auto">
              <a:xfrm>
                <a:off x="4524" y="2460"/>
                <a:ext cx="32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02154" name="Text Box 42"/>
              <p:cNvSpPr txBox="1">
                <a:spLocks noChangeArrowheads="1"/>
              </p:cNvSpPr>
              <p:nvPr/>
            </p:nvSpPr>
            <p:spPr bwMode="auto">
              <a:xfrm>
                <a:off x="3420" y="2424"/>
                <a:ext cx="32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-</a:t>
                </a:r>
                <a:endPara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3074" name="Object 43"/>
              <p:cNvGraphicFramePr>
                <a:graphicFrameLocks noChangeAspect="1"/>
              </p:cNvGraphicFramePr>
              <p:nvPr/>
            </p:nvGraphicFramePr>
            <p:xfrm>
              <a:off x="3918" y="2503"/>
              <a:ext cx="313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公式" r:id="rId3" imgW="3352800" imgH="5181600" progId="Equation.3">
                      <p:embed/>
                    </p:oleObj>
                  </mc:Choice>
                  <mc:Fallback>
                    <p:oleObj name="公式" r:id="rId3" imgW="3352800" imgH="51816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918" y="2503"/>
                            <a:ext cx="313" cy="42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02156" name="Rectangle 44"/>
            <p:cNvSpPr>
              <a:spLocks noChangeArrowheads="1"/>
            </p:cNvSpPr>
            <p:nvPr/>
          </p:nvSpPr>
          <p:spPr bwMode="auto">
            <a:xfrm>
              <a:off x="2258" y="2832"/>
              <a:ext cx="673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400" b="1" dirty="0" smtClean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内电场</a:t>
              </a:r>
              <a:endPara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27" grpId="0" autoUpdateAnimBg="0"/>
      <p:bldP spid="602128" grpId="0" autoUpdateAnimBg="0"/>
      <p:bldP spid="6021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468313" y="1125538"/>
            <a:ext cx="6838950" cy="525401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① </a:t>
            </a: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空间电荷区</a:t>
            </a:r>
            <a:r>
              <a:rPr kumimoji="1"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(PN</a:t>
            </a: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结</a:t>
            </a:r>
            <a:r>
              <a:rPr kumimoji="1"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中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没有载流子。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395288" y="1700213"/>
            <a:ext cx="8229600" cy="163036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666750" indent="-666750">
              <a:lnSpc>
                <a:spcPct val="120000"/>
              </a:lnSpc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② 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空间电荷区的内电场阻碍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区的空穴和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区的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 marL="666750" indent="-666750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自由电子形成扩散电流。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 marL="666750" indent="-666750">
              <a:lnSpc>
                <a:spcPct val="120000"/>
              </a:lnSpc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（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内电场阻碍多子的扩散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23850" y="549275"/>
            <a:ext cx="18478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注意：</a:t>
            </a:r>
            <a:endParaRPr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377825" y="5084763"/>
            <a:ext cx="81549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④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多子由掺杂浓度确定，少子与温度有关。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395288" y="3357563"/>
            <a:ext cx="8229600" cy="163036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666750" indent="-666750">
              <a:lnSpc>
                <a:spcPct val="120000"/>
              </a:lnSpc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③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空间电荷区中内电场的作用使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区的电子和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区的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 marL="666750" indent="-666750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空穴形成漂移电流。 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 marL="666750" indent="-666750">
              <a:lnSpc>
                <a:spcPct val="120000"/>
              </a:lnSpc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（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内电场有助少子漂移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autoUpdateAnimBg="0"/>
      <p:bldP spid="603139" grpId="0" autoUpdateAnimBg="0"/>
      <p:bldP spid="603142" grpId="0" autoUpdateAnimBg="0"/>
      <p:bldP spid="6031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Text Box 2"/>
          <p:cNvSpPr txBox="1">
            <a:spLocks noChangeArrowheads="1"/>
          </p:cNvSpPr>
          <p:nvPr/>
        </p:nvSpPr>
        <p:spPr bwMode="auto">
          <a:xfrm>
            <a:off x="179388" y="404813"/>
            <a:ext cx="5881687" cy="579437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结的单向导电性</a:t>
            </a: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163" name="Rectangle 3"/>
          <p:cNvSpPr>
            <a:spLocks noChangeArrowheads="1"/>
          </p:cNvSpPr>
          <p:nvPr/>
        </p:nvSpPr>
        <p:spPr bwMode="auto">
          <a:xfrm>
            <a:off x="395288" y="974725"/>
            <a:ext cx="4087812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①PN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结正向导通</a:t>
            </a:r>
            <a:endParaRPr kumimoji="1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520700" y="1465263"/>
            <a:ext cx="3479800" cy="1747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现象：</a:t>
            </a:r>
            <a:endParaRPr kumimoji="1"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灯亮、 </a:t>
            </a:r>
            <a:endParaRPr kumimoji="1"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电流大（</a:t>
            </a:r>
            <a:r>
              <a:rPr kumimoji="1" lang="en-US" altLang="zh-CN" sz="32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mA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级）</a:t>
            </a:r>
            <a:endParaRPr kumimoji="1"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0700" y="3341688"/>
            <a:ext cx="7499350" cy="1651000"/>
            <a:chOff x="328" y="2273"/>
            <a:chExt cx="4724" cy="1040"/>
          </a:xfrm>
        </p:grpSpPr>
        <p:sp>
          <p:nvSpPr>
            <p:cNvPr id="604166" name="Rectangle 6"/>
            <p:cNvSpPr>
              <a:spLocks noChangeArrowheads="1"/>
            </p:cNvSpPr>
            <p:nvPr/>
          </p:nvSpPr>
          <p:spPr bwMode="auto">
            <a:xfrm>
              <a:off x="328" y="2273"/>
              <a:ext cx="4724" cy="10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原因：</a:t>
              </a:r>
              <a:endPara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              ，使</a:t>
              </a:r>
              <a:r>
                <a:rPr kumimoji="1" lang="en-US" altLang="zh-CN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PN</a:t>
              </a:r>
              <a:r>
                <a:rPr kumimoji="1" lang="zh-CN" altLang="en-US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结变窄，由多数载流子形成较大的正向电流。</a:t>
              </a:r>
              <a:endPara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00" name="Object 7"/>
            <p:cNvGraphicFramePr>
              <a:graphicFrameLocks noChangeAspect="1"/>
            </p:cNvGraphicFramePr>
            <p:nvPr/>
          </p:nvGraphicFramePr>
          <p:xfrm>
            <a:off x="439" y="2587"/>
            <a:ext cx="515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公式" r:id="rId1" imgW="7315200" imgH="5486400" progId="Equation.3">
                    <p:embed/>
                  </p:oleObj>
                </mc:Choice>
                <mc:Fallback>
                  <p:oleObj name="公式" r:id="rId1" imgW="7315200" imgH="5486400" progId="Equation.3">
                    <p:embed/>
                    <p:pic>
                      <p:nvPicPr>
                        <p:cNvPr id="0" name="Object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9" y="2587"/>
                          <a:ext cx="515" cy="51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8"/>
            <p:cNvGraphicFramePr>
              <a:graphicFrameLocks noChangeAspect="1"/>
            </p:cNvGraphicFramePr>
            <p:nvPr/>
          </p:nvGraphicFramePr>
          <p:xfrm>
            <a:off x="1025" y="2618"/>
            <a:ext cx="31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3" imgW="3352800" imgH="5181600" progId="Equation.3">
                    <p:embed/>
                  </p:oleObj>
                </mc:Choice>
                <mc:Fallback>
                  <p:oleObj name="公式" r:id="rId3" imgW="3352800" imgH="51816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5" y="2618"/>
                          <a:ext cx="319" cy="44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501650" y="5113338"/>
            <a:ext cx="8108950" cy="1163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结论：</a:t>
            </a: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结正向导通，正向电流大、正向电阻小。</a:t>
            </a: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4170" name="AutoShape 10"/>
          <p:cNvSpPr>
            <a:spLocks noChangeArrowheads="1"/>
          </p:cNvSpPr>
          <p:nvPr/>
        </p:nvSpPr>
        <p:spPr bwMode="auto">
          <a:xfrm>
            <a:off x="5292725" y="587375"/>
            <a:ext cx="1685925" cy="609600"/>
          </a:xfrm>
          <a:prstGeom prst="wedgeRoundRectCallout">
            <a:avLst>
              <a:gd name="adj1" fmla="val -34745"/>
              <a:gd name="adj2" fmla="val 128125"/>
              <a:gd name="adj3" fmla="val 16667"/>
            </a:avLst>
          </a:prstGeom>
          <a:solidFill>
            <a:schemeClr val="bg1"/>
          </a:solidFill>
          <a:ln w="9525">
            <a:solidFill>
              <a:srgbClr val="800000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结变窄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4" name="Group 55"/>
          <p:cNvGrpSpPr/>
          <p:nvPr/>
        </p:nvGrpSpPr>
        <p:grpSpPr bwMode="auto">
          <a:xfrm>
            <a:off x="3779838" y="1395413"/>
            <a:ext cx="4914900" cy="1962150"/>
            <a:chOff x="2381" y="709"/>
            <a:chExt cx="3096" cy="1236"/>
          </a:xfrm>
        </p:grpSpPr>
        <p:sp>
          <p:nvSpPr>
            <p:cNvPr id="4109" name="Rectangle 13"/>
            <p:cNvSpPr>
              <a:spLocks noChangeArrowheads="1"/>
            </p:cNvSpPr>
            <p:nvPr/>
          </p:nvSpPr>
          <p:spPr bwMode="auto">
            <a:xfrm>
              <a:off x="2813" y="817"/>
              <a:ext cx="1464" cy="38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3461" y="805"/>
              <a:ext cx="0" cy="3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3569" y="805"/>
              <a:ext cx="0" cy="3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2993" y="853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4177" name="Text Box 17"/>
            <p:cNvSpPr txBox="1">
              <a:spLocks noChangeArrowheads="1"/>
            </p:cNvSpPr>
            <p:nvPr/>
          </p:nvSpPr>
          <p:spPr bwMode="auto">
            <a:xfrm>
              <a:off x="3749" y="841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N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4178" name="Text Box 18"/>
            <p:cNvSpPr txBox="1">
              <a:spLocks noChangeArrowheads="1"/>
            </p:cNvSpPr>
            <p:nvPr/>
          </p:nvSpPr>
          <p:spPr bwMode="auto">
            <a:xfrm>
              <a:off x="2705" y="1369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2537" y="1021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>
              <a:off x="4289" y="1021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4117" name="AutoShape 21"/>
            <p:cNvSpPr>
              <a:spLocks noChangeArrowheads="1"/>
            </p:cNvSpPr>
            <p:nvPr/>
          </p:nvSpPr>
          <p:spPr bwMode="auto">
            <a:xfrm>
              <a:off x="4558" y="876"/>
              <a:ext cx="288" cy="291"/>
            </a:xfrm>
            <a:prstGeom prst="flowChartSummingJunction">
              <a:avLst/>
            </a:prstGeom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4829" y="1021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rot="5400000">
              <a:off x="4949" y="1165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4921" y="1298"/>
              <a:ext cx="336" cy="318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185" name="Text Box 25"/>
            <p:cNvSpPr txBox="1">
              <a:spLocks noChangeArrowheads="1"/>
            </p:cNvSpPr>
            <p:nvPr/>
          </p:nvSpPr>
          <p:spPr bwMode="auto">
            <a:xfrm>
              <a:off x="4913" y="1309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mA</a:t>
              </a:r>
              <a:endPara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 rot="16200000" flipH="1">
              <a:off x="4945" y="1774"/>
              <a:ext cx="317" cy="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3" name="Line 27"/>
            <p:cNvSpPr>
              <a:spLocks noChangeShapeType="1"/>
            </p:cNvSpPr>
            <p:nvPr/>
          </p:nvSpPr>
          <p:spPr bwMode="auto">
            <a:xfrm rot="5400000">
              <a:off x="2315" y="1267"/>
              <a:ext cx="46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4" name="Line 28"/>
            <p:cNvSpPr>
              <a:spLocks noChangeShapeType="1"/>
            </p:cNvSpPr>
            <p:nvPr/>
          </p:nvSpPr>
          <p:spPr bwMode="auto">
            <a:xfrm rot="5400000">
              <a:off x="2399" y="1783"/>
              <a:ext cx="3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5" name="Line 29"/>
            <p:cNvSpPr>
              <a:spLocks noChangeShapeType="1"/>
            </p:cNvSpPr>
            <p:nvPr/>
          </p:nvSpPr>
          <p:spPr bwMode="auto">
            <a:xfrm flipV="1">
              <a:off x="2381" y="1494"/>
              <a:ext cx="31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6" name="Line 30"/>
            <p:cNvSpPr>
              <a:spLocks noChangeShapeType="1"/>
            </p:cNvSpPr>
            <p:nvPr/>
          </p:nvSpPr>
          <p:spPr bwMode="auto">
            <a:xfrm flipV="1">
              <a:off x="2477" y="1611"/>
              <a:ext cx="1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27" name="Line 31"/>
            <p:cNvSpPr>
              <a:spLocks noChangeShapeType="1"/>
            </p:cNvSpPr>
            <p:nvPr/>
          </p:nvSpPr>
          <p:spPr bwMode="auto">
            <a:xfrm flipV="1">
              <a:off x="2537" y="1921"/>
              <a:ext cx="2568" cy="1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192" name="Text Box 32"/>
            <p:cNvSpPr txBox="1">
              <a:spLocks noChangeArrowheads="1"/>
            </p:cNvSpPr>
            <p:nvPr/>
          </p:nvSpPr>
          <p:spPr bwMode="auto">
            <a:xfrm>
              <a:off x="2549" y="937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4265" y="913"/>
              <a:ext cx="25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3531" y="942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4195" name="Rectangle 35"/>
            <p:cNvSpPr>
              <a:spLocks noChangeArrowheads="1"/>
            </p:cNvSpPr>
            <p:nvPr/>
          </p:nvSpPr>
          <p:spPr bwMode="auto">
            <a:xfrm>
              <a:off x="3243" y="930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32" name="Line 36"/>
            <p:cNvSpPr>
              <a:spLocks noChangeShapeType="1"/>
            </p:cNvSpPr>
            <p:nvPr/>
          </p:nvSpPr>
          <p:spPr bwMode="auto">
            <a:xfrm flipV="1">
              <a:off x="3113" y="1570"/>
              <a:ext cx="9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3" name="Line 37"/>
            <p:cNvSpPr>
              <a:spLocks noChangeShapeType="1"/>
            </p:cNvSpPr>
            <p:nvPr/>
          </p:nvSpPr>
          <p:spPr bwMode="auto">
            <a:xfrm flipH="1" flipV="1">
              <a:off x="3305" y="1273"/>
              <a:ext cx="444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8" name="Object 38"/>
            <p:cNvGraphicFramePr>
              <a:graphicFrameLocks noChangeAspect="1"/>
            </p:cNvGraphicFramePr>
            <p:nvPr/>
          </p:nvGraphicFramePr>
          <p:xfrm>
            <a:off x="3415" y="1491"/>
            <a:ext cx="35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5" imgW="3962400" imgH="5486400" progId="Equation.3">
                    <p:embed/>
                  </p:oleObj>
                </mc:Choice>
                <mc:Fallback>
                  <p:oleObj name="公式" r:id="rId5" imgW="3962400" imgH="5486400" progId="Equation.3">
                    <p:embed/>
                    <p:pic>
                      <p:nvPicPr>
                        <p:cNvPr id="0" name="Object 3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5" y="1491"/>
                          <a:ext cx="357" cy="39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39"/>
            <p:cNvGraphicFramePr>
              <a:graphicFrameLocks noChangeAspect="1"/>
            </p:cNvGraphicFramePr>
            <p:nvPr/>
          </p:nvGraphicFramePr>
          <p:xfrm>
            <a:off x="3428" y="1189"/>
            <a:ext cx="2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公式" r:id="rId7" imgW="3352800" imgH="5181600" progId="Equation.3">
                    <p:embed/>
                  </p:oleObj>
                </mc:Choice>
                <mc:Fallback>
                  <p:oleObj name="公式" r:id="rId7" imgW="3352800" imgH="5181600" progId="Equation.3">
                    <p:embed/>
                    <p:pic>
                      <p:nvPicPr>
                        <p:cNvPr id="0" name="Object 3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28" y="1189"/>
                          <a:ext cx="264" cy="3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4" name="Line 40"/>
            <p:cNvSpPr>
              <a:spLocks noChangeShapeType="1"/>
            </p:cNvSpPr>
            <p:nvPr/>
          </p:nvSpPr>
          <p:spPr bwMode="auto">
            <a:xfrm flipV="1">
              <a:off x="4697" y="709"/>
              <a:ext cx="0" cy="1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5" name="Line 41"/>
            <p:cNvSpPr>
              <a:spLocks noChangeShapeType="1"/>
            </p:cNvSpPr>
            <p:nvPr/>
          </p:nvSpPr>
          <p:spPr bwMode="auto">
            <a:xfrm flipV="1">
              <a:off x="4697" y="1225"/>
              <a:ext cx="0" cy="1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6" name="Line 42"/>
            <p:cNvSpPr>
              <a:spLocks noChangeShapeType="1"/>
            </p:cNvSpPr>
            <p:nvPr/>
          </p:nvSpPr>
          <p:spPr bwMode="auto">
            <a:xfrm rot="3600000" flipH="1" flipV="1">
              <a:off x="4924" y="864"/>
              <a:ext cx="1" cy="13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7" name="Line 43"/>
            <p:cNvSpPr>
              <a:spLocks noChangeShapeType="1"/>
            </p:cNvSpPr>
            <p:nvPr/>
          </p:nvSpPr>
          <p:spPr bwMode="auto">
            <a:xfrm rot="1800000" flipV="1">
              <a:off x="4541" y="1165"/>
              <a:ext cx="0" cy="1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8" name="Line 44"/>
            <p:cNvSpPr>
              <a:spLocks noChangeShapeType="1"/>
            </p:cNvSpPr>
            <p:nvPr/>
          </p:nvSpPr>
          <p:spPr bwMode="auto">
            <a:xfrm rot="-1800000" flipH="1" flipV="1">
              <a:off x="4529" y="745"/>
              <a:ext cx="0" cy="1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9" name="Line 45"/>
            <p:cNvSpPr>
              <a:spLocks noChangeShapeType="1"/>
            </p:cNvSpPr>
            <p:nvPr/>
          </p:nvSpPr>
          <p:spPr bwMode="auto">
            <a:xfrm rot="-1800000" flipH="1" flipV="1">
              <a:off x="4841" y="1153"/>
              <a:ext cx="0" cy="1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0" name="Line 46"/>
            <p:cNvSpPr>
              <a:spLocks noChangeShapeType="1"/>
            </p:cNvSpPr>
            <p:nvPr/>
          </p:nvSpPr>
          <p:spPr bwMode="auto">
            <a:xfrm rot="1800000" flipV="1">
              <a:off x="4841" y="733"/>
              <a:ext cx="0" cy="1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1" name="Line 47"/>
            <p:cNvSpPr>
              <a:spLocks noChangeShapeType="1"/>
            </p:cNvSpPr>
            <p:nvPr/>
          </p:nvSpPr>
          <p:spPr bwMode="auto">
            <a:xfrm rot="3600000" flipH="1" flipV="1">
              <a:off x="4468" y="1068"/>
              <a:ext cx="1" cy="13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2" name="Line 48"/>
            <p:cNvSpPr>
              <a:spLocks noChangeShapeType="1"/>
            </p:cNvSpPr>
            <p:nvPr/>
          </p:nvSpPr>
          <p:spPr bwMode="auto">
            <a:xfrm rot="18000000" flipV="1">
              <a:off x="4468" y="852"/>
              <a:ext cx="1" cy="13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4143" name="Line 49"/>
            <p:cNvSpPr>
              <a:spLocks noChangeShapeType="1"/>
            </p:cNvSpPr>
            <p:nvPr/>
          </p:nvSpPr>
          <p:spPr bwMode="auto">
            <a:xfrm rot="18000000" flipV="1">
              <a:off x="4912" y="1068"/>
              <a:ext cx="1" cy="13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10" name="Text Box 50"/>
            <p:cNvSpPr txBox="1">
              <a:spLocks noChangeArrowheads="1"/>
            </p:cNvSpPr>
            <p:nvPr/>
          </p:nvSpPr>
          <p:spPr bwMode="auto">
            <a:xfrm>
              <a:off x="5093" y="1021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4211" name="Text Box 51"/>
            <p:cNvSpPr txBox="1">
              <a:spLocks noChangeArrowheads="1"/>
            </p:cNvSpPr>
            <p:nvPr/>
          </p:nvSpPr>
          <p:spPr bwMode="auto">
            <a:xfrm>
              <a:off x="5129" y="1513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46" name="Line 52"/>
            <p:cNvSpPr>
              <a:spLocks noChangeShapeType="1"/>
            </p:cNvSpPr>
            <p:nvPr/>
          </p:nvSpPr>
          <p:spPr bwMode="auto">
            <a:xfrm flipH="1" flipV="1">
              <a:off x="2632" y="1170"/>
              <a:ext cx="0" cy="2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13" name="Rectangle 53"/>
            <p:cNvSpPr>
              <a:spLocks noChangeArrowheads="1"/>
            </p:cNvSpPr>
            <p:nvPr/>
          </p:nvSpPr>
          <p:spPr bwMode="auto">
            <a:xfrm>
              <a:off x="2621" y="1132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endPara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 autoUpdateAnimBg="0"/>
      <p:bldP spid="604163" grpId="0" autoUpdateAnimBg="0"/>
      <p:bldP spid="604164" grpId="0" autoUpdateAnimBg="0"/>
      <p:bldP spid="604169" grpId="0" autoUpdateAnimBg="0"/>
      <p:bldP spid="60417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ChangeArrowheads="1"/>
          </p:cNvSpPr>
          <p:nvPr/>
        </p:nvSpPr>
        <p:spPr bwMode="auto">
          <a:xfrm>
            <a:off x="328613" y="430213"/>
            <a:ext cx="4087812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②</a:t>
            </a:r>
            <a:r>
              <a:rPr kumimoji="1" lang="en-US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结反向截止</a:t>
            </a:r>
            <a:endParaRPr kumimoji="1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463550" y="1131888"/>
            <a:ext cx="3689350" cy="1676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现象：</a:t>
            </a: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灯不亮、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电流很小（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μA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级）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9750" y="2852738"/>
            <a:ext cx="7723188" cy="1651000"/>
            <a:chOff x="328" y="2021"/>
            <a:chExt cx="4724" cy="1040"/>
          </a:xfrm>
        </p:grpSpPr>
        <p:sp>
          <p:nvSpPr>
            <p:cNvPr id="605189" name="Rectangle 5"/>
            <p:cNvSpPr>
              <a:spLocks noChangeArrowheads="1"/>
            </p:cNvSpPr>
            <p:nvPr/>
          </p:nvSpPr>
          <p:spPr bwMode="auto">
            <a:xfrm>
              <a:off x="328" y="2021"/>
              <a:ext cx="4724" cy="10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原因：</a:t>
              </a:r>
              <a:endPara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      、   方向一致，使</a:t>
              </a:r>
              <a:r>
                <a:rPr kumimoji="1" lang="en-US" altLang="zh-CN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PN</a:t>
              </a:r>
              <a:r>
                <a:rPr kumimoji="1" lang="zh-CN" altLang="en-US" sz="32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结变宽，由少数载流子形成很小的反向电流。</a:t>
              </a:r>
              <a:endPara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27" name="Object 6"/>
            <p:cNvGraphicFramePr>
              <a:graphicFrameLocks noChangeAspect="1"/>
            </p:cNvGraphicFramePr>
            <p:nvPr/>
          </p:nvGraphicFramePr>
          <p:xfrm>
            <a:off x="557" y="2335"/>
            <a:ext cx="279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公式" r:id="rId1" imgW="3962400" imgH="5486400" progId="Equation.3">
                    <p:embed/>
                  </p:oleObj>
                </mc:Choice>
                <mc:Fallback>
                  <p:oleObj name="公式" r:id="rId1" imgW="3962400" imgH="54864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7" y="2335"/>
                          <a:ext cx="279" cy="51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7"/>
            <p:cNvGraphicFramePr>
              <a:graphicFrameLocks noChangeAspect="1"/>
            </p:cNvGraphicFramePr>
            <p:nvPr/>
          </p:nvGraphicFramePr>
          <p:xfrm>
            <a:off x="1025" y="2366"/>
            <a:ext cx="32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3" imgW="3352800" imgH="5181600" progId="Equation.3">
                    <p:embed/>
                  </p:oleObj>
                </mc:Choice>
                <mc:Fallback>
                  <p:oleObj name="公式" r:id="rId3" imgW="3352800" imgH="5181600" progId="Equation.3">
                    <p:embed/>
                    <p:pic>
                      <p:nvPicPr>
                        <p:cNvPr id="0" name="Object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5" y="2366"/>
                          <a:ext cx="320" cy="44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5192" name="Rectangle 8"/>
          <p:cNvSpPr>
            <a:spLocks noChangeArrowheads="1"/>
          </p:cNvSpPr>
          <p:nvPr/>
        </p:nvSpPr>
        <p:spPr bwMode="auto">
          <a:xfrm>
            <a:off x="438150" y="4579938"/>
            <a:ext cx="8705850" cy="1163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结论：</a:t>
            </a: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结反 向截止，反向电流小、反向电阻大。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5193" name="AutoShape 9"/>
          <p:cNvSpPr>
            <a:spLocks noChangeArrowheads="1"/>
          </p:cNvSpPr>
          <p:nvPr/>
        </p:nvSpPr>
        <p:spPr bwMode="auto">
          <a:xfrm>
            <a:off x="5334000" y="587375"/>
            <a:ext cx="1830388" cy="609600"/>
          </a:xfrm>
          <a:prstGeom prst="wedgeRoundRectCallout">
            <a:avLst>
              <a:gd name="adj1" fmla="val -38292"/>
              <a:gd name="adj2" fmla="val 113801"/>
              <a:gd name="adj3" fmla="val 16667"/>
            </a:avLst>
          </a:prstGeom>
          <a:solidFill>
            <a:schemeClr val="bg1"/>
          </a:solidFill>
          <a:ln w="9525">
            <a:solidFill>
              <a:srgbClr val="800000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结变宽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4" name="Group 46"/>
          <p:cNvGrpSpPr/>
          <p:nvPr/>
        </p:nvGrpSpPr>
        <p:grpSpPr bwMode="auto">
          <a:xfrm>
            <a:off x="3771900" y="1403350"/>
            <a:ext cx="4933950" cy="1809750"/>
            <a:chOff x="2376" y="804"/>
            <a:chExt cx="3108" cy="1140"/>
          </a:xfrm>
        </p:grpSpPr>
        <p:sp>
          <p:nvSpPr>
            <p:cNvPr id="605195" name="Text Box 11"/>
            <p:cNvSpPr txBox="1">
              <a:spLocks noChangeArrowheads="1"/>
            </p:cNvSpPr>
            <p:nvPr/>
          </p:nvSpPr>
          <p:spPr bwMode="auto">
            <a:xfrm>
              <a:off x="5100" y="1020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5196" name="Text Box 12"/>
            <p:cNvSpPr txBox="1">
              <a:spLocks noChangeArrowheads="1"/>
            </p:cNvSpPr>
            <p:nvPr/>
          </p:nvSpPr>
          <p:spPr bwMode="auto">
            <a:xfrm>
              <a:off x="5136" y="1512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137" name="Rectangle 13"/>
            <p:cNvSpPr>
              <a:spLocks noChangeArrowheads="1"/>
            </p:cNvSpPr>
            <p:nvPr/>
          </p:nvSpPr>
          <p:spPr bwMode="auto">
            <a:xfrm>
              <a:off x="2820" y="816"/>
              <a:ext cx="1464" cy="38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8" name="Line 14"/>
            <p:cNvSpPr>
              <a:spLocks noChangeShapeType="1"/>
            </p:cNvSpPr>
            <p:nvPr/>
          </p:nvSpPr>
          <p:spPr bwMode="auto">
            <a:xfrm>
              <a:off x="3372" y="804"/>
              <a:ext cx="0" cy="3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39" name="Line 15"/>
            <p:cNvSpPr>
              <a:spLocks noChangeShapeType="1"/>
            </p:cNvSpPr>
            <p:nvPr/>
          </p:nvSpPr>
          <p:spPr bwMode="auto">
            <a:xfrm>
              <a:off x="3660" y="804"/>
              <a:ext cx="0" cy="3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200" name="Text Box 16"/>
            <p:cNvSpPr txBox="1">
              <a:spLocks noChangeArrowheads="1"/>
            </p:cNvSpPr>
            <p:nvPr/>
          </p:nvSpPr>
          <p:spPr bwMode="auto">
            <a:xfrm>
              <a:off x="3000" y="85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5201" name="Text Box 17"/>
            <p:cNvSpPr txBox="1">
              <a:spLocks noChangeArrowheads="1"/>
            </p:cNvSpPr>
            <p:nvPr/>
          </p:nvSpPr>
          <p:spPr bwMode="auto">
            <a:xfrm>
              <a:off x="3756" y="840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N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5202" name="Text Box 18"/>
            <p:cNvSpPr txBox="1">
              <a:spLocks noChangeArrowheads="1"/>
            </p:cNvSpPr>
            <p:nvPr/>
          </p:nvSpPr>
          <p:spPr bwMode="auto">
            <a:xfrm>
              <a:off x="2688" y="1253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143" name="Line 19"/>
            <p:cNvSpPr>
              <a:spLocks noChangeShapeType="1"/>
            </p:cNvSpPr>
            <p:nvPr/>
          </p:nvSpPr>
          <p:spPr bwMode="auto">
            <a:xfrm>
              <a:off x="2544" y="1020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4" name="Line 20"/>
            <p:cNvSpPr>
              <a:spLocks noChangeShapeType="1"/>
            </p:cNvSpPr>
            <p:nvPr/>
          </p:nvSpPr>
          <p:spPr bwMode="auto">
            <a:xfrm>
              <a:off x="4296" y="1020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145" name="AutoShape 21"/>
            <p:cNvSpPr>
              <a:spLocks noChangeArrowheads="1"/>
            </p:cNvSpPr>
            <p:nvPr/>
          </p:nvSpPr>
          <p:spPr bwMode="auto">
            <a:xfrm>
              <a:off x="4558" y="880"/>
              <a:ext cx="288" cy="272"/>
            </a:xfrm>
            <a:prstGeom prst="flowChartSummingJunction">
              <a:avLst/>
            </a:prstGeom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6" name="Line 22"/>
            <p:cNvSpPr>
              <a:spLocks noChangeShapeType="1"/>
            </p:cNvSpPr>
            <p:nvPr/>
          </p:nvSpPr>
          <p:spPr bwMode="auto">
            <a:xfrm>
              <a:off x="4836" y="1020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7" name="Line 23"/>
            <p:cNvSpPr>
              <a:spLocks noChangeShapeType="1"/>
            </p:cNvSpPr>
            <p:nvPr/>
          </p:nvSpPr>
          <p:spPr bwMode="auto">
            <a:xfrm rot="5400000">
              <a:off x="4956" y="1164"/>
              <a:ext cx="2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48" name="Oval 24"/>
            <p:cNvSpPr>
              <a:spLocks noChangeArrowheads="1"/>
            </p:cNvSpPr>
            <p:nvPr/>
          </p:nvSpPr>
          <p:spPr bwMode="auto">
            <a:xfrm>
              <a:off x="4944" y="1284"/>
              <a:ext cx="336" cy="332"/>
            </a:xfrm>
            <a:prstGeom prst="ellips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209" name="Text Box 25"/>
            <p:cNvSpPr txBox="1">
              <a:spLocks noChangeArrowheads="1"/>
            </p:cNvSpPr>
            <p:nvPr/>
          </p:nvSpPr>
          <p:spPr bwMode="auto">
            <a:xfrm>
              <a:off x="4884" y="130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μ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150" name="Line 26"/>
            <p:cNvSpPr>
              <a:spLocks noChangeShapeType="1"/>
            </p:cNvSpPr>
            <p:nvPr/>
          </p:nvSpPr>
          <p:spPr bwMode="auto">
            <a:xfrm rot="16200000" flipH="1">
              <a:off x="4950" y="1769"/>
              <a:ext cx="316" cy="9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" name="Line 27"/>
            <p:cNvSpPr>
              <a:spLocks noChangeShapeType="1"/>
            </p:cNvSpPr>
            <p:nvPr/>
          </p:nvSpPr>
          <p:spPr bwMode="auto">
            <a:xfrm rot="5400000">
              <a:off x="2376" y="1212"/>
              <a:ext cx="360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2" name="Line 28"/>
            <p:cNvSpPr>
              <a:spLocks noChangeShapeType="1"/>
            </p:cNvSpPr>
            <p:nvPr/>
          </p:nvSpPr>
          <p:spPr bwMode="auto">
            <a:xfrm rot="5400000">
              <a:off x="2352" y="1740"/>
              <a:ext cx="40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3" name="Line 29"/>
            <p:cNvSpPr>
              <a:spLocks noChangeShapeType="1"/>
            </p:cNvSpPr>
            <p:nvPr/>
          </p:nvSpPr>
          <p:spPr bwMode="auto">
            <a:xfrm>
              <a:off x="2376" y="1524"/>
              <a:ext cx="3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4" name="Line 30"/>
            <p:cNvSpPr>
              <a:spLocks noChangeShapeType="1"/>
            </p:cNvSpPr>
            <p:nvPr/>
          </p:nvSpPr>
          <p:spPr bwMode="auto">
            <a:xfrm>
              <a:off x="2460" y="1404"/>
              <a:ext cx="20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5" name="Line 31"/>
            <p:cNvSpPr>
              <a:spLocks noChangeShapeType="1"/>
            </p:cNvSpPr>
            <p:nvPr/>
          </p:nvSpPr>
          <p:spPr bwMode="auto">
            <a:xfrm flipV="1">
              <a:off x="2544" y="1920"/>
              <a:ext cx="2580" cy="12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605216" name="Text Box 32"/>
            <p:cNvSpPr txBox="1">
              <a:spLocks noChangeArrowheads="1"/>
            </p:cNvSpPr>
            <p:nvPr/>
          </p:nvSpPr>
          <p:spPr bwMode="auto">
            <a:xfrm>
              <a:off x="2556" y="936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5217" name="Text Box 33"/>
            <p:cNvSpPr txBox="1">
              <a:spLocks noChangeArrowheads="1"/>
            </p:cNvSpPr>
            <p:nvPr/>
          </p:nvSpPr>
          <p:spPr bwMode="auto">
            <a:xfrm>
              <a:off x="4272" y="912"/>
              <a:ext cx="25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5218" name="Rectangle 34"/>
            <p:cNvSpPr>
              <a:spLocks noChangeArrowheads="1"/>
            </p:cNvSpPr>
            <p:nvPr/>
          </p:nvSpPr>
          <p:spPr bwMode="auto">
            <a:xfrm>
              <a:off x="3610" y="941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5219" name="Rectangle 35"/>
            <p:cNvSpPr>
              <a:spLocks noChangeArrowheads="1"/>
            </p:cNvSpPr>
            <p:nvPr/>
          </p:nvSpPr>
          <p:spPr bwMode="auto">
            <a:xfrm>
              <a:off x="3190" y="915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60" name="Line 36"/>
            <p:cNvSpPr>
              <a:spLocks noChangeShapeType="1"/>
            </p:cNvSpPr>
            <p:nvPr/>
          </p:nvSpPr>
          <p:spPr bwMode="auto">
            <a:xfrm flipH="1" flipV="1">
              <a:off x="3120" y="1574"/>
              <a:ext cx="9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5161" name="Line 37"/>
            <p:cNvSpPr>
              <a:spLocks noChangeShapeType="1"/>
            </p:cNvSpPr>
            <p:nvPr/>
          </p:nvSpPr>
          <p:spPr bwMode="auto">
            <a:xfrm flipH="1" flipV="1">
              <a:off x="3312" y="1272"/>
              <a:ext cx="444" cy="0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4" name="Object 38"/>
            <p:cNvGraphicFramePr>
              <a:graphicFrameLocks noChangeAspect="1"/>
            </p:cNvGraphicFramePr>
            <p:nvPr/>
          </p:nvGraphicFramePr>
          <p:xfrm>
            <a:off x="3422" y="1491"/>
            <a:ext cx="35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5" imgW="3962400" imgH="5486400" progId="Equation.3">
                    <p:embed/>
                  </p:oleObj>
                </mc:Choice>
                <mc:Fallback>
                  <p:oleObj name="公式" r:id="rId5" imgW="3962400" imgH="5486400" progId="Equation.3">
                    <p:embed/>
                    <p:pic>
                      <p:nvPicPr>
                        <p:cNvPr id="0" name="Object 3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22" y="1491"/>
                          <a:ext cx="357" cy="39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9"/>
            <p:cNvGraphicFramePr>
              <a:graphicFrameLocks noChangeAspect="1"/>
            </p:cNvGraphicFramePr>
            <p:nvPr/>
          </p:nvGraphicFramePr>
          <p:xfrm>
            <a:off x="3435" y="1188"/>
            <a:ext cx="2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公式" r:id="rId7" imgW="3352800" imgH="5181600" progId="Equation.3">
                    <p:embed/>
                  </p:oleObj>
                </mc:Choice>
                <mc:Fallback>
                  <p:oleObj name="公式" r:id="rId7" imgW="3352800" imgH="5181600" progId="Equation.3">
                    <p:embed/>
                    <p:pic>
                      <p:nvPicPr>
                        <p:cNvPr id="0" name="Object 3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5" y="1188"/>
                          <a:ext cx="264" cy="3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5224" name="Rectangle 40"/>
            <p:cNvSpPr>
              <a:spLocks noChangeArrowheads="1"/>
            </p:cNvSpPr>
            <p:nvPr/>
          </p:nvSpPr>
          <p:spPr bwMode="auto">
            <a:xfrm>
              <a:off x="5057" y="129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163" name="Line 41"/>
            <p:cNvSpPr>
              <a:spLocks noChangeShapeType="1"/>
            </p:cNvSpPr>
            <p:nvPr/>
          </p:nvSpPr>
          <p:spPr bwMode="auto">
            <a:xfrm flipH="1">
              <a:off x="2647" y="1596"/>
              <a:ext cx="0" cy="2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126" name="Object 42"/>
            <p:cNvGraphicFramePr>
              <a:graphicFrameLocks noChangeAspect="1"/>
            </p:cNvGraphicFramePr>
            <p:nvPr/>
          </p:nvGraphicFramePr>
          <p:xfrm>
            <a:off x="2680" y="1570"/>
            <a:ext cx="65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公式" r:id="rId9" imgW="11277600" imgH="5486400" progId="Equation.3">
                    <p:embed/>
                  </p:oleObj>
                </mc:Choice>
                <mc:Fallback>
                  <p:oleObj name="公式" r:id="rId9" imgW="11277600" imgH="5486400" progId="Equation.3">
                    <p:embed/>
                    <p:pic>
                      <p:nvPicPr>
                        <p:cNvPr id="0" name="Object 4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80" y="1570"/>
                          <a:ext cx="654" cy="37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5227" name="Object 43"/>
          <p:cNvGraphicFramePr>
            <a:graphicFrameLocks noChangeAspect="1"/>
          </p:cNvGraphicFramePr>
          <p:nvPr/>
        </p:nvGraphicFramePr>
        <p:xfrm>
          <a:off x="3851275" y="5589588"/>
          <a:ext cx="14414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11" imgW="11277600" imgH="5486400" progId="Equation.3">
                  <p:embed/>
                </p:oleObj>
              </mc:Choice>
              <mc:Fallback>
                <p:oleObj name="公式" r:id="rId11" imgW="11277600" imgH="5486400" progId="Equation.3">
                  <p:embed/>
                  <p:pic>
                    <p:nvPicPr>
                      <p:cNvPr id="0" name="Object 4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1275" y="5589588"/>
                        <a:ext cx="1441450" cy="763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5228" name="Object 44"/>
          <p:cNvGraphicFramePr>
            <a:graphicFrameLocks noChangeAspect="1"/>
          </p:cNvGraphicFramePr>
          <p:nvPr/>
        </p:nvGraphicFramePr>
        <p:xfrm>
          <a:off x="6203950" y="5592763"/>
          <a:ext cx="168116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13" imgW="12801600" imgH="5486400" progId="Equation.3">
                  <p:embed/>
                </p:oleObj>
              </mc:Choice>
              <mc:Fallback>
                <p:oleObj name="公式" r:id="rId13" imgW="12801600" imgH="5486400" progId="Equation.3">
                  <p:embed/>
                  <p:pic>
                    <p:nvPicPr>
                      <p:cNvPr id="0" name="Object 4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3950" y="5592763"/>
                        <a:ext cx="1681163" cy="700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autoUpdateAnimBg="0"/>
      <p:bldP spid="605187" grpId="0" autoUpdateAnimBg="0"/>
      <p:bldP spid="605192" grpId="0" autoUpdateAnimBg="0"/>
      <p:bldP spid="60519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5688013" cy="579438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4.1.2 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二极管及其简单应用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6211" name="Text Box 3"/>
          <p:cNvSpPr txBox="1">
            <a:spLocks noChangeArrowheads="1"/>
          </p:cNvSpPr>
          <p:nvPr/>
        </p:nvSpPr>
        <p:spPr bwMode="auto">
          <a:xfrm>
            <a:off x="214313" y="1109663"/>
            <a:ext cx="8786812" cy="52546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1.  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二极管</a:t>
            </a: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的结构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和符号：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极引出阳极，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极引出阴极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314325" y="4465638"/>
            <a:ext cx="8829675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点接触型：结面小、结电容小，适用高频小电流场合，</a:t>
            </a:r>
            <a:endParaRPr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如：检波电路、数字开关电路。</a:t>
            </a:r>
            <a:endParaRPr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390525" y="5445125"/>
            <a:ext cx="8372475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面接触型：结面大、结电容大，用在低频电路</a:t>
            </a:r>
            <a:endParaRPr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如整流电路</a:t>
            </a:r>
            <a:endParaRPr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711200" y="1628775"/>
            <a:ext cx="7799388" cy="2811463"/>
            <a:chOff x="448" y="899"/>
            <a:chExt cx="4913" cy="1771"/>
          </a:xfrm>
        </p:grpSpPr>
        <p:sp useBgFill="1">
          <p:nvSpPr>
            <p:cNvPr id="606215" name="Text Box 7"/>
            <p:cNvSpPr txBox="1">
              <a:spLocks noChangeArrowheads="1"/>
            </p:cNvSpPr>
            <p:nvPr/>
          </p:nvSpPr>
          <p:spPr bwMode="auto">
            <a:xfrm>
              <a:off x="868" y="1527"/>
              <a:ext cx="365" cy="386"/>
            </a:xfrm>
            <a:prstGeom prst="rect">
              <a:avLst/>
            </a:prstGeom>
            <a:ln w="28575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D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 useBgFill="1">
          <p:nvSpPr>
            <p:cNvPr id="606216" name="Text Box 8"/>
            <p:cNvSpPr txBox="1">
              <a:spLocks noChangeArrowheads="1"/>
            </p:cNvSpPr>
            <p:nvPr/>
          </p:nvSpPr>
          <p:spPr bwMode="auto">
            <a:xfrm>
              <a:off x="518" y="2100"/>
              <a:ext cx="4714" cy="446"/>
            </a:xfrm>
            <a:prstGeom prst="rect">
              <a:avLst/>
            </a:prstGeom>
            <a:ln w="28575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阴极       阴极       阴极          阴极</a:t>
              </a:r>
              <a:endParaRPr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 useBgFill="1">
          <p:nvSpPr>
            <p:cNvPr id="606217" name="Text Box 9"/>
            <p:cNvSpPr txBox="1">
              <a:spLocks noChangeArrowheads="1"/>
            </p:cNvSpPr>
            <p:nvPr/>
          </p:nvSpPr>
          <p:spPr bwMode="auto">
            <a:xfrm>
              <a:off x="487" y="899"/>
              <a:ext cx="4874" cy="385"/>
            </a:xfrm>
            <a:prstGeom prst="rect">
              <a:avLst/>
            </a:prstGeom>
            <a:ln w="28575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阳极       阳极       阳极           阳极</a:t>
              </a:r>
              <a:endParaRPr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30058" name="Group 10"/>
            <p:cNvGrpSpPr/>
            <p:nvPr/>
          </p:nvGrpSpPr>
          <p:grpSpPr bwMode="auto">
            <a:xfrm>
              <a:off x="616" y="1313"/>
              <a:ext cx="293" cy="755"/>
              <a:chOff x="436" y="1385"/>
              <a:chExt cx="209" cy="683"/>
            </a:xfrm>
          </p:grpSpPr>
          <p:sp useBgFill="1">
            <p:nvSpPr>
              <p:cNvPr id="130158" name="Line 11"/>
              <p:cNvSpPr>
                <a:spLocks noChangeShapeType="1"/>
              </p:cNvSpPr>
              <p:nvPr/>
            </p:nvSpPr>
            <p:spPr bwMode="auto">
              <a:xfrm rot="10800000">
                <a:off x="436" y="1804"/>
                <a:ext cx="208" cy="0"/>
              </a:xfrm>
              <a:prstGeom prst="line">
                <a:avLst/>
              </a:prstGeom>
              <a:ln w="317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0159" name="AutoShape 12"/>
              <p:cNvSpPr>
                <a:spLocks noChangeArrowheads="1"/>
              </p:cNvSpPr>
              <p:nvPr/>
            </p:nvSpPr>
            <p:spPr bwMode="auto">
              <a:xfrm rot="10800000">
                <a:off x="437" y="1621"/>
                <a:ext cx="208" cy="187"/>
              </a:xfrm>
              <a:prstGeom prst="triangle">
                <a:avLst>
                  <a:gd name="adj" fmla="val 50000"/>
                </a:avLst>
              </a:prstGeom>
              <a:ln w="28575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0160" name="Line 13"/>
              <p:cNvSpPr>
                <a:spLocks noChangeShapeType="1"/>
              </p:cNvSpPr>
              <p:nvPr/>
            </p:nvSpPr>
            <p:spPr bwMode="auto">
              <a:xfrm rot="10800000">
                <a:off x="541" y="1385"/>
                <a:ext cx="0" cy="683"/>
              </a:xfrm>
              <a:prstGeom prst="line">
                <a:avLst/>
              </a:prstGeom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59" name="Group 14"/>
            <p:cNvGrpSpPr/>
            <p:nvPr/>
          </p:nvGrpSpPr>
          <p:grpSpPr bwMode="auto">
            <a:xfrm>
              <a:off x="4170" y="1287"/>
              <a:ext cx="251" cy="728"/>
              <a:chOff x="4578" y="1263"/>
              <a:chExt cx="251" cy="728"/>
            </a:xfrm>
          </p:grpSpPr>
          <p:sp useBgFill="1">
            <p:nvSpPr>
              <p:cNvPr id="130151" name="Arc 15"/>
              <p:cNvSpPr/>
              <p:nvPr/>
            </p:nvSpPr>
            <p:spPr bwMode="auto">
              <a:xfrm rot="5400000">
                <a:off x="4671" y="1448"/>
                <a:ext cx="69" cy="189"/>
              </a:xfrm>
              <a:custGeom>
                <a:avLst/>
                <a:gdLst>
                  <a:gd name="T0" fmla="*/ 0 w 21600"/>
                  <a:gd name="T1" fmla="*/ 0 h 43142"/>
                  <a:gd name="T2" fmla="*/ 0 w 21600"/>
                  <a:gd name="T3" fmla="*/ 0 h 43142"/>
                  <a:gd name="T4" fmla="*/ 0 w 21600"/>
                  <a:gd name="T5" fmla="*/ 0 h 4314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42"/>
                  <a:gd name="T11" fmla="*/ 21600 w 21600"/>
                  <a:gd name="T12" fmla="*/ 43142 h 43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42" fill="none" extrusionOk="0">
                    <a:moveTo>
                      <a:pt x="21382" y="43141"/>
                    </a:moveTo>
                    <a:cubicBezTo>
                      <a:pt x="9538" y="43022"/>
                      <a:pt x="0" y="33387"/>
                      <a:pt x="0" y="21543"/>
                    </a:cubicBezTo>
                    <a:cubicBezTo>
                      <a:pt x="-1" y="10219"/>
                      <a:pt x="8744" y="817"/>
                      <a:pt x="20038" y="-1"/>
                    </a:cubicBezTo>
                  </a:path>
                  <a:path w="21600" h="43142" stroke="0" extrusionOk="0">
                    <a:moveTo>
                      <a:pt x="21382" y="43141"/>
                    </a:moveTo>
                    <a:cubicBezTo>
                      <a:pt x="9538" y="43022"/>
                      <a:pt x="0" y="33387"/>
                      <a:pt x="0" y="21543"/>
                    </a:cubicBezTo>
                    <a:cubicBezTo>
                      <a:pt x="-1" y="10219"/>
                      <a:pt x="8744" y="817"/>
                      <a:pt x="20038" y="-1"/>
                    </a:cubicBezTo>
                    <a:lnTo>
                      <a:pt x="21600" y="21543"/>
                    </a:lnTo>
                    <a:close/>
                  </a:path>
                </a:pathLst>
              </a:custGeom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0152" name="Line 16"/>
              <p:cNvSpPr>
                <a:spLocks noChangeShapeType="1"/>
              </p:cNvSpPr>
              <p:nvPr/>
            </p:nvSpPr>
            <p:spPr bwMode="auto">
              <a:xfrm flipH="1">
                <a:off x="4610" y="1570"/>
                <a:ext cx="1" cy="1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0153" name="Line 17"/>
              <p:cNvSpPr>
                <a:spLocks noChangeShapeType="1"/>
              </p:cNvSpPr>
              <p:nvPr/>
            </p:nvSpPr>
            <p:spPr bwMode="auto">
              <a:xfrm flipH="1">
                <a:off x="4799" y="1567"/>
                <a:ext cx="1" cy="142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0154" name="Rectangle 18"/>
              <p:cNvSpPr>
                <a:spLocks noChangeArrowheads="1"/>
              </p:cNvSpPr>
              <p:nvPr/>
            </p:nvSpPr>
            <p:spPr bwMode="auto">
              <a:xfrm>
                <a:off x="4578" y="1704"/>
                <a:ext cx="251" cy="40"/>
              </a:xfrm>
              <a:prstGeom prst="rect">
                <a:avLst/>
              </a:prstGeom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0155" name="Rectangle 19"/>
              <p:cNvSpPr>
                <a:spLocks noChangeArrowheads="1"/>
              </p:cNvSpPr>
              <p:nvPr/>
            </p:nvSpPr>
            <p:spPr bwMode="auto">
              <a:xfrm>
                <a:off x="4686" y="1416"/>
                <a:ext cx="43" cy="90"/>
              </a:xfrm>
              <a:prstGeom prst="rect">
                <a:avLst/>
              </a:prstGeom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0156" name="Line 20"/>
              <p:cNvSpPr>
                <a:spLocks noChangeShapeType="1"/>
              </p:cNvSpPr>
              <p:nvPr/>
            </p:nvSpPr>
            <p:spPr bwMode="auto">
              <a:xfrm>
                <a:off x="4706" y="1757"/>
                <a:ext cx="0" cy="234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0157" name="Line 21"/>
              <p:cNvSpPr>
                <a:spLocks noChangeShapeType="1"/>
              </p:cNvSpPr>
              <p:nvPr/>
            </p:nvSpPr>
            <p:spPr bwMode="auto">
              <a:xfrm flipV="1">
                <a:off x="4707" y="1263"/>
                <a:ext cx="0" cy="153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60" name="Group 22"/>
            <p:cNvGrpSpPr/>
            <p:nvPr/>
          </p:nvGrpSpPr>
          <p:grpSpPr bwMode="auto">
            <a:xfrm>
              <a:off x="4555" y="1126"/>
              <a:ext cx="418" cy="1001"/>
              <a:chOff x="8334" y="11517"/>
              <a:chExt cx="454" cy="907"/>
            </a:xfrm>
          </p:grpSpPr>
          <p:grpSp>
            <p:nvGrpSpPr>
              <p:cNvPr id="130129" name="Group 23"/>
              <p:cNvGrpSpPr/>
              <p:nvPr/>
            </p:nvGrpSpPr>
            <p:grpSpPr bwMode="auto">
              <a:xfrm>
                <a:off x="8334" y="11517"/>
                <a:ext cx="454" cy="907"/>
                <a:chOff x="8333" y="11517"/>
                <a:chExt cx="549" cy="1029"/>
              </a:xfrm>
            </p:grpSpPr>
            <p:sp useBgFill="1">
              <p:nvSpPr>
                <p:cNvPr id="130131" name="Rectangle 24"/>
                <p:cNvSpPr>
                  <a:spLocks noChangeArrowheads="1"/>
                </p:cNvSpPr>
                <p:nvPr/>
              </p:nvSpPr>
              <p:spPr bwMode="auto">
                <a:xfrm>
                  <a:off x="8525" y="12339"/>
                  <a:ext cx="148" cy="207"/>
                </a:xfrm>
                <a:prstGeom prst="rect">
                  <a:avLst/>
                </a:prstGeom>
                <a:ln w="2857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0132" name="Group 25"/>
                <p:cNvGrpSpPr/>
                <p:nvPr/>
              </p:nvGrpSpPr>
              <p:grpSpPr bwMode="auto">
                <a:xfrm>
                  <a:off x="8333" y="11517"/>
                  <a:ext cx="549" cy="824"/>
                  <a:chOff x="8333" y="11517"/>
                  <a:chExt cx="549" cy="824"/>
                </a:xfrm>
              </p:grpSpPr>
              <p:sp useBgFill="1">
                <p:nvSpPr>
                  <p:cNvPr id="130133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8351" y="12153"/>
                    <a:ext cx="510" cy="45"/>
                  </a:xfrm>
                  <a:prstGeom prst="rect">
                    <a:avLst/>
                  </a:prstGeom>
                  <a:ln w="28575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 useBgFill="1">
                <p:nvSpPr>
                  <p:cNvPr id="13013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8365" y="12174"/>
                    <a:ext cx="491" cy="0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 useBgFill="1">
                <p:nvSpPr>
                  <p:cNvPr id="130135" name="Arc 28"/>
                  <p:cNvSpPr/>
                  <p:nvPr/>
                </p:nvSpPr>
                <p:spPr bwMode="auto">
                  <a:xfrm rot="5400000">
                    <a:off x="8559" y="11704"/>
                    <a:ext cx="106" cy="361"/>
                  </a:xfrm>
                  <a:custGeom>
                    <a:avLst/>
                    <a:gdLst>
                      <a:gd name="T0" fmla="*/ 0 w 21600"/>
                      <a:gd name="T1" fmla="*/ 0 h 43142"/>
                      <a:gd name="T2" fmla="*/ 0 w 21600"/>
                      <a:gd name="T3" fmla="*/ 0 h 43142"/>
                      <a:gd name="T4" fmla="*/ 0 w 21600"/>
                      <a:gd name="T5" fmla="*/ 0 h 4314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3142"/>
                      <a:gd name="T11" fmla="*/ 21600 w 21600"/>
                      <a:gd name="T12" fmla="*/ 43142 h 4314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3142" fill="none" extrusionOk="0">
                        <a:moveTo>
                          <a:pt x="21382" y="43141"/>
                        </a:moveTo>
                        <a:cubicBezTo>
                          <a:pt x="9538" y="43022"/>
                          <a:pt x="0" y="33387"/>
                          <a:pt x="0" y="21543"/>
                        </a:cubicBezTo>
                        <a:cubicBezTo>
                          <a:pt x="-1" y="10219"/>
                          <a:pt x="8744" y="817"/>
                          <a:pt x="20038" y="-1"/>
                        </a:cubicBezTo>
                      </a:path>
                      <a:path w="21600" h="43142" stroke="0" extrusionOk="0">
                        <a:moveTo>
                          <a:pt x="21382" y="43141"/>
                        </a:moveTo>
                        <a:cubicBezTo>
                          <a:pt x="9538" y="43022"/>
                          <a:pt x="0" y="33387"/>
                          <a:pt x="0" y="21543"/>
                        </a:cubicBezTo>
                        <a:cubicBezTo>
                          <a:pt x="-1" y="10219"/>
                          <a:pt x="8744" y="817"/>
                          <a:pt x="20038" y="-1"/>
                        </a:cubicBezTo>
                        <a:lnTo>
                          <a:pt x="21600" y="21543"/>
                        </a:lnTo>
                        <a:close/>
                      </a:path>
                    </a:pathLst>
                  </a:custGeom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 useBgFill="1">
                <p:nvSpPr>
                  <p:cNvPr id="130136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791" y="11922"/>
                    <a:ext cx="2" cy="227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0137" name="Group 30"/>
                  <p:cNvGrpSpPr/>
                  <p:nvPr/>
                </p:nvGrpSpPr>
                <p:grpSpPr bwMode="auto">
                  <a:xfrm>
                    <a:off x="8556" y="11517"/>
                    <a:ext cx="111" cy="311"/>
                    <a:chOff x="8740" y="11493"/>
                    <a:chExt cx="111" cy="311"/>
                  </a:xfrm>
                </p:grpSpPr>
                <p:sp useBgFill="1">
                  <p:nvSpPr>
                    <p:cNvPr id="130149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40" y="11493"/>
                      <a:ext cx="111" cy="44"/>
                    </a:xfrm>
                    <a:prstGeom prst="ellipse">
                      <a:avLst/>
                    </a:prstGeom>
                    <a:ln w="2857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 useBgFill="1">
                  <p:nvSpPr>
                    <p:cNvPr id="130150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55" y="11538"/>
                      <a:ext cx="82" cy="266"/>
                    </a:xfrm>
                    <a:prstGeom prst="rect">
                      <a:avLst/>
                    </a:prstGeom>
                    <a:ln w="2857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 useBgFill="1">
                <p:nvSpPr>
                  <p:cNvPr id="13013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8433" y="11931"/>
                    <a:ext cx="0" cy="219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30139" name="Group 34"/>
                  <p:cNvGrpSpPr/>
                  <p:nvPr/>
                </p:nvGrpSpPr>
                <p:grpSpPr bwMode="auto">
                  <a:xfrm>
                    <a:off x="8333" y="12195"/>
                    <a:ext cx="549" cy="146"/>
                    <a:chOff x="8330" y="12195"/>
                    <a:chExt cx="549" cy="146"/>
                  </a:xfrm>
                </p:grpSpPr>
                <p:sp useBgFill="1">
                  <p:nvSpPr>
                    <p:cNvPr id="130140" name="Line 3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330" y="12252"/>
                      <a:ext cx="1" cy="89"/>
                    </a:xfrm>
                    <a:prstGeom prst="line">
                      <a:avLst/>
                    </a:prstGeom>
                    <a:ln w="2857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30141" name="Group 36"/>
                    <p:cNvGrpSpPr/>
                    <p:nvPr/>
                  </p:nvGrpSpPr>
                  <p:grpSpPr bwMode="auto">
                    <a:xfrm>
                      <a:off x="8332" y="12195"/>
                      <a:ext cx="547" cy="144"/>
                      <a:chOff x="8319" y="12195"/>
                      <a:chExt cx="547" cy="144"/>
                    </a:xfrm>
                  </p:grpSpPr>
                  <p:sp useBgFill="1">
                    <p:nvSpPr>
                      <p:cNvPr id="13014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319" y="12339"/>
                        <a:ext cx="545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 useBgFill="1">
                    <p:nvSpPr>
                      <p:cNvPr id="130143" name="Arc 38"/>
                      <p:cNvSpPr/>
                      <p:nvPr/>
                    </p:nvSpPr>
                    <p:spPr bwMode="auto">
                      <a:xfrm rot="5400000">
                        <a:off x="8373" y="12145"/>
                        <a:ext cx="44" cy="150"/>
                      </a:xfrm>
                      <a:custGeom>
                        <a:avLst/>
                        <a:gdLst>
                          <a:gd name="T0" fmla="*/ 0 w 21600"/>
                          <a:gd name="T1" fmla="*/ 0 h 43142"/>
                          <a:gd name="T2" fmla="*/ 0 w 21600"/>
                          <a:gd name="T3" fmla="*/ 0 h 43142"/>
                          <a:gd name="T4" fmla="*/ 0 w 21600"/>
                          <a:gd name="T5" fmla="*/ 0 h 43142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43142"/>
                          <a:gd name="T11" fmla="*/ 21600 w 21600"/>
                          <a:gd name="T12" fmla="*/ 43142 h 4314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43142" fill="none" extrusionOk="0">
                            <a:moveTo>
                              <a:pt x="21382" y="43141"/>
                            </a:moveTo>
                            <a:cubicBezTo>
                              <a:pt x="9538" y="43022"/>
                              <a:pt x="0" y="33387"/>
                              <a:pt x="0" y="21543"/>
                            </a:cubicBezTo>
                            <a:cubicBezTo>
                              <a:pt x="-1" y="10219"/>
                              <a:pt x="8744" y="817"/>
                              <a:pt x="20038" y="-1"/>
                            </a:cubicBezTo>
                          </a:path>
                          <a:path w="21600" h="43142" stroke="0" extrusionOk="0">
                            <a:moveTo>
                              <a:pt x="21382" y="43141"/>
                            </a:moveTo>
                            <a:cubicBezTo>
                              <a:pt x="9538" y="43022"/>
                              <a:pt x="0" y="33387"/>
                              <a:pt x="0" y="21543"/>
                            </a:cubicBezTo>
                            <a:cubicBezTo>
                              <a:pt x="-1" y="10219"/>
                              <a:pt x="8744" y="817"/>
                              <a:pt x="20038" y="-1"/>
                            </a:cubicBezTo>
                            <a:lnTo>
                              <a:pt x="21600" y="21543"/>
                            </a:lnTo>
                            <a:close/>
                          </a:path>
                        </a:pathLst>
                      </a:custGeom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 useBgFill="1">
                    <p:nvSpPr>
                      <p:cNvPr id="130144" name="Arc 39"/>
                      <p:cNvSpPr/>
                      <p:nvPr/>
                    </p:nvSpPr>
                    <p:spPr bwMode="auto">
                      <a:xfrm rot="5400000">
                        <a:off x="8769" y="12151"/>
                        <a:ext cx="44" cy="150"/>
                      </a:xfrm>
                      <a:custGeom>
                        <a:avLst/>
                        <a:gdLst>
                          <a:gd name="T0" fmla="*/ 0 w 21600"/>
                          <a:gd name="T1" fmla="*/ 0 h 43142"/>
                          <a:gd name="T2" fmla="*/ 0 w 21600"/>
                          <a:gd name="T3" fmla="*/ 0 h 43142"/>
                          <a:gd name="T4" fmla="*/ 0 w 21600"/>
                          <a:gd name="T5" fmla="*/ 0 h 43142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43142"/>
                          <a:gd name="T11" fmla="*/ 21600 w 21600"/>
                          <a:gd name="T12" fmla="*/ 43142 h 4314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43142" fill="none" extrusionOk="0">
                            <a:moveTo>
                              <a:pt x="21382" y="43141"/>
                            </a:moveTo>
                            <a:cubicBezTo>
                              <a:pt x="9538" y="43022"/>
                              <a:pt x="0" y="33387"/>
                              <a:pt x="0" y="21543"/>
                            </a:cubicBezTo>
                            <a:cubicBezTo>
                              <a:pt x="-1" y="10219"/>
                              <a:pt x="8744" y="817"/>
                              <a:pt x="20038" y="-1"/>
                            </a:cubicBezTo>
                          </a:path>
                          <a:path w="21600" h="43142" stroke="0" extrusionOk="0">
                            <a:moveTo>
                              <a:pt x="21382" y="43141"/>
                            </a:moveTo>
                            <a:cubicBezTo>
                              <a:pt x="9538" y="43022"/>
                              <a:pt x="0" y="33387"/>
                              <a:pt x="0" y="21543"/>
                            </a:cubicBezTo>
                            <a:cubicBezTo>
                              <a:pt x="-1" y="10219"/>
                              <a:pt x="8744" y="817"/>
                              <a:pt x="20038" y="-1"/>
                            </a:cubicBezTo>
                            <a:lnTo>
                              <a:pt x="21600" y="21543"/>
                            </a:lnTo>
                            <a:close/>
                          </a:path>
                        </a:pathLst>
                      </a:custGeom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 useBgFill="1">
                    <p:nvSpPr>
                      <p:cNvPr id="130145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714" y="12249"/>
                        <a:ext cx="1" cy="89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 useBgFill="1">
                    <p:nvSpPr>
                      <p:cNvPr id="130146" name="Arc 41"/>
                      <p:cNvSpPr/>
                      <p:nvPr/>
                    </p:nvSpPr>
                    <p:spPr bwMode="auto">
                      <a:xfrm rot="5400000">
                        <a:off x="8568" y="12095"/>
                        <a:ext cx="44" cy="243"/>
                      </a:xfrm>
                      <a:custGeom>
                        <a:avLst/>
                        <a:gdLst>
                          <a:gd name="T0" fmla="*/ 0 w 21600"/>
                          <a:gd name="T1" fmla="*/ 0 h 43142"/>
                          <a:gd name="T2" fmla="*/ 0 w 21600"/>
                          <a:gd name="T3" fmla="*/ 0 h 43142"/>
                          <a:gd name="T4" fmla="*/ 0 w 21600"/>
                          <a:gd name="T5" fmla="*/ 0 h 43142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43142"/>
                          <a:gd name="T11" fmla="*/ 21600 w 21600"/>
                          <a:gd name="T12" fmla="*/ 43142 h 4314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43142" fill="none" extrusionOk="0">
                            <a:moveTo>
                              <a:pt x="21382" y="43141"/>
                            </a:moveTo>
                            <a:cubicBezTo>
                              <a:pt x="9538" y="43022"/>
                              <a:pt x="0" y="33387"/>
                              <a:pt x="0" y="21543"/>
                            </a:cubicBezTo>
                            <a:cubicBezTo>
                              <a:pt x="-1" y="10219"/>
                              <a:pt x="8744" y="817"/>
                              <a:pt x="20038" y="-1"/>
                            </a:cubicBezTo>
                          </a:path>
                          <a:path w="21600" h="43142" stroke="0" extrusionOk="0">
                            <a:moveTo>
                              <a:pt x="21382" y="43141"/>
                            </a:moveTo>
                            <a:cubicBezTo>
                              <a:pt x="9538" y="43022"/>
                              <a:pt x="0" y="33387"/>
                              <a:pt x="0" y="21543"/>
                            </a:cubicBezTo>
                            <a:cubicBezTo>
                              <a:pt x="-1" y="10219"/>
                              <a:pt x="8744" y="817"/>
                              <a:pt x="20038" y="-1"/>
                            </a:cubicBezTo>
                            <a:lnTo>
                              <a:pt x="21600" y="21543"/>
                            </a:lnTo>
                            <a:close/>
                          </a:path>
                        </a:pathLst>
                      </a:custGeom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 useBgFill="1">
                    <p:nvSpPr>
                      <p:cNvPr id="130147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466" y="12243"/>
                        <a:ext cx="1" cy="89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 useBgFill="1">
                    <p:nvSpPr>
                      <p:cNvPr id="130148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864" y="12243"/>
                        <a:ext cx="1" cy="89"/>
                      </a:xfrm>
                      <a:prstGeom prst="line">
                        <a:avLst/>
                      </a:prstGeom>
                      <a:ln w="2857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sp useBgFill="1">
            <p:nvSpPr>
              <p:cNvPr id="130130" name="Rectangle 44"/>
              <p:cNvSpPr>
                <a:spLocks noChangeArrowheads="1"/>
              </p:cNvSpPr>
              <p:nvPr/>
            </p:nvSpPr>
            <p:spPr bwMode="auto">
              <a:xfrm>
                <a:off x="8526" y="12264"/>
                <a:ext cx="57" cy="136"/>
              </a:xfrm>
              <a:prstGeom prst="rect">
                <a:avLst/>
              </a:prstGeom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61" name="Group 45"/>
            <p:cNvGrpSpPr/>
            <p:nvPr/>
          </p:nvGrpSpPr>
          <p:grpSpPr bwMode="auto">
            <a:xfrm>
              <a:off x="2642" y="1205"/>
              <a:ext cx="585" cy="910"/>
              <a:chOff x="2642" y="1193"/>
              <a:chExt cx="585" cy="910"/>
            </a:xfrm>
          </p:grpSpPr>
          <p:sp useBgFill="1">
            <p:nvSpPr>
              <p:cNvPr id="130115" name="Rectangle 46"/>
              <p:cNvSpPr>
                <a:spLocks noChangeArrowheads="1"/>
              </p:cNvSpPr>
              <p:nvPr/>
            </p:nvSpPr>
            <p:spPr bwMode="auto">
              <a:xfrm>
                <a:off x="2642" y="1721"/>
                <a:ext cx="585" cy="136"/>
              </a:xfrm>
              <a:prstGeom prst="rect">
                <a:avLst/>
              </a:prstGeom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16" name="Rectangle 47"/>
              <p:cNvSpPr>
                <a:spLocks noChangeArrowheads="1"/>
              </p:cNvSpPr>
              <p:nvPr/>
            </p:nvSpPr>
            <p:spPr bwMode="auto">
              <a:xfrm>
                <a:off x="2728" y="1685"/>
                <a:ext cx="421" cy="35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17" name="Line 48"/>
              <p:cNvSpPr>
                <a:spLocks noChangeShapeType="1"/>
              </p:cNvSpPr>
              <p:nvPr/>
            </p:nvSpPr>
            <p:spPr bwMode="auto">
              <a:xfrm>
                <a:off x="2941" y="1860"/>
                <a:ext cx="0" cy="2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18" name="Rectangle 49"/>
              <p:cNvSpPr>
                <a:spLocks noChangeArrowheads="1"/>
              </p:cNvSpPr>
              <p:nvPr/>
            </p:nvSpPr>
            <p:spPr bwMode="auto">
              <a:xfrm>
                <a:off x="2804" y="1532"/>
                <a:ext cx="253" cy="151"/>
              </a:xfrm>
              <a:prstGeom prst="rect">
                <a:avLst/>
              </a:prstGeom>
              <a:solidFill>
                <a:srgbClr val="000000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0119" name="Group 50"/>
              <p:cNvGrpSpPr/>
              <p:nvPr/>
            </p:nvGrpSpPr>
            <p:grpSpPr bwMode="auto">
              <a:xfrm>
                <a:off x="2856" y="1193"/>
                <a:ext cx="146" cy="590"/>
                <a:chOff x="3688" y="1917"/>
                <a:chExt cx="198" cy="486"/>
              </a:xfrm>
            </p:grpSpPr>
            <p:sp>
              <p:nvSpPr>
                <p:cNvPr id="130127" name="Arc 51"/>
                <p:cNvSpPr/>
                <p:nvPr/>
              </p:nvSpPr>
              <p:spPr bwMode="auto">
                <a:xfrm flipV="1">
                  <a:off x="3688" y="2112"/>
                  <a:ext cx="198" cy="291"/>
                </a:xfrm>
                <a:custGeom>
                  <a:avLst/>
                  <a:gdLst>
                    <a:gd name="T0" fmla="*/ 0 w 29973"/>
                    <a:gd name="T1" fmla="*/ 0 h 21600"/>
                    <a:gd name="T2" fmla="*/ 0 w 29973"/>
                    <a:gd name="T3" fmla="*/ 0 h 21600"/>
                    <a:gd name="T4" fmla="*/ 0 w 29973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9973"/>
                    <a:gd name="T10" fmla="*/ 0 h 21600"/>
                    <a:gd name="T11" fmla="*/ 29973 w 2997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9973" h="21600" fill="none" extrusionOk="0">
                      <a:moveTo>
                        <a:pt x="29973" y="15977"/>
                      </a:moveTo>
                      <a:cubicBezTo>
                        <a:pt x="25996" y="19595"/>
                        <a:pt x="20813" y="21599"/>
                        <a:pt x="15437" y="21600"/>
                      </a:cubicBezTo>
                      <a:cubicBezTo>
                        <a:pt x="9627" y="21600"/>
                        <a:pt x="4063" y="19260"/>
                        <a:pt x="0" y="15108"/>
                      </a:cubicBezTo>
                    </a:path>
                    <a:path w="29973" h="21600" stroke="0" extrusionOk="0">
                      <a:moveTo>
                        <a:pt x="29973" y="15977"/>
                      </a:moveTo>
                      <a:cubicBezTo>
                        <a:pt x="25996" y="19595"/>
                        <a:pt x="20813" y="21599"/>
                        <a:pt x="15437" y="21600"/>
                      </a:cubicBezTo>
                      <a:cubicBezTo>
                        <a:pt x="9627" y="21600"/>
                        <a:pt x="4063" y="19260"/>
                        <a:pt x="0" y="15108"/>
                      </a:cubicBezTo>
                      <a:lnTo>
                        <a:pt x="154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2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790" y="1917"/>
                  <a:ext cx="0" cy="20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0120" name="Line 53"/>
              <p:cNvSpPr>
                <a:spLocks noChangeShapeType="1"/>
              </p:cNvSpPr>
              <p:nvPr/>
            </p:nvSpPr>
            <p:spPr bwMode="auto">
              <a:xfrm>
                <a:off x="2668" y="1730"/>
                <a:ext cx="40" cy="1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1" name="Line 54"/>
              <p:cNvSpPr>
                <a:spLocks noChangeShapeType="1"/>
              </p:cNvSpPr>
              <p:nvPr/>
            </p:nvSpPr>
            <p:spPr bwMode="auto">
              <a:xfrm>
                <a:off x="2738" y="1723"/>
                <a:ext cx="53" cy="1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2" name="Line 55"/>
              <p:cNvSpPr>
                <a:spLocks noChangeShapeType="1"/>
              </p:cNvSpPr>
              <p:nvPr/>
            </p:nvSpPr>
            <p:spPr bwMode="auto">
              <a:xfrm>
                <a:off x="2819" y="1734"/>
                <a:ext cx="65" cy="13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3" name="Line 56"/>
              <p:cNvSpPr>
                <a:spLocks noChangeShapeType="1"/>
              </p:cNvSpPr>
              <p:nvPr/>
            </p:nvSpPr>
            <p:spPr bwMode="auto">
              <a:xfrm>
                <a:off x="3086" y="1734"/>
                <a:ext cx="40" cy="1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4" name="Line 57"/>
              <p:cNvSpPr>
                <a:spLocks noChangeShapeType="1"/>
              </p:cNvSpPr>
              <p:nvPr/>
            </p:nvSpPr>
            <p:spPr bwMode="auto">
              <a:xfrm>
                <a:off x="2909" y="1734"/>
                <a:ext cx="41" cy="1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5" name="Line 58"/>
              <p:cNvSpPr>
                <a:spLocks noChangeShapeType="1"/>
              </p:cNvSpPr>
              <p:nvPr/>
            </p:nvSpPr>
            <p:spPr bwMode="auto">
              <a:xfrm>
                <a:off x="2997" y="1710"/>
                <a:ext cx="53" cy="14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26" name="Line 59"/>
              <p:cNvSpPr>
                <a:spLocks noChangeShapeType="1"/>
              </p:cNvSpPr>
              <p:nvPr/>
            </p:nvSpPr>
            <p:spPr bwMode="auto">
              <a:xfrm>
                <a:off x="3167" y="1730"/>
                <a:ext cx="40" cy="1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0062" name="Group 60"/>
            <p:cNvGrpSpPr/>
            <p:nvPr/>
          </p:nvGrpSpPr>
          <p:grpSpPr bwMode="auto">
            <a:xfrm>
              <a:off x="1611" y="1207"/>
              <a:ext cx="209" cy="911"/>
              <a:chOff x="1611" y="1207"/>
              <a:chExt cx="209" cy="911"/>
            </a:xfrm>
          </p:grpSpPr>
          <p:sp>
            <p:nvSpPr>
              <p:cNvPr id="130077" name="Line 61"/>
              <p:cNvSpPr>
                <a:spLocks noChangeShapeType="1"/>
              </p:cNvSpPr>
              <p:nvPr/>
            </p:nvSpPr>
            <p:spPr bwMode="auto">
              <a:xfrm flipH="1">
                <a:off x="1612" y="1737"/>
                <a:ext cx="36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8" name="Line 62"/>
              <p:cNvSpPr>
                <a:spLocks noChangeShapeType="1"/>
              </p:cNvSpPr>
              <p:nvPr/>
            </p:nvSpPr>
            <p:spPr bwMode="auto">
              <a:xfrm flipH="1">
                <a:off x="1612" y="1801"/>
                <a:ext cx="35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9" name="Line 63"/>
              <p:cNvSpPr>
                <a:spLocks noChangeShapeType="1"/>
              </p:cNvSpPr>
              <p:nvPr/>
            </p:nvSpPr>
            <p:spPr bwMode="auto">
              <a:xfrm flipV="1">
                <a:off x="1611" y="1471"/>
                <a:ext cx="45" cy="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0080" name="Group 64"/>
              <p:cNvGrpSpPr/>
              <p:nvPr/>
            </p:nvGrpSpPr>
            <p:grpSpPr bwMode="auto">
              <a:xfrm>
                <a:off x="1613" y="1348"/>
                <a:ext cx="207" cy="630"/>
                <a:chOff x="2468" y="1500"/>
                <a:chExt cx="389" cy="1001"/>
              </a:xfrm>
            </p:grpSpPr>
            <p:grpSp>
              <p:nvGrpSpPr>
                <p:cNvPr id="130106" name="Group 65"/>
                <p:cNvGrpSpPr/>
                <p:nvPr/>
              </p:nvGrpSpPr>
              <p:grpSpPr bwMode="auto">
                <a:xfrm>
                  <a:off x="2468" y="1500"/>
                  <a:ext cx="389" cy="1001"/>
                  <a:chOff x="2468" y="1498"/>
                  <a:chExt cx="389" cy="1001"/>
                </a:xfrm>
              </p:grpSpPr>
              <p:sp>
                <p:nvSpPr>
                  <p:cNvPr id="130111" name="Arc 66"/>
                  <p:cNvSpPr/>
                  <p:nvPr/>
                </p:nvSpPr>
                <p:spPr bwMode="auto">
                  <a:xfrm rot="16200000" flipV="1">
                    <a:off x="2541" y="2183"/>
                    <a:ext cx="243" cy="389"/>
                  </a:xfrm>
                  <a:custGeom>
                    <a:avLst/>
                    <a:gdLst>
                      <a:gd name="T0" fmla="*/ 0 w 21600"/>
                      <a:gd name="T1" fmla="*/ 0 h 43142"/>
                      <a:gd name="T2" fmla="*/ 0 w 21600"/>
                      <a:gd name="T3" fmla="*/ 0 h 43142"/>
                      <a:gd name="T4" fmla="*/ 0 w 21600"/>
                      <a:gd name="T5" fmla="*/ 0 h 4314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3142"/>
                      <a:gd name="T11" fmla="*/ 21600 w 21600"/>
                      <a:gd name="T12" fmla="*/ 43142 h 4314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3142" fill="none" extrusionOk="0">
                        <a:moveTo>
                          <a:pt x="21382" y="43141"/>
                        </a:moveTo>
                        <a:cubicBezTo>
                          <a:pt x="9538" y="43022"/>
                          <a:pt x="0" y="33387"/>
                          <a:pt x="0" y="21543"/>
                        </a:cubicBezTo>
                        <a:cubicBezTo>
                          <a:pt x="-1" y="10219"/>
                          <a:pt x="8744" y="817"/>
                          <a:pt x="20038" y="-1"/>
                        </a:cubicBezTo>
                      </a:path>
                      <a:path w="21600" h="43142" stroke="0" extrusionOk="0">
                        <a:moveTo>
                          <a:pt x="21382" y="43141"/>
                        </a:moveTo>
                        <a:cubicBezTo>
                          <a:pt x="9538" y="43022"/>
                          <a:pt x="0" y="33387"/>
                          <a:pt x="0" y="21543"/>
                        </a:cubicBezTo>
                        <a:cubicBezTo>
                          <a:pt x="-1" y="10219"/>
                          <a:pt x="8744" y="817"/>
                          <a:pt x="20038" y="-1"/>
                        </a:cubicBezTo>
                        <a:lnTo>
                          <a:pt x="21600" y="21543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12" name="Arc 67"/>
                  <p:cNvSpPr/>
                  <p:nvPr/>
                </p:nvSpPr>
                <p:spPr bwMode="auto">
                  <a:xfrm rot="5400000">
                    <a:off x="2541" y="1425"/>
                    <a:ext cx="243" cy="389"/>
                  </a:xfrm>
                  <a:custGeom>
                    <a:avLst/>
                    <a:gdLst>
                      <a:gd name="T0" fmla="*/ 0 w 21600"/>
                      <a:gd name="T1" fmla="*/ 0 h 43142"/>
                      <a:gd name="T2" fmla="*/ 0 w 21600"/>
                      <a:gd name="T3" fmla="*/ 0 h 43142"/>
                      <a:gd name="T4" fmla="*/ 0 w 21600"/>
                      <a:gd name="T5" fmla="*/ 0 h 43142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3142"/>
                      <a:gd name="T11" fmla="*/ 21600 w 21600"/>
                      <a:gd name="T12" fmla="*/ 43142 h 4314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3142" fill="none" extrusionOk="0">
                        <a:moveTo>
                          <a:pt x="21382" y="43141"/>
                        </a:moveTo>
                        <a:cubicBezTo>
                          <a:pt x="9538" y="43022"/>
                          <a:pt x="0" y="33387"/>
                          <a:pt x="0" y="21543"/>
                        </a:cubicBezTo>
                        <a:cubicBezTo>
                          <a:pt x="-1" y="10219"/>
                          <a:pt x="8744" y="817"/>
                          <a:pt x="20038" y="-1"/>
                        </a:cubicBezTo>
                      </a:path>
                      <a:path w="21600" h="43142" stroke="0" extrusionOk="0">
                        <a:moveTo>
                          <a:pt x="21382" y="43141"/>
                        </a:moveTo>
                        <a:cubicBezTo>
                          <a:pt x="9538" y="43022"/>
                          <a:pt x="0" y="33387"/>
                          <a:pt x="0" y="21543"/>
                        </a:cubicBezTo>
                        <a:cubicBezTo>
                          <a:pt x="-1" y="10219"/>
                          <a:pt x="8744" y="817"/>
                          <a:pt x="20038" y="-1"/>
                        </a:cubicBezTo>
                        <a:lnTo>
                          <a:pt x="21600" y="21543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13" name="Line 6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68" y="1747"/>
                    <a:ext cx="1" cy="55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11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856" y="1718"/>
                    <a:ext cx="0" cy="56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0107" name="Arc 70"/>
                <p:cNvSpPr/>
                <p:nvPr/>
              </p:nvSpPr>
              <p:spPr bwMode="auto">
                <a:xfrm rot="16200000" flipV="1">
                  <a:off x="2564" y="2191"/>
                  <a:ext cx="204" cy="255"/>
                </a:xfrm>
                <a:custGeom>
                  <a:avLst/>
                  <a:gdLst>
                    <a:gd name="T0" fmla="*/ 0 w 21600"/>
                    <a:gd name="T1" fmla="*/ 0 h 43142"/>
                    <a:gd name="T2" fmla="*/ 0 w 21600"/>
                    <a:gd name="T3" fmla="*/ 0 h 43142"/>
                    <a:gd name="T4" fmla="*/ 0 w 21600"/>
                    <a:gd name="T5" fmla="*/ 0 h 4314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3142"/>
                    <a:gd name="T11" fmla="*/ 21600 w 21600"/>
                    <a:gd name="T12" fmla="*/ 43142 h 43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3142" fill="none" extrusionOk="0">
                      <a:moveTo>
                        <a:pt x="21382" y="43141"/>
                      </a:moveTo>
                      <a:cubicBezTo>
                        <a:pt x="9538" y="43022"/>
                        <a:pt x="0" y="33387"/>
                        <a:pt x="0" y="21543"/>
                      </a:cubicBezTo>
                      <a:cubicBezTo>
                        <a:pt x="-1" y="10219"/>
                        <a:pt x="8744" y="817"/>
                        <a:pt x="20038" y="-1"/>
                      </a:cubicBezTo>
                    </a:path>
                    <a:path w="21600" h="43142" stroke="0" extrusionOk="0">
                      <a:moveTo>
                        <a:pt x="21382" y="43141"/>
                      </a:moveTo>
                      <a:cubicBezTo>
                        <a:pt x="9538" y="43022"/>
                        <a:pt x="0" y="33387"/>
                        <a:pt x="0" y="21543"/>
                      </a:cubicBezTo>
                      <a:cubicBezTo>
                        <a:pt x="-1" y="10219"/>
                        <a:pt x="8744" y="817"/>
                        <a:pt x="20038" y="-1"/>
                      </a:cubicBezTo>
                      <a:lnTo>
                        <a:pt x="21600" y="21543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08" name="Arc 71"/>
                <p:cNvSpPr/>
                <p:nvPr/>
              </p:nvSpPr>
              <p:spPr bwMode="auto">
                <a:xfrm rot="5400000">
                  <a:off x="2564" y="1554"/>
                  <a:ext cx="204" cy="255"/>
                </a:xfrm>
                <a:custGeom>
                  <a:avLst/>
                  <a:gdLst>
                    <a:gd name="T0" fmla="*/ 0 w 21600"/>
                    <a:gd name="T1" fmla="*/ 0 h 43142"/>
                    <a:gd name="T2" fmla="*/ 0 w 21600"/>
                    <a:gd name="T3" fmla="*/ 0 h 43142"/>
                    <a:gd name="T4" fmla="*/ 0 w 21600"/>
                    <a:gd name="T5" fmla="*/ 0 h 4314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3142"/>
                    <a:gd name="T11" fmla="*/ 21600 w 21600"/>
                    <a:gd name="T12" fmla="*/ 43142 h 43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3142" fill="none" extrusionOk="0">
                      <a:moveTo>
                        <a:pt x="21382" y="43141"/>
                      </a:moveTo>
                      <a:cubicBezTo>
                        <a:pt x="9538" y="43022"/>
                        <a:pt x="0" y="33387"/>
                        <a:pt x="0" y="21543"/>
                      </a:cubicBezTo>
                      <a:cubicBezTo>
                        <a:pt x="-1" y="10219"/>
                        <a:pt x="8744" y="817"/>
                        <a:pt x="20038" y="-1"/>
                      </a:cubicBezTo>
                    </a:path>
                    <a:path w="21600" h="43142" stroke="0" extrusionOk="0">
                      <a:moveTo>
                        <a:pt x="21382" y="43141"/>
                      </a:moveTo>
                      <a:cubicBezTo>
                        <a:pt x="9538" y="43022"/>
                        <a:pt x="0" y="33387"/>
                        <a:pt x="0" y="21543"/>
                      </a:cubicBezTo>
                      <a:cubicBezTo>
                        <a:pt x="-1" y="10219"/>
                        <a:pt x="8744" y="817"/>
                        <a:pt x="20038" y="-1"/>
                      </a:cubicBezTo>
                      <a:lnTo>
                        <a:pt x="21600" y="21543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09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537" y="1789"/>
                  <a:ext cx="1" cy="46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0110" name="Line 73"/>
                <p:cNvSpPr>
                  <a:spLocks noChangeShapeType="1"/>
                </p:cNvSpPr>
                <p:nvPr/>
              </p:nvSpPr>
              <p:spPr bwMode="auto">
                <a:xfrm>
                  <a:off x="2788" y="1766"/>
                  <a:ext cx="0" cy="4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0081" name="Line 74"/>
              <p:cNvSpPr>
                <a:spLocks noChangeShapeType="1"/>
              </p:cNvSpPr>
              <p:nvPr/>
            </p:nvSpPr>
            <p:spPr bwMode="auto">
              <a:xfrm flipH="1">
                <a:off x="1783" y="1490"/>
                <a:ext cx="35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2" name="Rectangle 75"/>
              <p:cNvSpPr>
                <a:spLocks noChangeArrowheads="1"/>
              </p:cNvSpPr>
              <p:nvPr/>
            </p:nvSpPr>
            <p:spPr bwMode="auto">
              <a:xfrm>
                <a:off x="1699" y="1207"/>
                <a:ext cx="26" cy="28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3" name="Rectangle 76"/>
              <p:cNvSpPr>
                <a:spLocks noChangeArrowheads="1"/>
              </p:cNvSpPr>
              <p:nvPr/>
            </p:nvSpPr>
            <p:spPr bwMode="auto">
              <a:xfrm>
                <a:off x="1706" y="1835"/>
                <a:ext cx="26" cy="28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4" name="Freeform 77"/>
              <p:cNvSpPr/>
              <p:nvPr/>
            </p:nvSpPr>
            <p:spPr bwMode="auto">
              <a:xfrm>
                <a:off x="1678" y="1490"/>
                <a:ext cx="51" cy="277"/>
              </a:xfrm>
              <a:custGeom>
                <a:avLst/>
                <a:gdLst>
                  <a:gd name="T0" fmla="*/ 12 w 149"/>
                  <a:gd name="T1" fmla="*/ 0 h 660"/>
                  <a:gd name="T2" fmla="*/ 17 w 149"/>
                  <a:gd name="T3" fmla="*/ 84 h 660"/>
                  <a:gd name="T4" fmla="*/ 16 w 149"/>
                  <a:gd name="T5" fmla="*/ 95 h 660"/>
                  <a:gd name="T6" fmla="*/ 10 w 149"/>
                  <a:gd name="T7" fmla="*/ 98 h 660"/>
                  <a:gd name="T8" fmla="*/ 9 w 149"/>
                  <a:gd name="T9" fmla="*/ 106 h 660"/>
                  <a:gd name="T10" fmla="*/ 14 w 149"/>
                  <a:gd name="T11" fmla="*/ 116 h 660"/>
                  <a:gd name="T12" fmla="*/ 14 w 149"/>
                  <a:gd name="T13" fmla="*/ 98 h 6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9"/>
                  <a:gd name="T22" fmla="*/ 0 h 660"/>
                  <a:gd name="T23" fmla="*/ 149 w 149"/>
                  <a:gd name="T24" fmla="*/ 660 h 6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9" h="660">
                    <a:moveTo>
                      <a:pt x="104" y="0"/>
                    </a:moveTo>
                    <a:cubicBezTo>
                      <a:pt x="51" y="159"/>
                      <a:pt x="0" y="380"/>
                      <a:pt x="149" y="480"/>
                    </a:cubicBezTo>
                    <a:cubicBezTo>
                      <a:pt x="144" y="500"/>
                      <a:pt x="147" y="524"/>
                      <a:pt x="134" y="540"/>
                    </a:cubicBezTo>
                    <a:cubicBezTo>
                      <a:pt x="124" y="552"/>
                      <a:pt x="100" y="544"/>
                      <a:pt x="89" y="555"/>
                    </a:cubicBezTo>
                    <a:cubicBezTo>
                      <a:pt x="78" y="566"/>
                      <a:pt x="79" y="585"/>
                      <a:pt x="74" y="600"/>
                    </a:cubicBezTo>
                    <a:cubicBezTo>
                      <a:pt x="127" y="636"/>
                      <a:pt x="119" y="612"/>
                      <a:pt x="119" y="660"/>
                    </a:cubicBezTo>
                    <a:lnTo>
                      <a:pt x="118" y="556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5" name="Rectangle 78"/>
              <p:cNvSpPr>
                <a:spLocks noChangeArrowheads="1"/>
              </p:cNvSpPr>
              <p:nvPr/>
            </p:nvSpPr>
            <p:spPr bwMode="auto">
              <a:xfrm>
                <a:off x="1693" y="1775"/>
                <a:ext cx="56" cy="25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6" name="Line 79"/>
              <p:cNvSpPr>
                <a:spLocks noChangeShapeType="1"/>
              </p:cNvSpPr>
              <p:nvPr/>
            </p:nvSpPr>
            <p:spPr bwMode="auto">
              <a:xfrm>
                <a:off x="1695" y="1801"/>
                <a:ext cx="16" cy="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7" name="Line 80"/>
              <p:cNvSpPr>
                <a:spLocks noChangeShapeType="1"/>
              </p:cNvSpPr>
              <p:nvPr/>
            </p:nvSpPr>
            <p:spPr bwMode="auto">
              <a:xfrm flipH="1">
                <a:off x="1727" y="1798"/>
                <a:ext cx="20" cy="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8" name="Line 81"/>
              <p:cNvSpPr>
                <a:spLocks noChangeShapeType="1"/>
              </p:cNvSpPr>
              <p:nvPr/>
            </p:nvSpPr>
            <p:spPr bwMode="auto">
              <a:xfrm flipH="1">
                <a:off x="1783" y="1545"/>
                <a:ext cx="35" cy="1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89" name="Line 82"/>
              <p:cNvSpPr>
                <a:spLocks noChangeShapeType="1"/>
              </p:cNvSpPr>
              <p:nvPr/>
            </p:nvSpPr>
            <p:spPr bwMode="auto">
              <a:xfrm flipH="1">
                <a:off x="1783" y="1603"/>
                <a:ext cx="35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0" name="Line 83"/>
              <p:cNvSpPr>
                <a:spLocks noChangeShapeType="1"/>
              </p:cNvSpPr>
              <p:nvPr/>
            </p:nvSpPr>
            <p:spPr bwMode="auto">
              <a:xfrm flipH="1">
                <a:off x="1783" y="1656"/>
                <a:ext cx="36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1" name="Line 84"/>
              <p:cNvSpPr>
                <a:spLocks noChangeShapeType="1"/>
              </p:cNvSpPr>
              <p:nvPr/>
            </p:nvSpPr>
            <p:spPr bwMode="auto">
              <a:xfrm flipH="1">
                <a:off x="1783" y="1712"/>
                <a:ext cx="35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2" name="Line 85"/>
              <p:cNvSpPr>
                <a:spLocks noChangeShapeType="1"/>
              </p:cNvSpPr>
              <p:nvPr/>
            </p:nvSpPr>
            <p:spPr bwMode="auto">
              <a:xfrm flipH="1">
                <a:off x="1783" y="1763"/>
                <a:ext cx="36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3" name="Line 86"/>
              <p:cNvSpPr>
                <a:spLocks noChangeShapeType="1"/>
              </p:cNvSpPr>
              <p:nvPr/>
            </p:nvSpPr>
            <p:spPr bwMode="auto">
              <a:xfrm flipH="1">
                <a:off x="1782" y="1818"/>
                <a:ext cx="36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4" name="Line 87"/>
              <p:cNvSpPr>
                <a:spLocks noChangeShapeType="1"/>
              </p:cNvSpPr>
              <p:nvPr/>
            </p:nvSpPr>
            <p:spPr bwMode="auto">
              <a:xfrm flipH="1">
                <a:off x="1615" y="1577"/>
                <a:ext cx="36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5" name="Line 88"/>
              <p:cNvSpPr>
                <a:spLocks noChangeShapeType="1"/>
              </p:cNvSpPr>
              <p:nvPr/>
            </p:nvSpPr>
            <p:spPr bwMode="auto">
              <a:xfrm flipH="1">
                <a:off x="1615" y="1635"/>
                <a:ext cx="36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6" name="Line 89"/>
              <p:cNvSpPr>
                <a:spLocks noChangeShapeType="1"/>
              </p:cNvSpPr>
              <p:nvPr/>
            </p:nvSpPr>
            <p:spPr bwMode="auto">
              <a:xfrm flipH="1">
                <a:off x="1612" y="1690"/>
                <a:ext cx="36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7" name="Line 90"/>
              <p:cNvSpPr>
                <a:spLocks noChangeShapeType="1"/>
              </p:cNvSpPr>
              <p:nvPr/>
            </p:nvSpPr>
            <p:spPr bwMode="auto">
              <a:xfrm flipH="1">
                <a:off x="1612" y="1524"/>
                <a:ext cx="36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8" name="Line 91"/>
              <p:cNvSpPr>
                <a:spLocks noChangeShapeType="1"/>
              </p:cNvSpPr>
              <p:nvPr/>
            </p:nvSpPr>
            <p:spPr bwMode="auto">
              <a:xfrm flipH="1">
                <a:off x="1617" y="1858"/>
                <a:ext cx="36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99" name="Line 92"/>
              <p:cNvSpPr>
                <a:spLocks noChangeShapeType="1"/>
              </p:cNvSpPr>
              <p:nvPr/>
            </p:nvSpPr>
            <p:spPr bwMode="auto">
              <a:xfrm flipV="1">
                <a:off x="1640" y="1897"/>
                <a:ext cx="35" cy="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0" name="Line 93"/>
              <p:cNvSpPr>
                <a:spLocks noChangeShapeType="1"/>
              </p:cNvSpPr>
              <p:nvPr/>
            </p:nvSpPr>
            <p:spPr bwMode="auto">
              <a:xfrm flipV="1">
                <a:off x="1671" y="1937"/>
                <a:ext cx="34" cy="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1" name="Line 94"/>
              <p:cNvSpPr>
                <a:spLocks noChangeShapeType="1"/>
              </p:cNvSpPr>
              <p:nvPr/>
            </p:nvSpPr>
            <p:spPr bwMode="auto">
              <a:xfrm flipV="1">
                <a:off x="1740" y="1875"/>
                <a:ext cx="73" cy="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2" name="Line 95"/>
              <p:cNvSpPr>
                <a:spLocks noChangeShapeType="1"/>
              </p:cNvSpPr>
              <p:nvPr/>
            </p:nvSpPr>
            <p:spPr bwMode="auto">
              <a:xfrm flipV="1">
                <a:off x="1624" y="1403"/>
                <a:ext cx="75" cy="3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3" name="Line 96"/>
              <p:cNvSpPr>
                <a:spLocks noChangeShapeType="1"/>
              </p:cNvSpPr>
              <p:nvPr/>
            </p:nvSpPr>
            <p:spPr bwMode="auto">
              <a:xfrm flipV="1">
                <a:off x="1728" y="1371"/>
                <a:ext cx="41" cy="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4" name="Line 97"/>
              <p:cNvSpPr>
                <a:spLocks noChangeShapeType="1"/>
              </p:cNvSpPr>
              <p:nvPr/>
            </p:nvSpPr>
            <p:spPr bwMode="auto">
              <a:xfrm flipV="1">
                <a:off x="1773" y="1441"/>
                <a:ext cx="35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105" name="Line 98"/>
              <p:cNvSpPr>
                <a:spLocks noChangeShapeType="1"/>
              </p:cNvSpPr>
              <p:nvPr/>
            </p:nvSpPr>
            <p:spPr bwMode="auto">
              <a:xfrm flipV="1">
                <a:off x="1760" y="1403"/>
                <a:ext cx="34" cy="1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6307" name="Rectangle 99"/>
            <p:cNvSpPr>
              <a:spLocks noChangeArrowheads="1"/>
            </p:cNvSpPr>
            <p:nvPr/>
          </p:nvSpPr>
          <p:spPr bwMode="auto">
            <a:xfrm>
              <a:off x="1288" y="2343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点接触型</a:t>
              </a:r>
              <a:endPara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6308" name="Rectangle 100"/>
            <p:cNvSpPr>
              <a:spLocks noChangeArrowheads="1"/>
            </p:cNvSpPr>
            <p:nvPr/>
          </p:nvSpPr>
          <p:spPr bwMode="auto">
            <a:xfrm>
              <a:off x="2524" y="2307"/>
              <a:ext cx="10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面接触型</a:t>
              </a:r>
              <a:endPara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6309" name="Rectangle 101"/>
            <p:cNvSpPr>
              <a:spLocks noChangeArrowheads="1"/>
            </p:cNvSpPr>
            <p:nvPr/>
          </p:nvSpPr>
          <p:spPr bwMode="auto">
            <a:xfrm>
              <a:off x="4000" y="2343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外 形</a:t>
              </a:r>
              <a:endPara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30066" name="Group 102"/>
            <p:cNvGrpSpPr/>
            <p:nvPr/>
          </p:nvGrpSpPr>
          <p:grpSpPr bwMode="auto">
            <a:xfrm>
              <a:off x="3902" y="1239"/>
              <a:ext cx="132" cy="898"/>
              <a:chOff x="3902" y="1239"/>
              <a:chExt cx="132" cy="898"/>
            </a:xfrm>
          </p:grpSpPr>
          <p:sp>
            <p:nvSpPr>
              <p:cNvPr id="130068" name="Arc 103"/>
              <p:cNvSpPr/>
              <p:nvPr/>
            </p:nvSpPr>
            <p:spPr bwMode="auto">
              <a:xfrm rot="16200000" flipV="1">
                <a:off x="3906" y="1803"/>
                <a:ext cx="118" cy="123"/>
              </a:xfrm>
              <a:custGeom>
                <a:avLst/>
                <a:gdLst>
                  <a:gd name="T0" fmla="*/ 0 w 21600"/>
                  <a:gd name="T1" fmla="*/ 0 h 43142"/>
                  <a:gd name="T2" fmla="*/ 0 w 21600"/>
                  <a:gd name="T3" fmla="*/ 0 h 43142"/>
                  <a:gd name="T4" fmla="*/ 0 w 21600"/>
                  <a:gd name="T5" fmla="*/ 0 h 4314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42"/>
                  <a:gd name="T11" fmla="*/ 21600 w 21600"/>
                  <a:gd name="T12" fmla="*/ 43142 h 431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42" fill="none" extrusionOk="0">
                    <a:moveTo>
                      <a:pt x="21382" y="43141"/>
                    </a:moveTo>
                    <a:cubicBezTo>
                      <a:pt x="9538" y="43022"/>
                      <a:pt x="0" y="33387"/>
                      <a:pt x="0" y="21543"/>
                    </a:cubicBezTo>
                    <a:cubicBezTo>
                      <a:pt x="-1" y="10219"/>
                      <a:pt x="8744" y="817"/>
                      <a:pt x="20038" y="-1"/>
                    </a:cubicBezTo>
                  </a:path>
                  <a:path w="21600" h="43142" stroke="0" extrusionOk="0">
                    <a:moveTo>
                      <a:pt x="21382" y="43141"/>
                    </a:moveTo>
                    <a:cubicBezTo>
                      <a:pt x="9538" y="43022"/>
                      <a:pt x="0" y="33387"/>
                      <a:pt x="0" y="21543"/>
                    </a:cubicBezTo>
                    <a:cubicBezTo>
                      <a:pt x="-1" y="10219"/>
                      <a:pt x="8744" y="817"/>
                      <a:pt x="20038" y="-1"/>
                    </a:cubicBezTo>
                    <a:lnTo>
                      <a:pt x="21600" y="21543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9" name="Arc 104"/>
              <p:cNvSpPr/>
              <p:nvPr/>
            </p:nvSpPr>
            <p:spPr bwMode="auto">
              <a:xfrm rot="5400000">
                <a:off x="3878" y="1480"/>
                <a:ext cx="190" cy="123"/>
              </a:xfrm>
              <a:custGeom>
                <a:avLst/>
                <a:gdLst>
                  <a:gd name="T0" fmla="*/ 0 w 34675"/>
                  <a:gd name="T1" fmla="*/ 0 h 43199"/>
                  <a:gd name="T2" fmla="*/ 0 w 34675"/>
                  <a:gd name="T3" fmla="*/ 0 h 43199"/>
                  <a:gd name="T4" fmla="*/ 0 w 34675"/>
                  <a:gd name="T5" fmla="*/ 0 h 43199"/>
                  <a:gd name="T6" fmla="*/ 0 60000 65536"/>
                  <a:gd name="T7" fmla="*/ 0 60000 65536"/>
                  <a:gd name="T8" fmla="*/ 0 60000 65536"/>
                  <a:gd name="T9" fmla="*/ 0 w 34675"/>
                  <a:gd name="T10" fmla="*/ 0 h 43199"/>
                  <a:gd name="T11" fmla="*/ 34675 w 34675"/>
                  <a:gd name="T12" fmla="*/ 43199 h 431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675" h="43199" fill="none" extrusionOk="0">
                    <a:moveTo>
                      <a:pt x="21382" y="43198"/>
                    </a:moveTo>
                    <a:cubicBezTo>
                      <a:pt x="9538" y="43079"/>
                      <a:pt x="0" y="3344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6322" y="-1"/>
                      <a:pt x="30915" y="1547"/>
                      <a:pt x="34675" y="4406"/>
                    </a:cubicBezTo>
                  </a:path>
                  <a:path w="34675" h="43199" stroke="0" extrusionOk="0">
                    <a:moveTo>
                      <a:pt x="21382" y="43198"/>
                    </a:moveTo>
                    <a:cubicBezTo>
                      <a:pt x="9538" y="43079"/>
                      <a:pt x="0" y="3344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6322" y="-1"/>
                      <a:pt x="30915" y="1547"/>
                      <a:pt x="34675" y="4406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0" name="Line 105"/>
              <p:cNvSpPr>
                <a:spLocks noChangeShapeType="1"/>
              </p:cNvSpPr>
              <p:nvPr/>
            </p:nvSpPr>
            <p:spPr bwMode="auto">
              <a:xfrm flipH="1">
                <a:off x="3902" y="1558"/>
                <a:ext cx="0" cy="2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1" name="Line 106"/>
              <p:cNvSpPr>
                <a:spLocks noChangeShapeType="1"/>
              </p:cNvSpPr>
              <p:nvPr/>
            </p:nvSpPr>
            <p:spPr bwMode="auto">
              <a:xfrm>
                <a:off x="4027" y="1547"/>
                <a:ext cx="0" cy="2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2" name="Oval 107"/>
              <p:cNvSpPr>
                <a:spLocks noChangeArrowheads="1"/>
              </p:cNvSpPr>
              <p:nvPr/>
            </p:nvSpPr>
            <p:spPr bwMode="auto">
              <a:xfrm>
                <a:off x="3970" y="1511"/>
                <a:ext cx="18" cy="26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3" name="Line 108"/>
              <p:cNvSpPr>
                <a:spLocks noChangeShapeType="1"/>
              </p:cNvSpPr>
              <p:nvPr/>
            </p:nvSpPr>
            <p:spPr bwMode="auto">
              <a:xfrm>
                <a:off x="3963" y="1928"/>
                <a:ext cx="0" cy="2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4" name="Line 109"/>
              <p:cNvSpPr>
                <a:spLocks noChangeShapeType="1"/>
              </p:cNvSpPr>
              <p:nvPr/>
            </p:nvSpPr>
            <p:spPr bwMode="auto">
              <a:xfrm>
                <a:off x="3975" y="1239"/>
                <a:ext cx="0" cy="2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5" name="Line 110"/>
              <p:cNvSpPr>
                <a:spLocks noChangeShapeType="1"/>
              </p:cNvSpPr>
              <p:nvPr/>
            </p:nvSpPr>
            <p:spPr bwMode="auto">
              <a:xfrm>
                <a:off x="3923" y="1588"/>
                <a:ext cx="0" cy="2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6" name="Rectangle 111"/>
              <p:cNvSpPr>
                <a:spLocks noChangeArrowheads="1"/>
              </p:cNvSpPr>
              <p:nvPr/>
            </p:nvSpPr>
            <p:spPr bwMode="auto">
              <a:xfrm>
                <a:off x="3960" y="1596"/>
                <a:ext cx="27" cy="1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92075" tIns="46038" rIns="92075" bIns="46038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06320" name="Rectangle 112"/>
            <p:cNvSpPr>
              <a:spLocks noChangeArrowheads="1"/>
            </p:cNvSpPr>
            <p:nvPr/>
          </p:nvSpPr>
          <p:spPr bwMode="auto">
            <a:xfrm>
              <a:off x="448" y="2319"/>
              <a:ext cx="73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符 号</a:t>
              </a:r>
              <a:endPara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utoUpdateAnimBg="0"/>
      <p:bldP spid="606211" grpId="0" autoUpdateAnimBg="0"/>
      <p:bldP spid="606212" grpId="0" autoUpdateAnimBg="0"/>
      <p:bldP spid="6062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04" name="Object 4"/>
          <p:cNvGraphicFramePr>
            <a:graphicFrameLocks noChangeAspect="1"/>
          </p:cNvGraphicFramePr>
          <p:nvPr/>
        </p:nvGraphicFramePr>
        <p:xfrm>
          <a:off x="1600200" y="1173163"/>
          <a:ext cx="5943600" cy="44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BMP 图象" r:id="rId1" imgW="3112770" imgH="2359660" progId="PBrush">
                  <p:embed/>
                </p:oleObj>
              </mc:Choice>
              <mc:Fallback>
                <p:oleObj name="BMP 图象" r:id="rId1" imgW="3112770" imgH="2359660" progId="PBrush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173163"/>
                        <a:ext cx="5943600" cy="4487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468313" y="549275"/>
            <a:ext cx="2478087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二极管图片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828" name="Object 4"/>
          <p:cNvGraphicFramePr>
            <a:graphicFrameLocks noChangeAspect="1"/>
          </p:cNvGraphicFramePr>
          <p:nvPr/>
        </p:nvGraphicFramePr>
        <p:xfrm>
          <a:off x="1568450" y="1143000"/>
          <a:ext cx="6172200" cy="466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位图图像" r:id="rId1" imgW="3112770" imgH="2359660" progId="PBrush">
                  <p:embed/>
                </p:oleObj>
              </mc:Choice>
              <mc:Fallback>
                <p:oleObj name="位图图像" r:id="rId1" imgW="3112770" imgH="2359660" progId="PBrush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8450" y="1143000"/>
                        <a:ext cx="6172200" cy="4662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539750" y="549275"/>
            <a:ext cx="2478088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二极管图片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250825" y="411163"/>
            <a:ext cx="2705100" cy="6413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2. </a:t>
            </a:r>
            <a:r>
              <a:rPr kumimoji="1" lang="zh-CN" altLang="en-US" sz="36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伏安特性</a:t>
            </a:r>
            <a:endParaRPr kumimoji="1" lang="zh-CN" altLang="en-US" sz="36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523875" y="4494213"/>
            <a:ext cx="4619625" cy="5191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BR 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</a:rPr>
              <a:t>——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反向击穿电压</a:t>
            </a:r>
            <a:endParaRPr kumimoji="1" lang="zh-CN" altLang="en-US" sz="2800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412750" y="977900"/>
            <a:ext cx="26384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⑴ 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正向特性</a:t>
            </a:r>
            <a:endParaRPr kumimoji="1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49250" y="1182688"/>
            <a:ext cx="4629150" cy="1166812"/>
            <a:chOff x="220" y="745"/>
            <a:chExt cx="2916" cy="735"/>
          </a:xfrm>
        </p:grpSpPr>
        <p:sp>
          <p:nvSpPr>
            <p:cNvPr id="8240" name="AutoShape 6"/>
            <p:cNvSpPr/>
            <p:nvPr/>
          </p:nvSpPr>
          <p:spPr bwMode="auto">
            <a:xfrm>
              <a:off x="1476" y="876"/>
              <a:ext cx="180" cy="504"/>
            </a:xfrm>
            <a:prstGeom prst="leftBrace">
              <a:avLst>
                <a:gd name="adj1" fmla="val 23333"/>
                <a:gd name="adj2" fmla="val 50000"/>
              </a:avLst>
            </a:prstGeom>
            <a:noFill/>
            <a:ln w="31750">
              <a:solidFill>
                <a:srgbClr val="0000CC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241" name="Group 7"/>
            <p:cNvGrpSpPr/>
            <p:nvPr/>
          </p:nvGrpSpPr>
          <p:grpSpPr bwMode="auto">
            <a:xfrm>
              <a:off x="220" y="745"/>
              <a:ext cx="2916" cy="735"/>
              <a:chOff x="220" y="745"/>
              <a:chExt cx="2916" cy="735"/>
            </a:xfrm>
          </p:grpSpPr>
          <p:sp>
            <p:nvSpPr>
              <p:cNvPr id="607240" name="Rectangle 8"/>
              <p:cNvSpPr>
                <a:spLocks noChangeArrowheads="1"/>
              </p:cNvSpPr>
              <p:nvPr/>
            </p:nvSpPr>
            <p:spPr bwMode="auto">
              <a:xfrm>
                <a:off x="220" y="953"/>
                <a:ext cx="135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死区电压 </a:t>
                </a:r>
                <a:r>
                  <a: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= </a:t>
                </a:r>
                <a:endPara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07241" name="Rectangle 9"/>
              <p:cNvSpPr>
                <a:spLocks noChangeArrowheads="1"/>
              </p:cNvSpPr>
              <p:nvPr/>
            </p:nvSpPr>
            <p:spPr bwMode="auto">
              <a:xfrm>
                <a:off x="1668" y="745"/>
                <a:ext cx="14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zh-CN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0</a:t>
                </a:r>
                <a:r>
                  <a: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.2V</a:t>
                </a:r>
                <a:r>
                  <a:rPr kumimoji="1" lang="zh-CN" altLang="en-US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（</a:t>
                </a:r>
                <a:r>
                  <a:rPr kumimoji="1" lang="zh-CN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锗管）</a:t>
                </a:r>
                <a:endPara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07242" name="Rectangle 10"/>
              <p:cNvSpPr>
                <a:spLocks noChangeArrowheads="1"/>
              </p:cNvSpPr>
              <p:nvPr/>
            </p:nvSpPr>
            <p:spPr bwMode="auto">
              <a:xfrm>
                <a:off x="1656" y="1153"/>
                <a:ext cx="14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0.5V</a:t>
                </a:r>
                <a:r>
                  <a:rPr kumimoji="1" lang="zh-CN" altLang="en-US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（硅管）</a:t>
                </a:r>
                <a:endPara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4" name="Group 11"/>
          <p:cNvGrpSpPr/>
          <p:nvPr/>
        </p:nvGrpSpPr>
        <p:grpSpPr bwMode="auto">
          <a:xfrm>
            <a:off x="520700" y="2747963"/>
            <a:ext cx="4354513" cy="1166812"/>
            <a:chOff x="244" y="1491"/>
            <a:chExt cx="2743" cy="735"/>
          </a:xfrm>
        </p:grpSpPr>
        <p:sp>
          <p:nvSpPr>
            <p:cNvPr id="607244" name="Rectangle 12"/>
            <p:cNvSpPr>
              <a:spLocks noChangeArrowheads="1"/>
            </p:cNvSpPr>
            <p:nvPr/>
          </p:nvSpPr>
          <p:spPr bwMode="auto">
            <a:xfrm>
              <a:off x="244" y="1699"/>
              <a:ext cx="73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= </a:t>
              </a: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7245" name="Rectangle 13"/>
            <p:cNvSpPr>
              <a:spLocks noChangeArrowheads="1"/>
            </p:cNvSpPr>
            <p:nvPr/>
          </p:nvSpPr>
          <p:spPr bwMode="auto">
            <a:xfrm>
              <a:off x="1020" y="1491"/>
              <a:ext cx="196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zh-CN" sz="28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0.2~</a:t>
              </a:r>
              <a:r>
                <a:rPr kumimoji="1" lang="en-US" altLang="zh-CN" sz="28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0.3V</a:t>
              </a:r>
              <a:r>
                <a:rPr kumimoji="1" lang="en-US" altLang="zh-CN" sz="28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8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zh-CN" altLang="zh-CN" sz="28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锗管）</a:t>
              </a:r>
              <a:endPara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7246" name="Rectangle 14"/>
            <p:cNvSpPr>
              <a:spLocks noChangeArrowheads="1"/>
            </p:cNvSpPr>
            <p:nvPr/>
          </p:nvSpPr>
          <p:spPr bwMode="auto">
            <a:xfrm>
              <a:off x="1008" y="1899"/>
              <a:ext cx="196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zh-CN" sz="28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0.</a:t>
              </a:r>
              <a:r>
                <a:rPr kumimoji="1" lang="en-US" altLang="zh-CN" sz="28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6</a:t>
              </a:r>
              <a:r>
                <a:rPr kumimoji="1" lang="zh-CN" altLang="zh-CN" sz="28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~</a:t>
              </a:r>
              <a:r>
                <a:rPr kumimoji="1" lang="en-US" altLang="zh-CN" sz="28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0.7V</a:t>
              </a:r>
              <a:r>
                <a:rPr kumimoji="1" lang="en-US" altLang="zh-CN" sz="28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800" b="1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（硅管）</a:t>
              </a:r>
              <a:endPara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239" name="AutoShape 15"/>
            <p:cNvSpPr/>
            <p:nvPr/>
          </p:nvSpPr>
          <p:spPr bwMode="auto">
            <a:xfrm>
              <a:off x="852" y="1608"/>
              <a:ext cx="180" cy="504"/>
            </a:xfrm>
            <a:prstGeom prst="leftBrace">
              <a:avLst>
                <a:gd name="adj1" fmla="val 23333"/>
                <a:gd name="adj2" fmla="val 50000"/>
              </a:avLst>
            </a:prstGeom>
            <a:noFill/>
            <a:ln w="31750">
              <a:solidFill>
                <a:srgbClr val="0000CC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7248" name="Rectangle 16"/>
          <p:cNvSpPr>
            <a:spLocks noChangeArrowheads="1"/>
          </p:cNvSpPr>
          <p:nvPr/>
        </p:nvSpPr>
        <p:spPr bwMode="auto">
          <a:xfrm>
            <a:off x="295275" y="2274888"/>
            <a:ext cx="4491039" cy="5238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导通后管</a:t>
            </a: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压降基本维持不变：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7249" name="Rectangle 17"/>
          <p:cNvSpPr>
            <a:spLocks noChangeArrowheads="1"/>
          </p:cNvSpPr>
          <p:nvPr/>
        </p:nvSpPr>
        <p:spPr bwMode="auto">
          <a:xfrm>
            <a:off x="469900" y="3948113"/>
            <a:ext cx="2886075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⑵ 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反向特性</a:t>
            </a:r>
            <a:endParaRPr kumimoji="1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07250" name="Object 18"/>
          <p:cNvGraphicFramePr>
            <a:graphicFrameLocks noChangeAspect="1"/>
          </p:cNvGraphicFramePr>
          <p:nvPr/>
        </p:nvGraphicFramePr>
        <p:xfrm>
          <a:off x="323850" y="4941888"/>
          <a:ext cx="806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公式" r:id="rId1" imgW="66141600" imgH="6705600" progId="Equation.3">
                  <p:embed/>
                </p:oleObj>
              </mc:Choice>
              <mc:Fallback>
                <p:oleObj name="公式" r:id="rId1" imgW="66141600" imgH="6705600" progId="Equation.3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4941888"/>
                        <a:ext cx="806450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7251" name="Object 19"/>
          <p:cNvGraphicFramePr>
            <a:graphicFrameLocks noChangeAspect="1"/>
          </p:cNvGraphicFramePr>
          <p:nvPr/>
        </p:nvGraphicFramePr>
        <p:xfrm>
          <a:off x="396875" y="5688013"/>
          <a:ext cx="8032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75285600" imgH="6705600" progId="Equation.3">
                  <p:embed/>
                </p:oleObj>
              </mc:Choice>
              <mc:Fallback>
                <p:oleObj name="Equation" r:id="rId3" imgW="75285600" imgH="6705600" progId="Equation.3">
                  <p:embed/>
                  <p:pic>
                    <p:nvPicPr>
                      <p:cNvPr id="0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875" y="5688013"/>
                        <a:ext cx="8032750" cy="685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7252" name="Line 20"/>
          <p:cNvSpPr>
            <a:spLocks noChangeShapeType="1"/>
          </p:cNvSpPr>
          <p:nvPr/>
        </p:nvSpPr>
        <p:spPr bwMode="auto">
          <a:xfrm>
            <a:off x="4914900" y="304800"/>
            <a:ext cx="0" cy="3657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607253" name="Line 21"/>
          <p:cNvSpPr>
            <a:spLocks noChangeShapeType="1"/>
          </p:cNvSpPr>
          <p:nvPr/>
        </p:nvSpPr>
        <p:spPr bwMode="auto">
          <a:xfrm rot="-5400000">
            <a:off x="6743700" y="2114550"/>
            <a:ext cx="0" cy="3657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pSp>
        <p:nvGrpSpPr>
          <p:cNvPr id="5" name="Group 62"/>
          <p:cNvGrpSpPr/>
          <p:nvPr/>
        </p:nvGrpSpPr>
        <p:grpSpPr bwMode="auto">
          <a:xfrm>
            <a:off x="5219700" y="692150"/>
            <a:ext cx="3724275" cy="3048000"/>
            <a:chOff x="3270" y="432"/>
            <a:chExt cx="2346" cy="1920"/>
          </a:xfrm>
        </p:grpSpPr>
        <p:sp>
          <p:nvSpPr>
            <p:cNvPr id="8206" name="Line 24"/>
            <p:cNvSpPr>
              <a:spLocks noChangeShapeType="1"/>
            </p:cNvSpPr>
            <p:nvPr/>
          </p:nvSpPr>
          <p:spPr bwMode="auto">
            <a:xfrm>
              <a:off x="4416" y="432"/>
              <a:ext cx="0" cy="19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" name="Line 23"/>
            <p:cNvSpPr>
              <a:spLocks noChangeShapeType="1"/>
            </p:cNvSpPr>
            <p:nvPr/>
          </p:nvSpPr>
          <p:spPr bwMode="auto">
            <a:xfrm flipH="1">
              <a:off x="4876" y="900"/>
              <a:ext cx="0" cy="534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8" name="Line 25"/>
            <p:cNvSpPr>
              <a:spLocks noChangeShapeType="1"/>
            </p:cNvSpPr>
            <p:nvPr/>
          </p:nvSpPr>
          <p:spPr bwMode="auto">
            <a:xfrm rot="5400000">
              <a:off x="4311" y="405"/>
              <a:ext cx="0" cy="20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9" name="Line 27"/>
            <p:cNvSpPr>
              <a:spLocks noChangeShapeType="1"/>
            </p:cNvSpPr>
            <p:nvPr/>
          </p:nvSpPr>
          <p:spPr bwMode="auto">
            <a:xfrm>
              <a:off x="4416" y="146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60" name="Text Box 28"/>
            <p:cNvSpPr txBox="1">
              <a:spLocks noChangeArrowheads="1"/>
            </p:cNvSpPr>
            <p:nvPr/>
          </p:nvSpPr>
          <p:spPr bwMode="auto">
            <a:xfrm>
              <a:off x="5292" y="1259"/>
              <a:ext cx="32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endParaRPr kumimoji="1"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7261" name="Text Box 29"/>
            <p:cNvSpPr txBox="1">
              <a:spLocks noChangeArrowheads="1"/>
            </p:cNvSpPr>
            <p:nvPr/>
          </p:nvSpPr>
          <p:spPr bwMode="auto">
            <a:xfrm>
              <a:off x="4404" y="438"/>
              <a:ext cx="25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endParaRPr kumimoji="1"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8212" name="Line 30"/>
            <p:cNvSpPr>
              <a:spLocks noChangeShapeType="1"/>
            </p:cNvSpPr>
            <p:nvPr/>
          </p:nvSpPr>
          <p:spPr bwMode="auto">
            <a:xfrm flipV="1">
              <a:off x="4680" y="1692"/>
              <a:ext cx="219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63" name="Text Box 31"/>
            <p:cNvSpPr txBox="1">
              <a:spLocks noChangeArrowheads="1"/>
            </p:cNvSpPr>
            <p:nvPr/>
          </p:nvSpPr>
          <p:spPr bwMode="auto">
            <a:xfrm>
              <a:off x="4404" y="1389"/>
              <a:ext cx="32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8214" name="Line 35"/>
            <p:cNvSpPr>
              <a:spLocks noChangeShapeType="1"/>
            </p:cNvSpPr>
            <p:nvPr/>
          </p:nvSpPr>
          <p:spPr bwMode="auto">
            <a:xfrm>
              <a:off x="4692" y="1476"/>
              <a:ext cx="0" cy="312"/>
            </a:xfrm>
            <a:prstGeom prst="line">
              <a:avLst/>
            </a:prstGeom>
            <a:noFill/>
            <a:ln w="15875">
              <a:solidFill>
                <a:srgbClr val="339966"/>
              </a:solidFill>
              <a:prstDash val="dash"/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8215" name="Line 36"/>
            <p:cNvSpPr>
              <a:spLocks noChangeShapeType="1"/>
            </p:cNvSpPr>
            <p:nvPr/>
          </p:nvSpPr>
          <p:spPr bwMode="auto">
            <a:xfrm flipH="1" flipV="1">
              <a:off x="4188" y="1704"/>
              <a:ext cx="231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69" name="Rectangle 37"/>
            <p:cNvSpPr>
              <a:spLocks noChangeArrowheads="1"/>
            </p:cNvSpPr>
            <p:nvPr/>
          </p:nvSpPr>
          <p:spPr bwMode="auto">
            <a:xfrm>
              <a:off x="4369" y="1681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死区</a:t>
              </a:r>
              <a:endPara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8217" name="Group 38"/>
            <p:cNvGrpSpPr/>
            <p:nvPr/>
          </p:nvGrpSpPr>
          <p:grpSpPr bwMode="auto">
            <a:xfrm>
              <a:off x="4896" y="828"/>
              <a:ext cx="588" cy="367"/>
              <a:chOff x="3264" y="1896"/>
              <a:chExt cx="588" cy="367"/>
            </a:xfrm>
          </p:grpSpPr>
          <p:grpSp>
            <p:nvGrpSpPr>
              <p:cNvPr id="8230" name="Group 39"/>
              <p:cNvGrpSpPr/>
              <p:nvPr/>
            </p:nvGrpSpPr>
            <p:grpSpPr bwMode="auto">
              <a:xfrm rot="-5400000">
                <a:off x="3436" y="1877"/>
                <a:ext cx="245" cy="527"/>
                <a:chOff x="4552" y="1121"/>
                <a:chExt cx="245" cy="527"/>
              </a:xfrm>
            </p:grpSpPr>
            <p:sp useBgFill="1">
              <p:nvSpPr>
                <p:cNvPr id="8233" name="Line 40"/>
                <p:cNvSpPr>
                  <a:spLocks noChangeShapeType="1"/>
                </p:cNvSpPr>
                <p:nvPr/>
              </p:nvSpPr>
              <p:spPr bwMode="auto">
                <a:xfrm rot="10800000">
                  <a:off x="4552" y="1456"/>
                  <a:ext cx="244" cy="0"/>
                </a:xfrm>
                <a:prstGeom prst="line">
                  <a:avLst/>
                </a:prstGeom>
                <a:ln w="317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 useBgFill="1">
              <p:nvSpPr>
                <p:cNvPr id="8234" name="AutoShape 41"/>
                <p:cNvSpPr>
                  <a:spLocks noChangeArrowheads="1"/>
                </p:cNvSpPr>
                <p:nvPr/>
              </p:nvSpPr>
              <p:spPr bwMode="auto">
                <a:xfrm rot="10800000">
                  <a:off x="4553" y="1303"/>
                  <a:ext cx="244" cy="144"/>
                </a:xfrm>
                <a:prstGeom prst="triangle">
                  <a:avLst>
                    <a:gd name="adj" fmla="val 50000"/>
                  </a:avLst>
                </a:prstGeom>
                <a:ln w="28575">
                  <a:solidFill>
                    <a:srgbClr val="0000FF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 useBgFill="1">
              <p:nvSpPr>
                <p:cNvPr id="8235" name="Line 42"/>
                <p:cNvSpPr>
                  <a:spLocks noChangeShapeType="1"/>
                </p:cNvSpPr>
                <p:nvPr/>
              </p:nvSpPr>
              <p:spPr bwMode="auto">
                <a:xfrm rot="10800000">
                  <a:off x="4675" y="1121"/>
                  <a:ext cx="0" cy="527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7275" name="Text Box 43"/>
              <p:cNvSpPr txBox="1">
                <a:spLocks noChangeArrowheads="1"/>
              </p:cNvSpPr>
              <p:nvPr/>
            </p:nvSpPr>
            <p:spPr bwMode="auto">
              <a:xfrm>
                <a:off x="3264" y="1920"/>
                <a:ext cx="21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07276" name="Text Box 44"/>
              <p:cNvSpPr txBox="1">
                <a:spLocks noChangeArrowheads="1"/>
              </p:cNvSpPr>
              <p:nvPr/>
            </p:nvSpPr>
            <p:spPr bwMode="auto">
              <a:xfrm>
                <a:off x="3636" y="1896"/>
                <a:ext cx="21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8218" name="Group 45"/>
            <p:cNvGrpSpPr/>
            <p:nvPr/>
          </p:nvGrpSpPr>
          <p:grpSpPr bwMode="auto">
            <a:xfrm>
              <a:off x="3648" y="1716"/>
              <a:ext cx="588" cy="367"/>
              <a:chOff x="3264" y="1896"/>
              <a:chExt cx="588" cy="367"/>
            </a:xfrm>
          </p:grpSpPr>
          <p:grpSp>
            <p:nvGrpSpPr>
              <p:cNvPr id="8224" name="Group 46"/>
              <p:cNvGrpSpPr/>
              <p:nvPr/>
            </p:nvGrpSpPr>
            <p:grpSpPr bwMode="auto">
              <a:xfrm rot="-5400000">
                <a:off x="3436" y="1877"/>
                <a:ext cx="245" cy="527"/>
                <a:chOff x="4552" y="1121"/>
                <a:chExt cx="245" cy="527"/>
              </a:xfrm>
            </p:grpSpPr>
            <p:sp useBgFill="1">
              <p:nvSpPr>
                <p:cNvPr id="8227" name="Line 47"/>
                <p:cNvSpPr>
                  <a:spLocks noChangeShapeType="1"/>
                </p:cNvSpPr>
                <p:nvPr/>
              </p:nvSpPr>
              <p:spPr bwMode="auto">
                <a:xfrm rot="10800000">
                  <a:off x="4552" y="1456"/>
                  <a:ext cx="244" cy="0"/>
                </a:xfrm>
                <a:prstGeom prst="line">
                  <a:avLst/>
                </a:prstGeom>
                <a:ln w="317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 useBgFill="1">
              <p:nvSpPr>
                <p:cNvPr id="8228" name="AutoShape 48"/>
                <p:cNvSpPr>
                  <a:spLocks noChangeArrowheads="1"/>
                </p:cNvSpPr>
                <p:nvPr/>
              </p:nvSpPr>
              <p:spPr bwMode="auto">
                <a:xfrm rot="10800000">
                  <a:off x="4553" y="1303"/>
                  <a:ext cx="244" cy="144"/>
                </a:xfrm>
                <a:prstGeom prst="triangle">
                  <a:avLst>
                    <a:gd name="adj" fmla="val 50000"/>
                  </a:avLst>
                </a:prstGeom>
                <a:ln w="28575">
                  <a:solidFill>
                    <a:srgbClr val="0000FF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 useBgFill="1">
              <p:nvSpPr>
                <p:cNvPr id="8229" name="Line 49"/>
                <p:cNvSpPr>
                  <a:spLocks noChangeShapeType="1"/>
                </p:cNvSpPr>
                <p:nvPr/>
              </p:nvSpPr>
              <p:spPr bwMode="auto">
                <a:xfrm rot="10800000">
                  <a:off x="4675" y="1121"/>
                  <a:ext cx="0" cy="527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7282" name="Text Box 50"/>
              <p:cNvSpPr txBox="1">
                <a:spLocks noChangeArrowheads="1"/>
              </p:cNvSpPr>
              <p:nvPr/>
            </p:nvSpPr>
            <p:spPr bwMode="auto">
              <a:xfrm>
                <a:off x="3264" y="1920"/>
                <a:ext cx="21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07283" name="Text Box 51"/>
              <p:cNvSpPr txBox="1">
                <a:spLocks noChangeArrowheads="1"/>
              </p:cNvSpPr>
              <p:nvPr/>
            </p:nvSpPr>
            <p:spPr bwMode="auto">
              <a:xfrm>
                <a:off x="3636" y="1896"/>
                <a:ext cx="21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400" b="1" dirty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607284" name="Rectangle 52"/>
            <p:cNvSpPr>
              <a:spLocks noChangeArrowheads="1"/>
            </p:cNvSpPr>
            <p:nvPr/>
          </p:nvSpPr>
          <p:spPr bwMode="auto">
            <a:xfrm>
              <a:off x="3344" y="1073"/>
              <a:ext cx="48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BR</a:t>
              </a:r>
              <a:endParaRPr kumimoji="1" lang="en-US" altLang="zh-CN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8220" name="Line 53"/>
            <p:cNvSpPr>
              <a:spLocks noChangeShapeType="1"/>
            </p:cNvSpPr>
            <p:nvPr/>
          </p:nvSpPr>
          <p:spPr bwMode="auto">
            <a:xfrm>
              <a:off x="3560" y="1404"/>
              <a:ext cx="0" cy="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607286" name="Rectangle 54"/>
            <p:cNvSpPr>
              <a:spLocks noChangeArrowheads="1"/>
            </p:cNvSpPr>
            <p:nvPr/>
          </p:nvSpPr>
          <p:spPr bwMode="auto">
            <a:xfrm>
              <a:off x="4726" y="1393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D</a:t>
              </a:r>
              <a:endParaRPr kumimoji="1" lang="en-US" altLang="zh-CN" sz="2400" b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8222" name="Freeform 56"/>
            <p:cNvSpPr/>
            <p:nvPr/>
          </p:nvSpPr>
          <p:spPr bwMode="auto">
            <a:xfrm>
              <a:off x="4419" y="618"/>
              <a:ext cx="483" cy="824"/>
            </a:xfrm>
            <a:custGeom>
              <a:avLst/>
              <a:gdLst>
                <a:gd name="T0" fmla="*/ 0 w 483"/>
                <a:gd name="T1" fmla="*/ 819 h 824"/>
                <a:gd name="T2" fmla="*/ 195 w 483"/>
                <a:gd name="T3" fmla="*/ 819 h 824"/>
                <a:gd name="T4" fmla="*/ 366 w 483"/>
                <a:gd name="T5" fmla="*/ 687 h 824"/>
                <a:gd name="T6" fmla="*/ 483 w 483"/>
                <a:gd name="T7" fmla="*/ 0 h 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3"/>
                <a:gd name="T13" fmla="*/ 0 h 824"/>
                <a:gd name="T14" fmla="*/ 483 w 483"/>
                <a:gd name="T15" fmla="*/ 824 h 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3" h="824">
                  <a:moveTo>
                    <a:pt x="0" y="819"/>
                  </a:moveTo>
                  <a:lnTo>
                    <a:pt x="195" y="819"/>
                  </a:lnTo>
                  <a:cubicBezTo>
                    <a:pt x="256" y="797"/>
                    <a:pt x="318" y="824"/>
                    <a:pt x="366" y="687"/>
                  </a:cubicBezTo>
                  <a:cubicBezTo>
                    <a:pt x="414" y="550"/>
                    <a:pt x="464" y="115"/>
                    <a:pt x="483" y="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Freeform 57"/>
            <p:cNvSpPr/>
            <p:nvPr/>
          </p:nvSpPr>
          <p:spPr bwMode="auto">
            <a:xfrm>
              <a:off x="3470" y="1434"/>
              <a:ext cx="959" cy="635"/>
            </a:xfrm>
            <a:custGeom>
              <a:avLst/>
              <a:gdLst>
                <a:gd name="T0" fmla="*/ 998 w 914"/>
                <a:gd name="T1" fmla="*/ 0 h 765"/>
                <a:gd name="T2" fmla="*/ 885 w 914"/>
                <a:gd name="T3" fmla="*/ 51 h 765"/>
                <a:gd name="T4" fmla="*/ 261 w 914"/>
                <a:gd name="T5" fmla="*/ 56 h 765"/>
                <a:gd name="T6" fmla="*/ 110 w 914"/>
                <a:gd name="T7" fmla="*/ 79 h 765"/>
                <a:gd name="T8" fmla="*/ 63 w 914"/>
                <a:gd name="T9" fmla="*/ 134 h 765"/>
                <a:gd name="T10" fmla="*/ 40 w 914"/>
                <a:gd name="T11" fmla="*/ 246 h 765"/>
                <a:gd name="T12" fmla="*/ 24 w 914"/>
                <a:gd name="T13" fmla="*/ 358 h 765"/>
                <a:gd name="T14" fmla="*/ 0 w 914"/>
                <a:gd name="T15" fmla="*/ 527 h 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"/>
                <a:gd name="T25" fmla="*/ 0 h 765"/>
                <a:gd name="T26" fmla="*/ 914 w 914"/>
                <a:gd name="T27" fmla="*/ 765 h 7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" h="765">
                  <a:moveTo>
                    <a:pt x="906" y="0"/>
                  </a:moveTo>
                  <a:cubicBezTo>
                    <a:pt x="889" y="10"/>
                    <a:pt x="914" y="61"/>
                    <a:pt x="803" y="74"/>
                  </a:cubicBezTo>
                  <a:lnTo>
                    <a:pt x="237" y="81"/>
                  </a:lnTo>
                  <a:cubicBezTo>
                    <a:pt x="120" y="88"/>
                    <a:pt x="130" y="95"/>
                    <a:pt x="100" y="114"/>
                  </a:cubicBezTo>
                  <a:cubicBezTo>
                    <a:pt x="70" y="133"/>
                    <a:pt x="68" y="155"/>
                    <a:pt x="57" y="195"/>
                  </a:cubicBezTo>
                  <a:cubicBezTo>
                    <a:pt x="46" y="235"/>
                    <a:pt x="42" y="303"/>
                    <a:pt x="36" y="357"/>
                  </a:cubicBezTo>
                  <a:cubicBezTo>
                    <a:pt x="30" y="411"/>
                    <a:pt x="28" y="451"/>
                    <a:pt x="22" y="519"/>
                  </a:cubicBezTo>
                  <a:cubicBezTo>
                    <a:pt x="16" y="587"/>
                    <a:pt x="5" y="714"/>
                    <a:pt x="0" y="765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54" name="直接连接符 53"/>
          <p:cNvCxnSpPr/>
          <p:nvPr/>
        </p:nvCxnSpPr>
        <p:spPr bwMode="auto">
          <a:xfrm rot="5400000">
            <a:off x="4253704" y="2143116"/>
            <a:ext cx="285752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857884" y="107154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反向截止区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4" grpId="0" autoUpdateAnimBg="0"/>
      <p:bldP spid="607235" grpId="0" autoUpdateAnimBg="0"/>
      <p:bldP spid="607236" grpId="0" autoUpdateAnimBg="0"/>
      <p:bldP spid="607248" grpId="0" autoUpdateAnimBg="0"/>
      <p:bldP spid="607249" grpId="0" autoUpdateAnimBg="0"/>
      <p:bldP spid="607252" grpId="0" animBg="1"/>
      <p:bldP spid="6072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76" name="Rectangle 20"/>
          <p:cNvSpPr>
            <a:spLocks noChangeArrowheads="1"/>
          </p:cNvSpPr>
          <p:nvPr/>
        </p:nvSpPr>
        <p:spPr bwMode="auto">
          <a:xfrm>
            <a:off x="298450" y="328613"/>
            <a:ext cx="47053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⑶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温度对二极管的影响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8277" name="Text Box 21"/>
          <p:cNvSpPr txBox="1">
            <a:spLocks noChangeArrowheads="1"/>
          </p:cNvSpPr>
          <p:nvPr/>
        </p:nvSpPr>
        <p:spPr bwMode="auto">
          <a:xfrm>
            <a:off x="468313" y="981075"/>
            <a:ext cx="4171950" cy="903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① 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温度升高二极管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正向压降减小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8278" name="Line 22"/>
          <p:cNvSpPr>
            <a:spLocks noChangeShapeType="1"/>
          </p:cNvSpPr>
          <p:nvPr/>
        </p:nvSpPr>
        <p:spPr bwMode="auto">
          <a:xfrm>
            <a:off x="5073650" y="404813"/>
            <a:ext cx="0" cy="3429000"/>
          </a:xfrm>
          <a:prstGeom prst="line">
            <a:avLst/>
          </a:prstGeom>
          <a:noFill/>
          <a:ln w="12700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608279" name="Line 23"/>
          <p:cNvSpPr>
            <a:spLocks noChangeShapeType="1"/>
          </p:cNvSpPr>
          <p:nvPr/>
        </p:nvSpPr>
        <p:spPr bwMode="auto">
          <a:xfrm rot="-5400000">
            <a:off x="6902450" y="1966913"/>
            <a:ext cx="0" cy="3657600"/>
          </a:xfrm>
          <a:prstGeom prst="line">
            <a:avLst/>
          </a:prstGeom>
          <a:noFill/>
          <a:ln w="12700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608280" name="Rectangle 24"/>
          <p:cNvSpPr>
            <a:spLocks noChangeArrowheads="1"/>
          </p:cNvSpPr>
          <p:nvPr/>
        </p:nvSpPr>
        <p:spPr bwMode="auto">
          <a:xfrm>
            <a:off x="292100" y="1947863"/>
            <a:ext cx="4962525" cy="15446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温度↑→载流子↑→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→导电能力↑→等效电阻↓→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→正向压降</a:t>
            </a:r>
            <a:r>
              <a:rPr kumimoji="1" lang="en-US" altLang="zh-CN" sz="24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↓</a:t>
            </a:r>
            <a:endParaRPr kumimoji="1"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00034" y="3643314"/>
            <a:ext cx="4556125" cy="552450"/>
            <a:chOff x="157" y="1524"/>
            <a:chExt cx="2870" cy="348"/>
          </a:xfrm>
        </p:grpSpPr>
        <p:graphicFrame>
          <p:nvGraphicFramePr>
            <p:cNvPr id="9221" name="Object 26"/>
            <p:cNvGraphicFramePr>
              <a:graphicFrameLocks noChangeAspect="1"/>
            </p:cNvGraphicFramePr>
            <p:nvPr/>
          </p:nvGraphicFramePr>
          <p:xfrm>
            <a:off x="157" y="1546"/>
            <a:ext cx="113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7" name="公式" r:id="rId1" imgW="17678400" imgH="4267200" progId="Equation.3">
                    <p:embed/>
                  </p:oleObj>
                </mc:Choice>
                <mc:Fallback>
                  <p:oleObj name="公式" r:id="rId1" imgW="17678400" imgH="4267200" progId="Equation.3">
                    <p:embed/>
                    <p:pic>
                      <p:nvPicPr>
                        <p:cNvPr id="0" name="Object 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7" y="1546"/>
                          <a:ext cx="1133" cy="2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27"/>
            <p:cNvGraphicFramePr>
              <a:graphicFrameLocks noChangeAspect="1"/>
            </p:cNvGraphicFramePr>
            <p:nvPr/>
          </p:nvGraphicFramePr>
          <p:xfrm>
            <a:off x="1625" y="1524"/>
            <a:ext cx="1402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3" imgW="21640800" imgH="5181600" progId="Equation.3">
                    <p:embed/>
                  </p:oleObj>
                </mc:Choice>
                <mc:Fallback>
                  <p:oleObj name="公式" r:id="rId3" imgW="21640800" imgH="5181600" progId="Equation.3">
                    <p:embed/>
                    <p:pic>
                      <p:nvPicPr>
                        <p:cNvPr id="0" name="Object 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25" y="1524"/>
                          <a:ext cx="1402" cy="34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4" name="Line 28"/>
            <p:cNvSpPr>
              <a:spLocks noChangeShapeType="1"/>
            </p:cNvSpPr>
            <p:nvPr/>
          </p:nvSpPr>
          <p:spPr bwMode="auto">
            <a:xfrm>
              <a:off x="1308" y="1692"/>
              <a:ext cx="31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8285" name="Text Box 29"/>
          <p:cNvSpPr txBox="1">
            <a:spLocks noChangeArrowheads="1"/>
          </p:cNvSpPr>
          <p:nvPr/>
        </p:nvSpPr>
        <p:spPr bwMode="auto">
          <a:xfrm>
            <a:off x="395288" y="4365625"/>
            <a:ext cx="6711950" cy="433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②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温度升高二极管反向电流增大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8286" name="Rectangle 30"/>
          <p:cNvSpPr>
            <a:spLocks noChangeArrowheads="1"/>
          </p:cNvSpPr>
          <p:nvPr/>
        </p:nvSpPr>
        <p:spPr bwMode="auto">
          <a:xfrm>
            <a:off x="444500" y="5048250"/>
            <a:ext cx="73596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温度↑→少数载流子↑→反向电流↑</a:t>
            </a:r>
            <a:endParaRPr kumimoji="1" lang="zh-CN" altLang="en-US" sz="2800" b="1">
              <a:solidFill>
                <a:srgbClr val="0000CC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4" name="Group 31"/>
          <p:cNvGrpSpPr/>
          <p:nvPr/>
        </p:nvGrpSpPr>
        <p:grpSpPr bwMode="auto">
          <a:xfrm>
            <a:off x="501650" y="5683250"/>
            <a:ext cx="6342063" cy="520700"/>
            <a:chOff x="268" y="3472"/>
            <a:chExt cx="3936" cy="328"/>
          </a:xfrm>
        </p:grpSpPr>
        <p:sp>
          <p:nvSpPr>
            <p:cNvPr id="608288" name="Rectangle 32"/>
            <p:cNvSpPr>
              <a:spLocks noChangeArrowheads="1"/>
            </p:cNvSpPr>
            <p:nvPr/>
          </p:nvSpPr>
          <p:spPr bwMode="auto">
            <a:xfrm>
              <a:off x="268" y="3473"/>
              <a:ext cx="16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温度每升高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10°</a:t>
              </a: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8289" name="Rectangle 33"/>
            <p:cNvSpPr>
              <a:spLocks noChangeArrowheads="1"/>
            </p:cNvSpPr>
            <p:nvPr/>
          </p:nvSpPr>
          <p:spPr bwMode="auto">
            <a:xfrm>
              <a:off x="1713" y="3472"/>
              <a:ext cx="24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，反向电流增大一倍。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51"/>
          <p:cNvGrpSpPr/>
          <p:nvPr/>
        </p:nvGrpSpPr>
        <p:grpSpPr bwMode="auto">
          <a:xfrm>
            <a:off x="5292725" y="596900"/>
            <a:ext cx="3759200" cy="3048000"/>
            <a:chOff x="3392" y="346"/>
            <a:chExt cx="2368" cy="1920"/>
          </a:xfrm>
        </p:grpSpPr>
        <p:sp>
          <p:nvSpPr>
            <p:cNvPr id="9238" name="Line 3"/>
            <p:cNvSpPr>
              <a:spLocks noChangeShapeType="1"/>
            </p:cNvSpPr>
            <p:nvPr/>
          </p:nvSpPr>
          <p:spPr bwMode="auto">
            <a:xfrm flipH="1">
              <a:off x="4980" y="814"/>
              <a:ext cx="0" cy="53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9" name="Line 4"/>
            <p:cNvSpPr>
              <a:spLocks noChangeShapeType="1"/>
            </p:cNvSpPr>
            <p:nvPr/>
          </p:nvSpPr>
          <p:spPr bwMode="auto">
            <a:xfrm>
              <a:off x="4560" y="346"/>
              <a:ext cx="0" cy="19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0" name="Line 5"/>
            <p:cNvSpPr>
              <a:spLocks noChangeShapeType="1"/>
            </p:cNvSpPr>
            <p:nvPr/>
          </p:nvSpPr>
          <p:spPr bwMode="auto">
            <a:xfrm rot="5400000">
              <a:off x="4455" y="319"/>
              <a:ext cx="0" cy="20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1" name="Line 7"/>
            <p:cNvSpPr>
              <a:spLocks noChangeShapeType="1"/>
            </p:cNvSpPr>
            <p:nvPr/>
          </p:nvSpPr>
          <p:spPr bwMode="auto">
            <a:xfrm>
              <a:off x="4560" y="1378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5436" y="1173"/>
              <a:ext cx="32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endParaRPr kumimoji="1" lang="en-US" altLang="zh-CN" sz="24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4548" y="352"/>
              <a:ext cx="25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endParaRPr kumimoji="1" lang="en-US" altLang="zh-CN" sz="24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244" name="Text Box 10"/>
            <p:cNvSpPr txBox="1">
              <a:spLocks noChangeArrowheads="1"/>
            </p:cNvSpPr>
            <p:nvPr/>
          </p:nvSpPr>
          <p:spPr bwMode="auto">
            <a:xfrm>
              <a:off x="4513" y="1298"/>
              <a:ext cx="32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 dirty="0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 dirty="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245" name="Rectangle 14"/>
            <p:cNvSpPr>
              <a:spLocks noChangeArrowheads="1"/>
            </p:cNvSpPr>
            <p:nvPr/>
          </p:nvSpPr>
          <p:spPr bwMode="auto">
            <a:xfrm>
              <a:off x="3392" y="987"/>
              <a:ext cx="48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BR</a:t>
              </a:r>
              <a:endParaRPr kumimoji="1" lang="en-US" altLang="zh-CN" sz="2800" b="1" baseline="-2500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246" name="Line 15"/>
            <p:cNvSpPr>
              <a:spLocks noChangeShapeType="1"/>
            </p:cNvSpPr>
            <p:nvPr/>
          </p:nvSpPr>
          <p:spPr bwMode="auto">
            <a:xfrm>
              <a:off x="3552" y="1318"/>
              <a:ext cx="0" cy="7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4918" y="1307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D</a:t>
              </a:r>
              <a:endParaRPr kumimoji="1" lang="en-US" altLang="zh-CN" sz="2400" b="1" baseline="-25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20" name="Object 17"/>
            <p:cNvGraphicFramePr>
              <a:graphicFrameLocks noChangeAspect="1"/>
            </p:cNvGraphicFramePr>
            <p:nvPr/>
          </p:nvGraphicFramePr>
          <p:xfrm>
            <a:off x="4996" y="368"/>
            <a:ext cx="63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公式" r:id="rId5" imgW="8839200" imgH="4267200" progId="Equation.3">
                    <p:embed/>
                  </p:oleObj>
                </mc:Choice>
                <mc:Fallback>
                  <p:oleObj name="公式" r:id="rId5" imgW="8839200" imgH="4267200" progId="Equation.3">
                    <p:embed/>
                    <p:pic>
                      <p:nvPicPr>
                        <p:cNvPr id="0" name="Object 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6" y="368"/>
                          <a:ext cx="634" cy="25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8" name="Line 18"/>
            <p:cNvSpPr>
              <a:spLocks noChangeShapeType="1"/>
            </p:cNvSpPr>
            <p:nvPr/>
          </p:nvSpPr>
          <p:spPr bwMode="auto">
            <a:xfrm flipH="1">
              <a:off x="4536" y="814"/>
              <a:ext cx="444" cy="0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prstDash val="dash"/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9" name="Rectangle 19"/>
            <p:cNvSpPr>
              <a:spLocks noChangeArrowheads="1"/>
            </p:cNvSpPr>
            <p:nvPr/>
          </p:nvSpPr>
          <p:spPr bwMode="auto">
            <a:xfrm>
              <a:off x="4198" y="623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D</a:t>
              </a:r>
              <a:endParaRPr kumimoji="1" lang="en-US" altLang="zh-CN" sz="2400" b="1" baseline="-25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250" name="Freeform 45"/>
            <p:cNvSpPr/>
            <p:nvPr/>
          </p:nvSpPr>
          <p:spPr bwMode="auto">
            <a:xfrm>
              <a:off x="4529" y="527"/>
              <a:ext cx="483" cy="824"/>
            </a:xfrm>
            <a:custGeom>
              <a:avLst/>
              <a:gdLst>
                <a:gd name="T0" fmla="*/ 0 w 483"/>
                <a:gd name="T1" fmla="*/ 819 h 824"/>
                <a:gd name="T2" fmla="*/ 195 w 483"/>
                <a:gd name="T3" fmla="*/ 819 h 824"/>
                <a:gd name="T4" fmla="*/ 366 w 483"/>
                <a:gd name="T5" fmla="*/ 687 h 824"/>
                <a:gd name="T6" fmla="*/ 483 w 483"/>
                <a:gd name="T7" fmla="*/ 0 h 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3"/>
                <a:gd name="T13" fmla="*/ 0 h 824"/>
                <a:gd name="T14" fmla="*/ 483 w 483"/>
                <a:gd name="T15" fmla="*/ 824 h 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3" h="824">
                  <a:moveTo>
                    <a:pt x="0" y="819"/>
                  </a:moveTo>
                  <a:lnTo>
                    <a:pt x="195" y="819"/>
                  </a:lnTo>
                  <a:cubicBezTo>
                    <a:pt x="256" y="797"/>
                    <a:pt x="318" y="824"/>
                    <a:pt x="366" y="687"/>
                  </a:cubicBezTo>
                  <a:cubicBezTo>
                    <a:pt x="414" y="550"/>
                    <a:pt x="464" y="115"/>
                    <a:pt x="483" y="0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Freeform 46"/>
            <p:cNvSpPr/>
            <p:nvPr/>
          </p:nvSpPr>
          <p:spPr bwMode="auto">
            <a:xfrm>
              <a:off x="3580" y="1343"/>
              <a:ext cx="959" cy="635"/>
            </a:xfrm>
            <a:custGeom>
              <a:avLst/>
              <a:gdLst>
                <a:gd name="T0" fmla="*/ 998 w 914"/>
                <a:gd name="T1" fmla="*/ 0 h 765"/>
                <a:gd name="T2" fmla="*/ 885 w 914"/>
                <a:gd name="T3" fmla="*/ 51 h 765"/>
                <a:gd name="T4" fmla="*/ 261 w 914"/>
                <a:gd name="T5" fmla="*/ 56 h 765"/>
                <a:gd name="T6" fmla="*/ 110 w 914"/>
                <a:gd name="T7" fmla="*/ 79 h 765"/>
                <a:gd name="T8" fmla="*/ 63 w 914"/>
                <a:gd name="T9" fmla="*/ 134 h 765"/>
                <a:gd name="T10" fmla="*/ 40 w 914"/>
                <a:gd name="T11" fmla="*/ 246 h 765"/>
                <a:gd name="T12" fmla="*/ 24 w 914"/>
                <a:gd name="T13" fmla="*/ 358 h 765"/>
                <a:gd name="T14" fmla="*/ 0 w 914"/>
                <a:gd name="T15" fmla="*/ 527 h 76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"/>
                <a:gd name="T25" fmla="*/ 0 h 765"/>
                <a:gd name="T26" fmla="*/ 914 w 914"/>
                <a:gd name="T27" fmla="*/ 765 h 76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" h="765">
                  <a:moveTo>
                    <a:pt x="906" y="0"/>
                  </a:moveTo>
                  <a:cubicBezTo>
                    <a:pt x="889" y="10"/>
                    <a:pt x="914" y="61"/>
                    <a:pt x="803" y="74"/>
                  </a:cubicBezTo>
                  <a:lnTo>
                    <a:pt x="237" y="81"/>
                  </a:lnTo>
                  <a:cubicBezTo>
                    <a:pt x="120" y="88"/>
                    <a:pt x="130" y="95"/>
                    <a:pt x="100" y="114"/>
                  </a:cubicBezTo>
                  <a:cubicBezTo>
                    <a:pt x="70" y="133"/>
                    <a:pt x="68" y="155"/>
                    <a:pt x="57" y="195"/>
                  </a:cubicBezTo>
                  <a:cubicBezTo>
                    <a:pt x="46" y="235"/>
                    <a:pt x="42" y="303"/>
                    <a:pt x="36" y="357"/>
                  </a:cubicBezTo>
                  <a:cubicBezTo>
                    <a:pt x="30" y="411"/>
                    <a:pt x="28" y="451"/>
                    <a:pt x="22" y="519"/>
                  </a:cubicBezTo>
                  <a:cubicBezTo>
                    <a:pt x="16" y="587"/>
                    <a:pt x="5" y="714"/>
                    <a:pt x="0" y="765"/>
                  </a:cubicBezTo>
                </a:path>
              </a:pathLst>
            </a:custGeom>
            <a:noFill/>
            <a:ln w="38100">
              <a:solidFill>
                <a:srgbClr val="33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0"/>
          <p:cNvGrpSpPr/>
          <p:nvPr/>
        </p:nvGrpSpPr>
        <p:grpSpPr bwMode="auto">
          <a:xfrm>
            <a:off x="5394325" y="874713"/>
            <a:ext cx="2419350" cy="2900362"/>
            <a:chOff x="3470" y="527"/>
            <a:chExt cx="1524" cy="1827"/>
          </a:xfrm>
        </p:grpSpPr>
        <p:sp>
          <p:nvSpPr>
            <p:cNvPr id="9234" name="Line 41"/>
            <p:cNvSpPr>
              <a:spLocks noChangeShapeType="1"/>
            </p:cNvSpPr>
            <p:nvPr/>
          </p:nvSpPr>
          <p:spPr bwMode="auto">
            <a:xfrm flipH="1">
              <a:off x="4810" y="803"/>
              <a:ext cx="12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9235" name="Group 49"/>
            <p:cNvGrpSpPr/>
            <p:nvPr/>
          </p:nvGrpSpPr>
          <p:grpSpPr bwMode="auto">
            <a:xfrm>
              <a:off x="3470" y="527"/>
              <a:ext cx="1524" cy="1827"/>
              <a:chOff x="3470" y="527"/>
              <a:chExt cx="1524" cy="1827"/>
            </a:xfrm>
          </p:grpSpPr>
          <p:graphicFrame>
            <p:nvGraphicFramePr>
              <p:cNvPr id="9218" name="Object 40"/>
              <p:cNvGraphicFramePr>
                <a:graphicFrameLocks noChangeAspect="1"/>
              </p:cNvGraphicFramePr>
              <p:nvPr/>
            </p:nvGraphicFramePr>
            <p:xfrm>
              <a:off x="3470" y="2093"/>
              <a:ext cx="50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公式" r:id="rId7" imgW="8839200" imgH="4267200" progId="Equation.3">
                      <p:embed/>
                    </p:oleObj>
                  </mc:Choice>
                  <mc:Fallback>
                    <p:oleObj name="公式" r:id="rId7" imgW="8839200" imgH="426720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470" y="2093"/>
                            <a:ext cx="509" cy="26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9" name="Object 42"/>
              <p:cNvGraphicFramePr>
                <a:graphicFrameLocks noChangeAspect="1"/>
              </p:cNvGraphicFramePr>
              <p:nvPr/>
            </p:nvGraphicFramePr>
            <p:xfrm>
              <a:off x="4701" y="1301"/>
              <a:ext cx="293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公式" r:id="rId9" imgW="5486400" imgH="5181600" progId="Equation.3">
                      <p:embed/>
                    </p:oleObj>
                  </mc:Choice>
                  <mc:Fallback>
                    <p:oleObj name="公式" r:id="rId9" imgW="5486400" imgH="518160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01" y="1301"/>
                            <a:ext cx="293" cy="31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6" name="Freeform 47"/>
              <p:cNvSpPr/>
              <p:nvPr/>
            </p:nvSpPr>
            <p:spPr bwMode="auto">
              <a:xfrm>
                <a:off x="4558" y="527"/>
                <a:ext cx="302" cy="819"/>
              </a:xfrm>
              <a:custGeom>
                <a:avLst/>
                <a:gdLst>
                  <a:gd name="T0" fmla="*/ 0 w 302"/>
                  <a:gd name="T1" fmla="*/ 815 h 819"/>
                  <a:gd name="T2" fmla="*/ 110 w 302"/>
                  <a:gd name="T3" fmla="*/ 815 h 819"/>
                  <a:gd name="T4" fmla="*/ 206 w 302"/>
                  <a:gd name="T5" fmla="*/ 683 h 819"/>
                  <a:gd name="T6" fmla="*/ 302 w 302"/>
                  <a:gd name="T7" fmla="*/ 0 h 8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2"/>
                  <a:gd name="T13" fmla="*/ 0 h 819"/>
                  <a:gd name="T14" fmla="*/ 302 w 302"/>
                  <a:gd name="T15" fmla="*/ 819 h 8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2" h="819">
                    <a:moveTo>
                      <a:pt x="0" y="815"/>
                    </a:moveTo>
                    <a:lnTo>
                      <a:pt x="110" y="815"/>
                    </a:lnTo>
                    <a:cubicBezTo>
                      <a:pt x="144" y="793"/>
                      <a:pt x="174" y="819"/>
                      <a:pt x="206" y="683"/>
                    </a:cubicBezTo>
                    <a:cubicBezTo>
                      <a:pt x="238" y="547"/>
                      <a:pt x="282" y="142"/>
                      <a:pt x="302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7" name="Freeform 48"/>
              <p:cNvSpPr/>
              <p:nvPr/>
            </p:nvSpPr>
            <p:spPr bwMode="auto">
              <a:xfrm>
                <a:off x="3787" y="1347"/>
                <a:ext cx="778" cy="652"/>
              </a:xfrm>
              <a:custGeom>
                <a:avLst/>
                <a:gdLst>
                  <a:gd name="T0" fmla="*/ 778 w 778"/>
                  <a:gd name="T1" fmla="*/ 0 h 652"/>
                  <a:gd name="T2" fmla="*/ 661 w 778"/>
                  <a:gd name="T3" fmla="*/ 119 h 652"/>
                  <a:gd name="T4" fmla="*/ 195 w 778"/>
                  <a:gd name="T5" fmla="*/ 125 h 652"/>
                  <a:gd name="T6" fmla="*/ 82 w 778"/>
                  <a:gd name="T7" fmla="*/ 153 h 652"/>
                  <a:gd name="T8" fmla="*/ 47 w 778"/>
                  <a:gd name="T9" fmla="*/ 220 h 652"/>
                  <a:gd name="T10" fmla="*/ 30 w 778"/>
                  <a:gd name="T11" fmla="*/ 354 h 652"/>
                  <a:gd name="T12" fmla="*/ 12 w 778"/>
                  <a:gd name="T13" fmla="*/ 500 h 652"/>
                  <a:gd name="T14" fmla="*/ 0 w 778"/>
                  <a:gd name="T15" fmla="*/ 652 h 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78"/>
                  <a:gd name="T25" fmla="*/ 0 h 652"/>
                  <a:gd name="T26" fmla="*/ 778 w 778"/>
                  <a:gd name="T27" fmla="*/ 652 h 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78" h="652">
                    <a:moveTo>
                      <a:pt x="778" y="0"/>
                    </a:moveTo>
                    <a:cubicBezTo>
                      <a:pt x="758" y="19"/>
                      <a:pt x="758" y="98"/>
                      <a:pt x="661" y="119"/>
                    </a:cubicBezTo>
                    <a:lnTo>
                      <a:pt x="195" y="125"/>
                    </a:lnTo>
                    <a:cubicBezTo>
                      <a:pt x="99" y="131"/>
                      <a:pt x="107" y="137"/>
                      <a:pt x="82" y="153"/>
                    </a:cubicBezTo>
                    <a:cubicBezTo>
                      <a:pt x="58" y="168"/>
                      <a:pt x="56" y="187"/>
                      <a:pt x="47" y="220"/>
                    </a:cubicBezTo>
                    <a:cubicBezTo>
                      <a:pt x="38" y="253"/>
                      <a:pt x="36" y="307"/>
                      <a:pt x="30" y="354"/>
                    </a:cubicBezTo>
                    <a:cubicBezTo>
                      <a:pt x="24" y="401"/>
                      <a:pt x="17" y="450"/>
                      <a:pt x="12" y="500"/>
                    </a:cubicBezTo>
                    <a:cubicBezTo>
                      <a:pt x="7" y="550"/>
                      <a:pt x="2" y="620"/>
                      <a:pt x="0" y="652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300"/>
                                        <p:tgtEl>
                                          <p:spTgt spid="608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"/>
                                        <p:tgtEl>
                                          <p:spTgt spid="608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300"/>
                                        <p:tgtEl>
                                          <p:spTgt spid="608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608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76" grpId="0" autoUpdateAnimBg="0"/>
      <p:bldP spid="608277" grpId="0" autoUpdateAnimBg="0"/>
      <p:bldP spid="608278" grpId="0" animBg="1"/>
      <p:bldP spid="608279" grpId="0" animBg="1"/>
      <p:bldP spid="608280" grpId="0" autoUpdateAnimBg="0" build="p"/>
      <p:bldP spid="608285" grpId="0" autoUpdateAnimBg="0"/>
      <p:bldP spid="608286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ChangeArrowheads="1"/>
          </p:cNvSpPr>
          <p:nvPr/>
        </p:nvSpPr>
        <p:spPr bwMode="auto">
          <a:xfrm>
            <a:off x="260350" y="430213"/>
            <a:ext cx="41132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⑷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理想二极管的开关特性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406400" y="1023938"/>
            <a:ext cx="18669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正向导通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387350" y="2281238"/>
            <a:ext cx="18669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反向截止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9294" name="AutoShape 14"/>
          <p:cNvSpPr>
            <a:spLocks noChangeArrowheads="1"/>
          </p:cNvSpPr>
          <p:nvPr/>
        </p:nvSpPr>
        <p:spPr bwMode="auto">
          <a:xfrm>
            <a:off x="3562350" y="1073150"/>
            <a:ext cx="1009650" cy="285750"/>
          </a:xfrm>
          <a:prstGeom prst="rightArrow">
            <a:avLst>
              <a:gd name="adj1" fmla="val 50000"/>
              <a:gd name="adj2" fmla="val 88333"/>
            </a:avLst>
          </a:prstGeom>
          <a:solidFill>
            <a:srgbClr val="3366FF"/>
          </a:solidFill>
          <a:ln w="9525">
            <a:solidFill>
              <a:srgbClr val="0000FF"/>
            </a:solidFill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09304" name="Rectangle 24"/>
          <p:cNvSpPr>
            <a:spLocks noChangeArrowheads="1"/>
          </p:cNvSpPr>
          <p:nvPr/>
        </p:nvSpPr>
        <p:spPr bwMode="auto">
          <a:xfrm>
            <a:off x="6616700" y="1004888"/>
            <a:ext cx="1828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开关闭合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114550" y="2101850"/>
            <a:ext cx="1123950" cy="1123950"/>
            <a:chOff x="1332" y="1476"/>
            <a:chExt cx="708" cy="708"/>
          </a:xfrm>
        </p:grpSpPr>
        <p:grpSp>
          <p:nvGrpSpPr>
            <p:cNvPr id="10322" name="Group 26"/>
            <p:cNvGrpSpPr/>
            <p:nvPr/>
          </p:nvGrpSpPr>
          <p:grpSpPr bwMode="auto">
            <a:xfrm>
              <a:off x="1332" y="1476"/>
              <a:ext cx="708" cy="396"/>
              <a:chOff x="1212" y="1476"/>
              <a:chExt cx="708" cy="396"/>
            </a:xfrm>
          </p:grpSpPr>
          <p:grpSp>
            <p:nvGrpSpPr>
              <p:cNvPr id="10323" name="Group 27"/>
              <p:cNvGrpSpPr/>
              <p:nvPr/>
            </p:nvGrpSpPr>
            <p:grpSpPr bwMode="auto">
              <a:xfrm rot="-5400000">
                <a:off x="1480" y="1380"/>
                <a:ext cx="197" cy="683"/>
                <a:chOff x="436" y="1385"/>
                <a:chExt cx="209" cy="683"/>
              </a:xfrm>
            </p:grpSpPr>
            <p:sp useBgFill="1">
              <p:nvSpPr>
                <p:cNvPr id="10327" name="Line 28"/>
                <p:cNvSpPr>
                  <a:spLocks noChangeShapeType="1"/>
                </p:cNvSpPr>
                <p:nvPr/>
              </p:nvSpPr>
              <p:spPr bwMode="auto">
                <a:xfrm rot="10800000">
                  <a:off x="436" y="1804"/>
                  <a:ext cx="208" cy="0"/>
                </a:xfrm>
                <a:prstGeom prst="line">
                  <a:avLst/>
                </a:prstGeom>
                <a:ln w="31750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 useBgFill="1">
              <p:nvSpPr>
                <p:cNvPr id="10328" name="AutoShape 29"/>
                <p:cNvSpPr>
                  <a:spLocks noChangeArrowheads="1"/>
                </p:cNvSpPr>
                <p:nvPr/>
              </p:nvSpPr>
              <p:spPr bwMode="auto">
                <a:xfrm rot="10800000">
                  <a:off x="437" y="1621"/>
                  <a:ext cx="208" cy="187"/>
                </a:xfrm>
                <a:prstGeom prst="triangle">
                  <a:avLst>
                    <a:gd name="adj" fmla="val 50000"/>
                  </a:avLst>
                </a:prstGeom>
                <a:ln w="28575">
                  <a:solidFill>
                    <a:srgbClr val="0000FF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 useBgFill="1">
              <p:nvSpPr>
                <p:cNvPr id="10329" name="Line 30"/>
                <p:cNvSpPr>
                  <a:spLocks noChangeShapeType="1"/>
                </p:cNvSpPr>
                <p:nvPr/>
              </p:nvSpPr>
              <p:spPr bwMode="auto">
                <a:xfrm rot="10800000">
                  <a:off x="541" y="1385"/>
                  <a:ext cx="0" cy="68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09311" name="Rectangle 31"/>
              <p:cNvSpPr>
                <a:spLocks noChangeArrowheads="1"/>
              </p:cNvSpPr>
              <p:nvPr/>
            </p:nvSpPr>
            <p:spPr bwMode="auto">
              <a:xfrm>
                <a:off x="1656" y="1488"/>
                <a:ext cx="22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09312" name="Rectangle 32"/>
              <p:cNvSpPr>
                <a:spLocks noChangeArrowheads="1"/>
              </p:cNvSpPr>
              <p:nvPr/>
            </p:nvSpPr>
            <p:spPr bwMode="auto">
              <a:xfrm>
                <a:off x="1212" y="1476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326" name="Line 33"/>
              <p:cNvSpPr>
                <a:spLocks noChangeShapeType="1"/>
              </p:cNvSpPr>
              <p:nvPr/>
            </p:nvSpPr>
            <p:spPr bwMode="auto">
              <a:xfrm>
                <a:off x="1344" y="1872"/>
                <a:ext cx="504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10245" name="Object 34"/>
            <p:cNvGraphicFramePr>
              <a:graphicFrameLocks noChangeAspect="1"/>
            </p:cNvGraphicFramePr>
            <p:nvPr/>
          </p:nvGraphicFramePr>
          <p:xfrm>
            <a:off x="1374" y="1848"/>
            <a:ext cx="65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" name="Equation" r:id="rId1" imgW="10058400" imgH="5181600" progId="Equation.3">
                    <p:embed/>
                  </p:oleObj>
                </mc:Choice>
                <mc:Fallback>
                  <p:oleObj name="Equation" r:id="rId1" imgW="10058400" imgH="5181600" progId="Equation.3">
                    <p:embed/>
                    <p:pic>
                      <p:nvPicPr>
                        <p:cNvPr id="0" name="Object 3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74" y="1848"/>
                          <a:ext cx="653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9315" name="AutoShape 35"/>
          <p:cNvSpPr>
            <a:spLocks noChangeArrowheads="1"/>
          </p:cNvSpPr>
          <p:nvPr/>
        </p:nvSpPr>
        <p:spPr bwMode="auto">
          <a:xfrm>
            <a:off x="3581400" y="2330450"/>
            <a:ext cx="1009650" cy="285750"/>
          </a:xfrm>
          <a:prstGeom prst="rightArrow">
            <a:avLst>
              <a:gd name="adj1" fmla="val 50000"/>
              <a:gd name="adj2" fmla="val 88333"/>
            </a:avLst>
          </a:prstGeom>
          <a:solidFill>
            <a:srgbClr val="3366FF"/>
          </a:solidFill>
          <a:ln w="9525">
            <a:solidFill>
              <a:srgbClr val="0000FF"/>
            </a:solidFill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36"/>
          <p:cNvGrpSpPr/>
          <p:nvPr/>
        </p:nvGrpSpPr>
        <p:grpSpPr bwMode="auto">
          <a:xfrm>
            <a:off x="4991100" y="2187575"/>
            <a:ext cx="1438275" cy="923925"/>
            <a:chOff x="3144" y="1506"/>
            <a:chExt cx="906" cy="582"/>
          </a:xfrm>
        </p:grpSpPr>
        <p:sp>
          <p:nvSpPr>
            <p:cNvPr id="10316" name="Line 37"/>
            <p:cNvSpPr>
              <a:spLocks noChangeShapeType="1"/>
            </p:cNvSpPr>
            <p:nvPr/>
          </p:nvSpPr>
          <p:spPr bwMode="auto">
            <a:xfrm>
              <a:off x="3144" y="1666"/>
              <a:ext cx="325" cy="0"/>
            </a:xfrm>
            <a:prstGeom prst="line">
              <a:avLst/>
            </a:prstGeom>
            <a:noFill/>
            <a:ln w="31750">
              <a:solidFill>
                <a:srgbClr val="33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7" name="Line 38"/>
            <p:cNvSpPr>
              <a:spLocks noChangeShapeType="1"/>
            </p:cNvSpPr>
            <p:nvPr/>
          </p:nvSpPr>
          <p:spPr bwMode="auto">
            <a:xfrm>
              <a:off x="3725" y="1662"/>
              <a:ext cx="325" cy="0"/>
            </a:xfrm>
            <a:prstGeom prst="line">
              <a:avLst/>
            </a:prstGeom>
            <a:noFill/>
            <a:ln w="31750">
              <a:solidFill>
                <a:srgbClr val="33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0318" name="Oval 39"/>
            <p:cNvSpPr>
              <a:spLocks noChangeArrowheads="1"/>
            </p:cNvSpPr>
            <p:nvPr/>
          </p:nvSpPr>
          <p:spPr bwMode="auto">
            <a:xfrm>
              <a:off x="3469" y="1630"/>
              <a:ext cx="47" cy="67"/>
            </a:xfrm>
            <a:prstGeom prst="ellipse">
              <a:avLst/>
            </a:prstGeom>
            <a:ln w="31750">
              <a:solidFill>
                <a:srgbClr val="33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9" name="Line 40"/>
            <p:cNvSpPr>
              <a:spLocks noChangeShapeType="1"/>
            </p:cNvSpPr>
            <p:nvPr/>
          </p:nvSpPr>
          <p:spPr bwMode="auto">
            <a:xfrm flipV="1">
              <a:off x="3530" y="1506"/>
              <a:ext cx="159" cy="156"/>
            </a:xfrm>
            <a:prstGeom prst="line">
              <a:avLst/>
            </a:prstGeom>
            <a:noFill/>
            <a:ln w="31750">
              <a:solidFill>
                <a:srgbClr val="33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0320" name="Oval 41"/>
            <p:cNvSpPr>
              <a:spLocks noChangeArrowheads="1"/>
            </p:cNvSpPr>
            <p:nvPr/>
          </p:nvSpPr>
          <p:spPr bwMode="auto">
            <a:xfrm>
              <a:off x="3673" y="1618"/>
              <a:ext cx="47" cy="67"/>
            </a:xfrm>
            <a:prstGeom prst="ellipse">
              <a:avLst/>
            </a:prstGeom>
            <a:ln w="31750">
              <a:solidFill>
                <a:srgbClr val="3366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4" name="Object 42"/>
            <p:cNvGraphicFramePr>
              <a:graphicFrameLocks noChangeAspect="1"/>
            </p:cNvGraphicFramePr>
            <p:nvPr/>
          </p:nvGraphicFramePr>
          <p:xfrm>
            <a:off x="3270" y="1752"/>
            <a:ext cx="65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10058400" imgH="5181600" progId="Equation.3">
                    <p:embed/>
                  </p:oleObj>
                </mc:Choice>
                <mc:Fallback>
                  <p:oleObj name="Equation" r:id="rId3" imgW="10058400" imgH="5181600" progId="Equation.3">
                    <p:embed/>
                    <p:pic>
                      <p:nvPicPr>
                        <p:cNvPr id="0" name="Object 4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70" y="1752"/>
                          <a:ext cx="653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1" name="Line 43"/>
            <p:cNvSpPr>
              <a:spLocks noChangeShapeType="1"/>
            </p:cNvSpPr>
            <p:nvPr/>
          </p:nvSpPr>
          <p:spPr bwMode="auto">
            <a:xfrm>
              <a:off x="3348" y="1764"/>
              <a:ext cx="50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9324" name="Rectangle 44"/>
          <p:cNvSpPr>
            <a:spLocks noChangeArrowheads="1"/>
          </p:cNvSpPr>
          <p:nvPr/>
        </p:nvSpPr>
        <p:spPr bwMode="auto">
          <a:xfrm>
            <a:off x="6597650" y="2128838"/>
            <a:ext cx="18097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开关断开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45"/>
          <p:cNvGrpSpPr/>
          <p:nvPr/>
        </p:nvGrpSpPr>
        <p:grpSpPr bwMode="auto">
          <a:xfrm>
            <a:off x="228600" y="3587750"/>
            <a:ext cx="619125" cy="663575"/>
            <a:chOff x="240" y="144"/>
            <a:chExt cx="390" cy="418"/>
          </a:xfrm>
        </p:grpSpPr>
        <p:sp>
          <p:nvSpPr>
            <p:cNvPr id="10314" name="Oval 46"/>
            <p:cNvSpPr>
              <a:spLocks noChangeArrowheads="1"/>
            </p:cNvSpPr>
            <p:nvPr/>
          </p:nvSpPr>
          <p:spPr bwMode="auto">
            <a:xfrm>
              <a:off x="240" y="144"/>
              <a:ext cx="390" cy="41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27" name="Rectangle 47"/>
            <p:cNvSpPr>
              <a:spLocks noChangeArrowheads="1"/>
            </p:cNvSpPr>
            <p:nvPr/>
          </p:nvSpPr>
          <p:spPr bwMode="auto">
            <a:xfrm>
              <a:off x="252" y="16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例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</p:grpSp>
      <p:sp>
        <p:nvSpPr>
          <p:cNvPr id="609328" name="Line 48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609329" name="Rectangle 49"/>
          <p:cNvSpPr>
            <a:spLocks noChangeArrowheads="1"/>
          </p:cNvSpPr>
          <p:nvPr/>
        </p:nvSpPr>
        <p:spPr bwMode="auto">
          <a:xfrm>
            <a:off x="342900" y="3654425"/>
            <a:ext cx="8724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indent="508000" algn="just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由理想二极管组成的电路如图所示，求电压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AB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7" name="Group 50"/>
          <p:cNvGrpSpPr/>
          <p:nvPr/>
        </p:nvGrpSpPr>
        <p:grpSpPr bwMode="auto">
          <a:xfrm>
            <a:off x="611188" y="4437063"/>
            <a:ext cx="2949575" cy="1557337"/>
            <a:chOff x="564" y="540"/>
            <a:chExt cx="1858" cy="981"/>
          </a:xfrm>
        </p:grpSpPr>
        <p:sp useBgFill="1">
          <p:nvSpPr>
            <p:cNvPr id="609331" name="Text Box 51"/>
            <p:cNvSpPr txBox="1">
              <a:spLocks noChangeArrowheads="1"/>
            </p:cNvSpPr>
            <p:nvPr/>
          </p:nvSpPr>
          <p:spPr bwMode="auto">
            <a:xfrm>
              <a:off x="1129" y="1249"/>
              <a:ext cx="364" cy="272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(a)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09332" name="Text Box 52"/>
            <p:cNvSpPr txBox="1">
              <a:spLocks noChangeArrowheads="1"/>
            </p:cNvSpPr>
            <p:nvPr/>
          </p:nvSpPr>
          <p:spPr bwMode="auto">
            <a:xfrm>
              <a:off x="1658" y="743"/>
              <a:ext cx="625" cy="246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3k</a:t>
              </a: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Ω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09333" name="Text Box 53"/>
            <p:cNvSpPr txBox="1">
              <a:spLocks noChangeArrowheads="1"/>
            </p:cNvSpPr>
            <p:nvPr/>
          </p:nvSpPr>
          <p:spPr bwMode="auto">
            <a:xfrm>
              <a:off x="772" y="863"/>
              <a:ext cx="394" cy="22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80000"/>
                </a:lnSpc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6V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09334" name="Text Box 54"/>
            <p:cNvSpPr txBox="1">
              <a:spLocks noChangeArrowheads="1"/>
            </p:cNvSpPr>
            <p:nvPr/>
          </p:nvSpPr>
          <p:spPr bwMode="auto">
            <a:xfrm>
              <a:off x="1106" y="738"/>
              <a:ext cx="246" cy="300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D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09335" name="Text Box 55"/>
            <p:cNvSpPr txBox="1">
              <a:spLocks noChangeArrowheads="1"/>
            </p:cNvSpPr>
            <p:nvPr/>
          </p:nvSpPr>
          <p:spPr bwMode="auto">
            <a:xfrm>
              <a:off x="1771" y="993"/>
              <a:ext cx="353" cy="194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12V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09336" name="Text Box 56"/>
            <p:cNvSpPr txBox="1">
              <a:spLocks noChangeArrowheads="1"/>
            </p:cNvSpPr>
            <p:nvPr/>
          </p:nvSpPr>
          <p:spPr bwMode="auto">
            <a:xfrm>
              <a:off x="2152" y="567"/>
              <a:ext cx="201" cy="26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A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09337" name="Text Box 57"/>
            <p:cNvSpPr txBox="1">
              <a:spLocks noChangeArrowheads="1"/>
            </p:cNvSpPr>
            <p:nvPr/>
          </p:nvSpPr>
          <p:spPr bwMode="auto">
            <a:xfrm>
              <a:off x="2165" y="1173"/>
              <a:ext cx="257" cy="218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B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grpSp>
          <p:nvGrpSpPr>
            <p:cNvPr id="10291" name="Group 58"/>
            <p:cNvGrpSpPr/>
            <p:nvPr/>
          </p:nvGrpSpPr>
          <p:grpSpPr bwMode="auto">
            <a:xfrm>
              <a:off x="676" y="1265"/>
              <a:ext cx="1417" cy="43"/>
              <a:chOff x="2952" y="2648"/>
              <a:chExt cx="2336" cy="68"/>
            </a:xfrm>
          </p:grpSpPr>
          <p:sp>
            <p:nvSpPr>
              <p:cNvPr id="10312" name="Line 59"/>
              <p:cNvSpPr>
                <a:spLocks noChangeShapeType="1"/>
              </p:cNvSpPr>
              <p:nvPr/>
            </p:nvSpPr>
            <p:spPr bwMode="auto">
              <a:xfrm>
                <a:off x="2952" y="2688"/>
                <a:ext cx="2265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Oval 60"/>
              <p:cNvSpPr>
                <a:spLocks noChangeArrowheads="1"/>
              </p:cNvSpPr>
              <p:nvPr/>
            </p:nvSpPr>
            <p:spPr bwMode="auto">
              <a:xfrm>
                <a:off x="5220" y="2648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92" name="Group 61"/>
            <p:cNvGrpSpPr/>
            <p:nvPr/>
          </p:nvGrpSpPr>
          <p:grpSpPr bwMode="auto">
            <a:xfrm>
              <a:off x="1105" y="540"/>
              <a:ext cx="126" cy="262"/>
              <a:chOff x="1105" y="540"/>
              <a:chExt cx="126" cy="262"/>
            </a:xfrm>
          </p:grpSpPr>
          <p:sp>
            <p:nvSpPr>
              <p:cNvPr id="10310" name="Line 62"/>
              <p:cNvSpPr>
                <a:spLocks noChangeShapeType="1"/>
              </p:cNvSpPr>
              <p:nvPr/>
            </p:nvSpPr>
            <p:spPr bwMode="auto">
              <a:xfrm>
                <a:off x="1231" y="540"/>
                <a:ext cx="0" cy="26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0311" name="AutoShape 63"/>
              <p:cNvSpPr>
                <a:spLocks noChangeArrowheads="1"/>
              </p:cNvSpPr>
              <p:nvPr/>
            </p:nvSpPr>
            <p:spPr bwMode="auto">
              <a:xfrm rot="5400000">
                <a:off x="1056" y="608"/>
                <a:ext cx="214" cy="115"/>
              </a:xfrm>
              <a:prstGeom prst="triangle">
                <a:avLst>
                  <a:gd name="adj" fmla="val 50000"/>
                </a:avLst>
              </a:prstGeom>
              <a:ln w="317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93" name="Line 64"/>
            <p:cNvSpPr>
              <a:spLocks noChangeShapeType="1"/>
            </p:cNvSpPr>
            <p:nvPr/>
          </p:nvSpPr>
          <p:spPr bwMode="auto">
            <a:xfrm>
              <a:off x="1074" y="678"/>
              <a:ext cx="34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65"/>
            <p:cNvSpPr>
              <a:spLocks noChangeShapeType="1"/>
            </p:cNvSpPr>
            <p:nvPr/>
          </p:nvSpPr>
          <p:spPr bwMode="auto">
            <a:xfrm>
              <a:off x="681" y="677"/>
              <a:ext cx="137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Oval 66"/>
            <p:cNvSpPr>
              <a:spLocks noChangeArrowheads="1"/>
            </p:cNvSpPr>
            <p:nvPr/>
          </p:nvSpPr>
          <p:spPr bwMode="auto">
            <a:xfrm>
              <a:off x="2056" y="652"/>
              <a:ext cx="42" cy="43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96" name="Group 67"/>
            <p:cNvGrpSpPr/>
            <p:nvPr/>
          </p:nvGrpSpPr>
          <p:grpSpPr bwMode="auto">
            <a:xfrm>
              <a:off x="564" y="933"/>
              <a:ext cx="238" cy="88"/>
              <a:chOff x="3528" y="3441"/>
              <a:chExt cx="238" cy="88"/>
            </a:xfrm>
          </p:grpSpPr>
          <p:sp>
            <p:nvSpPr>
              <p:cNvPr id="10308" name="Line 68"/>
              <p:cNvSpPr>
                <a:spLocks noChangeShapeType="1"/>
              </p:cNvSpPr>
              <p:nvPr/>
            </p:nvSpPr>
            <p:spPr bwMode="auto">
              <a:xfrm>
                <a:off x="3579" y="3441"/>
                <a:ext cx="1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9" name="Line 69"/>
              <p:cNvSpPr>
                <a:spLocks noChangeShapeType="1"/>
              </p:cNvSpPr>
              <p:nvPr/>
            </p:nvSpPr>
            <p:spPr bwMode="auto">
              <a:xfrm>
                <a:off x="3528" y="3529"/>
                <a:ext cx="23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97" name="Line 70"/>
            <p:cNvSpPr>
              <a:spLocks noChangeShapeType="1"/>
            </p:cNvSpPr>
            <p:nvPr/>
          </p:nvSpPr>
          <p:spPr bwMode="auto">
            <a:xfrm>
              <a:off x="683" y="678"/>
              <a:ext cx="0" cy="27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8" name="Line 71"/>
            <p:cNvSpPr>
              <a:spLocks noChangeShapeType="1"/>
            </p:cNvSpPr>
            <p:nvPr/>
          </p:nvSpPr>
          <p:spPr bwMode="auto">
            <a:xfrm flipH="1">
              <a:off x="679" y="1010"/>
              <a:ext cx="1" cy="27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Line 72"/>
            <p:cNvSpPr>
              <a:spLocks noChangeShapeType="1"/>
            </p:cNvSpPr>
            <p:nvPr/>
          </p:nvSpPr>
          <p:spPr bwMode="auto">
            <a:xfrm flipV="1">
              <a:off x="1661" y="678"/>
              <a:ext cx="0" cy="1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Line 73"/>
            <p:cNvSpPr>
              <a:spLocks noChangeShapeType="1"/>
            </p:cNvSpPr>
            <p:nvPr/>
          </p:nvSpPr>
          <p:spPr bwMode="auto">
            <a:xfrm>
              <a:off x="1656" y="993"/>
              <a:ext cx="0" cy="1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Line 74"/>
            <p:cNvSpPr>
              <a:spLocks noChangeShapeType="1"/>
            </p:cNvSpPr>
            <p:nvPr/>
          </p:nvSpPr>
          <p:spPr bwMode="auto">
            <a:xfrm>
              <a:off x="1657" y="1186"/>
              <a:ext cx="0" cy="10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Oval 75"/>
            <p:cNvSpPr>
              <a:spLocks noChangeArrowheads="1"/>
            </p:cNvSpPr>
            <p:nvPr/>
          </p:nvSpPr>
          <p:spPr bwMode="auto">
            <a:xfrm>
              <a:off x="1643" y="654"/>
              <a:ext cx="34" cy="36"/>
            </a:xfrm>
            <a:prstGeom prst="ellipse">
              <a:avLst/>
            </a:prstGeom>
            <a:noFill/>
            <a:ln w="31750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3" name="Oval 76"/>
            <p:cNvSpPr>
              <a:spLocks noChangeArrowheads="1"/>
            </p:cNvSpPr>
            <p:nvPr/>
          </p:nvSpPr>
          <p:spPr bwMode="auto">
            <a:xfrm>
              <a:off x="1640" y="1271"/>
              <a:ext cx="34" cy="35"/>
            </a:xfrm>
            <a:prstGeom prst="ellipse">
              <a:avLst/>
            </a:prstGeom>
            <a:noFill/>
            <a:ln w="31750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04" name="Rectangle 77"/>
            <p:cNvSpPr>
              <a:spLocks noChangeArrowheads="1"/>
            </p:cNvSpPr>
            <p:nvPr/>
          </p:nvSpPr>
          <p:spPr bwMode="auto">
            <a:xfrm>
              <a:off x="1624" y="772"/>
              <a:ext cx="68" cy="212"/>
            </a:xfrm>
            <a:prstGeom prst="rect">
              <a:avLst/>
            </a:prstGeom>
            <a:ln w="317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05" name="Group 78"/>
            <p:cNvGrpSpPr/>
            <p:nvPr/>
          </p:nvGrpSpPr>
          <p:grpSpPr bwMode="auto">
            <a:xfrm>
              <a:off x="1536" y="1089"/>
              <a:ext cx="238" cy="88"/>
              <a:chOff x="3528" y="3441"/>
              <a:chExt cx="238" cy="88"/>
            </a:xfrm>
          </p:grpSpPr>
          <p:sp>
            <p:nvSpPr>
              <p:cNvPr id="10306" name="Line 79"/>
              <p:cNvSpPr>
                <a:spLocks noChangeShapeType="1"/>
              </p:cNvSpPr>
              <p:nvPr/>
            </p:nvSpPr>
            <p:spPr bwMode="auto">
              <a:xfrm>
                <a:off x="3579" y="3441"/>
                <a:ext cx="1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7" name="Line 80"/>
              <p:cNvSpPr>
                <a:spLocks noChangeShapeType="1"/>
              </p:cNvSpPr>
              <p:nvPr/>
            </p:nvSpPr>
            <p:spPr bwMode="auto">
              <a:xfrm>
                <a:off x="3528" y="3529"/>
                <a:ext cx="23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09361" name="Rectangle 81"/>
          <p:cNvSpPr>
            <a:spLocks noChangeArrowheads="1"/>
          </p:cNvSpPr>
          <p:nvPr/>
        </p:nvSpPr>
        <p:spPr bwMode="auto">
          <a:xfrm>
            <a:off x="3690938" y="4224338"/>
            <a:ext cx="21780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解：图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(a)</a:t>
            </a:r>
            <a:endParaRPr lang="en-US" altLang="zh-CN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</a:endParaRPr>
          </a:p>
        </p:txBody>
      </p:sp>
      <p:grpSp>
        <p:nvGrpSpPr>
          <p:cNvPr id="12" name="Group 82"/>
          <p:cNvGrpSpPr/>
          <p:nvPr/>
        </p:nvGrpSpPr>
        <p:grpSpPr bwMode="auto">
          <a:xfrm>
            <a:off x="990600" y="4181475"/>
            <a:ext cx="1144588" cy="560388"/>
            <a:chOff x="624" y="2462"/>
            <a:chExt cx="721" cy="353"/>
          </a:xfrm>
        </p:grpSpPr>
        <p:sp>
          <p:nvSpPr>
            <p:cNvPr id="609363" name="Rectangle 83"/>
            <p:cNvSpPr>
              <a:spLocks noChangeArrowheads="1"/>
            </p:cNvSpPr>
            <p:nvPr/>
          </p:nvSpPr>
          <p:spPr bwMode="auto">
            <a:xfrm>
              <a:off x="624" y="2488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9364" name="Rectangle 84"/>
            <p:cNvSpPr>
              <a:spLocks noChangeArrowheads="1"/>
            </p:cNvSpPr>
            <p:nvPr/>
          </p:nvSpPr>
          <p:spPr bwMode="auto">
            <a:xfrm>
              <a:off x="1116" y="2462"/>
              <a:ext cx="22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09365" name="Rectangle 85"/>
          <p:cNvSpPr>
            <a:spLocks noChangeArrowheads="1"/>
          </p:cNvSpPr>
          <p:nvPr/>
        </p:nvSpPr>
        <p:spPr bwMode="auto">
          <a:xfrm>
            <a:off x="3957638" y="4756150"/>
            <a:ext cx="35877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D 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正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向导通，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=0</a:t>
            </a:r>
            <a:endParaRPr kumimoji="1" lang="en-US" altLang="zh-CN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9366" name="Rectangle 86"/>
          <p:cNvSpPr>
            <a:spLocks noChangeArrowheads="1"/>
          </p:cNvSpPr>
          <p:nvPr/>
        </p:nvSpPr>
        <p:spPr bwMode="auto">
          <a:xfrm>
            <a:off x="3970338" y="5367338"/>
            <a:ext cx="29162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电压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AB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6V</a:t>
            </a:r>
            <a:endParaRPr kumimoji="1" lang="en-US" altLang="zh-CN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13" name="Group 93"/>
          <p:cNvGrpSpPr/>
          <p:nvPr/>
        </p:nvGrpSpPr>
        <p:grpSpPr bwMode="auto">
          <a:xfrm>
            <a:off x="1906588" y="842963"/>
            <a:ext cx="1709737" cy="1103312"/>
            <a:chOff x="1201" y="531"/>
            <a:chExt cx="1077" cy="695"/>
          </a:xfrm>
        </p:grpSpPr>
        <p:grpSp>
          <p:nvGrpSpPr>
            <p:cNvPr id="10274" name="Group 6"/>
            <p:cNvGrpSpPr/>
            <p:nvPr/>
          </p:nvGrpSpPr>
          <p:grpSpPr bwMode="auto">
            <a:xfrm rot="-5400000">
              <a:off x="1624" y="436"/>
              <a:ext cx="197" cy="683"/>
              <a:chOff x="436" y="1385"/>
              <a:chExt cx="209" cy="683"/>
            </a:xfrm>
          </p:grpSpPr>
          <p:sp useBgFill="1">
            <p:nvSpPr>
              <p:cNvPr id="10279" name="Line 7"/>
              <p:cNvSpPr>
                <a:spLocks noChangeShapeType="1"/>
              </p:cNvSpPr>
              <p:nvPr/>
            </p:nvSpPr>
            <p:spPr bwMode="auto">
              <a:xfrm rot="10800000">
                <a:off x="436" y="1804"/>
                <a:ext cx="208" cy="0"/>
              </a:xfrm>
              <a:prstGeom prst="line">
                <a:avLst/>
              </a:prstGeom>
              <a:ln w="3175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0280" name="AutoShape 8"/>
              <p:cNvSpPr>
                <a:spLocks noChangeArrowheads="1"/>
              </p:cNvSpPr>
              <p:nvPr/>
            </p:nvSpPr>
            <p:spPr bwMode="auto">
              <a:xfrm rot="10800000">
                <a:off x="437" y="1621"/>
                <a:ext cx="208" cy="187"/>
              </a:xfrm>
              <a:prstGeom prst="triangle">
                <a:avLst>
                  <a:gd name="adj" fmla="val 50000"/>
                </a:avLst>
              </a:prstGeom>
              <a:ln w="28575">
                <a:solidFill>
                  <a:srgbClr val="0000FF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0281" name="Line 9"/>
              <p:cNvSpPr>
                <a:spLocks noChangeShapeType="1"/>
              </p:cNvSpPr>
              <p:nvPr/>
            </p:nvSpPr>
            <p:spPr bwMode="auto">
              <a:xfrm rot="10800000">
                <a:off x="541" y="1385"/>
                <a:ext cx="0" cy="683"/>
              </a:xfrm>
              <a:prstGeom prst="line">
                <a:avLst/>
              </a:prstGeom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1380" y="544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+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9291" name="Rectangle 11"/>
            <p:cNvSpPr>
              <a:spLocks noChangeArrowheads="1"/>
            </p:cNvSpPr>
            <p:nvPr/>
          </p:nvSpPr>
          <p:spPr bwMode="auto">
            <a:xfrm>
              <a:off x="1860" y="53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3" name="Object 13"/>
            <p:cNvGraphicFramePr>
              <a:graphicFrameLocks noChangeAspect="1"/>
            </p:cNvGraphicFramePr>
            <p:nvPr/>
          </p:nvGraphicFramePr>
          <p:xfrm>
            <a:off x="1383" y="890"/>
            <a:ext cx="72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公式" r:id="rId5" imgW="11277600" imgH="5181600" progId="Equation.3">
                    <p:embed/>
                  </p:oleObj>
                </mc:Choice>
                <mc:Fallback>
                  <p:oleObj name="公式" r:id="rId5" imgW="11277600" imgH="5181600" progId="Equation.3">
                    <p:embed/>
                    <p:pic>
                      <p:nvPicPr>
                        <p:cNvPr id="0" name="Object 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83" y="890"/>
                          <a:ext cx="726" cy="3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9368" name="Rectangle 88"/>
            <p:cNvSpPr>
              <a:spLocks noChangeArrowheads="1"/>
            </p:cNvSpPr>
            <p:nvPr/>
          </p:nvSpPr>
          <p:spPr bwMode="auto">
            <a:xfrm>
              <a:off x="1201" y="890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+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9369" name="Rectangle 89"/>
            <p:cNvSpPr>
              <a:spLocks noChangeArrowheads="1"/>
            </p:cNvSpPr>
            <p:nvPr/>
          </p:nvSpPr>
          <p:spPr bwMode="auto">
            <a:xfrm>
              <a:off x="2065" y="861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5" name="Group 94"/>
          <p:cNvGrpSpPr/>
          <p:nvPr/>
        </p:nvGrpSpPr>
        <p:grpSpPr bwMode="auto">
          <a:xfrm>
            <a:off x="4859338" y="1158875"/>
            <a:ext cx="1709737" cy="749300"/>
            <a:chOff x="3061" y="730"/>
            <a:chExt cx="1077" cy="472"/>
          </a:xfrm>
        </p:grpSpPr>
        <p:grpSp>
          <p:nvGrpSpPr>
            <p:cNvPr id="10265" name="Group 16"/>
            <p:cNvGrpSpPr/>
            <p:nvPr/>
          </p:nvGrpSpPr>
          <p:grpSpPr bwMode="auto">
            <a:xfrm>
              <a:off x="3156" y="730"/>
              <a:ext cx="906" cy="119"/>
              <a:chOff x="3156" y="786"/>
              <a:chExt cx="906" cy="119"/>
            </a:xfrm>
          </p:grpSpPr>
          <p:sp>
            <p:nvSpPr>
              <p:cNvPr id="10269" name="Line 17"/>
              <p:cNvSpPr>
                <a:spLocks noChangeShapeType="1"/>
              </p:cNvSpPr>
              <p:nvPr/>
            </p:nvSpPr>
            <p:spPr bwMode="auto">
              <a:xfrm>
                <a:off x="3156" y="874"/>
                <a:ext cx="325" cy="0"/>
              </a:xfrm>
              <a:prstGeom prst="line">
                <a:avLst/>
              </a:prstGeom>
              <a:noFill/>
              <a:ln w="31750">
                <a:solidFill>
                  <a:srgbClr val="33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0" name="Line 18"/>
              <p:cNvSpPr>
                <a:spLocks noChangeShapeType="1"/>
              </p:cNvSpPr>
              <p:nvPr/>
            </p:nvSpPr>
            <p:spPr bwMode="auto">
              <a:xfrm>
                <a:off x="3737" y="870"/>
                <a:ext cx="325" cy="0"/>
              </a:xfrm>
              <a:prstGeom prst="line">
                <a:avLst/>
              </a:prstGeom>
              <a:noFill/>
              <a:ln w="31750">
                <a:solidFill>
                  <a:srgbClr val="33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0271" name="Oval 19"/>
              <p:cNvSpPr>
                <a:spLocks noChangeArrowheads="1"/>
              </p:cNvSpPr>
              <p:nvPr/>
            </p:nvSpPr>
            <p:spPr bwMode="auto">
              <a:xfrm>
                <a:off x="3481" y="838"/>
                <a:ext cx="47" cy="67"/>
              </a:xfrm>
              <a:prstGeom prst="ellipse">
                <a:avLst/>
              </a:prstGeom>
              <a:ln w="31750">
                <a:solidFill>
                  <a:srgbClr val="33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20"/>
              <p:cNvSpPr>
                <a:spLocks noChangeShapeType="1"/>
              </p:cNvSpPr>
              <p:nvPr/>
            </p:nvSpPr>
            <p:spPr bwMode="auto">
              <a:xfrm flipV="1">
                <a:off x="3542" y="786"/>
                <a:ext cx="219" cy="84"/>
              </a:xfrm>
              <a:prstGeom prst="line">
                <a:avLst/>
              </a:prstGeom>
              <a:noFill/>
              <a:ln w="31750">
                <a:solidFill>
                  <a:srgbClr val="33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0273" name="Oval 21"/>
              <p:cNvSpPr>
                <a:spLocks noChangeArrowheads="1"/>
              </p:cNvSpPr>
              <p:nvPr/>
            </p:nvSpPr>
            <p:spPr bwMode="auto">
              <a:xfrm>
                <a:off x="3685" y="826"/>
                <a:ext cx="47" cy="67"/>
              </a:xfrm>
              <a:prstGeom prst="ellipse">
                <a:avLst/>
              </a:prstGeom>
              <a:ln w="31750">
                <a:solidFill>
                  <a:srgbClr val="3366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42" name="Object 22"/>
            <p:cNvGraphicFramePr>
              <a:graphicFrameLocks noChangeAspect="1"/>
            </p:cNvGraphicFramePr>
            <p:nvPr/>
          </p:nvGraphicFramePr>
          <p:xfrm>
            <a:off x="3288" y="890"/>
            <a:ext cx="68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公式" r:id="rId7" imgW="11277600" imgH="5181600" progId="Equation.3">
                    <p:embed/>
                  </p:oleObj>
                </mc:Choice>
                <mc:Fallback>
                  <p:oleObj name="公式" r:id="rId7" imgW="11277600" imgH="5181600" progId="Equation.3">
                    <p:embed/>
                    <p:pic>
                      <p:nvPicPr>
                        <p:cNvPr id="0" name="Object 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88" y="890"/>
                          <a:ext cx="680" cy="3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6" name="Group 92"/>
            <p:cNvGrpSpPr/>
            <p:nvPr/>
          </p:nvGrpSpPr>
          <p:grpSpPr bwMode="auto">
            <a:xfrm>
              <a:off x="3061" y="832"/>
              <a:ext cx="1077" cy="317"/>
              <a:chOff x="1337" y="997"/>
              <a:chExt cx="1077" cy="317"/>
            </a:xfrm>
          </p:grpSpPr>
          <p:sp>
            <p:nvSpPr>
              <p:cNvPr id="609370" name="Rectangle 90"/>
              <p:cNvSpPr>
                <a:spLocks noChangeArrowheads="1"/>
              </p:cNvSpPr>
              <p:nvPr/>
            </p:nvSpPr>
            <p:spPr bwMode="auto">
              <a:xfrm>
                <a:off x="1337" y="1026"/>
                <a:ext cx="27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 +</a:t>
                </a:r>
                <a:endPara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09371" name="Rectangle 91"/>
              <p:cNvSpPr>
                <a:spLocks noChangeArrowheads="1"/>
              </p:cNvSpPr>
              <p:nvPr/>
            </p:nvSpPr>
            <p:spPr bwMode="auto">
              <a:xfrm>
                <a:off x="2201" y="997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0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2" grpId="0" autoUpdateAnimBg="0"/>
      <p:bldP spid="609283" grpId="0" autoUpdateAnimBg="0"/>
      <p:bldP spid="609284" grpId="0" autoUpdateAnimBg="0"/>
      <p:bldP spid="609294" grpId="0" animBg="1"/>
      <p:bldP spid="609304" grpId="0" autoUpdateAnimBg="0"/>
      <p:bldP spid="609315" grpId="0" animBg="1"/>
      <p:bldP spid="609324" grpId="0" autoUpdateAnimBg="0"/>
      <p:bldP spid="609328" grpId="0" animBg="1"/>
      <p:bldP spid="609329" grpId="0" autoUpdateAnimBg="0"/>
      <p:bldP spid="609361" grpId="0" autoUpdateAnimBg="0"/>
      <p:bldP spid="609365" grpId="0" autoUpdateAnimBg="0"/>
      <p:bldP spid="6093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611188" y="692150"/>
            <a:ext cx="8137525" cy="76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章 常用电子元器件及其应用</a:t>
            </a:r>
            <a:endParaRPr kumimoji="1" lang="zh-CN" altLang="en-US" sz="4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4947" name="Text Box 3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092200" y="1870075"/>
            <a:ext cx="6792913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</a:t>
            </a:r>
            <a:r>
              <a:rPr kumimoji="1"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 </a:t>
            </a: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二极管及其应用</a:t>
            </a:r>
            <a:endParaRPr kumimoji="1" lang="zh-CN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4948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662238"/>
            <a:ext cx="7748587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</a:t>
            </a:r>
            <a:r>
              <a:rPr kumimoji="1"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三极管及其放大电路分析</a:t>
            </a:r>
            <a:endParaRPr kumimoji="1" lang="zh-CN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4949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432175"/>
            <a:ext cx="705802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4.3  </a:t>
            </a: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场效应管及其放大电路简介</a:t>
            </a:r>
            <a:endParaRPr kumimoji="1" lang="zh-CN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4950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289425"/>
            <a:ext cx="47244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4.4  </a:t>
            </a: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晶闸管及其应用</a:t>
            </a:r>
            <a:endParaRPr kumimoji="1" lang="zh-CN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utoUpdateAnimBg="0"/>
      <p:bldP spid="594947" grpId="0" autoUpdateAnimBg="0"/>
      <p:bldP spid="594948" grpId="0" autoUpdateAnimBg="0"/>
      <p:bldP spid="594949" grpId="0" autoUpdateAnimBg="0"/>
      <p:bldP spid="59495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95288" y="536575"/>
            <a:ext cx="4608512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3. 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主要参数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250825" y="1052513"/>
            <a:ext cx="5429250" cy="5191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）最大整流电流 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DM</a:t>
            </a:r>
            <a:endParaRPr kumimoji="1"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28600" y="1571625"/>
            <a:ext cx="8591550" cy="9461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indent="571500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二极管长期使用时，允许流过二极管的最大正向平均电流。（点接触型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&lt;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几十毫安，面接触型较大。）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176213" y="2603500"/>
            <a:ext cx="5846762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）反向工作峰值电压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RM</a:t>
            </a:r>
            <a:endParaRPr kumimoji="1" lang="en-US" altLang="zh-CN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133350" y="3257550"/>
            <a:ext cx="8408988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 indent="571500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二极管不被反向击穿时允许承受的最大反向电压。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1335" name="Rectangle 7"/>
          <p:cNvSpPr>
            <a:spLocks noChangeArrowheads="1"/>
          </p:cNvSpPr>
          <p:nvPr/>
        </p:nvSpPr>
        <p:spPr bwMode="auto">
          <a:xfrm>
            <a:off x="828675" y="3836988"/>
            <a:ext cx="68008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一般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RM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是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BR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的一半（或三分之二）。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1336" name="Text Box 8"/>
          <p:cNvSpPr txBox="1">
            <a:spLocks noChangeArrowheads="1"/>
          </p:cNvSpPr>
          <p:nvPr/>
        </p:nvSpPr>
        <p:spPr bwMode="auto">
          <a:xfrm>
            <a:off x="171450" y="4354513"/>
            <a:ext cx="5429250" cy="5191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）反向峰值电流 </a:t>
            </a:r>
            <a:r>
              <a:rPr kumimoji="1" lang="en-US" altLang="zh-CN" sz="28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RM</a:t>
            </a:r>
            <a:endParaRPr kumimoji="1" lang="en-US" altLang="zh-CN" sz="2800" b="1" baseline="-25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763588" y="4999038"/>
            <a:ext cx="72278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RM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下对应的反向电流。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RM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愈小愈好。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11338" name="Object 10"/>
          <p:cNvGraphicFramePr>
            <a:graphicFrameLocks noChangeAspect="1"/>
          </p:cNvGraphicFramePr>
          <p:nvPr/>
        </p:nvGraphicFramePr>
        <p:xfrm>
          <a:off x="395288" y="5589588"/>
          <a:ext cx="72723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公式" r:id="rId1" imgW="63093600" imgH="5181600" progId="Equation.3">
                  <p:embed/>
                </p:oleObj>
              </mc:Choice>
              <mc:Fallback>
                <p:oleObj name="公式" r:id="rId1" imgW="63093600" imgH="51816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5589588"/>
                        <a:ext cx="7272337" cy="581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autoUpdateAnimBg="0"/>
      <p:bldP spid="611331" grpId="0" autoUpdateAnimBg="0"/>
      <p:bldP spid="611332" grpId="0" autoUpdateAnimBg="0"/>
      <p:bldP spid="611333" grpId="0" autoUpdateAnimBg="0"/>
      <p:bldP spid="611334" grpId="0" autoUpdateAnimBg="0"/>
      <p:bldP spid="611335" grpId="0" autoUpdateAnimBg="0"/>
      <p:bldP spid="611336" grpId="0" autoUpdateAnimBg="0"/>
      <p:bldP spid="61133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47650" y="965200"/>
            <a:ext cx="619125" cy="663575"/>
            <a:chOff x="240" y="144"/>
            <a:chExt cx="390" cy="418"/>
          </a:xfrm>
        </p:grpSpPr>
        <p:sp>
          <p:nvSpPr>
            <p:cNvPr id="133225" name="Oval 3"/>
            <p:cNvSpPr>
              <a:spLocks noChangeArrowheads="1"/>
            </p:cNvSpPr>
            <p:nvPr/>
          </p:nvSpPr>
          <p:spPr bwMode="auto">
            <a:xfrm>
              <a:off x="240" y="144"/>
              <a:ext cx="390" cy="41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6" name="Rectangle 4"/>
            <p:cNvSpPr>
              <a:spLocks noChangeArrowheads="1"/>
            </p:cNvSpPr>
            <p:nvPr/>
          </p:nvSpPr>
          <p:spPr bwMode="auto">
            <a:xfrm>
              <a:off x="252" y="166"/>
              <a:ext cx="37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803070505020304" pitchFamily="18" charset="0"/>
                </a:rPr>
                <a:t>例</a:t>
              </a:r>
              <a:endParaRPr kumimoji="1" lang="zh-CN" altLang="en-US" sz="2400">
                <a:latin typeface="Times New Roman" panose="02020803070505020304" pitchFamily="18" charset="0"/>
              </a:endParaRPr>
            </a:p>
          </p:txBody>
        </p:sp>
      </p:grp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357158" y="428604"/>
            <a:ext cx="7253305" cy="519112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anose="02020803070505020304" pitchFamily="18" charset="0"/>
                <a:ea typeface="长城粗隶书" pitchFamily="49" charset="-122"/>
              </a:rPr>
              <a:t>(1) 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二极管整流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作用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: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交流电转换为直流电</a:t>
            </a:r>
            <a:endParaRPr kumimoji="1" lang="zh-CN" altLang="en-US" sz="2800" b="1" dirty="0">
              <a:solidFill>
                <a:srgbClr val="0000CC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4450" name="Rectangle 50"/>
          <p:cNvSpPr>
            <a:spLocks noChangeArrowheads="1"/>
          </p:cNvSpPr>
          <p:nvPr/>
        </p:nvSpPr>
        <p:spPr bwMode="auto">
          <a:xfrm>
            <a:off x="876300" y="765175"/>
            <a:ext cx="71247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/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图示两个电路。已知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i  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= 10sin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ωt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 V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endParaRPr kumimoji="1" lang="zh-CN" altLang="en-US" sz="2800" b="1">
              <a:solidFill>
                <a:srgbClr val="0000CC"/>
              </a:solidFill>
              <a:latin typeface="Times New Roman" panose="02020803070505020304" pitchFamily="18" charset="0"/>
              <a:ea typeface="楷体_GB2312" pitchFamily="49" charset="-122"/>
            </a:endParaRPr>
          </a:p>
          <a:p>
            <a:pPr algn="just"/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 试画出输出电压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的波形。</a:t>
            </a:r>
            <a:endParaRPr kumimoji="1" lang="zh-CN" altLang="en-US" sz="2800" b="1">
              <a:solidFill>
                <a:srgbClr val="0000CC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4451" name="Rectangle 51"/>
          <p:cNvSpPr>
            <a:spLocks noChangeArrowheads="1"/>
          </p:cNvSpPr>
          <p:nvPr/>
        </p:nvSpPr>
        <p:spPr bwMode="auto">
          <a:xfrm>
            <a:off x="300038" y="3094038"/>
            <a:ext cx="1054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解：</a:t>
            </a:r>
            <a:endParaRPr lang="zh-CN" altLang="en-US" sz="2800" b="1">
              <a:solidFill>
                <a:srgbClr val="0000CC"/>
              </a:solidFill>
              <a:latin typeface="Times New Roman" panose="02020803070505020304" pitchFamily="18" charset="0"/>
            </a:endParaRPr>
          </a:p>
        </p:txBody>
      </p:sp>
      <p:sp>
        <p:nvSpPr>
          <p:cNvPr id="614452" name="Rectangle 52"/>
          <p:cNvSpPr>
            <a:spLocks noChangeArrowheads="1"/>
          </p:cNvSpPr>
          <p:nvPr/>
        </p:nvSpPr>
        <p:spPr bwMode="auto">
          <a:xfrm>
            <a:off x="171450" y="3644900"/>
            <a:ext cx="5840413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⑴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图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(a)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803070505020304" pitchFamily="18" charset="0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803070505020304" pitchFamily="18" charset="0"/>
              </a:rPr>
              <a:t>＞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803070505020304" pitchFamily="18" charset="0"/>
              </a:rPr>
              <a:t>，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D</a:t>
            </a:r>
            <a:r>
              <a:rPr kumimoji="1" lang="en-US" altLang="zh-CN" sz="28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导通，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= 0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endParaRPr lang="zh-CN" altLang="en-US" sz="2800" b="1">
              <a:solidFill>
                <a:srgbClr val="0000CC"/>
              </a:solidFill>
              <a:latin typeface="Times New Roman" panose="020208030705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</a:pPr>
            <a:r>
              <a:rPr lang="zh-CN" altLang="en-US" sz="2800" b="1" i="1">
                <a:solidFill>
                  <a:srgbClr val="0000CC"/>
                </a:solidFill>
                <a:latin typeface="Times New Roman" panose="02020803070505020304" pitchFamily="18" charset="0"/>
              </a:rPr>
              <a:t>     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803070505020304" pitchFamily="18" charset="0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803070505020304" pitchFamily="18" charset="0"/>
              </a:rPr>
              <a:t>＜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803070505020304" pitchFamily="18" charset="0"/>
              </a:rPr>
              <a:t>，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D</a:t>
            </a:r>
            <a:r>
              <a:rPr kumimoji="1" lang="en-US" altLang="zh-CN" sz="28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截止，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</a:rPr>
              <a:t> u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803070505020304" pitchFamily="18" charset="0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 </a:t>
            </a:r>
            <a:endParaRPr lang="en-US" altLang="zh-CN" sz="2800" b="1">
              <a:solidFill>
                <a:srgbClr val="0000CC"/>
              </a:solidFill>
              <a:latin typeface="Times New Roman" panose="02020803070505020304" pitchFamily="18" charset="0"/>
            </a:endParaRPr>
          </a:p>
        </p:txBody>
      </p:sp>
      <p:sp>
        <p:nvSpPr>
          <p:cNvPr id="614453" name="Rectangle 53"/>
          <p:cNvSpPr>
            <a:spLocks noChangeArrowheads="1"/>
          </p:cNvSpPr>
          <p:nvPr/>
        </p:nvSpPr>
        <p:spPr bwMode="auto">
          <a:xfrm>
            <a:off x="152400" y="4883150"/>
            <a:ext cx="6075363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⑵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图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(b)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803070505020304" pitchFamily="18" charset="0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803070505020304" pitchFamily="18" charset="0"/>
              </a:rPr>
              <a:t>＞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803070505020304" pitchFamily="18" charset="0"/>
              </a:rPr>
              <a:t>，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D</a:t>
            </a:r>
            <a:r>
              <a:rPr kumimoji="1"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导通，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803070505020304" pitchFamily="18" charset="0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endParaRPr lang="zh-CN" altLang="en-US" sz="2800" b="1">
              <a:solidFill>
                <a:srgbClr val="0000CC"/>
              </a:solidFill>
              <a:latin typeface="Times New Roman" panose="020208030705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</a:pPr>
            <a:r>
              <a:rPr lang="zh-CN" altLang="en-US" sz="2800" b="1" i="1">
                <a:solidFill>
                  <a:srgbClr val="0000CC"/>
                </a:solidFill>
                <a:latin typeface="Times New Roman" panose="02020803070505020304" pitchFamily="18" charset="0"/>
              </a:rPr>
              <a:t>     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803070505020304" pitchFamily="18" charset="0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803070505020304" pitchFamily="18" charset="0"/>
              </a:rPr>
              <a:t>＜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803070505020304" pitchFamily="18" charset="0"/>
              </a:rPr>
              <a:t>， 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803070505020304" pitchFamily="18" charset="0"/>
              </a:rPr>
              <a:t>D</a:t>
            </a:r>
            <a:r>
              <a:rPr kumimoji="1"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截止，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= 0</a:t>
            </a:r>
            <a:endParaRPr kumimoji="1" lang="en-US" altLang="zh-CN" sz="2800" b="1">
              <a:solidFill>
                <a:srgbClr val="0000CC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3" name="Group 54"/>
          <p:cNvGrpSpPr/>
          <p:nvPr/>
        </p:nvGrpSpPr>
        <p:grpSpPr bwMode="auto">
          <a:xfrm>
            <a:off x="5492750" y="1330325"/>
            <a:ext cx="3422650" cy="2147888"/>
            <a:chOff x="3460" y="982"/>
            <a:chExt cx="2156" cy="1353"/>
          </a:xfrm>
        </p:grpSpPr>
        <p:sp useBgFill="1">
          <p:nvSpPr>
            <p:cNvPr id="133214" name="Text Box 55"/>
            <p:cNvSpPr txBox="1">
              <a:spLocks noChangeArrowheads="1"/>
            </p:cNvSpPr>
            <p:nvPr/>
          </p:nvSpPr>
          <p:spPr bwMode="auto">
            <a:xfrm>
              <a:off x="3460" y="1198"/>
              <a:ext cx="415" cy="232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rIns="0" bIns="0"/>
            <a:lstStyle/>
            <a:p>
              <a:pPr algn="just" eaLnBrk="0" hangingPunct="0"/>
              <a:r>
                <a:rPr lang="en-US" altLang="zh-CN" sz="2000" b="1">
                  <a:solidFill>
                    <a:srgbClr val="0000CC"/>
                  </a:solidFill>
                  <a:latin typeface="Times New Roman" panose="02020803070505020304" pitchFamily="18" charset="0"/>
                </a:rPr>
                <a:t>10V</a:t>
              </a:r>
              <a:endParaRPr lang="en-US" altLang="zh-CN" sz="2000" b="1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33215" name="Text Box 56"/>
            <p:cNvSpPr txBox="1">
              <a:spLocks noChangeArrowheads="1"/>
            </p:cNvSpPr>
            <p:nvPr/>
          </p:nvSpPr>
          <p:spPr bwMode="auto">
            <a:xfrm>
              <a:off x="3710" y="1745"/>
              <a:ext cx="231" cy="223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anose="02020803070505020304" pitchFamily="18" charset="0"/>
                </a:rPr>
                <a:t>0</a:t>
              </a:r>
              <a:endParaRPr lang="en-US" altLang="zh-CN" sz="2400" b="1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33216" name="Text Box 57"/>
            <p:cNvSpPr txBox="1">
              <a:spLocks noChangeArrowheads="1"/>
            </p:cNvSpPr>
            <p:nvPr/>
          </p:nvSpPr>
          <p:spPr bwMode="auto">
            <a:xfrm>
              <a:off x="5298" y="1503"/>
              <a:ext cx="318" cy="25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rIns="54000" bIns="0"/>
            <a:lstStyle/>
            <a:p>
              <a:pPr algn="just" eaLnBrk="0" hangingPunct="0"/>
              <a:r>
                <a:rPr lang="en-US" altLang="zh-CN" sz="2400" b="1" i="1">
                  <a:solidFill>
                    <a:srgbClr val="0000CC"/>
                  </a:solidFill>
                  <a:latin typeface="宋体" pitchFamily="2" charset="-122"/>
                </a:rPr>
                <a:t>ω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</a:rPr>
                <a:t>t</a:t>
              </a:r>
              <a:endParaRPr lang="en-US" altLang="zh-CN" sz="2400" b="1" i="1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33217" name="Text Box 58"/>
            <p:cNvSpPr txBox="1">
              <a:spLocks noChangeArrowheads="1"/>
            </p:cNvSpPr>
            <p:nvPr/>
          </p:nvSpPr>
          <p:spPr bwMode="auto">
            <a:xfrm>
              <a:off x="3865" y="982"/>
              <a:ext cx="305" cy="270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</a:rPr>
                <a:t>u</a:t>
              </a:r>
              <a:r>
                <a:rPr lang="en-US" altLang="zh-CN" sz="2400" b="1" baseline="-25000">
                  <a:solidFill>
                    <a:srgbClr val="0000CC"/>
                  </a:solidFill>
                  <a:latin typeface="Times New Roman" panose="02020803070505020304" pitchFamily="18" charset="0"/>
                </a:rPr>
                <a:t>i</a:t>
              </a:r>
              <a:endParaRPr lang="en-US" altLang="zh-CN" sz="2400" b="1" baseline="-25000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33218" name="Line 59"/>
            <p:cNvSpPr>
              <a:spLocks noChangeShapeType="1"/>
            </p:cNvSpPr>
            <p:nvPr/>
          </p:nvSpPr>
          <p:spPr bwMode="auto">
            <a:xfrm>
              <a:off x="3850" y="1783"/>
              <a:ext cx="1746" cy="1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9" name="Line 60"/>
            <p:cNvSpPr>
              <a:spLocks noChangeShapeType="1"/>
            </p:cNvSpPr>
            <p:nvPr/>
          </p:nvSpPr>
          <p:spPr bwMode="auto">
            <a:xfrm flipH="1">
              <a:off x="3824" y="1337"/>
              <a:ext cx="2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0" name="Freeform 61"/>
            <p:cNvSpPr/>
            <p:nvPr/>
          </p:nvSpPr>
          <p:spPr bwMode="auto">
            <a:xfrm flipH="1">
              <a:off x="3869" y="1330"/>
              <a:ext cx="363" cy="453"/>
            </a:xfrm>
            <a:custGeom>
              <a:avLst/>
              <a:gdLst>
                <a:gd name="T0" fmla="*/ 0 w 272"/>
                <a:gd name="T1" fmla="*/ 649 h 310"/>
                <a:gd name="T2" fmla="*/ 250 w 272"/>
                <a:gd name="T3" fmla="*/ 1 h 310"/>
                <a:gd name="T4" fmla="*/ 484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1" name="Freeform 62"/>
            <p:cNvSpPr/>
            <p:nvPr/>
          </p:nvSpPr>
          <p:spPr bwMode="auto">
            <a:xfrm flipV="1">
              <a:off x="4965" y="1795"/>
              <a:ext cx="364" cy="453"/>
            </a:xfrm>
            <a:custGeom>
              <a:avLst/>
              <a:gdLst>
                <a:gd name="T0" fmla="*/ 0 w 272"/>
                <a:gd name="T1" fmla="*/ 649 h 310"/>
                <a:gd name="T2" fmla="*/ 250 w 272"/>
                <a:gd name="T3" fmla="*/ 1 h 310"/>
                <a:gd name="T4" fmla="*/ 487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2" name="Freeform 63"/>
            <p:cNvSpPr/>
            <p:nvPr/>
          </p:nvSpPr>
          <p:spPr bwMode="auto">
            <a:xfrm flipV="1">
              <a:off x="4244" y="1795"/>
              <a:ext cx="364" cy="453"/>
            </a:xfrm>
            <a:custGeom>
              <a:avLst/>
              <a:gdLst>
                <a:gd name="T0" fmla="*/ 0 w 272"/>
                <a:gd name="T1" fmla="*/ 649 h 310"/>
                <a:gd name="T2" fmla="*/ 250 w 272"/>
                <a:gd name="T3" fmla="*/ 1 h 310"/>
                <a:gd name="T4" fmla="*/ 487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3" name="Freeform 64"/>
            <p:cNvSpPr/>
            <p:nvPr/>
          </p:nvSpPr>
          <p:spPr bwMode="auto">
            <a:xfrm>
              <a:off x="4615" y="1343"/>
              <a:ext cx="363" cy="453"/>
            </a:xfrm>
            <a:custGeom>
              <a:avLst/>
              <a:gdLst>
                <a:gd name="T0" fmla="*/ 0 w 272"/>
                <a:gd name="T1" fmla="*/ 649 h 310"/>
                <a:gd name="T2" fmla="*/ 250 w 272"/>
                <a:gd name="T3" fmla="*/ 1 h 310"/>
                <a:gd name="T4" fmla="*/ 484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4" name="Line 65"/>
            <p:cNvSpPr>
              <a:spLocks noChangeShapeType="1"/>
            </p:cNvSpPr>
            <p:nvPr/>
          </p:nvSpPr>
          <p:spPr bwMode="auto">
            <a:xfrm flipH="1" flipV="1">
              <a:off x="3855" y="1160"/>
              <a:ext cx="0" cy="117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4"/>
          <p:cNvGrpSpPr/>
          <p:nvPr/>
        </p:nvGrpSpPr>
        <p:grpSpPr bwMode="auto">
          <a:xfrm>
            <a:off x="5454650" y="3284538"/>
            <a:ext cx="3509963" cy="1527175"/>
            <a:chOff x="3436" y="2069"/>
            <a:chExt cx="2211" cy="962"/>
          </a:xfrm>
        </p:grpSpPr>
        <p:sp useBgFill="1">
          <p:nvSpPr>
            <p:cNvPr id="133205" name="Text Box 67"/>
            <p:cNvSpPr txBox="1">
              <a:spLocks noChangeArrowheads="1"/>
            </p:cNvSpPr>
            <p:nvPr/>
          </p:nvSpPr>
          <p:spPr bwMode="auto">
            <a:xfrm>
              <a:off x="3436" y="2760"/>
              <a:ext cx="421" cy="230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rIns="0" bIns="0"/>
            <a:lstStyle/>
            <a:p>
              <a:pPr algn="just" eaLnBrk="0" hangingPunct="0"/>
              <a:r>
                <a:rPr lang="en-US" altLang="zh-CN" sz="20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anose="02020803070505020304" pitchFamily="18" charset="0"/>
                </a:rPr>
                <a:t>10V</a:t>
              </a:r>
              <a:endParaRPr lang="en-US" altLang="zh-CN" sz="2000" b="1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33206" name="Text Box 68"/>
            <p:cNvSpPr txBox="1">
              <a:spLocks noChangeArrowheads="1"/>
            </p:cNvSpPr>
            <p:nvPr/>
          </p:nvSpPr>
          <p:spPr bwMode="auto">
            <a:xfrm>
              <a:off x="3696" y="2386"/>
              <a:ext cx="234" cy="221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anose="02020803070505020304" pitchFamily="18" charset="0"/>
                </a:rPr>
                <a:t>0</a:t>
              </a:r>
              <a:endParaRPr lang="en-US" altLang="zh-CN" sz="2400" b="1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33207" name="Text Box 69"/>
            <p:cNvSpPr txBox="1">
              <a:spLocks noChangeArrowheads="1"/>
            </p:cNvSpPr>
            <p:nvPr/>
          </p:nvSpPr>
          <p:spPr bwMode="auto">
            <a:xfrm>
              <a:off x="5324" y="2205"/>
              <a:ext cx="323" cy="253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rIns="54000" bIns="0"/>
            <a:lstStyle/>
            <a:p>
              <a:pPr algn="just" eaLnBrk="0" hangingPunct="0"/>
              <a:r>
                <a:rPr lang="en-US" altLang="zh-CN" sz="2400" b="1" i="1">
                  <a:solidFill>
                    <a:srgbClr val="0000CC"/>
                  </a:solidFill>
                  <a:latin typeface="宋体" pitchFamily="2" charset="-122"/>
                </a:rPr>
                <a:t>ω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</a:rPr>
                <a:t>t</a:t>
              </a:r>
              <a:endParaRPr lang="en-US" altLang="zh-CN" sz="2400" b="1" i="1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33208" name="Text Box 70"/>
            <p:cNvSpPr txBox="1">
              <a:spLocks noChangeArrowheads="1"/>
            </p:cNvSpPr>
            <p:nvPr/>
          </p:nvSpPr>
          <p:spPr bwMode="auto">
            <a:xfrm>
              <a:off x="3518" y="2069"/>
              <a:ext cx="451" cy="363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</a:rPr>
                <a:t>u</a:t>
              </a:r>
              <a:r>
                <a:rPr lang="en-US" altLang="zh-CN" sz="2400" b="1" baseline="-25000">
                  <a:solidFill>
                    <a:srgbClr val="0000CC"/>
                  </a:solidFill>
                  <a:latin typeface="Times New Roman" panose="02020803070505020304" pitchFamily="18" charset="0"/>
                </a:rPr>
                <a:t>O</a:t>
              </a:r>
              <a:endParaRPr lang="en-US" altLang="zh-CN" sz="2400" b="1" baseline="-25000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33209" name="Line 71"/>
            <p:cNvSpPr>
              <a:spLocks noChangeShapeType="1"/>
            </p:cNvSpPr>
            <p:nvPr/>
          </p:nvSpPr>
          <p:spPr bwMode="auto">
            <a:xfrm>
              <a:off x="3856" y="2483"/>
              <a:ext cx="1771" cy="1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0" name="Line 72"/>
            <p:cNvSpPr>
              <a:spLocks noChangeShapeType="1"/>
            </p:cNvSpPr>
            <p:nvPr/>
          </p:nvSpPr>
          <p:spPr bwMode="auto">
            <a:xfrm flipH="1">
              <a:off x="3866" y="2958"/>
              <a:ext cx="57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1" name="Freeform 73"/>
            <p:cNvSpPr/>
            <p:nvPr/>
          </p:nvSpPr>
          <p:spPr bwMode="auto">
            <a:xfrm flipV="1">
              <a:off x="4987" y="2495"/>
              <a:ext cx="369" cy="450"/>
            </a:xfrm>
            <a:custGeom>
              <a:avLst/>
              <a:gdLst>
                <a:gd name="T0" fmla="*/ 0 w 272"/>
                <a:gd name="T1" fmla="*/ 640 h 310"/>
                <a:gd name="T2" fmla="*/ 258 w 272"/>
                <a:gd name="T3" fmla="*/ 1 h 310"/>
                <a:gd name="T4" fmla="*/ 501 w 272"/>
                <a:gd name="T5" fmla="*/ 653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2" name="Freeform 74"/>
            <p:cNvSpPr/>
            <p:nvPr/>
          </p:nvSpPr>
          <p:spPr bwMode="auto">
            <a:xfrm flipV="1">
              <a:off x="4255" y="2495"/>
              <a:ext cx="370" cy="450"/>
            </a:xfrm>
            <a:custGeom>
              <a:avLst/>
              <a:gdLst>
                <a:gd name="T0" fmla="*/ 0 w 272"/>
                <a:gd name="T1" fmla="*/ 640 h 310"/>
                <a:gd name="T2" fmla="*/ 258 w 272"/>
                <a:gd name="T3" fmla="*/ 1 h 310"/>
                <a:gd name="T4" fmla="*/ 503 w 272"/>
                <a:gd name="T5" fmla="*/ 653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13" name="Line 75"/>
            <p:cNvSpPr>
              <a:spLocks noChangeShapeType="1"/>
            </p:cNvSpPr>
            <p:nvPr/>
          </p:nvSpPr>
          <p:spPr bwMode="auto">
            <a:xfrm flipH="1" flipV="1">
              <a:off x="3861" y="2246"/>
              <a:ext cx="0" cy="78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1"/>
          <p:cNvGrpSpPr/>
          <p:nvPr/>
        </p:nvGrpSpPr>
        <p:grpSpPr bwMode="auto">
          <a:xfrm>
            <a:off x="5492750" y="4854575"/>
            <a:ext cx="3422650" cy="1470025"/>
            <a:chOff x="3460" y="3058"/>
            <a:chExt cx="2156" cy="926"/>
          </a:xfrm>
        </p:grpSpPr>
        <p:sp useBgFill="1">
          <p:nvSpPr>
            <p:cNvPr id="133196" name="Text Box 80"/>
            <p:cNvSpPr txBox="1">
              <a:spLocks noChangeArrowheads="1"/>
            </p:cNvSpPr>
            <p:nvPr/>
          </p:nvSpPr>
          <p:spPr bwMode="auto">
            <a:xfrm>
              <a:off x="3560" y="3058"/>
              <a:ext cx="454" cy="281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</a:rPr>
                <a:t>u</a:t>
              </a:r>
              <a:r>
                <a:rPr lang="en-US" altLang="zh-CN" sz="2400" b="1" baseline="-25000">
                  <a:solidFill>
                    <a:srgbClr val="0000CC"/>
                  </a:solidFill>
                  <a:latin typeface="Times New Roman" panose="02020803070505020304" pitchFamily="18" charset="0"/>
                </a:rPr>
                <a:t>O</a:t>
              </a:r>
              <a:endParaRPr lang="en-US" altLang="zh-CN" sz="2400" b="1" baseline="-25000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33197" name="Text Box 77"/>
            <p:cNvSpPr txBox="1">
              <a:spLocks noChangeArrowheads="1"/>
            </p:cNvSpPr>
            <p:nvPr/>
          </p:nvSpPr>
          <p:spPr bwMode="auto">
            <a:xfrm>
              <a:off x="3460" y="3274"/>
              <a:ext cx="415" cy="232"/>
            </a:xfrm>
            <a:prstGeom prst="rect">
              <a:avLst/>
            </a:prstGeom>
            <a:noFill/>
            <a:ln w="31750">
              <a:noFill/>
              <a:miter lim="800000"/>
            </a:ln>
          </p:spPr>
          <p:txBody>
            <a:bodyPr rIns="0" bIns="0"/>
            <a:lstStyle/>
            <a:p>
              <a:pPr algn="just" eaLnBrk="0" hangingPunct="0"/>
              <a:r>
                <a:rPr lang="en-US" altLang="zh-CN" sz="2000" b="1">
                  <a:solidFill>
                    <a:srgbClr val="0000CC"/>
                  </a:solidFill>
                  <a:latin typeface="Times New Roman" panose="02020803070505020304" pitchFamily="18" charset="0"/>
                </a:rPr>
                <a:t>10V</a:t>
              </a:r>
              <a:endParaRPr lang="en-US" altLang="zh-CN" sz="2000" b="1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33198" name="Text Box 78"/>
            <p:cNvSpPr txBox="1">
              <a:spLocks noChangeArrowheads="1"/>
            </p:cNvSpPr>
            <p:nvPr/>
          </p:nvSpPr>
          <p:spPr bwMode="auto">
            <a:xfrm>
              <a:off x="3734" y="3761"/>
              <a:ext cx="231" cy="223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anose="02020803070505020304" pitchFamily="18" charset="0"/>
                </a:rPr>
                <a:t>0</a:t>
              </a:r>
              <a:endParaRPr lang="en-US" altLang="zh-CN" sz="2400" b="1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33199" name="Text Box 79"/>
            <p:cNvSpPr txBox="1">
              <a:spLocks noChangeArrowheads="1"/>
            </p:cNvSpPr>
            <p:nvPr/>
          </p:nvSpPr>
          <p:spPr bwMode="auto">
            <a:xfrm>
              <a:off x="5298" y="3555"/>
              <a:ext cx="318" cy="25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rIns="54000" bIns="0"/>
            <a:lstStyle/>
            <a:p>
              <a:pPr algn="just" eaLnBrk="0" hangingPunct="0"/>
              <a:r>
                <a:rPr lang="en-US" altLang="zh-CN" sz="2400" b="1" i="1">
                  <a:solidFill>
                    <a:srgbClr val="0000CC"/>
                  </a:solidFill>
                  <a:latin typeface="宋体" pitchFamily="2" charset="-122"/>
                </a:rPr>
                <a:t>ω</a:t>
              </a:r>
              <a:r>
                <a:rPr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</a:rPr>
                <a:t>t</a:t>
              </a:r>
              <a:endParaRPr lang="en-US" altLang="zh-CN" sz="2400" b="1" i="1">
                <a:solidFill>
                  <a:srgbClr val="0000CC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33200" name="Line 81"/>
            <p:cNvSpPr>
              <a:spLocks noChangeShapeType="1"/>
            </p:cNvSpPr>
            <p:nvPr/>
          </p:nvSpPr>
          <p:spPr bwMode="auto">
            <a:xfrm>
              <a:off x="3850" y="3835"/>
              <a:ext cx="1746" cy="1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1" name="Line 82"/>
            <p:cNvSpPr>
              <a:spLocks noChangeShapeType="1"/>
            </p:cNvSpPr>
            <p:nvPr/>
          </p:nvSpPr>
          <p:spPr bwMode="auto">
            <a:xfrm flipH="1">
              <a:off x="3824" y="3389"/>
              <a:ext cx="2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2" name="Freeform 83"/>
            <p:cNvSpPr/>
            <p:nvPr/>
          </p:nvSpPr>
          <p:spPr bwMode="auto">
            <a:xfrm flipH="1">
              <a:off x="3869" y="3382"/>
              <a:ext cx="363" cy="453"/>
            </a:xfrm>
            <a:custGeom>
              <a:avLst/>
              <a:gdLst>
                <a:gd name="T0" fmla="*/ 0 w 272"/>
                <a:gd name="T1" fmla="*/ 649 h 310"/>
                <a:gd name="T2" fmla="*/ 250 w 272"/>
                <a:gd name="T3" fmla="*/ 1 h 310"/>
                <a:gd name="T4" fmla="*/ 484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3" name="Freeform 84"/>
            <p:cNvSpPr/>
            <p:nvPr/>
          </p:nvSpPr>
          <p:spPr bwMode="auto">
            <a:xfrm>
              <a:off x="4615" y="3395"/>
              <a:ext cx="363" cy="453"/>
            </a:xfrm>
            <a:custGeom>
              <a:avLst/>
              <a:gdLst>
                <a:gd name="T0" fmla="*/ 0 w 272"/>
                <a:gd name="T1" fmla="*/ 649 h 310"/>
                <a:gd name="T2" fmla="*/ 250 w 272"/>
                <a:gd name="T3" fmla="*/ 1 h 310"/>
                <a:gd name="T4" fmla="*/ 484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04" name="Line 85"/>
            <p:cNvSpPr>
              <a:spLocks noChangeShapeType="1"/>
            </p:cNvSpPr>
            <p:nvPr/>
          </p:nvSpPr>
          <p:spPr bwMode="auto">
            <a:xfrm flipH="1" flipV="1">
              <a:off x="3855" y="3224"/>
              <a:ext cx="0" cy="62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6"/>
          <p:cNvGrpSpPr/>
          <p:nvPr/>
        </p:nvGrpSpPr>
        <p:grpSpPr bwMode="auto">
          <a:xfrm>
            <a:off x="6743700" y="2590800"/>
            <a:ext cx="1695450" cy="3581400"/>
            <a:chOff x="4248" y="1632"/>
            <a:chExt cx="1068" cy="2256"/>
          </a:xfrm>
        </p:grpSpPr>
        <p:sp>
          <p:nvSpPr>
            <p:cNvPr id="133192" name="Line 87"/>
            <p:cNvSpPr>
              <a:spLocks noChangeShapeType="1"/>
            </p:cNvSpPr>
            <p:nvPr/>
          </p:nvSpPr>
          <p:spPr bwMode="auto">
            <a:xfrm>
              <a:off x="4248" y="1632"/>
              <a:ext cx="0" cy="22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prstDash val="dash"/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193" name="Line 88"/>
            <p:cNvSpPr>
              <a:spLocks noChangeShapeType="1"/>
            </p:cNvSpPr>
            <p:nvPr/>
          </p:nvSpPr>
          <p:spPr bwMode="auto">
            <a:xfrm>
              <a:off x="4620" y="1632"/>
              <a:ext cx="0" cy="22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prstDash val="dash"/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194" name="Line 89"/>
            <p:cNvSpPr>
              <a:spLocks noChangeShapeType="1"/>
            </p:cNvSpPr>
            <p:nvPr/>
          </p:nvSpPr>
          <p:spPr bwMode="auto">
            <a:xfrm>
              <a:off x="4968" y="1632"/>
              <a:ext cx="0" cy="22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prstDash val="dash"/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195" name="Line 90"/>
            <p:cNvSpPr>
              <a:spLocks noChangeShapeType="1"/>
            </p:cNvSpPr>
            <p:nvPr/>
          </p:nvSpPr>
          <p:spPr bwMode="auto">
            <a:xfrm>
              <a:off x="5316" y="1644"/>
              <a:ext cx="0" cy="22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prstDash val="dash"/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4491" name="Line 91"/>
          <p:cNvSpPr>
            <a:spLocks noChangeShapeType="1"/>
          </p:cNvSpPr>
          <p:nvPr/>
        </p:nvSpPr>
        <p:spPr bwMode="auto">
          <a:xfrm>
            <a:off x="5410200" y="1371600"/>
            <a:ext cx="25400" cy="5010150"/>
          </a:xfrm>
          <a:prstGeom prst="line">
            <a:avLst/>
          </a:prstGeom>
          <a:noFill/>
          <a:ln w="9525">
            <a:solidFill>
              <a:srgbClr val="008080"/>
            </a:solidFill>
            <a:prstDash val="lg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614492" name="Line 92"/>
          <p:cNvSpPr>
            <a:spLocks noChangeShapeType="1"/>
          </p:cNvSpPr>
          <p:nvPr/>
        </p:nvSpPr>
        <p:spPr bwMode="auto">
          <a:xfrm>
            <a:off x="5429250" y="1333500"/>
            <a:ext cx="3714750" cy="0"/>
          </a:xfrm>
          <a:prstGeom prst="line">
            <a:avLst/>
          </a:prstGeom>
          <a:noFill/>
          <a:ln w="9525">
            <a:solidFill>
              <a:srgbClr val="008080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pSp>
        <p:nvGrpSpPr>
          <p:cNvPr id="7" name="Group 109"/>
          <p:cNvGrpSpPr/>
          <p:nvPr/>
        </p:nvGrpSpPr>
        <p:grpSpPr bwMode="auto">
          <a:xfrm>
            <a:off x="179388" y="1798638"/>
            <a:ext cx="2651125" cy="1392237"/>
            <a:chOff x="113" y="1133"/>
            <a:chExt cx="1670" cy="877"/>
          </a:xfrm>
        </p:grpSpPr>
        <p:grpSp>
          <p:nvGrpSpPr>
            <p:cNvPr id="133164" name="Group 6"/>
            <p:cNvGrpSpPr/>
            <p:nvPr/>
          </p:nvGrpSpPr>
          <p:grpSpPr bwMode="auto">
            <a:xfrm>
              <a:off x="158" y="1162"/>
              <a:ext cx="1625" cy="848"/>
              <a:chOff x="708" y="1170"/>
              <a:chExt cx="1625" cy="848"/>
            </a:xfrm>
          </p:grpSpPr>
          <p:sp useBgFill="1">
            <p:nvSpPr>
              <p:cNvPr id="133171" name="Text Box 7"/>
              <p:cNvSpPr txBox="1">
                <a:spLocks noChangeArrowheads="1"/>
              </p:cNvSpPr>
              <p:nvPr/>
            </p:nvSpPr>
            <p:spPr bwMode="auto">
              <a:xfrm>
                <a:off x="708" y="1322"/>
                <a:ext cx="257" cy="281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u</a:t>
                </a:r>
                <a:r>
                  <a:rPr lang="en-US" altLang="zh-CN" sz="2400" b="1" baseline="-25000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i</a:t>
                </a:r>
                <a:r>
                  <a:rPr lang="en-US" altLang="zh-CN" sz="24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  </a:t>
                </a:r>
                <a:endParaRPr lang="en-US" altLang="zh-CN" sz="2400" b="1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  <p:sp useBgFill="1">
            <p:nvSpPr>
              <p:cNvPr id="133172" name="Text Box 8"/>
              <p:cNvSpPr txBox="1">
                <a:spLocks noChangeArrowheads="1"/>
              </p:cNvSpPr>
              <p:nvPr/>
            </p:nvSpPr>
            <p:spPr bwMode="auto">
              <a:xfrm>
                <a:off x="1123" y="1236"/>
                <a:ext cx="188" cy="259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R</a:t>
                </a:r>
                <a:endParaRPr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33173" name="Line 9"/>
              <p:cNvSpPr>
                <a:spLocks noChangeShapeType="1"/>
              </p:cNvSpPr>
              <p:nvPr/>
            </p:nvSpPr>
            <p:spPr bwMode="auto">
              <a:xfrm>
                <a:off x="951" y="1341"/>
                <a:ext cx="0" cy="308"/>
              </a:xfrm>
              <a:prstGeom prst="line">
                <a:avLst/>
              </a:prstGeom>
              <a:noFill/>
              <a:ln w="31750">
                <a:noFill/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74" name="Text Box 10"/>
              <p:cNvSpPr txBox="1">
                <a:spLocks noChangeArrowheads="1"/>
              </p:cNvSpPr>
              <p:nvPr/>
            </p:nvSpPr>
            <p:spPr bwMode="auto">
              <a:xfrm>
                <a:off x="1366" y="1391"/>
                <a:ext cx="206" cy="172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D  </a:t>
                </a:r>
                <a:endParaRPr lang="en-US" altLang="zh-CN" sz="2400" b="1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33175" name="Line 11"/>
              <p:cNvSpPr>
                <a:spLocks noChangeShapeType="1"/>
              </p:cNvSpPr>
              <p:nvPr/>
            </p:nvSpPr>
            <p:spPr bwMode="auto">
              <a:xfrm>
                <a:off x="1976" y="1341"/>
                <a:ext cx="0" cy="302"/>
              </a:xfrm>
              <a:prstGeom prst="line">
                <a:avLst/>
              </a:prstGeom>
              <a:noFill/>
              <a:ln w="31750">
                <a:noFill/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76" name="Line 12"/>
              <p:cNvSpPr>
                <a:spLocks noChangeShapeType="1"/>
              </p:cNvSpPr>
              <p:nvPr/>
            </p:nvSpPr>
            <p:spPr bwMode="auto">
              <a:xfrm flipH="1">
                <a:off x="839" y="1768"/>
                <a:ext cx="1121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77" name="Oval 13"/>
              <p:cNvSpPr>
                <a:spLocks noChangeArrowheads="1"/>
              </p:cNvSpPr>
              <p:nvPr/>
            </p:nvSpPr>
            <p:spPr bwMode="auto">
              <a:xfrm>
                <a:off x="1951" y="1721"/>
                <a:ext cx="68" cy="68"/>
              </a:xfrm>
              <a:prstGeom prst="ellipse">
                <a:avLst/>
              </a:prstGeom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78" name="Line 14"/>
              <p:cNvSpPr>
                <a:spLocks noChangeShapeType="1"/>
              </p:cNvSpPr>
              <p:nvPr/>
            </p:nvSpPr>
            <p:spPr bwMode="auto">
              <a:xfrm rot="10800000">
                <a:off x="1537" y="1553"/>
                <a:ext cx="233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79" name="AutoShape 15"/>
              <p:cNvSpPr>
                <a:spLocks noChangeArrowheads="1"/>
              </p:cNvSpPr>
              <p:nvPr/>
            </p:nvSpPr>
            <p:spPr bwMode="auto">
              <a:xfrm rot="10800000">
                <a:off x="1540" y="1423"/>
                <a:ext cx="209" cy="108"/>
              </a:xfrm>
              <a:prstGeom prst="triangle">
                <a:avLst>
                  <a:gd name="adj" fmla="val 50000"/>
                </a:avLst>
              </a:prstGeom>
              <a:ln w="317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0" name="Line 16"/>
              <p:cNvSpPr>
                <a:spLocks noChangeShapeType="1"/>
              </p:cNvSpPr>
              <p:nvPr/>
            </p:nvSpPr>
            <p:spPr bwMode="auto">
              <a:xfrm rot="10800000">
                <a:off x="1661" y="1216"/>
                <a:ext cx="0" cy="552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1" name="Line 17"/>
              <p:cNvSpPr>
                <a:spLocks noChangeShapeType="1"/>
              </p:cNvSpPr>
              <p:nvPr/>
            </p:nvSpPr>
            <p:spPr bwMode="auto">
              <a:xfrm flipH="1">
                <a:off x="1379" y="1216"/>
                <a:ext cx="40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2" name="Line 18"/>
              <p:cNvSpPr>
                <a:spLocks noChangeShapeType="1"/>
              </p:cNvSpPr>
              <p:nvPr/>
            </p:nvSpPr>
            <p:spPr bwMode="auto">
              <a:xfrm>
                <a:off x="1784" y="1216"/>
                <a:ext cx="18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83" name="Oval 19"/>
              <p:cNvSpPr>
                <a:spLocks noChangeArrowheads="1"/>
              </p:cNvSpPr>
              <p:nvPr/>
            </p:nvSpPr>
            <p:spPr bwMode="auto">
              <a:xfrm>
                <a:off x="1962" y="1176"/>
                <a:ext cx="68" cy="68"/>
              </a:xfrm>
              <a:prstGeom prst="ellipse">
                <a:avLst/>
              </a:prstGeom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84" name="Rectangle 20"/>
              <p:cNvSpPr>
                <a:spLocks noChangeArrowheads="1"/>
              </p:cNvSpPr>
              <p:nvPr/>
            </p:nvSpPr>
            <p:spPr bwMode="auto">
              <a:xfrm>
                <a:off x="1110" y="1175"/>
                <a:ext cx="271" cy="88"/>
              </a:xfrm>
              <a:prstGeom prst="rect">
                <a:avLst/>
              </a:prstGeom>
              <a:ln w="317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5" name="Line 21"/>
              <p:cNvSpPr>
                <a:spLocks noChangeShapeType="1"/>
              </p:cNvSpPr>
              <p:nvPr/>
            </p:nvSpPr>
            <p:spPr bwMode="auto">
              <a:xfrm flipH="1">
                <a:off x="868" y="1213"/>
                <a:ext cx="25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6" name="Oval 22"/>
              <p:cNvSpPr>
                <a:spLocks noChangeArrowheads="1"/>
              </p:cNvSpPr>
              <p:nvPr/>
            </p:nvSpPr>
            <p:spPr bwMode="auto">
              <a:xfrm>
                <a:off x="810" y="1170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87" name="Text Box 23"/>
              <p:cNvSpPr txBox="1">
                <a:spLocks noChangeArrowheads="1"/>
              </p:cNvSpPr>
              <p:nvPr/>
            </p:nvSpPr>
            <p:spPr bwMode="auto">
              <a:xfrm>
                <a:off x="1095" y="1786"/>
                <a:ext cx="540" cy="232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20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（</a:t>
                </a: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a</a:t>
                </a:r>
                <a:r>
                  <a:rPr lang="zh-CN" altLang="en-US" sz="20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）</a:t>
                </a:r>
                <a:endParaRPr lang="zh-CN" altLang="en-US" sz="2000" b="1" i="1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33188" name="Oval 24"/>
              <p:cNvSpPr>
                <a:spLocks noChangeArrowheads="1"/>
              </p:cNvSpPr>
              <p:nvPr/>
            </p:nvSpPr>
            <p:spPr bwMode="auto">
              <a:xfrm>
                <a:off x="1627" y="1189"/>
                <a:ext cx="44" cy="32"/>
              </a:xfrm>
              <a:prstGeom prst="ellipse">
                <a:avLst/>
              </a:prstGeom>
              <a:noFill/>
              <a:ln w="31750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89" name="Oval 25"/>
              <p:cNvSpPr>
                <a:spLocks noChangeArrowheads="1"/>
              </p:cNvSpPr>
              <p:nvPr/>
            </p:nvSpPr>
            <p:spPr bwMode="auto">
              <a:xfrm>
                <a:off x="1632" y="1748"/>
                <a:ext cx="43" cy="32"/>
              </a:xfrm>
              <a:prstGeom prst="ellipse">
                <a:avLst/>
              </a:prstGeom>
              <a:noFill/>
              <a:ln w="31750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90" name="Oval 26"/>
              <p:cNvSpPr>
                <a:spLocks noChangeArrowheads="1"/>
              </p:cNvSpPr>
              <p:nvPr/>
            </p:nvSpPr>
            <p:spPr bwMode="auto">
              <a:xfrm>
                <a:off x="846" y="1734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91" name="Text Box 27"/>
              <p:cNvSpPr txBox="1">
                <a:spLocks noChangeArrowheads="1"/>
              </p:cNvSpPr>
              <p:nvPr/>
            </p:nvSpPr>
            <p:spPr bwMode="auto">
              <a:xfrm>
                <a:off x="2041" y="1353"/>
                <a:ext cx="292" cy="267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u</a:t>
                </a:r>
                <a:r>
                  <a:rPr lang="en-US" altLang="zh-CN" sz="2400" b="1" baseline="-25000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O</a:t>
                </a:r>
                <a:endParaRPr lang="en-US" altLang="zh-CN" sz="2400" b="1" baseline="-25000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</p:grpSp>
        <p:grpSp>
          <p:nvGrpSpPr>
            <p:cNvPr id="133165" name="Group 99"/>
            <p:cNvGrpSpPr/>
            <p:nvPr/>
          </p:nvGrpSpPr>
          <p:grpSpPr bwMode="auto">
            <a:xfrm>
              <a:off x="113" y="1133"/>
              <a:ext cx="226" cy="634"/>
              <a:chOff x="113" y="1134"/>
              <a:chExt cx="226" cy="634"/>
            </a:xfrm>
          </p:grpSpPr>
          <p:sp>
            <p:nvSpPr>
              <p:cNvPr id="614497" name="Rectangle 97"/>
              <p:cNvSpPr>
                <a:spLocks noChangeArrowheads="1"/>
              </p:cNvSpPr>
              <p:nvPr/>
            </p:nvSpPr>
            <p:spPr bwMode="auto">
              <a:xfrm>
                <a:off x="113" y="1480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14498" name="Rectangle 98"/>
              <p:cNvSpPr>
                <a:spLocks noChangeArrowheads="1"/>
              </p:cNvSpPr>
              <p:nvPr/>
            </p:nvSpPr>
            <p:spPr bwMode="auto">
              <a:xfrm>
                <a:off x="113" y="113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+</a:t>
                </a:r>
                <a:endPara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133166" name="Group 100"/>
            <p:cNvGrpSpPr/>
            <p:nvPr/>
          </p:nvGrpSpPr>
          <p:grpSpPr bwMode="auto">
            <a:xfrm>
              <a:off x="1383" y="1134"/>
              <a:ext cx="226" cy="634"/>
              <a:chOff x="113" y="1134"/>
              <a:chExt cx="226" cy="634"/>
            </a:xfrm>
          </p:grpSpPr>
          <p:sp>
            <p:nvSpPr>
              <p:cNvPr id="614501" name="Rectangle 101"/>
              <p:cNvSpPr>
                <a:spLocks noChangeArrowheads="1"/>
              </p:cNvSpPr>
              <p:nvPr/>
            </p:nvSpPr>
            <p:spPr bwMode="auto">
              <a:xfrm>
                <a:off x="113" y="1480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14502" name="Rectangle 102"/>
              <p:cNvSpPr>
                <a:spLocks noChangeArrowheads="1"/>
              </p:cNvSpPr>
              <p:nvPr/>
            </p:nvSpPr>
            <p:spPr bwMode="auto">
              <a:xfrm>
                <a:off x="113" y="113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+</a:t>
                </a:r>
                <a:endPara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1" name="Group 110"/>
          <p:cNvGrpSpPr/>
          <p:nvPr/>
        </p:nvGrpSpPr>
        <p:grpSpPr bwMode="auto">
          <a:xfrm>
            <a:off x="2744788" y="1700213"/>
            <a:ext cx="2792412" cy="1474787"/>
            <a:chOff x="1729" y="1071"/>
            <a:chExt cx="1759" cy="929"/>
          </a:xfrm>
        </p:grpSpPr>
        <p:grpSp>
          <p:nvGrpSpPr>
            <p:cNvPr id="133136" name="Group 28"/>
            <p:cNvGrpSpPr/>
            <p:nvPr/>
          </p:nvGrpSpPr>
          <p:grpSpPr bwMode="auto">
            <a:xfrm>
              <a:off x="1791" y="1071"/>
              <a:ext cx="1697" cy="929"/>
              <a:chOff x="3204" y="1125"/>
              <a:chExt cx="1697" cy="929"/>
            </a:xfrm>
          </p:grpSpPr>
          <p:sp useBgFill="1">
            <p:nvSpPr>
              <p:cNvPr id="133143" name="Text Box 29"/>
              <p:cNvSpPr txBox="1">
                <a:spLocks noChangeArrowheads="1"/>
              </p:cNvSpPr>
              <p:nvPr/>
            </p:nvSpPr>
            <p:spPr bwMode="auto">
              <a:xfrm>
                <a:off x="3204" y="1358"/>
                <a:ext cx="268" cy="281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u</a:t>
                </a:r>
                <a:r>
                  <a:rPr lang="en-US" altLang="zh-CN" sz="2400" b="1" baseline="-25000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i</a:t>
                </a:r>
                <a:r>
                  <a:rPr lang="en-US" altLang="zh-CN" sz="24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  </a:t>
                </a:r>
                <a:endParaRPr lang="en-US" altLang="zh-CN" sz="2400" b="1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  <p:sp useBgFill="1">
            <p:nvSpPr>
              <p:cNvPr id="133144" name="Text Box 30"/>
              <p:cNvSpPr txBox="1">
                <a:spLocks noChangeArrowheads="1"/>
              </p:cNvSpPr>
              <p:nvPr/>
            </p:nvSpPr>
            <p:spPr bwMode="auto">
              <a:xfrm>
                <a:off x="3949" y="1404"/>
                <a:ext cx="197" cy="259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R</a:t>
                </a:r>
                <a:endParaRPr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33145" name="Line 31"/>
              <p:cNvSpPr>
                <a:spLocks noChangeShapeType="1"/>
              </p:cNvSpPr>
              <p:nvPr/>
            </p:nvSpPr>
            <p:spPr bwMode="auto">
              <a:xfrm>
                <a:off x="3458" y="1377"/>
                <a:ext cx="0" cy="308"/>
              </a:xfrm>
              <a:prstGeom prst="line">
                <a:avLst/>
              </a:prstGeom>
              <a:noFill/>
              <a:ln w="31750">
                <a:noFill/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46" name="Text Box 32"/>
              <p:cNvSpPr txBox="1">
                <a:spLocks noChangeArrowheads="1"/>
              </p:cNvSpPr>
              <p:nvPr/>
            </p:nvSpPr>
            <p:spPr bwMode="auto">
              <a:xfrm>
                <a:off x="3645" y="1367"/>
                <a:ext cx="215" cy="172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D  </a:t>
                </a:r>
                <a:endParaRPr lang="en-US" altLang="zh-CN" sz="2400" b="1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33147" name="Line 33"/>
              <p:cNvSpPr>
                <a:spLocks noChangeShapeType="1"/>
              </p:cNvSpPr>
              <p:nvPr/>
            </p:nvSpPr>
            <p:spPr bwMode="auto">
              <a:xfrm>
                <a:off x="4528" y="1377"/>
                <a:ext cx="0" cy="302"/>
              </a:xfrm>
              <a:prstGeom prst="line">
                <a:avLst/>
              </a:prstGeom>
              <a:noFill/>
              <a:ln w="31750">
                <a:noFill/>
                <a:rou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8" name="Line 34"/>
              <p:cNvSpPr>
                <a:spLocks noChangeShapeType="1"/>
              </p:cNvSpPr>
              <p:nvPr/>
            </p:nvSpPr>
            <p:spPr bwMode="auto">
              <a:xfrm flipH="1">
                <a:off x="3341" y="1804"/>
                <a:ext cx="117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49" name="Oval 35"/>
              <p:cNvSpPr>
                <a:spLocks noChangeArrowheads="1"/>
              </p:cNvSpPr>
              <p:nvPr/>
            </p:nvSpPr>
            <p:spPr bwMode="auto">
              <a:xfrm>
                <a:off x="4502" y="1757"/>
                <a:ext cx="71" cy="68"/>
              </a:xfrm>
              <a:prstGeom prst="ellipse">
                <a:avLst/>
              </a:prstGeom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0" name="Line 36"/>
              <p:cNvSpPr>
                <a:spLocks noChangeShapeType="1"/>
              </p:cNvSpPr>
              <p:nvPr/>
            </p:nvSpPr>
            <p:spPr bwMode="auto">
              <a:xfrm rot="5400000">
                <a:off x="3650" y="1252"/>
                <a:ext cx="25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51" name="AutoShape 37"/>
              <p:cNvSpPr>
                <a:spLocks noChangeArrowheads="1"/>
              </p:cNvSpPr>
              <p:nvPr/>
            </p:nvSpPr>
            <p:spPr bwMode="auto">
              <a:xfrm rot="5400000">
                <a:off x="3588" y="1189"/>
                <a:ext cx="241" cy="120"/>
              </a:xfrm>
              <a:prstGeom prst="triangle">
                <a:avLst>
                  <a:gd name="adj" fmla="val 50000"/>
                </a:avLst>
              </a:prstGeom>
              <a:ln w="317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2" name="Line 38"/>
              <p:cNvSpPr>
                <a:spLocks noChangeShapeType="1"/>
              </p:cNvSpPr>
              <p:nvPr/>
            </p:nvSpPr>
            <p:spPr bwMode="auto">
              <a:xfrm rot="10800000">
                <a:off x="4199" y="1252"/>
                <a:ext cx="0" cy="5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3" name="Line 39"/>
              <p:cNvSpPr>
                <a:spLocks noChangeShapeType="1"/>
              </p:cNvSpPr>
              <p:nvPr/>
            </p:nvSpPr>
            <p:spPr bwMode="auto">
              <a:xfrm flipH="1">
                <a:off x="3905" y="1252"/>
                <a:ext cx="417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4" name="Line 40"/>
              <p:cNvSpPr>
                <a:spLocks noChangeShapeType="1"/>
              </p:cNvSpPr>
              <p:nvPr/>
            </p:nvSpPr>
            <p:spPr bwMode="auto">
              <a:xfrm>
                <a:off x="4328" y="1252"/>
                <a:ext cx="19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55" name="Oval 41"/>
              <p:cNvSpPr>
                <a:spLocks noChangeArrowheads="1"/>
              </p:cNvSpPr>
              <p:nvPr/>
            </p:nvSpPr>
            <p:spPr bwMode="auto">
              <a:xfrm>
                <a:off x="4514" y="1212"/>
                <a:ext cx="71" cy="68"/>
              </a:xfrm>
              <a:prstGeom prst="ellipse">
                <a:avLst/>
              </a:prstGeom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56" name="Rectangle 42"/>
              <p:cNvSpPr>
                <a:spLocks noChangeArrowheads="1"/>
              </p:cNvSpPr>
              <p:nvPr/>
            </p:nvSpPr>
            <p:spPr bwMode="auto">
              <a:xfrm rot="-5400000">
                <a:off x="4068" y="1475"/>
                <a:ext cx="283" cy="88"/>
              </a:xfrm>
              <a:prstGeom prst="rect">
                <a:avLst/>
              </a:prstGeom>
              <a:ln w="317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7" name="Line 43"/>
              <p:cNvSpPr>
                <a:spLocks noChangeShapeType="1"/>
              </p:cNvSpPr>
              <p:nvPr/>
            </p:nvSpPr>
            <p:spPr bwMode="auto">
              <a:xfrm flipH="1">
                <a:off x="3371" y="1249"/>
                <a:ext cx="577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8" name="Oval 44"/>
              <p:cNvSpPr>
                <a:spLocks noChangeArrowheads="1"/>
              </p:cNvSpPr>
              <p:nvPr/>
            </p:nvSpPr>
            <p:spPr bwMode="auto">
              <a:xfrm>
                <a:off x="3311" y="1206"/>
                <a:ext cx="71" cy="68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59" name="Text Box 45"/>
              <p:cNvSpPr txBox="1">
                <a:spLocks noChangeArrowheads="1"/>
              </p:cNvSpPr>
              <p:nvPr/>
            </p:nvSpPr>
            <p:spPr bwMode="auto">
              <a:xfrm>
                <a:off x="3608" y="1822"/>
                <a:ext cx="564" cy="232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/>
              <a:lstStyle/>
              <a:p>
                <a:pPr algn="just" eaLnBrk="0" hangingPunct="0"/>
                <a:r>
                  <a:rPr lang="zh-CN" altLang="en-US" sz="20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（</a:t>
                </a:r>
                <a:r>
                  <a:rPr lang="en-US" altLang="zh-CN" sz="20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b</a:t>
                </a:r>
                <a:r>
                  <a:rPr lang="zh-CN" altLang="en-US" sz="2000" b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）</a:t>
                </a:r>
                <a:endParaRPr lang="zh-CN" altLang="en-US" sz="2000" b="1" i="1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33160" name="Oval 46"/>
              <p:cNvSpPr>
                <a:spLocks noChangeArrowheads="1"/>
              </p:cNvSpPr>
              <p:nvPr/>
            </p:nvSpPr>
            <p:spPr bwMode="auto">
              <a:xfrm>
                <a:off x="4164" y="1225"/>
                <a:ext cx="46" cy="32"/>
              </a:xfrm>
              <a:prstGeom prst="ellipse">
                <a:avLst/>
              </a:prstGeom>
              <a:noFill/>
              <a:ln w="31750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1" name="Oval 47"/>
              <p:cNvSpPr>
                <a:spLocks noChangeArrowheads="1"/>
              </p:cNvSpPr>
              <p:nvPr/>
            </p:nvSpPr>
            <p:spPr bwMode="auto">
              <a:xfrm>
                <a:off x="4169" y="1784"/>
                <a:ext cx="45" cy="32"/>
              </a:xfrm>
              <a:prstGeom prst="ellipse">
                <a:avLst/>
              </a:prstGeom>
              <a:noFill/>
              <a:ln w="31750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2" name="Oval 48"/>
              <p:cNvSpPr>
                <a:spLocks noChangeArrowheads="1"/>
              </p:cNvSpPr>
              <p:nvPr/>
            </p:nvSpPr>
            <p:spPr bwMode="auto">
              <a:xfrm>
                <a:off x="3348" y="1770"/>
                <a:ext cx="71" cy="68"/>
              </a:xfrm>
              <a:prstGeom prst="ellipse">
                <a:avLst/>
              </a:prstGeom>
              <a:solidFill>
                <a:srgbClr val="FFFFFF"/>
              </a:solidFill>
              <a:ln w="317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 useBgFill="1">
            <p:nvSpPr>
              <p:cNvPr id="133163" name="Text Box 49"/>
              <p:cNvSpPr txBox="1">
                <a:spLocks noChangeArrowheads="1"/>
              </p:cNvSpPr>
              <p:nvPr/>
            </p:nvSpPr>
            <p:spPr bwMode="auto">
              <a:xfrm>
                <a:off x="4596" y="1389"/>
                <a:ext cx="305" cy="267"/>
              </a:xfrm>
              <a:prstGeom prst="rect">
                <a:avLst/>
              </a:prstGeom>
              <a:ln w="31750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u</a:t>
                </a:r>
                <a:r>
                  <a:rPr lang="en-US" altLang="zh-CN" sz="2400" b="1" baseline="-25000">
                    <a:solidFill>
                      <a:srgbClr val="0000CC"/>
                    </a:solidFill>
                    <a:latin typeface="Times New Roman" panose="02020803070505020304" pitchFamily="18" charset="0"/>
                  </a:rPr>
                  <a:t>O</a:t>
                </a:r>
                <a:endParaRPr lang="en-US" altLang="zh-CN" sz="2400" b="1" baseline="-25000">
                  <a:solidFill>
                    <a:srgbClr val="0000CC"/>
                  </a:solidFill>
                  <a:latin typeface="Times New Roman" panose="02020803070505020304" pitchFamily="18" charset="0"/>
                </a:endParaRPr>
              </a:p>
            </p:txBody>
          </p:sp>
        </p:grpSp>
        <p:grpSp>
          <p:nvGrpSpPr>
            <p:cNvPr id="133137" name="Group 103"/>
            <p:cNvGrpSpPr/>
            <p:nvPr/>
          </p:nvGrpSpPr>
          <p:grpSpPr bwMode="auto">
            <a:xfrm>
              <a:off x="1729" y="1157"/>
              <a:ext cx="226" cy="634"/>
              <a:chOff x="113" y="1134"/>
              <a:chExt cx="226" cy="634"/>
            </a:xfrm>
          </p:grpSpPr>
          <p:sp>
            <p:nvSpPr>
              <p:cNvPr id="614504" name="Rectangle 104"/>
              <p:cNvSpPr>
                <a:spLocks noChangeArrowheads="1"/>
              </p:cNvSpPr>
              <p:nvPr/>
            </p:nvSpPr>
            <p:spPr bwMode="auto">
              <a:xfrm>
                <a:off x="113" y="1480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14505" name="Rectangle 105"/>
              <p:cNvSpPr>
                <a:spLocks noChangeArrowheads="1"/>
              </p:cNvSpPr>
              <p:nvPr/>
            </p:nvSpPr>
            <p:spPr bwMode="auto">
              <a:xfrm>
                <a:off x="113" y="113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+</a:t>
                </a:r>
                <a:endPara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133138" name="Group 106"/>
            <p:cNvGrpSpPr/>
            <p:nvPr/>
          </p:nvGrpSpPr>
          <p:grpSpPr bwMode="auto">
            <a:xfrm>
              <a:off x="3108" y="1141"/>
              <a:ext cx="226" cy="634"/>
              <a:chOff x="113" y="1134"/>
              <a:chExt cx="226" cy="634"/>
            </a:xfrm>
          </p:grpSpPr>
          <p:sp>
            <p:nvSpPr>
              <p:cNvPr id="614507" name="Rectangle 107"/>
              <p:cNvSpPr>
                <a:spLocks noChangeArrowheads="1"/>
              </p:cNvSpPr>
              <p:nvPr/>
            </p:nvSpPr>
            <p:spPr bwMode="auto">
              <a:xfrm>
                <a:off x="113" y="1480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614508" name="Rectangle 108"/>
              <p:cNvSpPr>
                <a:spLocks noChangeArrowheads="1"/>
              </p:cNvSpPr>
              <p:nvPr/>
            </p:nvSpPr>
            <p:spPr bwMode="auto">
              <a:xfrm>
                <a:off x="113" y="1134"/>
                <a:ext cx="22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+</a:t>
                </a:r>
                <a:endPara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142844" y="0"/>
            <a:ext cx="6694487" cy="51911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 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二极管的应用举例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5" grpId="0" autoUpdateAnimBg="0"/>
      <p:bldP spid="614450" grpId="0" autoUpdateAnimBg="0"/>
      <p:bldP spid="614451" grpId="0" autoUpdateAnimBg="0"/>
      <p:bldP spid="614452" grpId="0" autoUpdateAnimBg="0"/>
      <p:bldP spid="614453" grpId="0" autoUpdateAnimBg="0"/>
      <p:bldP spid="614491" grpId="0" animBg="1"/>
      <p:bldP spid="614492" grpId="0" animBg="1"/>
      <p:bldP spid="10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250825" y="765175"/>
            <a:ext cx="868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限幅电路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限幅器的功能就是限制输出电压的幅度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52425" y="1341438"/>
            <a:ext cx="619125" cy="663575"/>
            <a:chOff x="240" y="144"/>
            <a:chExt cx="390" cy="418"/>
          </a:xfrm>
        </p:grpSpPr>
        <p:sp>
          <p:nvSpPr>
            <p:cNvPr id="132172" name="Oval 5"/>
            <p:cNvSpPr>
              <a:spLocks noChangeArrowheads="1"/>
            </p:cNvSpPr>
            <p:nvPr/>
          </p:nvSpPr>
          <p:spPr bwMode="auto">
            <a:xfrm>
              <a:off x="240" y="144"/>
              <a:ext cx="390" cy="41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252" y="166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例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</p:grpSp>
      <p:sp>
        <p:nvSpPr>
          <p:cNvPr id="612359" name="Rectangle 7"/>
          <p:cNvSpPr>
            <a:spLocks noChangeArrowheads="1"/>
          </p:cNvSpPr>
          <p:nvPr/>
        </p:nvSpPr>
        <p:spPr bwMode="auto">
          <a:xfrm>
            <a:off x="1028700" y="1268413"/>
            <a:ext cx="79819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电路如图。已知 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  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10sin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ωt 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，且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E 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5V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 algn="just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试分析工作原理，并作出输出电压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的波形。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3" name="Group 79"/>
          <p:cNvGrpSpPr/>
          <p:nvPr/>
        </p:nvGrpSpPr>
        <p:grpSpPr bwMode="auto">
          <a:xfrm>
            <a:off x="5111750" y="2974975"/>
            <a:ext cx="4032250" cy="2047875"/>
            <a:chOff x="3220" y="1979"/>
            <a:chExt cx="2540" cy="1290"/>
          </a:xfrm>
        </p:grpSpPr>
        <p:sp useBgFill="1">
          <p:nvSpPr>
            <p:cNvPr id="612362" name="Text Box 10"/>
            <p:cNvSpPr txBox="1">
              <a:spLocks noChangeArrowheads="1"/>
            </p:cNvSpPr>
            <p:nvPr/>
          </p:nvSpPr>
          <p:spPr bwMode="auto">
            <a:xfrm>
              <a:off x="3262" y="2438"/>
              <a:ext cx="391" cy="280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5V</a:t>
              </a:r>
              <a:endParaRPr lang="en-US" altLang="zh-CN" sz="24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  <a:p>
              <a:pPr algn="just" eaLnBrk="0" hangingPunct="0">
                <a:spcBef>
                  <a:spcPts val="1700"/>
                </a:spcBef>
                <a:spcAft>
                  <a:spcPts val="1650"/>
                </a:spcAft>
                <a:buFont typeface="宋体" pitchFamily="2" charset="-122"/>
                <a:buChar char="条"/>
                <a:defRPr/>
              </a:pPr>
              <a:endParaRPr lang="en-US" altLang="zh-CN" sz="2400" b="1" i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363" name="Text Box 11"/>
            <p:cNvSpPr txBox="1">
              <a:spLocks noChangeArrowheads="1"/>
            </p:cNvSpPr>
            <p:nvPr/>
          </p:nvSpPr>
          <p:spPr bwMode="auto">
            <a:xfrm>
              <a:off x="3220" y="2231"/>
              <a:ext cx="463" cy="232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10V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364" name="Text Box 12"/>
            <p:cNvSpPr txBox="1">
              <a:spLocks noChangeArrowheads="1"/>
            </p:cNvSpPr>
            <p:nvPr/>
          </p:nvSpPr>
          <p:spPr bwMode="auto">
            <a:xfrm>
              <a:off x="3470" y="2766"/>
              <a:ext cx="258" cy="223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O</a:t>
              </a:r>
              <a:endParaRPr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365" name="Text Box 13"/>
            <p:cNvSpPr txBox="1">
              <a:spLocks noChangeArrowheads="1"/>
            </p:cNvSpPr>
            <p:nvPr/>
          </p:nvSpPr>
          <p:spPr bwMode="auto">
            <a:xfrm>
              <a:off x="5325" y="2800"/>
              <a:ext cx="435" cy="291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rIns="54000" bIns="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ω</a:t>
              </a: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t</a:t>
              </a:r>
              <a:endParaRPr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366" name="Text Box 14"/>
            <p:cNvSpPr txBox="1">
              <a:spLocks noChangeArrowheads="1"/>
            </p:cNvSpPr>
            <p:nvPr/>
          </p:nvSpPr>
          <p:spPr bwMode="auto">
            <a:xfrm>
              <a:off x="3377" y="1979"/>
              <a:ext cx="367" cy="270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u</a:t>
              </a:r>
              <a:r>
                <a:rPr lang="en-US" altLang="zh-CN" sz="2400" b="1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i</a:t>
              </a:r>
              <a:endParaRPr lang="en-US" altLang="zh-CN" sz="2400" b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132164" name="Line 15"/>
            <p:cNvSpPr>
              <a:spLocks noChangeShapeType="1"/>
            </p:cNvSpPr>
            <p:nvPr/>
          </p:nvSpPr>
          <p:spPr bwMode="auto">
            <a:xfrm>
              <a:off x="3401" y="2816"/>
              <a:ext cx="217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65" name="Line 16"/>
            <p:cNvSpPr>
              <a:spLocks noChangeShapeType="1"/>
            </p:cNvSpPr>
            <p:nvPr/>
          </p:nvSpPr>
          <p:spPr bwMode="auto">
            <a:xfrm>
              <a:off x="3612" y="2598"/>
              <a:ext cx="1527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66" name="Line 17"/>
            <p:cNvSpPr>
              <a:spLocks noChangeShapeType="1"/>
            </p:cNvSpPr>
            <p:nvPr/>
          </p:nvSpPr>
          <p:spPr bwMode="auto">
            <a:xfrm flipH="1">
              <a:off x="3599" y="2358"/>
              <a:ext cx="28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67" name="Freeform 18"/>
            <p:cNvSpPr/>
            <p:nvPr/>
          </p:nvSpPr>
          <p:spPr bwMode="auto">
            <a:xfrm>
              <a:off x="3663" y="2351"/>
              <a:ext cx="405" cy="453"/>
            </a:xfrm>
            <a:custGeom>
              <a:avLst/>
              <a:gdLst>
                <a:gd name="T0" fmla="*/ 0 w 272"/>
                <a:gd name="T1" fmla="*/ 649 h 310"/>
                <a:gd name="T2" fmla="*/ 310 w 272"/>
                <a:gd name="T3" fmla="*/ 1 h 310"/>
                <a:gd name="T4" fmla="*/ 603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68" name="Freeform 19"/>
            <p:cNvSpPr/>
            <p:nvPr/>
          </p:nvSpPr>
          <p:spPr bwMode="auto">
            <a:xfrm flipV="1">
              <a:off x="4873" y="2816"/>
              <a:ext cx="406" cy="453"/>
            </a:xfrm>
            <a:custGeom>
              <a:avLst/>
              <a:gdLst>
                <a:gd name="T0" fmla="*/ 0 w 272"/>
                <a:gd name="T1" fmla="*/ 649 h 310"/>
                <a:gd name="T2" fmla="*/ 312 w 272"/>
                <a:gd name="T3" fmla="*/ 1 h 310"/>
                <a:gd name="T4" fmla="*/ 606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69" name="Freeform 20"/>
            <p:cNvSpPr/>
            <p:nvPr/>
          </p:nvSpPr>
          <p:spPr bwMode="auto">
            <a:xfrm flipV="1">
              <a:off x="4068" y="2816"/>
              <a:ext cx="406" cy="453"/>
            </a:xfrm>
            <a:custGeom>
              <a:avLst/>
              <a:gdLst>
                <a:gd name="T0" fmla="*/ 0 w 272"/>
                <a:gd name="T1" fmla="*/ 649 h 310"/>
                <a:gd name="T2" fmla="*/ 312 w 272"/>
                <a:gd name="T3" fmla="*/ 1 h 310"/>
                <a:gd name="T4" fmla="*/ 606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70" name="Freeform 21"/>
            <p:cNvSpPr/>
            <p:nvPr/>
          </p:nvSpPr>
          <p:spPr bwMode="auto">
            <a:xfrm>
              <a:off x="4482" y="2364"/>
              <a:ext cx="405" cy="453"/>
            </a:xfrm>
            <a:custGeom>
              <a:avLst/>
              <a:gdLst>
                <a:gd name="T0" fmla="*/ 0 w 272"/>
                <a:gd name="T1" fmla="*/ 649 h 310"/>
                <a:gd name="T2" fmla="*/ 310 w 272"/>
                <a:gd name="T3" fmla="*/ 1 h 310"/>
                <a:gd name="T4" fmla="*/ 603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71" name="Line 22"/>
            <p:cNvSpPr>
              <a:spLocks noChangeShapeType="1"/>
            </p:cNvSpPr>
            <p:nvPr/>
          </p:nvSpPr>
          <p:spPr bwMode="auto">
            <a:xfrm flipV="1">
              <a:off x="3647" y="2181"/>
              <a:ext cx="0" cy="89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0"/>
          <p:cNvGrpSpPr/>
          <p:nvPr/>
        </p:nvGrpSpPr>
        <p:grpSpPr bwMode="auto">
          <a:xfrm>
            <a:off x="5364163" y="4646613"/>
            <a:ext cx="3694112" cy="1903412"/>
            <a:chOff x="3433" y="3020"/>
            <a:chExt cx="2327" cy="1199"/>
          </a:xfrm>
        </p:grpSpPr>
        <p:sp>
          <p:nvSpPr>
            <p:cNvPr id="612376" name="Text Box 24"/>
            <p:cNvSpPr txBox="1">
              <a:spLocks noChangeArrowheads="1"/>
            </p:cNvSpPr>
            <p:nvPr/>
          </p:nvSpPr>
          <p:spPr bwMode="auto">
            <a:xfrm>
              <a:off x="4408" y="3934"/>
              <a:ext cx="647" cy="285"/>
            </a:xfrm>
            <a:prstGeom prst="rect">
              <a:avLst/>
            </a:prstGeom>
            <a:noFill/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（</a:t>
              </a:r>
              <a:r>
                <a:rPr lang="en-US" altLang="zh-CN" sz="20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b</a:t>
              </a:r>
              <a:r>
                <a:rPr lang="zh-CN" altLang="en-US" sz="20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）</a:t>
              </a:r>
              <a:endParaRPr lang="zh-CN" altLang="en-US" sz="20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377" name="Text Box 25"/>
            <p:cNvSpPr txBox="1">
              <a:spLocks noChangeArrowheads="1"/>
            </p:cNvSpPr>
            <p:nvPr/>
          </p:nvSpPr>
          <p:spPr bwMode="auto">
            <a:xfrm>
              <a:off x="3515" y="3571"/>
              <a:ext cx="257" cy="222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O</a:t>
              </a:r>
              <a:endParaRPr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378" name="Text Box 26"/>
            <p:cNvSpPr txBox="1">
              <a:spLocks noChangeArrowheads="1"/>
            </p:cNvSpPr>
            <p:nvPr/>
          </p:nvSpPr>
          <p:spPr bwMode="auto">
            <a:xfrm>
              <a:off x="3433" y="3280"/>
              <a:ext cx="299" cy="251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5V  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379" name="Text Box 27"/>
            <p:cNvSpPr txBox="1">
              <a:spLocks noChangeArrowheads="1"/>
            </p:cNvSpPr>
            <p:nvPr/>
          </p:nvSpPr>
          <p:spPr bwMode="auto">
            <a:xfrm>
              <a:off x="5375" y="3549"/>
              <a:ext cx="385" cy="272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bIns="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ω</a:t>
              </a: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t</a:t>
              </a:r>
              <a:endParaRPr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380" name="Text Box 28"/>
            <p:cNvSpPr txBox="1">
              <a:spLocks noChangeArrowheads="1"/>
            </p:cNvSpPr>
            <p:nvPr/>
          </p:nvSpPr>
          <p:spPr bwMode="auto">
            <a:xfrm>
              <a:off x="3436" y="3020"/>
              <a:ext cx="278" cy="269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u</a:t>
              </a:r>
              <a:r>
                <a:rPr lang="en-US" altLang="zh-CN" sz="2400" b="1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O</a:t>
              </a:r>
              <a:endParaRPr lang="en-US" altLang="zh-CN" sz="2400" b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132146" name="Line 29"/>
            <p:cNvSpPr>
              <a:spLocks noChangeShapeType="1"/>
            </p:cNvSpPr>
            <p:nvPr/>
          </p:nvSpPr>
          <p:spPr bwMode="auto">
            <a:xfrm>
              <a:off x="3449" y="3615"/>
              <a:ext cx="217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7" name="Line 30"/>
            <p:cNvSpPr>
              <a:spLocks noChangeShapeType="1"/>
            </p:cNvSpPr>
            <p:nvPr/>
          </p:nvSpPr>
          <p:spPr bwMode="auto">
            <a:xfrm flipV="1">
              <a:off x="3683" y="3183"/>
              <a:ext cx="0" cy="88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8" name="Freeform 34"/>
            <p:cNvSpPr/>
            <p:nvPr/>
          </p:nvSpPr>
          <p:spPr bwMode="auto">
            <a:xfrm flipV="1">
              <a:off x="4131" y="3606"/>
              <a:ext cx="406" cy="453"/>
            </a:xfrm>
            <a:custGeom>
              <a:avLst/>
              <a:gdLst>
                <a:gd name="T0" fmla="*/ 0 w 272"/>
                <a:gd name="T1" fmla="*/ 649 h 310"/>
                <a:gd name="T2" fmla="*/ 312 w 272"/>
                <a:gd name="T3" fmla="*/ 1 h 310"/>
                <a:gd name="T4" fmla="*/ 606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3366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9" name="Freeform 35"/>
            <p:cNvSpPr/>
            <p:nvPr/>
          </p:nvSpPr>
          <p:spPr bwMode="auto">
            <a:xfrm flipV="1">
              <a:off x="4944" y="3606"/>
              <a:ext cx="405" cy="453"/>
            </a:xfrm>
            <a:custGeom>
              <a:avLst/>
              <a:gdLst>
                <a:gd name="T0" fmla="*/ 0 w 272"/>
                <a:gd name="T1" fmla="*/ 649 h 310"/>
                <a:gd name="T2" fmla="*/ 310 w 272"/>
                <a:gd name="T3" fmla="*/ 1 h 310"/>
                <a:gd name="T4" fmla="*/ 603 w 272"/>
                <a:gd name="T5" fmla="*/ 662 h 310"/>
                <a:gd name="T6" fmla="*/ 0 60000 65536"/>
                <a:gd name="T7" fmla="*/ 0 60000 65536"/>
                <a:gd name="T8" fmla="*/ 0 60000 65536"/>
                <a:gd name="T9" fmla="*/ 0 w 272"/>
                <a:gd name="T10" fmla="*/ 0 h 310"/>
                <a:gd name="T11" fmla="*/ 272 w 272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10">
                  <a:moveTo>
                    <a:pt x="0" y="304"/>
                  </a:moveTo>
                  <a:cubicBezTo>
                    <a:pt x="47" y="152"/>
                    <a:pt x="95" y="0"/>
                    <a:pt x="140" y="1"/>
                  </a:cubicBezTo>
                  <a:cubicBezTo>
                    <a:pt x="185" y="2"/>
                    <a:pt x="228" y="156"/>
                    <a:pt x="272" y="310"/>
                  </a:cubicBezTo>
                </a:path>
              </a:pathLst>
            </a:custGeom>
            <a:noFill/>
            <a:ln w="31750">
              <a:solidFill>
                <a:srgbClr val="3366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150" name="Group 36"/>
            <p:cNvGrpSpPr/>
            <p:nvPr/>
          </p:nvGrpSpPr>
          <p:grpSpPr bwMode="auto">
            <a:xfrm>
              <a:off x="3706" y="3378"/>
              <a:ext cx="412" cy="227"/>
              <a:chOff x="3941" y="3573"/>
              <a:chExt cx="285" cy="121"/>
            </a:xfrm>
          </p:grpSpPr>
          <p:sp>
            <p:nvSpPr>
              <p:cNvPr id="132156" name="Line 37"/>
              <p:cNvSpPr>
                <a:spLocks noChangeShapeType="1"/>
              </p:cNvSpPr>
              <p:nvPr/>
            </p:nvSpPr>
            <p:spPr bwMode="auto">
              <a:xfrm>
                <a:off x="4001" y="3575"/>
                <a:ext cx="168" cy="0"/>
              </a:xfrm>
              <a:prstGeom prst="line">
                <a:avLst/>
              </a:prstGeom>
              <a:noFill/>
              <a:ln w="31750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57" name="Freeform 38"/>
              <p:cNvSpPr/>
              <p:nvPr/>
            </p:nvSpPr>
            <p:spPr bwMode="auto">
              <a:xfrm>
                <a:off x="3941" y="3575"/>
                <a:ext cx="61" cy="117"/>
              </a:xfrm>
              <a:custGeom>
                <a:avLst/>
                <a:gdLst>
                  <a:gd name="T0" fmla="*/ 0 w 80"/>
                  <a:gd name="T1" fmla="*/ 86 h 159"/>
                  <a:gd name="T2" fmla="*/ 47 w 80"/>
                  <a:gd name="T3" fmla="*/ 0 h 159"/>
                  <a:gd name="T4" fmla="*/ 0 60000 65536"/>
                  <a:gd name="T5" fmla="*/ 0 60000 65536"/>
                  <a:gd name="T6" fmla="*/ 0 w 80"/>
                  <a:gd name="T7" fmla="*/ 0 h 159"/>
                  <a:gd name="T8" fmla="*/ 80 w 80"/>
                  <a:gd name="T9" fmla="*/ 159 h 1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0" h="159">
                    <a:moveTo>
                      <a:pt x="0" y="159"/>
                    </a:moveTo>
                    <a:cubicBezTo>
                      <a:pt x="33" y="93"/>
                      <a:pt x="67" y="27"/>
                      <a:pt x="80" y="0"/>
                    </a:cubicBezTo>
                  </a:path>
                </a:pathLst>
              </a:custGeom>
              <a:noFill/>
              <a:ln w="31750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58" name="Freeform 39"/>
              <p:cNvSpPr/>
              <p:nvPr/>
            </p:nvSpPr>
            <p:spPr bwMode="auto">
              <a:xfrm>
                <a:off x="4169" y="3573"/>
                <a:ext cx="57" cy="121"/>
              </a:xfrm>
              <a:custGeom>
                <a:avLst/>
                <a:gdLst>
                  <a:gd name="T0" fmla="*/ 0 w 74"/>
                  <a:gd name="T1" fmla="*/ 0 h 165"/>
                  <a:gd name="T2" fmla="*/ 44 w 74"/>
                  <a:gd name="T3" fmla="*/ 89 h 165"/>
                  <a:gd name="T4" fmla="*/ 0 60000 65536"/>
                  <a:gd name="T5" fmla="*/ 0 60000 65536"/>
                  <a:gd name="T6" fmla="*/ 0 w 74"/>
                  <a:gd name="T7" fmla="*/ 0 h 165"/>
                  <a:gd name="T8" fmla="*/ 74 w 74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4" h="165">
                    <a:moveTo>
                      <a:pt x="0" y="0"/>
                    </a:moveTo>
                    <a:cubicBezTo>
                      <a:pt x="31" y="69"/>
                      <a:pt x="62" y="138"/>
                      <a:pt x="74" y="165"/>
                    </a:cubicBezTo>
                  </a:path>
                </a:pathLst>
              </a:custGeom>
              <a:noFill/>
              <a:ln w="31750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151" name="Group 40"/>
            <p:cNvGrpSpPr/>
            <p:nvPr/>
          </p:nvGrpSpPr>
          <p:grpSpPr bwMode="auto">
            <a:xfrm>
              <a:off x="4541" y="3376"/>
              <a:ext cx="412" cy="227"/>
              <a:chOff x="3941" y="3573"/>
              <a:chExt cx="285" cy="121"/>
            </a:xfrm>
          </p:grpSpPr>
          <p:sp>
            <p:nvSpPr>
              <p:cNvPr id="132153" name="Line 41"/>
              <p:cNvSpPr>
                <a:spLocks noChangeShapeType="1"/>
              </p:cNvSpPr>
              <p:nvPr/>
            </p:nvSpPr>
            <p:spPr bwMode="auto">
              <a:xfrm>
                <a:off x="4001" y="3575"/>
                <a:ext cx="168" cy="0"/>
              </a:xfrm>
              <a:prstGeom prst="line">
                <a:avLst/>
              </a:prstGeom>
              <a:noFill/>
              <a:ln w="31750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54" name="Freeform 42"/>
              <p:cNvSpPr/>
              <p:nvPr/>
            </p:nvSpPr>
            <p:spPr bwMode="auto">
              <a:xfrm>
                <a:off x="3941" y="3575"/>
                <a:ext cx="61" cy="117"/>
              </a:xfrm>
              <a:custGeom>
                <a:avLst/>
                <a:gdLst>
                  <a:gd name="T0" fmla="*/ 0 w 80"/>
                  <a:gd name="T1" fmla="*/ 86 h 159"/>
                  <a:gd name="T2" fmla="*/ 47 w 80"/>
                  <a:gd name="T3" fmla="*/ 0 h 159"/>
                  <a:gd name="T4" fmla="*/ 0 60000 65536"/>
                  <a:gd name="T5" fmla="*/ 0 60000 65536"/>
                  <a:gd name="T6" fmla="*/ 0 w 80"/>
                  <a:gd name="T7" fmla="*/ 0 h 159"/>
                  <a:gd name="T8" fmla="*/ 80 w 80"/>
                  <a:gd name="T9" fmla="*/ 159 h 1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0" h="159">
                    <a:moveTo>
                      <a:pt x="0" y="159"/>
                    </a:moveTo>
                    <a:cubicBezTo>
                      <a:pt x="33" y="93"/>
                      <a:pt x="67" y="27"/>
                      <a:pt x="80" y="0"/>
                    </a:cubicBezTo>
                  </a:path>
                </a:pathLst>
              </a:custGeom>
              <a:noFill/>
              <a:ln w="31750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55" name="Freeform 43"/>
              <p:cNvSpPr/>
              <p:nvPr/>
            </p:nvSpPr>
            <p:spPr bwMode="auto">
              <a:xfrm>
                <a:off x="4169" y="3573"/>
                <a:ext cx="57" cy="121"/>
              </a:xfrm>
              <a:custGeom>
                <a:avLst/>
                <a:gdLst>
                  <a:gd name="T0" fmla="*/ 0 w 74"/>
                  <a:gd name="T1" fmla="*/ 0 h 165"/>
                  <a:gd name="T2" fmla="*/ 44 w 74"/>
                  <a:gd name="T3" fmla="*/ 89 h 165"/>
                  <a:gd name="T4" fmla="*/ 0 60000 65536"/>
                  <a:gd name="T5" fmla="*/ 0 60000 65536"/>
                  <a:gd name="T6" fmla="*/ 0 w 74"/>
                  <a:gd name="T7" fmla="*/ 0 h 165"/>
                  <a:gd name="T8" fmla="*/ 74 w 74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4" h="165">
                    <a:moveTo>
                      <a:pt x="0" y="0"/>
                    </a:moveTo>
                    <a:cubicBezTo>
                      <a:pt x="31" y="69"/>
                      <a:pt x="62" y="138"/>
                      <a:pt x="74" y="165"/>
                    </a:cubicBezTo>
                  </a:path>
                </a:pathLst>
              </a:custGeom>
              <a:noFill/>
              <a:ln w="31750">
                <a:solidFill>
                  <a:srgbClr val="3366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152" name="Line 44"/>
            <p:cNvSpPr>
              <a:spLocks noChangeShapeType="1"/>
            </p:cNvSpPr>
            <p:nvPr/>
          </p:nvSpPr>
          <p:spPr bwMode="auto">
            <a:xfrm flipH="1">
              <a:off x="3683" y="3360"/>
              <a:ext cx="28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1"/>
          <p:cNvGrpSpPr/>
          <p:nvPr/>
        </p:nvGrpSpPr>
        <p:grpSpPr bwMode="auto">
          <a:xfrm>
            <a:off x="5889625" y="3938588"/>
            <a:ext cx="1766888" cy="1314450"/>
            <a:chOff x="3710" y="2481"/>
            <a:chExt cx="1113" cy="828"/>
          </a:xfrm>
        </p:grpSpPr>
        <p:sp>
          <p:nvSpPr>
            <p:cNvPr id="132137" name="Line 31"/>
            <p:cNvSpPr>
              <a:spLocks noChangeShapeType="1"/>
            </p:cNvSpPr>
            <p:nvPr/>
          </p:nvSpPr>
          <p:spPr bwMode="auto">
            <a:xfrm>
              <a:off x="4559" y="2507"/>
              <a:ext cx="0" cy="802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8" name="Line 32"/>
            <p:cNvSpPr>
              <a:spLocks noChangeShapeType="1"/>
            </p:cNvSpPr>
            <p:nvPr/>
          </p:nvSpPr>
          <p:spPr bwMode="auto">
            <a:xfrm>
              <a:off x="3984" y="2495"/>
              <a:ext cx="18" cy="802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9" name="Line 33"/>
            <p:cNvSpPr>
              <a:spLocks noChangeShapeType="1"/>
            </p:cNvSpPr>
            <p:nvPr/>
          </p:nvSpPr>
          <p:spPr bwMode="auto">
            <a:xfrm>
              <a:off x="4823" y="2481"/>
              <a:ext cx="0" cy="814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40" name="Line 45"/>
            <p:cNvSpPr>
              <a:spLocks noChangeShapeType="1"/>
            </p:cNvSpPr>
            <p:nvPr/>
          </p:nvSpPr>
          <p:spPr bwMode="auto">
            <a:xfrm flipH="1">
              <a:off x="3710" y="2516"/>
              <a:ext cx="17" cy="790"/>
            </a:xfrm>
            <a:prstGeom prst="line">
              <a:avLst/>
            </a:prstGeom>
            <a:noFill/>
            <a:ln w="12700">
              <a:solidFill>
                <a:srgbClr val="339966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2398" name="Rectangle 46"/>
          <p:cNvSpPr>
            <a:spLocks noChangeArrowheads="1"/>
          </p:cNvSpPr>
          <p:nvPr/>
        </p:nvSpPr>
        <p:spPr bwMode="auto">
          <a:xfrm>
            <a:off x="395288" y="2332038"/>
            <a:ext cx="20447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解：图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(a)</a:t>
            </a:r>
            <a:endParaRPr lang="en-US" altLang="zh-CN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</a:endParaRPr>
          </a:p>
        </p:txBody>
      </p:sp>
      <p:sp>
        <p:nvSpPr>
          <p:cNvPr id="612399" name="Rectangle 47"/>
          <p:cNvSpPr>
            <a:spLocks noChangeArrowheads="1"/>
          </p:cNvSpPr>
          <p:nvPr/>
        </p:nvSpPr>
        <p:spPr bwMode="auto">
          <a:xfrm>
            <a:off x="280988" y="2901950"/>
            <a:ext cx="52244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⑴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　</a:t>
            </a:r>
            <a:r>
              <a:rPr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＜</a:t>
            </a:r>
            <a:r>
              <a:rPr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E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，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D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截止，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0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2400" name="Rectangle 48"/>
          <p:cNvSpPr>
            <a:spLocks noChangeArrowheads="1"/>
          </p:cNvSpPr>
          <p:nvPr/>
        </p:nvSpPr>
        <p:spPr bwMode="auto">
          <a:xfrm>
            <a:off x="1208088" y="3532188"/>
            <a:ext cx="27828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输出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 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 </a:t>
            </a:r>
            <a:endParaRPr lang="en-US" altLang="zh-CN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</a:endParaRPr>
          </a:p>
        </p:txBody>
      </p:sp>
      <p:grpSp>
        <p:nvGrpSpPr>
          <p:cNvPr id="8" name="Group 49"/>
          <p:cNvGrpSpPr/>
          <p:nvPr/>
        </p:nvGrpSpPr>
        <p:grpSpPr bwMode="auto">
          <a:xfrm>
            <a:off x="6000750" y="2298700"/>
            <a:ext cx="2579688" cy="1346200"/>
            <a:chOff x="3792" y="1530"/>
            <a:chExt cx="1625" cy="848"/>
          </a:xfrm>
        </p:grpSpPr>
        <p:sp useBgFill="1">
          <p:nvSpPr>
            <p:cNvPr id="612402" name="Text Box 50"/>
            <p:cNvSpPr txBox="1">
              <a:spLocks noChangeArrowheads="1"/>
            </p:cNvSpPr>
            <p:nvPr/>
          </p:nvSpPr>
          <p:spPr bwMode="auto">
            <a:xfrm flipH="1">
              <a:off x="4416" y="1850"/>
              <a:ext cx="201" cy="29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E</a:t>
              </a:r>
              <a:endParaRPr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403" name="Text Box 51"/>
            <p:cNvSpPr txBox="1">
              <a:spLocks noChangeArrowheads="1"/>
            </p:cNvSpPr>
            <p:nvPr/>
          </p:nvSpPr>
          <p:spPr bwMode="auto">
            <a:xfrm>
              <a:off x="3792" y="1682"/>
              <a:ext cx="257" cy="281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u</a:t>
              </a:r>
              <a:r>
                <a:rPr lang="en-US" altLang="zh-CN" sz="2400" b="1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i</a:t>
              </a: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  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12404" name="Text Box 52"/>
            <p:cNvSpPr txBox="1">
              <a:spLocks noChangeArrowheads="1"/>
            </p:cNvSpPr>
            <p:nvPr/>
          </p:nvSpPr>
          <p:spPr bwMode="auto">
            <a:xfrm>
              <a:off x="4207" y="1596"/>
              <a:ext cx="188" cy="259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R</a:t>
              </a:r>
              <a:endParaRPr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132115" name="Line 53"/>
            <p:cNvSpPr>
              <a:spLocks noChangeShapeType="1"/>
            </p:cNvSpPr>
            <p:nvPr/>
          </p:nvSpPr>
          <p:spPr bwMode="auto">
            <a:xfrm>
              <a:off x="4035" y="1701"/>
              <a:ext cx="0" cy="30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2406" name="Text Box 54"/>
            <p:cNvSpPr txBox="1">
              <a:spLocks noChangeArrowheads="1"/>
            </p:cNvSpPr>
            <p:nvPr/>
          </p:nvSpPr>
          <p:spPr bwMode="auto">
            <a:xfrm>
              <a:off x="4858" y="1631"/>
              <a:ext cx="206" cy="172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D  </a:t>
              </a:r>
              <a:endParaRPr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132117" name="Line 55"/>
            <p:cNvSpPr>
              <a:spLocks noChangeShapeType="1"/>
            </p:cNvSpPr>
            <p:nvPr/>
          </p:nvSpPr>
          <p:spPr bwMode="auto">
            <a:xfrm>
              <a:off x="5060" y="1701"/>
              <a:ext cx="0" cy="30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8" name="Line 56"/>
            <p:cNvSpPr>
              <a:spLocks noChangeShapeType="1"/>
            </p:cNvSpPr>
            <p:nvPr/>
          </p:nvSpPr>
          <p:spPr bwMode="auto">
            <a:xfrm flipH="1">
              <a:off x="3923" y="2128"/>
              <a:ext cx="1121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32119" name="Oval 57"/>
            <p:cNvSpPr>
              <a:spLocks noChangeArrowheads="1"/>
            </p:cNvSpPr>
            <p:nvPr/>
          </p:nvSpPr>
          <p:spPr bwMode="auto">
            <a:xfrm>
              <a:off x="5035" y="2081"/>
              <a:ext cx="68" cy="68"/>
            </a:xfrm>
            <a:prstGeom prst="ellipse">
              <a:avLst/>
            </a:prstGeom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0" name="Line 58"/>
            <p:cNvSpPr>
              <a:spLocks noChangeShapeType="1"/>
            </p:cNvSpPr>
            <p:nvPr/>
          </p:nvSpPr>
          <p:spPr bwMode="auto">
            <a:xfrm rot="10800000">
              <a:off x="4645" y="1817"/>
              <a:ext cx="19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32121" name="AutoShape 59"/>
            <p:cNvSpPr>
              <a:spLocks noChangeArrowheads="1"/>
            </p:cNvSpPr>
            <p:nvPr/>
          </p:nvSpPr>
          <p:spPr bwMode="auto">
            <a:xfrm rot="10800000">
              <a:off x="4648" y="1699"/>
              <a:ext cx="173" cy="96"/>
            </a:xfrm>
            <a:prstGeom prst="triangle">
              <a:avLst>
                <a:gd name="adj" fmla="val 50000"/>
              </a:avLst>
            </a:prstGeom>
            <a:ln w="317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2" name="Line 60"/>
            <p:cNvSpPr>
              <a:spLocks noChangeShapeType="1"/>
            </p:cNvSpPr>
            <p:nvPr/>
          </p:nvSpPr>
          <p:spPr bwMode="auto">
            <a:xfrm rot="10800000">
              <a:off x="4745" y="1576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3" name="Line 61"/>
            <p:cNvSpPr>
              <a:spLocks noChangeShapeType="1"/>
            </p:cNvSpPr>
            <p:nvPr/>
          </p:nvSpPr>
          <p:spPr bwMode="auto">
            <a:xfrm flipH="1">
              <a:off x="4463" y="1576"/>
              <a:ext cx="40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4" name="Line 62"/>
            <p:cNvSpPr>
              <a:spLocks noChangeShapeType="1"/>
            </p:cNvSpPr>
            <p:nvPr/>
          </p:nvSpPr>
          <p:spPr bwMode="auto">
            <a:xfrm>
              <a:off x="4868" y="1576"/>
              <a:ext cx="18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32125" name="Oval 63"/>
            <p:cNvSpPr>
              <a:spLocks noChangeArrowheads="1"/>
            </p:cNvSpPr>
            <p:nvPr/>
          </p:nvSpPr>
          <p:spPr bwMode="auto">
            <a:xfrm>
              <a:off x="5046" y="1536"/>
              <a:ext cx="68" cy="68"/>
            </a:xfrm>
            <a:prstGeom prst="ellipse">
              <a:avLst/>
            </a:prstGeom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32126" name="Rectangle 64"/>
            <p:cNvSpPr>
              <a:spLocks noChangeArrowheads="1"/>
            </p:cNvSpPr>
            <p:nvPr/>
          </p:nvSpPr>
          <p:spPr bwMode="auto">
            <a:xfrm>
              <a:off x="4194" y="1535"/>
              <a:ext cx="271" cy="88"/>
            </a:xfrm>
            <a:prstGeom prst="rect">
              <a:avLst/>
            </a:prstGeom>
            <a:ln w="317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7" name="Line 65"/>
            <p:cNvSpPr>
              <a:spLocks noChangeShapeType="1"/>
            </p:cNvSpPr>
            <p:nvPr/>
          </p:nvSpPr>
          <p:spPr bwMode="auto">
            <a:xfrm flipH="1">
              <a:off x="3952" y="1573"/>
              <a:ext cx="25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8" name="Oval 66"/>
            <p:cNvSpPr>
              <a:spLocks noChangeArrowheads="1"/>
            </p:cNvSpPr>
            <p:nvPr/>
          </p:nvSpPr>
          <p:spPr bwMode="auto">
            <a:xfrm>
              <a:off x="3894" y="1530"/>
              <a:ext cx="68" cy="68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9" name="Line 67"/>
            <p:cNvSpPr>
              <a:spLocks noChangeShapeType="1"/>
            </p:cNvSpPr>
            <p:nvPr/>
          </p:nvSpPr>
          <p:spPr bwMode="auto">
            <a:xfrm rot="-5400000">
              <a:off x="4748" y="1954"/>
              <a:ext cx="0" cy="10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0" name="Line 68"/>
            <p:cNvSpPr>
              <a:spLocks noChangeShapeType="1"/>
            </p:cNvSpPr>
            <p:nvPr/>
          </p:nvSpPr>
          <p:spPr bwMode="auto">
            <a:xfrm rot="-5400000">
              <a:off x="4743" y="1849"/>
              <a:ext cx="0" cy="19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1" name="Line 69"/>
            <p:cNvSpPr>
              <a:spLocks noChangeShapeType="1"/>
            </p:cNvSpPr>
            <p:nvPr/>
          </p:nvSpPr>
          <p:spPr bwMode="auto">
            <a:xfrm flipH="1">
              <a:off x="4745" y="2000"/>
              <a:ext cx="0" cy="1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422" name="Text Box 70"/>
            <p:cNvSpPr txBox="1">
              <a:spLocks noChangeArrowheads="1"/>
            </p:cNvSpPr>
            <p:nvPr/>
          </p:nvSpPr>
          <p:spPr bwMode="auto">
            <a:xfrm>
              <a:off x="4179" y="2146"/>
              <a:ext cx="540" cy="232"/>
            </a:xfrm>
            <a:prstGeom prst="rect">
              <a:avLst/>
            </a:prstGeom>
            <a:noFill/>
            <a:ln w="31750">
              <a:noFill/>
              <a:miter lim="800000"/>
            </a:ln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（</a:t>
              </a:r>
              <a:r>
                <a:rPr lang="en-US" altLang="zh-CN" sz="20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a</a:t>
              </a:r>
              <a:r>
                <a:rPr lang="zh-CN" altLang="en-US" sz="20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）</a:t>
              </a:r>
              <a:endParaRPr lang="zh-CN" altLang="en-US" sz="20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132133" name="Oval 71"/>
            <p:cNvSpPr>
              <a:spLocks noChangeArrowheads="1"/>
            </p:cNvSpPr>
            <p:nvPr/>
          </p:nvSpPr>
          <p:spPr bwMode="auto">
            <a:xfrm>
              <a:off x="4711" y="1549"/>
              <a:ext cx="44" cy="32"/>
            </a:xfrm>
            <a:prstGeom prst="ellipse">
              <a:avLst/>
            </a:prstGeom>
            <a:noFill/>
            <a:ln w="31750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4" name="Oval 72"/>
            <p:cNvSpPr>
              <a:spLocks noChangeArrowheads="1"/>
            </p:cNvSpPr>
            <p:nvPr/>
          </p:nvSpPr>
          <p:spPr bwMode="auto">
            <a:xfrm>
              <a:off x="4716" y="2108"/>
              <a:ext cx="43" cy="32"/>
            </a:xfrm>
            <a:prstGeom prst="ellipse">
              <a:avLst/>
            </a:prstGeom>
            <a:noFill/>
            <a:ln w="31750">
              <a:noFill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35" name="Oval 73"/>
            <p:cNvSpPr>
              <a:spLocks noChangeArrowheads="1"/>
            </p:cNvSpPr>
            <p:nvPr/>
          </p:nvSpPr>
          <p:spPr bwMode="auto">
            <a:xfrm>
              <a:off x="3930" y="2094"/>
              <a:ext cx="68" cy="68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612426" name="Text Box 74"/>
            <p:cNvSpPr txBox="1">
              <a:spLocks noChangeArrowheads="1"/>
            </p:cNvSpPr>
            <p:nvPr/>
          </p:nvSpPr>
          <p:spPr bwMode="auto">
            <a:xfrm>
              <a:off x="5125" y="1713"/>
              <a:ext cx="292" cy="267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u</a:t>
              </a:r>
              <a:r>
                <a:rPr lang="en-US" altLang="zh-CN" sz="2400" b="1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O</a:t>
              </a:r>
              <a:endParaRPr lang="en-US" altLang="zh-CN" sz="2400" b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</p:grpSp>
      <p:sp>
        <p:nvSpPr>
          <p:cNvPr id="612427" name="Rectangle 75"/>
          <p:cNvSpPr>
            <a:spLocks noChangeArrowheads="1"/>
          </p:cNvSpPr>
          <p:nvPr/>
        </p:nvSpPr>
        <p:spPr bwMode="auto">
          <a:xfrm>
            <a:off x="755650" y="5661025"/>
            <a:ext cx="3435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电路为正限幅电路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2428" name="Rectangle 76"/>
          <p:cNvSpPr>
            <a:spLocks noChangeArrowheads="1"/>
          </p:cNvSpPr>
          <p:nvPr/>
        </p:nvSpPr>
        <p:spPr bwMode="auto">
          <a:xfrm>
            <a:off x="261938" y="4273550"/>
            <a:ext cx="50530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⑵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　</a:t>
            </a:r>
            <a:r>
              <a:rPr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u</a:t>
            </a:r>
            <a:r>
              <a:rPr lang="en-US" altLang="zh-CN" sz="2800" b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i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 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＞</a:t>
            </a:r>
            <a:r>
              <a:rPr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E</a:t>
            </a:r>
            <a:r>
              <a:rPr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， </a:t>
            </a:r>
            <a:r>
              <a:rPr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D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导通，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0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2429" name="Rectangle 77"/>
          <p:cNvSpPr>
            <a:spLocks noChangeArrowheads="1"/>
          </p:cNvSpPr>
          <p:nvPr/>
        </p:nvSpPr>
        <p:spPr bwMode="auto">
          <a:xfrm>
            <a:off x="1189038" y="4999038"/>
            <a:ext cx="278288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输出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 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rPr>
              <a:t>E</a:t>
            </a:r>
            <a:endParaRPr lang="en-US" altLang="zh-CN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autoUpdateAnimBg="0"/>
      <p:bldP spid="612359" grpId="0" autoUpdateAnimBg="0"/>
      <p:bldP spid="612398" grpId="0" autoUpdateAnimBg="0"/>
      <p:bldP spid="612399" grpId="0" autoUpdateAnimBg="0"/>
      <p:bldP spid="612400" grpId="0" autoUpdateAnimBg="0"/>
      <p:bldP spid="612427" grpId="0" autoUpdateAnimBg="0"/>
      <p:bldP spid="612428" grpId="0" autoUpdateAnimBg="0"/>
      <p:bldP spid="6124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Line 2"/>
          <p:cNvSpPr>
            <a:spLocks noChangeShapeType="1"/>
          </p:cNvSpPr>
          <p:nvPr/>
        </p:nvSpPr>
        <p:spPr bwMode="auto">
          <a:xfrm>
            <a:off x="2560638" y="1714500"/>
            <a:ext cx="0" cy="304800"/>
          </a:xfrm>
          <a:prstGeom prst="line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1" name="Line 3"/>
          <p:cNvSpPr>
            <a:spLocks noChangeShapeType="1"/>
          </p:cNvSpPr>
          <p:nvPr/>
        </p:nvSpPr>
        <p:spPr bwMode="auto">
          <a:xfrm>
            <a:off x="3017838" y="2792413"/>
            <a:ext cx="639762" cy="0"/>
          </a:xfrm>
          <a:prstGeom prst="line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3851275" y="3141663"/>
            <a:ext cx="4887913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A 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&gt; 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A</a:t>
            </a:r>
            <a:r>
              <a:rPr kumimoji="1" lang="zh-CN" altLang="zh-CN" sz="2800" b="1">
                <a:latin typeface="Times New Roman" panose="02020803070505020304" pitchFamily="18" charset="0"/>
                <a:ea typeface="楷体_GB2312" pitchFamily="49" charset="-122"/>
              </a:rPr>
              <a:t>先导通，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zh-CN" altLang="en-US" sz="2800" b="1"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A</a:t>
            </a:r>
            <a:r>
              <a:rPr kumimoji="1" lang="zh-CN" altLang="zh-CN" sz="2800" b="1">
                <a:latin typeface="Times New Roman" panose="02020803070505020304" pitchFamily="18" charset="0"/>
                <a:ea typeface="楷体_GB2312" pitchFamily="49" charset="-122"/>
              </a:rPr>
              <a:t>起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钳</a:t>
            </a:r>
            <a:r>
              <a:rPr kumimoji="1" lang="zh-CN" altLang="zh-CN" sz="2800" b="1">
                <a:latin typeface="Times New Roman" panose="02020803070505020304" pitchFamily="18" charset="0"/>
                <a:ea typeface="楷体_GB2312" pitchFamily="49" charset="-122"/>
              </a:rPr>
              <a:t>位作用，使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F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=3V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28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12738" y="2571750"/>
            <a:ext cx="3124200" cy="3232150"/>
            <a:chOff x="557" y="619"/>
            <a:chExt cx="1968" cy="2036"/>
          </a:xfrm>
        </p:grpSpPr>
        <p:sp>
          <p:nvSpPr>
            <p:cNvPr id="135183" name="Line 6"/>
            <p:cNvSpPr>
              <a:spLocks noChangeShapeType="1"/>
            </p:cNvSpPr>
            <p:nvPr/>
          </p:nvSpPr>
          <p:spPr bwMode="auto">
            <a:xfrm flipV="1">
              <a:off x="1891" y="1066"/>
              <a:ext cx="39" cy="38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4" name="Text Box 7"/>
            <p:cNvSpPr txBox="1">
              <a:spLocks noChangeArrowheads="1"/>
            </p:cNvSpPr>
            <p:nvPr/>
          </p:nvSpPr>
          <p:spPr bwMode="auto">
            <a:xfrm>
              <a:off x="2288" y="1395"/>
              <a:ext cx="23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803070505020304" pitchFamily="18" charset="0"/>
                  <a:ea typeface="长城粗隶书" pitchFamily="49" charset="-122"/>
                </a:rPr>
                <a:t>F</a:t>
              </a:r>
              <a:endParaRPr kumimoji="1" lang="en-US" altLang="zh-CN" sz="3200" b="1">
                <a:solidFill>
                  <a:srgbClr val="0000CC"/>
                </a:solidFill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5185" name="Text Box 8"/>
            <p:cNvSpPr txBox="1">
              <a:spLocks noChangeArrowheads="1"/>
            </p:cNvSpPr>
            <p:nvPr/>
          </p:nvSpPr>
          <p:spPr bwMode="auto">
            <a:xfrm>
              <a:off x="575" y="939"/>
              <a:ext cx="22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803070505020304" pitchFamily="18" charset="0"/>
                  <a:ea typeface="长城粗隶书" pitchFamily="49" charset="-122"/>
                </a:rPr>
                <a:t>A</a:t>
              </a:r>
              <a:endParaRPr kumimoji="1" lang="en-US" altLang="zh-CN" sz="3200" b="1">
                <a:solidFill>
                  <a:srgbClr val="0000CC"/>
                </a:solidFill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5186" name="Text Box 9"/>
            <p:cNvSpPr txBox="1">
              <a:spLocks noChangeArrowheads="1"/>
            </p:cNvSpPr>
            <p:nvPr/>
          </p:nvSpPr>
          <p:spPr bwMode="auto">
            <a:xfrm>
              <a:off x="557" y="1431"/>
              <a:ext cx="21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803070505020304" pitchFamily="18" charset="0"/>
                  <a:ea typeface="长城粗隶书" pitchFamily="49" charset="-122"/>
                </a:rPr>
                <a:t>B</a:t>
              </a:r>
              <a:endParaRPr kumimoji="1" lang="en-US" altLang="zh-CN" sz="3200" b="1">
                <a:solidFill>
                  <a:srgbClr val="0000CC"/>
                </a:solidFill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5187" name="Text Box 10"/>
            <p:cNvSpPr txBox="1">
              <a:spLocks noChangeArrowheads="1"/>
            </p:cNvSpPr>
            <p:nvPr/>
          </p:nvSpPr>
          <p:spPr bwMode="auto">
            <a:xfrm>
              <a:off x="1590" y="2328"/>
              <a:ext cx="56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长城粗隶书" pitchFamily="49" charset="-122"/>
                  <a:ea typeface="长城粗隶书" pitchFamily="49" charset="-122"/>
                </a:rPr>
                <a:t>-12V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5188" name="Text Box 11"/>
            <p:cNvSpPr txBox="1">
              <a:spLocks noChangeArrowheads="1"/>
            </p:cNvSpPr>
            <p:nvPr/>
          </p:nvSpPr>
          <p:spPr bwMode="auto">
            <a:xfrm>
              <a:off x="761" y="1648"/>
              <a:ext cx="39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803070505020304" pitchFamily="18" charset="0"/>
                  <a:ea typeface="长城粗隶书" pitchFamily="49" charset="-122"/>
                </a:rPr>
                <a:t>0V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5189" name="Text Box 12"/>
            <p:cNvSpPr txBox="1">
              <a:spLocks noChangeArrowheads="1"/>
            </p:cNvSpPr>
            <p:nvPr/>
          </p:nvSpPr>
          <p:spPr bwMode="auto">
            <a:xfrm>
              <a:off x="672" y="725"/>
              <a:ext cx="51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803070505020304" pitchFamily="18" charset="0"/>
                  <a:ea typeface="长城粗隶书" pitchFamily="49" charset="-122"/>
                </a:rPr>
                <a:t>+3V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 useBgFill="1">
          <p:nvSpPr>
            <p:cNvPr id="135190" name="Oval 13"/>
            <p:cNvSpPr>
              <a:spLocks noChangeArrowheads="1"/>
            </p:cNvSpPr>
            <p:nvPr/>
          </p:nvSpPr>
          <p:spPr bwMode="auto">
            <a:xfrm>
              <a:off x="1895" y="2330"/>
              <a:ext cx="68" cy="68"/>
            </a:xfrm>
            <a:prstGeom prst="ellipse">
              <a:avLst/>
            </a:prstGeom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1" name="Oval 14"/>
            <p:cNvSpPr>
              <a:spLocks noChangeArrowheads="1"/>
            </p:cNvSpPr>
            <p:nvPr/>
          </p:nvSpPr>
          <p:spPr bwMode="auto">
            <a:xfrm>
              <a:off x="2190" y="1523"/>
              <a:ext cx="68" cy="6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5192" name="Group 15"/>
            <p:cNvGrpSpPr/>
            <p:nvPr/>
          </p:nvGrpSpPr>
          <p:grpSpPr bwMode="auto">
            <a:xfrm>
              <a:off x="1286" y="997"/>
              <a:ext cx="216" cy="249"/>
              <a:chOff x="1286" y="985"/>
              <a:chExt cx="216" cy="249"/>
            </a:xfrm>
          </p:grpSpPr>
          <p:sp>
            <p:nvSpPr>
              <p:cNvPr id="135210" name="Line 16"/>
              <p:cNvSpPr>
                <a:spLocks noChangeShapeType="1"/>
              </p:cNvSpPr>
              <p:nvPr/>
            </p:nvSpPr>
            <p:spPr bwMode="auto">
              <a:xfrm>
                <a:off x="1286" y="985"/>
                <a:ext cx="216" cy="1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11" name="Line 17"/>
              <p:cNvSpPr>
                <a:spLocks noChangeShapeType="1"/>
              </p:cNvSpPr>
              <p:nvPr/>
            </p:nvSpPr>
            <p:spPr bwMode="auto">
              <a:xfrm flipH="1">
                <a:off x="1289" y="1110"/>
                <a:ext cx="199" cy="11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212" name="Line 18"/>
              <p:cNvSpPr>
                <a:spLocks noChangeShapeType="1"/>
              </p:cNvSpPr>
              <p:nvPr/>
            </p:nvSpPr>
            <p:spPr bwMode="auto">
              <a:xfrm>
                <a:off x="1305" y="985"/>
                <a:ext cx="0" cy="2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5193" name="Line 19"/>
            <p:cNvSpPr>
              <a:spLocks noChangeShapeType="1"/>
            </p:cNvSpPr>
            <p:nvPr/>
          </p:nvSpPr>
          <p:spPr bwMode="auto">
            <a:xfrm>
              <a:off x="903" y="1111"/>
              <a:ext cx="10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4" name="Line 20"/>
            <p:cNvSpPr>
              <a:spLocks noChangeShapeType="1"/>
            </p:cNvSpPr>
            <p:nvPr/>
          </p:nvSpPr>
          <p:spPr bwMode="auto">
            <a:xfrm>
              <a:off x="1485" y="959"/>
              <a:ext cx="0" cy="298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5" name="Line 21"/>
            <p:cNvSpPr>
              <a:spLocks noChangeShapeType="1"/>
            </p:cNvSpPr>
            <p:nvPr/>
          </p:nvSpPr>
          <p:spPr bwMode="auto">
            <a:xfrm>
              <a:off x="1296" y="1429"/>
              <a:ext cx="216" cy="1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6" name="Line 22"/>
            <p:cNvSpPr>
              <a:spLocks noChangeShapeType="1"/>
            </p:cNvSpPr>
            <p:nvPr/>
          </p:nvSpPr>
          <p:spPr bwMode="auto">
            <a:xfrm flipH="1">
              <a:off x="1299" y="1554"/>
              <a:ext cx="199" cy="1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7" name="Line 23"/>
            <p:cNvSpPr>
              <a:spLocks noChangeShapeType="1"/>
            </p:cNvSpPr>
            <p:nvPr/>
          </p:nvSpPr>
          <p:spPr bwMode="auto">
            <a:xfrm>
              <a:off x="1315" y="1429"/>
              <a:ext cx="0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8" name="Line 24"/>
            <p:cNvSpPr>
              <a:spLocks noChangeShapeType="1"/>
            </p:cNvSpPr>
            <p:nvPr/>
          </p:nvSpPr>
          <p:spPr bwMode="auto">
            <a:xfrm>
              <a:off x="913" y="1543"/>
              <a:ext cx="102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9" name="Line 25"/>
            <p:cNvSpPr>
              <a:spLocks noChangeShapeType="1"/>
            </p:cNvSpPr>
            <p:nvPr/>
          </p:nvSpPr>
          <p:spPr bwMode="auto">
            <a:xfrm>
              <a:off x="1507" y="1403"/>
              <a:ext cx="0" cy="29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0" name="Line 26"/>
            <p:cNvSpPr>
              <a:spLocks noChangeShapeType="1"/>
            </p:cNvSpPr>
            <p:nvPr/>
          </p:nvSpPr>
          <p:spPr bwMode="auto">
            <a:xfrm>
              <a:off x="1926" y="1120"/>
              <a:ext cx="0" cy="7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35201" name="Rectangle 27"/>
            <p:cNvSpPr>
              <a:spLocks noChangeArrowheads="1"/>
            </p:cNvSpPr>
            <p:nvPr/>
          </p:nvSpPr>
          <p:spPr bwMode="auto">
            <a:xfrm rot="-5400000">
              <a:off x="1792" y="1816"/>
              <a:ext cx="282" cy="109"/>
            </a:xfrm>
            <a:prstGeom prst="rect">
              <a:avLst/>
            </a:prstGeom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2" name="Line 28"/>
            <p:cNvSpPr>
              <a:spLocks noChangeShapeType="1"/>
            </p:cNvSpPr>
            <p:nvPr/>
          </p:nvSpPr>
          <p:spPr bwMode="auto">
            <a:xfrm>
              <a:off x="1933" y="2003"/>
              <a:ext cx="0" cy="3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3" name="Oval 29"/>
            <p:cNvSpPr>
              <a:spLocks noChangeArrowheads="1"/>
            </p:cNvSpPr>
            <p:nvPr/>
          </p:nvSpPr>
          <p:spPr bwMode="auto">
            <a:xfrm>
              <a:off x="852" y="1081"/>
              <a:ext cx="45" cy="4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4" name="Oval 30"/>
            <p:cNvSpPr>
              <a:spLocks noChangeArrowheads="1"/>
            </p:cNvSpPr>
            <p:nvPr/>
          </p:nvSpPr>
          <p:spPr bwMode="auto">
            <a:xfrm>
              <a:off x="870" y="1510"/>
              <a:ext cx="45" cy="4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5" name="Line 31"/>
            <p:cNvSpPr>
              <a:spLocks noChangeShapeType="1"/>
            </p:cNvSpPr>
            <p:nvPr/>
          </p:nvSpPr>
          <p:spPr bwMode="auto">
            <a:xfrm>
              <a:off x="1705" y="1543"/>
              <a:ext cx="5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6" name="Text Box 32"/>
            <p:cNvSpPr txBox="1">
              <a:spLocks noChangeArrowheads="1"/>
            </p:cNvSpPr>
            <p:nvPr/>
          </p:nvSpPr>
          <p:spPr bwMode="auto">
            <a:xfrm>
              <a:off x="1202" y="619"/>
              <a:ext cx="406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803070505020304" pitchFamily="18" charset="0"/>
                  <a:ea typeface="长城粗隶书" pitchFamily="49" charset="-122"/>
                </a:rPr>
                <a:t>D</a:t>
              </a:r>
              <a:r>
                <a:rPr kumimoji="1" lang="en-US" altLang="zh-CN" sz="2800" b="1" baseline="-25000">
                  <a:latin typeface="Times New Roman" panose="02020803070505020304" pitchFamily="18" charset="0"/>
                  <a:ea typeface="长城粗隶书" pitchFamily="49" charset="-122"/>
                </a:rPr>
                <a:t>A</a:t>
              </a:r>
              <a:endParaRPr kumimoji="1" lang="en-US" altLang="zh-CN" sz="3200" b="1"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5207" name="Text Box 33"/>
            <p:cNvSpPr txBox="1">
              <a:spLocks noChangeArrowheads="1"/>
            </p:cNvSpPr>
            <p:nvPr/>
          </p:nvSpPr>
          <p:spPr bwMode="auto">
            <a:xfrm>
              <a:off x="1977" y="1708"/>
              <a:ext cx="309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803070505020304" pitchFamily="18" charset="0"/>
                  <a:ea typeface="长城粗隶书" pitchFamily="49" charset="-122"/>
                </a:rPr>
                <a:t>R</a:t>
              </a:r>
              <a:endParaRPr kumimoji="1" lang="en-US" altLang="zh-CN" sz="2800" b="1" i="1"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5208" name="Text Box 34"/>
            <p:cNvSpPr txBox="1">
              <a:spLocks noChangeArrowheads="1"/>
            </p:cNvSpPr>
            <p:nvPr/>
          </p:nvSpPr>
          <p:spPr bwMode="auto">
            <a:xfrm>
              <a:off x="1261" y="1640"/>
              <a:ext cx="442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803070505020304" pitchFamily="18" charset="0"/>
                  <a:ea typeface="长城粗隶书" pitchFamily="49" charset="-122"/>
                </a:rPr>
                <a:t>D</a:t>
              </a:r>
              <a:r>
                <a:rPr kumimoji="1" lang="en-US" altLang="zh-CN" sz="2800" b="1" baseline="-25000">
                  <a:latin typeface="Times New Roman" panose="02020803070505020304" pitchFamily="18" charset="0"/>
                  <a:ea typeface="长城粗隶书" pitchFamily="49" charset="-122"/>
                </a:rPr>
                <a:t>B</a:t>
              </a:r>
              <a:endParaRPr kumimoji="1" lang="en-US" altLang="zh-CN" sz="3200" b="1"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5209" name="Oval 35"/>
            <p:cNvSpPr>
              <a:spLocks noChangeArrowheads="1"/>
            </p:cNvSpPr>
            <p:nvPr/>
          </p:nvSpPr>
          <p:spPr bwMode="auto">
            <a:xfrm>
              <a:off x="1891" y="1523"/>
              <a:ext cx="45" cy="45"/>
            </a:xfrm>
            <a:prstGeom prst="ellipse">
              <a:avLst/>
            </a:prstGeom>
            <a:noFill/>
            <a:ln w="38100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7508" name="Text Box 36"/>
          <p:cNvSpPr txBox="1">
            <a:spLocks noChangeArrowheads="1"/>
          </p:cNvSpPr>
          <p:nvPr/>
        </p:nvSpPr>
        <p:spPr bwMode="auto">
          <a:xfrm>
            <a:off x="3779838" y="4581525"/>
            <a:ext cx="5021262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B 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＜ 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F</a:t>
            </a:r>
            <a:r>
              <a:rPr kumimoji="1" lang="en-US" altLang="zh-CN" sz="2800" b="1">
                <a:latin typeface="Times New Roman" panose="02020803070505020304" pitchFamily="18" charset="0"/>
                <a:ea typeface="长城粗隶书" pitchFamily="49" charset="-122"/>
              </a:rPr>
              <a:t> </a:t>
            </a:r>
            <a:r>
              <a:rPr kumimoji="1" lang="zh-CN" altLang="en-US" sz="2800" b="1">
                <a:latin typeface="Times New Roman" panose="02020803070505020304" pitchFamily="18" charset="0"/>
                <a:ea typeface="长城粗隶书" pitchFamily="49" charset="-122"/>
              </a:rPr>
              <a:t>，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zh-CN" sz="2800" b="1">
                <a:latin typeface="楷体_GB2312" pitchFamily="49" charset="-122"/>
                <a:ea typeface="楷体_GB2312" pitchFamily="49" charset="-122"/>
              </a:rPr>
              <a:t>截止，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2800" b="1">
                <a:latin typeface="楷体_GB2312" pitchFamily="49" charset="-122"/>
                <a:ea typeface="楷体_GB2312" pitchFamily="49" charset="-122"/>
              </a:rPr>
              <a:t>将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F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隔离</a:t>
            </a:r>
            <a:endParaRPr kumimoji="1"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7509" name="Text Box 37"/>
          <p:cNvSpPr txBox="1">
            <a:spLocks noChangeArrowheads="1"/>
          </p:cNvSpPr>
          <p:nvPr/>
        </p:nvSpPr>
        <p:spPr bwMode="auto">
          <a:xfrm>
            <a:off x="4211638" y="2349500"/>
            <a:ext cx="46974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A 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为理想二极管</a:t>
            </a:r>
            <a:r>
              <a:rPr kumimoji="1" lang="zh-CN" altLang="en-US" sz="2800" b="1">
                <a:latin typeface="长城粗隶书" pitchFamily="49" charset="-122"/>
                <a:ea typeface="长城粗隶书" pitchFamily="49" charset="-122"/>
              </a:rPr>
              <a:t> </a:t>
            </a:r>
            <a:endParaRPr kumimoji="1" lang="zh-CN" altLang="en-US" sz="2800" b="1">
              <a:latin typeface="长城粗隶书" pitchFamily="49" charset="-122"/>
              <a:ea typeface="长城粗隶书" pitchFamily="49" charset="-122"/>
            </a:endParaRPr>
          </a:p>
        </p:txBody>
      </p:sp>
      <p:sp>
        <p:nvSpPr>
          <p:cNvPr id="617510" name="Text Box 38"/>
          <p:cNvSpPr txBox="1">
            <a:spLocks noChangeArrowheads="1"/>
          </p:cNvSpPr>
          <p:nvPr/>
        </p:nvSpPr>
        <p:spPr bwMode="auto">
          <a:xfrm>
            <a:off x="190500" y="484188"/>
            <a:ext cx="5962650" cy="525401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二极管的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钳</a:t>
            </a:r>
            <a:r>
              <a:rPr kumimoji="1" lang="zh-CN" altLang="zh-CN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位和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隔离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应用</a:t>
            </a:r>
            <a:endParaRPr kumimoji="1" lang="zh-CN" altLang="en-US" sz="2800" b="1" dirty="0">
              <a:solidFill>
                <a:srgbClr val="0000CC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4" name="Group 39"/>
          <p:cNvGrpSpPr/>
          <p:nvPr/>
        </p:nvGrpSpPr>
        <p:grpSpPr bwMode="auto">
          <a:xfrm>
            <a:off x="228600" y="1150938"/>
            <a:ext cx="619125" cy="663575"/>
            <a:chOff x="240" y="144"/>
            <a:chExt cx="390" cy="418"/>
          </a:xfrm>
        </p:grpSpPr>
        <p:sp>
          <p:nvSpPr>
            <p:cNvPr id="135181" name="Oval 40"/>
            <p:cNvSpPr>
              <a:spLocks noChangeArrowheads="1"/>
            </p:cNvSpPr>
            <p:nvPr/>
          </p:nvSpPr>
          <p:spPr bwMode="auto">
            <a:xfrm>
              <a:off x="240" y="144"/>
              <a:ext cx="390" cy="41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2" name="Rectangle 41"/>
            <p:cNvSpPr>
              <a:spLocks noChangeArrowheads="1"/>
            </p:cNvSpPr>
            <p:nvPr/>
          </p:nvSpPr>
          <p:spPr bwMode="auto">
            <a:xfrm>
              <a:off x="252" y="166"/>
              <a:ext cx="37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803070505020304" pitchFamily="18" charset="0"/>
                </a:rPr>
                <a:t>例</a:t>
              </a:r>
              <a:endParaRPr kumimoji="1" lang="zh-CN" altLang="en-US" sz="2400">
                <a:latin typeface="Times New Roman" panose="02020803070505020304" pitchFamily="18" charset="0"/>
              </a:endParaRPr>
            </a:p>
          </p:txBody>
        </p:sp>
      </p:grpSp>
      <p:sp>
        <p:nvSpPr>
          <p:cNvPr id="617514" name="Rectangle 42"/>
          <p:cNvSpPr>
            <a:spLocks noChangeArrowheads="1"/>
          </p:cNvSpPr>
          <p:nvPr/>
        </p:nvSpPr>
        <p:spPr bwMode="auto">
          <a:xfrm>
            <a:off x="1066800" y="1112838"/>
            <a:ext cx="74295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/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电路中，输入端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=+3V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= 0V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， 试求输出端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F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的电位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F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00CC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17515" name="Rectangle 43"/>
          <p:cNvSpPr>
            <a:spLocks noChangeArrowheads="1"/>
          </p:cNvSpPr>
          <p:nvPr/>
        </p:nvSpPr>
        <p:spPr bwMode="auto">
          <a:xfrm>
            <a:off x="3557588" y="2339975"/>
            <a:ext cx="996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解：</a:t>
            </a:r>
            <a:endParaRPr lang="zh-CN" altLang="en-US" sz="2800" b="1">
              <a:solidFill>
                <a:srgbClr val="FF0000"/>
              </a:solidFill>
              <a:latin typeface="Times New Roman" panose="02020803070505020304" pitchFamily="18" charset="0"/>
            </a:endParaRPr>
          </a:p>
        </p:txBody>
      </p:sp>
      <p:sp>
        <p:nvSpPr>
          <p:cNvPr id="617516" name="Line 44"/>
          <p:cNvSpPr>
            <a:spLocks noChangeShapeType="1"/>
          </p:cNvSpPr>
          <p:nvPr/>
        </p:nvSpPr>
        <p:spPr bwMode="auto">
          <a:xfrm>
            <a:off x="3562350" y="2484438"/>
            <a:ext cx="0" cy="360045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6" grpId="0" autoUpdateAnimBg="0"/>
      <p:bldP spid="617508" grpId="0" autoUpdateAnimBg="0"/>
      <p:bldP spid="617509" grpId="0" autoUpdateAnimBg="0"/>
      <p:bldP spid="617510" grpId="0" autoUpdateAnimBg="0"/>
      <p:bldP spid="617514" grpId="0" autoUpdateAnimBg="0"/>
      <p:bldP spid="617515" grpId="0" autoUpdateAnimBg="0"/>
      <p:bldP spid="6175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ext Box 2"/>
          <p:cNvSpPr txBox="1">
            <a:spLocks noChangeArrowheads="1"/>
          </p:cNvSpPr>
          <p:nvPr/>
        </p:nvSpPr>
        <p:spPr bwMode="auto">
          <a:xfrm>
            <a:off x="250825" y="401320"/>
            <a:ext cx="5270500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4.1.3  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特殊二极管</a:t>
            </a:r>
            <a:endParaRPr kumimoji="1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29352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(1)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结构和符号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64"/>
          <p:cNvGrpSpPr/>
          <p:nvPr/>
        </p:nvGrpSpPr>
        <p:grpSpPr bwMode="auto">
          <a:xfrm>
            <a:off x="4972050" y="990600"/>
            <a:ext cx="4064000" cy="3559175"/>
            <a:chOff x="3132" y="624"/>
            <a:chExt cx="2560" cy="2242"/>
          </a:xfrm>
        </p:grpSpPr>
        <p:sp>
          <p:nvSpPr>
            <p:cNvPr id="12322" name="Line 7"/>
            <p:cNvSpPr>
              <a:spLocks noChangeShapeType="1"/>
            </p:cNvSpPr>
            <p:nvPr/>
          </p:nvSpPr>
          <p:spPr bwMode="auto">
            <a:xfrm>
              <a:off x="4830" y="663"/>
              <a:ext cx="0" cy="2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323" name="Group 63"/>
            <p:cNvGrpSpPr/>
            <p:nvPr/>
          </p:nvGrpSpPr>
          <p:grpSpPr bwMode="auto">
            <a:xfrm>
              <a:off x="3132" y="624"/>
              <a:ext cx="2560" cy="2040"/>
              <a:chOff x="3132" y="624"/>
              <a:chExt cx="2560" cy="2040"/>
            </a:xfrm>
          </p:grpSpPr>
          <p:sp>
            <p:nvSpPr>
              <p:cNvPr id="12324" name="Text Box 6"/>
              <p:cNvSpPr txBox="1">
                <a:spLocks noChangeArrowheads="1"/>
              </p:cNvSpPr>
              <p:nvPr/>
            </p:nvSpPr>
            <p:spPr bwMode="auto">
              <a:xfrm>
                <a:off x="5356" y="1668"/>
                <a:ext cx="33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endPara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25" name="Line 8"/>
              <p:cNvSpPr>
                <a:spLocks noChangeShapeType="1"/>
              </p:cNvSpPr>
              <p:nvPr/>
            </p:nvSpPr>
            <p:spPr bwMode="auto">
              <a:xfrm>
                <a:off x="3432" y="1680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6" name="Freeform 9"/>
              <p:cNvSpPr/>
              <p:nvPr/>
            </p:nvSpPr>
            <p:spPr bwMode="auto">
              <a:xfrm>
                <a:off x="4836" y="792"/>
                <a:ext cx="576" cy="892"/>
              </a:xfrm>
              <a:custGeom>
                <a:avLst/>
                <a:gdLst>
                  <a:gd name="T0" fmla="*/ 0 w 576"/>
                  <a:gd name="T1" fmla="*/ 616 h 1288"/>
                  <a:gd name="T2" fmla="*/ 288 w 576"/>
                  <a:gd name="T3" fmla="*/ 616 h 1288"/>
                  <a:gd name="T4" fmla="*/ 372 w 576"/>
                  <a:gd name="T5" fmla="*/ 605 h 1288"/>
                  <a:gd name="T6" fmla="*/ 420 w 576"/>
                  <a:gd name="T7" fmla="*/ 558 h 1288"/>
                  <a:gd name="T8" fmla="*/ 492 w 576"/>
                  <a:gd name="T9" fmla="*/ 397 h 1288"/>
                  <a:gd name="T10" fmla="*/ 576 w 576"/>
                  <a:gd name="T11" fmla="*/ 0 h 12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288"/>
                  <a:gd name="T20" fmla="*/ 576 w 576"/>
                  <a:gd name="T21" fmla="*/ 1288 h 12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288">
                    <a:moveTo>
                      <a:pt x="0" y="1284"/>
                    </a:moveTo>
                    <a:cubicBezTo>
                      <a:pt x="48" y="1282"/>
                      <a:pt x="226" y="1288"/>
                      <a:pt x="288" y="1284"/>
                    </a:cubicBezTo>
                    <a:cubicBezTo>
                      <a:pt x="350" y="1280"/>
                      <a:pt x="350" y="1280"/>
                      <a:pt x="372" y="1260"/>
                    </a:cubicBezTo>
                    <a:cubicBezTo>
                      <a:pt x="394" y="1240"/>
                      <a:pt x="400" y="1236"/>
                      <a:pt x="420" y="1164"/>
                    </a:cubicBezTo>
                    <a:cubicBezTo>
                      <a:pt x="440" y="1092"/>
                      <a:pt x="466" y="1022"/>
                      <a:pt x="492" y="828"/>
                    </a:cubicBezTo>
                    <a:cubicBezTo>
                      <a:pt x="518" y="634"/>
                      <a:pt x="562" y="138"/>
                      <a:pt x="576" y="0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7" name="Text Box 10"/>
              <p:cNvSpPr txBox="1">
                <a:spLocks noChangeArrowheads="1"/>
              </p:cNvSpPr>
              <p:nvPr/>
            </p:nvSpPr>
            <p:spPr bwMode="auto">
              <a:xfrm>
                <a:off x="4860" y="624"/>
                <a:ext cx="19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endPara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28" name="Line 11"/>
              <p:cNvSpPr>
                <a:spLocks noChangeShapeType="1"/>
              </p:cNvSpPr>
              <p:nvPr/>
            </p:nvSpPr>
            <p:spPr bwMode="auto">
              <a:xfrm flipH="1">
                <a:off x="3672" y="1344"/>
                <a:ext cx="0" cy="114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9" name="Line 12"/>
              <p:cNvSpPr>
                <a:spLocks noChangeShapeType="1"/>
              </p:cNvSpPr>
              <p:nvPr/>
            </p:nvSpPr>
            <p:spPr bwMode="auto">
              <a:xfrm>
                <a:off x="3816" y="1812"/>
                <a:ext cx="1032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0" name="Text Box 13"/>
              <p:cNvSpPr txBox="1">
                <a:spLocks noChangeArrowheads="1"/>
              </p:cNvSpPr>
              <p:nvPr/>
            </p:nvSpPr>
            <p:spPr bwMode="auto">
              <a:xfrm>
                <a:off x="3756" y="1392"/>
                <a:ext cx="80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Zmax</a:t>
                </a:r>
                <a:endParaRPr kumimoji="1" lang="en-US" altLang="zh-CN" sz="2400" b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31" name="Text Box 14"/>
              <p:cNvSpPr txBox="1">
                <a:spLocks noChangeArrowheads="1"/>
              </p:cNvSpPr>
              <p:nvPr/>
            </p:nvSpPr>
            <p:spPr bwMode="auto">
              <a:xfrm>
                <a:off x="4824" y="1827"/>
                <a:ext cx="540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Zmin</a:t>
                </a:r>
                <a:endParaRPr kumimoji="1" lang="en-US" altLang="zh-CN" sz="2400" b="1" baseline="-25000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32" name="Line 15"/>
              <p:cNvSpPr>
                <a:spLocks noChangeShapeType="1"/>
              </p:cNvSpPr>
              <p:nvPr/>
            </p:nvSpPr>
            <p:spPr bwMode="auto">
              <a:xfrm flipH="1">
                <a:off x="3672" y="2508"/>
                <a:ext cx="1188" cy="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3" name="Text Box 16"/>
              <p:cNvSpPr txBox="1">
                <a:spLocks noChangeArrowheads="1"/>
              </p:cNvSpPr>
              <p:nvPr/>
            </p:nvSpPr>
            <p:spPr bwMode="auto">
              <a:xfrm>
                <a:off x="4836" y="2311"/>
                <a:ext cx="67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Zmax</a:t>
                </a:r>
                <a:endParaRPr kumimoji="1" lang="en-US" altLang="zh-CN" sz="2400" b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34" name="Line 17"/>
              <p:cNvSpPr>
                <a:spLocks noChangeShapeType="1"/>
              </p:cNvSpPr>
              <p:nvPr/>
            </p:nvSpPr>
            <p:spPr bwMode="auto">
              <a:xfrm>
                <a:off x="3444" y="1392"/>
                <a:ext cx="228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5" name="Line 18"/>
              <p:cNvSpPr>
                <a:spLocks noChangeShapeType="1"/>
              </p:cNvSpPr>
              <p:nvPr/>
            </p:nvSpPr>
            <p:spPr bwMode="auto">
              <a:xfrm flipV="1">
                <a:off x="3804" y="1380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triangle" w="med" len="med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6" name="Text Box 19"/>
              <p:cNvSpPr txBox="1">
                <a:spLocks noChangeArrowheads="1"/>
              </p:cNvSpPr>
              <p:nvPr/>
            </p:nvSpPr>
            <p:spPr bwMode="auto">
              <a:xfrm>
                <a:off x="3480" y="1063"/>
                <a:ext cx="57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</a:t>
                </a: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U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Z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37" name="Line 20"/>
              <p:cNvSpPr>
                <a:spLocks noChangeShapeType="1"/>
              </p:cNvSpPr>
              <p:nvPr/>
            </p:nvSpPr>
            <p:spPr bwMode="auto">
              <a:xfrm>
                <a:off x="4008" y="1812"/>
                <a:ext cx="0" cy="6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8" name="Text Box 21"/>
              <p:cNvSpPr txBox="1">
                <a:spLocks noChangeArrowheads="1"/>
              </p:cNvSpPr>
              <p:nvPr/>
            </p:nvSpPr>
            <p:spPr bwMode="auto">
              <a:xfrm>
                <a:off x="4032" y="2004"/>
                <a:ext cx="45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</a:t>
                </a: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I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Z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39" name="Text Box 22"/>
              <p:cNvSpPr txBox="1">
                <a:spLocks noChangeArrowheads="1"/>
              </p:cNvSpPr>
              <p:nvPr/>
            </p:nvSpPr>
            <p:spPr bwMode="auto">
              <a:xfrm>
                <a:off x="4812" y="1645"/>
                <a:ext cx="33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340" name="Group 23"/>
              <p:cNvGrpSpPr/>
              <p:nvPr/>
            </p:nvGrpSpPr>
            <p:grpSpPr bwMode="auto">
              <a:xfrm>
                <a:off x="3684" y="1692"/>
                <a:ext cx="1140" cy="972"/>
                <a:chOff x="2136" y="2748"/>
                <a:chExt cx="1152" cy="1392"/>
              </a:xfrm>
            </p:grpSpPr>
            <p:sp>
              <p:nvSpPr>
                <p:cNvPr id="12348" name="Freeform 24"/>
                <p:cNvSpPr/>
                <p:nvPr/>
              </p:nvSpPr>
              <p:spPr bwMode="auto">
                <a:xfrm>
                  <a:off x="2136" y="2782"/>
                  <a:ext cx="1032" cy="1358"/>
                </a:xfrm>
                <a:custGeom>
                  <a:avLst/>
                  <a:gdLst>
                    <a:gd name="T0" fmla="*/ 1032 w 1032"/>
                    <a:gd name="T1" fmla="*/ 2 h 1466"/>
                    <a:gd name="T2" fmla="*/ 720 w 1032"/>
                    <a:gd name="T3" fmla="*/ 12 h 1466"/>
                    <a:gd name="T4" fmla="*/ 228 w 1032"/>
                    <a:gd name="T5" fmla="*/ 12 h 1466"/>
                    <a:gd name="T6" fmla="*/ 96 w 1032"/>
                    <a:gd name="T7" fmla="*/ 84 h 1466"/>
                    <a:gd name="T8" fmla="*/ 60 w 1032"/>
                    <a:gd name="T9" fmla="*/ 413 h 1466"/>
                    <a:gd name="T10" fmla="*/ 12 w 1032"/>
                    <a:gd name="T11" fmla="*/ 1083 h 1466"/>
                    <a:gd name="T12" fmla="*/ 0 w 1032"/>
                    <a:gd name="T13" fmla="*/ 1258 h 146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32"/>
                    <a:gd name="T22" fmla="*/ 0 h 1466"/>
                    <a:gd name="T23" fmla="*/ 1032 w 1032"/>
                    <a:gd name="T24" fmla="*/ 1466 h 146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32" h="1466">
                      <a:moveTo>
                        <a:pt x="1032" y="2"/>
                      </a:moveTo>
                      <a:cubicBezTo>
                        <a:pt x="943" y="7"/>
                        <a:pt x="854" y="12"/>
                        <a:pt x="720" y="14"/>
                      </a:cubicBezTo>
                      <a:cubicBezTo>
                        <a:pt x="586" y="16"/>
                        <a:pt x="332" y="0"/>
                        <a:pt x="228" y="14"/>
                      </a:cubicBezTo>
                      <a:cubicBezTo>
                        <a:pt x="124" y="28"/>
                        <a:pt x="124" y="20"/>
                        <a:pt x="96" y="98"/>
                      </a:cubicBezTo>
                      <a:cubicBezTo>
                        <a:pt x="68" y="176"/>
                        <a:pt x="74" y="288"/>
                        <a:pt x="60" y="482"/>
                      </a:cubicBezTo>
                      <a:cubicBezTo>
                        <a:pt x="46" y="676"/>
                        <a:pt x="22" y="1098"/>
                        <a:pt x="12" y="1262"/>
                      </a:cubicBezTo>
                      <a:cubicBezTo>
                        <a:pt x="2" y="1426"/>
                        <a:pt x="2" y="1432"/>
                        <a:pt x="0" y="1466"/>
                      </a:cubicBez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49" name="Freeform 25"/>
                <p:cNvSpPr/>
                <p:nvPr/>
              </p:nvSpPr>
              <p:spPr bwMode="auto">
                <a:xfrm>
                  <a:off x="3144" y="2748"/>
                  <a:ext cx="144" cy="48"/>
                </a:xfrm>
                <a:custGeom>
                  <a:avLst/>
                  <a:gdLst>
                    <a:gd name="T0" fmla="*/ 0 w 144"/>
                    <a:gd name="T1" fmla="*/ 48 h 48"/>
                    <a:gd name="T2" fmla="*/ 144 w 144"/>
                    <a:gd name="T3" fmla="*/ 0 h 48"/>
                    <a:gd name="T4" fmla="*/ 0 60000 65536"/>
                    <a:gd name="T5" fmla="*/ 0 60000 65536"/>
                    <a:gd name="T6" fmla="*/ 0 w 144"/>
                    <a:gd name="T7" fmla="*/ 0 h 48"/>
                    <a:gd name="T8" fmla="*/ 144 w 144"/>
                    <a:gd name="T9" fmla="*/ 48 h 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4" h="48">
                      <a:moveTo>
                        <a:pt x="0" y="48"/>
                      </a:moveTo>
                      <a:cubicBezTo>
                        <a:pt x="60" y="28"/>
                        <a:pt x="120" y="8"/>
                        <a:pt x="144" y="0"/>
                      </a:cubicBezTo>
                    </a:path>
                  </a:pathLst>
                </a:custGeom>
                <a:noFill/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341" name="Text Box 26"/>
              <p:cNvSpPr txBox="1">
                <a:spLocks noChangeArrowheads="1"/>
              </p:cNvSpPr>
              <p:nvPr/>
            </p:nvSpPr>
            <p:spPr bwMode="auto">
              <a:xfrm>
                <a:off x="3744" y="1752"/>
                <a:ext cx="33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42" name="Text Box 27"/>
              <p:cNvSpPr txBox="1">
                <a:spLocks noChangeArrowheads="1"/>
              </p:cNvSpPr>
              <p:nvPr/>
            </p:nvSpPr>
            <p:spPr bwMode="auto">
              <a:xfrm>
                <a:off x="3132" y="1368"/>
                <a:ext cx="624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Zmin</a:t>
                </a:r>
                <a:endParaRPr kumimoji="1" lang="en-US" altLang="zh-CN" sz="2400" b="1" baseline="-25000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43" name="Line 28"/>
              <p:cNvSpPr>
                <a:spLocks noChangeShapeType="1"/>
              </p:cNvSpPr>
              <p:nvPr/>
            </p:nvSpPr>
            <p:spPr bwMode="auto">
              <a:xfrm flipH="1">
                <a:off x="3792" y="1344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prstDash val="dash"/>
                <a:round/>
              </a:ln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44" name="Line 29"/>
              <p:cNvSpPr>
                <a:spLocks noChangeShapeType="1"/>
              </p:cNvSpPr>
              <p:nvPr/>
            </p:nvSpPr>
            <p:spPr bwMode="auto">
              <a:xfrm>
                <a:off x="3672" y="1632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</a:ln>
            </p:spPr>
            <p:txBody>
              <a:bodyPr lIns="92075" tIns="46038" rIns="92075" bIns="46038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45" name="Oval 30"/>
              <p:cNvSpPr>
                <a:spLocks noChangeArrowheads="1"/>
              </p:cNvSpPr>
              <p:nvPr/>
            </p:nvSpPr>
            <p:spPr bwMode="auto">
              <a:xfrm>
                <a:off x="3744" y="1764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46" name="Text Box 31"/>
              <p:cNvSpPr txBox="1">
                <a:spLocks noChangeArrowheads="1"/>
              </p:cNvSpPr>
              <p:nvPr/>
            </p:nvSpPr>
            <p:spPr bwMode="auto">
              <a:xfrm>
                <a:off x="3444" y="2328"/>
                <a:ext cx="336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33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47" name="Oval 32"/>
              <p:cNvSpPr>
                <a:spLocks noChangeArrowheads="1"/>
              </p:cNvSpPr>
              <p:nvPr/>
            </p:nvSpPr>
            <p:spPr bwMode="auto">
              <a:xfrm>
                <a:off x="3648" y="2472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 wrap="none" lIns="92075" tIns="46038" rIns="92075" bIns="46038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3"/>
          <p:cNvGrpSpPr/>
          <p:nvPr/>
        </p:nvGrpSpPr>
        <p:grpSpPr bwMode="auto">
          <a:xfrm>
            <a:off x="3309938" y="1117600"/>
            <a:ext cx="1403350" cy="1898650"/>
            <a:chOff x="345" y="1268"/>
            <a:chExt cx="848" cy="1196"/>
          </a:xfrm>
        </p:grpSpPr>
        <p:sp>
          <p:nvSpPr>
            <p:cNvPr id="12312" name="Line 34"/>
            <p:cNvSpPr>
              <a:spLocks noChangeShapeType="1"/>
            </p:cNvSpPr>
            <p:nvPr/>
          </p:nvSpPr>
          <p:spPr bwMode="auto">
            <a:xfrm>
              <a:off x="424" y="1635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3" name="AutoShape 35"/>
            <p:cNvSpPr>
              <a:spLocks noChangeArrowheads="1"/>
            </p:cNvSpPr>
            <p:nvPr/>
          </p:nvSpPr>
          <p:spPr bwMode="auto">
            <a:xfrm>
              <a:off x="415" y="1611"/>
              <a:ext cx="347" cy="27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4" name="Line 36"/>
            <p:cNvSpPr>
              <a:spLocks noChangeShapeType="1"/>
            </p:cNvSpPr>
            <p:nvPr/>
          </p:nvSpPr>
          <p:spPr bwMode="auto">
            <a:xfrm>
              <a:off x="762" y="1635"/>
              <a:ext cx="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5" name="Line 37"/>
            <p:cNvSpPr>
              <a:spLocks noChangeShapeType="1"/>
            </p:cNvSpPr>
            <p:nvPr/>
          </p:nvSpPr>
          <p:spPr bwMode="auto">
            <a:xfrm>
              <a:off x="762" y="1635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6" name="Line 38"/>
            <p:cNvSpPr>
              <a:spLocks noChangeShapeType="1"/>
            </p:cNvSpPr>
            <p:nvPr/>
          </p:nvSpPr>
          <p:spPr bwMode="auto">
            <a:xfrm flipH="1">
              <a:off x="753" y="1629"/>
              <a:ext cx="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7" name="Line 39"/>
            <p:cNvSpPr>
              <a:spLocks noChangeShapeType="1"/>
            </p:cNvSpPr>
            <p:nvPr/>
          </p:nvSpPr>
          <p:spPr bwMode="auto">
            <a:xfrm>
              <a:off x="591" y="1376"/>
              <a:ext cx="0" cy="8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8" name="Text Box 40"/>
            <p:cNvSpPr txBox="1">
              <a:spLocks noChangeArrowheads="1"/>
            </p:cNvSpPr>
            <p:nvPr/>
          </p:nvSpPr>
          <p:spPr bwMode="auto">
            <a:xfrm>
              <a:off x="625" y="1856"/>
              <a:ext cx="191" cy="36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-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2319" name="Text Box 41"/>
            <p:cNvSpPr txBox="1">
              <a:spLocks noChangeArrowheads="1"/>
            </p:cNvSpPr>
            <p:nvPr/>
          </p:nvSpPr>
          <p:spPr bwMode="auto">
            <a:xfrm>
              <a:off x="608" y="1268"/>
              <a:ext cx="249" cy="36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2320" name="Rectangle 42"/>
            <p:cNvSpPr>
              <a:spLocks noChangeArrowheads="1"/>
            </p:cNvSpPr>
            <p:nvPr/>
          </p:nvSpPr>
          <p:spPr bwMode="auto">
            <a:xfrm>
              <a:off x="814" y="1624"/>
              <a:ext cx="37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8030705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800" b="1" baseline="-25000">
                  <a:latin typeface="Times New Roman" panose="02020803070505020304" pitchFamily="18" charset="0"/>
                  <a:ea typeface="楷体_GB2312" pitchFamily="49" charset="-122"/>
                </a:rPr>
                <a:t>Z</a:t>
              </a:r>
              <a:endPara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2321" name="Rectangle 43"/>
            <p:cNvSpPr>
              <a:spLocks noChangeArrowheads="1"/>
            </p:cNvSpPr>
            <p:nvPr/>
          </p:nvSpPr>
          <p:spPr bwMode="auto">
            <a:xfrm>
              <a:off x="345" y="2176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</a:pP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符号</a:t>
              </a:r>
              <a:endParaRPr kumimoji="1" lang="zh-CN" altLang="en-US" sz="24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20588" name="Rectangle 44"/>
          <p:cNvSpPr>
            <a:spLocks noChangeArrowheads="1"/>
          </p:cNvSpPr>
          <p:nvPr/>
        </p:nvSpPr>
        <p:spPr bwMode="auto">
          <a:xfrm>
            <a:off x="395288" y="2060575"/>
            <a:ext cx="287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面接触型硅二极管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0589" name="Text Box 45"/>
          <p:cNvSpPr txBox="1">
            <a:spLocks noChangeArrowheads="1"/>
          </p:cNvSpPr>
          <p:nvPr/>
        </p:nvSpPr>
        <p:spPr bwMode="auto">
          <a:xfrm>
            <a:off x="355600" y="2481263"/>
            <a:ext cx="26114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粗隶书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伏安特性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0590" name="Line 46"/>
          <p:cNvSpPr>
            <a:spLocks noChangeShapeType="1"/>
          </p:cNvSpPr>
          <p:nvPr/>
        </p:nvSpPr>
        <p:spPr bwMode="auto">
          <a:xfrm>
            <a:off x="4895850" y="1371600"/>
            <a:ext cx="0" cy="327660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620591" name="Line 47"/>
          <p:cNvSpPr>
            <a:spLocks noChangeShapeType="1"/>
          </p:cNvSpPr>
          <p:nvPr/>
        </p:nvSpPr>
        <p:spPr bwMode="auto">
          <a:xfrm rot="-5400000">
            <a:off x="6972300" y="2427288"/>
            <a:ext cx="0" cy="415290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620592" name="Rectangle 48"/>
          <p:cNvSpPr>
            <a:spLocks noChangeArrowheads="1"/>
          </p:cNvSpPr>
          <p:nvPr/>
        </p:nvSpPr>
        <p:spPr bwMode="auto">
          <a:xfrm>
            <a:off x="542925" y="3006725"/>
            <a:ext cx="45307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正向特性与普通硅二极管相同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0593" name="Rectangle 49"/>
          <p:cNvSpPr>
            <a:spLocks noChangeArrowheads="1"/>
          </p:cNvSpPr>
          <p:nvPr/>
        </p:nvSpPr>
        <p:spPr bwMode="auto">
          <a:xfrm>
            <a:off x="390525" y="3505200"/>
            <a:ext cx="37655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① 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未击穿区（</a:t>
            </a: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 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段）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0594" name="Rectangle 50"/>
          <p:cNvSpPr>
            <a:spLocks noChangeArrowheads="1"/>
          </p:cNvSpPr>
          <p:nvPr/>
        </p:nvSpPr>
        <p:spPr bwMode="auto">
          <a:xfrm>
            <a:off x="809625" y="3956050"/>
            <a:ext cx="24749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I≈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，反向截止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0595" name="Rectangle 51"/>
          <p:cNvSpPr>
            <a:spLocks noChangeArrowheads="1"/>
          </p:cNvSpPr>
          <p:nvPr/>
        </p:nvSpPr>
        <p:spPr bwMode="auto">
          <a:xfrm>
            <a:off x="409575" y="4305300"/>
            <a:ext cx="52419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② 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击穿区（稳压区</a:t>
            </a:r>
            <a:r>
              <a:rPr kumimoji="1" lang="zh-CN" altLang="en-US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a b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段）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0596" name="Rectangle 52"/>
          <p:cNvSpPr>
            <a:spLocks noChangeArrowheads="1"/>
          </p:cNvSpPr>
          <p:nvPr/>
        </p:nvSpPr>
        <p:spPr bwMode="auto">
          <a:xfrm>
            <a:off x="466725" y="4735513"/>
            <a:ext cx="6534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特性陡直，电压基本不变，具有稳定电压作用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6" name="Group 53"/>
          <p:cNvGrpSpPr/>
          <p:nvPr/>
        </p:nvGrpSpPr>
        <p:grpSpPr bwMode="auto">
          <a:xfrm>
            <a:off x="581025" y="5138738"/>
            <a:ext cx="7742238" cy="942975"/>
            <a:chOff x="366" y="3328"/>
            <a:chExt cx="4877" cy="594"/>
          </a:xfrm>
        </p:grpSpPr>
        <p:sp>
          <p:nvSpPr>
            <p:cNvPr id="620598" name="Rectangle 54"/>
            <p:cNvSpPr>
              <a:spLocks noChangeArrowheads="1"/>
            </p:cNvSpPr>
            <p:nvPr/>
          </p:nvSpPr>
          <p:spPr bwMode="auto">
            <a:xfrm>
              <a:off x="366" y="3470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动态电阻：</a:t>
              </a:r>
              <a:endPara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291" name="Object 55"/>
            <p:cNvGraphicFramePr>
              <a:graphicFrameLocks noChangeAspect="1"/>
            </p:cNvGraphicFramePr>
            <p:nvPr/>
          </p:nvGraphicFramePr>
          <p:xfrm>
            <a:off x="1391" y="3328"/>
            <a:ext cx="99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name="公式" r:id="rId1" imgW="15544800" imgH="10668000" progId="Equation.3">
                    <p:embed/>
                  </p:oleObj>
                </mc:Choice>
                <mc:Fallback>
                  <p:oleObj name="公式" r:id="rId1" imgW="15544800" imgH="10668000" progId="Equation.3">
                    <p:embed/>
                    <p:pic>
                      <p:nvPicPr>
                        <p:cNvPr id="0" name="Object 5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91" y="3328"/>
                          <a:ext cx="998" cy="5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600" name="Rectangle 56"/>
            <p:cNvSpPr>
              <a:spLocks noChangeArrowheads="1"/>
            </p:cNvSpPr>
            <p:nvPr/>
          </p:nvSpPr>
          <p:spPr bwMode="auto">
            <a:xfrm>
              <a:off x="2379" y="3470"/>
              <a:ext cx="286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动态电阻愈小稳压效果愈好</a:t>
              </a:r>
              <a:endPara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20601" name="Rectangle 57"/>
          <p:cNvSpPr>
            <a:spLocks noChangeArrowheads="1"/>
          </p:cNvSpPr>
          <p:nvPr/>
        </p:nvSpPr>
        <p:spPr bwMode="auto">
          <a:xfrm>
            <a:off x="466725" y="5876925"/>
            <a:ext cx="50228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③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热击穿区（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点以下线段）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7" name="Group 58"/>
          <p:cNvGrpSpPr/>
          <p:nvPr/>
        </p:nvGrpSpPr>
        <p:grpSpPr bwMode="auto">
          <a:xfrm>
            <a:off x="5024438" y="5876925"/>
            <a:ext cx="4119562" cy="503238"/>
            <a:chOff x="3165" y="3819"/>
            <a:chExt cx="2595" cy="317"/>
          </a:xfrm>
        </p:grpSpPr>
        <p:graphicFrame>
          <p:nvGraphicFramePr>
            <p:cNvPr id="12290" name="Object 59"/>
            <p:cNvGraphicFramePr>
              <a:graphicFrameLocks noChangeAspect="1"/>
            </p:cNvGraphicFramePr>
            <p:nvPr/>
          </p:nvGraphicFramePr>
          <p:xfrm>
            <a:off x="3165" y="3831"/>
            <a:ext cx="98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3" imgW="16154400" imgH="5486400" progId="Equation.3">
                    <p:embed/>
                  </p:oleObj>
                </mc:Choice>
                <mc:Fallback>
                  <p:oleObj name="公式" r:id="rId3" imgW="16154400" imgH="5486400" progId="Equation.3">
                    <p:embed/>
                    <p:pic>
                      <p:nvPicPr>
                        <p:cNvPr id="0" name="Object 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65" y="3831"/>
                          <a:ext cx="989" cy="3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604" name="Rectangle 60"/>
            <p:cNvSpPr>
              <a:spLocks noChangeArrowheads="1"/>
            </p:cNvSpPr>
            <p:nvPr/>
          </p:nvSpPr>
          <p:spPr bwMode="auto">
            <a:xfrm>
              <a:off x="4071" y="3819"/>
              <a:ext cx="168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过热，烧坏</a:t>
              </a: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PN</a:t>
              </a:r>
              <a:r>
                <a: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结</a:t>
              </a:r>
              <a:endPara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20606" name="Text Box 62"/>
          <p:cNvSpPr txBox="1">
            <a:spLocks noChangeArrowheads="1"/>
          </p:cNvSpPr>
          <p:nvPr/>
        </p:nvSpPr>
        <p:spPr bwMode="auto">
          <a:xfrm>
            <a:off x="250825" y="837565"/>
            <a:ext cx="7393009" cy="116955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ct val="50000"/>
              </a:spcBef>
              <a:buAutoNum type="arabicPeriod"/>
              <a:defRPr/>
            </a:pPr>
            <a:r>
              <a:rPr kumimoji="1"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稳压二极管：工作在反向击穿区</a:t>
            </a:r>
            <a:endParaRPr kumimoji="1" lang="en-US" altLang="zh-CN" sz="28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514350" indent="-514350">
              <a:spcBef>
                <a:spcPct val="50000"/>
              </a:spcBef>
              <a:buAutoNum type="arabicPeriod"/>
              <a:defRPr/>
            </a:pP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bldLvl="0" animBg="1" autoUpdateAnimBg="0"/>
      <p:bldP spid="620547" grpId="0" autoUpdateAnimBg="0"/>
      <p:bldP spid="620588" grpId="0" autoUpdateAnimBg="0"/>
      <p:bldP spid="620589" grpId="0" autoUpdateAnimBg="0"/>
      <p:bldP spid="620590" grpId="0" animBg="1"/>
      <p:bldP spid="620591" grpId="0" animBg="1"/>
      <p:bldP spid="620592" grpId="0" autoUpdateAnimBg="0"/>
      <p:bldP spid="620593" grpId="0" autoUpdateAnimBg="0"/>
      <p:bldP spid="620594" grpId="0" autoUpdateAnimBg="0"/>
      <p:bldP spid="620595" grpId="0" autoUpdateAnimBg="0"/>
      <p:bldP spid="620596" grpId="0" autoUpdateAnimBg="0"/>
      <p:bldP spid="620601" grpId="0" autoUpdateAnimBg="0"/>
      <p:bldP spid="620606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Text Box 2"/>
          <p:cNvSpPr txBox="1">
            <a:spLocks noChangeArrowheads="1"/>
          </p:cNvSpPr>
          <p:nvPr/>
        </p:nvSpPr>
        <p:spPr bwMode="auto">
          <a:xfrm>
            <a:off x="231775" y="388938"/>
            <a:ext cx="3787775" cy="5191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(3)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稳压二极管的参数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250825" y="2060575"/>
            <a:ext cx="4092575" cy="519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③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电压温度系数</a:t>
            </a:r>
            <a:r>
              <a:rPr kumimoji="1"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U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1573" name="Text Box 5"/>
          <p:cNvSpPr txBox="1">
            <a:spLocks noChangeArrowheads="1"/>
          </p:cNvSpPr>
          <p:nvPr/>
        </p:nvSpPr>
        <p:spPr bwMode="auto">
          <a:xfrm>
            <a:off x="111125" y="822325"/>
            <a:ext cx="3741738" cy="519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①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稳定电压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Z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1574" name="Text Box 6"/>
          <p:cNvSpPr txBox="1">
            <a:spLocks noChangeArrowheads="1"/>
          </p:cNvSpPr>
          <p:nvPr/>
        </p:nvSpPr>
        <p:spPr bwMode="auto">
          <a:xfrm>
            <a:off x="2771775" y="822325"/>
            <a:ext cx="43545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长城粗隶书" pitchFamily="49" charset="-122"/>
                <a:ea typeface="楷体_GB2312" pitchFamily="49" charset="-122"/>
              </a:rPr>
              <a:t>稳压二极管的稳压值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长城粗隶书" pitchFamily="49" charset="-122"/>
              <a:ea typeface="楷体_GB2312" pitchFamily="49" charset="-122"/>
            </a:endParaRPr>
          </a:p>
        </p:txBody>
      </p:sp>
      <p:sp>
        <p:nvSpPr>
          <p:cNvPr id="621576" name="Text Box 8"/>
          <p:cNvSpPr txBox="1">
            <a:spLocks noChangeArrowheads="1"/>
          </p:cNvSpPr>
          <p:nvPr/>
        </p:nvSpPr>
        <p:spPr bwMode="auto">
          <a:xfrm>
            <a:off x="250825" y="1412875"/>
            <a:ext cx="2930525" cy="519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②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动态电阻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2700338" y="1262063"/>
            <a:ext cx="5111750" cy="942975"/>
            <a:chOff x="1784" y="820"/>
            <a:chExt cx="3220" cy="594"/>
          </a:xfrm>
        </p:grpSpPr>
        <p:sp>
          <p:nvSpPr>
            <p:cNvPr id="621578" name="Text Box 10"/>
            <p:cNvSpPr txBox="1">
              <a:spLocks noChangeArrowheads="1"/>
            </p:cNvSpPr>
            <p:nvPr/>
          </p:nvSpPr>
          <p:spPr bwMode="auto">
            <a:xfrm>
              <a:off x="2772" y="886"/>
              <a:ext cx="22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800" b="1" baseline="-25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黑体" pitchFamily="49" charset="-122"/>
                </a:rPr>
                <a:t> 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长城粗隶书" pitchFamily="49" charset="-122"/>
                  <a:ea typeface="楷体_GB2312" pitchFamily="49" charset="-122"/>
                </a:rPr>
                <a:t>越小，稳压越好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316" name="Object 11"/>
            <p:cNvGraphicFramePr>
              <a:graphicFrameLocks noChangeAspect="1"/>
            </p:cNvGraphicFramePr>
            <p:nvPr/>
          </p:nvGraphicFramePr>
          <p:xfrm>
            <a:off x="1784" y="820"/>
            <a:ext cx="963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" name="公式" r:id="rId1" imgW="17068800" imgH="10668000" progId="Equation.3">
                    <p:embed/>
                  </p:oleObj>
                </mc:Choice>
                <mc:Fallback>
                  <p:oleObj name="公式" r:id="rId1" imgW="17068800" imgH="1066800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84" y="820"/>
                          <a:ext cx="963" cy="5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2"/>
            <p:cNvGraphicFramePr>
              <a:graphicFrameLocks noChangeAspect="1"/>
            </p:cNvGraphicFramePr>
            <p:nvPr/>
          </p:nvGraphicFramePr>
          <p:xfrm>
            <a:off x="2751" y="864"/>
            <a:ext cx="26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3" imgW="3962400" imgH="5181600" progId="Equation.3">
                    <p:embed/>
                  </p:oleObj>
                </mc:Choice>
                <mc:Fallback>
                  <p:oleObj name="公式" r:id="rId3" imgW="3962400" imgH="5181600" progId="Equation.3">
                    <p:embed/>
                    <p:pic>
                      <p:nvPicPr>
                        <p:cNvPr id="0" name="Object 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51" y="864"/>
                          <a:ext cx="263" cy="33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/>
          <p:nvPr/>
        </p:nvGrpSpPr>
        <p:grpSpPr bwMode="auto">
          <a:xfrm>
            <a:off x="468313" y="2563813"/>
            <a:ext cx="6486525" cy="525462"/>
            <a:chOff x="387" y="1744"/>
            <a:chExt cx="4086" cy="331"/>
          </a:xfrm>
        </p:grpSpPr>
        <p:sp>
          <p:nvSpPr>
            <p:cNvPr id="621582" name="Text Box 14"/>
            <p:cNvSpPr txBox="1">
              <a:spLocks noChangeArrowheads="1"/>
            </p:cNvSpPr>
            <p:nvPr/>
          </p:nvSpPr>
          <p:spPr bwMode="auto">
            <a:xfrm>
              <a:off x="387" y="1748"/>
              <a:ext cx="1944" cy="327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温度变化</a:t>
              </a:r>
              <a:r>
                <a:rPr kumimoji="1"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1°</a:t>
              </a:r>
              <a:endPara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21583" name="Rectangle 15"/>
            <p:cNvSpPr>
              <a:spLocks noChangeArrowheads="1"/>
            </p:cNvSpPr>
            <p:nvPr/>
          </p:nvSpPr>
          <p:spPr bwMode="auto">
            <a:xfrm>
              <a:off x="1720" y="1744"/>
              <a:ext cx="27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r>
                <a:rPr kumimoji="1"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，稳压值变化的百分数。</a:t>
              </a:r>
              <a:endPara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21584" name="Object 16"/>
          <p:cNvGraphicFramePr>
            <a:graphicFrameLocks noChangeAspect="1"/>
          </p:cNvGraphicFramePr>
          <p:nvPr/>
        </p:nvGraphicFramePr>
        <p:xfrm>
          <a:off x="790575" y="2995613"/>
          <a:ext cx="59070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公式" r:id="rId5" imgW="59131200" imgH="10972800" progId="Equation.3">
                  <p:embed/>
                </p:oleObj>
              </mc:Choice>
              <mc:Fallback>
                <p:oleObj name="公式" r:id="rId5" imgW="59131200" imgH="10972800" progId="Equation.3">
                  <p:embed/>
                  <p:pic>
                    <p:nvPicPr>
                      <p:cNvPr id="0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575" y="2995613"/>
                        <a:ext cx="5907088" cy="1082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85" name="Text Box 17"/>
          <p:cNvSpPr txBox="1">
            <a:spLocks noChangeArrowheads="1"/>
          </p:cNvSpPr>
          <p:nvPr/>
        </p:nvSpPr>
        <p:spPr bwMode="auto">
          <a:xfrm>
            <a:off x="149225" y="4003675"/>
            <a:ext cx="6229350" cy="519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952500" indent="-952500"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④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稳定电流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Z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、最大稳定电流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Zmax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1586" name="Rectangle 18"/>
          <p:cNvSpPr>
            <a:spLocks noChangeArrowheads="1"/>
          </p:cNvSpPr>
          <p:nvPr/>
        </p:nvSpPr>
        <p:spPr bwMode="auto">
          <a:xfrm>
            <a:off x="684213" y="4437063"/>
            <a:ext cx="60452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使用时稳压</a:t>
            </a:r>
            <a:r>
              <a:rPr kumimoji="1" lang="zh-CN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二极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管的电流要大于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Z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，小于最大稳定电流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zmax</a:t>
            </a:r>
            <a:endParaRPr kumimoji="1" lang="en-US" altLang="zh-CN" sz="2800" b="1" baseline="-25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1587" name="Text Box 19"/>
          <p:cNvSpPr txBox="1">
            <a:spLocks noChangeArrowheads="1"/>
          </p:cNvSpPr>
          <p:nvPr/>
        </p:nvSpPr>
        <p:spPr bwMode="auto">
          <a:xfrm>
            <a:off x="323850" y="5300663"/>
            <a:ext cx="4486275" cy="5191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⑤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最大允许功耗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ZM</a:t>
            </a:r>
            <a:endParaRPr kumimoji="1" lang="en-US" altLang="zh-CN" sz="2800" b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1589" name="Text Box 21"/>
          <p:cNvSpPr txBox="1">
            <a:spLocks noChangeArrowheads="1"/>
          </p:cNvSpPr>
          <p:nvPr/>
        </p:nvSpPr>
        <p:spPr bwMode="auto">
          <a:xfrm>
            <a:off x="395288" y="5780088"/>
            <a:ext cx="67262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稳压</a:t>
            </a:r>
            <a:r>
              <a:rPr kumimoji="1" lang="zh-CN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二极</a:t>
            </a: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管不发生热击穿的最大功率损耗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21590" name="Object 22"/>
          <p:cNvGraphicFramePr>
            <a:graphicFrameLocks noChangeAspect="1"/>
          </p:cNvGraphicFramePr>
          <p:nvPr/>
        </p:nvGraphicFramePr>
        <p:xfrm>
          <a:off x="6084888" y="5734050"/>
          <a:ext cx="25273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7" imgW="22860000" imgH="5486400" progId="Equation.3">
                  <p:embed/>
                </p:oleObj>
              </mc:Choice>
              <mc:Fallback>
                <p:oleObj name="公式" r:id="rId7" imgW="22860000" imgH="5486400" progId="Equation.3">
                  <p:embed/>
                  <p:pic>
                    <p:nvPicPr>
                      <p:cNvPr id="0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888" y="5734050"/>
                        <a:ext cx="2527300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0" grpId="0" autoUpdateAnimBg="0"/>
      <p:bldP spid="621571" grpId="0" autoUpdateAnimBg="0"/>
      <p:bldP spid="621573" grpId="0"/>
      <p:bldP spid="621574" grpId="0"/>
      <p:bldP spid="621576" grpId="0"/>
      <p:bldP spid="621585" grpId="0" autoUpdateAnimBg="0"/>
      <p:bldP spid="621586" grpId="0" autoUpdateAnimBg="0"/>
      <p:bldP spid="621587" grpId="0" autoUpdateAnimBg="0"/>
      <p:bldP spid="6215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6" name="Group 5"/>
          <p:cNvGrpSpPr/>
          <p:nvPr/>
        </p:nvGrpSpPr>
        <p:grpSpPr bwMode="auto">
          <a:xfrm>
            <a:off x="0" y="404813"/>
            <a:ext cx="8820150" cy="1630362"/>
            <a:chOff x="0" y="0"/>
            <a:chExt cx="5556" cy="1027"/>
          </a:xfrm>
        </p:grpSpPr>
        <p:sp>
          <p:nvSpPr>
            <p:cNvPr id="62362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5556" cy="10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indent="546100" algn="just">
                <a:lnSpc>
                  <a:spcPct val="120000"/>
                </a:lnSpc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         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图示电路中，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800" b="1" baseline="-30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Z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的</a:t>
              </a:r>
              <a:r>
                <a:rPr kumimoji="1" lang="en-US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30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Z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=10V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，</a:t>
              </a:r>
              <a:r>
                <a:rPr kumimoji="1" lang="en-US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30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Zmax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=8mA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，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  <a:p>
              <a:pPr indent="546100" algn="just">
                <a:lnSpc>
                  <a:spcPct val="120000"/>
                </a:lnSpc>
                <a:defRPr/>
              </a:pP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  <a:p>
              <a:pPr indent="546100" algn="just">
                <a:lnSpc>
                  <a:spcPct val="120000"/>
                </a:lnSpc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试求电流</a:t>
              </a:r>
              <a:r>
                <a:rPr kumimoji="1" lang="en-US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30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Z 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，是否超过</a:t>
              </a:r>
              <a:r>
                <a:rPr kumimoji="1" lang="en-US" altLang="zh-CN" sz="2800" b="1" i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300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Zmax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?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如果超过，怎么办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?</a:t>
              </a: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pSp>
          <p:nvGrpSpPr>
            <p:cNvPr id="15409" name="Group 7"/>
            <p:cNvGrpSpPr/>
            <p:nvPr/>
          </p:nvGrpSpPr>
          <p:grpSpPr bwMode="auto">
            <a:xfrm>
              <a:off x="496" y="365"/>
              <a:ext cx="4937" cy="364"/>
              <a:chOff x="592" y="689"/>
              <a:chExt cx="4937" cy="364"/>
            </a:xfrm>
          </p:grpSpPr>
          <p:sp>
            <p:nvSpPr>
              <p:cNvPr id="15410" name="Rectangle 8"/>
              <p:cNvSpPr>
                <a:spLocks noChangeArrowheads="1"/>
              </p:cNvSpPr>
              <p:nvPr/>
            </p:nvSpPr>
            <p:spPr bwMode="auto">
              <a:xfrm>
                <a:off x="592" y="689"/>
                <a:ext cx="101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</a:pPr>
                <a:r>
                  <a:rPr kumimoji="1" lang="zh-CN" altLang="en-US" sz="2800" b="1">
                    <a:solidFill>
                      <a:srgbClr val="0000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（已知：</a:t>
                </a:r>
                <a:endParaRPr kumimoji="1" lang="zh-CN" altLang="en-US" sz="2800" b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5365" name="Object 9"/>
              <p:cNvGraphicFramePr>
                <a:graphicFrameLocks noChangeAspect="1"/>
              </p:cNvGraphicFramePr>
              <p:nvPr/>
            </p:nvGraphicFramePr>
            <p:xfrm>
              <a:off x="1364" y="697"/>
              <a:ext cx="4165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37" name="公式" r:id="rId1" imgW="56997600" imgH="5181600" progId="Equation.3">
                      <p:embed/>
                    </p:oleObj>
                  </mc:Choice>
                  <mc:Fallback>
                    <p:oleObj name="公式" r:id="rId1" imgW="56997600" imgH="5181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364" y="697"/>
                            <a:ext cx="4165" cy="356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367" name="Group 2"/>
          <p:cNvGrpSpPr/>
          <p:nvPr/>
        </p:nvGrpSpPr>
        <p:grpSpPr bwMode="auto">
          <a:xfrm>
            <a:off x="468313" y="533400"/>
            <a:ext cx="619125" cy="663575"/>
            <a:chOff x="240" y="144"/>
            <a:chExt cx="390" cy="418"/>
          </a:xfrm>
        </p:grpSpPr>
        <p:sp>
          <p:nvSpPr>
            <p:cNvPr id="15406" name="Oval 3"/>
            <p:cNvSpPr>
              <a:spLocks noChangeArrowheads="1"/>
            </p:cNvSpPr>
            <p:nvPr/>
          </p:nvSpPr>
          <p:spPr bwMode="auto">
            <a:xfrm>
              <a:off x="240" y="144"/>
              <a:ext cx="390" cy="41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Rectangle 4"/>
            <p:cNvSpPr>
              <a:spLocks noChangeArrowheads="1"/>
            </p:cNvSpPr>
            <p:nvPr/>
          </p:nvSpPr>
          <p:spPr bwMode="auto">
            <a:xfrm>
              <a:off x="252" y="166"/>
              <a:ext cx="37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例</a:t>
              </a:r>
              <a:endParaRPr kumimoji="1" lang="zh-CN" altLang="en-US" sz="2400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368" name="Group 56"/>
          <p:cNvGrpSpPr/>
          <p:nvPr/>
        </p:nvGrpSpPr>
        <p:grpSpPr bwMode="auto">
          <a:xfrm>
            <a:off x="80963" y="2819400"/>
            <a:ext cx="3338512" cy="2520950"/>
            <a:chOff x="51" y="1776"/>
            <a:chExt cx="2103" cy="1588"/>
          </a:xfrm>
        </p:grpSpPr>
        <p:grpSp>
          <p:nvGrpSpPr>
            <p:cNvPr id="15371" name="Group 12"/>
            <p:cNvGrpSpPr/>
            <p:nvPr/>
          </p:nvGrpSpPr>
          <p:grpSpPr bwMode="auto">
            <a:xfrm rot="16200000" flipV="1">
              <a:off x="1383" y="2751"/>
              <a:ext cx="582" cy="341"/>
              <a:chOff x="582" y="1272"/>
              <a:chExt cx="582" cy="336"/>
            </a:xfrm>
          </p:grpSpPr>
          <p:grpSp>
            <p:nvGrpSpPr>
              <p:cNvPr id="15400" name="Group 13"/>
              <p:cNvGrpSpPr/>
              <p:nvPr/>
            </p:nvGrpSpPr>
            <p:grpSpPr bwMode="auto">
              <a:xfrm rot="-5400000">
                <a:off x="720" y="1314"/>
                <a:ext cx="306" cy="252"/>
                <a:chOff x="720" y="1314"/>
                <a:chExt cx="306" cy="252"/>
              </a:xfrm>
            </p:grpSpPr>
            <p:sp>
              <p:nvSpPr>
                <p:cNvPr id="15403" name="Line 14"/>
                <p:cNvSpPr>
                  <a:spLocks noChangeShapeType="1"/>
                </p:cNvSpPr>
                <p:nvPr/>
              </p:nvSpPr>
              <p:spPr bwMode="auto">
                <a:xfrm>
                  <a:off x="720" y="1314"/>
                  <a:ext cx="30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4" name="Line 15"/>
                <p:cNvSpPr>
                  <a:spLocks noChangeShapeType="1"/>
                </p:cNvSpPr>
                <p:nvPr/>
              </p:nvSpPr>
              <p:spPr bwMode="auto">
                <a:xfrm>
                  <a:off x="726" y="1320"/>
                  <a:ext cx="132" cy="24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40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852" y="1320"/>
                  <a:ext cx="168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01" name="Line 17"/>
              <p:cNvSpPr>
                <a:spLocks noChangeShapeType="1"/>
              </p:cNvSpPr>
              <p:nvPr/>
            </p:nvSpPr>
            <p:spPr bwMode="auto">
              <a:xfrm>
                <a:off x="996" y="127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2" name="Line 18"/>
              <p:cNvSpPr>
                <a:spLocks noChangeShapeType="1"/>
              </p:cNvSpPr>
              <p:nvPr/>
            </p:nvSpPr>
            <p:spPr bwMode="auto">
              <a:xfrm>
                <a:off x="582" y="1458"/>
                <a:ext cx="5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72" name="Line 19"/>
            <p:cNvSpPr>
              <a:spLocks noChangeShapeType="1"/>
            </p:cNvSpPr>
            <p:nvPr/>
          </p:nvSpPr>
          <p:spPr bwMode="auto">
            <a:xfrm>
              <a:off x="1652" y="2556"/>
              <a:ext cx="0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20"/>
            <p:cNvSpPr>
              <a:spLocks noChangeShapeType="1"/>
            </p:cNvSpPr>
            <p:nvPr/>
          </p:nvSpPr>
          <p:spPr bwMode="auto">
            <a:xfrm>
              <a:off x="1652" y="288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21"/>
            <p:cNvSpPr>
              <a:spLocks noChangeShapeType="1"/>
            </p:cNvSpPr>
            <p:nvPr/>
          </p:nvSpPr>
          <p:spPr bwMode="auto">
            <a:xfrm>
              <a:off x="403" y="2730"/>
              <a:ext cx="1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22"/>
            <p:cNvSpPr>
              <a:spLocks noChangeShapeType="1"/>
            </p:cNvSpPr>
            <p:nvPr/>
          </p:nvSpPr>
          <p:spPr bwMode="auto">
            <a:xfrm>
              <a:off x="330" y="2622"/>
              <a:ext cx="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23"/>
            <p:cNvSpPr>
              <a:spLocks noChangeShapeType="1"/>
            </p:cNvSpPr>
            <p:nvPr/>
          </p:nvSpPr>
          <p:spPr bwMode="auto">
            <a:xfrm rot="-5400000">
              <a:off x="710" y="2178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24"/>
            <p:cNvSpPr>
              <a:spLocks noChangeShapeType="1"/>
            </p:cNvSpPr>
            <p:nvPr/>
          </p:nvSpPr>
          <p:spPr bwMode="auto">
            <a:xfrm>
              <a:off x="500" y="1788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25"/>
            <p:cNvSpPr>
              <a:spLocks noChangeShapeType="1"/>
            </p:cNvSpPr>
            <p:nvPr/>
          </p:nvSpPr>
          <p:spPr bwMode="auto">
            <a:xfrm>
              <a:off x="500" y="2736"/>
              <a:ext cx="0" cy="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26"/>
            <p:cNvSpPr>
              <a:spLocks noChangeShapeType="1"/>
            </p:cNvSpPr>
            <p:nvPr/>
          </p:nvSpPr>
          <p:spPr bwMode="auto">
            <a:xfrm>
              <a:off x="494" y="3360"/>
              <a:ext cx="1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27"/>
            <p:cNvSpPr>
              <a:spLocks noChangeShapeType="1"/>
            </p:cNvSpPr>
            <p:nvPr/>
          </p:nvSpPr>
          <p:spPr bwMode="auto">
            <a:xfrm flipV="1">
              <a:off x="1118" y="2538"/>
              <a:ext cx="551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Oval 28"/>
            <p:cNvSpPr>
              <a:spLocks noChangeArrowheads="1"/>
            </p:cNvSpPr>
            <p:nvPr/>
          </p:nvSpPr>
          <p:spPr bwMode="auto">
            <a:xfrm>
              <a:off x="1627" y="3330"/>
              <a:ext cx="35" cy="3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Text Box 29"/>
            <p:cNvSpPr txBox="1">
              <a:spLocks noChangeArrowheads="1"/>
            </p:cNvSpPr>
            <p:nvPr/>
          </p:nvSpPr>
          <p:spPr bwMode="auto">
            <a:xfrm>
              <a:off x="1240" y="2670"/>
              <a:ext cx="340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长城粗隶书" pitchFamily="49" charset="-122"/>
                </a:rPr>
                <a:t>D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长城粗隶书" pitchFamily="49" charset="-122"/>
                </a:rPr>
                <a:t>Z</a:t>
              </a:r>
              <a:endParaRPr kumimoji="1" lang="en-US" altLang="zh-CN" sz="2400" b="1"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5383" name="Text Box 30"/>
            <p:cNvSpPr txBox="1">
              <a:spLocks noChangeArrowheads="1"/>
            </p:cNvSpPr>
            <p:nvPr/>
          </p:nvSpPr>
          <p:spPr bwMode="auto">
            <a:xfrm>
              <a:off x="51" y="2478"/>
              <a:ext cx="244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长城粗隶书" pitchFamily="49" charset="-122"/>
                </a:rPr>
                <a:t>E</a:t>
              </a:r>
              <a:endParaRPr kumimoji="1" lang="en-US" altLang="zh-CN" sz="2400" b="1" i="1"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5384" name="Text Box 31"/>
            <p:cNvSpPr txBox="1">
              <a:spLocks noChangeArrowheads="1"/>
            </p:cNvSpPr>
            <p:nvPr/>
          </p:nvSpPr>
          <p:spPr bwMode="auto">
            <a:xfrm>
              <a:off x="1830" y="2565"/>
              <a:ext cx="193" cy="28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385" name="Text Box 32"/>
            <p:cNvSpPr txBox="1">
              <a:spLocks noChangeArrowheads="1"/>
            </p:cNvSpPr>
            <p:nvPr/>
          </p:nvSpPr>
          <p:spPr bwMode="auto">
            <a:xfrm>
              <a:off x="1833" y="2961"/>
              <a:ext cx="145" cy="28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 useBgFill="1">
          <p:nvSpPr>
            <p:cNvPr id="15386" name="Rectangle 33"/>
            <p:cNvSpPr>
              <a:spLocks noChangeArrowheads="1"/>
            </p:cNvSpPr>
            <p:nvPr/>
          </p:nvSpPr>
          <p:spPr bwMode="auto">
            <a:xfrm rot="-5400000">
              <a:off x="942" y="2124"/>
              <a:ext cx="330" cy="132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Line 34"/>
            <p:cNvSpPr>
              <a:spLocks noChangeShapeType="1"/>
            </p:cNvSpPr>
            <p:nvPr/>
          </p:nvSpPr>
          <p:spPr bwMode="auto">
            <a:xfrm rot="-5400000">
              <a:off x="710" y="2946"/>
              <a:ext cx="8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5388" name="Rectangle 35"/>
            <p:cNvSpPr>
              <a:spLocks noChangeArrowheads="1"/>
            </p:cNvSpPr>
            <p:nvPr/>
          </p:nvSpPr>
          <p:spPr bwMode="auto">
            <a:xfrm rot="-5400000">
              <a:off x="942" y="2868"/>
              <a:ext cx="330" cy="132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36"/>
            <p:cNvSpPr>
              <a:spLocks noChangeShapeType="1"/>
            </p:cNvSpPr>
            <p:nvPr/>
          </p:nvSpPr>
          <p:spPr bwMode="auto">
            <a:xfrm>
              <a:off x="1818" y="2787"/>
              <a:ext cx="0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Text Box 38"/>
            <p:cNvSpPr txBox="1">
              <a:spLocks noChangeArrowheads="1"/>
            </p:cNvSpPr>
            <p:nvPr/>
          </p:nvSpPr>
          <p:spPr bwMode="auto">
            <a:xfrm>
              <a:off x="728" y="2034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长城粗隶书" pitchFamily="49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长城粗隶书" pitchFamily="49" charset="-122"/>
                </a:rPr>
                <a:t>1</a:t>
              </a:r>
              <a:endParaRPr kumimoji="1" lang="en-US" altLang="zh-CN" sz="2400" b="1"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5391" name="Text Box 39"/>
            <p:cNvSpPr txBox="1">
              <a:spLocks noChangeArrowheads="1"/>
            </p:cNvSpPr>
            <p:nvPr/>
          </p:nvSpPr>
          <p:spPr bwMode="auto">
            <a:xfrm>
              <a:off x="1272" y="2154"/>
              <a:ext cx="276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803070505020304" pitchFamily="18" charset="0"/>
                  <a:ea typeface="长城粗隶书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anose="02020803070505020304" pitchFamily="18" charset="0"/>
                  <a:ea typeface="长城粗隶书" pitchFamily="49" charset="-122"/>
                </a:rPr>
                <a:t>Z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5392" name="Line 40"/>
            <p:cNvSpPr>
              <a:spLocks noChangeShapeType="1"/>
            </p:cNvSpPr>
            <p:nvPr/>
          </p:nvSpPr>
          <p:spPr bwMode="auto">
            <a:xfrm flipV="1">
              <a:off x="506" y="1782"/>
              <a:ext cx="623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Text Box 41"/>
            <p:cNvSpPr txBox="1">
              <a:spLocks noChangeArrowheads="1"/>
            </p:cNvSpPr>
            <p:nvPr/>
          </p:nvSpPr>
          <p:spPr bwMode="auto">
            <a:xfrm>
              <a:off x="740" y="2754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长城粗隶书" pitchFamily="49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长城粗隶书" pitchFamily="49" charset="-122"/>
                </a:rPr>
                <a:t>2</a:t>
              </a:r>
              <a:endParaRPr kumimoji="1" lang="en-US" altLang="zh-CN" sz="2400" b="1"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5394" name="Line 42"/>
            <p:cNvSpPr>
              <a:spLocks noChangeShapeType="1"/>
            </p:cNvSpPr>
            <p:nvPr/>
          </p:nvSpPr>
          <p:spPr bwMode="auto">
            <a:xfrm>
              <a:off x="1236" y="2472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 rot="5400000">
              <a:off x="1116" y="2004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 rot="5400000">
              <a:off x="1092" y="3096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7" name="Rectangle 46"/>
            <p:cNvSpPr>
              <a:spLocks noChangeArrowheads="1"/>
            </p:cNvSpPr>
            <p:nvPr/>
          </p:nvSpPr>
          <p:spPr bwMode="auto">
            <a:xfrm>
              <a:off x="1336" y="183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30000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398" name="Rectangle 47"/>
            <p:cNvSpPr>
              <a:spLocks noChangeArrowheads="1"/>
            </p:cNvSpPr>
            <p:nvPr/>
          </p:nvSpPr>
          <p:spPr bwMode="auto">
            <a:xfrm>
              <a:off x="1264" y="294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30000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2</a:t>
              </a:r>
              <a:endParaRPr kumimoji="1" lang="en-US" altLang="zh-CN" sz="24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399" name="Rectangle 48"/>
            <p:cNvSpPr>
              <a:spLocks noChangeArrowheads="1"/>
            </p:cNvSpPr>
            <p:nvPr/>
          </p:nvSpPr>
          <p:spPr bwMode="auto">
            <a:xfrm>
              <a:off x="1814" y="278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</a:pPr>
              <a:r>
                <a:rPr kumimoji="1" lang="en-US" altLang="zh-CN" sz="2400" b="1" i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30000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Z</a:t>
              </a:r>
              <a:endParaRPr kumimoji="1" lang="en-US" altLang="zh-CN" sz="2400" b="1" baseline="-30000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23665" name="Rectangle 49"/>
          <p:cNvSpPr>
            <a:spLocks noChangeArrowheads="1"/>
          </p:cNvSpPr>
          <p:nvPr/>
        </p:nvSpPr>
        <p:spPr bwMode="auto">
          <a:xfrm>
            <a:off x="2166938" y="2027238"/>
            <a:ext cx="1016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rPr>
              <a:t>解：</a:t>
            </a:r>
            <a:endParaRPr lang="zh-CN" altLang="en-US" sz="2800" b="1">
              <a:solidFill>
                <a:srgbClr val="0000CC"/>
              </a:solidFill>
              <a:latin typeface="Times New Roman" panose="02020803070505020304" pitchFamily="18" charset="0"/>
            </a:endParaRPr>
          </a:p>
        </p:txBody>
      </p:sp>
      <p:graphicFrame>
        <p:nvGraphicFramePr>
          <p:cNvPr id="623666" name="Object 50"/>
          <p:cNvGraphicFramePr>
            <a:graphicFrameLocks noChangeAspect="1"/>
          </p:cNvGraphicFramePr>
          <p:nvPr/>
        </p:nvGraphicFramePr>
        <p:xfrm>
          <a:off x="2711450" y="1989138"/>
          <a:ext cx="61087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公式" r:id="rId3" imgW="53035200" imgH="10668000" progId="Equation.3">
                  <p:embed/>
                </p:oleObj>
              </mc:Choice>
              <mc:Fallback>
                <p:oleObj name="公式" r:id="rId3" imgW="53035200" imgH="10668000" progId="Equation.3">
                  <p:embed/>
                  <p:pic>
                    <p:nvPicPr>
                      <p:cNvPr id="0" name="Object 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1989138"/>
                        <a:ext cx="6108700" cy="1081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67" name="Object 51"/>
          <p:cNvGraphicFramePr>
            <a:graphicFrameLocks noChangeAspect="1"/>
          </p:cNvGraphicFramePr>
          <p:nvPr/>
        </p:nvGraphicFramePr>
        <p:xfrm>
          <a:off x="3359150" y="3052763"/>
          <a:ext cx="48133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公式" r:id="rId5" imgW="42062400" imgH="10668000" progId="Equation.3">
                  <p:embed/>
                </p:oleObj>
              </mc:Choice>
              <mc:Fallback>
                <p:oleObj name="公式" r:id="rId5" imgW="42062400" imgH="10668000" progId="Equation.3">
                  <p:embed/>
                  <p:pic>
                    <p:nvPicPr>
                      <p:cNvPr id="0" name="Object 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150" y="3052763"/>
                        <a:ext cx="4813300" cy="1095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68" name="Object 52"/>
          <p:cNvGraphicFramePr>
            <a:graphicFrameLocks noChangeAspect="1"/>
          </p:cNvGraphicFramePr>
          <p:nvPr/>
        </p:nvGraphicFramePr>
        <p:xfrm>
          <a:off x="3362325" y="4279900"/>
          <a:ext cx="52419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公式" r:id="rId7" imgW="44196000" imgH="10972800" progId="Equation.3">
                  <p:embed/>
                </p:oleObj>
              </mc:Choice>
              <mc:Fallback>
                <p:oleObj name="公式" r:id="rId7" imgW="44196000" imgH="10972800" progId="Equation.3">
                  <p:embed/>
                  <p:pic>
                    <p:nvPicPr>
                      <p:cNvPr id="0" name="Object 5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2325" y="4279900"/>
                        <a:ext cx="5241925" cy="1165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69" name="Rectangle 53"/>
          <p:cNvSpPr>
            <a:spLocks noChangeArrowheads="1"/>
          </p:cNvSpPr>
          <p:nvPr/>
        </p:nvSpPr>
        <p:spPr bwMode="auto">
          <a:xfrm>
            <a:off x="2771775" y="5589588"/>
            <a:ext cx="59610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如果超过，应该增大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或减小</a:t>
            </a:r>
            <a:r>
              <a:rPr kumimoji="1" lang="en-US" altLang="zh-CN" sz="28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30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 </a:t>
            </a:r>
            <a:endParaRPr kumimoji="1" lang="en-US" altLang="zh-CN" sz="2800" b="1" baseline="-300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65" grpId="0" autoUpdateAnimBg="0"/>
      <p:bldP spid="62366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ext Box 2"/>
          <p:cNvSpPr txBox="1">
            <a:spLocks noChangeArrowheads="1"/>
          </p:cNvSpPr>
          <p:nvPr/>
        </p:nvSpPr>
        <p:spPr bwMode="auto">
          <a:xfrm>
            <a:off x="152400" y="400050"/>
            <a:ext cx="4635500" cy="51911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发光二极管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247650" y="1803400"/>
            <a:ext cx="8439150" cy="94615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当管子接正向电压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有电流通过时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会发出光线。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不同半导体材料的二极管发出的光线不同。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5668" name="Text Box 4"/>
          <p:cNvSpPr txBox="1">
            <a:spLocks noChangeArrowheads="1"/>
          </p:cNvSpPr>
          <p:nvPr/>
        </p:nvSpPr>
        <p:spPr bwMode="auto">
          <a:xfrm>
            <a:off x="333375" y="4616450"/>
            <a:ext cx="8239125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发光二极管用于信号指示 、数码管显示器。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5669" name="Text Box 5"/>
          <p:cNvSpPr txBox="1">
            <a:spLocks noChangeArrowheads="1"/>
          </p:cNvSpPr>
          <p:nvPr/>
        </p:nvSpPr>
        <p:spPr bwMode="auto">
          <a:xfrm>
            <a:off x="381000" y="908050"/>
            <a:ext cx="53149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发光二极管是一种将电能转换成光能的显示器件。 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25670" name="Text Box 6"/>
          <p:cNvSpPr txBox="1">
            <a:spLocks noChangeArrowheads="1"/>
          </p:cNvSpPr>
          <p:nvPr/>
        </p:nvSpPr>
        <p:spPr bwMode="auto">
          <a:xfrm>
            <a:off x="285750" y="5084763"/>
            <a:ext cx="8610600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发光二极管的伏安特性和普通二极管相似，死区电压为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0.9~1.1V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，其正向工作电压为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1.5~2.5V,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工作电流为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5~15mA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。反向击穿电压较低，一般小于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10V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6300788" y="476250"/>
            <a:ext cx="1593850" cy="1268413"/>
            <a:chOff x="3969" y="300"/>
            <a:chExt cx="1004" cy="799"/>
          </a:xfrm>
        </p:grpSpPr>
        <p:sp>
          <p:nvSpPr>
            <p:cNvPr id="136201" name="Text Box 8"/>
            <p:cNvSpPr txBox="1">
              <a:spLocks noChangeArrowheads="1"/>
            </p:cNvSpPr>
            <p:nvPr/>
          </p:nvSpPr>
          <p:spPr bwMode="auto">
            <a:xfrm>
              <a:off x="4220" y="811"/>
              <a:ext cx="504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符号</a:t>
              </a:r>
              <a:endParaRPr kumimoji="1" lang="zh-CN" altLang="en-US" sz="2400" b="1">
                <a:solidFill>
                  <a:srgbClr val="0000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pSp>
          <p:nvGrpSpPr>
            <p:cNvPr id="136202" name="Group 20"/>
            <p:cNvGrpSpPr/>
            <p:nvPr/>
          </p:nvGrpSpPr>
          <p:grpSpPr bwMode="auto">
            <a:xfrm flipH="1">
              <a:off x="4422" y="300"/>
              <a:ext cx="136" cy="184"/>
              <a:chOff x="4407" y="301"/>
              <a:chExt cx="154" cy="184"/>
            </a:xfrm>
          </p:grpSpPr>
          <p:sp>
            <p:nvSpPr>
              <p:cNvPr id="136210" name="Line 9"/>
              <p:cNvSpPr>
                <a:spLocks noChangeShapeType="1"/>
              </p:cNvSpPr>
              <p:nvPr/>
            </p:nvSpPr>
            <p:spPr bwMode="auto">
              <a:xfrm flipV="1">
                <a:off x="4407" y="301"/>
                <a:ext cx="99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11" name="Line 10"/>
              <p:cNvSpPr>
                <a:spLocks noChangeShapeType="1"/>
              </p:cNvSpPr>
              <p:nvPr/>
            </p:nvSpPr>
            <p:spPr bwMode="auto">
              <a:xfrm flipV="1">
                <a:off x="4463" y="360"/>
                <a:ext cx="98" cy="1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Line 11"/>
            <p:cNvSpPr>
              <a:spLocks noChangeShapeType="1"/>
            </p:cNvSpPr>
            <p:nvPr/>
          </p:nvSpPr>
          <p:spPr bwMode="auto">
            <a:xfrm>
              <a:off x="4592" y="445"/>
              <a:ext cx="0" cy="380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4" name="Line 12"/>
            <p:cNvSpPr>
              <a:spLocks noChangeShapeType="1"/>
            </p:cNvSpPr>
            <p:nvPr/>
          </p:nvSpPr>
          <p:spPr bwMode="auto">
            <a:xfrm>
              <a:off x="4026" y="633"/>
              <a:ext cx="8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05" name="AutoShape 13"/>
            <p:cNvSpPr>
              <a:spLocks noChangeArrowheads="1"/>
            </p:cNvSpPr>
            <p:nvPr/>
          </p:nvSpPr>
          <p:spPr bwMode="auto">
            <a:xfrm rot="5400000">
              <a:off x="4277" y="489"/>
              <a:ext cx="360" cy="307"/>
            </a:xfrm>
            <a:prstGeom prst="triangle">
              <a:avLst>
                <a:gd name="adj" fmla="val 50000"/>
              </a:avLst>
            </a:prstGeom>
            <a:noFill/>
            <a:ln w="31750">
              <a:solidFill>
                <a:srgbClr val="000000"/>
              </a:solidFill>
              <a:miter lim="800000"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6" name="Rectangle 14"/>
            <p:cNvSpPr>
              <a:spLocks noChangeArrowheads="1"/>
            </p:cNvSpPr>
            <p:nvPr/>
          </p:nvSpPr>
          <p:spPr bwMode="auto">
            <a:xfrm>
              <a:off x="4037" y="312"/>
              <a:ext cx="262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803070505020304" pitchFamily="18" charset="0"/>
                  <a:ea typeface="长城粗隶书" pitchFamily="49" charset="-122"/>
                </a:rPr>
                <a:t>+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6207" name="Rectangle 15"/>
            <p:cNvSpPr>
              <a:spLocks noChangeArrowheads="1"/>
            </p:cNvSpPr>
            <p:nvPr/>
          </p:nvSpPr>
          <p:spPr bwMode="auto">
            <a:xfrm>
              <a:off x="4651" y="300"/>
              <a:ext cx="20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803070505020304" pitchFamily="18" charset="0"/>
                  <a:ea typeface="长城粗隶书" pitchFamily="49" charset="-122"/>
                </a:rPr>
                <a:t>-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粗隶书" pitchFamily="49" charset="-122"/>
              </a:endParaRPr>
            </a:p>
          </p:txBody>
        </p:sp>
        <p:sp>
          <p:nvSpPr>
            <p:cNvPr id="136208" name="Oval 16"/>
            <p:cNvSpPr>
              <a:spLocks noChangeArrowheads="1"/>
            </p:cNvSpPr>
            <p:nvPr/>
          </p:nvSpPr>
          <p:spPr bwMode="auto">
            <a:xfrm>
              <a:off x="4903" y="589"/>
              <a:ext cx="70" cy="68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9" name="Oval 17"/>
            <p:cNvSpPr>
              <a:spLocks noChangeArrowheads="1"/>
            </p:cNvSpPr>
            <p:nvPr/>
          </p:nvSpPr>
          <p:spPr bwMode="auto">
            <a:xfrm>
              <a:off x="3969" y="601"/>
              <a:ext cx="70" cy="68"/>
            </a:xfrm>
            <a:prstGeom prst="ellips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5682" name="Text Box 18"/>
          <p:cNvSpPr txBox="1">
            <a:spLocks noChangeArrowheads="1"/>
          </p:cNvSpPr>
          <p:nvPr/>
        </p:nvSpPr>
        <p:spPr bwMode="auto">
          <a:xfrm>
            <a:off x="152400" y="2819400"/>
            <a:ext cx="8610600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磷砷化镓（</a:t>
            </a: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GaAsP</a:t>
            </a: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）材料发红光或黄光，磷化镓（</a:t>
            </a: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GaP</a:t>
            </a: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）材料发红光或绿光，氮化镓（</a:t>
            </a: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GaN</a:t>
            </a: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）材料发蓝光，碳化硅（</a:t>
            </a: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SiC</a:t>
            </a: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）材料发黄光，砷化镓（</a:t>
            </a:r>
            <a:r>
              <a:rPr kumimoji="1" lang="en-US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GaAs</a:t>
            </a:r>
            <a:r>
              <a: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）材料发不可见的红外线。</a:t>
            </a:r>
            <a:endParaRPr kumimoji="1" lang="zh-CN" altLang="en-US" sz="2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6" grpId="0" autoUpdateAnimBg="0"/>
      <p:bldP spid="625667" grpId="0"/>
      <p:bldP spid="625668" grpId="0"/>
      <p:bldP spid="625669" grpId="0" autoUpdateAnimBg="0"/>
      <p:bldP spid="625670" grpId="0" autoUpdateAnimBg="0"/>
      <p:bldP spid="62568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468313" y="1125538"/>
            <a:ext cx="3200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符号和特性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39"/>
          <p:cNvGrpSpPr/>
          <p:nvPr/>
        </p:nvGrpSpPr>
        <p:grpSpPr bwMode="auto">
          <a:xfrm>
            <a:off x="1187450" y="1773238"/>
            <a:ext cx="676275" cy="838200"/>
            <a:chOff x="748" y="1104"/>
            <a:chExt cx="426" cy="528"/>
          </a:xfrm>
        </p:grpSpPr>
        <p:grpSp>
          <p:nvGrpSpPr>
            <p:cNvPr id="16413" name="Group 4"/>
            <p:cNvGrpSpPr/>
            <p:nvPr/>
          </p:nvGrpSpPr>
          <p:grpSpPr bwMode="auto">
            <a:xfrm>
              <a:off x="975" y="1104"/>
              <a:ext cx="199" cy="528"/>
              <a:chOff x="2905" y="2041"/>
              <a:chExt cx="240" cy="640"/>
            </a:xfrm>
          </p:grpSpPr>
          <p:sp>
            <p:nvSpPr>
              <p:cNvPr id="16417" name="Oval 5"/>
              <p:cNvSpPr>
                <a:spLocks noChangeArrowheads="1"/>
              </p:cNvSpPr>
              <p:nvPr/>
            </p:nvSpPr>
            <p:spPr bwMode="auto">
              <a:xfrm>
                <a:off x="2993" y="2041"/>
                <a:ext cx="54" cy="5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18" name="Group 6"/>
              <p:cNvGrpSpPr/>
              <p:nvPr/>
            </p:nvGrpSpPr>
            <p:grpSpPr bwMode="auto">
              <a:xfrm flipV="1">
                <a:off x="2905" y="2102"/>
                <a:ext cx="240" cy="552"/>
                <a:chOff x="2932" y="2227"/>
                <a:chExt cx="240" cy="552"/>
              </a:xfrm>
            </p:grpSpPr>
            <p:sp>
              <p:nvSpPr>
                <p:cNvPr id="16420" name="Line 7"/>
                <p:cNvSpPr>
                  <a:spLocks noChangeShapeType="1"/>
                </p:cNvSpPr>
                <p:nvPr/>
              </p:nvSpPr>
              <p:spPr bwMode="auto">
                <a:xfrm>
                  <a:off x="2932" y="2436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AutoShape 8"/>
                <p:cNvSpPr>
                  <a:spLocks noChangeArrowheads="1"/>
                </p:cNvSpPr>
                <p:nvPr/>
              </p:nvSpPr>
              <p:spPr bwMode="auto">
                <a:xfrm>
                  <a:off x="2932" y="2436"/>
                  <a:ext cx="240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2" name="Line 9"/>
                <p:cNvSpPr>
                  <a:spLocks noChangeShapeType="1"/>
                </p:cNvSpPr>
                <p:nvPr/>
              </p:nvSpPr>
              <p:spPr bwMode="auto">
                <a:xfrm>
                  <a:off x="3047" y="2227"/>
                  <a:ext cx="0" cy="5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19" name="Oval 10"/>
              <p:cNvSpPr>
                <a:spLocks noChangeArrowheads="1"/>
              </p:cNvSpPr>
              <p:nvPr/>
            </p:nvSpPr>
            <p:spPr bwMode="auto">
              <a:xfrm>
                <a:off x="2993" y="2627"/>
                <a:ext cx="54" cy="5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14" name="Group 11"/>
            <p:cNvGrpSpPr/>
            <p:nvPr/>
          </p:nvGrpSpPr>
          <p:grpSpPr bwMode="auto">
            <a:xfrm>
              <a:off x="748" y="1207"/>
              <a:ext cx="195" cy="192"/>
              <a:chOff x="2784" y="1584"/>
              <a:chExt cx="240" cy="192"/>
            </a:xfrm>
          </p:grpSpPr>
          <p:sp>
            <p:nvSpPr>
              <p:cNvPr id="16415" name="Line 12"/>
              <p:cNvSpPr>
                <a:spLocks noChangeShapeType="1"/>
              </p:cNvSpPr>
              <p:nvPr/>
            </p:nvSpPr>
            <p:spPr bwMode="auto">
              <a:xfrm>
                <a:off x="2784" y="163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Line 13"/>
              <p:cNvSpPr>
                <a:spLocks noChangeShapeType="1"/>
              </p:cNvSpPr>
              <p:nvPr/>
            </p:nvSpPr>
            <p:spPr bwMode="auto">
              <a:xfrm>
                <a:off x="2832" y="158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21934" name="Rectangle 14"/>
          <p:cNvSpPr>
            <a:spLocks noChangeArrowheads="1"/>
          </p:cNvSpPr>
          <p:nvPr/>
        </p:nvSpPr>
        <p:spPr bwMode="auto">
          <a:xfrm>
            <a:off x="1258888" y="2636838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符号</a:t>
            </a:r>
            <a:endParaRPr kumimoji="1"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21935" name="Rectangle 15"/>
          <p:cNvSpPr>
            <a:spLocks noChangeArrowheads="1"/>
          </p:cNvSpPr>
          <p:nvPr/>
        </p:nvSpPr>
        <p:spPr bwMode="auto">
          <a:xfrm>
            <a:off x="3851275" y="3357563"/>
            <a:ext cx="10080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特性</a:t>
            </a:r>
            <a:endParaRPr kumimoji="1"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6" name="Group 41"/>
          <p:cNvGrpSpPr/>
          <p:nvPr/>
        </p:nvGrpSpPr>
        <p:grpSpPr bwMode="auto">
          <a:xfrm>
            <a:off x="3059113" y="1311275"/>
            <a:ext cx="3392487" cy="1973263"/>
            <a:chOff x="1927" y="826"/>
            <a:chExt cx="2137" cy="1243"/>
          </a:xfrm>
        </p:grpSpPr>
        <p:sp>
          <p:nvSpPr>
            <p:cNvPr id="721937" name="Text Box 17"/>
            <p:cNvSpPr txBox="1">
              <a:spLocks noChangeArrowheads="1"/>
            </p:cNvSpPr>
            <p:nvPr/>
          </p:nvSpPr>
          <p:spPr bwMode="auto">
            <a:xfrm>
              <a:off x="3470" y="1325"/>
              <a:ext cx="59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方正琥珀繁体" pitchFamily="65" charset="-122"/>
                </a:rPr>
                <a:t>u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方正琥珀繁体" pitchFamily="65" charset="-122"/>
              </a:endParaRPr>
            </a:p>
          </p:txBody>
        </p:sp>
        <p:sp>
          <p:nvSpPr>
            <p:cNvPr id="16401" name="Line 18"/>
            <p:cNvSpPr>
              <a:spLocks noChangeShapeType="1"/>
            </p:cNvSpPr>
            <p:nvPr/>
          </p:nvSpPr>
          <p:spPr bwMode="auto">
            <a:xfrm>
              <a:off x="2311" y="1379"/>
              <a:ext cx="14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Line 19"/>
            <p:cNvSpPr>
              <a:spLocks noChangeShapeType="1"/>
            </p:cNvSpPr>
            <p:nvPr/>
          </p:nvSpPr>
          <p:spPr bwMode="auto">
            <a:xfrm flipV="1">
              <a:off x="3073" y="967"/>
              <a:ext cx="0" cy="110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40" name="Text Box 20"/>
            <p:cNvSpPr txBox="1">
              <a:spLocks noChangeArrowheads="1"/>
            </p:cNvSpPr>
            <p:nvPr/>
          </p:nvSpPr>
          <p:spPr bwMode="auto">
            <a:xfrm>
              <a:off x="3016" y="826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方正琥珀繁体" pitchFamily="65" charset="-122"/>
                </a:rPr>
                <a:t>i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方正琥珀繁体" pitchFamily="65" charset="-122"/>
              </a:endParaRPr>
            </a:p>
          </p:txBody>
        </p:sp>
        <p:sp>
          <p:nvSpPr>
            <p:cNvPr id="721941" name="Text Box 21"/>
            <p:cNvSpPr txBox="1">
              <a:spLocks noChangeArrowheads="1"/>
            </p:cNvSpPr>
            <p:nvPr/>
          </p:nvSpPr>
          <p:spPr bwMode="auto">
            <a:xfrm>
              <a:off x="3056" y="110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方正琥珀繁体" pitchFamily="65" charset="-122"/>
                </a:rPr>
                <a:t>O</a:t>
              </a:r>
              <a:endPara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方正琥珀繁体" pitchFamily="65" charset="-122"/>
              </a:endParaRPr>
            </a:p>
          </p:txBody>
        </p:sp>
        <p:sp>
          <p:nvSpPr>
            <p:cNvPr id="16405" name="Freeform 22"/>
            <p:cNvSpPr/>
            <p:nvPr/>
          </p:nvSpPr>
          <p:spPr bwMode="auto">
            <a:xfrm>
              <a:off x="2311" y="1427"/>
              <a:ext cx="1248" cy="288"/>
            </a:xfrm>
            <a:custGeom>
              <a:avLst/>
              <a:gdLst>
                <a:gd name="T0" fmla="*/ 1169 w 1332"/>
                <a:gd name="T1" fmla="*/ 0 h 228"/>
                <a:gd name="T2" fmla="*/ 1085 w 1332"/>
                <a:gd name="T3" fmla="*/ 153 h 228"/>
                <a:gd name="T4" fmla="*/ 916 w 1332"/>
                <a:gd name="T5" fmla="*/ 287 h 228"/>
                <a:gd name="T6" fmla="*/ 601 w 1332"/>
                <a:gd name="T7" fmla="*/ 345 h 228"/>
                <a:gd name="T8" fmla="*/ 0 w 1332"/>
                <a:gd name="T9" fmla="*/ 364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2"/>
                <a:gd name="T16" fmla="*/ 0 h 228"/>
                <a:gd name="T17" fmla="*/ 1332 w 1332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2" h="228">
                  <a:moveTo>
                    <a:pt x="1332" y="0"/>
                  </a:moveTo>
                  <a:cubicBezTo>
                    <a:pt x="1300" y="36"/>
                    <a:pt x="1284" y="66"/>
                    <a:pt x="1236" y="96"/>
                  </a:cubicBezTo>
                  <a:cubicBezTo>
                    <a:pt x="1188" y="126"/>
                    <a:pt x="1136" y="160"/>
                    <a:pt x="1044" y="180"/>
                  </a:cubicBezTo>
                  <a:cubicBezTo>
                    <a:pt x="952" y="200"/>
                    <a:pt x="858" y="208"/>
                    <a:pt x="684" y="216"/>
                  </a:cubicBezTo>
                  <a:cubicBezTo>
                    <a:pt x="510" y="224"/>
                    <a:pt x="142" y="226"/>
                    <a:pt x="0" y="228"/>
                  </a:cubicBezTo>
                </a:path>
              </a:pathLst>
            </a:custGeom>
            <a:noFill/>
            <a:ln w="38100">
              <a:solidFill>
                <a:srgbClr val="FF006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3"/>
            <p:cNvSpPr>
              <a:spLocks noChangeShapeType="1"/>
            </p:cNvSpPr>
            <p:nvPr/>
          </p:nvSpPr>
          <p:spPr bwMode="auto">
            <a:xfrm flipV="1">
              <a:off x="3559" y="947"/>
              <a:ext cx="48" cy="67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Freeform 24"/>
            <p:cNvSpPr/>
            <p:nvPr/>
          </p:nvSpPr>
          <p:spPr bwMode="auto">
            <a:xfrm>
              <a:off x="2263" y="1187"/>
              <a:ext cx="1344" cy="288"/>
            </a:xfrm>
            <a:custGeom>
              <a:avLst/>
              <a:gdLst>
                <a:gd name="T0" fmla="*/ 1356 w 1332"/>
                <a:gd name="T1" fmla="*/ 0 h 228"/>
                <a:gd name="T2" fmla="*/ 1258 w 1332"/>
                <a:gd name="T3" fmla="*/ 153 h 228"/>
                <a:gd name="T4" fmla="*/ 1062 w 1332"/>
                <a:gd name="T5" fmla="*/ 287 h 228"/>
                <a:gd name="T6" fmla="*/ 696 w 1332"/>
                <a:gd name="T7" fmla="*/ 345 h 228"/>
                <a:gd name="T8" fmla="*/ 0 w 1332"/>
                <a:gd name="T9" fmla="*/ 364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2"/>
                <a:gd name="T16" fmla="*/ 0 h 228"/>
                <a:gd name="T17" fmla="*/ 1332 w 1332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2" h="228">
                  <a:moveTo>
                    <a:pt x="1332" y="0"/>
                  </a:moveTo>
                  <a:cubicBezTo>
                    <a:pt x="1300" y="36"/>
                    <a:pt x="1284" y="66"/>
                    <a:pt x="1236" y="96"/>
                  </a:cubicBezTo>
                  <a:cubicBezTo>
                    <a:pt x="1188" y="126"/>
                    <a:pt x="1136" y="160"/>
                    <a:pt x="1044" y="180"/>
                  </a:cubicBezTo>
                  <a:cubicBezTo>
                    <a:pt x="952" y="200"/>
                    <a:pt x="858" y="208"/>
                    <a:pt x="684" y="216"/>
                  </a:cubicBezTo>
                  <a:cubicBezTo>
                    <a:pt x="510" y="224"/>
                    <a:pt x="142" y="226"/>
                    <a:pt x="0" y="228"/>
                  </a:cubicBezTo>
                </a:path>
              </a:pathLst>
            </a:custGeom>
            <a:noFill/>
            <a:ln w="38100">
              <a:solidFill>
                <a:srgbClr val="FF006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Freeform 25"/>
            <p:cNvSpPr/>
            <p:nvPr/>
          </p:nvSpPr>
          <p:spPr bwMode="auto">
            <a:xfrm>
              <a:off x="2311" y="1619"/>
              <a:ext cx="1248" cy="288"/>
            </a:xfrm>
            <a:custGeom>
              <a:avLst/>
              <a:gdLst>
                <a:gd name="T0" fmla="*/ 1169 w 1332"/>
                <a:gd name="T1" fmla="*/ 0 h 228"/>
                <a:gd name="T2" fmla="*/ 1085 w 1332"/>
                <a:gd name="T3" fmla="*/ 153 h 228"/>
                <a:gd name="T4" fmla="*/ 916 w 1332"/>
                <a:gd name="T5" fmla="*/ 287 h 228"/>
                <a:gd name="T6" fmla="*/ 601 w 1332"/>
                <a:gd name="T7" fmla="*/ 345 h 228"/>
                <a:gd name="T8" fmla="*/ 0 w 1332"/>
                <a:gd name="T9" fmla="*/ 364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2"/>
                <a:gd name="T16" fmla="*/ 0 h 228"/>
                <a:gd name="T17" fmla="*/ 1332 w 1332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2" h="228">
                  <a:moveTo>
                    <a:pt x="1332" y="0"/>
                  </a:moveTo>
                  <a:cubicBezTo>
                    <a:pt x="1300" y="36"/>
                    <a:pt x="1284" y="66"/>
                    <a:pt x="1236" y="96"/>
                  </a:cubicBezTo>
                  <a:cubicBezTo>
                    <a:pt x="1188" y="126"/>
                    <a:pt x="1136" y="160"/>
                    <a:pt x="1044" y="180"/>
                  </a:cubicBezTo>
                  <a:cubicBezTo>
                    <a:pt x="952" y="200"/>
                    <a:pt x="858" y="208"/>
                    <a:pt x="684" y="216"/>
                  </a:cubicBezTo>
                  <a:cubicBezTo>
                    <a:pt x="510" y="224"/>
                    <a:pt x="142" y="226"/>
                    <a:pt x="0" y="228"/>
                  </a:cubicBezTo>
                </a:path>
              </a:pathLst>
            </a:custGeom>
            <a:noFill/>
            <a:ln w="38100">
              <a:solidFill>
                <a:srgbClr val="FF0066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26"/>
            <p:cNvSpPr>
              <a:spLocks noChangeShapeType="1"/>
            </p:cNvSpPr>
            <p:nvPr/>
          </p:nvSpPr>
          <p:spPr bwMode="auto">
            <a:xfrm>
              <a:off x="2551" y="1187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47" name="Rectangle 27"/>
            <p:cNvSpPr>
              <a:spLocks noChangeArrowheads="1"/>
            </p:cNvSpPr>
            <p:nvPr/>
          </p:nvSpPr>
          <p:spPr bwMode="auto">
            <a:xfrm>
              <a:off x="2023" y="947"/>
              <a:ext cx="100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暗电流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21948" name="Text Box 28"/>
            <p:cNvSpPr txBox="1">
              <a:spLocks noChangeArrowheads="1"/>
            </p:cNvSpPr>
            <p:nvPr/>
          </p:nvSpPr>
          <p:spPr bwMode="auto">
            <a:xfrm>
              <a:off x="1927" y="1427"/>
              <a:ext cx="125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E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 = 200 lx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721949" name="Text Box 29"/>
            <p:cNvSpPr txBox="1">
              <a:spLocks noChangeArrowheads="1"/>
            </p:cNvSpPr>
            <p:nvPr/>
          </p:nvSpPr>
          <p:spPr bwMode="auto">
            <a:xfrm>
              <a:off x="1975" y="1715"/>
              <a:ext cx="125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E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 = 400 lx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</p:grpSp>
      <p:sp>
        <p:nvSpPr>
          <p:cNvPr id="721950" name="Rectangle 30"/>
          <p:cNvSpPr>
            <a:spLocks noChangeArrowheads="1"/>
          </p:cNvSpPr>
          <p:nvPr/>
        </p:nvSpPr>
        <p:spPr bwMode="auto">
          <a:xfrm>
            <a:off x="6610350" y="806450"/>
            <a:ext cx="22288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工作条件：</a:t>
            </a: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反向偏置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21951" name="Rectangle 31"/>
          <p:cNvSpPr>
            <a:spLocks noChangeArrowheads="1"/>
          </p:cNvSpPr>
          <p:nvPr/>
        </p:nvSpPr>
        <p:spPr bwMode="auto">
          <a:xfrm>
            <a:off x="447675" y="3125788"/>
            <a:ext cx="2971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主要参数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21952" name="Rectangle 32"/>
          <p:cNvSpPr>
            <a:spLocks noChangeArrowheads="1"/>
          </p:cNvSpPr>
          <p:nvPr/>
        </p:nvSpPr>
        <p:spPr bwMode="auto">
          <a:xfrm>
            <a:off x="1020763" y="3657600"/>
            <a:ext cx="22558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电学参数：</a:t>
            </a:r>
            <a:endParaRPr kumimoji="1"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21953" name="Text Box 33"/>
          <p:cNvSpPr txBox="1">
            <a:spLocks noChangeArrowheads="1"/>
          </p:cNvSpPr>
          <p:nvPr/>
        </p:nvSpPr>
        <p:spPr bwMode="auto">
          <a:xfrm>
            <a:off x="1331913" y="4149725"/>
            <a:ext cx="5257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暗电流，光电流，最高工作范围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21954" name="Rectangle 34"/>
          <p:cNvSpPr>
            <a:spLocks noChangeArrowheads="1"/>
          </p:cNvSpPr>
          <p:nvPr/>
        </p:nvSpPr>
        <p:spPr bwMode="auto">
          <a:xfrm>
            <a:off x="993775" y="4572000"/>
            <a:ext cx="19700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光学参数：</a:t>
            </a:r>
            <a:endParaRPr kumimoji="1"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21955" name="Rectangle 35"/>
          <p:cNvSpPr>
            <a:spLocks noChangeArrowheads="1"/>
          </p:cNvSpPr>
          <p:nvPr/>
        </p:nvSpPr>
        <p:spPr bwMode="auto">
          <a:xfrm>
            <a:off x="1247775" y="5105400"/>
            <a:ext cx="48275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光谱范围，灵敏度，峰值波长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21956" name="Text Box 36"/>
          <p:cNvSpPr txBox="1">
            <a:spLocks noChangeArrowheads="1"/>
          </p:cNvSpPr>
          <p:nvPr/>
        </p:nvSpPr>
        <p:spPr bwMode="auto">
          <a:xfrm>
            <a:off x="6659563" y="4941888"/>
            <a:ext cx="18224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实物照片</a:t>
            </a:r>
            <a:endParaRPr kumimoji="1" lang="zh-CN" altLang="en-US" sz="28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721957" name="Object 37"/>
          <p:cNvGraphicFramePr>
            <a:graphicFrameLocks noChangeAspect="1"/>
          </p:cNvGraphicFramePr>
          <p:nvPr/>
        </p:nvGraphicFramePr>
        <p:xfrm>
          <a:off x="6948488" y="1989138"/>
          <a:ext cx="1155700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位图图像" r:id="rId1" imgW="628650" imgH="1581150" progId="PBrush">
                  <p:embed/>
                </p:oleObj>
              </mc:Choice>
              <mc:Fallback>
                <p:oleObj name="位图图像" r:id="rId1" imgW="628650" imgH="1581150" progId="PBrush">
                  <p:embed/>
                  <p:pic>
                    <p:nvPicPr>
                      <p:cNvPr id="0" name="Object 3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48488" y="1989138"/>
                        <a:ext cx="1155700" cy="29051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958" name="Text Box 38"/>
          <p:cNvSpPr txBox="1">
            <a:spLocks noChangeArrowheads="1"/>
          </p:cNvSpPr>
          <p:nvPr/>
        </p:nvSpPr>
        <p:spPr bwMode="auto">
          <a:xfrm>
            <a:off x="323850" y="549275"/>
            <a:ext cx="2808288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光电二极管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1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1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1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7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7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7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7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7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2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4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7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utoUpdateAnimBg="0"/>
      <p:bldP spid="721934" grpId="0" autoUpdateAnimBg="0" build="p"/>
      <p:bldP spid="721935" grpId="0" autoUpdateAnimBg="0" build="p"/>
      <p:bldP spid="721950" grpId="0" autoUpdateAnimBg="0" build="p"/>
      <p:bldP spid="721951" grpId="0" autoUpdateAnimBg="0"/>
      <p:bldP spid="721952" grpId="0" autoUpdateAnimBg="0"/>
      <p:bldP spid="721953" grpId="0" autoUpdateAnimBg="0"/>
      <p:bldP spid="721954" grpId="0" autoUpdateAnimBg="0"/>
      <p:bldP spid="721955" grpId="0" autoUpdateAnimBg="0"/>
      <p:bldP spid="72195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 descr="digit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3138" y="1773238"/>
            <a:ext cx="4319587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 descr="led1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3495675"/>
            <a:ext cx="3384550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0" name="Picture 4" descr="led2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3500438"/>
            <a:ext cx="3529012" cy="26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828675" y="765175"/>
            <a:ext cx="3887788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ctr"/>
            <a:r>
              <a:rPr kumimoji="1" lang="zh-CN" altLang="en-US" sz="36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发光二极管</a:t>
            </a:r>
            <a:r>
              <a:rPr kumimoji="1" lang="zh-CN" altLang="en-US" sz="3600" b="1">
                <a:solidFill>
                  <a:srgbClr val="FF0000"/>
                </a:solidFill>
                <a:ea typeface="楷体_GB2312" pitchFamily="49" charset="-122"/>
              </a:rPr>
              <a:t>图片</a:t>
            </a:r>
            <a:endParaRPr kumimoji="1" lang="zh-CN" altLang="en-US" sz="3600" b="1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137222" name="Picture 6" descr="2005820514392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4525" y="908050"/>
            <a:ext cx="2592388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539750" y="1412874"/>
            <a:ext cx="8247092" cy="49650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 1. </a:t>
            </a:r>
            <a:r>
              <a:rPr kumimoji="1"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理解和掌握</a:t>
            </a:r>
            <a:r>
              <a:rPr kumimoji="1"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结的单向导电性，三极管的电流分配和电流放大作用。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2. 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了解二极管、稳压二极管和三极管的基本构造、工作原理和特性曲线，理解主要参数的意义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704020202020204" pitchFamily="34" charset="0"/>
              </a:rPr>
              <a:t>，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会分析含有二极管的电路。了解场效应管的电流放大作用、主要参数的意义。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3.  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理解单管交流放大电路的放大作用和共发射极、共集电极放大电路的性能特点。掌握静态工作点的估算</a:t>
            </a:r>
            <a:r>
              <a:rPr kumimoji="1"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方法。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  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了解放大电路输入、输出电阻和多级放大的概念，了解放大电路的频率特性、互补功率放大电路的工作原理。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5.  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了解差分放大电路的工作原理和性能特点。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6.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了解晶闸管的基本结构、工作原理、特性和主要参数</a:t>
            </a:r>
            <a:r>
              <a:rPr kumimoji="1"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24997" name="Rectangle 5"/>
          <p:cNvSpPr>
            <a:spLocks noChangeArrowheads="1"/>
          </p:cNvSpPr>
          <p:nvPr/>
        </p:nvSpPr>
        <p:spPr bwMode="auto">
          <a:xfrm>
            <a:off x="395288" y="836613"/>
            <a:ext cx="2224087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704020202020204" pitchFamily="34" charset="0"/>
                <a:ea typeface="楷体_GB2312" pitchFamily="49" charset="-122"/>
              </a:rPr>
              <a:t>本章要求：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704020202020204" pitchFamily="34" charset="0"/>
              <a:ea typeface="楷体_GB2312" pitchFamily="49" charset="-122"/>
            </a:endParaRPr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1006475" y="404813"/>
            <a:ext cx="7237413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章 常用电子元器件及其应用</a:t>
            </a:r>
            <a:endParaRPr kumimoji="1" lang="zh-CN" altLang="en-US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Text Box 2"/>
          <p:cNvSpPr txBox="1">
            <a:spLocks noChangeArrowheads="1"/>
          </p:cNvSpPr>
          <p:nvPr/>
        </p:nvSpPr>
        <p:spPr bwMode="auto">
          <a:xfrm>
            <a:off x="1116013" y="476250"/>
            <a:ext cx="72009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4.2  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三极管及其放大电路分析</a:t>
            </a:r>
            <a:endParaRPr kumimoji="1" lang="zh-CN" altLang="en-US" sz="3600" b="1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323850" y="1052513"/>
            <a:ext cx="6259513" cy="5191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4.2.1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三极管及其放大作用</a:t>
            </a:r>
            <a:endParaRPr kumimoji="1" lang="zh-CN" altLang="en-US" sz="2800" b="1" dirty="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22263" y="3575050"/>
            <a:ext cx="863600" cy="1046163"/>
            <a:chOff x="196" y="2492"/>
            <a:chExt cx="589" cy="659"/>
          </a:xfrm>
        </p:grpSpPr>
        <p:sp>
          <p:nvSpPr>
            <p:cNvPr id="143458" name="Text Box 5"/>
            <p:cNvSpPr txBox="1">
              <a:spLocks noChangeArrowheads="1"/>
            </p:cNvSpPr>
            <p:nvPr/>
          </p:nvSpPr>
          <p:spPr bwMode="auto">
            <a:xfrm>
              <a:off x="423" y="2492"/>
              <a:ext cx="36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59" name="Text Box 6"/>
            <p:cNvSpPr txBox="1">
              <a:spLocks noChangeArrowheads="1"/>
            </p:cNvSpPr>
            <p:nvPr/>
          </p:nvSpPr>
          <p:spPr bwMode="auto">
            <a:xfrm>
              <a:off x="196" y="2824"/>
              <a:ext cx="566" cy="327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基极</a:t>
              </a:r>
              <a:endParaRPr kumimoji="1" lang="zh-CN" altLang="en-US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1174750" y="5083175"/>
            <a:ext cx="1160463" cy="957263"/>
            <a:chOff x="1402" y="3394"/>
            <a:chExt cx="792" cy="603"/>
          </a:xfrm>
        </p:grpSpPr>
        <p:sp>
          <p:nvSpPr>
            <p:cNvPr id="143456" name="Text Box 8"/>
            <p:cNvSpPr txBox="1">
              <a:spLocks noChangeArrowheads="1"/>
            </p:cNvSpPr>
            <p:nvPr/>
          </p:nvSpPr>
          <p:spPr bwMode="auto">
            <a:xfrm>
              <a:off x="1706" y="3394"/>
              <a:ext cx="375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8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57" name="Text Box 9"/>
            <p:cNvSpPr txBox="1">
              <a:spLocks noChangeArrowheads="1"/>
            </p:cNvSpPr>
            <p:nvPr/>
          </p:nvSpPr>
          <p:spPr bwMode="auto">
            <a:xfrm>
              <a:off x="1402" y="3670"/>
              <a:ext cx="792" cy="327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发射极</a:t>
              </a:r>
              <a:endParaRPr kumimoji="1" lang="zh-CN" altLang="en-US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793750" y="2139950"/>
            <a:ext cx="1230313" cy="868363"/>
            <a:chOff x="1226" y="1540"/>
            <a:chExt cx="839" cy="547"/>
          </a:xfrm>
        </p:grpSpPr>
        <p:sp>
          <p:nvSpPr>
            <p:cNvPr id="143454" name="Text Box 11"/>
            <p:cNvSpPr txBox="1">
              <a:spLocks noChangeArrowheads="1"/>
            </p:cNvSpPr>
            <p:nvPr/>
          </p:nvSpPr>
          <p:spPr bwMode="auto">
            <a:xfrm>
              <a:off x="1749" y="1799"/>
              <a:ext cx="31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55" name="Text Box 12"/>
            <p:cNvSpPr txBox="1">
              <a:spLocks noChangeArrowheads="1"/>
            </p:cNvSpPr>
            <p:nvPr/>
          </p:nvSpPr>
          <p:spPr bwMode="auto">
            <a:xfrm>
              <a:off x="1226" y="1540"/>
              <a:ext cx="792" cy="327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集电极</a:t>
              </a:r>
              <a:endParaRPr kumimoji="1" lang="zh-CN" altLang="en-US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49229" name="AutoShape 13"/>
          <p:cNvSpPr>
            <a:spLocks noChangeArrowheads="1"/>
          </p:cNvSpPr>
          <p:nvPr/>
        </p:nvSpPr>
        <p:spPr bwMode="auto">
          <a:xfrm>
            <a:off x="3219450" y="5253038"/>
            <a:ext cx="1325563" cy="644525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NPN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型</a:t>
            </a:r>
            <a:endParaRPr kumimoji="1" lang="zh-CN" altLang="en-US" sz="28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49230" name="AutoShape 14"/>
          <p:cNvSpPr>
            <a:spLocks noChangeArrowheads="1"/>
          </p:cNvSpPr>
          <p:nvPr/>
        </p:nvSpPr>
        <p:spPr bwMode="auto">
          <a:xfrm>
            <a:off x="7161213" y="5214938"/>
            <a:ext cx="1289050" cy="644525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PNP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型</a:t>
            </a:r>
            <a:endParaRPr kumimoji="1" lang="zh-CN" altLang="en-US" sz="28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679450" y="2674938"/>
            <a:ext cx="1246188" cy="2733675"/>
            <a:chOff x="560" y="1925"/>
            <a:chExt cx="874" cy="1722"/>
          </a:xfrm>
        </p:grpSpPr>
        <p:grpSp>
          <p:nvGrpSpPr>
            <p:cNvPr id="143436" name="Group 17"/>
            <p:cNvGrpSpPr/>
            <p:nvPr/>
          </p:nvGrpSpPr>
          <p:grpSpPr bwMode="auto">
            <a:xfrm>
              <a:off x="560" y="1925"/>
              <a:ext cx="874" cy="1722"/>
              <a:chOff x="1052" y="1913"/>
              <a:chExt cx="874" cy="1722"/>
            </a:xfrm>
          </p:grpSpPr>
          <p:sp>
            <p:nvSpPr>
              <p:cNvPr id="143439" name="Rectangle 18"/>
              <p:cNvSpPr>
                <a:spLocks noChangeArrowheads="1"/>
              </p:cNvSpPr>
              <p:nvPr/>
            </p:nvSpPr>
            <p:spPr bwMode="auto">
              <a:xfrm rot="5400000" flipH="1">
                <a:off x="1460" y="2805"/>
                <a:ext cx="383" cy="5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40" name="Rectangle 19"/>
              <p:cNvSpPr>
                <a:spLocks noChangeArrowheads="1"/>
              </p:cNvSpPr>
              <p:nvPr/>
            </p:nvSpPr>
            <p:spPr bwMode="auto">
              <a:xfrm rot="5400000" flipH="1">
                <a:off x="1465" y="2178"/>
                <a:ext cx="374" cy="54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41" name="Rectangle 20"/>
              <p:cNvSpPr>
                <a:spLocks noChangeArrowheads="1"/>
              </p:cNvSpPr>
              <p:nvPr/>
            </p:nvSpPr>
            <p:spPr bwMode="auto">
              <a:xfrm rot="5400000" flipH="1">
                <a:off x="1523" y="2496"/>
                <a:ext cx="248" cy="5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3442" name="Group 21"/>
              <p:cNvGrpSpPr/>
              <p:nvPr/>
            </p:nvGrpSpPr>
            <p:grpSpPr bwMode="auto">
              <a:xfrm>
                <a:off x="1632" y="3281"/>
                <a:ext cx="55" cy="354"/>
                <a:chOff x="3467" y="3509"/>
                <a:chExt cx="84" cy="462"/>
              </a:xfrm>
            </p:grpSpPr>
            <p:sp>
              <p:nvSpPr>
                <p:cNvPr id="143452" name="Line 2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314" y="3704"/>
                  <a:ext cx="3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453" name="Oval 2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473" y="3893"/>
                  <a:ext cx="72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443" name="Group 24"/>
              <p:cNvGrpSpPr/>
              <p:nvPr/>
            </p:nvGrpSpPr>
            <p:grpSpPr bwMode="auto">
              <a:xfrm>
                <a:off x="1628" y="1913"/>
                <a:ext cx="55" cy="354"/>
                <a:chOff x="3473" y="1277"/>
                <a:chExt cx="84" cy="462"/>
              </a:xfrm>
            </p:grpSpPr>
            <p:sp>
              <p:nvSpPr>
                <p:cNvPr id="143450" name="Line 2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314" y="1544"/>
                  <a:ext cx="3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451" name="Oval 26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479" y="1271"/>
                  <a:ext cx="72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3444" name="Line 27"/>
              <p:cNvSpPr>
                <a:spLocks noChangeShapeType="1"/>
              </p:cNvSpPr>
              <p:nvPr/>
            </p:nvSpPr>
            <p:spPr bwMode="auto">
              <a:xfrm rot="5400000" flipH="1">
                <a:off x="1240" y="2654"/>
                <a:ext cx="0" cy="2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445" name="Oval 28"/>
              <p:cNvSpPr>
                <a:spLocks noChangeArrowheads="1"/>
              </p:cNvSpPr>
              <p:nvPr/>
            </p:nvSpPr>
            <p:spPr bwMode="auto">
              <a:xfrm rot="5400000" flipH="1">
                <a:off x="1052" y="2767"/>
                <a:ext cx="55" cy="5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3446" name="Group 29"/>
              <p:cNvGrpSpPr/>
              <p:nvPr/>
            </p:nvGrpSpPr>
            <p:grpSpPr bwMode="auto">
              <a:xfrm>
                <a:off x="1462" y="2276"/>
                <a:ext cx="350" cy="946"/>
                <a:chOff x="1693" y="1910"/>
                <a:chExt cx="323" cy="1174"/>
              </a:xfrm>
            </p:grpSpPr>
            <p:sp>
              <p:nvSpPr>
                <p:cNvPr id="14344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93" y="1910"/>
                  <a:ext cx="299" cy="40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rPr>
                    <a:t>N</a:t>
                  </a:r>
                  <a:endPara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44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705" y="2678"/>
                  <a:ext cx="299" cy="406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rPr>
                    <a:t>N</a:t>
                  </a:r>
                  <a:endPara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449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717" y="2295"/>
                  <a:ext cx="299" cy="40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rPr>
                    <a:t>P</a:t>
                  </a:r>
                  <a:endPara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43437" name="Line 33"/>
            <p:cNvSpPr>
              <a:spLocks noChangeShapeType="1"/>
            </p:cNvSpPr>
            <p:nvPr/>
          </p:nvSpPr>
          <p:spPr bwMode="auto">
            <a:xfrm>
              <a:off x="900" y="2604"/>
              <a:ext cx="51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8" name="Line 34"/>
            <p:cNvSpPr>
              <a:spLocks noChangeShapeType="1"/>
            </p:cNvSpPr>
            <p:nvPr/>
          </p:nvSpPr>
          <p:spPr bwMode="auto">
            <a:xfrm>
              <a:off x="900" y="2952"/>
              <a:ext cx="51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9251" name="AutoShape 35"/>
          <p:cNvSpPr>
            <a:spLocks noChangeArrowheads="1"/>
          </p:cNvSpPr>
          <p:nvPr/>
        </p:nvSpPr>
        <p:spPr bwMode="auto">
          <a:xfrm>
            <a:off x="2127250" y="4811713"/>
            <a:ext cx="1149350" cy="469900"/>
          </a:xfrm>
          <a:prstGeom prst="wedgeRectCallout">
            <a:avLst>
              <a:gd name="adj1" fmla="val -83009"/>
              <a:gd name="adj2" fmla="val -164866"/>
            </a:avLst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发射结</a:t>
            </a:r>
            <a:endParaRPr kumimoji="1" lang="zh-CN" altLang="en-US" sz="2400" b="1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49252" name="AutoShape 36"/>
          <p:cNvSpPr>
            <a:spLocks noChangeArrowheads="1"/>
          </p:cNvSpPr>
          <p:nvPr/>
        </p:nvSpPr>
        <p:spPr bwMode="auto">
          <a:xfrm>
            <a:off x="2057400" y="2478088"/>
            <a:ext cx="1146175" cy="469900"/>
          </a:xfrm>
          <a:prstGeom prst="wedgeRectCallout">
            <a:avLst>
              <a:gd name="adj1" fmla="val -76593"/>
              <a:gd name="adj2" fmla="val 228718"/>
            </a:avLst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集电结</a:t>
            </a:r>
            <a:endParaRPr kumimoji="1" lang="zh-CN" altLang="en-US" sz="2400" b="1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10" name="Group 37"/>
          <p:cNvGrpSpPr/>
          <p:nvPr/>
        </p:nvGrpSpPr>
        <p:grpSpPr bwMode="auto">
          <a:xfrm>
            <a:off x="2792413" y="2620963"/>
            <a:ext cx="1708150" cy="2265362"/>
            <a:chOff x="1893" y="1651"/>
            <a:chExt cx="1047" cy="1427"/>
          </a:xfrm>
        </p:grpSpPr>
        <p:sp>
          <p:nvSpPr>
            <p:cNvPr id="143420" name="Line 38"/>
            <p:cNvSpPr>
              <a:spLocks noChangeShapeType="1"/>
            </p:cNvSpPr>
            <p:nvPr/>
          </p:nvSpPr>
          <p:spPr bwMode="auto">
            <a:xfrm>
              <a:off x="1936" y="2336"/>
              <a:ext cx="471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1" name="Line 39"/>
            <p:cNvSpPr>
              <a:spLocks noChangeShapeType="1"/>
            </p:cNvSpPr>
            <p:nvPr/>
          </p:nvSpPr>
          <p:spPr bwMode="auto">
            <a:xfrm>
              <a:off x="2397" y="2203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2" name="Line 40"/>
            <p:cNvSpPr>
              <a:spLocks noChangeShapeType="1"/>
            </p:cNvSpPr>
            <p:nvPr/>
          </p:nvSpPr>
          <p:spPr bwMode="auto">
            <a:xfrm flipV="1">
              <a:off x="2397" y="2171"/>
              <a:ext cx="165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3" name="Line 41"/>
            <p:cNvSpPr>
              <a:spLocks noChangeShapeType="1"/>
            </p:cNvSpPr>
            <p:nvPr/>
          </p:nvSpPr>
          <p:spPr bwMode="auto">
            <a:xfrm>
              <a:off x="2552" y="1725"/>
              <a:ext cx="0" cy="4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4" name="Line 42"/>
            <p:cNvSpPr>
              <a:spLocks noChangeShapeType="1"/>
            </p:cNvSpPr>
            <p:nvPr/>
          </p:nvSpPr>
          <p:spPr bwMode="auto">
            <a:xfrm>
              <a:off x="2564" y="2571"/>
              <a:ext cx="0" cy="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5" name="Text Box 43"/>
            <p:cNvSpPr txBox="1">
              <a:spLocks noChangeArrowheads="1"/>
            </p:cNvSpPr>
            <p:nvPr/>
          </p:nvSpPr>
          <p:spPr bwMode="auto">
            <a:xfrm>
              <a:off x="1893" y="2077"/>
              <a:ext cx="235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26" name="Text Box 44"/>
            <p:cNvSpPr txBox="1">
              <a:spLocks noChangeArrowheads="1"/>
            </p:cNvSpPr>
            <p:nvPr/>
          </p:nvSpPr>
          <p:spPr bwMode="auto">
            <a:xfrm>
              <a:off x="2299" y="2790"/>
              <a:ext cx="235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27" name="Text Box 45"/>
            <p:cNvSpPr txBox="1">
              <a:spLocks noChangeArrowheads="1"/>
            </p:cNvSpPr>
            <p:nvPr/>
          </p:nvSpPr>
          <p:spPr bwMode="auto">
            <a:xfrm>
              <a:off x="2296" y="1651"/>
              <a:ext cx="246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28" name="Line 46"/>
            <p:cNvSpPr>
              <a:spLocks noChangeShapeType="1"/>
            </p:cNvSpPr>
            <p:nvPr/>
          </p:nvSpPr>
          <p:spPr bwMode="auto">
            <a:xfrm>
              <a:off x="1955" y="2399"/>
              <a:ext cx="30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29" name="Line 47"/>
            <p:cNvSpPr>
              <a:spLocks noChangeShapeType="1"/>
            </p:cNvSpPr>
            <p:nvPr/>
          </p:nvSpPr>
          <p:spPr bwMode="auto">
            <a:xfrm>
              <a:off x="2646" y="2694"/>
              <a:ext cx="0" cy="2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0" name="Line 48"/>
            <p:cNvSpPr>
              <a:spLocks noChangeShapeType="1"/>
            </p:cNvSpPr>
            <p:nvPr/>
          </p:nvSpPr>
          <p:spPr bwMode="auto">
            <a:xfrm>
              <a:off x="2630" y="1767"/>
              <a:ext cx="0" cy="2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1" name="Text Box 49"/>
            <p:cNvSpPr txBox="1">
              <a:spLocks noChangeArrowheads="1"/>
            </p:cNvSpPr>
            <p:nvPr/>
          </p:nvSpPr>
          <p:spPr bwMode="auto">
            <a:xfrm>
              <a:off x="1955" y="2383"/>
              <a:ext cx="267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32" name="Text Box 50"/>
            <p:cNvSpPr txBox="1">
              <a:spLocks noChangeArrowheads="1"/>
            </p:cNvSpPr>
            <p:nvPr/>
          </p:nvSpPr>
          <p:spPr bwMode="auto">
            <a:xfrm>
              <a:off x="2646" y="2648"/>
              <a:ext cx="29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33" name="Text Box 51"/>
            <p:cNvSpPr txBox="1">
              <a:spLocks noChangeArrowheads="1"/>
            </p:cNvSpPr>
            <p:nvPr/>
          </p:nvSpPr>
          <p:spPr bwMode="auto">
            <a:xfrm>
              <a:off x="2643" y="1736"/>
              <a:ext cx="297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34" name="Rectangle 52"/>
            <p:cNvSpPr>
              <a:spLocks noChangeArrowheads="1"/>
            </p:cNvSpPr>
            <p:nvPr/>
          </p:nvSpPr>
          <p:spPr bwMode="auto">
            <a:xfrm>
              <a:off x="2621" y="2249"/>
              <a:ext cx="25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35" name="Line 53"/>
            <p:cNvSpPr>
              <a:spLocks noChangeShapeType="1"/>
            </p:cNvSpPr>
            <p:nvPr/>
          </p:nvSpPr>
          <p:spPr bwMode="auto">
            <a:xfrm rot="16200000" flipH="1">
              <a:off x="2391" y="2392"/>
              <a:ext cx="198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54"/>
          <p:cNvGrpSpPr/>
          <p:nvPr/>
        </p:nvGrpSpPr>
        <p:grpSpPr bwMode="auto">
          <a:xfrm>
            <a:off x="6842125" y="2620963"/>
            <a:ext cx="1762125" cy="2265362"/>
            <a:chOff x="4621" y="1651"/>
            <a:chExt cx="1043" cy="1427"/>
          </a:xfrm>
        </p:grpSpPr>
        <p:sp>
          <p:nvSpPr>
            <p:cNvPr id="143404" name="Line 55"/>
            <p:cNvSpPr>
              <a:spLocks noChangeShapeType="1"/>
            </p:cNvSpPr>
            <p:nvPr/>
          </p:nvSpPr>
          <p:spPr bwMode="auto">
            <a:xfrm>
              <a:off x="4660" y="2336"/>
              <a:ext cx="471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5" name="Line 56"/>
            <p:cNvSpPr>
              <a:spLocks noChangeShapeType="1"/>
            </p:cNvSpPr>
            <p:nvPr/>
          </p:nvSpPr>
          <p:spPr bwMode="auto">
            <a:xfrm>
              <a:off x="5121" y="2203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6" name="Line 57"/>
            <p:cNvSpPr>
              <a:spLocks noChangeShapeType="1"/>
            </p:cNvSpPr>
            <p:nvPr/>
          </p:nvSpPr>
          <p:spPr bwMode="auto">
            <a:xfrm flipV="1">
              <a:off x="5121" y="2171"/>
              <a:ext cx="165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7" name="Line 58"/>
            <p:cNvSpPr>
              <a:spLocks noChangeShapeType="1"/>
            </p:cNvSpPr>
            <p:nvPr/>
          </p:nvSpPr>
          <p:spPr bwMode="auto">
            <a:xfrm>
              <a:off x="5276" y="1725"/>
              <a:ext cx="0" cy="4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8" name="Line 59"/>
            <p:cNvSpPr>
              <a:spLocks noChangeShapeType="1"/>
            </p:cNvSpPr>
            <p:nvPr/>
          </p:nvSpPr>
          <p:spPr bwMode="auto">
            <a:xfrm flipH="1">
              <a:off x="5288" y="2547"/>
              <a:ext cx="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09" name="Text Box 60"/>
            <p:cNvSpPr txBox="1">
              <a:spLocks noChangeArrowheads="1"/>
            </p:cNvSpPr>
            <p:nvPr/>
          </p:nvSpPr>
          <p:spPr bwMode="auto">
            <a:xfrm>
              <a:off x="4621" y="2077"/>
              <a:ext cx="227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10" name="Text Box 61"/>
            <p:cNvSpPr txBox="1">
              <a:spLocks noChangeArrowheads="1"/>
            </p:cNvSpPr>
            <p:nvPr/>
          </p:nvSpPr>
          <p:spPr bwMode="auto">
            <a:xfrm>
              <a:off x="5026" y="2790"/>
              <a:ext cx="227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11" name="Text Box 62"/>
            <p:cNvSpPr txBox="1">
              <a:spLocks noChangeArrowheads="1"/>
            </p:cNvSpPr>
            <p:nvPr/>
          </p:nvSpPr>
          <p:spPr bwMode="auto">
            <a:xfrm>
              <a:off x="5025" y="1651"/>
              <a:ext cx="238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12" name="Line 63"/>
            <p:cNvSpPr>
              <a:spLocks noChangeShapeType="1"/>
            </p:cNvSpPr>
            <p:nvPr/>
          </p:nvSpPr>
          <p:spPr bwMode="auto">
            <a:xfrm flipH="1">
              <a:off x="4679" y="2399"/>
              <a:ext cx="30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3" name="Line 64"/>
            <p:cNvSpPr>
              <a:spLocks noChangeShapeType="1"/>
            </p:cNvSpPr>
            <p:nvPr/>
          </p:nvSpPr>
          <p:spPr bwMode="auto">
            <a:xfrm flipV="1">
              <a:off x="5370" y="2694"/>
              <a:ext cx="0" cy="2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4" name="Line 65"/>
            <p:cNvSpPr>
              <a:spLocks noChangeShapeType="1"/>
            </p:cNvSpPr>
            <p:nvPr/>
          </p:nvSpPr>
          <p:spPr bwMode="auto">
            <a:xfrm flipV="1">
              <a:off x="5354" y="1767"/>
              <a:ext cx="0" cy="2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15" name="Text Box 66"/>
            <p:cNvSpPr txBox="1">
              <a:spLocks noChangeArrowheads="1"/>
            </p:cNvSpPr>
            <p:nvPr/>
          </p:nvSpPr>
          <p:spPr bwMode="auto">
            <a:xfrm>
              <a:off x="4684" y="2383"/>
              <a:ext cx="257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16" name="Text Box 67"/>
            <p:cNvSpPr txBox="1">
              <a:spLocks noChangeArrowheads="1"/>
            </p:cNvSpPr>
            <p:nvPr/>
          </p:nvSpPr>
          <p:spPr bwMode="auto">
            <a:xfrm>
              <a:off x="5370" y="2648"/>
              <a:ext cx="29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17" name="Text Box 68"/>
            <p:cNvSpPr txBox="1">
              <a:spLocks noChangeArrowheads="1"/>
            </p:cNvSpPr>
            <p:nvPr/>
          </p:nvSpPr>
          <p:spPr bwMode="auto">
            <a:xfrm>
              <a:off x="5367" y="1736"/>
              <a:ext cx="297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18" name="Rectangle 69"/>
            <p:cNvSpPr>
              <a:spLocks noChangeArrowheads="1"/>
            </p:cNvSpPr>
            <p:nvPr/>
          </p:nvSpPr>
          <p:spPr bwMode="auto">
            <a:xfrm>
              <a:off x="5345" y="2225"/>
              <a:ext cx="24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3419" name="Line 70"/>
            <p:cNvSpPr>
              <a:spLocks noChangeShapeType="1"/>
            </p:cNvSpPr>
            <p:nvPr/>
          </p:nvSpPr>
          <p:spPr bwMode="auto">
            <a:xfrm rot="16200000" flipV="1">
              <a:off x="5115" y="2380"/>
              <a:ext cx="174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71"/>
          <p:cNvGrpSpPr/>
          <p:nvPr/>
        </p:nvGrpSpPr>
        <p:grpSpPr bwMode="auto">
          <a:xfrm>
            <a:off x="4572000" y="1928802"/>
            <a:ext cx="2381250" cy="3900488"/>
            <a:chOff x="3100" y="1180"/>
            <a:chExt cx="1626" cy="2457"/>
          </a:xfrm>
        </p:grpSpPr>
        <p:grpSp>
          <p:nvGrpSpPr>
            <p:cNvPr id="143376" name="Group 72"/>
            <p:cNvGrpSpPr/>
            <p:nvPr/>
          </p:nvGrpSpPr>
          <p:grpSpPr bwMode="auto">
            <a:xfrm>
              <a:off x="3100" y="2072"/>
              <a:ext cx="577" cy="623"/>
              <a:chOff x="568" y="2432"/>
              <a:chExt cx="577" cy="623"/>
            </a:xfrm>
          </p:grpSpPr>
          <p:sp>
            <p:nvSpPr>
              <p:cNvPr id="143402" name="Text Box 73"/>
              <p:cNvSpPr txBox="1">
                <a:spLocks noChangeArrowheads="1"/>
              </p:cNvSpPr>
              <p:nvPr/>
            </p:nvSpPr>
            <p:spPr bwMode="auto">
              <a:xfrm>
                <a:off x="783" y="2432"/>
                <a:ext cx="362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3403" name="Text Box 74"/>
              <p:cNvSpPr txBox="1">
                <a:spLocks noChangeArrowheads="1"/>
              </p:cNvSpPr>
              <p:nvPr/>
            </p:nvSpPr>
            <p:spPr bwMode="auto">
              <a:xfrm>
                <a:off x="568" y="2728"/>
                <a:ext cx="566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基极</a:t>
                </a:r>
                <a:endPara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43377" name="Group 75"/>
            <p:cNvGrpSpPr/>
            <p:nvPr/>
          </p:nvGrpSpPr>
          <p:grpSpPr bwMode="auto">
            <a:xfrm>
              <a:off x="3934" y="3053"/>
              <a:ext cx="792" cy="584"/>
              <a:chOff x="1402" y="3413"/>
              <a:chExt cx="792" cy="584"/>
            </a:xfrm>
          </p:grpSpPr>
          <p:sp>
            <p:nvSpPr>
              <p:cNvPr id="143400" name="Text Box 76"/>
              <p:cNvSpPr txBox="1">
                <a:spLocks noChangeArrowheads="1"/>
              </p:cNvSpPr>
              <p:nvPr/>
            </p:nvSpPr>
            <p:spPr bwMode="auto">
              <a:xfrm>
                <a:off x="1706" y="3413"/>
                <a:ext cx="375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E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3401" name="Text Box 77"/>
              <p:cNvSpPr txBox="1">
                <a:spLocks noChangeArrowheads="1"/>
              </p:cNvSpPr>
              <p:nvPr/>
            </p:nvSpPr>
            <p:spPr bwMode="auto">
              <a:xfrm>
                <a:off x="1402" y="3670"/>
                <a:ext cx="792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发射极</a:t>
                </a:r>
                <a:endPara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43378" name="Group 78"/>
            <p:cNvGrpSpPr/>
            <p:nvPr/>
          </p:nvGrpSpPr>
          <p:grpSpPr bwMode="auto">
            <a:xfrm>
              <a:off x="3758" y="1180"/>
              <a:ext cx="839" cy="547"/>
              <a:chOff x="1226" y="1540"/>
              <a:chExt cx="839" cy="547"/>
            </a:xfrm>
          </p:grpSpPr>
          <p:sp>
            <p:nvSpPr>
              <p:cNvPr id="143398" name="Text Box 79"/>
              <p:cNvSpPr txBox="1">
                <a:spLocks noChangeArrowheads="1"/>
              </p:cNvSpPr>
              <p:nvPr/>
            </p:nvSpPr>
            <p:spPr bwMode="auto">
              <a:xfrm>
                <a:off x="1749" y="1799"/>
                <a:ext cx="316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3399" name="Text Box 80"/>
              <p:cNvSpPr txBox="1">
                <a:spLocks noChangeArrowheads="1"/>
              </p:cNvSpPr>
              <p:nvPr/>
            </p:nvSpPr>
            <p:spPr bwMode="auto">
              <a:xfrm>
                <a:off x="1226" y="1540"/>
                <a:ext cx="792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集电极</a:t>
                </a:r>
                <a:endPara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43379" name="Group 81"/>
            <p:cNvGrpSpPr/>
            <p:nvPr/>
          </p:nvGrpSpPr>
          <p:grpSpPr bwMode="auto">
            <a:xfrm>
              <a:off x="3608" y="1553"/>
              <a:ext cx="874" cy="1722"/>
              <a:chOff x="560" y="1925"/>
              <a:chExt cx="874" cy="1722"/>
            </a:xfrm>
          </p:grpSpPr>
          <p:grpSp>
            <p:nvGrpSpPr>
              <p:cNvPr id="143380" name="Group 82"/>
              <p:cNvGrpSpPr/>
              <p:nvPr/>
            </p:nvGrpSpPr>
            <p:grpSpPr bwMode="auto">
              <a:xfrm>
                <a:off x="560" y="1925"/>
                <a:ext cx="874" cy="1722"/>
                <a:chOff x="1052" y="1913"/>
                <a:chExt cx="874" cy="1722"/>
              </a:xfrm>
            </p:grpSpPr>
            <p:sp>
              <p:nvSpPr>
                <p:cNvPr id="143383" name="Rectangle 8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60" y="2805"/>
                  <a:ext cx="383" cy="54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384" name="Rectangle 84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65" y="2178"/>
                  <a:ext cx="374" cy="54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385" name="Rectangle 85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23" y="2496"/>
                  <a:ext cx="248" cy="53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3386" name="Group 86"/>
                <p:cNvGrpSpPr/>
                <p:nvPr/>
              </p:nvGrpSpPr>
              <p:grpSpPr bwMode="auto">
                <a:xfrm>
                  <a:off x="1632" y="3281"/>
                  <a:ext cx="55" cy="354"/>
                  <a:chOff x="3467" y="3509"/>
                  <a:chExt cx="84" cy="462"/>
                </a:xfrm>
              </p:grpSpPr>
              <p:sp>
                <p:nvSpPr>
                  <p:cNvPr id="143396" name="Line 87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3314" y="370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397" name="Oval 88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3473" y="3893"/>
                    <a:ext cx="72" cy="8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387" name="Group 89"/>
                <p:cNvGrpSpPr/>
                <p:nvPr/>
              </p:nvGrpSpPr>
              <p:grpSpPr bwMode="auto">
                <a:xfrm>
                  <a:off x="1628" y="1913"/>
                  <a:ext cx="55" cy="354"/>
                  <a:chOff x="3473" y="1277"/>
                  <a:chExt cx="84" cy="462"/>
                </a:xfrm>
              </p:grpSpPr>
              <p:sp>
                <p:nvSpPr>
                  <p:cNvPr id="143394" name="Line 90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3314" y="154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395" name="Oval 91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3479" y="1271"/>
                    <a:ext cx="72" cy="8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3388" name="Line 9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240" y="2654"/>
                  <a:ext cx="0" cy="2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389" name="Oval 93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52" y="2767"/>
                  <a:ext cx="55" cy="5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3390" name="Group 94"/>
                <p:cNvGrpSpPr/>
                <p:nvPr/>
              </p:nvGrpSpPr>
              <p:grpSpPr bwMode="auto">
                <a:xfrm>
                  <a:off x="1462" y="2276"/>
                  <a:ext cx="350" cy="946"/>
                  <a:chOff x="1693" y="1910"/>
                  <a:chExt cx="323" cy="1174"/>
                </a:xfrm>
              </p:grpSpPr>
              <p:sp>
                <p:nvSpPr>
                  <p:cNvPr id="143391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3" y="1910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chemeClr val="accent2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P</a:t>
                    </a:r>
                    <a:endPara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43392" name="Text Box 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5" y="2678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chemeClr val="accent2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P</a:t>
                    </a:r>
                    <a:endPara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43393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7" y="2295"/>
                    <a:ext cx="299" cy="40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chemeClr val="accent2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N</a:t>
                    </a:r>
                    <a:endPara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143381" name="Line 98"/>
              <p:cNvSpPr>
                <a:spLocks noChangeShapeType="1"/>
              </p:cNvSpPr>
              <p:nvPr/>
            </p:nvSpPr>
            <p:spPr bwMode="auto">
              <a:xfrm>
                <a:off x="900" y="2604"/>
                <a:ext cx="51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382" name="Line 99"/>
              <p:cNvSpPr>
                <a:spLocks noChangeShapeType="1"/>
              </p:cNvSpPr>
              <p:nvPr/>
            </p:nvSpPr>
            <p:spPr bwMode="auto">
              <a:xfrm>
                <a:off x="900" y="2952"/>
                <a:ext cx="51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49317" name="Text Box 101"/>
          <p:cNvSpPr txBox="1">
            <a:spLocks noChangeArrowheads="1"/>
          </p:cNvSpPr>
          <p:nvPr/>
        </p:nvSpPr>
        <p:spPr bwMode="auto">
          <a:xfrm>
            <a:off x="465107" y="1500174"/>
            <a:ext cx="8678893" cy="525401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三极管的基本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结构：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个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结，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个电极，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个区</a:t>
            </a:r>
            <a:endParaRPr kumimoji="1" lang="zh-CN" altLang="en-US" sz="2800" b="1" dirty="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8" grpId="0" autoUpdateAnimBg="0"/>
      <p:bldP spid="649219" grpId="0" autoUpdateAnimBg="0"/>
      <p:bldP spid="649229" grpId="0" animBg="1" autoUpdateAnimBg="0"/>
      <p:bldP spid="649230" grpId="0" animBg="1" autoUpdateAnimBg="0"/>
      <p:bldP spid="649251" grpId="0" animBg="1" autoUpdateAnimBg="0"/>
      <p:bldP spid="649252" grpId="0" animBg="1" autoUpdateAnimBg="0"/>
      <p:bldP spid="64931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 descr="187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188" y="620713"/>
            <a:ext cx="3382962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3" name="Picture 3" descr="photo_114078899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357563"/>
            <a:ext cx="3960813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6724" name="Picture 4" descr="photo_11425641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3357563"/>
            <a:ext cx="3671888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4356100" y="1125538"/>
            <a:ext cx="4319588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kumimoji="1" lang="zh-CN" altLang="en-US" sz="4400" b="1">
                <a:solidFill>
                  <a:srgbClr val="FF3300"/>
                </a:solidFill>
                <a:ea typeface="楷体_GB2312" pitchFamily="49" charset="-122"/>
              </a:rPr>
              <a:t>三</a:t>
            </a:r>
            <a:r>
              <a:rPr kumimoji="1" lang="zh-CN" altLang="en-US" sz="4400" b="1">
                <a:solidFill>
                  <a:srgbClr val="FF0000"/>
                </a:solidFill>
                <a:ea typeface="楷体_GB2312" pitchFamily="49" charset="-122"/>
              </a:rPr>
              <a:t>极管图片</a:t>
            </a:r>
            <a:endParaRPr kumimoji="1" lang="zh-CN" altLang="en-US" sz="4400" b="1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433638" y="2049463"/>
            <a:ext cx="3648075" cy="4440237"/>
            <a:chOff x="495" y="1231"/>
            <a:chExt cx="2297" cy="2797"/>
          </a:xfrm>
        </p:grpSpPr>
        <p:grpSp>
          <p:nvGrpSpPr>
            <p:cNvPr id="145418" name="Group 3"/>
            <p:cNvGrpSpPr/>
            <p:nvPr/>
          </p:nvGrpSpPr>
          <p:grpSpPr bwMode="auto">
            <a:xfrm>
              <a:off x="971" y="1385"/>
              <a:ext cx="1339" cy="2250"/>
              <a:chOff x="971" y="1385"/>
              <a:chExt cx="1339" cy="2250"/>
            </a:xfrm>
          </p:grpSpPr>
          <p:sp>
            <p:nvSpPr>
              <p:cNvPr id="145430" name="Rectangle 4"/>
              <p:cNvSpPr>
                <a:spLocks noChangeArrowheads="1"/>
              </p:cNvSpPr>
              <p:nvPr/>
            </p:nvSpPr>
            <p:spPr bwMode="auto">
              <a:xfrm rot="5400000" flipH="1">
                <a:off x="1638" y="2490"/>
                <a:ext cx="501" cy="8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31" name="Rectangle 5"/>
              <p:cNvSpPr>
                <a:spLocks noChangeArrowheads="1"/>
              </p:cNvSpPr>
              <p:nvPr/>
            </p:nvSpPr>
            <p:spPr bwMode="auto">
              <a:xfrm rot="5400000" flipH="1">
                <a:off x="1644" y="1671"/>
                <a:ext cx="489" cy="8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32" name="Rectangle 6"/>
              <p:cNvSpPr>
                <a:spLocks noChangeArrowheads="1"/>
              </p:cNvSpPr>
              <p:nvPr/>
            </p:nvSpPr>
            <p:spPr bwMode="auto">
              <a:xfrm rot="5400000" flipH="1">
                <a:off x="1728" y="2078"/>
                <a:ext cx="324" cy="8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5433" name="Group 7"/>
              <p:cNvGrpSpPr/>
              <p:nvPr/>
            </p:nvGrpSpPr>
            <p:grpSpPr bwMode="auto">
              <a:xfrm>
                <a:off x="1859" y="3173"/>
                <a:ext cx="84" cy="462"/>
                <a:chOff x="3467" y="3509"/>
                <a:chExt cx="84" cy="462"/>
              </a:xfrm>
            </p:grpSpPr>
            <p:sp>
              <p:nvSpPr>
                <p:cNvPr id="145439" name="Line 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314" y="3704"/>
                  <a:ext cx="3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440" name="Oval 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473" y="3893"/>
                  <a:ext cx="72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34" name="Group 10"/>
              <p:cNvGrpSpPr/>
              <p:nvPr/>
            </p:nvGrpSpPr>
            <p:grpSpPr bwMode="auto">
              <a:xfrm>
                <a:off x="1853" y="1385"/>
                <a:ext cx="84" cy="462"/>
                <a:chOff x="3473" y="1277"/>
                <a:chExt cx="84" cy="462"/>
              </a:xfrm>
            </p:grpSpPr>
            <p:sp>
              <p:nvSpPr>
                <p:cNvPr id="145437" name="Line 11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314" y="1544"/>
                  <a:ext cx="39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438" name="Oval 12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3479" y="1271"/>
                  <a:ext cx="72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5435" name="Line 13"/>
              <p:cNvSpPr>
                <a:spLocks noChangeShapeType="1"/>
              </p:cNvSpPr>
              <p:nvPr/>
            </p:nvSpPr>
            <p:spPr bwMode="auto">
              <a:xfrm rot="5400000" flipH="1">
                <a:off x="1259" y="2321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436" name="Oval 14"/>
              <p:cNvSpPr>
                <a:spLocks noChangeArrowheads="1"/>
              </p:cNvSpPr>
              <p:nvPr/>
            </p:nvSpPr>
            <p:spPr bwMode="auto">
              <a:xfrm rot="5400000" flipH="1">
                <a:off x="977" y="2495"/>
                <a:ext cx="72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5419" name="Group 15"/>
            <p:cNvGrpSpPr/>
            <p:nvPr/>
          </p:nvGrpSpPr>
          <p:grpSpPr bwMode="auto">
            <a:xfrm>
              <a:off x="601" y="1231"/>
              <a:ext cx="1214" cy="2390"/>
              <a:chOff x="601" y="1231"/>
              <a:chExt cx="1214" cy="2390"/>
            </a:xfrm>
          </p:grpSpPr>
          <p:sp>
            <p:nvSpPr>
              <p:cNvPr id="145427" name="Text Box 16"/>
              <p:cNvSpPr txBox="1">
                <a:spLocks noChangeArrowheads="1"/>
              </p:cNvSpPr>
              <p:nvPr/>
            </p:nvSpPr>
            <p:spPr bwMode="auto">
              <a:xfrm>
                <a:off x="601" y="2395"/>
                <a:ext cx="263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428" name="Text Box 17"/>
              <p:cNvSpPr txBox="1">
                <a:spLocks noChangeArrowheads="1"/>
              </p:cNvSpPr>
              <p:nvPr/>
            </p:nvSpPr>
            <p:spPr bwMode="auto">
              <a:xfrm>
                <a:off x="1552" y="3256"/>
                <a:ext cx="263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E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429" name="Text Box 18"/>
              <p:cNvSpPr txBox="1">
                <a:spLocks noChangeArrowheads="1"/>
              </p:cNvSpPr>
              <p:nvPr/>
            </p:nvSpPr>
            <p:spPr bwMode="auto">
              <a:xfrm>
                <a:off x="1485" y="1231"/>
                <a:ext cx="276" cy="36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45420" name="Group 19"/>
            <p:cNvGrpSpPr/>
            <p:nvPr/>
          </p:nvGrpSpPr>
          <p:grpSpPr bwMode="auto">
            <a:xfrm>
              <a:off x="1693" y="1930"/>
              <a:ext cx="323" cy="1133"/>
              <a:chOff x="1693" y="1930"/>
              <a:chExt cx="323" cy="1133"/>
            </a:xfrm>
          </p:grpSpPr>
          <p:sp>
            <p:nvSpPr>
              <p:cNvPr id="145424" name="Text Box 20"/>
              <p:cNvSpPr txBox="1">
                <a:spLocks noChangeArrowheads="1"/>
              </p:cNvSpPr>
              <p:nvPr/>
            </p:nvSpPr>
            <p:spPr bwMode="auto">
              <a:xfrm>
                <a:off x="1693" y="1930"/>
                <a:ext cx="299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N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425" name="Text Box 21"/>
              <p:cNvSpPr txBox="1">
                <a:spLocks noChangeArrowheads="1"/>
              </p:cNvSpPr>
              <p:nvPr/>
            </p:nvSpPr>
            <p:spPr bwMode="auto">
              <a:xfrm>
                <a:off x="1705" y="2698"/>
                <a:ext cx="299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N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426" name="Text Box 22"/>
              <p:cNvSpPr txBox="1">
                <a:spLocks noChangeArrowheads="1"/>
              </p:cNvSpPr>
              <p:nvPr/>
            </p:nvSpPr>
            <p:spPr bwMode="auto">
              <a:xfrm>
                <a:off x="1717" y="2314"/>
                <a:ext cx="299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P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45421" name="Text Box 23"/>
            <p:cNvSpPr txBox="1">
              <a:spLocks noChangeArrowheads="1"/>
            </p:cNvSpPr>
            <p:nvPr/>
          </p:nvSpPr>
          <p:spPr bwMode="auto">
            <a:xfrm>
              <a:off x="495" y="2685"/>
              <a:ext cx="581" cy="36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基极</a:t>
              </a:r>
              <a:endParaRPr kumimoji="1" lang="zh-CN" altLang="en-US" sz="32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5422" name="Text Box 24"/>
            <p:cNvSpPr txBox="1">
              <a:spLocks noChangeArrowheads="1"/>
            </p:cNvSpPr>
            <p:nvPr/>
          </p:nvSpPr>
          <p:spPr bwMode="auto">
            <a:xfrm>
              <a:off x="1350" y="3663"/>
              <a:ext cx="819" cy="36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发射极</a:t>
              </a:r>
              <a:endParaRPr kumimoji="1" lang="zh-CN" altLang="en-US" sz="32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5423" name="Text Box 25"/>
            <p:cNvSpPr txBox="1">
              <a:spLocks noChangeArrowheads="1"/>
            </p:cNvSpPr>
            <p:nvPr/>
          </p:nvSpPr>
          <p:spPr bwMode="auto">
            <a:xfrm>
              <a:off x="1972" y="1293"/>
              <a:ext cx="820" cy="36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集电极</a:t>
              </a:r>
              <a:endParaRPr kumimoji="1" lang="zh-CN" altLang="en-US" sz="32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51290" name="AutoShape 26"/>
          <p:cNvSpPr>
            <a:spLocks noChangeArrowheads="1"/>
          </p:cNvSpPr>
          <p:nvPr/>
        </p:nvSpPr>
        <p:spPr bwMode="auto">
          <a:xfrm>
            <a:off x="6146800" y="3217863"/>
            <a:ext cx="2241550" cy="1355725"/>
          </a:xfrm>
          <a:prstGeom prst="wedgeRectCallout">
            <a:avLst>
              <a:gd name="adj1" fmla="val -107032"/>
              <a:gd name="adj2" fmla="val 9060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基区：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掺杂浓度最低并且很薄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51291" name="AutoShape 27"/>
          <p:cNvSpPr>
            <a:spLocks noChangeArrowheads="1"/>
          </p:cNvSpPr>
          <p:nvPr/>
        </p:nvSpPr>
        <p:spPr bwMode="auto">
          <a:xfrm>
            <a:off x="476250" y="2584450"/>
            <a:ext cx="2871788" cy="1093788"/>
          </a:xfrm>
          <a:prstGeom prst="wedgeRectCallout">
            <a:avLst>
              <a:gd name="adj1" fmla="val 82838"/>
              <a:gd name="adj2" fmla="val 19810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集电区：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掺杂浓度较低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3200" b="1" dirty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51292" name="AutoShape 28"/>
          <p:cNvSpPr>
            <a:spLocks noChangeArrowheads="1"/>
          </p:cNvSpPr>
          <p:nvPr/>
        </p:nvSpPr>
        <p:spPr bwMode="auto">
          <a:xfrm>
            <a:off x="6218238" y="5006975"/>
            <a:ext cx="2601912" cy="1185863"/>
          </a:xfrm>
          <a:prstGeom prst="wedgeRectCallout">
            <a:avLst>
              <a:gd name="adj1" fmla="val -99296"/>
              <a:gd name="adj2" fmla="val -70616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发射区：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掺杂浓度较高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51293" name="Text Box 29"/>
          <p:cNvSpPr txBox="1">
            <a:spLocks noChangeArrowheads="1"/>
          </p:cNvSpPr>
          <p:nvPr/>
        </p:nvSpPr>
        <p:spPr bwMode="auto">
          <a:xfrm>
            <a:off x="323850" y="404813"/>
            <a:ext cx="80724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2.  </a:t>
            </a:r>
            <a:r>
              <a:rPr kumimoji="1"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三极管的电流分配和放大作用 </a:t>
            </a:r>
            <a:endParaRPr kumimoji="1"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1294" name="Text Box 30"/>
          <p:cNvSpPr txBox="1">
            <a:spLocks noChangeArrowheads="1"/>
          </p:cNvSpPr>
          <p:nvPr/>
        </p:nvSpPr>
        <p:spPr bwMode="auto">
          <a:xfrm>
            <a:off x="395288" y="836613"/>
            <a:ext cx="5768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三极管的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电流放大的条件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1295" name="Text Box 31"/>
          <p:cNvSpPr txBox="1">
            <a:spLocks noChangeArrowheads="1"/>
          </p:cNvSpPr>
          <p:nvPr/>
        </p:nvSpPr>
        <p:spPr bwMode="auto">
          <a:xfrm>
            <a:off x="468313" y="1412875"/>
            <a:ext cx="2057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内部条件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1296" name="Text Box 32"/>
          <p:cNvSpPr txBox="1">
            <a:spLocks noChangeArrowheads="1"/>
          </p:cNvSpPr>
          <p:nvPr/>
        </p:nvSpPr>
        <p:spPr bwMode="auto">
          <a:xfrm>
            <a:off x="2411413" y="1412875"/>
            <a:ext cx="53451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个区掺杂浓度不同，厚薄不同 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90" grpId="0" animBg="1" autoUpdateAnimBg="0"/>
      <p:bldP spid="651291" grpId="0" animBg="1" autoUpdateAnimBg="0"/>
      <p:bldP spid="651292" grpId="0" animBg="1" autoUpdateAnimBg="0"/>
      <p:bldP spid="651293" grpId="0" autoUpdateAnimBg="0"/>
      <p:bldP spid="651294" grpId="0" autoUpdateAnimBg="0"/>
      <p:bldP spid="651295" grpId="0" autoUpdateAnimBg="0"/>
      <p:bldP spid="65129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2057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外部条件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3315" name="Text Box 3"/>
          <p:cNvSpPr txBox="1">
            <a:spLocks noChangeArrowheads="1"/>
          </p:cNvSpPr>
          <p:nvPr/>
        </p:nvSpPr>
        <p:spPr bwMode="auto">
          <a:xfrm>
            <a:off x="738188" y="762000"/>
            <a:ext cx="73501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发射结加上正向电压，集电结加上反向电压 </a:t>
            </a:r>
            <a:endParaRPr kumimoji="1"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7975" y="2049463"/>
            <a:ext cx="1720850" cy="3198812"/>
            <a:chOff x="618" y="967"/>
            <a:chExt cx="1175" cy="2015"/>
          </a:xfrm>
        </p:grpSpPr>
        <p:grpSp>
          <p:nvGrpSpPr>
            <p:cNvPr id="35921" name="Group 5"/>
            <p:cNvGrpSpPr/>
            <p:nvPr/>
          </p:nvGrpSpPr>
          <p:grpSpPr bwMode="auto">
            <a:xfrm>
              <a:off x="860" y="1169"/>
              <a:ext cx="874" cy="1722"/>
              <a:chOff x="560" y="1925"/>
              <a:chExt cx="874" cy="1722"/>
            </a:xfrm>
          </p:grpSpPr>
          <p:grpSp>
            <p:nvGrpSpPr>
              <p:cNvPr id="35929" name="Group 6"/>
              <p:cNvGrpSpPr/>
              <p:nvPr/>
            </p:nvGrpSpPr>
            <p:grpSpPr bwMode="auto">
              <a:xfrm>
                <a:off x="560" y="1925"/>
                <a:ext cx="874" cy="1722"/>
                <a:chOff x="1052" y="1913"/>
                <a:chExt cx="874" cy="1722"/>
              </a:xfrm>
            </p:grpSpPr>
            <p:sp>
              <p:nvSpPr>
                <p:cNvPr id="35932" name="Rectangle 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60" y="2805"/>
                  <a:ext cx="383" cy="54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33" name="Rectangle 8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65" y="2178"/>
                  <a:ext cx="374" cy="54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34" name="Rectangle 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23" y="2496"/>
                  <a:ext cx="248" cy="53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5935" name="Group 10"/>
                <p:cNvGrpSpPr/>
                <p:nvPr/>
              </p:nvGrpSpPr>
              <p:grpSpPr bwMode="auto">
                <a:xfrm>
                  <a:off x="1632" y="3281"/>
                  <a:ext cx="55" cy="354"/>
                  <a:chOff x="3467" y="3509"/>
                  <a:chExt cx="84" cy="462"/>
                </a:xfrm>
              </p:grpSpPr>
              <p:sp>
                <p:nvSpPr>
                  <p:cNvPr id="35945" name="Line 11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3314" y="370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46" name="Oval 12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3473" y="3893"/>
                    <a:ext cx="72" cy="8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936" name="Group 13"/>
                <p:cNvGrpSpPr/>
                <p:nvPr/>
              </p:nvGrpSpPr>
              <p:grpSpPr bwMode="auto">
                <a:xfrm>
                  <a:off x="1628" y="1913"/>
                  <a:ext cx="55" cy="354"/>
                  <a:chOff x="3473" y="1277"/>
                  <a:chExt cx="84" cy="462"/>
                </a:xfrm>
              </p:grpSpPr>
              <p:sp>
                <p:nvSpPr>
                  <p:cNvPr id="35943" name="Line 14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3314" y="154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44" name="Oval 15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3479" y="1271"/>
                    <a:ext cx="72" cy="8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937" name="Line 1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240" y="2654"/>
                  <a:ext cx="0" cy="2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38" name="Oval 17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52" y="2767"/>
                  <a:ext cx="55" cy="5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5939" name="Group 18"/>
                <p:cNvGrpSpPr/>
                <p:nvPr/>
              </p:nvGrpSpPr>
              <p:grpSpPr bwMode="auto">
                <a:xfrm>
                  <a:off x="1462" y="2276"/>
                  <a:ext cx="350" cy="946"/>
                  <a:chOff x="1693" y="1910"/>
                  <a:chExt cx="323" cy="1174"/>
                </a:xfrm>
              </p:grpSpPr>
              <p:sp>
                <p:nvSpPr>
                  <p:cNvPr id="3594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3" y="1910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chemeClr val="accent2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N</a:t>
                    </a:r>
                    <a:endPara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594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5" y="2678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chemeClr val="accent2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N</a:t>
                    </a:r>
                    <a:endPara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5942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7" y="2295"/>
                    <a:ext cx="299" cy="40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chemeClr val="accent2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P</a:t>
                    </a:r>
                    <a:endPara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5930" name="Line 22"/>
              <p:cNvSpPr>
                <a:spLocks noChangeShapeType="1"/>
              </p:cNvSpPr>
              <p:nvPr/>
            </p:nvSpPr>
            <p:spPr bwMode="auto">
              <a:xfrm>
                <a:off x="900" y="2604"/>
                <a:ext cx="51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931" name="Line 23"/>
              <p:cNvSpPr>
                <a:spLocks noChangeShapeType="1"/>
              </p:cNvSpPr>
              <p:nvPr/>
            </p:nvSpPr>
            <p:spPr bwMode="auto">
              <a:xfrm>
                <a:off x="900" y="2952"/>
                <a:ext cx="51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922" name="Text Box 24"/>
            <p:cNvSpPr txBox="1">
              <a:spLocks noChangeArrowheads="1"/>
            </p:cNvSpPr>
            <p:nvPr/>
          </p:nvSpPr>
          <p:spPr bwMode="auto">
            <a:xfrm>
              <a:off x="618" y="1909"/>
              <a:ext cx="2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23" name="Text Box 25"/>
            <p:cNvSpPr txBox="1">
              <a:spLocks noChangeArrowheads="1"/>
            </p:cNvSpPr>
            <p:nvPr/>
          </p:nvSpPr>
          <p:spPr bwMode="auto">
            <a:xfrm>
              <a:off x="1551" y="2694"/>
              <a:ext cx="2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24" name="Text Box 26"/>
            <p:cNvSpPr txBox="1">
              <a:spLocks noChangeArrowheads="1"/>
            </p:cNvSpPr>
            <p:nvPr/>
          </p:nvSpPr>
          <p:spPr bwMode="auto">
            <a:xfrm>
              <a:off x="1537" y="967"/>
              <a:ext cx="25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25" name="Text Box 27"/>
            <p:cNvSpPr txBox="1">
              <a:spLocks noChangeArrowheads="1"/>
            </p:cNvSpPr>
            <p:nvPr/>
          </p:nvSpPr>
          <p:spPr bwMode="auto">
            <a:xfrm>
              <a:off x="1204" y="1087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26" name="Text Box 28"/>
            <p:cNvSpPr txBox="1">
              <a:spLocks noChangeArrowheads="1"/>
            </p:cNvSpPr>
            <p:nvPr/>
          </p:nvSpPr>
          <p:spPr bwMode="auto">
            <a:xfrm>
              <a:off x="844" y="2035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27" name="Text Box 29"/>
            <p:cNvSpPr txBox="1">
              <a:spLocks noChangeArrowheads="1"/>
            </p:cNvSpPr>
            <p:nvPr/>
          </p:nvSpPr>
          <p:spPr bwMode="auto">
            <a:xfrm>
              <a:off x="853" y="1723"/>
              <a:ext cx="229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928" name="Text Box 30"/>
            <p:cNvSpPr txBox="1">
              <a:spLocks noChangeArrowheads="1"/>
            </p:cNvSpPr>
            <p:nvPr/>
          </p:nvSpPr>
          <p:spPr bwMode="auto">
            <a:xfrm>
              <a:off x="1213" y="2611"/>
              <a:ext cx="229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" name="Group 31"/>
          <p:cNvGrpSpPr/>
          <p:nvPr/>
        </p:nvGrpSpPr>
        <p:grpSpPr bwMode="auto">
          <a:xfrm>
            <a:off x="2479675" y="2487613"/>
            <a:ext cx="1849438" cy="2362200"/>
            <a:chOff x="2376" y="1315"/>
            <a:chExt cx="1262" cy="1488"/>
          </a:xfrm>
        </p:grpSpPr>
        <p:sp>
          <p:nvSpPr>
            <p:cNvPr id="35903" name="Line 32"/>
            <p:cNvSpPr>
              <a:spLocks noChangeShapeType="1"/>
            </p:cNvSpPr>
            <p:nvPr/>
          </p:nvSpPr>
          <p:spPr bwMode="auto">
            <a:xfrm>
              <a:off x="2680" y="2072"/>
              <a:ext cx="471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04" name="Line 33"/>
            <p:cNvSpPr>
              <a:spLocks noChangeShapeType="1"/>
            </p:cNvSpPr>
            <p:nvPr/>
          </p:nvSpPr>
          <p:spPr bwMode="auto">
            <a:xfrm>
              <a:off x="3141" y="1939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05" name="Line 34"/>
            <p:cNvSpPr>
              <a:spLocks noChangeShapeType="1"/>
            </p:cNvSpPr>
            <p:nvPr/>
          </p:nvSpPr>
          <p:spPr bwMode="auto">
            <a:xfrm flipV="1">
              <a:off x="3141" y="1907"/>
              <a:ext cx="165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06" name="Line 35"/>
            <p:cNvSpPr>
              <a:spLocks noChangeShapeType="1"/>
            </p:cNvSpPr>
            <p:nvPr/>
          </p:nvSpPr>
          <p:spPr bwMode="auto">
            <a:xfrm>
              <a:off x="3296" y="1461"/>
              <a:ext cx="0" cy="4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07" name="Line 36"/>
            <p:cNvSpPr>
              <a:spLocks noChangeShapeType="1"/>
            </p:cNvSpPr>
            <p:nvPr/>
          </p:nvSpPr>
          <p:spPr bwMode="auto">
            <a:xfrm>
              <a:off x="3308" y="2307"/>
              <a:ext cx="0" cy="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08" name="Text Box 37"/>
            <p:cNvSpPr txBox="1">
              <a:spLocks noChangeArrowheads="1"/>
            </p:cNvSpPr>
            <p:nvPr/>
          </p:nvSpPr>
          <p:spPr bwMode="auto">
            <a:xfrm>
              <a:off x="2394" y="1933"/>
              <a:ext cx="2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09" name="Text Box 38"/>
            <p:cNvSpPr txBox="1">
              <a:spLocks noChangeArrowheads="1"/>
            </p:cNvSpPr>
            <p:nvPr/>
          </p:nvSpPr>
          <p:spPr bwMode="auto">
            <a:xfrm>
              <a:off x="3351" y="2502"/>
              <a:ext cx="2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10" name="Text Box 39"/>
            <p:cNvSpPr txBox="1">
              <a:spLocks noChangeArrowheads="1"/>
            </p:cNvSpPr>
            <p:nvPr/>
          </p:nvSpPr>
          <p:spPr bwMode="auto">
            <a:xfrm>
              <a:off x="3385" y="1315"/>
              <a:ext cx="25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11" name="Rectangle 40"/>
            <p:cNvSpPr>
              <a:spLocks noChangeArrowheads="1"/>
            </p:cNvSpPr>
            <p:nvPr/>
          </p:nvSpPr>
          <p:spPr bwMode="auto">
            <a:xfrm>
              <a:off x="3365" y="1985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12" name="Line 41"/>
            <p:cNvSpPr>
              <a:spLocks noChangeShapeType="1"/>
            </p:cNvSpPr>
            <p:nvPr/>
          </p:nvSpPr>
          <p:spPr bwMode="auto">
            <a:xfrm rot="16200000" flipH="1">
              <a:off x="3135" y="2128"/>
              <a:ext cx="198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3" name="Text Box 42"/>
            <p:cNvSpPr txBox="1">
              <a:spLocks noChangeArrowheads="1"/>
            </p:cNvSpPr>
            <p:nvPr/>
          </p:nvSpPr>
          <p:spPr bwMode="auto">
            <a:xfrm>
              <a:off x="3004" y="1327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14" name="Text Box 43"/>
            <p:cNvSpPr txBox="1">
              <a:spLocks noChangeArrowheads="1"/>
            </p:cNvSpPr>
            <p:nvPr/>
          </p:nvSpPr>
          <p:spPr bwMode="auto">
            <a:xfrm>
              <a:off x="2680" y="2023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15" name="Text Box 44"/>
            <p:cNvSpPr txBox="1">
              <a:spLocks noChangeArrowheads="1"/>
            </p:cNvSpPr>
            <p:nvPr/>
          </p:nvSpPr>
          <p:spPr bwMode="auto">
            <a:xfrm>
              <a:off x="2677" y="1819"/>
              <a:ext cx="229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916" name="Text Box 45"/>
            <p:cNvSpPr txBox="1">
              <a:spLocks noChangeArrowheads="1"/>
            </p:cNvSpPr>
            <p:nvPr/>
          </p:nvSpPr>
          <p:spPr bwMode="auto">
            <a:xfrm>
              <a:off x="3050" y="2515"/>
              <a:ext cx="228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917" name="Freeform 46"/>
            <p:cNvSpPr/>
            <p:nvPr/>
          </p:nvSpPr>
          <p:spPr bwMode="auto">
            <a:xfrm>
              <a:off x="2782" y="2316"/>
              <a:ext cx="302" cy="336"/>
            </a:xfrm>
            <a:custGeom>
              <a:avLst/>
              <a:gdLst>
                <a:gd name="T0" fmla="*/ 2 w 302"/>
                <a:gd name="T1" fmla="*/ 0 h 336"/>
                <a:gd name="T2" fmla="*/ 50 w 302"/>
                <a:gd name="T3" fmla="*/ 132 h 336"/>
                <a:gd name="T4" fmla="*/ 302 w 302"/>
                <a:gd name="T5" fmla="*/ 336 h 336"/>
                <a:gd name="T6" fmla="*/ 0 60000 65536"/>
                <a:gd name="T7" fmla="*/ 0 60000 65536"/>
                <a:gd name="T8" fmla="*/ 0 60000 65536"/>
                <a:gd name="T9" fmla="*/ 0 w 302"/>
                <a:gd name="T10" fmla="*/ 0 h 336"/>
                <a:gd name="T11" fmla="*/ 302 w 30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336">
                  <a:moveTo>
                    <a:pt x="2" y="0"/>
                  </a:moveTo>
                  <a:cubicBezTo>
                    <a:pt x="1" y="38"/>
                    <a:pt x="0" y="76"/>
                    <a:pt x="50" y="132"/>
                  </a:cubicBezTo>
                  <a:cubicBezTo>
                    <a:pt x="100" y="188"/>
                    <a:pt x="260" y="302"/>
                    <a:pt x="302" y="336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8" name="Freeform 47"/>
            <p:cNvSpPr/>
            <p:nvPr/>
          </p:nvSpPr>
          <p:spPr bwMode="auto">
            <a:xfrm flipV="1">
              <a:off x="2794" y="1548"/>
              <a:ext cx="302" cy="336"/>
            </a:xfrm>
            <a:custGeom>
              <a:avLst/>
              <a:gdLst>
                <a:gd name="T0" fmla="*/ 2 w 302"/>
                <a:gd name="T1" fmla="*/ 0 h 336"/>
                <a:gd name="T2" fmla="*/ 50 w 302"/>
                <a:gd name="T3" fmla="*/ 132 h 336"/>
                <a:gd name="T4" fmla="*/ 302 w 302"/>
                <a:gd name="T5" fmla="*/ 336 h 336"/>
                <a:gd name="T6" fmla="*/ 0 60000 65536"/>
                <a:gd name="T7" fmla="*/ 0 60000 65536"/>
                <a:gd name="T8" fmla="*/ 0 60000 65536"/>
                <a:gd name="T9" fmla="*/ 0 w 302"/>
                <a:gd name="T10" fmla="*/ 0 h 336"/>
                <a:gd name="T11" fmla="*/ 302 w 30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336">
                  <a:moveTo>
                    <a:pt x="2" y="0"/>
                  </a:moveTo>
                  <a:cubicBezTo>
                    <a:pt x="1" y="38"/>
                    <a:pt x="0" y="76"/>
                    <a:pt x="50" y="132"/>
                  </a:cubicBezTo>
                  <a:cubicBezTo>
                    <a:pt x="100" y="188"/>
                    <a:pt x="260" y="302"/>
                    <a:pt x="302" y="336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9" name="Text Box 48"/>
            <p:cNvSpPr txBox="1">
              <a:spLocks noChangeArrowheads="1"/>
            </p:cNvSpPr>
            <p:nvPr/>
          </p:nvSpPr>
          <p:spPr bwMode="auto">
            <a:xfrm>
              <a:off x="2424" y="2400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8030705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803070505020304" pitchFamily="18" charset="0"/>
                </a:rPr>
                <a:t>BE</a:t>
              </a:r>
              <a:r>
                <a:rPr kumimoji="1" lang="en-US" altLang="zh-CN" sz="2800" b="1">
                  <a:latin typeface="Times New Roman" panose="02020803070505020304" pitchFamily="18" charset="0"/>
                  <a:ea typeface="楷体_GB2312" pitchFamily="49" charset="-122"/>
                </a:rPr>
                <a:t> </a:t>
              </a:r>
              <a:endParaRPr kumimoji="1" lang="en-US" altLang="zh-CN" sz="28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920" name="Text Box 49"/>
            <p:cNvSpPr txBox="1">
              <a:spLocks noChangeArrowheads="1"/>
            </p:cNvSpPr>
            <p:nvPr/>
          </p:nvSpPr>
          <p:spPr bwMode="auto">
            <a:xfrm>
              <a:off x="2376" y="1452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8030705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803070505020304" pitchFamily="18" charset="0"/>
                </a:rPr>
                <a:t>BC</a:t>
              </a:r>
              <a:endParaRPr kumimoji="1" lang="en-US" altLang="zh-CN" sz="28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" name="Group 50"/>
          <p:cNvGrpSpPr/>
          <p:nvPr/>
        </p:nvGrpSpPr>
        <p:grpSpPr bwMode="auto">
          <a:xfrm>
            <a:off x="469900" y="1316038"/>
            <a:ext cx="7623175" cy="646112"/>
            <a:chOff x="321" y="829"/>
            <a:chExt cx="5201" cy="407"/>
          </a:xfrm>
        </p:grpSpPr>
        <p:sp>
          <p:nvSpPr>
            <p:cNvPr id="35901" name="Rectangle 51"/>
            <p:cNvSpPr>
              <a:spLocks noChangeArrowheads="1"/>
            </p:cNvSpPr>
            <p:nvPr/>
          </p:nvSpPr>
          <p:spPr bwMode="auto">
            <a:xfrm>
              <a:off x="321" y="881"/>
              <a:ext cx="17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即：</a:t>
              </a:r>
              <a:r>
                <a:rPr kumimoji="1" lang="en-US" altLang="zh-CN" sz="2800" b="1" dirty="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NPN</a:t>
              </a:r>
              <a:r>
                <a:rPr kumimoji="1" lang="zh-CN" altLang="en-US" sz="2800" b="1" dirty="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型</a:t>
              </a:r>
              <a:endPara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44" name="Object 52"/>
            <p:cNvGraphicFramePr>
              <a:graphicFrameLocks noChangeAspect="1"/>
            </p:cNvGraphicFramePr>
            <p:nvPr/>
          </p:nvGraphicFramePr>
          <p:xfrm>
            <a:off x="1587" y="841"/>
            <a:ext cx="198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5" name="公式" r:id="rId1" imgW="25603200" imgH="5486400" progId="Equation.3">
                    <p:embed/>
                  </p:oleObj>
                </mc:Choice>
                <mc:Fallback>
                  <p:oleObj name="公式" r:id="rId1" imgW="25603200" imgH="5486400" progId="Equation.3">
                    <p:embed/>
                    <p:pic>
                      <p:nvPicPr>
                        <p:cNvPr id="0" name="Object 5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87" y="841"/>
                          <a:ext cx="1980" cy="3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Object 53"/>
            <p:cNvGraphicFramePr>
              <a:graphicFrameLocks noChangeAspect="1"/>
            </p:cNvGraphicFramePr>
            <p:nvPr/>
          </p:nvGraphicFramePr>
          <p:xfrm>
            <a:off x="3963" y="829"/>
            <a:ext cx="1559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公式" r:id="rId3" imgW="19812000" imgH="5486400" progId="Equation.3">
                    <p:embed/>
                  </p:oleObj>
                </mc:Choice>
                <mc:Fallback>
                  <p:oleObj name="公式" r:id="rId3" imgW="19812000" imgH="5486400" progId="Equation.3">
                    <p:embed/>
                    <p:pic>
                      <p:nvPicPr>
                        <p:cNvPr id="0" name="Object 5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63" y="829"/>
                          <a:ext cx="1559" cy="40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2" name="Rectangle 54"/>
            <p:cNvSpPr>
              <a:spLocks noChangeArrowheads="1"/>
            </p:cNvSpPr>
            <p:nvPr/>
          </p:nvSpPr>
          <p:spPr bwMode="auto">
            <a:xfrm>
              <a:off x="3525" y="833"/>
              <a:ext cx="6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或</a:t>
              </a:r>
              <a:endPara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53367" name="Line 55"/>
          <p:cNvSpPr>
            <a:spLocks noChangeShapeType="1"/>
          </p:cNvSpPr>
          <p:nvPr/>
        </p:nvSpPr>
        <p:spPr bwMode="auto">
          <a:xfrm flipH="1">
            <a:off x="4519613" y="2076450"/>
            <a:ext cx="17462" cy="321945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0" name="Group 56"/>
          <p:cNvGrpSpPr/>
          <p:nvPr/>
        </p:nvGrpSpPr>
        <p:grpSpPr bwMode="auto">
          <a:xfrm>
            <a:off x="4598988" y="2049463"/>
            <a:ext cx="1720850" cy="3198812"/>
            <a:chOff x="618" y="967"/>
            <a:chExt cx="1175" cy="2015"/>
          </a:xfrm>
        </p:grpSpPr>
        <p:grpSp>
          <p:nvGrpSpPr>
            <p:cNvPr id="35875" name="Group 57"/>
            <p:cNvGrpSpPr/>
            <p:nvPr/>
          </p:nvGrpSpPr>
          <p:grpSpPr bwMode="auto">
            <a:xfrm>
              <a:off x="860" y="1169"/>
              <a:ext cx="874" cy="1722"/>
              <a:chOff x="560" y="1925"/>
              <a:chExt cx="874" cy="1722"/>
            </a:xfrm>
          </p:grpSpPr>
          <p:grpSp>
            <p:nvGrpSpPr>
              <p:cNvPr id="35883" name="Group 58"/>
              <p:cNvGrpSpPr/>
              <p:nvPr/>
            </p:nvGrpSpPr>
            <p:grpSpPr bwMode="auto">
              <a:xfrm>
                <a:off x="560" y="1925"/>
                <a:ext cx="874" cy="1722"/>
                <a:chOff x="1052" y="1913"/>
                <a:chExt cx="874" cy="1722"/>
              </a:xfrm>
            </p:grpSpPr>
            <p:sp>
              <p:nvSpPr>
                <p:cNvPr id="35886" name="Rectangle 5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60" y="2805"/>
                  <a:ext cx="383" cy="54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87" name="Rectangle 60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465" y="2178"/>
                  <a:ext cx="374" cy="54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88" name="Rectangle 61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523" y="2496"/>
                  <a:ext cx="248" cy="53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5889" name="Group 62"/>
                <p:cNvGrpSpPr/>
                <p:nvPr/>
              </p:nvGrpSpPr>
              <p:grpSpPr bwMode="auto">
                <a:xfrm>
                  <a:off x="1632" y="3281"/>
                  <a:ext cx="55" cy="354"/>
                  <a:chOff x="3467" y="3509"/>
                  <a:chExt cx="84" cy="462"/>
                </a:xfrm>
              </p:grpSpPr>
              <p:sp>
                <p:nvSpPr>
                  <p:cNvPr id="35899" name="Line 63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3314" y="370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900" name="Oval 64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3473" y="3893"/>
                    <a:ext cx="72" cy="8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890" name="Group 65"/>
                <p:cNvGrpSpPr/>
                <p:nvPr/>
              </p:nvGrpSpPr>
              <p:grpSpPr bwMode="auto">
                <a:xfrm>
                  <a:off x="1628" y="1913"/>
                  <a:ext cx="55" cy="354"/>
                  <a:chOff x="3473" y="1277"/>
                  <a:chExt cx="84" cy="462"/>
                </a:xfrm>
              </p:grpSpPr>
              <p:sp>
                <p:nvSpPr>
                  <p:cNvPr id="35897" name="Line 66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3314" y="1544"/>
                    <a:ext cx="39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5898" name="Oval 67"/>
                  <p:cNvSpPr>
                    <a:spLocks noChangeArrowheads="1"/>
                  </p:cNvSpPr>
                  <p:nvPr/>
                </p:nvSpPr>
                <p:spPr bwMode="auto">
                  <a:xfrm rot="5400000" flipH="1">
                    <a:off x="3479" y="1271"/>
                    <a:ext cx="72" cy="8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5891" name="Line 68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240" y="2654"/>
                  <a:ext cx="0" cy="2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892" name="Oval 69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052" y="2767"/>
                  <a:ext cx="55" cy="5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5893" name="Group 70"/>
                <p:cNvGrpSpPr/>
                <p:nvPr/>
              </p:nvGrpSpPr>
              <p:grpSpPr bwMode="auto">
                <a:xfrm>
                  <a:off x="1462" y="2276"/>
                  <a:ext cx="350" cy="946"/>
                  <a:chOff x="1693" y="1910"/>
                  <a:chExt cx="323" cy="1174"/>
                </a:xfrm>
              </p:grpSpPr>
              <p:sp>
                <p:nvSpPr>
                  <p:cNvPr id="35894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3" y="1910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chemeClr val="accent2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P</a:t>
                    </a:r>
                    <a:endPara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5895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05" y="2678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chemeClr val="accent2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P</a:t>
                    </a:r>
                    <a:endPara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5896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7" y="2295"/>
                    <a:ext cx="299" cy="405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2800" b="1">
                        <a:solidFill>
                          <a:schemeClr val="accent2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N</a:t>
                    </a:r>
                    <a:endParaRPr kumimoji="1" lang="en-US" altLang="zh-CN" sz="2800" b="1">
                      <a:solidFill>
                        <a:schemeClr val="accent2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5884" name="Line 74"/>
              <p:cNvSpPr>
                <a:spLocks noChangeShapeType="1"/>
              </p:cNvSpPr>
              <p:nvPr/>
            </p:nvSpPr>
            <p:spPr bwMode="auto">
              <a:xfrm>
                <a:off x="900" y="2604"/>
                <a:ext cx="51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885" name="Line 75"/>
              <p:cNvSpPr>
                <a:spLocks noChangeShapeType="1"/>
              </p:cNvSpPr>
              <p:nvPr/>
            </p:nvSpPr>
            <p:spPr bwMode="auto">
              <a:xfrm>
                <a:off x="900" y="2952"/>
                <a:ext cx="51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76" name="Text Box 76"/>
            <p:cNvSpPr txBox="1">
              <a:spLocks noChangeArrowheads="1"/>
            </p:cNvSpPr>
            <p:nvPr/>
          </p:nvSpPr>
          <p:spPr bwMode="auto">
            <a:xfrm>
              <a:off x="618" y="1909"/>
              <a:ext cx="2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77" name="Text Box 77"/>
            <p:cNvSpPr txBox="1">
              <a:spLocks noChangeArrowheads="1"/>
            </p:cNvSpPr>
            <p:nvPr/>
          </p:nvSpPr>
          <p:spPr bwMode="auto">
            <a:xfrm>
              <a:off x="1551" y="2694"/>
              <a:ext cx="2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78" name="Text Box 78"/>
            <p:cNvSpPr txBox="1">
              <a:spLocks noChangeArrowheads="1"/>
            </p:cNvSpPr>
            <p:nvPr/>
          </p:nvSpPr>
          <p:spPr bwMode="auto">
            <a:xfrm>
              <a:off x="1537" y="967"/>
              <a:ext cx="25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79" name="Text Box 79"/>
            <p:cNvSpPr txBox="1">
              <a:spLocks noChangeArrowheads="1"/>
            </p:cNvSpPr>
            <p:nvPr/>
          </p:nvSpPr>
          <p:spPr bwMode="auto">
            <a:xfrm>
              <a:off x="1201" y="1087"/>
              <a:ext cx="229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880" name="Text Box 80"/>
            <p:cNvSpPr txBox="1">
              <a:spLocks noChangeArrowheads="1"/>
            </p:cNvSpPr>
            <p:nvPr/>
          </p:nvSpPr>
          <p:spPr bwMode="auto">
            <a:xfrm>
              <a:off x="841" y="2035"/>
              <a:ext cx="229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881" name="Text Box 81"/>
            <p:cNvSpPr txBox="1">
              <a:spLocks noChangeArrowheads="1"/>
            </p:cNvSpPr>
            <p:nvPr/>
          </p:nvSpPr>
          <p:spPr bwMode="auto">
            <a:xfrm>
              <a:off x="856" y="1723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82" name="Text Box 82"/>
            <p:cNvSpPr txBox="1">
              <a:spLocks noChangeArrowheads="1"/>
            </p:cNvSpPr>
            <p:nvPr/>
          </p:nvSpPr>
          <p:spPr bwMode="auto">
            <a:xfrm>
              <a:off x="1216" y="2611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6" name="Group 83"/>
          <p:cNvGrpSpPr/>
          <p:nvPr/>
        </p:nvGrpSpPr>
        <p:grpSpPr bwMode="auto">
          <a:xfrm>
            <a:off x="6753225" y="2487613"/>
            <a:ext cx="1847850" cy="2362200"/>
            <a:chOff x="4656" y="1567"/>
            <a:chExt cx="1262" cy="1488"/>
          </a:xfrm>
        </p:grpSpPr>
        <p:sp>
          <p:nvSpPr>
            <p:cNvPr id="35857" name="Line 84"/>
            <p:cNvSpPr>
              <a:spLocks noChangeShapeType="1"/>
            </p:cNvSpPr>
            <p:nvPr/>
          </p:nvSpPr>
          <p:spPr bwMode="auto">
            <a:xfrm>
              <a:off x="4960" y="2324"/>
              <a:ext cx="471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8" name="Line 85"/>
            <p:cNvSpPr>
              <a:spLocks noChangeShapeType="1"/>
            </p:cNvSpPr>
            <p:nvPr/>
          </p:nvSpPr>
          <p:spPr bwMode="auto">
            <a:xfrm>
              <a:off x="5421" y="2191"/>
              <a:ext cx="0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9" name="Line 86"/>
            <p:cNvSpPr>
              <a:spLocks noChangeShapeType="1"/>
            </p:cNvSpPr>
            <p:nvPr/>
          </p:nvSpPr>
          <p:spPr bwMode="auto">
            <a:xfrm flipV="1">
              <a:off x="5421" y="2159"/>
              <a:ext cx="165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0" name="Line 87"/>
            <p:cNvSpPr>
              <a:spLocks noChangeShapeType="1"/>
            </p:cNvSpPr>
            <p:nvPr/>
          </p:nvSpPr>
          <p:spPr bwMode="auto">
            <a:xfrm>
              <a:off x="5576" y="1713"/>
              <a:ext cx="0" cy="4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1" name="Line 88"/>
            <p:cNvSpPr>
              <a:spLocks noChangeShapeType="1"/>
            </p:cNvSpPr>
            <p:nvPr/>
          </p:nvSpPr>
          <p:spPr bwMode="auto">
            <a:xfrm>
              <a:off x="5600" y="2559"/>
              <a:ext cx="0" cy="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2" name="Text Box 89"/>
            <p:cNvSpPr txBox="1">
              <a:spLocks noChangeArrowheads="1"/>
            </p:cNvSpPr>
            <p:nvPr/>
          </p:nvSpPr>
          <p:spPr bwMode="auto">
            <a:xfrm>
              <a:off x="4674" y="2185"/>
              <a:ext cx="2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63" name="Text Box 90"/>
            <p:cNvSpPr txBox="1">
              <a:spLocks noChangeArrowheads="1"/>
            </p:cNvSpPr>
            <p:nvPr/>
          </p:nvSpPr>
          <p:spPr bwMode="auto">
            <a:xfrm>
              <a:off x="5631" y="2754"/>
              <a:ext cx="242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64" name="Text Box 91"/>
            <p:cNvSpPr txBox="1">
              <a:spLocks noChangeArrowheads="1"/>
            </p:cNvSpPr>
            <p:nvPr/>
          </p:nvSpPr>
          <p:spPr bwMode="auto">
            <a:xfrm>
              <a:off x="5665" y="1567"/>
              <a:ext cx="25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65" name="Rectangle 92"/>
            <p:cNvSpPr>
              <a:spLocks noChangeArrowheads="1"/>
            </p:cNvSpPr>
            <p:nvPr/>
          </p:nvSpPr>
          <p:spPr bwMode="auto">
            <a:xfrm>
              <a:off x="5645" y="2237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66" name="Line 93"/>
            <p:cNvSpPr>
              <a:spLocks noChangeShapeType="1"/>
            </p:cNvSpPr>
            <p:nvPr/>
          </p:nvSpPr>
          <p:spPr bwMode="auto">
            <a:xfrm rot="16200000" flipV="1">
              <a:off x="5403" y="2356"/>
              <a:ext cx="198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67" name="Text Box 94"/>
            <p:cNvSpPr txBox="1">
              <a:spLocks noChangeArrowheads="1"/>
            </p:cNvSpPr>
            <p:nvPr/>
          </p:nvSpPr>
          <p:spPr bwMode="auto">
            <a:xfrm>
              <a:off x="5282" y="1579"/>
              <a:ext cx="228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868" name="Text Box 95"/>
            <p:cNvSpPr txBox="1">
              <a:spLocks noChangeArrowheads="1"/>
            </p:cNvSpPr>
            <p:nvPr/>
          </p:nvSpPr>
          <p:spPr bwMode="auto">
            <a:xfrm>
              <a:off x="4957" y="2275"/>
              <a:ext cx="229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869" name="Text Box 96"/>
            <p:cNvSpPr txBox="1">
              <a:spLocks noChangeArrowheads="1"/>
            </p:cNvSpPr>
            <p:nvPr/>
          </p:nvSpPr>
          <p:spPr bwMode="auto">
            <a:xfrm>
              <a:off x="4960" y="2071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70" name="Text Box 97"/>
            <p:cNvSpPr txBox="1">
              <a:spLocks noChangeArrowheads="1"/>
            </p:cNvSpPr>
            <p:nvPr/>
          </p:nvSpPr>
          <p:spPr bwMode="auto">
            <a:xfrm>
              <a:off x="5332" y="2767"/>
              <a:ext cx="223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71" name="Freeform 98"/>
            <p:cNvSpPr/>
            <p:nvPr/>
          </p:nvSpPr>
          <p:spPr bwMode="auto">
            <a:xfrm>
              <a:off x="5062" y="2568"/>
              <a:ext cx="302" cy="336"/>
            </a:xfrm>
            <a:custGeom>
              <a:avLst/>
              <a:gdLst>
                <a:gd name="T0" fmla="*/ 2 w 302"/>
                <a:gd name="T1" fmla="*/ 0 h 336"/>
                <a:gd name="T2" fmla="*/ 50 w 302"/>
                <a:gd name="T3" fmla="*/ 132 h 336"/>
                <a:gd name="T4" fmla="*/ 302 w 302"/>
                <a:gd name="T5" fmla="*/ 336 h 336"/>
                <a:gd name="T6" fmla="*/ 0 60000 65536"/>
                <a:gd name="T7" fmla="*/ 0 60000 65536"/>
                <a:gd name="T8" fmla="*/ 0 60000 65536"/>
                <a:gd name="T9" fmla="*/ 0 w 302"/>
                <a:gd name="T10" fmla="*/ 0 h 336"/>
                <a:gd name="T11" fmla="*/ 302 w 30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336">
                  <a:moveTo>
                    <a:pt x="2" y="0"/>
                  </a:moveTo>
                  <a:cubicBezTo>
                    <a:pt x="1" y="38"/>
                    <a:pt x="0" y="76"/>
                    <a:pt x="50" y="132"/>
                  </a:cubicBezTo>
                  <a:cubicBezTo>
                    <a:pt x="100" y="188"/>
                    <a:pt x="260" y="302"/>
                    <a:pt x="302" y="336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2" name="Freeform 99"/>
            <p:cNvSpPr/>
            <p:nvPr/>
          </p:nvSpPr>
          <p:spPr bwMode="auto">
            <a:xfrm flipV="1">
              <a:off x="5074" y="1800"/>
              <a:ext cx="302" cy="336"/>
            </a:xfrm>
            <a:custGeom>
              <a:avLst/>
              <a:gdLst>
                <a:gd name="T0" fmla="*/ 2 w 302"/>
                <a:gd name="T1" fmla="*/ 0 h 336"/>
                <a:gd name="T2" fmla="*/ 50 w 302"/>
                <a:gd name="T3" fmla="*/ 132 h 336"/>
                <a:gd name="T4" fmla="*/ 302 w 302"/>
                <a:gd name="T5" fmla="*/ 336 h 336"/>
                <a:gd name="T6" fmla="*/ 0 60000 65536"/>
                <a:gd name="T7" fmla="*/ 0 60000 65536"/>
                <a:gd name="T8" fmla="*/ 0 60000 65536"/>
                <a:gd name="T9" fmla="*/ 0 w 302"/>
                <a:gd name="T10" fmla="*/ 0 h 336"/>
                <a:gd name="T11" fmla="*/ 302 w 30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" h="336">
                  <a:moveTo>
                    <a:pt x="2" y="0"/>
                  </a:moveTo>
                  <a:cubicBezTo>
                    <a:pt x="1" y="38"/>
                    <a:pt x="0" y="76"/>
                    <a:pt x="50" y="132"/>
                  </a:cubicBezTo>
                  <a:cubicBezTo>
                    <a:pt x="100" y="188"/>
                    <a:pt x="260" y="302"/>
                    <a:pt x="302" y="336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3" name="Text Box 100"/>
            <p:cNvSpPr txBox="1">
              <a:spLocks noChangeArrowheads="1"/>
            </p:cNvSpPr>
            <p:nvPr/>
          </p:nvSpPr>
          <p:spPr bwMode="auto">
            <a:xfrm>
              <a:off x="4704" y="2652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8030705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803070505020304" pitchFamily="18" charset="0"/>
                </a:rPr>
                <a:t>BE</a:t>
              </a:r>
              <a:r>
                <a:rPr kumimoji="1" lang="en-US" altLang="zh-CN" sz="2800" b="1">
                  <a:latin typeface="Times New Roman" panose="02020803070505020304" pitchFamily="18" charset="0"/>
                  <a:ea typeface="楷体_GB2312" pitchFamily="49" charset="-122"/>
                </a:rPr>
                <a:t> </a:t>
              </a:r>
              <a:endParaRPr kumimoji="1" lang="en-US" altLang="zh-CN" sz="28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5874" name="Text Box 101"/>
            <p:cNvSpPr txBox="1">
              <a:spLocks noChangeArrowheads="1"/>
            </p:cNvSpPr>
            <p:nvPr/>
          </p:nvSpPr>
          <p:spPr bwMode="auto">
            <a:xfrm>
              <a:off x="4656" y="1704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8030705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803070505020304" pitchFamily="18" charset="0"/>
                </a:rPr>
                <a:t>BC</a:t>
              </a:r>
              <a:endParaRPr kumimoji="1" lang="en-US" altLang="zh-CN" sz="28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7" name="Group 102"/>
          <p:cNvGrpSpPr/>
          <p:nvPr/>
        </p:nvGrpSpPr>
        <p:grpSpPr bwMode="auto">
          <a:xfrm>
            <a:off x="628650" y="5621338"/>
            <a:ext cx="7586663" cy="646112"/>
            <a:chOff x="429" y="3541"/>
            <a:chExt cx="5177" cy="407"/>
          </a:xfrm>
        </p:grpSpPr>
        <p:sp>
          <p:nvSpPr>
            <p:cNvPr id="35855" name="Rectangle 103"/>
            <p:cNvSpPr>
              <a:spLocks noChangeArrowheads="1"/>
            </p:cNvSpPr>
            <p:nvPr/>
          </p:nvSpPr>
          <p:spPr bwMode="auto">
            <a:xfrm>
              <a:off x="429" y="3569"/>
              <a:ext cx="17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 PNP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型为：</a:t>
              </a:r>
              <a:endParaRPr kumimoji="1" lang="zh-CN" altLang="en-US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42" name="Object 104"/>
            <p:cNvGraphicFramePr>
              <a:graphicFrameLocks noChangeAspect="1"/>
            </p:cNvGraphicFramePr>
            <p:nvPr/>
          </p:nvGraphicFramePr>
          <p:xfrm>
            <a:off x="1672" y="3553"/>
            <a:ext cx="197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公式" r:id="rId5" imgW="25603200" imgH="5486400" progId="Equation.3">
                    <p:embed/>
                  </p:oleObj>
                </mc:Choice>
                <mc:Fallback>
                  <p:oleObj name="公式" r:id="rId5" imgW="25603200" imgH="5486400" progId="Equation.3">
                    <p:embed/>
                    <p:pic>
                      <p:nvPicPr>
                        <p:cNvPr id="0" name="Object 1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72" y="3553"/>
                          <a:ext cx="1979" cy="3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" name="Object 105"/>
            <p:cNvGraphicFramePr>
              <a:graphicFrameLocks noChangeAspect="1"/>
            </p:cNvGraphicFramePr>
            <p:nvPr/>
          </p:nvGraphicFramePr>
          <p:xfrm>
            <a:off x="4046" y="3541"/>
            <a:ext cx="1560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公式" r:id="rId7" imgW="19812000" imgH="5486400" progId="Equation.3">
                    <p:embed/>
                  </p:oleObj>
                </mc:Choice>
                <mc:Fallback>
                  <p:oleObj name="公式" r:id="rId7" imgW="19812000" imgH="5486400" progId="Equation.3">
                    <p:embed/>
                    <p:pic>
                      <p:nvPicPr>
                        <p:cNvPr id="0" name="Object 10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46" y="3541"/>
                          <a:ext cx="1560" cy="40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6" name="Rectangle 106"/>
            <p:cNvSpPr>
              <a:spLocks noChangeArrowheads="1"/>
            </p:cNvSpPr>
            <p:nvPr/>
          </p:nvSpPr>
          <p:spPr bwMode="auto">
            <a:xfrm>
              <a:off x="3609" y="3545"/>
              <a:ext cx="65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或</a:t>
              </a:r>
              <a:endParaRPr kumimoji="1"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5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4" grpId="0" autoUpdateAnimBg="0"/>
      <p:bldP spid="653315" grpId="0" autoUpdateAnimBg="0"/>
      <p:bldP spid="65336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49958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晶体管的电流分配关系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673225" y="776288"/>
            <a:ext cx="5538788" cy="3444875"/>
            <a:chOff x="686" y="472"/>
            <a:chExt cx="3779" cy="2170"/>
          </a:xfrm>
        </p:grpSpPr>
        <p:grpSp>
          <p:nvGrpSpPr>
            <p:cNvPr id="146500" name="Group 4"/>
            <p:cNvGrpSpPr/>
            <p:nvPr/>
          </p:nvGrpSpPr>
          <p:grpSpPr bwMode="auto">
            <a:xfrm>
              <a:off x="686" y="472"/>
              <a:ext cx="3779" cy="2170"/>
              <a:chOff x="278" y="556"/>
              <a:chExt cx="3779" cy="2170"/>
            </a:xfrm>
          </p:grpSpPr>
          <p:sp>
            <p:nvSpPr>
              <p:cNvPr id="146505" name="Line 5"/>
              <p:cNvSpPr>
                <a:spLocks noChangeShapeType="1"/>
              </p:cNvSpPr>
              <p:nvPr/>
            </p:nvSpPr>
            <p:spPr bwMode="auto">
              <a:xfrm flipV="1">
                <a:off x="3888" y="743"/>
                <a:ext cx="0" cy="7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6506" name="Group 6"/>
              <p:cNvGrpSpPr/>
              <p:nvPr/>
            </p:nvGrpSpPr>
            <p:grpSpPr bwMode="auto">
              <a:xfrm>
                <a:off x="607" y="1274"/>
                <a:ext cx="97" cy="623"/>
                <a:chOff x="707" y="1692"/>
                <a:chExt cx="132" cy="876"/>
              </a:xfrm>
            </p:grpSpPr>
            <p:sp>
              <p:nvSpPr>
                <p:cNvPr id="146577" name="Rectangle 7"/>
                <p:cNvSpPr>
                  <a:spLocks noChangeArrowheads="1"/>
                </p:cNvSpPr>
                <p:nvPr/>
              </p:nvSpPr>
              <p:spPr bwMode="auto">
                <a:xfrm>
                  <a:off x="707" y="1896"/>
                  <a:ext cx="132" cy="4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7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74" y="169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7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768" y="2304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507" name="Group 10"/>
              <p:cNvGrpSpPr/>
              <p:nvPr/>
            </p:nvGrpSpPr>
            <p:grpSpPr bwMode="auto">
              <a:xfrm>
                <a:off x="597" y="1758"/>
                <a:ext cx="215" cy="555"/>
                <a:chOff x="593" y="2952"/>
                <a:chExt cx="295" cy="780"/>
              </a:xfrm>
            </p:grpSpPr>
            <p:grpSp>
              <p:nvGrpSpPr>
                <p:cNvPr id="146570" name="Group 11"/>
                <p:cNvGrpSpPr/>
                <p:nvPr/>
              </p:nvGrpSpPr>
              <p:grpSpPr bwMode="auto">
                <a:xfrm>
                  <a:off x="593" y="2952"/>
                  <a:ext cx="132" cy="780"/>
                  <a:chOff x="593" y="2952"/>
                  <a:chExt cx="132" cy="780"/>
                </a:xfrm>
              </p:grpSpPr>
              <p:sp>
                <p:nvSpPr>
                  <p:cNvPr id="14657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3204"/>
                    <a:ext cx="132" cy="40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75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" y="2952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76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4" y="3612"/>
                    <a:ext cx="0" cy="12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6571" name="Line 15"/>
                <p:cNvSpPr>
                  <a:spLocks noChangeShapeType="1"/>
                </p:cNvSpPr>
                <p:nvPr/>
              </p:nvSpPr>
              <p:spPr bwMode="auto">
                <a:xfrm>
                  <a:off x="660" y="3072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72" name="Line 16"/>
                <p:cNvSpPr>
                  <a:spLocks noChangeShapeType="1"/>
                </p:cNvSpPr>
                <p:nvPr/>
              </p:nvSpPr>
              <p:spPr bwMode="auto">
                <a:xfrm>
                  <a:off x="882" y="3066"/>
                  <a:ext cx="0" cy="3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7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720" y="3402"/>
                  <a:ext cx="1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6508" name="Group 18"/>
              <p:cNvGrpSpPr/>
              <p:nvPr/>
            </p:nvGrpSpPr>
            <p:grpSpPr bwMode="auto">
              <a:xfrm>
                <a:off x="796" y="2147"/>
                <a:ext cx="398" cy="337"/>
                <a:chOff x="2790" y="2130"/>
                <a:chExt cx="546" cy="474"/>
              </a:xfrm>
            </p:grpSpPr>
            <p:sp>
              <p:nvSpPr>
                <p:cNvPr id="146566" name="Line 19"/>
                <p:cNvSpPr>
                  <a:spLocks noChangeShapeType="1"/>
                </p:cNvSpPr>
                <p:nvPr/>
              </p:nvSpPr>
              <p:spPr bwMode="auto">
                <a:xfrm>
                  <a:off x="2976" y="2130"/>
                  <a:ext cx="0" cy="47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67" name="Line 20"/>
                <p:cNvSpPr>
                  <a:spLocks noChangeShapeType="1"/>
                </p:cNvSpPr>
                <p:nvPr/>
              </p:nvSpPr>
              <p:spPr bwMode="auto">
                <a:xfrm>
                  <a:off x="3150" y="2238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68" name="Line 21"/>
                <p:cNvSpPr>
                  <a:spLocks noChangeShapeType="1"/>
                </p:cNvSpPr>
                <p:nvPr/>
              </p:nvSpPr>
              <p:spPr bwMode="auto">
                <a:xfrm>
                  <a:off x="2790" y="2364"/>
                  <a:ext cx="1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569" name="Line 22"/>
                <p:cNvSpPr>
                  <a:spLocks noChangeShapeType="1"/>
                </p:cNvSpPr>
                <p:nvPr/>
              </p:nvSpPr>
              <p:spPr bwMode="auto">
                <a:xfrm>
                  <a:off x="3156" y="2370"/>
                  <a:ext cx="1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6509" name="Oval 23"/>
              <p:cNvSpPr>
                <a:spLocks noChangeArrowheads="1"/>
              </p:cNvSpPr>
              <p:nvPr/>
            </p:nvSpPr>
            <p:spPr bwMode="auto">
              <a:xfrm>
                <a:off x="2967" y="556"/>
                <a:ext cx="377" cy="3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10" name="Text Box 24"/>
              <p:cNvSpPr txBox="1">
                <a:spLocks noChangeArrowheads="1"/>
              </p:cNvSpPr>
              <p:nvPr/>
            </p:nvSpPr>
            <p:spPr bwMode="auto">
              <a:xfrm>
                <a:off x="2938" y="588"/>
                <a:ext cx="45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mA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6511" name="Line 25"/>
              <p:cNvSpPr>
                <a:spLocks noChangeShapeType="1"/>
              </p:cNvSpPr>
              <p:nvPr/>
            </p:nvSpPr>
            <p:spPr bwMode="auto">
              <a:xfrm>
                <a:off x="3352" y="744"/>
                <a:ext cx="1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12" name="Line 26"/>
              <p:cNvSpPr>
                <a:spLocks noChangeShapeType="1"/>
              </p:cNvSpPr>
              <p:nvPr/>
            </p:nvSpPr>
            <p:spPr bwMode="auto">
              <a:xfrm flipH="1">
                <a:off x="2849" y="748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6513" name="Group 27"/>
              <p:cNvGrpSpPr/>
              <p:nvPr/>
            </p:nvGrpSpPr>
            <p:grpSpPr bwMode="auto">
              <a:xfrm>
                <a:off x="894" y="1088"/>
                <a:ext cx="625" cy="380"/>
                <a:chOff x="522" y="1488"/>
                <a:chExt cx="858" cy="534"/>
              </a:xfrm>
            </p:grpSpPr>
            <p:sp>
              <p:nvSpPr>
                <p:cNvPr id="146561" name="Oval 28"/>
                <p:cNvSpPr>
                  <a:spLocks noChangeArrowheads="1"/>
                </p:cNvSpPr>
                <p:nvPr/>
              </p:nvSpPr>
              <p:spPr bwMode="auto">
                <a:xfrm>
                  <a:off x="684" y="1488"/>
                  <a:ext cx="516" cy="53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6562" name="Group 29"/>
                <p:cNvGrpSpPr/>
                <p:nvPr/>
              </p:nvGrpSpPr>
              <p:grpSpPr bwMode="auto">
                <a:xfrm>
                  <a:off x="522" y="1561"/>
                  <a:ext cx="858" cy="352"/>
                  <a:chOff x="522" y="1561"/>
                  <a:chExt cx="858" cy="352"/>
                </a:xfrm>
              </p:grpSpPr>
              <p:sp>
                <p:nvSpPr>
                  <p:cNvPr id="146563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" y="1561"/>
                    <a:ext cx="511" cy="35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en-US" sz="2000" b="1">
                        <a:latin typeface="Times New Roman" panose="02020803070505020304" pitchFamily="18" charset="0"/>
                        <a:ea typeface="楷体_GB2312" pitchFamily="49" charset="-122"/>
                        <a:sym typeface="Symbol" pitchFamily="18" charset="2"/>
                      </a:rPr>
                      <a:t></a:t>
                    </a:r>
                    <a:r>
                      <a:rPr kumimoji="1" lang="en-US" altLang="zh-CN" sz="2000" b="1">
                        <a:latin typeface="Times New Roman" panose="02020803070505020304" pitchFamily="18" charset="0"/>
                        <a:ea typeface="楷体_GB2312" pitchFamily="49" charset="-122"/>
                      </a:rPr>
                      <a:t>A</a:t>
                    </a:r>
                    <a:endParaRPr kumimoji="1" lang="en-US" altLang="zh-CN" sz="2000" b="1"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4656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212" y="1752"/>
                    <a:ext cx="16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65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" y="1758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46514" name="Group 33"/>
              <p:cNvGrpSpPr/>
              <p:nvPr/>
            </p:nvGrpSpPr>
            <p:grpSpPr bwMode="auto">
              <a:xfrm>
                <a:off x="3690" y="1436"/>
                <a:ext cx="367" cy="550"/>
                <a:chOff x="3036" y="3000"/>
                <a:chExt cx="504" cy="773"/>
              </a:xfrm>
            </p:grpSpPr>
            <p:grpSp>
              <p:nvGrpSpPr>
                <p:cNvPr id="146553" name="Group 34"/>
                <p:cNvGrpSpPr/>
                <p:nvPr/>
              </p:nvGrpSpPr>
              <p:grpSpPr bwMode="auto">
                <a:xfrm>
                  <a:off x="3065" y="3041"/>
                  <a:ext cx="474" cy="732"/>
                  <a:chOff x="3065" y="3041"/>
                  <a:chExt cx="474" cy="876"/>
                </a:xfrm>
              </p:grpSpPr>
              <p:sp>
                <p:nvSpPr>
                  <p:cNvPr id="146555" name="Line 3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02" y="2978"/>
                    <a:ext cx="0" cy="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56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05" y="3263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57" name="Line 3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215" y="3131"/>
                    <a:ext cx="1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58" name="Line 3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02" y="3326"/>
                    <a:ext cx="0" cy="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59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05" y="3611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60" name="Line 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227" y="3827"/>
                    <a:ext cx="1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46554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3036" y="3000"/>
                  <a:ext cx="504" cy="6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6515" name="Line 42"/>
              <p:cNvSpPr>
                <a:spLocks noChangeShapeType="1"/>
              </p:cNvSpPr>
              <p:nvPr/>
            </p:nvSpPr>
            <p:spPr bwMode="auto">
              <a:xfrm flipH="1">
                <a:off x="656" y="1280"/>
                <a:ext cx="2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16" name="Line 43"/>
              <p:cNvSpPr>
                <a:spLocks noChangeShapeType="1"/>
              </p:cNvSpPr>
              <p:nvPr/>
            </p:nvSpPr>
            <p:spPr bwMode="auto">
              <a:xfrm>
                <a:off x="1819" y="1266"/>
                <a:ext cx="411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17" name="Line 44"/>
              <p:cNvSpPr>
                <a:spLocks noChangeShapeType="1"/>
              </p:cNvSpPr>
              <p:nvPr/>
            </p:nvSpPr>
            <p:spPr bwMode="auto">
              <a:xfrm>
                <a:off x="2221" y="1142"/>
                <a:ext cx="0" cy="2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18" name="Line 45"/>
              <p:cNvSpPr>
                <a:spLocks noChangeShapeType="1"/>
              </p:cNvSpPr>
              <p:nvPr/>
            </p:nvSpPr>
            <p:spPr bwMode="auto">
              <a:xfrm>
                <a:off x="2221" y="1306"/>
                <a:ext cx="144" cy="1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19" name="Line 46"/>
              <p:cNvSpPr>
                <a:spLocks noChangeShapeType="1"/>
              </p:cNvSpPr>
              <p:nvPr/>
            </p:nvSpPr>
            <p:spPr bwMode="auto">
              <a:xfrm flipV="1">
                <a:off x="2221" y="1099"/>
                <a:ext cx="144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20" name="Line 47"/>
              <p:cNvSpPr>
                <a:spLocks noChangeShapeType="1"/>
              </p:cNvSpPr>
              <p:nvPr/>
            </p:nvSpPr>
            <p:spPr bwMode="auto">
              <a:xfrm flipH="1">
                <a:off x="2356" y="741"/>
                <a:ext cx="0" cy="3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21" name="Line 48"/>
              <p:cNvSpPr>
                <a:spLocks noChangeShapeType="1"/>
              </p:cNvSpPr>
              <p:nvPr/>
            </p:nvSpPr>
            <p:spPr bwMode="auto">
              <a:xfrm>
                <a:off x="2356" y="1442"/>
                <a:ext cx="0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22" name="Line 49"/>
              <p:cNvSpPr>
                <a:spLocks noChangeShapeType="1"/>
              </p:cNvSpPr>
              <p:nvPr/>
            </p:nvSpPr>
            <p:spPr bwMode="auto">
              <a:xfrm>
                <a:off x="1497" y="1273"/>
                <a:ext cx="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23" name="Line 50"/>
              <p:cNvSpPr>
                <a:spLocks noChangeShapeType="1"/>
              </p:cNvSpPr>
              <p:nvPr/>
            </p:nvSpPr>
            <p:spPr bwMode="auto">
              <a:xfrm>
                <a:off x="634" y="2315"/>
                <a:ext cx="1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24" name="Line 51"/>
              <p:cNvSpPr>
                <a:spLocks noChangeShapeType="1"/>
              </p:cNvSpPr>
              <p:nvPr/>
            </p:nvSpPr>
            <p:spPr bwMode="auto">
              <a:xfrm>
                <a:off x="1177" y="2319"/>
                <a:ext cx="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25" name="Line 52"/>
              <p:cNvSpPr>
                <a:spLocks noChangeShapeType="1"/>
              </p:cNvSpPr>
              <p:nvPr/>
            </p:nvSpPr>
            <p:spPr bwMode="auto">
              <a:xfrm>
                <a:off x="1535" y="2319"/>
                <a:ext cx="13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6526" name="Group 53"/>
              <p:cNvGrpSpPr/>
              <p:nvPr/>
            </p:nvGrpSpPr>
            <p:grpSpPr bwMode="auto">
              <a:xfrm rot="5400000">
                <a:off x="2050" y="1642"/>
                <a:ext cx="610" cy="389"/>
                <a:chOff x="4266" y="2472"/>
                <a:chExt cx="858" cy="534"/>
              </a:xfrm>
            </p:grpSpPr>
            <p:sp>
              <p:nvSpPr>
                <p:cNvPr id="146548" name="Oval 54"/>
                <p:cNvSpPr>
                  <a:spLocks noChangeArrowheads="1"/>
                </p:cNvSpPr>
                <p:nvPr/>
              </p:nvSpPr>
              <p:spPr bwMode="auto">
                <a:xfrm>
                  <a:off x="4428" y="2472"/>
                  <a:ext cx="516" cy="53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6549" name="Group 55"/>
                <p:cNvGrpSpPr/>
                <p:nvPr/>
              </p:nvGrpSpPr>
              <p:grpSpPr bwMode="auto">
                <a:xfrm>
                  <a:off x="4266" y="2549"/>
                  <a:ext cx="858" cy="367"/>
                  <a:chOff x="522" y="1565"/>
                  <a:chExt cx="858" cy="367"/>
                </a:xfrm>
              </p:grpSpPr>
              <p:sp>
                <p:nvSpPr>
                  <p:cNvPr id="14655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5" y="1565"/>
                    <a:ext cx="484" cy="367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rot="10800000" vert="eaVert"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kumimoji="1" lang="zh-CN" altLang="zh-CN" sz="2400" b="1"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4655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212" y="1752"/>
                    <a:ext cx="16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552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" y="1758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46527" name="Text Box 59"/>
              <p:cNvSpPr txBox="1">
                <a:spLocks noChangeArrowheads="1"/>
              </p:cNvSpPr>
              <p:nvPr/>
            </p:nvSpPr>
            <p:spPr bwMode="auto">
              <a:xfrm>
                <a:off x="2139" y="1678"/>
                <a:ext cx="481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mA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6528" name="Line 60"/>
              <p:cNvSpPr>
                <a:spLocks noChangeShapeType="1"/>
              </p:cNvSpPr>
              <p:nvPr/>
            </p:nvSpPr>
            <p:spPr bwMode="auto">
              <a:xfrm>
                <a:off x="2358" y="2131"/>
                <a:ext cx="0" cy="3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29" name="Line 61"/>
              <p:cNvSpPr>
                <a:spLocks noChangeShapeType="1"/>
              </p:cNvSpPr>
              <p:nvPr/>
            </p:nvSpPr>
            <p:spPr bwMode="auto">
              <a:xfrm>
                <a:off x="2358" y="750"/>
                <a:ext cx="5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30" name="Line 62"/>
              <p:cNvSpPr>
                <a:spLocks noChangeShapeType="1"/>
              </p:cNvSpPr>
              <p:nvPr/>
            </p:nvSpPr>
            <p:spPr bwMode="auto">
              <a:xfrm>
                <a:off x="2841" y="2319"/>
                <a:ext cx="10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31" name="Line 63"/>
              <p:cNvSpPr>
                <a:spLocks noChangeShapeType="1"/>
              </p:cNvSpPr>
              <p:nvPr/>
            </p:nvSpPr>
            <p:spPr bwMode="auto">
              <a:xfrm>
                <a:off x="3885" y="1963"/>
                <a:ext cx="0" cy="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32" name="Line 64"/>
              <p:cNvSpPr>
                <a:spLocks noChangeShapeType="1"/>
              </p:cNvSpPr>
              <p:nvPr/>
            </p:nvSpPr>
            <p:spPr bwMode="auto">
              <a:xfrm>
                <a:off x="3451" y="743"/>
                <a:ext cx="4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33" name="Line 65"/>
              <p:cNvSpPr>
                <a:spLocks noChangeShapeType="1"/>
              </p:cNvSpPr>
              <p:nvPr/>
            </p:nvSpPr>
            <p:spPr bwMode="auto">
              <a:xfrm>
                <a:off x="2632" y="1615"/>
                <a:ext cx="0" cy="52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34" name="Text Box 66"/>
              <p:cNvSpPr txBox="1">
                <a:spLocks noChangeArrowheads="1"/>
              </p:cNvSpPr>
              <p:nvPr/>
            </p:nvSpPr>
            <p:spPr bwMode="auto">
              <a:xfrm>
                <a:off x="2635" y="1744"/>
                <a:ext cx="405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E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6535" name="Line 67"/>
              <p:cNvSpPr>
                <a:spLocks noChangeShapeType="1"/>
              </p:cNvSpPr>
              <p:nvPr/>
            </p:nvSpPr>
            <p:spPr bwMode="auto">
              <a:xfrm>
                <a:off x="980" y="1023"/>
                <a:ext cx="4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36" name="Line 68"/>
              <p:cNvSpPr>
                <a:spLocks noChangeShapeType="1"/>
              </p:cNvSpPr>
              <p:nvPr/>
            </p:nvSpPr>
            <p:spPr bwMode="auto">
              <a:xfrm flipH="1">
                <a:off x="2897" y="1003"/>
                <a:ext cx="46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37" name="Text Box 69"/>
              <p:cNvSpPr txBox="1">
                <a:spLocks noChangeArrowheads="1"/>
              </p:cNvSpPr>
              <p:nvPr/>
            </p:nvSpPr>
            <p:spPr bwMode="auto">
              <a:xfrm>
                <a:off x="2381" y="1145"/>
                <a:ext cx="4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T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6538" name="Text Box 70"/>
              <p:cNvSpPr txBox="1">
                <a:spLocks noChangeArrowheads="1"/>
              </p:cNvSpPr>
              <p:nvPr/>
            </p:nvSpPr>
            <p:spPr bwMode="auto">
              <a:xfrm>
                <a:off x="278" y="1631"/>
                <a:ext cx="3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6539" name="Text Box 71"/>
              <p:cNvSpPr txBox="1">
                <a:spLocks noChangeArrowheads="1"/>
              </p:cNvSpPr>
              <p:nvPr/>
            </p:nvSpPr>
            <p:spPr bwMode="auto">
              <a:xfrm>
                <a:off x="1046" y="689"/>
                <a:ext cx="2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6540" name="Text Box 72"/>
              <p:cNvSpPr txBox="1">
                <a:spLocks noChangeArrowheads="1"/>
              </p:cNvSpPr>
              <p:nvPr/>
            </p:nvSpPr>
            <p:spPr bwMode="auto">
              <a:xfrm>
                <a:off x="3511" y="1252"/>
                <a:ext cx="36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E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6541" name="Text Box 73"/>
              <p:cNvSpPr txBox="1">
                <a:spLocks noChangeArrowheads="1"/>
              </p:cNvSpPr>
              <p:nvPr/>
            </p:nvSpPr>
            <p:spPr bwMode="auto">
              <a:xfrm>
                <a:off x="817" y="2438"/>
                <a:ext cx="355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E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6542" name="Line 74"/>
              <p:cNvSpPr>
                <a:spLocks noChangeShapeType="1"/>
              </p:cNvSpPr>
              <p:nvPr/>
            </p:nvSpPr>
            <p:spPr bwMode="auto">
              <a:xfrm flipV="1">
                <a:off x="3884" y="782"/>
                <a:ext cx="0" cy="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46543" name="Rectangle 75"/>
              <p:cNvSpPr>
                <a:spLocks noChangeArrowheads="1"/>
              </p:cNvSpPr>
              <p:nvPr/>
            </p:nvSpPr>
            <p:spPr bwMode="auto">
              <a:xfrm>
                <a:off x="3840" y="948"/>
                <a:ext cx="96" cy="312"/>
              </a:xfrm>
              <a:prstGeom prst="rect">
                <a:avLst/>
              </a:prstGeom>
              <a:ln w="3175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44" name="Line 76"/>
              <p:cNvSpPr>
                <a:spLocks noChangeShapeType="1"/>
              </p:cNvSpPr>
              <p:nvPr/>
            </p:nvSpPr>
            <p:spPr bwMode="auto">
              <a:xfrm>
                <a:off x="2196" y="2436"/>
                <a:ext cx="336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45" name="Oval 77"/>
              <p:cNvSpPr>
                <a:spLocks noChangeArrowheads="1"/>
              </p:cNvSpPr>
              <p:nvPr/>
            </p:nvSpPr>
            <p:spPr bwMode="auto">
              <a:xfrm>
                <a:off x="2328" y="228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1750">
                <a:solidFill>
                  <a:srgbClr val="000000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546" name="Text Box 78"/>
              <p:cNvSpPr txBox="1">
                <a:spLocks noChangeArrowheads="1"/>
              </p:cNvSpPr>
              <p:nvPr/>
            </p:nvSpPr>
            <p:spPr bwMode="auto">
              <a:xfrm>
                <a:off x="3011" y="1061"/>
                <a:ext cx="30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6547" name="Text Box 79"/>
              <p:cNvSpPr txBox="1">
                <a:spLocks noChangeArrowheads="1"/>
              </p:cNvSpPr>
              <p:nvPr/>
            </p:nvSpPr>
            <p:spPr bwMode="auto">
              <a:xfrm>
                <a:off x="3463" y="952"/>
                <a:ext cx="36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46501" name="Rectangle 80"/>
            <p:cNvSpPr>
              <a:spLocks noChangeArrowheads="1"/>
            </p:cNvSpPr>
            <p:nvPr/>
          </p:nvSpPr>
          <p:spPr bwMode="auto">
            <a:xfrm>
              <a:off x="2566" y="63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6502" name="Rectangle 81"/>
            <p:cNvSpPr>
              <a:spLocks noChangeArrowheads="1"/>
            </p:cNvSpPr>
            <p:nvPr/>
          </p:nvSpPr>
          <p:spPr bwMode="auto">
            <a:xfrm>
              <a:off x="2540" y="1283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 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6503" name="Rectangle 82"/>
            <p:cNvSpPr>
              <a:spLocks noChangeArrowheads="1"/>
            </p:cNvSpPr>
            <p:nvPr/>
          </p:nvSpPr>
          <p:spPr bwMode="auto">
            <a:xfrm>
              <a:off x="2205" y="923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6504" name="Rectangle 83"/>
            <p:cNvSpPr>
              <a:spLocks noChangeArrowheads="1"/>
            </p:cNvSpPr>
            <p:nvPr/>
          </p:nvSpPr>
          <p:spPr bwMode="auto">
            <a:xfrm>
              <a:off x="2168" y="1152"/>
              <a:ext cx="24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54420" name="Text Box 84"/>
          <p:cNvSpPr txBox="1">
            <a:spLocks noChangeArrowheads="1"/>
          </p:cNvSpPr>
          <p:nvPr/>
        </p:nvSpPr>
        <p:spPr bwMode="auto">
          <a:xfrm>
            <a:off x="3348038" y="3763963"/>
            <a:ext cx="4203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共发射极放大实验电路</a:t>
            </a:r>
            <a:endParaRPr kumimoji="1" lang="zh-CN" altLang="en-US" sz="2400" b="1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14" name="Group 85"/>
          <p:cNvGrpSpPr/>
          <p:nvPr/>
        </p:nvGrpSpPr>
        <p:grpSpPr bwMode="auto">
          <a:xfrm>
            <a:off x="409575" y="4622800"/>
            <a:ext cx="7962900" cy="1828800"/>
            <a:chOff x="196" y="2900"/>
            <a:chExt cx="5361" cy="1152"/>
          </a:xfrm>
        </p:grpSpPr>
        <p:sp>
          <p:nvSpPr>
            <p:cNvPr id="146439" name="Rectangle 86"/>
            <p:cNvSpPr>
              <a:spLocks noChangeArrowheads="1"/>
            </p:cNvSpPr>
            <p:nvPr/>
          </p:nvSpPr>
          <p:spPr bwMode="auto">
            <a:xfrm>
              <a:off x="196" y="2900"/>
              <a:ext cx="819" cy="3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kumimoji="1" lang="en-US" altLang="zh-CN" sz="2400" b="1" i="1">
                  <a:latin typeface="Times New Roman" panose="02020803070505020304" pitchFamily="18" charset="0"/>
                </a:rPr>
                <a:t>I</a:t>
              </a:r>
              <a:r>
                <a:rPr kumimoji="1" lang="en-US" altLang="zh-CN" sz="2400" b="1" baseline="-30000">
                  <a:latin typeface="Times New Roman" panose="02020803070505020304" pitchFamily="18" charset="0"/>
                </a:rPr>
                <a:t>B </a:t>
              </a:r>
              <a:r>
                <a:rPr kumimoji="1" lang="en-US" altLang="zh-CN" sz="2400" b="1">
                  <a:latin typeface="Times New Roman" panose="02020803070505020304" pitchFamily="18" charset="0"/>
                </a:rPr>
                <a:t>/μA</a:t>
              </a:r>
              <a:endParaRPr kumimoji="1" lang="en-US" altLang="zh-CN" sz="2400" b="1">
                <a:latin typeface="Times New Roman" panose="02020803070505020304" pitchFamily="18" charset="0"/>
              </a:endParaRPr>
            </a:p>
            <a:p>
              <a:pPr eaLnBrk="0" hangingPunct="0"/>
              <a:endParaRPr kumimoji="1" lang="en-US" altLang="zh-CN" sz="2400" b="1">
                <a:latin typeface="Times New Roman" panose="02020803070505020304" pitchFamily="18" charset="0"/>
              </a:endParaRPr>
            </a:p>
          </p:txBody>
        </p:sp>
        <p:sp>
          <p:nvSpPr>
            <p:cNvPr id="146440" name="Rectangle 87"/>
            <p:cNvSpPr>
              <a:spLocks noChangeArrowheads="1"/>
            </p:cNvSpPr>
            <p:nvPr/>
          </p:nvSpPr>
          <p:spPr bwMode="auto">
            <a:xfrm>
              <a:off x="243" y="2924"/>
              <a:ext cx="629" cy="375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6441" name="Group 88"/>
            <p:cNvGrpSpPr/>
            <p:nvPr/>
          </p:nvGrpSpPr>
          <p:grpSpPr bwMode="auto">
            <a:xfrm>
              <a:off x="872" y="2924"/>
              <a:ext cx="741" cy="375"/>
              <a:chOff x="446" y="0"/>
              <a:chExt cx="525" cy="355"/>
            </a:xfrm>
          </p:grpSpPr>
          <p:sp>
            <p:nvSpPr>
              <p:cNvPr id="146498" name="Rectangle 89"/>
              <p:cNvSpPr>
                <a:spLocks noChangeArrowheads="1"/>
              </p:cNvSpPr>
              <p:nvPr/>
            </p:nvSpPr>
            <p:spPr bwMode="auto">
              <a:xfrm>
                <a:off x="489" y="0"/>
                <a:ext cx="439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0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99" name="Rectangle 90"/>
              <p:cNvSpPr>
                <a:spLocks noChangeArrowheads="1"/>
              </p:cNvSpPr>
              <p:nvPr/>
            </p:nvSpPr>
            <p:spPr bwMode="auto">
              <a:xfrm>
                <a:off x="446" y="0"/>
                <a:ext cx="525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42" name="Group 91"/>
            <p:cNvGrpSpPr/>
            <p:nvPr/>
          </p:nvGrpSpPr>
          <p:grpSpPr bwMode="auto">
            <a:xfrm>
              <a:off x="1613" y="2924"/>
              <a:ext cx="807" cy="375"/>
              <a:chOff x="971" y="0"/>
              <a:chExt cx="572" cy="355"/>
            </a:xfrm>
          </p:grpSpPr>
          <p:sp>
            <p:nvSpPr>
              <p:cNvPr id="146496" name="Rectangle 92"/>
              <p:cNvSpPr>
                <a:spLocks noChangeArrowheads="1"/>
              </p:cNvSpPr>
              <p:nvPr/>
            </p:nvSpPr>
            <p:spPr bwMode="auto">
              <a:xfrm>
                <a:off x="1014" y="0"/>
                <a:ext cx="486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20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97" name="Rectangle 93"/>
              <p:cNvSpPr>
                <a:spLocks noChangeArrowheads="1"/>
              </p:cNvSpPr>
              <p:nvPr/>
            </p:nvSpPr>
            <p:spPr bwMode="auto">
              <a:xfrm>
                <a:off x="971" y="0"/>
                <a:ext cx="572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43" name="Group 94"/>
            <p:cNvGrpSpPr/>
            <p:nvPr/>
          </p:nvGrpSpPr>
          <p:grpSpPr bwMode="auto">
            <a:xfrm>
              <a:off x="2420" y="2924"/>
              <a:ext cx="807" cy="375"/>
              <a:chOff x="1543" y="0"/>
              <a:chExt cx="572" cy="355"/>
            </a:xfrm>
          </p:grpSpPr>
          <p:sp>
            <p:nvSpPr>
              <p:cNvPr id="146494" name="Rectangle 95"/>
              <p:cNvSpPr>
                <a:spLocks noChangeArrowheads="1"/>
              </p:cNvSpPr>
              <p:nvPr/>
            </p:nvSpPr>
            <p:spPr bwMode="auto">
              <a:xfrm>
                <a:off x="1586" y="0"/>
                <a:ext cx="486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40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95" name="Rectangle 96"/>
              <p:cNvSpPr>
                <a:spLocks noChangeArrowheads="1"/>
              </p:cNvSpPr>
              <p:nvPr/>
            </p:nvSpPr>
            <p:spPr bwMode="auto">
              <a:xfrm>
                <a:off x="1543" y="0"/>
                <a:ext cx="572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44" name="Group 97"/>
            <p:cNvGrpSpPr/>
            <p:nvPr/>
          </p:nvGrpSpPr>
          <p:grpSpPr bwMode="auto">
            <a:xfrm>
              <a:off x="3227" y="2924"/>
              <a:ext cx="808" cy="375"/>
              <a:chOff x="2115" y="0"/>
              <a:chExt cx="573" cy="355"/>
            </a:xfrm>
          </p:grpSpPr>
          <p:sp>
            <p:nvSpPr>
              <p:cNvPr id="146492" name="Rectangle 98"/>
              <p:cNvSpPr>
                <a:spLocks noChangeArrowheads="1"/>
              </p:cNvSpPr>
              <p:nvPr/>
            </p:nvSpPr>
            <p:spPr bwMode="auto">
              <a:xfrm>
                <a:off x="2158" y="0"/>
                <a:ext cx="487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60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93" name="Rectangle 99"/>
              <p:cNvSpPr>
                <a:spLocks noChangeArrowheads="1"/>
              </p:cNvSpPr>
              <p:nvPr/>
            </p:nvSpPr>
            <p:spPr bwMode="auto">
              <a:xfrm>
                <a:off x="2115" y="0"/>
                <a:ext cx="57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45" name="Group 100"/>
            <p:cNvGrpSpPr/>
            <p:nvPr/>
          </p:nvGrpSpPr>
          <p:grpSpPr bwMode="auto">
            <a:xfrm>
              <a:off x="4035" y="2924"/>
              <a:ext cx="808" cy="375"/>
              <a:chOff x="2688" y="0"/>
              <a:chExt cx="573" cy="355"/>
            </a:xfrm>
          </p:grpSpPr>
          <p:sp>
            <p:nvSpPr>
              <p:cNvPr id="146490" name="Rectangle 101"/>
              <p:cNvSpPr>
                <a:spLocks noChangeArrowheads="1"/>
              </p:cNvSpPr>
              <p:nvPr/>
            </p:nvSpPr>
            <p:spPr bwMode="auto">
              <a:xfrm>
                <a:off x="2731" y="0"/>
                <a:ext cx="487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80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91" name="Rectangle 102"/>
              <p:cNvSpPr>
                <a:spLocks noChangeArrowheads="1"/>
              </p:cNvSpPr>
              <p:nvPr/>
            </p:nvSpPr>
            <p:spPr bwMode="auto">
              <a:xfrm>
                <a:off x="2688" y="0"/>
                <a:ext cx="57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46" name="Group 103"/>
            <p:cNvGrpSpPr/>
            <p:nvPr/>
          </p:nvGrpSpPr>
          <p:grpSpPr bwMode="auto">
            <a:xfrm>
              <a:off x="4843" y="2924"/>
              <a:ext cx="710" cy="375"/>
              <a:chOff x="3261" y="0"/>
              <a:chExt cx="503" cy="355"/>
            </a:xfrm>
          </p:grpSpPr>
          <p:sp>
            <p:nvSpPr>
              <p:cNvPr id="146488" name="Rectangle 104"/>
              <p:cNvSpPr>
                <a:spLocks noChangeArrowheads="1"/>
              </p:cNvSpPr>
              <p:nvPr/>
            </p:nvSpPr>
            <p:spPr bwMode="auto">
              <a:xfrm>
                <a:off x="3304" y="0"/>
                <a:ext cx="417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100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89" name="Rectangle 105"/>
              <p:cNvSpPr>
                <a:spLocks noChangeArrowheads="1"/>
              </p:cNvSpPr>
              <p:nvPr/>
            </p:nvSpPr>
            <p:spPr bwMode="auto">
              <a:xfrm>
                <a:off x="3261" y="0"/>
                <a:ext cx="50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6447" name="Rectangle 106"/>
            <p:cNvSpPr>
              <a:spLocks noChangeArrowheads="1"/>
            </p:cNvSpPr>
            <p:nvPr/>
          </p:nvSpPr>
          <p:spPr bwMode="auto">
            <a:xfrm>
              <a:off x="256" y="3299"/>
              <a:ext cx="831" cy="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1" lang="en-US" altLang="zh-CN" sz="2400" b="1" i="1">
                  <a:latin typeface="Times New Roman" panose="02020803070505020304" pitchFamily="18" charset="0"/>
                </a:rPr>
                <a:t>I</a:t>
              </a:r>
              <a:r>
                <a:rPr kumimoji="1" lang="en-US" altLang="zh-CN" sz="2400" b="1" baseline="-30000">
                  <a:latin typeface="Times New Roman" panose="02020803070505020304" pitchFamily="18" charset="0"/>
                </a:rPr>
                <a:t>C </a:t>
              </a:r>
              <a:r>
                <a:rPr kumimoji="1" lang="en-US" altLang="zh-CN" sz="2400" b="1">
                  <a:latin typeface="Times New Roman" panose="02020803070505020304" pitchFamily="18" charset="0"/>
                </a:rPr>
                <a:t>/mA</a:t>
              </a:r>
              <a:endParaRPr kumimoji="1" lang="en-US" altLang="zh-CN" sz="2400" b="1">
                <a:latin typeface="Times New Roman" panose="02020803070505020304" pitchFamily="18" charset="0"/>
              </a:endParaRPr>
            </a:p>
            <a:p>
              <a:pPr algn="just" eaLnBrk="0" hangingPunct="0"/>
              <a:endParaRPr kumimoji="1" lang="en-US" altLang="zh-CN" sz="2400" b="1">
                <a:latin typeface="Times New Roman" panose="02020803070505020304" pitchFamily="18" charset="0"/>
              </a:endParaRPr>
            </a:p>
          </p:txBody>
        </p:sp>
        <p:sp>
          <p:nvSpPr>
            <p:cNvPr id="146448" name="Rectangle 107"/>
            <p:cNvSpPr>
              <a:spLocks noChangeArrowheads="1"/>
            </p:cNvSpPr>
            <p:nvPr/>
          </p:nvSpPr>
          <p:spPr bwMode="auto">
            <a:xfrm>
              <a:off x="243" y="3299"/>
              <a:ext cx="629" cy="375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6449" name="Group 108"/>
            <p:cNvGrpSpPr/>
            <p:nvPr/>
          </p:nvGrpSpPr>
          <p:grpSpPr bwMode="auto">
            <a:xfrm>
              <a:off x="872" y="3299"/>
              <a:ext cx="741" cy="375"/>
              <a:chOff x="446" y="355"/>
              <a:chExt cx="525" cy="355"/>
            </a:xfrm>
          </p:grpSpPr>
          <p:sp>
            <p:nvSpPr>
              <p:cNvPr id="146486" name="Rectangle 109"/>
              <p:cNvSpPr>
                <a:spLocks noChangeArrowheads="1"/>
              </p:cNvSpPr>
              <p:nvPr/>
            </p:nvSpPr>
            <p:spPr bwMode="auto">
              <a:xfrm>
                <a:off x="489" y="355"/>
                <a:ext cx="439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0.005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87" name="Rectangle 110"/>
              <p:cNvSpPr>
                <a:spLocks noChangeArrowheads="1"/>
              </p:cNvSpPr>
              <p:nvPr/>
            </p:nvSpPr>
            <p:spPr bwMode="auto">
              <a:xfrm>
                <a:off x="446" y="355"/>
                <a:ext cx="525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50" name="Group 111"/>
            <p:cNvGrpSpPr/>
            <p:nvPr/>
          </p:nvGrpSpPr>
          <p:grpSpPr bwMode="auto">
            <a:xfrm>
              <a:off x="1613" y="3299"/>
              <a:ext cx="807" cy="375"/>
              <a:chOff x="971" y="355"/>
              <a:chExt cx="572" cy="355"/>
            </a:xfrm>
          </p:grpSpPr>
          <p:sp>
            <p:nvSpPr>
              <p:cNvPr id="146484" name="Rectangle 112"/>
              <p:cNvSpPr>
                <a:spLocks noChangeArrowheads="1"/>
              </p:cNvSpPr>
              <p:nvPr/>
            </p:nvSpPr>
            <p:spPr bwMode="auto">
              <a:xfrm>
                <a:off x="1014" y="355"/>
                <a:ext cx="486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0.99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85" name="Rectangle 113"/>
              <p:cNvSpPr>
                <a:spLocks noChangeArrowheads="1"/>
              </p:cNvSpPr>
              <p:nvPr/>
            </p:nvSpPr>
            <p:spPr bwMode="auto">
              <a:xfrm>
                <a:off x="971" y="355"/>
                <a:ext cx="572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51" name="Group 114"/>
            <p:cNvGrpSpPr/>
            <p:nvPr/>
          </p:nvGrpSpPr>
          <p:grpSpPr bwMode="auto">
            <a:xfrm>
              <a:off x="2420" y="3299"/>
              <a:ext cx="807" cy="375"/>
              <a:chOff x="1543" y="355"/>
              <a:chExt cx="572" cy="355"/>
            </a:xfrm>
          </p:grpSpPr>
          <p:sp>
            <p:nvSpPr>
              <p:cNvPr id="146482" name="Rectangle 115"/>
              <p:cNvSpPr>
                <a:spLocks noChangeArrowheads="1"/>
              </p:cNvSpPr>
              <p:nvPr/>
            </p:nvSpPr>
            <p:spPr bwMode="auto">
              <a:xfrm>
                <a:off x="1586" y="355"/>
                <a:ext cx="486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2.08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83" name="Rectangle 116"/>
              <p:cNvSpPr>
                <a:spLocks noChangeArrowheads="1"/>
              </p:cNvSpPr>
              <p:nvPr/>
            </p:nvSpPr>
            <p:spPr bwMode="auto">
              <a:xfrm>
                <a:off x="1543" y="355"/>
                <a:ext cx="572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52" name="Group 117"/>
            <p:cNvGrpSpPr/>
            <p:nvPr/>
          </p:nvGrpSpPr>
          <p:grpSpPr bwMode="auto">
            <a:xfrm>
              <a:off x="3227" y="3299"/>
              <a:ext cx="808" cy="375"/>
              <a:chOff x="2115" y="355"/>
              <a:chExt cx="573" cy="355"/>
            </a:xfrm>
          </p:grpSpPr>
          <p:sp>
            <p:nvSpPr>
              <p:cNvPr id="146480" name="Rectangle 118"/>
              <p:cNvSpPr>
                <a:spLocks noChangeArrowheads="1"/>
              </p:cNvSpPr>
              <p:nvPr/>
            </p:nvSpPr>
            <p:spPr bwMode="auto">
              <a:xfrm>
                <a:off x="2158" y="355"/>
                <a:ext cx="487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3.17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81" name="Rectangle 119"/>
              <p:cNvSpPr>
                <a:spLocks noChangeArrowheads="1"/>
              </p:cNvSpPr>
              <p:nvPr/>
            </p:nvSpPr>
            <p:spPr bwMode="auto">
              <a:xfrm>
                <a:off x="2115" y="355"/>
                <a:ext cx="57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53" name="Group 120"/>
            <p:cNvGrpSpPr/>
            <p:nvPr/>
          </p:nvGrpSpPr>
          <p:grpSpPr bwMode="auto">
            <a:xfrm>
              <a:off x="4035" y="3299"/>
              <a:ext cx="808" cy="375"/>
              <a:chOff x="2688" y="355"/>
              <a:chExt cx="573" cy="355"/>
            </a:xfrm>
          </p:grpSpPr>
          <p:sp>
            <p:nvSpPr>
              <p:cNvPr id="146478" name="Rectangle 121"/>
              <p:cNvSpPr>
                <a:spLocks noChangeArrowheads="1"/>
              </p:cNvSpPr>
              <p:nvPr/>
            </p:nvSpPr>
            <p:spPr bwMode="auto">
              <a:xfrm>
                <a:off x="2731" y="355"/>
                <a:ext cx="487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4.26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79" name="Rectangle 122"/>
              <p:cNvSpPr>
                <a:spLocks noChangeArrowheads="1"/>
              </p:cNvSpPr>
              <p:nvPr/>
            </p:nvSpPr>
            <p:spPr bwMode="auto">
              <a:xfrm>
                <a:off x="2688" y="355"/>
                <a:ext cx="57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54" name="Group 123"/>
            <p:cNvGrpSpPr/>
            <p:nvPr/>
          </p:nvGrpSpPr>
          <p:grpSpPr bwMode="auto">
            <a:xfrm>
              <a:off x="4843" y="3299"/>
              <a:ext cx="710" cy="375"/>
              <a:chOff x="3261" y="355"/>
              <a:chExt cx="503" cy="355"/>
            </a:xfrm>
          </p:grpSpPr>
          <p:sp>
            <p:nvSpPr>
              <p:cNvPr id="146476" name="Rectangle 124"/>
              <p:cNvSpPr>
                <a:spLocks noChangeArrowheads="1"/>
              </p:cNvSpPr>
              <p:nvPr/>
            </p:nvSpPr>
            <p:spPr bwMode="auto">
              <a:xfrm>
                <a:off x="3304" y="355"/>
                <a:ext cx="417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5.40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77" name="Rectangle 125"/>
              <p:cNvSpPr>
                <a:spLocks noChangeArrowheads="1"/>
              </p:cNvSpPr>
              <p:nvPr/>
            </p:nvSpPr>
            <p:spPr bwMode="auto">
              <a:xfrm>
                <a:off x="3261" y="355"/>
                <a:ext cx="50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6455" name="Rectangle 126"/>
            <p:cNvSpPr>
              <a:spLocks noChangeArrowheads="1"/>
            </p:cNvSpPr>
            <p:nvPr/>
          </p:nvSpPr>
          <p:spPr bwMode="auto">
            <a:xfrm>
              <a:off x="232" y="3674"/>
              <a:ext cx="795" cy="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kumimoji="1" lang="en-US" altLang="zh-CN" sz="2400" b="1" i="1">
                  <a:latin typeface="Times New Roman" panose="02020803070505020304" pitchFamily="18" charset="0"/>
                </a:rPr>
                <a:t>I</a:t>
              </a:r>
              <a:r>
                <a:rPr kumimoji="1" lang="en-US" altLang="zh-CN" sz="2400" b="1" baseline="-30000">
                  <a:latin typeface="Times New Roman" panose="02020803070505020304" pitchFamily="18" charset="0"/>
                </a:rPr>
                <a:t>E </a:t>
              </a:r>
              <a:r>
                <a:rPr kumimoji="1" lang="en-US" altLang="zh-CN" sz="2400" b="1">
                  <a:latin typeface="Times New Roman" panose="02020803070505020304" pitchFamily="18" charset="0"/>
                </a:rPr>
                <a:t>/mA</a:t>
              </a:r>
              <a:endParaRPr kumimoji="1" lang="en-US" altLang="zh-CN" sz="2400" b="1">
                <a:latin typeface="Times New Roman" panose="02020803070505020304" pitchFamily="18" charset="0"/>
              </a:endParaRPr>
            </a:p>
          </p:txBody>
        </p:sp>
        <p:sp>
          <p:nvSpPr>
            <p:cNvPr id="146456" name="Rectangle 127"/>
            <p:cNvSpPr>
              <a:spLocks noChangeArrowheads="1"/>
            </p:cNvSpPr>
            <p:nvPr/>
          </p:nvSpPr>
          <p:spPr bwMode="auto">
            <a:xfrm>
              <a:off x="243" y="3674"/>
              <a:ext cx="629" cy="375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6457" name="Group 128"/>
            <p:cNvGrpSpPr/>
            <p:nvPr/>
          </p:nvGrpSpPr>
          <p:grpSpPr bwMode="auto">
            <a:xfrm>
              <a:off x="872" y="3674"/>
              <a:ext cx="741" cy="375"/>
              <a:chOff x="446" y="710"/>
              <a:chExt cx="525" cy="355"/>
            </a:xfrm>
          </p:grpSpPr>
          <p:sp>
            <p:nvSpPr>
              <p:cNvPr id="146474" name="Rectangle 129"/>
              <p:cNvSpPr>
                <a:spLocks noChangeArrowheads="1"/>
              </p:cNvSpPr>
              <p:nvPr/>
            </p:nvSpPr>
            <p:spPr bwMode="auto">
              <a:xfrm>
                <a:off x="489" y="710"/>
                <a:ext cx="439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0.005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75" name="Rectangle 130"/>
              <p:cNvSpPr>
                <a:spLocks noChangeArrowheads="1"/>
              </p:cNvSpPr>
              <p:nvPr/>
            </p:nvSpPr>
            <p:spPr bwMode="auto">
              <a:xfrm>
                <a:off x="446" y="710"/>
                <a:ext cx="525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58" name="Group 131"/>
            <p:cNvGrpSpPr/>
            <p:nvPr/>
          </p:nvGrpSpPr>
          <p:grpSpPr bwMode="auto">
            <a:xfrm>
              <a:off x="1613" y="3674"/>
              <a:ext cx="807" cy="375"/>
              <a:chOff x="971" y="710"/>
              <a:chExt cx="572" cy="355"/>
            </a:xfrm>
          </p:grpSpPr>
          <p:sp>
            <p:nvSpPr>
              <p:cNvPr id="146472" name="Rectangle 132"/>
              <p:cNvSpPr>
                <a:spLocks noChangeArrowheads="1"/>
              </p:cNvSpPr>
              <p:nvPr/>
            </p:nvSpPr>
            <p:spPr bwMode="auto">
              <a:xfrm>
                <a:off x="1014" y="710"/>
                <a:ext cx="486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1.01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73" name="Rectangle 133"/>
              <p:cNvSpPr>
                <a:spLocks noChangeArrowheads="1"/>
              </p:cNvSpPr>
              <p:nvPr/>
            </p:nvSpPr>
            <p:spPr bwMode="auto">
              <a:xfrm>
                <a:off x="971" y="710"/>
                <a:ext cx="572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59" name="Group 134"/>
            <p:cNvGrpSpPr/>
            <p:nvPr/>
          </p:nvGrpSpPr>
          <p:grpSpPr bwMode="auto">
            <a:xfrm>
              <a:off x="2420" y="3674"/>
              <a:ext cx="807" cy="375"/>
              <a:chOff x="1543" y="710"/>
              <a:chExt cx="572" cy="355"/>
            </a:xfrm>
          </p:grpSpPr>
          <p:sp>
            <p:nvSpPr>
              <p:cNvPr id="146470" name="Rectangle 135"/>
              <p:cNvSpPr>
                <a:spLocks noChangeArrowheads="1"/>
              </p:cNvSpPr>
              <p:nvPr/>
            </p:nvSpPr>
            <p:spPr bwMode="auto">
              <a:xfrm>
                <a:off x="1586" y="710"/>
                <a:ext cx="486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2.12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71" name="Rectangle 136"/>
              <p:cNvSpPr>
                <a:spLocks noChangeArrowheads="1"/>
              </p:cNvSpPr>
              <p:nvPr/>
            </p:nvSpPr>
            <p:spPr bwMode="auto">
              <a:xfrm>
                <a:off x="1543" y="710"/>
                <a:ext cx="572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60" name="Group 137"/>
            <p:cNvGrpSpPr/>
            <p:nvPr/>
          </p:nvGrpSpPr>
          <p:grpSpPr bwMode="auto">
            <a:xfrm>
              <a:off x="3227" y="3674"/>
              <a:ext cx="808" cy="375"/>
              <a:chOff x="2115" y="710"/>
              <a:chExt cx="573" cy="355"/>
            </a:xfrm>
          </p:grpSpPr>
          <p:sp>
            <p:nvSpPr>
              <p:cNvPr id="146468" name="Rectangle 138"/>
              <p:cNvSpPr>
                <a:spLocks noChangeArrowheads="1"/>
              </p:cNvSpPr>
              <p:nvPr/>
            </p:nvSpPr>
            <p:spPr bwMode="auto">
              <a:xfrm>
                <a:off x="2158" y="710"/>
                <a:ext cx="487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3.23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69" name="Rectangle 139"/>
              <p:cNvSpPr>
                <a:spLocks noChangeArrowheads="1"/>
              </p:cNvSpPr>
              <p:nvPr/>
            </p:nvSpPr>
            <p:spPr bwMode="auto">
              <a:xfrm>
                <a:off x="2115" y="710"/>
                <a:ext cx="57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61" name="Group 140"/>
            <p:cNvGrpSpPr/>
            <p:nvPr/>
          </p:nvGrpSpPr>
          <p:grpSpPr bwMode="auto">
            <a:xfrm>
              <a:off x="4035" y="3674"/>
              <a:ext cx="808" cy="375"/>
              <a:chOff x="2688" y="710"/>
              <a:chExt cx="573" cy="355"/>
            </a:xfrm>
          </p:grpSpPr>
          <p:sp>
            <p:nvSpPr>
              <p:cNvPr id="146466" name="Rectangle 141"/>
              <p:cNvSpPr>
                <a:spLocks noChangeArrowheads="1"/>
              </p:cNvSpPr>
              <p:nvPr/>
            </p:nvSpPr>
            <p:spPr bwMode="auto">
              <a:xfrm>
                <a:off x="2731" y="710"/>
                <a:ext cx="487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4.34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67" name="Rectangle 142"/>
              <p:cNvSpPr>
                <a:spLocks noChangeArrowheads="1"/>
              </p:cNvSpPr>
              <p:nvPr/>
            </p:nvSpPr>
            <p:spPr bwMode="auto">
              <a:xfrm>
                <a:off x="2688" y="710"/>
                <a:ext cx="57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462" name="Group 143"/>
            <p:cNvGrpSpPr/>
            <p:nvPr/>
          </p:nvGrpSpPr>
          <p:grpSpPr bwMode="auto">
            <a:xfrm>
              <a:off x="4843" y="3674"/>
              <a:ext cx="710" cy="375"/>
              <a:chOff x="3261" y="710"/>
              <a:chExt cx="503" cy="355"/>
            </a:xfrm>
          </p:grpSpPr>
          <p:sp>
            <p:nvSpPr>
              <p:cNvPr id="146464" name="Rectangle 144"/>
              <p:cNvSpPr>
                <a:spLocks noChangeArrowheads="1"/>
              </p:cNvSpPr>
              <p:nvPr/>
            </p:nvSpPr>
            <p:spPr bwMode="auto">
              <a:xfrm>
                <a:off x="3304" y="710"/>
                <a:ext cx="417" cy="3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kumimoji="1" lang="en-US" altLang="zh-CN" sz="2400" b="1">
                    <a:latin typeface="Times New Roman" panose="02020803070505020304" pitchFamily="18" charset="0"/>
                  </a:rPr>
                  <a:t>  5.50</a:t>
                </a:r>
                <a:endParaRPr kumimoji="1" lang="en-US" altLang="zh-CN" sz="2400" b="1">
                  <a:latin typeface="Times New Roman" panose="02020803070505020304" pitchFamily="18" charset="0"/>
                </a:endParaRPr>
              </a:p>
              <a:p>
                <a:pPr algn="just" eaLnBrk="0" hangingPunct="0"/>
                <a:endParaRPr kumimoji="1" lang="en-US" altLang="zh-CN" sz="2400" b="1"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46465" name="Rectangle 145"/>
              <p:cNvSpPr>
                <a:spLocks noChangeArrowheads="1"/>
              </p:cNvSpPr>
              <p:nvPr/>
            </p:nvSpPr>
            <p:spPr bwMode="auto">
              <a:xfrm>
                <a:off x="3261" y="710"/>
                <a:ext cx="503" cy="35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6463" name="Rectangle 146"/>
            <p:cNvSpPr>
              <a:spLocks noChangeArrowheads="1"/>
            </p:cNvSpPr>
            <p:nvPr/>
          </p:nvSpPr>
          <p:spPr bwMode="auto">
            <a:xfrm>
              <a:off x="239" y="2921"/>
              <a:ext cx="5318" cy="1131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4483" name="Text Box 147"/>
          <p:cNvSpPr txBox="1">
            <a:spLocks noChangeArrowheads="1"/>
          </p:cNvSpPr>
          <p:nvPr/>
        </p:nvSpPr>
        <p:spPr bwMode="auto">
          <a:xfrm>
            <a:off x="615950" y="4133850"/>
            <a:ext cx="7813702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改变可变电阻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Rb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，则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Ib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Ic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 dirty="0" err="1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Ie</a:t>
            </a:r>
            <a:r>
              <a:rPr kumimoji="1" lang="zh-CN" altLang="en-US" sz="24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都会发生变化</a:t>
            </a:r>
            <a:endParaRPr kumimoji="1" lang="en-US" altLang="zh-CN" sz="24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400" b="1" dirty="0" smtClean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8" grpId="0" autoUpdateAnimBg="0"/>
      <p:bldP spid="654420" grpId="0" autoUpdateAnimBg="0"/>
      <p:bldP spid="65448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36513" y="1362075"/>
            <a:ext cx="9144000" cy="5191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②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&gt;&gt;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与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之比称为直流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静态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)</a:t>
            </a:r>
            <a:r>
              <a:rPr kumimoji="1" lang="zh-CN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电流放大系数</a:t>
            </a:r>
            <a:endParaRPr kumimoji="1" lang="zh-CN" altLang="en-US" sz="2800" b="1" dirty="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0" y="828675"/>
            <a:ext cx="59007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①</a:t>
            </a: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KCL</a:t>
            </a:r>
            <a:r>
              <a:rPr kumimoji="1"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得：</a:t>
            </a:r>
            <a:r>
              <a:rPr kumimoji="1" lang="en-US" altLang="zh-CN" sz="32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E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=</a:t>
            </a:r>
            <a:r>
              <a:rPr kumimoji="1" lang="en-US" altLang="zh-CN" sz="32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32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+</a:t>
            </a:r>
            <a:r>
              <a:rPr kumimoji="1" lang="en-US" altLang="zh-CN" sz="32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endParaRPr kumimoji="1" lang="en-US" altLang="zh-CN" sz="3200" b="1" baseline="-25000" dirty="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55364" name="Rectangle 4"/>
          <p:cNvSpPr>
            <a:spLocks noChangeArrowheads="1"/>
          </p:cNvSpPr>
          <p:nvPr/>
        </p:nvSpPr>
        <p:spPr bwMode="auto">
          <a:xfrm>
            <a:off x="323850" y="333375"/>
            <a:ext cx="10541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结论</a:t>
            </a:r>
            <a:endParaRPr kumimoji="1" lang="zh-CN" altLang="en-US" sz="3200" b="1" dirty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117600" y="1971675"/>
          <a:ext cx="285115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公式" r:id="rId1" imgW="31089600" imgH="10668000" progId="Equation.3">
                  <p:embed/>
                </p:oleObj>
              </mc:Choice>
              <mc:Fallback>
                <p:oleObj name="公式" r:id="rId1" imgW="31089600" imgH="106680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7600" y="1971675"/>
                        <a:ext cx="2851150" cy="1150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6" name="Object 6"/>
          <p:cNvGraphicFramePr>
            <a:graphicFrameLocks noChangeAspect="1"/>
          </p:cNvGraphicFramePr>
          <p:nvPr/>
        </p:nvGraphicFramePr>
        <p:xfrm>
          <a:off x="4137025" y="1955800"/>
          <a:ext cx="30972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公式" r:id="rId3" imgW="33223200" imgH="10668000" progId="Equation.3">
                  <p:embed/>
                </p:oleObj>
              </mc:Choice>
              <mc:Fallback>
                <p:oleObj name="公式" r:id="rId3" imgW="33223200" imgH="106680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7025" y="1955800"/>
                        <a:ext cx="3097213" cy="1143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438150" y="3114675"/>
            <a:ext cx="7950200" cy="9032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③Δ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Δ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E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&gt;&gt;Δ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Δ 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与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Δ 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之比称为</a:t>
            </a:r>
            <a:endParaRPr kumimoji="1" lang="zh-CN" altLang="en-US" sz="2800" b="1" dirty="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     </a:t>
            </a:r>
            <a:r>
              <a:rPr kumimoji="1" lang="zh-CN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交流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动态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)</a:t>
            </a:r>
            <a:r>
              <a:rPr kumimoji="1" lang="zh-CN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电流放大倍数</a:t>
            </a:r>
            <a:endParaRPr kumimoji="1" lang="zh-CN" altLang="en-US" sz="2800" b="1" dirty="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55368" name="Object 8"/>
          <p:cNvGraphicFramePr>
            <a:graphicFrameLocks noChangeAspect="1"/>
          </p:cNvGraphicFramePr>
          <p:nvPr/>
        </p:nvGraphicFramePr>
        <p:xfrm>
          <a:off x="466725" y="3933825"/>
          <a:ext cx="799306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公式" r:id="rId5" imgW="73152000" imgH="10668000" progId="Equation.3">
                  <p:embed/>
                </p:oleObj>
              </mc:Choice>
              <mc:Fallback>
                <p:oleObj name="公式" r:id="rId5" imgW="73152000" imgH="106680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5" y="3933825"/>
                        <a:ext cx="7993063" cy="1165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9" name="Object 9"/>
          <p:cNvGraphicFramePr>
            <a:graphicFrameLocks noChangeAspect="1"/>
          </p:cNvGraphicFramePr>
          <p:nvPr/>
        </p:nvGraphicFramePr>
        <p:xfrm>
          <a:off x="1263650" y="5045075"/>
          <a:ext cx="20113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公式" r:id="rId7" imgW="15240000" imgH="5791200" progId="Equation.3">
                  <p:embed/>
                </p:oleObj>
              </mc:Choice>
              <mc:Fallback>
                <p:oleObj name="公式" r:id="rId7" imgW="15240000" imgH="57912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3650" y="5045075"/>
                        <a:ext cx="2011363" cy="665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0" name="Object 10"/>
          <p:cNvGraphicFramePr>
            <a:graphicFrameLocks noChangeAspect="1"/>
          </p:cNvGraphicFramePr>
          <p:nvPr/>
        </p:nvGraphicFramePr>
        <p:xfrm>
          <a:off x="3262313" y="5043488"/>
          <a:ext cx="31829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9" imgW="24079200" imgH="5486400" progId="Equation.3">
                  <p:embed/>
                </p:oleObj>
              </mc:Choice>
              <mc:Fallback>
                <p:oleObj name="公式" r:id="rId9" imgW="24079200" imgH="5486400" progId="Equation.3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2313" y="5043488"/>
                        <a:ext cx="3182937" cy="630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1" name="Object 11"/>
          <p:cNvGraphicFramePr>
            <a:graphicFrameLocks noChangeAspect="1"/>
          </p:cNvGraphicFramePr>
          <p:nvPr/>
        </p:nvGraphicFramePr>
        <p:xfrm>
          <a:off x="1327150" y="5788025"/>
          <a:ext cx="35052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11" imgW="26517600" imgH="5791200" progId="Equation.3">
                  <p:embed/>
                </p:oleObj>
              </mc:Choice>
              <mc:Fallback>
                <p:oleObj name="公式" r:id="rId11" imgW="26517600" imgH="5791200" progId="Equation.3">
                  <p:embed/>
                  <p:pic>
                    <p:nvPicPr>
                      <p:cNvPr id="0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7150" y="5788025"/>
                        <a:ext cx="3505200" cy="665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2" name="Object 12"/>
          <p:cNvGraphicFramePr>
            <a:graphicFrameLocks noChangeAspect="1"/>
          </p:cNvGraphicFramePr>
          <p:nvPr/>
        </p:nvGraphicFramePr>
        <p:xfrm>
          <a:off x="5030788" y="5748338"/>
          <a:ext cx="13684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公式" r:id="rId13" imgW="10363200" imgH="5486400" progId="Equation.3">
                  <p:embed/>
                </p:oleObj>
              </mc:Choice>
              <mc:Fallback>
                <p:oleObj name="公式" r:id="rId13" imgW="10363200" imgH="54864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30788" y="5748338"/>
                        <a:ext cx="1368425" cy="630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2" grpId="0" autoUpdateAnimBg="0"/>
      <p:bldP spid="655363" grpId="0" autoUpdateAnimBg="0"/>
      <p:bldP spid="655364" grpId="0" autoUpdateAnimBg="0"/>
      <p:bldP spid="65536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Text Box 2"/>
          <p:cNvSpPr txBox="1">
            <a:spLocks noChangeArrowheads="1"/>
          </p:cNvSpPr>
          <p:nvPr/>
        </p:nvSpPr>
        <p:spPr bwMode="auto">
          <a:xfrm>
            <a:off x="179388" y="404813"/>
            <a:ext cx="6727825" cy="579437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3.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三极管的特性曲线</a:t>
            </a:r>
            <a:endParaRPr kumimoji="1" lang="zh-CN" altLang="en-US" sz="3200" b="1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57502" name="Freeform 94"/>
          <p:cNvSpPr/>
          <p:nvPr/>
        </p:nvSpPr>
        <p:spPr bwMode="auto">
          <a:xfrm>
            <a:off x="2057400" y="2520950"/>
            <a:ext cx="1500188" cy="1041400"/>
          </a:xfrm>
          <a:custGeom>
            <a:avLst/>
            <a:gdLst>
              <a:gd name="T0" fmla="*/ 0 w 1024"/>
              <a:gd name="T1" fmla="*/ 383063707 h 656"/>
              <a:gd name="T2" fmla="*/ 566624144 w 1024"/>
              <a:gd name="T3" fmla="*/ 110886883 h 656"/>
              <a:gd name="T4" fmla="*/ 1648362277 w 1024"/>
              <a:gd name="T5" fmla="*/ 80644995 h 656"/>
              <a:gd name="T6" fmla="*/ 2111964099 w 1024"/>
              <a:gd name="T7" fmla="*/ 594756852 h 656"/>
              <a:gd name="T8" fmla="*/ 2111964099 w 1024"/>
              <a:gd name="T9" fmla="*/ 1350803644 h 656"/>
              <a:gd name="T10" fmla="*/ 1596850475 w 1024"/>
              <a:gd name="T11" fmla="*/ 1653222282 h 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24"/>
              <a:gd name="T19" fmla="*/ 0 h 656"/>
              <a:gd name="T20" fmla="*/ 1024 w 1024"/>
              <a:gd name="T21" fmla="*/ 656 h 6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24" h="656">
                <a:moveTo>
                  <a:pt x="0" y="152"/>
                </a:moveTo>
                <a:cubicBezTo>
                  <a:pt x="68" y="108"/>
                  <a:pt x="136" y="64"/>
                  <a:pt x="264" y="44"/>
                </a:cubicBezTo>
                <a:cubicBezTo>
                  <a:pt x="392" y="24"/>
                  <a:pt x="648" y="0"/>
                  <a:pt x="768" y="32"/>
                </a:cubicBezTo>
                <a:cubicBezTo>
                  <a:pt x="888" y="64"/>
                  <a:pt x="948" y="152"/>
                  <a:pt x="984" y="236"/>
                </a:cubicBezTo>
                <a:cubicBezTo>
                  <a:pt x="1020" y="320"/>
                  <a:pt x="1024" y="466"/>
                  <a:pt x="984" y="536"/>
                </a:cubicBezTo>
                <a:cubicBezTo>
                  <a:pt x="944" y="606"/>
                  <a:pt x="784" y="636"/>
                  <a:pt x="744" y="656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7503" name="Rectangle 95"/>
          <p:cNvSpPr>
            <a:spLocks noChangeArrowheads="1"/>
          </p:cNvSpPr>
          <p:nvPr/>
        </p:nvSpPr>
        <p:spPr bwMode="auto">
          <a:xfrm>
            <a:off x="741363" y="4770438"/>
            <a:ext cx="4117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输入回路→输入特性</a:t>
            </a:r>
            <a:endParaRPr kumimoji="1" lang="zh-CN" altLang="en-US" sz="2000" b="1" baseline="-25000" dirty="0">
              <a:latin typeface="Times New Roman" panose="02020803070505020304" pitchFamily="18" charset="0"/>
              <a:ea typeface="长城粗隶书" pitchFamily="49" charset="-122"/>
            </a:endParaRPr>
          </a:p>
        </p:txBody>
      </p:sp>
      <p:sp>
        <p:nvSpPr>
          <p:cNvPr id="657504" name="Freeform 96"/>
          <p:cNvSpPr/>
          <p:nvPr/>
        </p:nvSpPr>
        <p:spPr bwMode="auto">
          <a:xfrm flipH="1">
            <a:off x="4325938" y="2425700"/>
            <a:ext cx="1500187" cy="1041400"/>
          </a:xfrm>
          <a:custGeom>
            <a:avLst/>
            <a:gdLst>
              <a:gd name="T0" fmla="*/ 0 w 1024"/>
              <a:gd name="T1" fmla="*/ 383063707 h 656"/>
              <a:gd name="T2" fmla="*/ 566623766 w 1024"/>
              <a:gd name="T3" fmla="*/ 110886883 h 656"/>
              <a:gd name="T4" fmla="*/ 1648359713 w 1024"/>
              <a:gd name="T5" fmla="*/ 80644995 h 656"/>
              <a:gd name="T6" fmla="*/ 2111961226 w 1024"/>
              <a:gd name="T7" fmla="*/ 594756852 h 656"/>
              <a:gd name="T8" fmla="*/ 2111961226 w 1024"/>
              <a:gd name="T9" fmla="*/ 1350803644 h 656"/>
              <a:gd name="T10" fmla="*/ 1596847946 w 1024"/>
              <a:gd name="T11" fmla="*/ 1653222282 h 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24"/>
              <a:gd name="T19" fmla="*/ 0 h 656"/>
              <a:gd name="T20" fmla="*/ 1024 w 1024"/>
              <a:gd name="T21" fmla="*/ 656 h 6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24" h="656">
                <a:moveTo>
                  <a:pt x="0" y="152"/>
                </a:moveTo>
                <a:cubicBezTo>
                  <a:pt x="68" y="108"/>
                  <a:pt x="136" y="64"/>
                  <a:pt x="264" y="44"/>
                </a:cubicBezTo>
                <a:cubicBezTo>
                  <a:pt x="392" y="24"/>
                  <a:pt x="648" y="0"/>
                  <a:pt x="768" y="32"/>
                </a:cubicBezTo>
                <a:cubicBezTo>
                  <a:pt x="888" y="64"/>
                  <a:pt x="948" y="152"/>
                  <a:pt x="984" y="236"/>
                </a:cubicBezTo>
                <a:cubicBezTo>
                  <a:pt x="1020" y="320"/>
                  <a:pt x="1024" y="466"/>
                  <a:pt x="984" y="536"/>
                </a:cubicBezTo>
                <a:cubicBezTo>
                  <a:pt x="944" y="606"/>
                  <a:pt x="784" y="636"/>
                  <a:pt x="744" y="656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57505" name="Rectangle 97"/>
          <p:cNvSpPr>
            <a:spLocks noChangeArrowheads="1"/>
          </p:cNvSpPr>
          <p:nvPr/>
        </p:nvSpPr>
        <p:spPr bwMode="auto">
          <a:xfrm>
            <a:off x="758825" y="5551488"/>
            <a:ext cx="41005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输出回路→输出特性</a:t>
            </a:r>
            <a:endParaRPr kumimoji="1" lang="zh-CN" altLang="en-US" sz="2000" b="1" baseline="-25000" dirty="0">
              <a:latin typeface="Times New Roman" panose="02020803070505020304" pitchFamily="18" charset="0"/>
              <a:ea typeface="长城粗隶书" pitchFamily="49" charset="-122"/>
            </a:endParaRPr>
          </a:p>
        </p:txBody>
      </p:sp>
      <p:graphicFrame>
        <p:nvGraphicFramePr>
          <p:cNvPr id="657507" name="Object 99"/>
          <p:cNvGraphicFramePr>
            <a:graphicFrameLocks noChangeAspect="1"/>
          </p:cNvGraphicFramePr>
          <p:nvPr/>
        </p:nvGraphicFramePr>
        <p:xfrm>
          <a:off x="4357686" y="4643446"/>
          <a:ext cx="3163888" cy="750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1" imgW="29260800" imgH="6705600" progId="Equation.3">
                  <p:embed/>
                </p:oleObj>
              </mc:Choice>
              <mc:Fallback>
                <p:oleObj name="Equation" r:id="rId1" imgW="29260800" imgH="6705600" progId="Equation.3">
                  <p:embed/>
                  <p:pic>
                    <p:nvPicPr>
                      <p:cNvPr id="0" name="Object 9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7686" y="4643446"/>
                        <a:ext cx="3163888" cy="75087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508" name="Object 100"/>
          <p:cNvGraphicFramePr>
            <a:graphicFrameLocks noChangeAspect="1"/>
          </p:cNvGraphicFramePr>
          <p:nvPr/>
        </p:nvGraphicFramePr>
        <p:xfrm>
          <a:off x="4357686" y="5357826"/>
          <a:ext cx="309721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28651200" imgH="6705600" progId="Equation.3">
                  <p:embed/>
                </p:oleObj>
              </mc:Choice>
              <mc:Fallback>
                <p:oleObj name="Equation" r:id="rId3" imgW="28651200" imgH="6705600" progId="Equation.3">
                  <p:embed/>
                  <p:pic>
                    <p:nvPicPr>
                      <p:cNvPr id="0" name="Object 10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7686" y="5357826"/>
                        <a:ext cx="3097213" cy="725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6"/>
          <p:cNvGrpSpPr/>
          <p:nvPr/>
        </p:nvGrpSpPr>
        <p:grpSpPr bwMode="auto">
          <a:xfrm>
            <a:off x="1042988" y="981075"/>
            <a:ext cx="5519737" cy="3683000"/>
            <a:chOff x="657" y="618"/>
            <a:chExt cx="3477" cy="2320"/>
          </a:xfrm>
        </p:grpSpPr>
        <p:grpSp>
          <p:nvGrpSpPr>
            <p:cNvPr id="37898" name="Group 3"/>
            <p:cNvGrpSpPr/>
            <p:nvPr/>
          </p:nvGrpSpPr>
          <p:grpSpPr bwMode="auto">
            <a:xfrm>
              <a:off x="657" y="618"/>
              <a:ext cx="3477" cy="2320"/>
              <a:chOff x="303" y="1744"/>
              <a:chExt cx="3766" cy="2320"/>
            </a:xfrm>
          </p:grpSpPr>
          <p:sp>
            <p:nvSpPr>
              <p:cNvPr id="37903" name="Text Box 4"/>
              <p:cNvSpPr txBox="1">
                <a:spLocks noChangeArrowheads="1"/>
              </p:cNvSpPr>
              <p:nvPr/>
            </p:nvSpPr>
            <p:spPr bwMode="auto">
              <a:xfrm>
                <a:off x="3171" y="2243"/>
                <a:ext cx="30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7904" name="Group 5"/>
              <p:cNvGrpSpPr/>
              <p:nvPr/>
            </p:nvGrpSpPr>
            <p:grpSpPr bwMode="auto">
              <a:xfrm>
                <a:off x="619" y="2462"/>
                <a:ext cx="97" cy="623"/>
                <a:chOff x="707" y="1692"/>
                <a:chExt cx="132" cy="876"/>
              </a:xfrm>
            </p:grpSpPr>
            <p:sp>
              <p:nvSpPr>
                <p:cNvPr id="37990" name="Rectangle 6"/>
                <p:cNvSpPr>
                  <a:spLocks noChangeArrowheads="1"/>
                </p:cNvSpPr>
                <p:nvPr/>
              </p:nvSpPr>
              <p:spPr bwMode="auto">
                <a:xfrm>
                  <a:off x="707" y="1896"/>
                  <a:ext cx="132" cy="4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9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74" y="1692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9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768" y="2304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05" name="Group 9"/>
              <p:cNvGrpSpPr/>
              <p:nvPr/>
            </p:nvGrpSpPr>
            <p:grpSpPr bwMode="auto">
              <a:xfrm>
                <a:off x="609" y="2946"/>
                <a:ext cx="215" cy="555"/>
                <a:chOff x="593" y="2952"/>
                <a:chExt cx="295" cy="780"/>
              </a:xfrm>
            </p:grpSpPr>
            <p:grpSp>
              <p:nvGrpSpPr>
                <p:cNvPr id="37983" name="Group 10"/>
                <p:cNvGrpSpPr/>
                <p:nvPr/>
              </p:nvGrpSpPr>
              <p:grpSpPr bwMode="auto">
                <a:xfrm>
                  <a:off x="593" y="2952"/>
                  <a:ext cx="132" cy="780"/>
                  <a:chOff x="593" y="2952"/>
                  <a:chExt cx="132" cy="780"/>
                </a:xfrm>
              </p:grpSpPr>
              <p:sp>
                <p:nvSpPr>
                  <p:cNvPr id="3798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3204"/>
                    <a:ext cx="132" cy="408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88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0" y="2952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89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4" y="3612"/>
                    <a:ext cx="0" cy="12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984" name="Line 14"/>
                <p:cNvSpPr>
                  <a:spLocks noChangeShapeType="1"/>
                </p:cNvSpPr>
                <p:nvPr/>
              </p:nvSpPr>
              <p:spPr bwMode="auto">
                <a:xfrm>
                  <a:off x="660" y="3072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85" name="Line 15"/>
                <p:cNvSpPr>
                  <a:spLocks noChangeShapeType="1"/>
                </p:cNvSpPr>
                <p:nvPr/>
              </p:nvSpPr>
              <p:spPr bwMode="auto">
                <a:xfrm>
                  <a:off x="882" y="3066"/>
                  <a:ext cx="0" cy="3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86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720" y="3402"/>
                  <a:ext cx="1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06" name="Group 17"/>
              <p:cNvGrpSpPr/>
              <p:nvPr/>
            </p:nvGrpSpPr>
            <p:grpSpPr bwMode="auto">
              <a:xfrm>
                <a:off x="808" y="3335"/>
                <a:ext cx="398" cy="337"/>
                <a:chOff x="2790" y="2130"/>
                <a:chExt cx="546" cy="474"/>
              </a:xfrm>
            </p:grpSpPr>
            <p:sp>
              <p:nvSpPr>
                <p:cNvPr id="37979" name="Line 18"/>
                <p:cNvSpPr>
                  <a:spLocks noChangeShapeType="1"/>
                </p:cNvSpPr>
                <p:nvPr/>
              </p:nvSpPr>
              <p:spPr bwMode="auto">
                <a:xfrm>
                  <a:off x="2976" y="2130"/>
                  <a:ext cx="0" cy="47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80" name="Line 19"/>
                <p:cNvSpPr>
                  <a:spLocks noChangeShapeType="1"/>
                </p:cNvSpPr>
                <p:nvPr/>
              </p:nvSpPr>
              <p:spPr bwMode="auto">
                <a:xfrm>
                  <a:off x="3150" y="2238"/>
                  <a:ext cx="0" cy="252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81" name="Line 20"/>
                <p:cNvSpPr>
                  <a:spLocks noChangeShapeType="1"/>
                </p:cNvSpPr>
                <p:nvPr/>
              </p:nvSpPr>
              <p:spPr bwMode="auto">
                <a:xfrm>
                  <a:off x="2790" y="2364"/>
                  <a:ext cx="1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982" name="Line 21"/>
                <p:cNvSpPr>
                  <a:spLocks noChangeShapeType="1"/>
                </p:cNvSpPr>
                <p:nvPr/>
              </p:nvSpPr>
              <p:spPr bwMode="auto">
                <a:xfrm>
                  <a:off x="3156" y="2370"/>
                  <a:ext cx="1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7907" name="Oval 22"/>
              <p:cNvSpPr>
                <a:spLocks noChangeArrowheads="1"/>
              </p:cNvSpPr>
              <p:nvPr/>
            </p:nvSpPr>
            <p:spPr bwMode="auto">
              <a:xfrm>
                <a:off x="3087" y="1744"/>
                <a:ext cx="377" cy="3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08" name="Text Box 23"/>
              <p:cNvSpPr txBox="1">
                <a:spLocks noChangeArrowheads="1"/>
              </p:cNvSpPr>
              <p:nvPr/>
            </p:nvSpPr>
            <p:spPr bwMode="auto">
              <a:xfrm>
                <a:off x="3070" y="1795"/>
                <a:ext cx="446" cy="25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mA</a:t>
                </a:r>
                <a:endParaRPr kumimoji="1" lang="en-US" altLang="zh-CN" sz="20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909" name="Line 24"/>
              <p:cNvSpPr>
                <a:spLocks noChangeShapeType="1"/>
              </p:cNvSpPr>
              <p:nvPr/>
            </p:nvSpPr>
            <p:spPr bwMode="auto">
              <a:xfrm>
                <a:off x="3472" y="1932"/>
                <a:ext cx="12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10" name="Line 25"/>
              <p:cNvSpPr>
                <a:spLocks noChangeShapeType="1"/>
              </p:cNvSpPr>
              <p:nvPr/>
            </p:nvSpPr>
            <p:spPr bwMode="auto">
              <a:xfrm flipH="1">
                <a:off x="2969" y="1936"/>
                <a:ext cx="1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7911" name="Group 26"/>
              <p:cNvGrpSpPr/>
              <p:nvPr/>
            </p:nvGrpSpPr>
            <p:grpSpPr bwMode="auto">
              <a:xfrm>
                <a:off x="906" y="2276"/>
                <a:ext cx="625" cy="380"/>
                <a:chOff x="522" y="1488"/>
                <a:chExt cx="858" cy="534"/>
              </a:xfrm>
            </p:grpSpPr>
            <p:sp>
              <p:nvSpPr>
                <p:cNvPr id="37974" name="Oval 27"/>
                <p:cNvSpPr>
                  <a:spLocks noChangeArrowheads="1"/>
                </p:cNvSpPr>
                <p:nvPr/>
              </p:nvSpPr>
              <p:spPr bwMode="auto">
                <a:xfrm>
                  <a:off x="684" y="1488"/>
                  <a:ext cx="516" cy="53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7975" name="Group 28"/>
                <p:cNvGrpSpPr/>
                <p:nvPr/>
              </p:nvGrpSpPr>
              <p:grpSpPr bwMode="auto">
                <a:xfrm>
                  <a:off x="522" y="1561"/>
                  <a:ext cx="858" cy="352"/>
                  <a:chOff x="522" y="1561"/>
                  <a:chExt cx="858" cy="352"/>
                </a:xfrm>
              </p:grpSpPr>
              <p:sp>
                <p:nvSpPr>
                  <p:cNvPr id="3797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4" y="1561"/>
                    <a:ext cx="511" cy="35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en-US" sz="2000" b="1">
                        <a:solidFill>
                          <a:srgbClr val="FF0000"/>
                        </a:solidFill>
                        <a:latin typeface="Times New Roman" panose="02020803070505020304" pitchFamily="18" charset="0"/>
                        <a:ea typeface="楷体_GB2312" pitchFamily="49" charset="-122"/>
                        <a:sym typeface="Symbol" pitchFamily="18" charset="2"/>
                      </a:rPr>
                      <a:t></a:t>
                    </a:r>
                    <a:r>
                      <a:rPr kumimoji="1" lang="en-US" altLang="zh-CN" sz="2000" b="1">
                        <a:solidFill>
                          <a:srgbClr val="FF0000"/>
                        </a:solidFill>
                        <a:latin typeface="Times New Roman" panose="02020803070505020304" pitchFamily="18" charset="0"/>
                        <a:ea typeface="楷体_GB2312" pitchFamily="49" charset="-122"/>
                      </a:rPr>
                      <a:t>A</a:t>
                    </a:r>
                    <a:endParaRPr kumimoji="1" lang="en-US" altLang="zh-CN" sz="2000" b="1">
                      <a:solidFill>
                        <a:srgbClr val="FF0000"/>
                      </a:solidFill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797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212" y="1752"/>
                    <a:ext cx="16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8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" y="1758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7912" name="Group 32"/>
              <p:cNvGrpSpPr/>
              <p:nvPr/>
            </p:nvGrpSpPr>
            <p:grpSpPr bwMode="auto">
              <a:xfrm rot="5400000">
                <a:off x="1254" y="2785"/>
                <a:ext cx="610" cy="389"/>
                <a:chOff x="4266" y="2472"/>
                <a:chExt cx="858" cy="534"/>
              </a:xfrm>
            </p:grpSpPr>
            <p:sp>
              <p:nvSpPr>
                <p:cNvPr id="37969" name="Oval 33"/>
                <p:cNvSpPr>
                  <a:spLocks noChangeArrowheads="1"/>
                </p:cNvSpPr>
                <p:nvPr/>
              </p:nvSpPr>
              <p:spPr bwMode="auto">
                <a:xfrm>
                  <a:off x="4428" y="2472"/>
                  <a:ext cx="516" cy="53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37970" name="Group 34"/>
                <p:cNvGrpSpPr/>
                <p:nvPr/>
              </p:nvGrpSpPr>
              <p:grpSpPr bwMode="auto">
                <a:xfrm>
                  <a:off x="4266" y="2551"/>
                  <a:ext cx="858" cy="365"/>
                  <a:chOff x="522" y="1567"/>
                  <a:chExt cx="858" cy="365"/>
                </a:xfrm>
              </p:grpSpPr>
              <p:sp>
                <p:nvSpPr>
                  <p:cNvPr id="3797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1" y="1567"/>
                    <a:ext cx="484" cy="365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 type="none" w="sm" len="sm"/>
                    <a:tailEnd type="none" w="med" len="lg"/>
                  </a:ln>
                </p:spPr>
                <p:txBody>
                  <a:bodyPr rot="10800000" vert="eaVert" lIns="90000" tIns="46800" rIns="90000" bIns="46800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kumimoji="1" lang="zh-CN" altLang="zh-CN" sz="2400" b="1">
                      <a:latin typeface="Times New Roman" panose="020208030705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797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212" y="1752"/>
                    <a:ext cx="16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3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2" y="1758"/>
                    <a:ext cx="1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7913" name="Text Box 38"/>
              <p:cNvSpPr txBox="1">
                <a:spLocks noChangeArrowheads="1"/>
              </p:cNvSpPr>
              <p:nvPr/>
            </p:nvSpPr>
            <p:spPr bwMode="auto">
              <a:xfrm>
                <a:off x="1406" y="2821"/>
                <a:ext cx="34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7914" name="Group 39"/>
              <p:cNvGrpSpPr/>
              <p:nvPr/>
            </p:nvGrpSpPr>
            <p:grpSpPr bwMode="auto">
              <a:xfrm>
                <a:off x="3702" y="2624"/>
                <a:ext cx="367" cy="550"/>
                <a:chOff x="3036" y="3000"/>
                <a:chExt cx="504" cy="773"/>
              </a:xfrm>
            </p:grpSpPr>
            <p:grpSp>
              <p:nvGrpSpPr>
                <p:cNvPr id="37961" name="Group 40"/>
                <p:cNvGrpSpPr/>
                <p:nvPr/>
              </p:nvGrpSpPr>
              <p:grpSpPr bwMode="auto">
                <a:xfrm>
                  <a:off x="3065" y="3041"/>
                  <a:ext cx="474" cy="732"/>
                  <a:chOff x="3065" y="3041"/>
                  <a:chExt cx="474" cy="876"/>
                </a:xfrm>
              </p:grpSpPr>
              <p:sp>
                <p:nvSpPr>
                  <p:cNvPr id="37963" name="Line 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02" y="2978"/>
                    <a:ext cx="0" cy="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4" name="Line 4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05" y="3263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5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215" y="3131"/>
                    <a:ext cx="1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6" name="Line 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02" y="3326"/>
                    <a:ext cx="0" cy="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7" name="Line 4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305" y="3611"/>
                    <a:ext cx="0" cy="252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8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227" y="3827"/>
                    <a:ext cx="1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796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36" y="3000"/>
                  <a:ext cx="504" cy="6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7915" name="Line 48"/>
              <p:cNvSpPr>
                <a:spLocks noChangeShapeType="1"/>
              </p:cNvSpPr>
              <p:nvPr/>
            </p:nvSpPr>
            <p:spPr bwMode="auto">
              <a:xfrm flipH="1">
                <a:off x="668" y="2468"/>
                <a:ext cx="2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16" name="Line 49"/>
              <p:cNvSpPr>
                <a:spLocks noChangeShapeType="1"/>
              </p:cNvSpPr>
              <p:nvPr/>
            </p:nvSpPr>
            <p:spPr bwMode="auto">
              <a:xfrm flipV="1">
                <a:off x="1555" y="2455"/>
                <a:ext cx="0" cy="2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17" name="Line 50"/>
              <p:cNvSpPr>
                <a:spLocks noChangeShapeType="1"/>
              </p:cNvSpPr>
              <p:nvPr/>
            </p:nvSpPr>
            <p:spPr bwMode="auto">
              <a:xfrm>
                <a:off x="1562" y="3255"/>
                <a:ext cx="0" cy="2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18" name="Line 51"/>
              <p:cNvSpPr>
                <a:spLocks noChangeShapeType="1"/>
              </p:cNvSpPr>
              <p:nvPr/>
            </p:nvSpPr>
            <p:spPr bwMode="auto">
              <a:xfrm>
                <a:off x="1831" y="2454"/>
                <a:ext cx="411" cy="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19" name="Line 52"/>
              <p:cNvSpPr>
                <a:spLocks noChangeShapeType="1"/>
              </p:cNvSpPr>
              <p:nvPr/>
            </p:nvSpPr>
            <p:spPr bwMode="auto">
              <a:xfrm>
                <a:off x="2233" y="2330"/>
                <a:ext cx="0" cy="2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0" name="Line 53"/>
              <p:cNvSpPr>
                <a:spLocks noChangeShapeType="1"/>
              </p:cNvSpPr>
              <p:nvPr/>
            </p:nvSpPr>
            <p:spPr bwMode="auto">
              <a:xfrm>
                <a:off x="2233" y="2482"/>
                <a:ext cx="144" cy="1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sm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1" name="Line 54"/>
              <p:cNvSpPr>
                <a:spLocks noChangeShapeType="1"/>
              </p:cNvSpPr>
              <p:nvPr/>
            </p:nvSpPr>
            <p:spPr bwMode="auto">
              <a:xfrm flipV="1">
                <a:off x="2233" y="2299"/>
                <a:ext cx="144" cy="1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2" name="Line 55"/>
              <p:cNvSpPr>
                <a:spLocks noChangeShapeType="1"/>
              </p:cNvSpPr>
              <p:nvPr/>
            </p:nvSpPr>
            <p:spPr bwMode="auto">
              <a:xfrm>
                <a:off x="2368" y="1929"/>
                <a:ext cx="0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3" name="Line 56"/>
              <p:cNvSpPr>
                <a:spLocks noChangeShapeType="1"/>
              </p:cNvSpPr>
              <p:nvPr/>
            </p:nvSpPr>
            <p:spPr bwMode="auto">
              <a:xfrm>
                <a:off x="2380" y="2618"/>
                <a:ext cx="0" cy="6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4" name="Line 57"/>
              <p:cNvSpPr>
                <a:spLocks noChangeShapeType="1"/>
              </p:cNvSpPr>
              <p:nvPr/>
            </p:nvSpPr>
            <p:spPr bwMode="auto">
              <a:xfrm>
                <a:off x="1509" y="2461"/>
                <a:ext cx="4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5" name="Line 58"/>
              <p:cNvSpPr>
                <a:spLocks noChangeShapeType="1"/>
              </p:cNvSpPr>
              <p:nvPr/>
            </p:nvSpPr>
            <p:spPr bwMode="auto">
              <a:xfrm>
                <a:off x="646" y="3503"/>
                <a:ext cx="1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6" name="Line 59"/>
              <p:cNvSpPr>
                <a:spLocks noChangeShapeType="1"/>
              </p:cNvSpPr>
              <p:nvPr/>
            </p:nvSpPr>
            <p:spPr bwMode="auto">
              <a:xfrm>
                <a:off x="1189" y="3507"/>
                <a:ext cx="3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27" name="Line 60"/>
              <p:cNvSpPr>
                <a:spLocks noChangeShapeType="1"/>
              </p:cNvSpPr>
              <p:nvPr/>
            </p:nvSpPr>
            <p:spPr bwMode="auto">
              <a:xfrm>
                <a:off x="1547" y="3507"/>
                <a:ext cx="13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7928" name="Group 61"/>
              <p:cNvGrpSpPr/>
              <p:nvPr/>
            </p:nvGrpSpPr>
            <p:grpSpPr bwMode="auto">
              <a:xfrm>
                <a:off x="2736" y="2660"/>
                <a:ext cx="389" cy="610"/>
                <a:chOff x="4428" y="2310"/>
                <a:chExt cx="534" cy="858"/>
              </a:xfrm>
            </p:grpSpPr>
            <p:grpSp>
              <p:nvGrpSpPr>
                <p:cNvPr id="37954" name="Group 62"/>
                <p:cNvGrpSpPr/>
                <p:nvPr/>
              </p:nvGrpSpPr>
              <p:grpSpPr bwMode="auto">
                <a:xfrm rot="5400000">
                  <a:off x="4266" y="2472"/>
                  <a:ext cx="858" cy="534"/>
                  <a:chOff x="4266" y="2472"/>
                  <a:chExt cx="858" cy="534"/>
                </a:xfrm>
              </p:grpSpPr>
              <p:sp>
                <p:nvSpPr>
                  <p:cNvPr id="37956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428" y="2472"/>
                    <a:ext cx="516" cy="534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7957" name="Group 64"/>
                  <p:cNvGrpSpPr/>
                  <p:nvPr/>
                </p:nvGrpSpPr>
                <p:grpSpPr bwMode="auto">
                  <a:xfrm>
                    <a:off x="4266" y="2549"/>
                    <a:ext cx="858" cy="367"/>
                    <a:chOff x="522" y="1565"/>
                    <a:chExt cx="858" cy="367"/>
                  </a:xfrm>
                </p:grpSpPr>
                <p:sp>
                  <p:nvSpPr>
                    <p:cNvPr id="37958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95" y="1565"/>
                      <a:ext cx="484" cy="367"/>
                    </a:xfrm>
                    <a:prstGeom prst="rect">
                      <a:avLst/>
                    </a:prstGeom>
                    <a:noFill/>
                    <a:ln w="38100">
                      <a:noFill/>
                      <a:miter lim="800000"/>
                      <a:headEnd type="none" w="sm" len="sm"/>
                      <a:tailEnd type="none" w="med" len="lg"/>
                    </a:ln>
                  </p:spPr>
                  <p:txBody>
                    <a:bodyPr rot="10800000" vert="eaVert" lIns="90000" tIns="46800" rIns="90000" bIns="46800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endParaRPr kumimoji="1" lang="zh-CN" altLang="zh-CN" sz="2400" b="1">
                        <a:latin typeface="Times New Roman" panose="020208030705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7959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12" y="1752"/>
                      <a:ext cx="16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none" w="sm" len="sm"/>
                      <a:tailEnd type="none" w="med" len="lg"/>
                    </a:ln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960" name="Line 6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2" y="1758"/>
                      <a:ext cx="15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type="none" w="sm" len="sm"/>
                      <a:tailEnd type="none" w="med" len="lg"/>
                    </a:ln>
                  </p:spPr>
                  <p:txBody>
                    <a:bodyPr wrap="none" lIns="90000" tIns="46800" rIns="90000" bIns="4680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3795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487" y="2515"/>
                  <a:ext cx="472" cy="405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803070505020304" pitchFamily="18" charset="0"/>
                      <a:ea typeface="楷体_GB2312" pitchFamily="49" charset="-122"/>
                    </a:rPr>
                    <a:t>V</a:t>
                  </a:r>
                  <a:r>
                    <a:rPr kumimoji="1" lang="en-US" altLang="zh-CN" sz="2400" b="1" baseline="-25000">
                      <a:latin typeface="Times New Roman" panose="02020803070505020304" pitchFamily="18" charset="0"/>
                      <a:ea typeface="楷体_GB2312" pitchFamily="49" charset="-122"/>
                    </a:rPr>
                    <a:t>2</a:t>
                  </a:r>
                  <a:endPara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7929" name="Line 69"/>
              <p:cNvSpPr>
                <a:spLocks noChangeShapeType="1"/>
              </p:cNvSpPr>
              <p:nvPr/>
            </p:nvSpPr>
            <p:spPr bwMode="auto">
              <a:xfrm>
                <a:off x="2382" y="3199"/>
                <a:ext cx="0" cy="4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0" name="Line 70"/>
              <p:cNvSpPr>
                <a:spLocks noChangeShapeType="1"/>
              </p:cNvSpPr>
              <p:nvPr/>
            </p:nvSpPr>
            <p:spPr bwMode="auto">
              <a:xfrm>
                <a:off x="2927" y="325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1" name="Line 71"/>
              <p:cNvSpPr>
                <a:spLocks noChangeShapeType="1"/>
              </p:cNvSpPr>
              <p:nvPr/>
            </p:nvSpPr>
            <p:spPr bwMode="auto">
              <a:xfrm>
                <a:off x="2370" y="1938"/>
                <a:ext cx="6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2" name="Line 72"/>
              <p:cNvSpPr>
                <a:spLocks noChangeShapeType="1"/>
              </p:cNvSpPr>
              <p:nvPr/>
            </p:nvSpPr>
            <p:spPr bwMode="auto">
              <a:xfrm flipV="1">
                <a:off x="2933" y="1937"/>
                <a:ext cx="0" cy="7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3" name="Line 73"/>
              <p:cNvSpPr>
                <a:spLocks noChangeShapeType="1"/>
              </p:cNvSpPr>
              <p:nvPr/>
            </p:nvSpPr>
            <p:spPr bwMode="auto">
              <a:xfrm>
                <a:off x="2853" y="3507"/>
                <a:ext cx="10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4" name="Line 74"/>
              <p:cNvSpPr>
                <a:spLocks noChangeShapeType="1"/>
              </p:cNvSpPr>
              <p:nvPr/>
            </p:nvSpPr>
            <p:spPr bwMode="auto">
              <a:xfrm>
                <a:off x="3897" y="3151"/>
                <a:ext cx="0" cy="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5" name="Line 75"/>
              <p:cNvSpPr>
                <a:spLocks noChangeShapeType="1"/>
              </p:cNvSpPr>
              <p:nvPr/>
            </p:nvSpPr>
            <p:spPr bwMode="auto">
              <a:xfrm flipV="1">
                <a:off x="3900" y="1931"/>
                <a:ext cx="0" cy="7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6" name="Line 76"/>
              <p:cNvSpPr>
                <a:spLocks noChangeShapeType="1"/>
              </p:cNvSpPr>
              <p:nvPr/>
            </p:nvSpPr>
            <p:spPr bwMode="auto">
              <a:xfrm>
                <a:off x="3463" y="1931"/>
                <a:ext cx="4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7" name="Line 77"/>
              <p:cNvSpPr>
                <a:spLocks noChangeShapeType="1"/>
              </p:cNvSpPr>
              <p:nvPr/>
            </p:nvSpPr>
            <p:spPr bwMode="auto">
              <a:xfrm>
                <a:off x="2476" y="2227"/>
                <a:ext cx="0" cy="521"/>
              </a:xfrm>
              <a:prstGeom prst="line">
                <a:avLst/>
              </a:prstGeom>
              <a:noFill/>
              <a:ln w="38100">
                <a:noFill/>
                <a:round/>
                <a:headEnd type="none" w="sm" len="sm"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38" name="Text Box 78"/>
              <p:cNvSpPr txBox="1">
                <a:spLocks noChangeArrowheads="1"/>
              </p:cNvSpPr>
              <p:nvPr/>
            </p:nvSpPr>
            <p:spPr bwMode="auto">
              <a:xfrm>
                <a:off x="2467" y="2332"/>
                <a:ext cx="57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CE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939" name="Line 79"/>
              <p:cNvSpPr>
                <a:spLocks noChangeShapeType="1"/>
              </p:cNvSpPr>
              <p:nvPr/>
            </p:nvSpPr>
            <p:spPr bwMode="auto">
              <a:xfrm>
                <a:off x="1004" y="2187"/>
                <a:ext cx="4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0" name="Line 80"/>
              <p:cNvSpPr>
                <a:spLocks noChangeShapeType="1"/>
              </p:cNvSpPr>
              <p:nvPr/>
            </p:nvSpPr>
            <p:spPr bwMode="auto">
              <a:xfrm flipH="1">
                <a:off x="3029" y="2191"/>
                <a:ext cx="463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1" name="Line 81"/>
              <p:cNvSpPr>
                <a:spLocks noChangeShapeType="1"/>
              </p:cNvSpPr>
              <p:nvPr/>
            </p:nvSpPr>
            <p:spPr bwMode="auto">
              <a:xfrm>
                <a:off x="1974" y="2561"/>
                <a:ext cx="324" cy="246"/>
              </a:xfrm>
              <a:prstGeom prst="line">
                <a:avLst/>
              </a:prstGeom>
              <a:noFill/>
              <a:ln w="38100">
                <a:noFill/>
                <a:round/>
                <a:headEnd type="none" w="sm" len="sm"/>
                <a:tailEnd type="triangl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2" name="Text Box 82"/>
              <p:cNvSpPr txBox="1">
                <a:spLocks noChangeArrowheads="1"/>
              </p:cNvSpPr>
              <p:nvPr/>
            </p:nvSpPr>
            <p:spPr bwMode="auto">
              <a:xfrm>
                <a:off x="1871" y="2669"/>
                <a:ext cx="459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BE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943" name="Text Box 83"/>
              <p:cNvSpPr txBox="1">
                <a:spLocks noChangeArrowheads="1"/>
              </p:cNvSpPr>
              <p:nvPr/>
            </p:nvSpPr>
            <p:spPr bwMode="auto">
              <a:xfrm>
                <a:off x="303" y="2819"/>
                <a:ext cx="35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944" name="Text Box 84"/>
              <p:cNvSpPr txBox="1">
                <a:spLocks noChangeArrowheads="1"/>
              </p:cNvSpPr>
              <p:nvPr/>
            </p:nvSpPr>
            <p:spPr bwMode="auto">
              <a:xfrm>
                <a:off x="1069" y="1877"/>
                <a:ext cx="29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945" name="Text Box 85"/>
              <p:cNvSpPr txBox="1">
                <a:spLocks noChangeArrowheads="1"/>
              </p:cNvSpPr>
              <p:nvPr/>
            </p:nvSpPr>
            <p:spPr bwMode="auto">
              <a:xfrm>
                <a:off x="3537" y="2440"/>
                <a:ext cx="36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E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946" name="Text Box 86"/>
              <p:cNvSpPr txBox="1">
                <a:spLocks noChangeArrowheads="1"/>
              </p:cNvSpPr>
              <p:nvPr/>
            </p:nvSpPr>
            <p:spPr bwMode="auto">
              <a:xfrm>
                <a:off x="829" y="3626"/>
                <a:ext cx="355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E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947" name="Text Box 87"/>
              <p:cNvSpPr txBox="1">
                <a:spLocks noChangeArrowheads="1"/>
              </p:cNvSpPr>
              <p:nvPr/>
            </p:nvSpPr>
            <p:spPr bwMode="auto">
              <a:xfrm>
                <a:off x="1683" y="3737"/>
                <a:ext cx="115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anose="02020803070505020304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2800" b="1">
                    <a:solidFill>
                      <a:srgbClr val="0033CC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实验线路</a:t>
                </a:r>
                <a:endParaRPr kumimoji="1" lang="zh-CN" altLang="en-US" sz="2800" b="1">
                  <a:solidFill>
                    <a:srgbClr val="0033CC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7948" name="Line 88"/>
              <p:cNvSpPr>
                <a:spLocks noChangeShapeType="1"/>
              </p:cNvSpPr>
              <p:nvPr/>
            </p:nvSpPr>
            <p:spPr bwMode="auto">
              <a:xfrm>
                <a:off x="2220" y="3660"/>
                <a:ext cx="336" cy="0"/>
              </a:xfrm>
              <a:prstGeom prst="line">
                <a:avLst/>
              </a:prstGeom>
              <a:noFill/>
              <a:ln w="50800">
                <a:solidFill>
                  <a:srgbClr val="0000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49" name="Oval 89"/>
              <p:cNvSpPr>
                <a:spLocks noChangeArrowheads="1"/>
              </p:cNvSpPr>
              <p:nvPr/>
            </p:nvSpPr>
            <p:spPr bwMode="auto">
              <a:xfrm>
                <a:off x="2904" y="1896"/>
                <a:ext cx="45" cy="45"/>
              </a:xfrm>
              <a:prstGeom prst="ellipse">
                <a:avLst/>
              </a:prstGeom>
              <a:noFill/>
              <a:ln w="31750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0" name="Oval 90"/>
              <p:cNvSpPr>
                <a:spLocks noChangeArrowheads="1"/>
              </p:cNvSpPr>
              <p:nvPr/>
            </p:nvSpPr>
            <p:spPr bwMode="auto">
              <a:xfrm>
                <a:off x="2904" y="3468"/>
                <a:ext cx="45" cy="45"/>
              </a:xfrm>
              <a:prstGeom prst="ellipse">
                <a:avLst/>
              </a:prstGeom>
              <a:noFill/>
              <a:ln w="31750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1" name="Oval 91"/>
              <p:cNvSpPr>
                <a:spLocks noChangeArrowheads="1"/>
              </p:cNvSpPr>
              <p:nvPr/>
            </p:nvSpPr>
            <p:spPr bwMode="auto">
              <a:xfrm>
                <a:off x="1536" y="2436"/>
                <a:ext cx="45" cy="45"/>
              </a:xfrm>
              <a:prstGeom prst="ellipse">
                <a:avLst/>
              </a:prstGeom>
              <a:noFill/>
              <a:ln w="31750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2" name="Oval 92"/>
              <p:cNvSpPr>
                <a:spLocks noChangeArrowheads="1"/>
              </p:cNvSpPr>
              <p:nvPr/>
            </p:nvSpPr>
            <p:spPr bwMode="auto">
              <a:xfrm>
                <a:off x="2352" y="3468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53" name="Oval 93"/>
              <p:cNvSpPr>
                <a:spLocks noChangeArrowheads="1"/>
              </p:cNvSpPr>
              <p:nvPr/>
            </p:nvSpPr>
            <p:spPr bwMode="auto">
              <a:xfrm>
                <a:off x="1536" y="348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31750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899" name="Rectangle 102"/>
            <p:cNvSpPr>
              <a:spLocks noChangeArrowheads="1"/>
            </p:cNvSpPr>
            <p:nvPr/>
          </p:nvSpPr>
          <p:spPr bwMode="auto">
            <a:xfrm>
              <a:off x="2073" y="1344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7900" name="Rectangle 103"/>
            <p:cNvSpPr>
              <a:spLocks noChangeArrowheads="1"/>
            </p:cNvSpPr>
            <p:nvPr/>
          </p:nvSpPr>
          <p:spPr bwMode="auto">
            <a:xfrm>
              <a:off x="2395" y="1480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7901" name="Rectangle 104"/>
            <p:cNvSpPr>
              <a:spLocks noChangeArrowheads="1"/>
            </p:cNvSpPr>
            <p:nvPr/>
          </p:nvSpPr>
          <p:spPr bwMode="auto">
            <a:xfrm>
              <a:off x="2562" y="981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7902" name="Rectangle 105"/>
            <p:cNvSpPr>
              <a:spLocks noChangeArrowheads="1"/>
            </p:cNvSpPr>
            <p:nvPr/>
          </p:nvSpPr>
          <p:spPr bwMode="auto">
            <a:xfrm>
              <a:off x="2608" y="143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5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7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0" grpId="0" autoUpdateAnimBg="0"/>
      <p:bldP spid="657502" grpId="0" animBg="1"/>
      <p:bldP spid="657503" grpId="0" autoUpdateAnimBg="0"/>
      <p:bldP spid="657504" grpId="0" animBg="1"/>
      <p:bldP spid="65750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AutoShape 2"/>
          <p:cNvSpPr>
            <a:spLocks noChangeArrowheads="1"/>
          </p:cNvSpPr>
          <p:nvPr/>
        </p:nvSpPr>
        <p:spPr bwMode="auto">
          <a:xfrm>
            <a:off x="193675" y="4603750"/>
            <a:ext cx="2217738" cy="1411288"/>
          </a:xfrm>
          <a:prstGeom prst="wedgeRectCallout">
            <a:avLst>
              <a:gd name="adj1" fmla="val 100324"/>
              <a:gd name="adj2" fmla="val 19630"/>
            </a:avLst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死区电压，硅管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0.5V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，锗管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0.2V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28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58435" name="AutoShape 3"/>
          <p:cNvSpPr>
            <a:spLocks noChangeArrowheads="1"/>
          </p:cNvSpPr>
          <p:nvPr/>
        </p:nvSpPr>
        <p:spPr bwMode="auto">
          <a:xfrm>
            <a:off x="336550" y="1706563"/>
            <a:ext cx="2027238" cy="1265237"/>
          </a:xfrm>
          <a:prstGeom prst="wedgeRectCallout">
            <a:avLst>
              <a:gd name="adj1" fmla="val 184565"/>
              <a:gd name="adj2" fmla="val 29171"/>
            </a:avLst>
          </a:prstGeom>
          <a:solidFill>
            <a:srgbClr val="CCFFCC"/>
          </a:solidFill>
          <a:ln w="38100">
            <a:solidFill>
              <a:srgbClr val="FF0000"/>
            </a:solidFill>
            <a:miter lim="800000"/>
          </a:ln>
        </p:spPr>
        <p:txBody>
          <a:bodyPr wrap="none" lIns="0" tIns="0" rIns="0" bIns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Times New Roman" panose="02020803070505020304" pitchFamily="18" charset="0"/>
                <a:ea typeface="长城粗隶书" pitchFamily="49" charset="-122"/>
              </a:rPr>
              <a:t>令</a:t>
            </a:r>
            <a:r>
              <a:rPr kumimoji="1" lang="en-US" altLang="zh-CN" sz="2800" b="1" i="1">
                <a:latin typeface="Times New Roman" panose="02020803070505020304" pitchFamily="18" charset="0"/>
                <a:ea typeface="长城粗隶书" pitchFamily="49" charset="-122"/>
              </a:rPr>
              <a:t>U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长城粗隶书" pitchFamily="49" charset="-122"/>
              </a:rPr>
              <a:t>CE</a:t>
            </a:r>
            <a:r>
              <a:rPr kumimoji="1" lang="en-US" altLang="zh-CN" sz="2800" b="1">
                <a:latin typeface="Times New Roman" panose="02020803070505020304" pitchFamily="18" charset="0"/>
                <a:ea typeface="长城粗隶书" pitchFamily="49" charset="-122"/>
              </a:rPr>
              <a:t>=</a:t>
            </a:r>
            <a:r>
              <a:rPr kumimoji="1" lang="zh-CN" altLang="en-US" sz="2800" b="1">
                <a:latin typeface="Times New Roman" panose="02020803070505020304" pitchFamily="18" charset="0"/>
                <a:ea typeface="长城粗隶书" pitchFamily="49" charset="-122"/>
              </a:rPr>
              <a:t>常数</a:t>
            </a:r>
            <a:endParaRPr kumimoji="1" lang="zh-CN" altLang="en-US" sz="2800" b="1">
              <a:latin typeface="Times New Roman" panose="02020803070505020304" pitchFamily="18" charset="0"/>
              <a:ea typeface="长城粗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803070505020304" pitchFamily="18" charset="0"/>
                <a:ea typeface="长城粗隶书" pitchFamily="49" charset="-122"/>
              </a:rPr>
              <a:t>I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长城粗隶书" pitchFamily="49" charset="-122"/>
              </a:rPr>
              <a:t>B</a:t>
            </a:r>
            <a:r>
              <a:rPr kumimoji="1" lang="en-US" altLang="zh-CN" sz="2800" b="1">
                <a:latin typeface="Times New Roman" panose="02020803070505020304" pitchFamily="18" charset="0"/>
                <a:ea typeface="长城粗隶书" pitchFamily="49" charset="-122"/>
              </a:rPr>
              <a:t>=</a:t>
            </a:r>
            <a:r>
              <a:rPr kumimoji="1" lang="en-US" altLang="zh-CN" sz="2800" b="1" i="1">
                <a:latin typeface="Times New Roman" panose="02020803070505020304" pitchFamily="18" charset="0"/>
                <a:ea typeface="长城粗隶书" pitchFamily="49" charset="-122"/>
              </a:rPr>
              <a:t>f</a:t>
            </a:r>
            <a:r>
              <a:rPr kumimoji="1" lang="zh-CN" altLang="en-US" sz="2800" b="1">
                <a:latin typeface="Times New Roman" panose="02020803070505020304" pitchFamily="18" charset="0"/>
                <a:ea typeface="长城粗隶书" pitchFamily="49" charset="-122"/>
              </a:rPr>
              <a:t>（</a:t>
            </a:r>
            <a:r>
              <a:rPr kumimoji="1" lang="en-US" altLang="zh-CN" sz="2800" b="1" i="1">
                <a:latin typeface="Times New Roman" panose="02020803070505020304" pitchFamily="18" charset="0"/>
                <a:ea typeface="长城粗隶书" pitchFamily="49" charset="-122"/>
              </a:rPr>
              <a:t>U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长城粗隶书" pitchFamily="49" charset="-122"/>
              </a:rPr>
              <a:t>BE</a:t>
            </a:r>
            <a:r>
              <a:rPr kumimoji="1" lang="zh-CN" altLang="en-US" sz="2800" b="1">
                <a:latin typeface="Times New Roman" panose="02020803070505020304" pitchFamily="18" charset="0"/>
                <a:ea typeface="长城粗隶书" pitchFamily="49" charset="-122"/>
              </a:rPr>
              <a:t>）</a:t>
            </a:r>
            <a:endParaRPr kumimoji="1" lang="zh-CN" altLang="en-US" sz="2800" b="1">
              <a:latin typeface="Times New Roman" panose="02020803070505020304" pitchFamily="18" charset="0"/>
              <a:ea typeface="长城粗隶书" pitchFamily="49" charset="-122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468312" y="476250"/>
            <a:ext cx="6889769" cy="586957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wrap="square" lIns="90000" tIns="46800" rIns="90000" bIns="46800" anchor="ctr">
            <a:spAutoFit/>
          </a:bodyPr>
          <a:lstStyle/>
          <a:p>
            <a:pPr marL="514350" indent="-514350">
              <a:spcBef>
                <a:spcPct val="50000"/>
              </a:spcBef>
              <a:buAutoNum type="arabicParenBoth"/>
            </a:pPr>
            <a:r>
              <a:rPr kumimoji="1" lang="zh-CN" altLang="en-US" sz="3200" b="1" dirty="0" smtClean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输入特性：类似于二极管</a:t>
            </a:r>
            <a:endParaRPr kumimoji="1" lang="en-US" altLang="zh-CN" sz="3200" b="1" dirty="0" smtClean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rot="5400000">
            <a:off x="1657350" y="6800850"/>
            <a:ext cx="0" cy="114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8438" name="AutoShape 6"/>
          <p:cNvSpPr>
            <a:spLocks noChangeArrowheads="1"/>
          </p:cNvSpPr>
          <p:nvPr/>
        </p:nvSpPr>
        <p:spPr bwMode="auto">
          <a:xfrm>
            <a:off x="5703888" y="3511550"/>
            <a:ext cx="3189287" cy="1411288"/>
          </a:xfrm>
          <a:prstGeom prst="wedgeRectCallout">
            <a:avLst>
              <a:gd name="adj1" fmla="val -71306"/>
              <a:gd name="adj2" fmla="val -58662"/>
            </a:avLst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b="1">
                <a:latin typeface="Times New Roman" panose="02020803070505020304" pitchFamily="18" charset="0"/>
                <a:ea typeface="楷体_GB2312" pitchFamily="49" charset="-122"/>
              </a:rPr>
              <a:t>工作压降：  硅管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BE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0.6~0.7V,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锗管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BE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0.2~0.3V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。</a:t>
            </a:r>
            <a:endParaRPr kumimoji="1" lang="zh-CN" altLang="en-US" sz="2800" b="1">
              <a:latin typeface="Times New Roman" panose="02020803070505020304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148487" name="Group 7"/>
          <p:cNvGrpSpPr/>
          <p:nvPr/>
        </p:nvGrpSpPr>
        <p:grpSpPr bwMode="auto">
          <a:xfrm>
            <a:off x="2468563" y="1643063"/>
            <a:ext cx="5200650" cy="4457700"/>
            <a:chOff x="1685" y="1035"/>
            <a:chExt cx="3548" cy="2808"/>
          </a:xfrm>
        </p:grpSpPr>
        <p:sp>
          <p:nvSpPr>
            <p:cNvPr id="148488" name="Line 8"/>
            <p:cNvSpPr>
              <a:spLocks noChangeShapeType="1"/>
            </p:cNvSpPr>
            <p:nvPr/>
          </p:nvSpPr>
          <p:spPr bwMode="auto">
            <a:xfrm flipV="1">
              <a:off x="2132" y="1164"/>
              <a:ext cx="0" cy="23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89" name="Line 9"/>
            <p:cNvSpPr>
              <a:spLocks noChangeShapeType="1"/>
            </p:cNvSpPr>
            <p:nvPr/>
          </p:nvSpPr>
          <p:spPr bwMode="auto">
            <a:xfrm>
              <a:off x="2132" y="3516"/>
              <a:ext cx="2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0" name="Line 10"/>
            <p:cNvSpPr>
              <a:spLocks noChangeShapeType="1"/>
            </p:cNvSpPr>
            <p:nvPr/>
          </p:nvSpPr>
          <p:spPr bwMode="auto">
            <a:xfrm>
              <a:off x="2912" y="3444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1" name="Line 11"/>
            <p:cNvSpPr>
              <a:spLocks noChangeShapeType="1"/>
            </p:cNvSpPr>
            <p:nvPr/>
          </p:nvSpPr>
          <p:spPr bwMode="auto">
            <a:xfrm>
              <a:off x="3731" y="3444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 rot="5400000">
              <a:off x="2184" y="3081"/>
              <a:ext cx="0" cy="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 rot="5400000">
              <a:off x="2171" y="2579"/>
              <a:ext cx="0" cy="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4" name="Line 14"/>
            <p:cNvSpPr>
              <a:spLocks noChangeShapeType="1"/>
            </p:cNvSpPr>
            <p:nvPr/>
          </p:nvSpPr>
          <p:spPr bwMode="auto">
            <a:xfrm rot="5400000">
              <a:off x="2158" y="2097"/>
              <a:ext cx="0" cy="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5" name="Line 15"/>
            <p:cNvSpPr>
              <a:spLocks noChangeShapeType="1"/>
            </p:cNvSpPr>
            <p:nvPr/>
          </p:nvSpPr>
          <p:spPr bwMode="auto">
            <a:xfrm rot="5400000">
              <a:off x="2171" y="1617"/>
              <a:ext cx="0" cy="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496" name="Text Box 16"/>
            <p:cNvSpPr txBox="1">
              <a:spLocks noChangeArrowheads="1"/>
            </p:cNvSpPr>
            <p:nvPr/>
          </p:nvSpPr>
          <p:spPr bwMode="auto">
            <a:xfrm>
              <a:off x="2216" y="1035"/>
              <a:ext cx="938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B 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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A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8497" name="Text Box 17"/>
            <p:cNvSpPr txBox="1">
              <a:spLocks noChangeArrowheads="1"/>
            </p:cNvSpPr>
            <p:nvPr/>
          </p:nvSpPr>
          <p:spPr bwMode="auto">
            <a:xfrm>
              <a:off x="4390" y="3298"/>
              <a:ext cx="843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BE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/V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8498" name="Text Box 18"/>
            <p:cNvSpPr txBox="1">
              <a:spLocks noChangeArrowheads="1"/>
            </p:cNvSpPr>
            <p:nvPr/>
          </p:nvSpPr>
          <p:spPr bwMode="auto">
            <a:xfrm>
              <a:off x="1685" y="2942"/>
              <a:ext cx="370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20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8499" name="Text Box 19"/>
            <p:cNvSpPr txBox="1">
              <a:spLocks noChangeArrowheads="1"/>
            </p:cNvSpPr>
            <p:nvPr/>
          </p:nvSpPr>
          <p:spPr bwMode="auto">
            <a:xfrm>
              <a:off x="1694" y="2426"/>
              <a:ext cx="370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40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8500" name="Text Box 20"/>
            <p:cNvSpPr txBox="1">
              <a:spLocks noChangeArrowheads="1"/>
            </p:cNvSpPr>
            <p:nvPr/>
          </p:nvSpPr>
          <p:spPr bwMode="auto">
            <a:xfrm>
              <a:off x="1721" y="1946"/>
              <a:ext cx="370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60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8501" name="Text Box 21"/>
            <p:cNvSpPr txBox="1">
              <a:spLocks noChangeArrowheads="1"/>
            </p:cNvSpPr>
            <p:nvPr/>
          </p:nvSpPr>
          <p:spPr bwMode="auto">
            <a:xfrm>
              <a:off x="1722" y="1466"/>
              <a:ext cx="370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80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8502" name="Text Box 22"/>
            <p:cNvSpPr txBox="1">
              <a:spLocks noChangeArrowheads="1"/>
            </p:cNvSpPr>
            <p:nvPr/>
          </p:nvSpPr>
          <p:spPr bwMode="auto">
            <a:xfrm>
              <a:off x="2708" y="3478"/>
              <a:ext cx="434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0.4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8503" name="Text Box 23"/>
            <p:cNvSpPr txBox="1">
              <a:spLocks noChangeArrowheads="1"/>
            </p:cNvSpPr>
            <p:nvPr/>
          </p:nvSpPr>
          <p:spPr bwMode="auto">
            <a:xfrm>
              <a:off x="3554" y="3478"/>
              <a:ext cx="434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0.8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8504" name="Freeform 24"/>
            <p:cNvSpPr/>
            <p:nvPr/>
          </p:nvSpPr>
          <p:spPr bwMode="auto">
            <a:xfrm>
              <a:off x="2132" y="1224"/>
              <a:ext cx="1456" cy="2280"/>
            </a:xfrm>
            <a:custGeom>
              <a:avLst/>
              <a:gdLst>
                <a:gd name="T0" fmla="*/ 0 w 1344"/>
                <a:gd name="T1" fmla="*/ 2280 h 2280"/>
                <a:gd name="T2" fmla="*/ 535 w 1344"/>
                <a:gd name="T3" fmla="*/ 2256 h 2280"/>
                <a:gd name="T4" fmla="*/ 760 w 1344"/>
                <a:gd name="T5" fmla="*/ 2220 h 2280"/>
                <a:gd name="T6" fmla="*/ 1056 w 1344"/>
                <a:gd name="T7" fmla="*/ 1968 h 2280"/>
                <a:gd name="T8" fmla="*/ 1268 w 1344"/>
                <a:gd name="T9" fmla="*/ 1308 h 2280"/>
                <a:gd name="T10" fmla="*/ 1577 w 1344"/>
                <a:gd name="T11" fmla="*/ 0 h 22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2280"/>
                <a:gd name="T20" fmla="*/ 1344 w 1344"/>
                <a:gd name="T21" fmla="*/ 2280 h 22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2280">
                  <a:moveTo>
                    <a:pt x="0" y="2280"/>
                  </a:moveTo>
                  <a:cubicBezTo>
                    <a:pt x="174" y="2273"/>
                    <a:pt x="348" y="2266"/>
                    <a:pt x="456" y="2256"/>
                  </a:cubicBezTo>
                  <a:cubicBezTo>
                    <a:pt x="564" y="2246"/>
                    <a:pt x="574" y="2268"/>
                    <a:pt x="648" y="2220"/>
                  </a:cubicBezTo>
                  <a:cubicBezTo>
                    <a:pt x="722" y="2172"/>
                    <a:pt x="828" y="2120"/>
                    <a:pt x="900" y="1968"/>
                  </a:cubicBezTo>
                  <a:cubicBezTo>
                    <a:pt x="972" y="1816"/>
                    <a:pt x="1006" y="1636"/>
                    <a:pt x="1080" y="1308"/>
                  </a:cubicBezTo>
                  <a:cubicBezTo>
                    <a:pt x="1154" y="980"/>
                    <a:pt x="1289" y="272"/>
                    <a:pt x="1344" y="0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505" name="Text Box 25"/>
            <p:cNvSpPr txBox="1">
              <a:spLocks noChangeArrowheads="1"/>
            </p:cNvSpPr>
            <p:nvPr/>
          </p:nvSpPr>
          <p:spPr bwMode="auto">
            <a:xfrm>
              <a:off x="3390" y="1185"/>
              <a:ext cx="1332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  U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≥1V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8506" name="Line 26"/>
            <p:cNvSpPr>
              <a:spLocks noChangeShapeType="1"/>
            </p:cNvSpPr>
            <p:nvPr/>
          </p:nvSpPr>
          <p:spPr bwMode="auto">
            <a:xfrm>
              <a:off x="3341" y="1500"/>
              <a:ext cx="0" cy="2016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prstDash val="dash"/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8507" name="Text Box 27"/>
            <p:cNvSpPr txBox="1">
              <a:spLocks noChangeArrowheads="1"/>
            </p:cNvSpPr>
            <p:nvPr/>
          </p:nvSpPr>
          <p:spPr bwMode="auto">
            <a:xfrm>
              <a:off x="1952" y="3442"/>
              <a:ext cx="230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0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5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4" grpId="0" animBg="1" autoUpdateAnimBg="0"/>
      <p:bldP spid="658435" grpId="0" animBg="1" autoUpdateAnimBg="0"/>
      <p:bldP spid="65843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Freeform 2" descr="信纸"/>
          <p:cNvSpPr/>
          <p:nvPr/>
        </p:nvSpPr>
        <p:spPr bwMode="auto">
          <a:xfrm>
            <a:off x="2752725" y="1579563"/>
            <a:ext cx="2662238" cy="2876550"/>
          </a:xfrm>
          <a:custGeom>
            <a:avLst/>
            <a:gdLst>
              <a:gd name="T0" fmla="*/ 436130729 w 2208"/>
              <a:gd name="T1" fmla="*/ 183214488 h 2328"/>
              <a:gd name="T2" fmla="*/ 191898157 w 2208"/>
              <a:gd name="T3" fmla="*/ 311464329 h 2328"/>
              <a:gd name="T4" fmla="*/ 157006901 w 2208"/>
              <a:gd name="T5" fmla="*/ 1044320969 h 2328"/>
              <a:gd name="T6" fmla="*/ 139561292 w 2208"/>
              <a:gd name="T7" fmla="*/ 2106962638 h 2328"/>
              <a:gd name="T8" fmla="*/ 0 w 2208"/>
              <a:gd name="T9" fmla="*/ 2147483647 h 2328"/>
              <a:gd name="T10" fmla="*/ 819925837 w 2208"/>
              <a:gd name="T11" fmla="*/ 2147483647 h 2328"/>
              <a:gd name="T12" fmla="*/ 2006202227 w 2208"/>
              <a:gd name="T13" fmla="*/ 2147483647 h 2328"/>
              <a:gd name="T14" fmla="*/ 2147483647 w 2208"/>
              <a:gd name="T15" fmla="*/ 2147483647 h 2328"/>
              <a:gd name="T16" fmla="*/ 2147483647 w 2208"/>
              <a:gd name="T17" fmla="*/ 2147483647 h 2328"/>
              <a:gd name="T18" fmla="*/ 2147483647 w 2208"/>
              <a:gd name="T19" fmla="*/ 1355785530 h 2328"/>
              <a:gd name="T20" fmla="*/ 2147483647 w 2208"/>
              <a:gd name="T21" fmla="*/ 0 h 2328"/>
              <a:gd name="T22" fmla="*/ 1884085376 w 2208"/>
              <a:gd name="T23" fmla="*/ 18321940 h 2328"/>
              <a:gd name="T24" fmla="*/ 436130729 w 2208"/>
              <a:gd name="T25" fmla="*/ 183214488 h 232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08"/>
              <a:gd name="T40" fmla="*/ 0 h 2328"/>
              <a:gd name="T41" fmla="*/ 2208 w 2208"/>
              <a:gd name="T42" fmla="*/ 2328 h 232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08" h="2328">
                <a:moveTo>
                  <a:pt x="300" y="120"/>
                </a:moveTo>
                <a:lnTo>
                  <a:pt x="132" y="204"/>
                </a:lnTo>
                <a:lnTo>
                  <a:pt x="108" y="684"/>
                </a:lnTo>
                <a:lnTo>
                  <a:pt x="96" y="1380"/>
                </a:lnTo>
                <a:lnTo>
                  <a:pt x="0" y="2328"/>
                </a:lnTo>
                <a:lnTo>
                  <a:pt x="564" y="2304"/>
                </a:lnTo>
                <a:lnTo>
                  <a:pt x="1380" y="2292"/>
                </a:lnTo>
                <a:lnTo>
                  <a:pt x="2052" y="2256"/>
                </a:lnTo>
                <a:lnTo>
                  <a:pt x="2172" y="2256"/>
                </a:lnTo>
                <a:lnTo>
                  <a:pt x="2196" y="888"/>
                </a:lnTo>
                <a:lnTo>
                  <a:pt x="2208" y="0"/>
                </a:lnTo>
                <a:lnTo>
                  <a:pt x="1296" y="12"/>
                </a:lnTo>
                <a:lnTo>
                  <a:pt x="300" y="120"/>
                </a:lnTo>
                <a:close/>
              </a:path>
            </a:pathLst>
          </a:custGeom>
          <a:blipFill dpi="0" rotWithShape="0">
            <a:blip r:embed="rId1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59459" name="AutoShape 3"/>
          <p:cNvSpPr>
            <a:spLocks noChangeArrowheads="1"/>
          </p:cNvSpPr>
          <p:nvPr/>
        </p:nvSpPr>
        <p:spPr bwMode="auto">
          <a:xfrm>
            <a:off x="122555" y="2156281"/>
            <a:ext cx="2217420" cy="2012038"/>
          </a:xfrm>
          <a:prstGeom prst="wedgeRoundRectCallout">
            <a:avLst>
              <a:gd name="adj1" fmla="val 127380"/>
              <a:gd name="adj2" fmla="val 14773"/>
              <a:gd name="adj3" fmla="val 16667"/>
            </a:avLst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此区域满足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I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称为线性区（放大区）。</a:t>
            </a:r>
            <a:endParaRPr kumimoji="1" lang="zh-CN" altLang="en-US" sz="28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214282" y="0"/>
            <a:ext cx="2489200" cy="57943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输出特性</a:t>
            </a:r>
            <a:endParaRPr kumimoji="1" lang="zh-CN" altLang="en-US" sz="3200" b="1" dirty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38920" name="Group 5"/>
          <p:cNvGrpSpPr/>
          <p:nvPr/>
        </p:nvGrpSpPr>
        <p:grpSpPr bwMode="auto">
          <a:xfrm>
            <a:off x="1963738" y="1198563"/>
            <a:ext cx="725487" cy="3409950"/>
            <a:chOff x="1427" y="828"/>
            <a:chExt cx="457" cy="2796"/>
          </a:xfrm>
        </p:grpSpPr>
        <p:sp>
          <p:nvSpPr>
            <p:cNvPr id="38950" name="Line 6"/>
            <p:cNvSpPr>
              <a:spLocks noChangeShapeType="1"/>
            </p:cNvSpPr>
            <p:nvPr/>
          </p:nvSpPr>
          <p:spPr bwMode="auto">
            <a:xfrm flipV="1">
              <a:off x="1800" y="828"/>
              <a:ext cx="0" cy="27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1" name="Line 7"/>
            <p:cNvSpPr>
              <a:spLocks noChangeShapeType="1"/>
            </p:cNvSpPr>
            <p:nvPr/>
          </p:nvSpPr>
          <p:spPr bwMode="auto">
            <a:xfrm rot="5400000">
              <a:off x="1848" y="3048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2" name="Line 8"/>
            <p:cNvSpPr>
              <a:spLocks noChangeShapeType="1"/>
            </p:cNvSpPr>
            <p:nvPr/>
          </p:nvSpPr>
          <p:spPr bwMode="auto">
            <a:xfrm rot="5400000">
              <a:off x="1836" y="2462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3" name="Line 9"/>
            <p:cNvSpPr>
              <a:spLocks noChangeShapeType="1"/>
            </p:cNvSpPr>
            <p:nvPr/>
          </p:nvSpPr>
          <p:spPr bwMode="auto">
            <a:xfrm rot="5400000">
              <a:off x="1824" y="1848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4" name="Line 10"/>
            <p:cNvSpPr>
              <a:spLocks noChangeShapeType="1"/>
            </p:cNvSpPr>
            <p:nvPr/>
          </p:nvSpPr>
          <p:spPr bwMode="auto">
            <a:xfrm rot="5400000">
              <a:off x="1836" y="1272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55" name="Text Box 11"/>
            <p:cNvSpPr txBox="1">
              <a:spLocks noChangeArrowheads="1"/>
            </p:cNvSpPr>
            <p:nvPr/>
          </p:nvSpPr>
          <p:spPr bwMode="auto">
            <a:xfrm>
              <a:off x="1427" y="2816"/>
              <a:ext cx="242" cy="47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1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8956" name="Text Box 12"/>
            <p:cNvSpPr txBox="1">
              <a:spLocks noChangeArrowheads="1"/>
            </p:cNvSpPr>
            <p:nvPr/>
          </p:nvSpPr>
          <p:spPr bwMode="auto">
            <a:xfrm>
              <a:off x="1427" y="2227"/>
              <a:ext cx="242" cy="47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2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8957" name="Text Box 13"/>
            <p:cNvSpPr txBox="1">
              <a:spLocks noChangeArrowheads="1"/>
            </p:cNvSpPr>
            <p:nvPr/>
          </p:nvSpPr>
          <p:spPr bwMode="auto">
            <a:xfrm>
              <a:off x="1427" y="1604"/>
              <a:ext cx="242" cy="47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3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8958" name="Text Box 14"/>
            <p:cNvSpPr txBox="1">
              <a:spLocks noChangeArrowheads="1"/>
            </p:cNvSpPr>
            <p:nvPr/>
          </p:nvSpPr>
          <p:spPr bwMode="auto">
            <a:xfrm>
              <a:off x="1427" y="1052"/>
              <a:ext cx="242" cy="47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4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59471" name="AutoShape 15"/>
          <p:cNvSpPr>
            <a:spLocks noChangeArrowheads="1"/>
          </p:cNvSpPr>
          <p:nvPr/>
        </p:nvSpPr>
        <p:spPr bwMode="auto">
          <a:xfrm>
            <a:off x="6227763" y="561975"/>
            <a:ext cx="2916237" cy="1295400"/>
          </a:xfrm>
          <a:prstGeom prst="wedgeRoundRectCallout">
            <a:avLst>
              <a:gd name="adj1" fmla="val -90773"/>
              <a:gd name="adj2" fmla="val 165685"/>
              <a:gd name="adj3" fmla="val 16667"/>
            </a:avLst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</a:rPr>
              <a:t>当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rPr>
              <a:t>CE</a:t>
            </a: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</a:rPr>
              <a:t>大于一定的数值时，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zh-CN" sz="2400" b="1">
                <a:latin typeface="Times New Roman" panose="02020803070505020304" pitchFamily="18" charset="0"/>
                <a:ea typeface="楷体_GB2312" pitchFamily="49" charset="-122"/>
              </a:rPr>
              <a:t>只与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zh-CN" sz="2400" b="1">
                <a:latin typeface="Times New Roman" panose="02020803070505020304" pitchFamily="18" charset="0"/>
                <a:ea typeface="楷体_GB2312" pitchFamily="49" charset="-122"/>
              </a:rPr>
              <a:t>有关，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>
                <a:latin typeface="Times New Roman" panose="020208030705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I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。</a:t>
            </a:r>
            <a:endParaRPr kumimoji="1" lang="zh-CN" altLang="en-US" sz="24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38922" name="Group 16"/>
          <p:cNvGrpSpPr/>
          <p:nvPr/>
        </p:nvGrpSpPr>
        <p:grpSpPr bwMode="auto">
          <a:xfrm>
            <a:off x="2300288" y="828675"/>
            <a:ext cx="4624387" cy="4256088"/>
            <a:chOff x="1690" y="585"/>
            <a:chExt cx="3953" cy="3398"/>
          </a:xfrm>
        </p:grpSpPr>
        <p:sp>
          <p:nvSpPr>
            <p:cNvPr id="38924" name="Text Box 17"/>
            <p:cNvSpPr txBox="1">
              <a:spLocks noChangeArrowheads="1"/>
            </p:cNvSpPr>
            <p:nvPr/>
          </p:nvSpPr>
          <p:spPr bwMode="auto">
            <a:xfrm>
              <a:off x="2059" y="585"/>
              <a:ext cx="1252" cy="463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m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A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pSp>
          <p:nvGrpSpPr>
            <p:cNvPr id="38925" name="Group 18"/>
            <p:cNvGrpSpPr/>
            <p:nvPr/>
          </p:nvGrpSpPr>
          <p:grpSpPr bwMode="auto">
            <a:xfrm>
              <a:off x="1911" y="3501"/>
              <a:ext cx="3732" cy="482"/>
              <a:chOff x="1800" y="3537"/>
              <a:chExt cx="3445" cy="482"/>
            </a:xfrm>
          </p:grpSpPr>
          <p:sp>
            <p:nvSpPr>
              <p:cNvPr id="38940" name="Line 19"/>
              <p:cNvSpPr>
                <a:spLocks noChangeShapeType="1"/>
              </p:cNvSpPr>
              <p:nvPr/>
            </p:nvSpPr>
            <p:spPr bwMode="auto">
              <a:xfrm flipV="1">
                <a:off x="1800" y="3600"/>
                <a:ext cx="270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41" name="Line 20"/>
              <p:cNvSpPr>
                <a:spLocks noChangeShapeType="1"/>
              </p:cNvSpPr>
              <p:nvPr/>
            </p:nvSpPr>
            <p:spPr bwMode="auto">
              <a:xfrm>
                <a:off x="2340" y="354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42" name="Line 21"/>
              <p:cNvSpPr>
                <a:spLocks noChangeShapeType="1"/>
              </p:cNvSpPr>
              <p:nvPr/>
            </p:nvSpPr>
            <p:spPr bwMode="auto">
              <a:xfrm>
                <a:off x="2928" y="354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43" name="Text Box 22"/>
              <p:cNvSpPr txBox="1">
                <a:spLocks noChangeArrowheads="1"/>
              </p:cNvSpPr>
              <p:nvPr/>
            </p:nvSpPr>
            <p:spPr bwMode="auto">
              <a:xfrm>
                <a:off x="4258" y="3537"/>
                <a:ext cx="987" cy="46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32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CE</a:t>
                </a: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/V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44" name="Text Box 23"/>
              <p:cNvSpPr txBox="1">
                <a:spLocks noChangeArrowheads="1"/>
              </p:cNvSpPr>
              <p:nvPr/>
            </p:nvSpPr>
            <p:spPr bwMode="auto">
              <a:xfrm>
                <a:off x="2141" y="3537"/>
                <a:ext cx="303" cy="46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3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45" name="Text Box 24"/>
              <p:cNvSpPr txBox="1">
                <a:spLocks noChangeArrowheads="1"/>
              </p:cNvSpPr>
              <p:nvPr/>
            </p:nvSpPr>
            <p:spPr bwMode="auto">
              <a:xfrm>
                <a:off x="2790" y="3550"/>
                <a:ext cx="303" cy="46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6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46" name="Line 25"/>
              <p:cNvSpPr>
                <a:spLocks noChangeShapeType="1"/>
              </p:cNvSpPr>
              <p:nvPr/>
            </p:nvSpPr>
            <p:spPr bwMode="auto">
              <a:xfrm>
                <a:off x="3480" y="355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47" name="Line 26"/>
              <p:cNvSpPr>
                <a:spLocks noChangeShapeType="1"/>
              </p:cNvSpPr>
              <p:nvPr/>
            </p:nvSpPr>
            <p:spPr bwMode="auto">
              <a:xfrm>
                <a:off x="4032" y="355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48" name="Text Box 27"/>
              <p:cNvSpPr txBox="1">
                <a:spLocks noChangeArrowheads="1"/>
              </p:cNvSpPr>
              <p:nvPr/>
            </p:nvSpPr>
            <p:spPr bwMode="auto">
              <a:xfrm>
                <a:off x="3294" y="3556"/>
                <a:ext cx="303" cy="46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9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49" name="Text Box 28"/>
              <p:cNvSpPr txBox="1">
                <a:spLocks noChangeArrowheads="1"/>
              </p:cNvSpPr>
              <p:nvPr/>
            </p:nvSpPr>
            <p:spPr bwMode="auto">
              <a:xfrm>
                <a:off x="3787" y="3537"/>
                <a:ext cx="464" cy="46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12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8926" name="Freeform 29"/>
            <p:cNvSpPr/>
            <p:nvPr/>
          </p:nvSpPr>
          <p:spPr bwMode="auto">
            <a:xfrm>
              <a:off x="1912" y="3444"/>
              <a:ext cx="2586" cy="131"/>
            </a:xfrm>
            <a:custGeom>
              <a:avLst/>
              <a:gdLst>
                <a:gd name="T0" fmla="*/ 23 w 2387"/>
                <a:gd name="T1" fmla="*/ 131 h 131"/>
                <a:gd name="T2" fmla="*/ 81 w 2387"/>
                <a:gd name="T3" fmla="*/ 95 h 131"/>
                <a:gd name="T4" fmla="*/ 506 w 2387"/>
                <a:gd name="T5" fmla="*/ 24 h 131"/>
                <a:gd name="T6" fmla="*/ 2802 w 238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7"/>
                <a:gd name="T13" fmla="*/ 0 h 131"/>
                <a:gd name="T14" fmla="*/ 2387 w 238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7" name="Freeform 30"/>
            <p:cNvSpPr/>
            <p:nvPr/>
          </p:nvSpPr>
          <p:spPr bwMode="auto">
            <a:xfrm>
              <a:off x="1933" y="3072"/>
              <a:ext cx="2500" cy="504"/>
            </a:xfrm>
            <a:custGeom>
              <a:avLst/>
              <a:gdLst>
                <a:gd name="T0" fmla="*/ 0 w 2308"/>
                <a:gd name="T1" fmla="*/ 504 h 504"/>
                <a:gd name="T2" fmla="*/ 17 w 2308"/>
                <a:gd name="T3" fmla="*/ 314 h 504"/>
                <a:gd name="T4" fmla="*/ 61 w 2308"/>
                <a:gd name="T5" fmla="*/ 276 h 504"/>
                <a:gd name="T6" fmla="*/ 201 w 2308"/>
                <a:gd name="T7" fmla="*/ 156 h 504"/>
                <a:gd name="T8" fmla="*/ 399 w 2308"/>
                <a:gd name="T9" fmla="*/ 72 h 504"/>
                <a:gd name="T10" fmla="*/ 877 w 2308"/>
                <a:gd name="T11" fmla="*/ 48 h 504"/>
                <a:gd name="T12" fmla="*/ 270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8" name="Freeform 31"/>
            <p:cNvSpPr/>
            <p:nvPr/>
          </p:nvSpPr>
          <p:spPr bwMode="auto">
            <a:xfrm>
              <a:off x="1929" y="2628"/>
              <a:ext cx="2491" cy="948"/>
            </a:xfrm>
            <a:custGeom>
              <a:avLst/>
              <a:gdLst>
                <a:gd name="T0" fmla="*/ 0 w 2299"/>
                <a:gd name="T1" fmla="*/ 948 h 948"/>
                <a:gd name="T2" fmla="*/ 65 w 2299"/>
                <a:gd name="T3" fmla="*/ 408 h 948"/>
                <a:gd name="T4" fmla="*/ 248 w 2299"/>
                <a:gd name="T5" fmla="*/ 156 h 948"/>
                <a:gd name="T6" fmla="*/ 484 w 2299"/>
                <a:gd name="T7" fmla="*/ 69 h 948"/>
                <a:gd name="T8" fmla="*/ 1417 w 2299"/>
                <a:gd name="T9" fmla="*/ 12 h 948"/>
                <a:gd name="T10" fmla="*/ 2699 w 2299"/>
                <a:gd name="T11" fmla="*/ 0 h 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9"/>
                <a:gd name="T19" fmla="*/ 0 h 948"/>
                <a:gd name="T20" fmla="*/ 2299 w 2299"/>
                <a:gd name="T21" fmla="*/ 948 h 9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9" name="Freeform 32"/>
            <p:cNvSpPr/>
            <p:nvPr/>
          </p:nvSpPr>
          <p:spPr bwMode="auto">
            <a:xfrm>
              <a:off x="1933" y="2160"/>
              <a:ext cx="2448" cy="1380"/>
            </a:xfrm>
            <a:custGeom>
              <a:avLst/>
              <a:gdLst>
                <a:gd name="T0" fmla="*/ 0 w 2260"/>
                <a:gd name="T1" fmla="*/ 1380 h 1380"/>
                <a:gd name="T2" fmla="*/ 86 w 2260"/>
                <a:gd name="T3" fmla="*/ 525 h 1380"/>
                <a:gd name="T4" fmla="*/ 182 w 2260"/>
                <a:gd name="T5" fmla="*/ 157 h 1380"/>
                <a:gd name="T6" fmla="*/ 567 w 2260"/>
                <a:gd name="T7" fmla="*/ 50 h 1380"/>
                <a:gd name="T8" fmla="*/ 2652 w 2260"/>
                <a:gd name="T9" fmla="*/ 0 h 1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0"/>
                <a:gd name="T16" fmla="*/ 0 h 1380"/>
                <a:gd name="T17" fmla="*/ 2260 w 2260"/>
                <a:gd name="T18" fmla="*/ 1380 h 13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0" name="Freeform 33"/>
            <p:cNvSpPr/>
            <p:nvPr/>
          </p:nvSpPr>
          <p:spPr bwMode="auto">
            <a:xfrm>
              <a:off x="1933" y="1752"/>
              <a:ext cx="2409" cy="1788"/>
            </a:xfrm>
            <a:custGeom>
              <a:avLst/>
              <a:gdLst>
                <a:gd name="T0" fmla="*/ 0 w 2224"/>
                <a:gd name="T1" fmla="*/ 1788 h 1788"/>
                <a:gd name="T2" fmla="*/ 104 w 2224"/>
                <a:gd name="T3" fmla="*/ 754 h 1788"/>
                <a:gd name="T4" fmla="*/ 131 w 2224"/>
                <a:gd name="T5" fmla="*/ 312 h 1788"/>
                <a:gd name="T6" fmla="*/ 245 w 2224"/>
                <a:gd name="T7" fmla="*/ 125 h 1788"/>
                <a:gd name="T8" fmla="*/ 751 w 2224"/>
                <a:gd name="T9" fmla="*/ 36 h 1788"/>
                <a:gd name="T10" fmla="*/ 2609 w 2224"/>
                <a:gd name="T11" fmla="*/ 0 h 1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4"/>
                <a:gd name="T19" fmla="*/ 0 h 1788"/>
                <a:gd name="T20" fmla="*/ 2224 w 2224"/>
                <a:gd name="T21" fmla="*/ 1788 h 17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31" name="Freeform 34"/>
            <p:cNvSpPr/>
            <p:nvPr/>
          </p:nvSpPr>
          <p:spPr bwMode="auto">
            <a:xfrm>
              <a:off x="1933" y="1199"/>
              <a:ext cx="2396" cy="2377"/>
            </a:xfrm>
            <a:custGeom>
              <a:avLst/>
              <a:gdLst>
                <a:gd name="T0" fmla="*/ 0 w 2212"/>
                <a:gd name="T1" fmla="*/ 2377 h 2377"/>
                <a:gd name="T2" fmla="*/ 109 w 2212"/>
                <a:gd name="T3" fmla="*/ 1248 h 2377"/>
                <a:gd name="T4" fmla="*/ 218 w 2212"/>
                <a:gd name="T5" fmla="*/ 369 h 2377"/>
                <a:gd name="T6" fmla="*/ 624 w 2212"/>
                <a:gd name="T7" fmla="*/ 61 h 2377"/>
                <a:gd name="T8" fmla="*/ 2595 w 2212"/>
                <a:gd name="T9" fmla="*/ 1 h 2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2"/>
                <a:gd name="T16" fmla="*/ 0 h 2377"/>
                <a:gd name="T17" fmla="*/ 2212 w 2212"/>
                <a:gd name="T18" fmla="*/ 2377 h 2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8932" name="Group 35"/>
            <p:cNvGrpSpPr/>
            <p:nvPr/>
          </p:nvGrpSpPr>
          <p:grpSpPr bwMode="auto">
            <a:xfrm>
              <a:off x="4339" y="909"/>
              <a:ext cx="1127" cy="2673"/>
              <a:chOff x="4209" y="1029"/>
              <a:chExt cx="1041" cy="2673"/>
            </a:xfrm>
          </p:grpSpPr>
          <p:sp>
            <p:nvSpPr>
              <p:cNvPr id="38934" name="Text Box 36"/>
              <p:cNvSpPr txBox="1">
                <a:spLocks noChangeArrowheads="1"/>
              </p:cNvSpPr>
              <p:nvPr/>
            </p:nvSpPr>
            <p:spPr bwMode="auto">
              <a:xfrm>
                <a:off x="4359" y="3240"/>
                <a:ext cx="752" cy="462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32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=0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35" name="Text Box 37"/>
              <p:cNvSpPr txBox="1">
                <a:spLocks noChangeArrowheads="1"/>
              </p:cNvSpPr>
              <p:nvPr/>
            </p:nvSpPr>
            <p:spPr bwMode="auto">
              <a:xfrm>
                <a:off x="4300" y="2951"/>
                <a:ext cx="881" cy="462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20</a:t>
                </a: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36" name="Text Box 38"/>
              <p:cNvSpPr txBox="1">
                <a:spLocks noChangeArrowheads="1"/>
              </p:cNvSpPr>
              <p:nvPr/>
            </p:nvSpPr>
            <p:spPr bwMode="auto">
              <a:xfrm>
                <a:off x="4264" y="2482"/>
                <a:ext cx="881" cy="462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40</a:t>
                </a: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37" name="Text Box 39"/>
              <p:cNvSpPr txBox="1">
                <a:spLocks noChangeArrowheads="1"/>
              </p:cNvSpPr>
              <p:nvPr/>
            </p:nvSpPr>
            <p:spPr bwMode="auto">
              <a:xfrm>
                <a:off x="4264" y="2049"/>
                <a:ext cx="881" cy="46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60</a:t>
                </a: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38" name="Text Box 40"/>
              <p:cNvSpPr txBox="1">
                <a:spLocks noChangeArrowheads="1"/>
              </p:cNvSpPr>
              <p:nvPr/>
            </p:nvSpPr>
            <p:spPr bwMode="auto">
              <a:xfrm>
                <a:off x="4277" y="1593"/>
                <a:ext cx="880" cy="46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80</a:t>
                </a: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39" name="Text Box 41"/>
              <p:cNvSpPr txBox="1">
                <a:spLocks noChangeArrowheads="1"/>
              </p:cNvSpPr>
              <p:nvPr/>
            </p:nvSpPr>
            <p:spPr bwMode="auto">
              <a:xfrm>
                <a:off x="4209" y="1029"/>
                <a:ext cx="1041" cy="463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100</a:t>
                </a:r>
                <a:r>
                  <a:rPr kumimoji="1" lang="en-US" altLang="zh-CN" sz="32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8933" name="Rectangle 42"/>
            <p:cNvSpPr>
              <a:spLocks noChangeArrowheads="1"/>
            </p:cNvSpPr>
            <p:nvPr/>
          </p:nvSpPr>
          <p:spPr bwMode="auto">
            <a:xfrm>
              <a:off x="1690" y="3501"/>
              <a:ext cx="331" cy="4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0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59499" name="Text Box 43"/>
          <p:cNvSpPr txBox="1">
            <a:spLocks noChangeArrowheads="1"/>
          </p:cNvSpPr>
          <p:nvPr/>
        </p:nvSpPr>
        <p:spPr bwMode="auto">
          <a:xfrm>
            <a:off x="357158" y="5143512"/>
            <a:ext cx="28162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①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放大区</a:t>
            </a:r>
            <a:endParaRPr kumimoji="1" lang="zh-CN" altLang="en-US" sz="3200" b="1" dirty="0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59500" name="Object 44"/>
          <p:cNvGraphicFramePr>
            <a:graphicFrameLocks noChangeAspect="1"/>
          </p:cNvGraphicFramePr>
          <p:nvPr/>
        </p:nvGraphicFramePr>
        <p:xfrm>
          <a:off x="2428860" y="5000636"/>
          <a:ext cx="28829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公式" r:id="rId2" imgW="24993600" imgH="5791200" progId="Equation.3">
                  <p:embed/>
                </p:oleObj>
              </mc:Choice>
              <mc:Fallback>
                <p:oleObj name="公式" r:id="rId2" imgW="24993600" imgH="5791200" progId="Equation.3">
                  <p:embed/>
                  <p:pic>
                    <p:nvPicPr>
                      <p:cNvPr id="0" name="Object 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8860" y="5000636"/>
                        <a:ext cx="2882900" cy="6810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501" name="Object 45"/>
          <p:cNvGraphicFramePr>
            <a:graphicFrameLocks noChangeAspect="1"/>
          </p:cNvGraphicFramePr>
          <p:nvPr/>
        </p:nvGraphicFramePr>
        <p:xfrm>
          <a:off x="500034" y="5857892"/>
          <a:ext cx="63690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公式" r:id="rId4" imgW="53035200" imgH="5181600" progId="Equation.3">
                  <p:embed/>
                </p:oleObj>
              </mc:Choice>
              <mc:Fallback>
                <p:oleObj name="公式" r:id="rId4" imgW="53035200" imgH="5181600" progId="Equation.3">
                  <p:embed/>
                  <p:pic>
                    <p:nvPicPr>
                      <p:cNvPr id="0" name="Object 4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034" y="5857892"/>
                        <a:ext cx="6369050" cy="611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502" name="Object 46"/>
          <p:cNvGraphicFramePr>
            <a:graphicFrameLocks noChangeAspect="1"/>
          </p:cNvGraphicFramePr>
          <p:nvPr/>
        </p:nvGraphicFramePr>
        <p:xfrm>
          <a:off x="6858000" y="5857892"/>
          <a:ext cx="22860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公式" r:id="rId6" imgW="19812000" imgH="5486400" progId="Equation.3">
                  <p:embed/>
                </p:oleObj>
              </mc:Choice>
              <mc:Fallback>
                <p:oleObj name="公式" r:id="rId6" imgW="19812000" imgH="5486400" progId="Equation.3">
                  <p:embed/>
                  <p:pic>
                    <p:nvPicPr>
                      <p:cNvPr id="0" name="Object 4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58000" y="5857892"/>
                        <a:ext cx="2286000" cy="646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9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8" grpId="0" animBg="1"/>
      <p:bldP spid="659459" grpId="0" bldLvl="0" animBg="1" autoUpdateAnimBg="0"/>
      <p:bldP spid="659471" grpId="0" animBg="1" autoUpdateAnimBg="0"/>
      <p:bldP spid="65949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AutoShape 2"/>
          <p:cNvSpPr>
            <a:spLocks noChangeArrowheads="1"/>
          </p:cNvSpPr>
          <p:nvPr/>
        </p:nvSpPr>
        <p:spPr bwMode="auto">
          <a:xfrm>
            <a:off x="6156325" y="1557338"/>
            <a:ext cx="2160588" cy="2082800"/>
          </a:xfrm>
          <a:prstGeom prst="wedgeRoundRectCallout">
            <a:avLst>
              <a:gd name="adj1" fmla="val -131116"/>
              <a:gd name="adj2" fmla="val 77972"/>
              <a:gd name="adj3" fmla="val 16667"/>
            </a:avLst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</a:rPr>
              <a:t>此区域中 </a:t>
            </a:r>
            <a:r>
              <a:rPr kumimoji="1" lang="en-US" altLang="zh-CN" sz="2400" b="1">
                <a:latin typeface="Times New Roman" panose="02020803070505020304" pitchFamily="18" charset="0"/>
                <a:ea typeface="楷体_GB2312" pitchFamily="49" charset="-122"/>
              </a:rPr>
              <a:t>: 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anose="02020803070505020304" pitchFamily="18" charset="0"/>
                <a:ea typeface="楷体_GB2312" pitchFamily="49" charset="-122"/>
              </a:rPr>
              <a:t>=0,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>
                <a:latin typeface="Times New Roman" panose="020208030705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r>
              <a:rPr kumimoji="1" lang="en-US" altLang="zh-CN" sz="2400" b="1">
                <a:latin typeface="Times New Roman" panose="02020803070505020304" pitchFamily="18" charset="0"/>
                <a:ea typeface="楷体_GB2312" pitchFamily="49" charset="-122"/>
              </a:rPr>
              <a:t>,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rPr>
              <a:t>BE</a:t>
            </a:r>
            <a:r>
              <a:rPr kumimoji="1" lang="en-US" altLang="zh-CN" sz="2400" b="1">
                <a:latin typeface="Times New Roman" panose="02020803070505020304" pitchFamily="18" charset="0"/>
                <a:ea typeface="楷体_GB2312" pitchFamily="49" charset="-122"/>
              </a:rPr>
              <a:t>&lt; </a:t>
            </a: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</a:rPr>
              <a:t>死区电压，称为截止区。</a:t>
            </a:r>
            <a:endParaRPr kumimoji="1" lang="zh-CN" altLang="en-US" sz="24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39942" name="Group 3"/>
          <p:cNvGrpSpPr/>
          <p:nvPr/>
        </p:nvGrpSpPr>
        <p:grpSpPr bwMode="auto">
          <a:xfrm>
            <a:off x="566738" y="371475"/>
            <a:ext cx="5611812" cy="4537075"/>
            <a:chOff x="1396" y="601"/>
            <a:chExt cx="3738" cy="3364"/>
          </a:xfrm>
        </p:grpSpPr>
        <p:sp>
          <p:nvSpPr>
            <p:cNvPr id="39948" name="Text Box 4"/>
            <p:cNvSpPr txBox="1">
              <a:spLocks noChangeArrowheads="1"/>
            </p:cNvSpPr>
            <p:nvPr/>
          </p:nvSpPr>
          <p:spPr bwMode="auto">
            <a:xfrm>
              <a:off x="1900" y="601"/>
              <a:ext cx="1155" cy="429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m</a:t>
              </a:r>
              <a:r>
                <a: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rPr>
                <a:t>A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pSp>
          <p:nvGrpSpPr>
            <p:cNvPr id="39949" name="Group 5"/>
            <p:cNvGrpSpPr/>
            <p:nvPr/>
          </p:nvGrpSpPr>
          <p:grpSpPr bwMode="auto">
            <a:xfrm>
              <a:off x="1396" y="792"/>
              <a:ext cx="464" cy="2796"/>
              <a:chOff x="1420" y="828"/>
              <a:chExt cx="464" cy="2796"/>
            </a:xfrm>
          </p:grpSpPr>
          <p:sp>
            <p:nvSpPr>
              <p:cNvPr id="39974" name="Line 6"/>
              <p:cNvSpPr>
                <a:spLocks noChangeShapeType="1"/>
              </p:cNvSpPr>
              <p:nvPr/>
            </p:nvSpPr>
            <p:spPr bwMode="auto">
              <a:xfrm flipV="1">
                <a:off x="1800" y="828"/>
                <a:ext cx="0" cy="27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75" name="Line 7"/>
              <p:cNvSpPr>
                <a:spLocks noChangeShapeType="1"/>
              </p:cNvSpPr>
              <p:nvPr/>
            </p:nvSpPr>
            <p:spPr bwMode="auto">
              <a:xfrm rot="5400000">
                <a:off x="1848" y="3048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76" name="Line 8"/>
              <p:cNvSpPr>
                <a:spLocks noChangeShapeType="1"/>
              </p:cNvSpPr>
              <p:nvPr/>
            </p:nvSpPr>
            <p:spPr bwMode="auto">
              <a:xfrm rot="5400000">
                <a:off x="1836" y="246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77" name="Line 9"/>
              <p:cNvSpPr>
                <a:spLocks noChangeShapeType="1"/>
              </p:cNvSpPr>
              <p:nvPr/>
            </p:nvSpPr>
            <p:spPr bwMode="auto">
              <a:xfrm rot="5400000">
                <a:off x="1824" y="1848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78" name="Line 10"/>
              <p:cNvSpPr>
                <a:spLocks noChangeShapeType="1"/>
              </p:cNvSpPr>
              <p:nvPr/>
            </p:nvSpPr>
            <p:spPr bwMode="auto">
              <a:xfrm rot="5400000">
                <a:off x="1836" y="127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79" name="Text Box 11"/>
              <p:cNvSpPr txBox="1">
                <a:spLocks noChangeArrowheads="1"/>
              </p:cNvSpPr>
              <p:nvPr/>
            </p:nvSpPr>
            <p:spPr bwMode="auto">
              <a:xfrm>
                <a:off x="1420" y="2838"/>
                <a:ext cx="256" cy="42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80" name="Text Box 12"/>
              <p:cNvSpPr txBox="1">
                <a:spLocks noChangeArrowheads="1"/>
              </p:cNvSpPr>
              <p:nvPr/>
            </p:nvSpPr>
            <p:spPr bwMode="auto">
              <a:xfrm>
                <a:off x="1420" y="2250"/>
                <a:ext cx="256" cy="42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2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81" name="Text Box 13"/>
              <p:cNvSpPr txBox="1">
                <a:spLocks noChangeArrowheads="1"/>
              </p:cNvSpPr>
              <p:nvPr/>
            </p:nvSpPr>
            <p:spPr bwMode="auto">
              <a:xfrm>
                <a:off x="1420" y="1626"/>
                <a:ext cx="256" cy="42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3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82" name="Text Box 14"/>
              <p:cNvSpPr txBox="1">
                <a:spLocks noChangeArrowheads="1"/>
              </p:cNvSpPr>
              <p:nvPr/>
            </p:nvSpPr>
            <p:spPr bwMode="auto">
              <a:xfrm>
                <a:off x="1420" y="1075"/>
                <a:ext cx="257" cy="43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4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39950" name="Group 15"/>
            <p:cNvGrpSpPr/>
            <p:nvPr/>
          </p:nvGrpSpPr>
          <p:grpSpPr bwMode="auto">
            <a:xfrm>
              <a:off x="1764" y="3504"/>
              <a:ext cx="3370" cy="461"/>
              <a:chOff x="1800" y="3540"/>
              <a:chExt cx="3370" cy="461"/>
            </a:xfrm>
          </p:grpSpPr>
          <p:sp>
            <p:nvSpPr>
              <p:cNvPr id="39964" name="Line 16"/>
              <p:cNvSpPr>
                <a:spLocks noChangeShapeType="1"/>
              </p:cNvSpPr>
              <p:nvPr/>
            </p:nvSpPr>
            <p:spPr bwMode="auto">
              <a:xfrm flipV="1">
                <a:off x="1800" y="3600"/>
                <a:ext cx="270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65" name="Line 17"/>
              <p:cNvSpPr>
                <a:spLocks noChangeShapeType="1"/>
              </p:cNvSpPr>
              <p:nvPr/>
            </p:nvSpPr>
            <p:spPr bwMode="auto">
              <a:xfrm>
                <a:off x="2340" y="354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66" name="Line 18"/>
              <p:cNvSpPr>
                <a:spLocks noChangeShapeType="1"/>
              </p:cNvSpPr>
              <p:nvPr/>
            </p:nvSpPr>
            <p:spPr bwMode="auto">
              <a:xfrm>
                <a:off x="2928" y="354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67" name="Text Box 19"/>
              <p:cNvSpPr txBox="1">
                <a:spLocks noChangeArrowheads="1"/>
              </p:cNvSpPr>
              <p:nvPr/>
            </p:nvSpPr>
            <p:spPr bwMode="auto">
              <a:xfrm>
                <a:off x="4336" y="3555"/>
                <a:ext cx="834" cy="43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32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CE</a:t>
                </a: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/V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68" name="Text Box 20"/>
              <p:cNvSpPr txBox="1">
                <a:spLocks noChangeArrowheads="1"/>
              </p:cNvSpPr>
              <p:nvPr/>
            </p:nvSpPr>
            <p:spPr bwMode="auto">
              <a:xfrm>
                <a:off x="2165" y="3555"/>
                <a:ext cx="256" cy="43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3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69" name="Text Box 21"/>
              <p:cNvSpPr txBox="1">
                <a:spLocks noChangeArrowheads="1"/>
              </p:cNvSpPr>
              <p:nvPr/>
            </p:nvSpPr>
            <p:spPr bwMode="auto">
              <a:xfrm>
                <a:off x="2815" y="3565"/>
                <a:ext cx="256" cy="42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6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70" name="Line 22"/>
              <p:cNvSpPr>
                <a:spLocks noChangeShapeType="1"/>
              </p:cNvSpPr>
              <p:nvPr/>
            </p:nvSpPr>
            <p:spPr bwMode="auto">
              <a:xfrm>
                <a:off x="3480" y="355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71" name="Line 23"/>
              <p:cNvSpPr>
                <a:spLocks noChangeShapeType="1"/>
              </p:cNvSpPr>
              <p:nvPr/>
            </p:nvSpPr>
            <p:spPr bwMode="auto">
              <a:xfrm>
                <a:off x="4032" y="355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72" name="Text Box 24"/>
              <p:cNvSpPr txBox="1">
                <a:spLocks noChangeArrowheads="1"/>
              </p:cNvSpPr>
              <p:nvPr/>
            </p:nvSpPr>
            <p:spPr bwMode="auto">
              <a:xfrm>
                <a:off x="3317" y="3572"/>
                <a:ext cx="256" cy="42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9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73" name="Text Box 25"/>
              <p:cNvSpPr txBox="1">
                <a:spLocks noChangeArrowheads="1"/>
              </p:cNvSpPr>
              <p:nvPr/>
            </p:nvSpPr>
            <p:spPr bwMode="auto">
              <a:xfrm>
                <a:off x="3824" y="3556"/>
                <a:ext cx="392" cy="43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rPr>
                  <a:t>12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9951" name="Freeform 26"/>
            <p:cNvSpPr/>
            <p:nvPr/>
          </p:nvSpPr>
          <p:spPr bwMode="auto">
            <a:xfrm>
              <a:off x="1765" y="3444"/>
              <a:ext cx="2387" cy="131"/>
            </a:xfrm>
            <a:custGeom>
              <a:avLst/>
              <a:gdLst>
                <a:gd name="T0" fmla="*/ 19 w 2387"/>
                <a:gd name="T1" fmla="*/ 131 h 131"/>
                <a:gd name="T2" fmla="*/ 69 w 2387"/>
                <a:gd name="T3" fmla="*/ 95 h 131"/>
                <a:gd name="T4" fmla="*/ 431 w 2387"/>
                <a:gd name="T5" fmla="*/ 24 h 131"/>
                <a:gd name="T6" fmla="*/ 2387 w 238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7"/>
                <a:gd name="T13" fmla="*/ 0 h 131"/>
                <a:gd name="T14" fmla="*/ 2387 w 238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2" name="Freeform 27"/>
            <p:cNvSpPr/>
            <p:nvPr/>
          </p:nvSpPr>
          <p:spPr bwMode="auto">
            <a:xfrm>
              <a:off x="1784" y="3072"/>
              <a:ext cx="2308" cy="504"/>
            </a:xfrm>
            <a:custGeom>
              <a:avLst/>
              <a:gdLst>
                <a:gd name="T0" fmla="*/ 0 w 2308"/>
                <a:gd name="T1" fmla="*/ 504 h 504"/>
                <a:gd name="T2" fmla="*/ 15 w 2308"/>
                <a:gd name="T3" fmla="*/ 314 h 504"/>
                <a:gd name="T4" fmla="*/ 52 w 2308"/>
                <a:gd name="T5" fmla="*/ 276 h 504"/>
                <a:gd name="T6" fmla="*/ 172 w 2308"/>
                <a:gd name="T7" fmla="*/ 156 h 504"/>
                <a:gd name="T8" fmla="*/ 340 w 2308"/>
                <a:gd name="T9" fmla="*/ 72 h 504"/>
                <a:gd name="T10" fmla="*/ 748 w 2308"/>
                <a:gd name="T11" fmla="*/ 48 h 504"/>
                <a:gd name="T12" fmla="*/ 230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3" name="Freeform 28"/>
            <p:cNvSpPr/>
            <p:nvPr/>
          </p:nvSpPr>
          <p:spPr bwMode="auto">
            <a:xfrm>
              <a:off x="1781" y="2628"/>
              <a:ext cx="2299" cy="948"/>
            </a:xfrm>
            <a:custGeom>
              <a:avLst/>
              <a:gdLst>
                <a:gd name="T0" fmla="*/ 0 w 2299"/>
                <a:gd name="T1" fmla="*/ 948 h 948"/>
                <a:gd name="T2" fmla="*/ 55 w 2299"/>
                <a:gd name="T3" fmla="*/ 408 h 948"/>
                <a:gd name="T4" fmla="*/ 211 w 2299"/>
                <a:gd name="T5" fmla="*/ 156 h 948"/>
                <a:gd name="T6" fmla="*/ 413 w 2299"/>
                <a:gd name="T7" fmla="*/ 69 h 948"/>
                <a:gd name="T8" fmla="*/ 1207 w 2299"/>
                <a:gd name="T9" fmla="*/ 12 h 948"/>
                <a:gd name="T10" fmla="*/ 2299 w 2299"/>
                <a:gd name="T11" fmla="*/ 0 h 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9"/>
                <a:gd name="T19" fmla="*/ 0 h 948"/>
                <a:gd name="T20" fmla="*/ 2299 w 2299"/>
                <a:gd name="T21" fmla="*/ 948 h 9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4" name="Freeform 29"/>
            <p:cNvSpPr/>
            <p:nvPr/>
          </p:nvSpPr>
          <p:spPr bwMode="auto">
            <a:xfrm>
              <a:off x="1784" y="2160"/>
              <a:ext cx="2260" cy="1380"/>
            </a:xfrm>
            <a:custGeom>
              <a:avLst/>
              <a:gdLst>
                <a:gd name="T0" fmla="*/ 0 w 2260"/>
                <a:gd name="T1" fmla="*/ 1380 h 1380"/>
                <a:gd name="T2" fmla="*/ 73 w 2260"/>
                <a:gd name="T3" fmla="*/ 525 h 1380"/>
                <a:gd name="T4" fmla="*/ 155 w 2260"/>
                <a:gd name="T5" fmla="*/ 157 h 1380"/>
                <a:gd name="T6" fmla="*/ 483 w 2260"/>
                <a:gd name="T7" fmla="*/ 50 h 1380"/>
                <a:gd name="T8" fmla="*/ 2260 w 2260"/>
                <a:gd name="T9" fmla="*/ 0 h 1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0"/>
                <a:gd name="T16" fmla="*/ 0 h 1380"/>
                <a:gd name="T17" fmla="*/ 2260 w 2260"/>
                <a:gd name="T18" fmla="*/ 1380 h 13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5" name="Freeform 30"/>
            <p:cNvSpPr/>
            <p:nvPr/>
          </p:nvSpPr>
          <p:spPr bwMode="auto">
            <a:xfrm>
              <a:off x="1784" y="1752"/>
              <a:ext cx="2224" cy="1788"/>
            </a:xfrm>
            <a:custGeom>
              <a:avLst/>
              <a:gdLst>
                <a:gd name="T0" fmla="*/ 0 w 2224"/>
                <a:gd name="T1" fmla="*/ 1788 h 1788"/>
                <a:gd name="T2" fmla="*/ 89 w 2224"/>
                <a:gd name="T3" fmla="*/ 754 h 1788"/>
                <a:gd name="T4" fmla="*/ 112 w 2224"/>
                <a:gd name="T5" fmla="*/ 312 h 1788"/>
                <a:gd name="T6" fmla="*/ 209 w 2224"/>
                <a:gd name="T7" fmla="*/ 125 h 1788"/>
                <a:gd name="T8" fmla="*/ 640 w 2224"/>
                <a:gd name="T9" fmla="*/ 36 h 1788"/>
                <a:gd name="T10" fmla="*/ 2224 w 2224"/>
                <a:gd name="T11" fmla="*/ 0 h 1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4"/>
                <a:gd name="T19" fmla="*/ 0 h 1788"/>
                <a:gd name="T20" fmla="*/ 2224 w 2224"/>
                <a:gd name="T21" fmla="*/ 1788 h 17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6" name="Freeform 31"/>
            <p:cNvSpPr/>
            <p:nvPr/>
          </p:nvSpPr>
          <p:spPr bwMode="auto">
            <a:xfrm>
              <a:off x="1784" y="1199"/>
              <a:ext cx="2212" cy="2377"/>
            </a:xfrm>
            <a:custGeom>
              <a:avLst/>
              <a:gdLst>
                <a:gd name="T0" fmla="*/ 0 w 2212"/>
                <a:gd name="T1" fmla="*/ 2377 h 2377"/>
                <a:gd name="T2" fmla="*/ 93 w 2212"/>
                <a:gd name="T3" fmla="*/ 1248 h 2377"/>
                <a:gd name="T4" fmla="*/ 186 w 2212"/>
                <a:gd name="T5" fmla="*/ 369 h 2377"/>
                <a:gd name="T6" fmla="*/ 532 w 2212"/>
                <a:gd name="T7" fmla="*/ 61 h 2377"/>
                <a:gd name="T8" fmla="*/ 2212 w 2212"/>
                <a:gd name="T9" fmla="*/ 1 h 2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2"/>
                <a:gd name="T16" fmla="*/ 0 h 2377"/>
                <a:gd name="T17" fmla="*/ 2212 w 2212"/>
                <a:gd name="T18" fmla="*/ 2377 h 2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9957" name="Group 32"/>
            <p:cNvGrpSpPr/>
            <p:nvPr/>
          </p:nvGrpSpPr>
          <p:grpSpPr bwMode="auto">
            <a:xfrm>
              <a:off x="4133" y="947"/>
              <a:ext cx="784" cy="2593"/>
              <a:chOff x="4337" y="1067"/>
              <a:chExt cx="784" cy="2593"/>
            </a:xfrm>
          </p:grpSpPr>
          <p:sp>
            <p:nvSpPr>
              <p:cNvPr id="39958" name="Text Box 33"/>
              <p:cNvSpPr txBox="1">
                <a:spLocks noChangeArrowheads="1"/>
              </p:cNvSpPr>
              <p:nvPr/>
            </p:nvSpPr>
            <p:spPr bwMode="auto">
              <a:xfrm>
                <a:off x="4448" y="3275"/>
                <a:ext cx="573" cy="38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8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=0</a:t>
                </a:r>
                <a:endPara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59" name="Text Box 34"/>
              <p:cNvSpPr txBox="1">
                <a:spLocks noChangeArrowheads="1"/>
              </p:cNvSpPr>
              <p:nvPr/>
            </p:nvSpPr>
            <p:spPr bwMode="auto">
              <a:xfrm>
                <a:off x="4408" y="2987"/>
                <a:ext cx="664" cy="38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20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60" name="Text Box 35"/>
              <p:cNvSpPr txBox="1">
                <a:spLocks noChangeArrowheads="1"/>
              </p:cNvSpPr>
              <p:nvPr/>
            </p:nvSpPr>
            <p:spPr bwMode="auto">
              <a:xfrm>
                <a:off x="4372" y="2521"/>
                <a:ext cx="664" cy="38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40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61" name="Text Box 36"/>
              <p:cNvSpPr txBox="1">
                <a:spLocks noChangeArrowheads="1"/>
              </p:cNvSpPr>
              <p:nvPr/>
            </p:nvSpPr>
            <p:spPr bwMode="auto">
              <a:xfrm>
                <a:off x="4372" y="2089"/>
                <a:ext cx="664" cy="38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60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62" name="Text Box 37"/>
              <p:cNvSpPr txBox="1">
                <a:spLocks noChangeArrowheads="1"/>
              </p:cNvSpPr>
              <p:nvPr/>
            </p:nvSpPr>
            <p:spPr bwMode="auto">
              <a:xfrm>
                <a:off x="4385" y="1632"/>
                <a:ext cx="664" cy="38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80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963" name="Text Box 38"/>
              <p:cNvSpPr txBox="1">
                <a:spLocks noChangeArrowheads="1"/>
              </p:cNvSpPr>
              <p:nvPr/>
            </p:nvSpPr>
            <p:spPr bwMode="auto">
              <a:xfrm>
                <a:off x="4337" y="1067"/>
                <a:ext cx="784" cy="385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100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660519" name="Freeform 39"/>
          <p:cNvSpPr/>
          <p:nvPr/>
        </p:nvSpPr>
        <p:spPr bwMode="auto">
          <a:xfrm>
            <a:off x="1157288" y="4194175"/>
            <a:ext cx="3516312" cy="168275"/>
          </a:xfrm>
          <a:custGeom>
            <a:avLst/>
            <a:gdLst>
              <a:gd name="T0" fmla="*/ 0 w 2340"/>
              <a:gd name="T1" fmla="*/ 195016692 h 132"/>
              <a:gd name="T2" fmla="*/ 406458637 w 2340"/>
              <a:gd name="T3" fmla="*/ 58504876 h 132"/>
              <a:gd name="T4" fmla="*/ 1409053627 w 2340"/>
              <a:gd name="T5" fmla="*/ 19502049 h 132"/>
              <a:gd name="T6" fmla="*/ 2147483647 w 2340"/>
              <a:gd name="T7" fmla="*/ 0 h 132"/>
              <a:gd name="T8" fmla="*/ 2147483647 w 2340"/>
              <a:gd name="T9" fmla="*/ 214518735 h 132"/>
              <a:gd name="T10" fmla="*/ 0 w 2340"/>
              <a:gd name="T11" fmla="*/ 195016692 h 1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40"/>
              <a:gd name="T19" fmla="*/ 0 h 132"/>
              <a:gd name="T20" fmla="*/ 2340 w 2340"/>
              <a:gd name="T21" fmla="*/ 132 h 1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40" h="132">
                <a:moveTo>
                  <a:pt x="0" y="120"/>
                </a:moveTo>
                <a:lnTo>
                  <a:pt x="180" y="36"/>
                </a:lnTo>
                <a:lnTo>
                  <a:pt x="624" y="12"/>
                </a:lnTo>
                <a:lnTo>
                  <a:pt x="2328" y="0"/>
                </a:lnTo>
                <a:lnTo>
                  <a:pt x="2340" y="132"/>
                </a:lnTo>
                <a:lnTo>
                  <a:pt x="0" y="12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38100">
            <a:noFill/>
            <a:round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9944" name="Rectangle 40"/>
          <p:cNvSpPr>
            <a:spLocks noChangeArrowheads="1"/>
          </p:cNvSpPr>
          <p:nvPr/>
        </p:nvSpPr>
        <p:spPr bwMode="auto">
          <a:xfrm>
            <a:off x="808038" y="4362450"/>
            <a:ext cx="33813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anose="02020803070505020304" pitchFamily="18" charset="0"/>
                <a:ea typeface="楷体_GB2312" pitchFamily="49" charset="-122"/>
              </a:rPr>
              <a:t>0</a:t>
            </a:r>
            <a:endParaRPr kumimoji="1" lang="en-US" altLang="zh-CN" sz="32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0521" name="Text Box 41"/>
          <p:cNvSpPr txBox="1">
            <a:spLocks noChangeArrowheads="1"/>
          </p:cNvSpPr>
          <p:nvPr/>
        </p:nvSpPr>
        <p:spPr bwMode="auto">
          <a:xfrm>
            <a:off x="315913" y="4781550"/>
            <a:ext cx="186531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②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截止区</a:t>
            </a:r>
            <a:endParaRPr kumimoji="1" lang="zh-CN" altLang="en-US" sz="3200" b="1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60522" name="Object 42"/>
          <p:cNvGraphicFramePr>
            <a:graphicFrameLocks noChangeAspect="1"/>
          </p:cNvGraphicFramePr>
          <p:nvPr/>
        </p:nvGraphicFramePr>
        <p:xfrm>
          <a:off x="2085975" y="4710113"/>
          <a:ext cx="6705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公式" r:id="rId1" imgW="61874400" imgH="5791200" progId="Equation.3">
                  <p:embed/>
                </p:oleObj>
              </mc:Choice>
              <mc:Fallback>
                <p:oleObj name="公式" r:id="rId1" imgW="61874400" imgH="5791200" progId="Equation.3">
                  <p:embed/>
                  <p:pic>
                    <p:nvPicPr>
                      <p:cNvPr id="0" name="Object 4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5975" y="4710113"/>
                        <a:ext cx="6705600" cy="582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523" name="Object 43"/>
          <p:cNvGraphicFramePr>
            <a:graphicFrameLocks noChangeAspect="1"/>
          </p:cNvGraphicFramePr>
          <p:nvPr/>
        </p:nvGraphicFramePr>
        <p:xfrm>
          <a:off x="1714480" y="5357826"/>
          <a:ext cx="51498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公式" r:id="rId3" imgW="53035200" imgH="5181600" progId="Equation.3">
                  <p:embed/>
                </p:oleObj>
              </mc:Choice>
              <mc:Fallback>
                <p:oleObj name="公式" r:id="rId3" imgW="53035200" imgH="5181600" progId="Equation.3">
                  <p:embed/>
                  <p:pic>
                    <p:nvPicPr>
                      <p:cNvPr id="0" name="Object 4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480" y="5357826"/>
                        <a:ext cx="5149850" cy="509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524" name="Object 44"/>
          <p:cNvGraphicFramePr>
            <a:graphicFrameLocks noChangeAspect="1"/>
          </p:cNvGraphicFramePr>
          <p:nvPr/>
        </p:nvGraphicFramePr>
        <p:xfrm>
          <a:off x="3571875" y="5886450"/>
          <a:ext cx="22542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公式" r:id="rId5" imgW="19812000" imgH="5486400" progId="Equation.3">
                  <p:embed/>
                </p:oleObj>
              </mc:Choice>
              <mc:Fallback>
                <p:oleObj name="公式" r:id="rId5" imgW="19812000" imgH="5486400" progId="Equation.3">
                  <p:embed/>
                  <p:pic>
                    <p:nvPicPr>
                      <p:cNvPr id="0" name="Object 4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1875" y="5886450"/>
                        <a:ext cx="2254250" cy="569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525" name="Rectangle 45"/>
          <p:cNvSpPr>
            <a:spLocks noChangeArrowheads="1"/>
          </p:cNvSpPr>
          <p:nvPr/>
        </p:nvSpPr>
        <p:spPr bwMode="auto">
          <a:xfrm>
            <a:off x="395288" y="3860800"/>
            <a:ext cx="742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endParaRPr kumimoji="1" lang="en-US" altLang="zh-CN" sz="2400" b="1" baseline="-2500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39947" name="Line 46"/>
          <p:cNvSpPr>
            <a:spLocks noChangeShapeType="1"/>
          </p:cNvSpPr>
          <p:nvPr/>
        </p:nvSpPr>
        <p:spPr bwMode="auto">
          <a:xfrm flipH="1">
            <a:off x="1108075" y="4184650"/>
            <a:ext cx="1687513" cy="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2" grpId="0" animBg="1" autoUpdateAnimBg="0"/>
      <p:bldP spid="660519" grpId="0" animBg="1"/>
      <p:bldP spid="66052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/>
          <p:cNvSpPr txBox="1">
            <a:spLocks noChangeArrowheads="1"/>
          </p:cNvSpPr>
          <p:nvPr/>
        </p:nvSpPr>
        <p:spPr bwMode="auto">
          <a:xfrm>
            <a:off x="2571736" y="428604"/>
            <a:ext cx="51847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4.1 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二极管及其应用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250825" y="981075"/>
            <a:ext cx="5619750" cy="519113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4.1.1 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半导体知识基础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609600" y="1409700"/>
            <a:ext cx="17335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1.  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概念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569913" y="1882775"/>
            <a:ext cx="20129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⑴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半导体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2311400" y="1897063"/>
            <a:ext cx="55419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导电能力介于导体和绝缘体之间。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822325" y="2468563"/>
            <a:ext cx="73279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如锗、硅、砷化镓和一些硫化物、氧化物等。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593725" y="3044825"/>
            <a:ext cx="58324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⑵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影响半导体导电能力的因素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5977" name="Text Box 9"/>
          <p:cNvSpPr txBox="1">
            <a:spLocks noChangeArrowheads="1"/>
          </p:cNvSpPr>
          <p:nvPr/>
        </p:nvSpPr>
        <p:spPr bwMode="auto">
          <a:xfrm>
            <a:off x="723900" y="4160838"/>
            <a:ext cx="693420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光照</a:t>
            </a:r>
            <a:r>
              <a:rPr kumimoji="1"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↑→导电能力↑　如：光敏元件</a:t>
            </a:r>
            <a:endParaRPr kumimoji="1" lang="zh-CN" altLang="en-US" sz="28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754063" y="3611563"/>
            <a:ext cx="62071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温度</a:t>
            </a:r>
            <a:r>
              <a:rPr kumimoji="1"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↑→导电能力↑  如：热敏元件</a:t>
            </a:r>
            <a:endParaRPr kumimoji="1" lang="zh-CN" altLang="en-US" sz="28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750888" y="5416550"/>
            <a:ext cx="7681912" cy="989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掺杂</a:t>
            </a:r>
            <a:r>
              <a:rPr kumimoji="1" lang="en-US" altLang="zh-CN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</a:rPr>
              <a:t>——</a:t>
            </a:r>
            <a:r>
              <a:rPr kumimoji="1" lang="zh-CN" altLang="en-US" sz="2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纯净的半导体中掺入微量的某些杂质，</a:t>
            </a:r>
            <a:endParaRPr kumimoji="1" lang="zh-CN" altLang="en-US" sz="2800" b="1" dirty="0" smtClean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会使半导体的导电能力明显改变。</a:t>
            </a:r>
            <a:endParaRPr kumimoji="1" lang="zh-CN" altLang="en-US" sz="28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739775" y="4702175"/>
            <a:ext cx="7985125" cy="519113"/>
            <a:chOff x="466" y="2962"/>
            <a:chExt cx="5030" cy="327"/>
          </a:xfrm>
        </p:grpSpPr>
        <p:sp>
          <p:nvSpPr>
            <p:cNvPr id="595981" name="Text Box 13"/>
            <p:cNvSpPr txBox="1">
              <a:spLocks noChangeArrowheads="1"/>
            </p:cNvSpPr>
            <p:nvPr/>
          </p:nvSpPr>
          <p:spPr bwMode="auto">
            <a:xfrm>
              <a:off x="466" y="2962"/>
              <a:ext cx="5030" cy="327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掺杂</a:t>
              </a:r>
              <a:r>
                <a:rPr kumimoji="1" lang="zh-CN" altLang="en-US" sz="2800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↑→导电能力   如：</a:t>
              </a:r>
              <a:r>
                <a:rPr kumimoji="1" lang="en-US" altLang="zh-CN" sz="2800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P</a:t>
              </a:r>
              <a:r>
                <a:rPr kumimoji="1" lang="zh-CN" altLang="en-US" sz="2800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型、</a:t>
              </a:r>
              <a:r>
                <a:rPr kumimoji="1" lang="en-US" altLang="zh-CN" sz="2800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kumimoji="1" lang="zh-CN" altLang="en-US" sz="2800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型半导体。</a:t>
              </a:r>
              <a:endParaRPr kumimoji="1"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 flipH="1" flipV="1">
              <a:off x="2496" y="3036"/>
              <a:ext cx="0" cy="22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 flipH="1" flipV="1">
              <a:off x="2400" y="3036"/>
              <a:ext cx="0" cy="22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 autoUpdateAnimBg="0"/>
      <p:bldP spid="595971" grpId="0" autoUpdateAnimBg="0"/>
      <p:bldP spid="595972" grpId="0" autoUpdateAnimBg="0"/>
      <p:bldP spid="595973" grpId="0" autoUpdateAnimBg="0"/>
      <p:bldP spid="595974" grpId="0" autoUpdateAnimBg="0"/>
      <p:bldP spid="595975" grpId="0" autoUpdateAnimBg="0"/>
      <p:bldP spid="595976" grpId="0" autoUpdateAnimBg="0"/>
      <p:bldP spid="595977" grpId="0" autoUpdateAnimBg="0"/>
      <p:bldP spid="595978" grpId="0" autoUpdateAnimBg="0"/>
      <p:bldP spid="59597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6" name="Group 2"/>
          <p:cNvGrpSpPr/>
          <p:nvPr/>
        </p:nvGrpSpPr>
        <p:grpSpPr bwMode="auto">
          <a:xfrm>
            <a:off x="3282950" y="387350"/>
            <a:ext cx="4630738" cy="3990975"/>
            <a:chOff x="1400" y="624"/>
            <a:chExt cx="3729" cy="3312"/>
          </a:xfrm>
        </p:grpSpPr>
        <p:sp>
          <p:nvSpPr>
            <p:cNvPr id="40973" name="Text Box 3"/>
            <p:cNvSpPr txBox="1">
              <a:spLocks noChangeArrowheads="1"/>
            </p:cNvSpPr>
            <p:nvPr/>
          </p:nvSpPr>
          <p:spPr bwMode="auto">
            <a:xfrm>
              <a:off x="1900" y="624"/>
              <a:ext cx="1156" cy="380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m</a:t>
              </a:r>
              <a:r>
                <a: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rPr>
                <a:t>A  )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pSp>
          <p:nvGrpSpPr>
            <p:cNvPr id="40974" name="Group 4"/>
            <p:cNvGrpSpPr/>
            <p:nvPr/>
          </p:nvGrpSpPr>
          <p:grpSpPr bwMode="auto">
            <a:xfrm>
              <a:off x="1400" y="792"/>
              <a:ext cx="460" cy="2796"/>
              <a:chOff x="1424" y="828"/>
              <a:chExt cx="460" cy="2796"/>
            </a:xfrm>
          </p:grpSpPr>
          <p:sp>
            <p:nvSpPr>
              <p:cNvPr id="40999" name="Line 5"/>
              <p:cNvSpPr>
                <a:spLocks noChangeShapeType="1"/>
              </p:cNvSpPr>
              <p:nvPr/>
            </p:nvSpPr>
            <p:spPr bwMode="auto">
              <a:xfrm flipV="1">
                <a:off x="1800" y="828"/>
                <a:ext cx="0" cy="27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0" name="Line 6"/>
              <p:cNvSpPr>
                <a:spLocks noChangeShapeType="1"/>
              </p:cNvSpPr>
              <p:nvPr/>
            </p:nvSpPr>
            <p:spPr bwMode="auto">
              <a:xfrm rot="5400000">
                <a:off x="1848" y="3048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1" name="Line 7"/>
              <p:cNvSpPr>
                <a:spLocks noChangeShapeType="1"/>
              </p:cNvSpPr>
              <p:nvPr/>
            </p:nvSpPr>
            <p:spPr bwMode="auto">
              <a:xfrm rot="5400000">
                <a:off x="1836" y="246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2" name="Line 8"/>
              <p:cNvSpPr>
                <a:spLocks noChangeShapeType="1"/>
              </p:cNvSpPr>
              <p:nvPr/>
            </p:nvSpPr>
            <p:spPr bwMode="auto">
              <a:xfrm rot="5400000">
                <a:off x="1824" y="1848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3" name="Line 9"/>
              <p:cNvSpPr>
                <a:spLocks noChangeShapeType="1"/>
              </p:cNvSpPr>
              <p:nvPr/>
            </p:nvSpPr>
            <p:spPr bwMode="auto">
              <a:xfrm rot="5400000">
                <a:off x="1836" y="127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4" name="Text Box 10"/>
              <p:cNvSpPr txBox="1">
                <a:spLocks noChangeArrowheads="1"/>
              </p:cNvSpPr>
              <p:nvPr/>
            </p:nvSpPr>
            <p:spPr bwMode="auto">
              <a:xfrm>
                <a:off x="1424" y="2862"/>
                <a:ext cx="248" cy="37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005" name="Text Box 11"/>
              <p:cNvSpPr txBox="1">
                <a:spLocks noChangeArrowheads="1"/>
              </p:cNvSpPr>
              <p:nvPr/>
            </p:nvSpPr>
            <p:spPr bwMode="auto">
              <a:xfrm>
                <a:off x="1424" y="2273"/>
                <a:ext cx="248" cy="37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2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006" name="Text Box 12"/>
              <p:cNvSpPr txBox="1">
                <a:spLocks noChangeArrowheads="1"/>
              </p:cNvSpPr>
              <p:nvPr/>
            </p:nvSpPr>
            <p:spPr bwMode="auto">
              <a:xfrm>
                <a:off x="1424" y="1650"/>
                <a:ext cx="248" cy="37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3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007" name="Text Box 13"/>
              <p:cNvSpPr txBox="1">
                <a:spLocks noChangeArrowheads="1"/>
              </p:cNvSpPr>
              <p:nvPr/>
            </p:nvSpPr>
            <p:spPr bwMode="auto">
              <a:xfrm>
                <a:off x="1424" y="1095"/>
                <a:ext cx="248" cy="37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4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0975" name="Group 14"/>
            <p:cNvGrpSpPr/>
            <p:nvPr/>
          </p:nvGrpSpPr>
          <p:grpSpPr bwMode="auto">
            <a:xfrm>
              <a:off x="1764" y="3504"/>
              <a:ext cx="3365" cy="432"/>
              <a:chOff x="1800" y="3540"/>
              <a:chExt cx="3365" cy="432"/>
            </a:xfrm>
          </p:grpSpPr>
          <p:sp>
            <p:nvSpPr>
              <p:cNvPr id="40989" name="Line 15"/>
              <p:cNvSpPr>
                <a:spLocks noChangeShapeType="1"/>
              </p:cNvSpPr>
              <p:nvPr/>
            </p:nvSpPr>
            <p:spPr bwMode="auto">
              <a:xfrm flipV="1">
                <a:off x="1800" y="3600"/>
                <a:ext cx="270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990" name="Line 16"/>
              <p:cNvSpPr>
                <a:spLocks noChangeShapeType="1"/>
              </p:cNvSpPr>
              <p:nvPr/>
            </p:nvSpPr>
            <p:spPr bwMode="auto">
              <a:xfrm>
                <a:off x="2340" y="354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991" name="Line 17"/>
              <p:cNvSpPr>
                <a:spLocks noChangeShapeType="1"/>
              </p:cNvSpPr>
              <p:nvPr/>
            </p:nvSpPr>
            <p:spPr bwMode="auto">
              <a:xfrm>
                <a:off x="2928" y="3540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992" name="Text Box 18"/>
              <p:cNvSpPr txBox="1">
                <a:spLocks noChangeArrowheads="1"/>
              </p:cNvSpPr>
              <p:nvPr/>
            </p:nvSpPr>
            <p:spPr bwMode="auto">
              <a:xfrm>
                <a:off x="4342" y="3577"/>
                <a:ext cx="823" cy="38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CE</a:t>
                </a: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(V)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93" name="Text Box 19"/>
              <p:cNvSpPr txBox="1">
                <a:spLocks noChangeArrowheads="1"/>
              </p:cNvSpPr>
              <p:nvPr/>
            </p:nvSpPr>
            <p:spPr bwMode="auto">
              <a:xfrm>
                <a:off x="2113" y="3577"/>
                <a:ext cx="361" cy="37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  3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94" name="Text Box 20"/>
              <p:cNvSpPr txBox="1">
                <a:spLocks noChangeArrowheads="1"/>
              </p:cNvSpPr>
              <p:nvPr/>
            </p:nvSpPr>
            <p:spPr bwMode="auto">
              <a:xfrm>
                <a:off x="2818" y="3589"/>
                <a:ext cx="248" cy="38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6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95" name="Line 21"/>
              <p:cNvSpPr>
                <a:spLocks noChangeShapeType="1"/>
              </p:cNvSpPr>
              <p:nvPr/>
            </p:nvSpPr>
            <p:spPr bwMode="auto">
              <a:xfrm>
                <a:off x="3480" y="355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996" name="Line 22"/>
              <p:cNvSpPr>
                <a:spLocks noChangeShapeType="1"/>
              </p:cNvSpPr>
              <p:nvPr/>
            </p:nvSpPr>
            <p:spPr bwMode="auto">
              <a:xfrm>
                <a:off x="4032" y="3552"/>
                <a:ext cx="0" cy="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997" name="Text Box 23"/>
              <p:cNvSpPr txBox="1">
                <a:spLocks noChangeArrowheads="1"/>
              </p:cNvSpPr>
              <p:nvPr/>
            </p:nvSpPr>
            <p:spPr bwMode="auto">
              <a:xfrm>
                <a:off x="3293" y="3592"/>
                <a:ext cx="305" cy="38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 9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98" name="Text Box 24"/>
              <p:cNvSpPr txBox="1">
                <a:spLocks noChangeArrowheads="1"/>
              </p:cNvSpPr>
              <p:nvPr/>
            </p:nvSpPr>
            <p:spPr bwMode="auto">
              <a:xfrm>
                <a:off x="3810" y="3578"/>
                <a:ext cx="418" cy="38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 12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0976" name="Freeform 25"/>
            <p:cNvSpPr/>
            <p:nvPr/>
          </p:nvSpPr>
          <p:spPr bwMode="auto">
            <a:xfrm>
              <a:off x="1765" y="3444"/>
              <a:ext cx="2387" cy="131"/>
            </a:xfrm>
            <a:custGeom>
              <a:avLst/>
              <a:gdLst>
                <a:gd name="T0" fmla="*/ 19 w 2387"/>
                <a:gd name="T1" fmla="*/ 131 h 131"/>
                <a:gd name="T2" fmla="*/ 69 w 2387"/>
                <a:gd name="T3" fmla="*/ 95 h 131"/>
                <a:gd name="T4" fmla="*/ 431 w 2387"/>
                <a:gd name="T5" fmla="*/ 24 h 131"/>
                <a:gd name="T6" fmla="*/ 2387 w 238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7"/>
                <a:gd name="T13" fmla="*/ 0 h 131"/>
                <a:gd name="T14" fmla="*/ 2387 w 238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7" name="Freeform 26"/>
            <p:cNvSpPr/>
            <p:nvPr/>
          </p:nvSpPr>
          <p:spPr bwMode="auto">
            <a:xfrm>
              <a:off x="1784" y="3072"/>
              <a:ext cx="2308" cy="504"/>
            </a:xfrm>
            <a:custGeom>
              <a:avLst/>
              <a:gdLst>
                <a:gd name="T0" fmla="*/ 0 w 2308"/>
                <a:gd name="T1" fmla="*/ 504 h 504"/>
                <a:gd name="T2" fmla="*/ 15 w 2308"/>
                <a:gd name="T3" fmla="*/ 314 h 504"/>
                <a:gd name="T4" fmla="*/ 52 w 2308"/>
                <a:gd name="T5" fmla="*/ 276 h 504"/>
                <a:gd name="T6" fmla="*/ 172 w 2308"/>
                <a:gd name="T7" fmla="*/ 156 h 504"/>
                <a:gd name="T8" fmla="*/ 340 w 2308"/>
                <a:gd name="T9" fmla="*/ 72 h 504"/>
                <a:gd name="T10" fmla="*/ 748 w 2308"/>
                <a:gd name="T11" fmla="*/ 48 h 504"/>
                <a:gd name="T12" fmla="*/ 230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8" name="Freeform 27"/>
            <p:cNvSpPr/>
            <p:nvPr/>
          </p:nvSpPr>
          <p:spPr bwMode="auto">
            <a:xfrm>
              <a:off x="1781" y="2628"/>
              <a:ext cx="2299" cy="948"/>
            </a:xfrm>
            <a:custGeom>
              <a:avLst/>
              <a:gdLst>
                <a:gd name="T0" fmla="*/ 0 w 2299"/>
                <a:gd name="T1" fmla="*/ 948 h 948"/>
                <a:gd name="T2" fmla="*/ 55 w 2299"/>
                <a:gd name="T3" fmla="*/ 408 h 948"/>
                <a:gd name="T4" fmla="*/ 211 w 2299"/>
                <a:gd name="T5" fmla="*/ 156 h 948"/>
                <a:gd name="T6" fmla="*/ 413 w 2299"/>
                <a:gd name="T7" fmla="*/ 69 h 948"/>
                <a:gd name="T8" fmla="*/ 1207 w 2299"/>
                <a:gd name="T9" fmla="*/ 12 h 948"/>
                <a:gd name="T10" fmla="*/ 2299 w 2299"/>
                <a:gd name="T11" fmla="*/ 0 h 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9"/>
                <a:gd name="T19" fmla="*/ 0 h 948"/>
                <a:gd name="T20" fmla="*/ 2299 w 2299"/>
                <a:gd name="T21" fmla="*/ 948 h 9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79" name="Freeform 28"/>
            <p:cNvSpPr/>
            <p:nvPr/>
          </p:nvSpPr>
          <p:spPr bwMode="auto">
            <a:xfrm>
              <a:off x="1784" y="2160"/>
              <a:ext cx="2260" cy="1380"/>
            </a:xfrm>
            <a:custGeom>
              <a:avLst/>
              <a:gdLst>
                <a:gd name="T0" fmla="*/ 0 w 2260"/>
                <a:gd name="T1" fmla="*/ 1380 h 1380"/>
                <a:gd name="T2" fmla="*/ 73 w 2260"/>
                <a:gd name="T3" fmla="*/ 525 h 1380"/>
                <a:gd name="T4" fmla="*/ 155 w 2260"/>
                <a:gd name="T5" fmla="*/ 157 h 1380"/>
                <a:gd name="T6" fmla="*/ 483 w 2260"/>
                <a:gd name="T7" fmla="*/ 50 h 1380"/>
                <a:gd name="T8" fmla="*/ 2260 w 2260"/>
                <a:gd name="T9" fmla="*/ 0 h 1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0"/>
                <a:gd name="T16" fmla="*/ 0 h 1380"/>
                <a:gd name="T17" fmla="*/ 2260 w 2260"/>
                <a:gd name="T18" fmla="*/ 1380 h 13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0" name="Freeform 29"/>
            <p:cNvSpPr/>
            <p:nvPr/>
          </p:nvSpPr>
          <p:spPr bwMode="auto">
            <a:xfrm>
              <a:off x="1784" y="1752"/>
              <a:ext cx="2224" cy="1788"/>
            </a:xfrm>
            <a:custGeom>
              <a:avLst/>
              <a:gdLst>
                <a:gd name="T0" fmla="*/ 0 w 2224"/>
                <a:gd name="T1" fmla="*/ 1788 h 1788"/>
                <a:gd name="T2" fmla="*/ 89 w 2224"/>
                <a:gd name="T3" fmla="*/ 754 h 1788"/>
                <a:gd name="T4" fmla="*/ 112 w 2224"/>
                <a:gd name="T5" fmla="*/ 312 h 1788"/>
                <a:gd name="T6" fmla="*/ 209 w 2224"/>
                <a:gd name="T7" fmla="*/ 125 h 1788"/>
                <a:gd name="T8" fmla="*/ 640 w 2224"/>
                <a:gd name="T9" fmla="*/ 36 h 1788"/>
                <a:gd name="T10" fmla="*/ 2224 w 2224"/>
                <a:gd name="T11" fmla="*/ 0 h 1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4"/>
                <a:gd name="T19" fmla="*/ 0 h 1788"/>
                <a:gd name="T20" fmla="*/ 2224 w 2224"/>
                <a:gd name="T21" fmla="*/ 1788 h 17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1" name="Freeform 30"/>
            <p:cNvSpPr/>
            <p:nvPr/>
          </p:nvSpPr>
          <p:spPr bwMode="auto">
            <a:xfrm>
              <a:off x="1784" y="1199"/>
              <a:ext cx="2212" cy="2377"/>
            </a:xfrm>
            <a:custGeom>
              <a:avLst/>
              <a:gdLst>
                <a:gd name="T0" fmla="*/ 0 w 2212"/>
                <a:gd name="T1" fmla="*/ 2377 h 2377"/>
                <a:gd name="T2" fmla="*/ 93 w 2212"/>
                <a:gd name="T3" fmla="*/ 1248 h 2377"/>
                <a:gd name="T4" fmla="*/ 186 w 2212"/>
                <a:gd name="T5" fmla="*/ 369 h 2377"/>
                <a:gd name="T6" fmla="*/ 532 w 2212"/>
                <a:gd name="T7" fmla="*/ 61 h 2377"/>
                <a:gd name="T8" fmla="*/ 2212 w 2212"/>
                <a:gd name="T9" fmla="*/ 1 h 2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2"/>
                <a:gd name="T16" fmla="*/ 0 h 2377"/>
                <a:gd name="T17" fmla="*/ 2212 w 2212"/>
                <a:gd name="T18" fmla="*/ 2377 h 2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0982" name="Group 31"/>
            <p:cNvGrpSpPr/>
            <p:nvPr/>
          </p:nvGrpSpPr>
          <p:grpSpPr bwMode="auto">
            <a:xfrm>
              <a:off x="4139" y="949"/>
              <a:ext cx="769" cy="2588"/>
              <a:chOff x="4343" y="1069"/>
              <a:chExt cx="769" cy="2588"/>
            </a:xfrm>
          </p:grpSpPr>
          <p:sp>
            <p:nvSpPr>
              <p:cNvPr id="40983" name="Text Box 32"/>
              <p:cNvSpPr txBox="1">
                <a:spLocks noChangeArrowheads="1"/>
              </p:cNvSpPr>
              <p:nvPr/>
            </p:nvSpPr>
            <p:spPr bwMode="auto">
              <a:xfrm>
                <a:off x="4451" y="3277"/>
                <a:ext cx="566" cy="38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=0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84" name="Text Box 33"/>
              <p:cNvSpPr txBox="1">
                <a:spLocks noChangeArrowheads="1"/>
              </p:cNvSpPr>
              <p:nvPr/>
            </p:nvSpPr>
            <p:spPr bwMode="auto">
              <a:xfrm>
                <a:off x="4413" y="2987"/>
                <a:ext cx="656" cy="38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20</a:t>
                </a: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85" name="Text Box 34"/>
              <p:cNvSpPr txBox="1">
                <a:spLocks noChangeArrowheads="1"/>
              </p:cNvSpPr>
              <p:nvPr/>
            </p:nvSpPr>
            <p:spPr bwMode="auto">
              <a:xfrm>
                <a:off x="4376" y="2521"/>
                <a:ext cx="656" cy="37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40</a:t>
                </a: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86" name="Text Box 35"/>
              <p:cNvSpPr txBox="1">
                <a:spLocks noChangeArrowheads="1"/>
              </p:cNvSpPr>
              <p:nvPr/>
            </p:nvSpPr>
            <p:spPr bwMode="auto">
              <a:xfrm>
                <a:off x="4376" y="2089"/>
                <a:ext cx="656" cy="379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60</a:t>
                </a: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87" name="Text Box 36"/>
              <p:cNvSpPr txBox="1">
                <a:spLocks noChangeArrowheads="1"/>
              </p:cNvSpPr>
              <p:nvPr/>
            </p:nvSpPr>
            <p:spPr bwMode="auto">
              <a:xfrm>
                <a:off x="4388" y="1633"/>
                <a:ext cx="656" cy="38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80</a:t>
                </a: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88" name="Text Box 37"/>
              <p:cNvSpPr txBox="1">
                <a:spLocks noChangeArrowheads="1"/>
              </p:cNvSpPr>
              <p:nvPr/>
            </p:nvSpPr>
            <p:spPr bwMode="auto">
              <a:xfrm>
                <a:off x="4343" y="1069"/>
                <a:ext cx="769" cy="380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100</a:t>
                </a: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  <a:sym typeface="Symbol" pitchFamily="18" charset="2"/>
                  </a:rPr>
                  <a:t>A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661542" name="Freeform 38"/>
          <p:cNvSpPr/>
          <p:nvPr/>
        </p:nvSpPr>
        <p:spPr bwMode="auto">
          <a:xfrm>
            <a:off x="3714744" y="1204916"/>
            <a:ext cx="317500" cy="2724150"/>
          </a:xfrm>
          <a:custGeom>
            <a:avLst/>
            <a:gdLst>
              <a:gd name="T0" fmla="*/ 0 w 432"/>
              <a:gd name="T1" fmla="*/ 2147483647 h 2268"/>
              <a:gd name="T2" fmla="*/ 32409256 w 432"/>
              <a:gd name="T3" fmla="*/ 2147483647 h 2268"/>
              <a:gd name="T4" fmla="*/ 51855402 w 432"/>
              <a:gd name="T5" fmla="*/ 1246491770 h 2268"/>
              <a:gd name="T6" fmla="*/ 77782356 w 432"/>
              <a:gd name="T7" fmla="*/ 623246485 h 2268"/>
              <a:gd name="T8" fmla="*/ 110192359 w 432"/>
              <a:gd name="T9" fmla="*/ 276998446 h 2268"/>
              <a:gd name="T10" fmla="*/ 168529292 w 432"/>
              <a:gd name="T11" fmla="*/ 34624806 h 2268"/>
              <a:gd name="T12" fmla="*/ 233347827 w 432"/>
              <a:gd name="T13" fmla="*/ 0 h 2268"/>
              <a:gd name="T14" fmla="*/ 155565448 w 432"/>
              <a:gd name="T15" fmla="*/ 1592740034 h 2268"/>
              <a:gd name="T16" fmla="*/ 71300801 w 432"/>
              <a:gd name="T17" fmla="*/ 2147483647 h 2268"/>
              <a:gd name="T18" fmla="*/ 45373101 w 432"/>
              <a:gd name="T19" fmla="*/ 2147483647 h 2268"/>
              <a:gd name="T20" fmla="*/ 0 w 432"/>
              <a:gd name="T21" fmla="*/ 2147483647 h 22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32"/>
              <a:gd name="T34" fmla="*/ 0 h 2268"/>
              <a:gd name="T35" fmla="*/ 432 w 432"/>
              <a:gd name="T36" fmla="*/ 2268 h 226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32" h="2268">
                <a:moveTo>
                  <a:pt x="0" y="2268"/>
                </a:moveTo>
                <a:lnTo>
                  <a:pt x="60" y="1512"/>
                </a:lnTo>
                <a:lnTo>
                  <a:pt x="96" y="864"/>
                </a:lnTo>
                <a:lnTo>
                  <a:pt x="144" y="432"/>
                </a:lnTo>
                <a:lnTo>
                  <a:pt x="204" y="192"/>
                </a:lnTo>
                <a:lnTo>
                  <a:pt x="312" y="24"/>
                </a:lnTo>
                <a:lnTo>
                  <a:pt x="432" y="0"/>
                </a:lnTo>
                <a:lnTo>
                  <a:pt x="288" y="1104"/>
                </a:lnTo>
                <a:lnTo>
                  <a:pt x="132" y="2184"/>
                </a:lnTo>
                <a:lnTo>
                  <a:pt x="84" y="2256"/>
                </a:lnTo>
                <a:lnTo>
                  <a:pt x="0" y="2268"/>
                </a:lnTo>
                <a:close/>
              </a:path>
            </a:pathLst>
          </a:custGeom>
          <a:solidFill>
            <a:srgbClr val="CC3300">
              <a:alpha val="50195"/>
            </a:srgbClr>
          </a:solidFill>
          <a:ln w="38100">
            <a:noFill/>
            <a:round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61543" name="AutoShape 39"/>
          <p:cNvSpPr>
            <a:spLocks noChangeArrowheads="1"/>
          </p:cNvSpPr>
          <p:nvPr/>
        </p:nvSpPr>
        <p:spPr bwMode="auto">
          <a:xfrm>
            <a:off x="157163" y="841375"/>
            <a:ext cx="2878137" cy="1689100"/>
          </a:xfrm>
          <a:prstGeom prst="wedgeRoundRectCallout">
            <a:avLst>
              <a:gd name="adj1" fmla="val 81569"/>
              <a:gd name="adj2" fmla="val 33005"/>
              <a:gd name="adj3" fmla="val 16667"/>
            </a:avLst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</a:rPr>
              <a:t>此区域中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rPr>
              <a:t>CE</a:t>
            </a: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＜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BE</a:t>
            </a:r>
            <a:r>
              <a:rPr kumimoji="1" lang="en-US" altLang="zh-CN" sz="24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集电结正偏，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不受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B</a:t>
            </a: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影响</a:t>
            </a:r>
            <a:r>
              <a:rPr kumimoji="1" lang="zh-CN" altLang="en-US" sz="2400" b="1" baseline="-25000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en-US" altLang="zh-CN" sz="2400" b="1" i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CE  </a:t>
            </a:r>
            <a:r>
              <a:rPr kumimoji="1" lang="en-US" altLang="zh-CN" sz="24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 0,</a:t>
            </a:r>
            <a:r>
              <a:rPr kumimoji="1" lang="zh-CN" altLang="en-US" sz="2400" b="1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称为饱和区。</a:t>
            </a:r>
            <a:endParaRPr kumimoji="1" lang="zh-CN" altLang="en-US" sz="2400" b="1">
              <a:latin typeface="Times New Roman" panose="02020803070505020304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0969" name="Rectangle 40"/>
          <p:cNvSpPr>
            <a:spLocks noChangeArrowheads="1"/>
          </p:cNvSpPr>
          <p:nvPr/>
        </p:nvSpPr>
        <p:spPr bwMode="auto">
          <a:xfrm>
            <a:off x="3443288" y="3829050"/>
            <a:ext cx="311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803070505020304" pitchFamily="18" charset="0"/>
                <a:ea typeface="楷体_GB2312" pitchFamily="49" charset="-122"/>
              </a:rPr>
              <a:t>0</a:t>
            </a:r>
            <a:endParaRPr kumimoji="1" lang="en-US" altLang="zh-CN" sz="24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1545" name="Text Box 41"/>
          <p:cNvSpPr txBox="1">
            <a:spLocks noChangeArrowheads="1"/>
          </p:cNvSpPr>
          <p:nvPr/>
        </p:nvSpPr>
        <p:spPr bwMode="auto">
          <a:xfrm>
            <a:off x="142844" y="3786190"/>
            <a:ext cx="18637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③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饱和区</a:t>
            </a:r>
            <a:endParaRPr kumimoji="1" lang="zh-CN" altLang="en-US" sz="3200" b="1" dirty="0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61546" name="Object 42"/>
          <p:cNvGraphicFramePr>
            <a:graphicFrameLocks noChangeAspect="1"/>
          </p:cNvGraphicFramePr>
          <p:nvPr/>
        </p:nvGraphicFramePr>
        <p:xfrm>
          <a:off x="357158" y="4786322"/>
          <a:ext cx="73120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1" imgW="72847200" imgH="9144000" progId="Equation.3">
                  <p:embed/>
                </p:oleObj>
              </mc:Choice>
              <mc:Fallback>
                <p:oleObj name="Equation" r:id="rId1" imgW="72847200" imgH="9144000" progId="Equation.3">
                  <p:embed/>
                  <p:pic>
                    <p:nvPicPr>
                      <p:cNvPr id="0" name="Object 4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58" y="4786322"/>
                        <a:ext cx="7312025" cy="858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47" name="Object 43"/>
          <p:cNvGraphicFramePr>
            <a:graphicFrameLocks noChangeAspect="1"/>
          </p:cNvGraphicFramePr>
          <p:nvPr/>
        </p:nvGraphicFramePr>
        <p:xfrm>
          <a:off x="1762125" y="5889625"/>
          <a:ext cx="2327275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5298400" imgH="1524000" progId="Equation.3">
                  <p:embed/>
                </p:oleObj>
              </mc:Choice>
              <mc:Fallback>
                <p:oleObj name="Equation" r:id="rId3" imgW="25298400" imgH="1524000" progId="Equation.3">
                  <p:embed/>
                  <p:pic>
                    <p:nvPicPr>
                      <p:cNvPr id="0" name="Object 4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5889625"/>
                        <a:ext cx="2327275" cy="144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48" name="Object 44"/>
          <p:cNvGraphicFramePr>
            <a:graphicFrameLocks noChangeAspect="1"/>
          </p:cNvGraphicFramePr>
          <p:nvPr/>
        </p:nvGraphicFramePr>
        <p:xfrm>
          <a:off x="1857356" y="5643578"/>
          <a:ext cx="1927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公式" r:id="rId5" imgW="19812000" imgH="5486400" progId="Equation.3">
                  <p:embed/>
                </p:oleObj>
              </mc:Choice>
              <mc:Fallback>
                <p:oleObj name="公式" r:id="rId5" imgW="19812000" imgH="5486400" progId="Equation.3">
                  <p:embed/>
                  <p:pic>
                    <p:nvPicPr>
                      <p:cNvPr id="0" name="Object 4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356" y="5643578"/>
                        <a:ext cx="1927225" cy="512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49" name="Object 45"/>
          <p:cNvGraphicFramePr>
            <a:graphicFrameLocks noChangeAspect="1"/>
          </p:cNvGraphicFramePr>
          <p:nvPr/>
        </p:nvGraphicFramePr>
        <p:xfrm>
          <a:off x="4071934" y="5572140"/>
          <a:ext cx="36972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37490400" imgH="6400800" progId="Equation.3">
                  <p:embed/>
                </p:oleObj>
              </mc:Choice>
              <mc:Fallback>
                <p:oleObj name="Equation" r:id="rId7" imgW="37490400" imgH="6400800" progId="Equation.3">
                  <p:embed/>
                  <p:pic>
                    <p:nvPicPr>
                      <p:cNvPr id="0" name="Object 45" descr="纸莎草纸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1934" y="5572140"/>
                        <a:ext cx="3697288" cy="600075"/>
                      </a:xfrm>
                      <a:prstGeom prst="rect">
                        <a:avLst/>
                      </a:prstGeom>
                      <a:blipFill rotWithShape="0">
                        <a:blip r:embed="rId9"/>
                      </a:blipFill>
                      <a:ln w="9525" cap="flat" cmpd="sng">
                        <a:solidFill>
                          <a:srgbClr val="660066"/>
                        </a:solidFill>
                        <a:prstDash val="lgDashDot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Line 46"/>
          <p:cNvSpPr>
            <a:spLocks noChangeShapeType="1"/>
          </p:cNvSpPr>
          <p:nvPr/>
        </p:nvSpPr>
        <p:spPr bwMode="auto">
          <a:xfrm flipH="1">
            <a:off x="3929058" y="1500174"/>
            <a:ext cx="17463" cy="253365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72" name="Rectangle 47"/>
          <p:cNvSpPr>
            <a:spLocks noChangeArrowheads="1"/>
          </p:cNvSpPr>
          <p:nvPr/>
        </p:nvSpPr>
        <p:spPr bwMode="auto">
          <a:xfrm>
            <a:off x="3629025" y="3886200"/>
            <a:ext cx="736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U</a:t>
            </a:r>
            <a:r>
              <a:rPr kumimoji="1" lang="en-US" altLang="zh-CN" sz="2400" b="1" baseline="-2500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CES</a:t>
            </a:r>
            <a:endParaRPr kumimoji="1" lang="en-US" altLang="zh-CN" sz="2400" b="1" baseline="-25000">
              <a:solidFill>
                <a:srgbClr val="FF5050"/>
              </a:solidFill>
              <a:latin typeface="Times New Roman" panose="02020803070505020304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596" y="4357694"/>
            <a:ext cx="485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发射结正偏，集电结正偏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42" grpId="0" animBg="1"/>
      <p:bldP spid="661543" grpId="0" animBg="1" autoUpdateAnimBg="0"/>
      <p:bldP spid="66154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80" name="Text Box 36"/>
          <p:cNvSpPr txBox="1">
            <a:spLocks noChangeArrowheads="1"/>
          </p:cNvSpPr>
          <p:nvPr/>
        </p:nvSpPr>
        <p:spPr bwMode="auto">
          <a:xfrm>
            <a:off x="827088" y="476250"/>
            <a:ext cx="8066087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放大电路中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管各极电位为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X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+10V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Y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0V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Z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+0.7V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管各极电位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X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+0V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Y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-0.3V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Z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-5V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，试判断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的管子类型和材料，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Z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各是何电极？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155651" name="Group 42"/>
          <p:cNvGrpSpPr/>
          <p:nvPr/>
        </p:nvGrpSpPr>
        <p:grpSpPr bwMode="auto">
          <a:xfrm>
            <a:off x="163513" y="547688"/>
            <a:ext cx="663575" cy="720725"/>
            <a:chOff x="103" y="345"/>
            <a:chExt cx="418" cy="454"/>
          </a:xfrm>
        </p:grpSpPr>
        <p:sp>
          <p:nvSpPr>
            <p:cNvPr id="155687" name="Oval 38"/>
            <p:cNvSpPr>
              <a:spLocks noChangeArrowheads="1"/>
            </p:cNvSpPr>
            <p:nvPr/>
          </p:nvSpPr>
          <p:spPr bwMode="auto">
            <a:xfrm>
              <a:off x="103" y="345"/>
              <a:ext cx="418" cy="454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5688" name="Text Box 39"/>
            <p:cNvSpPr txBox="1">
              <a:spLocks noChangeArrowheads="1"/>
            </p:cNvSpPr>
            <p:nvPr/>
          </p:nvSpPr>
          <p:spPr bwMode="auto">
            <a:xfrm>
              <a:off x="113" y="346"/>
              <a:ext cx="365" cy="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600" b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例</a:t>
              </a:r>
              <a:endParaRPr kumimoji="1" lang="zh-CN" altLang="en-US" sz="3600" b="1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71784" name="Text Box 40"/>
          <p:cNvSpPr txBox="1">
            <a:spLocks noChangeArrowheads="1"/>
          </p:cNvSpPr>
          <p:nvPr/>
        </p:nvSpPr>
        <p:spPr bwMode="auto">
          <a:xfrm>
            <a:off x="207963" y="3429000"/>
            <a:ext cx="8828087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解：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NPN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型管：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E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PNP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型管：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&lt;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&lt; 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个电极的最高或最低电位，为集电极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,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电位差为导通电压的就是发射极和基极。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根据发射极和基极的电位差值判断管子的材质。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8030705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图（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）：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Z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与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的电压为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0.7V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，为硅管，因为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Z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Y,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，所以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为集电极，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为发射极，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Z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为基极，管子为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NPN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型。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803070505020304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图（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）：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与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的电压为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0.3V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，为锗管，因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Z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&lt;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Y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&lt;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30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X,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，所以</a:t>
            </a:r>
            <a:r>
              <a:rPr kumimoji="1" lang="en-US" altLang="zh-CN" sz="24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Z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为集电极，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为发射极，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为基极，管子为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PNP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型。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155653" name="Group 2"/>
          <p:cNvGrpSpPr/>
          <p:nvPr/>
        </p:nvGrpSpPr>
        <p:grpSpPr bwMode="auto">
          <a:xfrm>
            <a:off x="827088" y="1484313"/>
            <a:ext cx="6337300" cy="2176462"/>
            <a:chOff x="720" y="1181"/>
            <a:chExt cx="4278" cy="1491"/>
          </a:xfrm>
        </p:grpSpPr>
        <p:sp>
          <p:nvSpPr>
            <p:cNvPr id="155654" name="Text Box 3"/>
            <p:cNvSpPr txBox="1">
              <a:spLocks noChangeArrowheads="1"/>
            </p:cNvSpPr>
            <p:nvPr/>
          </p:nvSpPr>
          <p:spPr bwMode="auto">
            <a:xfrm>
              <a:off x="2227" y="1222"/>
              <a:ext cx="244" cy="298"/>
            </a:xfrm>
            <a:prstGeom prst="rect">
              <a:avLst/>
            </a:prstGeom>
            <a:noFill/>
            <a:ln w="31750">
              <a:noFill/>
              <a:prstDash val="dash"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</a:rPr>
                <a:t>Y</a:t>
              </a:r>
              <a:endParaRPr lang="en-US" altLang="zh-CN" sz="2400" b="1">
                <a:solidFill>
                  <a:srgbClr val="FF5050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55655" name="Text Box 4"/>
            <p:cNvSpPr txBox="1">
              <a:spLocks noChangeArrowheads="1"/>
            </p:cNvSpPr>
            <p:nvPr/>
          </p:nvSpPr>
          <p:spPr bwMode="auto">
            <a:xfrm>
              <a:off x="4710" y="1919"/>
              <a:ext cx="288" cy="297"/>
            </a:xfrm>
            <a:prstGeom prst="rect">
              <a:avLst/>
            </a:prstGeom>
            <a:ln w="31750">
              <a:noFill/>
              <a:prstDash val="dash"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</a:rPr>
                <a:t>Z</a:t>
              </a:r>
              <a:endParaRPr lang="en-US" altLang="zh-CN" sz="2400" b="1">
                <a:solidFill>
                  <a:srgbClr val="FF505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55656" name="Text Box 5"/>
            <p:cNvSpPr txBox="1">
              <a:spLocks noChangeArrowheads="1"/>
            </p:cNvSpPr>
            <p:nvPr/>
          </p:nvSpPr>
          <p:spPr bwMode="auto">
            <a:xfrm>
              <a:off x="4632" y="1181"/>
              <a:ext cx="255" cy="274"/>
            </a:xfrm>
            <a:prstGeom prst="rect">
              <a:avLst/>
            </a:prstGeom>
            <a:noFill/>
            <a:ln w="31750">
              <a:noFill/>
              <a:prstDash val="dash"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</a:rPr>
                <a:t>Y</a:t>
              </a:r>
              <a:endParaRPr lang="en-US" altLang="zh-CN" sz="2400" b="1">
                <a:solidFill>
                  <a:srgbClr val="FF5050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55657" name="Text Box 6"/>
            <p:cNvSpPr txBox="1">
              <a:spLocks noChangeArrowheads="1"/>
            </p:cNvSpPr>
            <p:nvPr/>
          </p:nvSpPr>
          <p:spPr bwMode="auto">
            <a:xfrm>
              <a:off x="3195" y="1683"/>
              <a:ext cx="412" cy="405"/>
            </a:xfrm>
            <a:prstGeom prst="rect">
              <a:avLst/>
            </a:prstGeom>
            <a:ln w="31750">
              <a:noFill/>
              <a:prstDash val="dash"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</a:rPr>
                <a:t>X</a:t>
              </a:r>
              <a:endParaRPr lang="en-US" altLang="zh-CN" sz="2400" b="1">
                <a:solidFill>
                  <a:srgbClr val="FF5050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55658" name="Oval 7"/>
            <p:cNvSpPr>
              <a:spLocks noChangeArrowheads="1"/>
            </p:cNvSpPr>
            <p:nvPr/>
          </p:nvSpPr>
          <p:spPr bwMode="auto">
            <a:xfrm>
              <a:off x="3883" y="1534"/>
              <a:ext cx="422" cy="438"/>
            </a:xfrm>
            <a:prstGeom prst="ellipse">
              <a:avLst/>
            </a:prstGeom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solidFill>
                    <a:schemeClr val="accent2"/>
                  </a:solidFill>
                  <a:latin typeface="Times New Roman" panose="02020803070505020304" pitchFamily="18" charset="0"/>
                </a:rPr>
                <a:t>T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anose="02020803070505020304" pitchFamily="18" charset="0"/>
                </a:rPr>
                <a:t>2</a:t>
              </a:r>
              <a:endParaRPr lang="en-US" altLang="zh-CN" sz="2000" b="1">
                <a:solidFill>
                  <a:schemeClr val="accent2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55659" name="Line 8"/>
            <p:cNvSpPr>
              <a:spLocks noChangeShapeType="1"/>
            </p:cNvSpPr>
            <p:nvPr/>
          </p:nvSpPr>
          <p:spPr bwMode="auto">
            <a:xfrm rot="12406589" flipV="1">
              <a:off x="3384" y="1629"/>
              <a:ext cx="461" cy="24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0" name="Line 9"/>
            <p:cNvSpPr>
              <a:spLocks noChangeShapeType="1"/>
            </p:cNvSpPr>
            <p:nvPr/>
          </p:nvSpPr>
          <p:spPr bwMode="auto">
            <a:xfrm flipV="1">
              <a:off x="4263" y="1291"/>
              <a:ext cx="390" cy="3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1" name="Line 10"/>
            <p:cNvSpPr>
              <a:spLocks noChangeShapeType="1"/>
            </p:cNvSpPr>
            <p:nvPr/>
          </p:nvSpPr>
          <p:spPr bwMode="auto">
            <a:xfrm rot="2461437" flipV="1">
              <a:off x="4244" y="1935"/>
              <a:ext cx="436" cy="13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2" name="Line 11"/>
            <p:cNvSpPr>
              <a:spLocks noChangeShapeType="1"/>
            </p:cNvSpPr>
            <p:nvPr/>
          </p:nvSpPr>
          <p:spPr bwMode="auto">
            <a:xfrm>
              <a:off x="3282" y="2302"/>
              <a:ext cx="157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3" name="Line 12"/>
            <p:cNvSpPr>
              <a:spLocks noChangeShapeType="1"/>
            </p:cNvSpPr>
            <p:nvPr/>
          </p:nvSpPr>
          <p:spPr bwMode="auto">
            <a:xfrm>
              <a:off x="4100" y="2304"/>
              <a:ext cx="0" cy="1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4" name="Line 13"/>
            <p:cNvSpPr>
              <a:spLocks noChangeShapeType="1"/>
            </p:cNvSpPr>
            <p:nvPr/>
          </p:nvSpPr>
          <p:spPr bwMode="auto">
            <a:xfrm>
              <a:off x="4007" y="2417"/>
              <a:ext cx="19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5" name="Oval 14"/>
            <p:cNvSpPr>
              <a:spLocks noChangeArrowheads="1"/>
            </p:cNvSpPr>
            <p:nvPr/>
          </p:nvSpPr>
          <p:spPr bwMode="auto">
            <a:xfrm>
              <a:off x="4857" y="2275"/>
              <a:ext cx="43" cy="4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6" name="Oval 15"/>
            <p:cNvSpPr>
              <a:spLocks noChangeArrowheads="1"/>
            </p:cNvSpPr>
            <p:nvPr/>
          </p:nvSpPr>
          <p:spPr bwMode="auto">
            <a:xfrm>
              <a:off x="4669" y="2088"/>
              <a:ext cx="43" cy="4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7" name="Oval 16"/>
            <p:cNvSpPr>
              <a:spLocks noChangeArrowheads="1"/>
            </p:cNvSpPr>
            <p:nvPr/>
          </p:nvSpPr>
          <p:spPr bwMode="auto">
            <a:xfrm>
              <a:off x="3244" y="2281"/>
              <a:ext cx="43" cy="4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8" name="Oval 17"/>
            <p:cNvSpPr>
              <a:spLocks noChangeArrowheads="1"/>
            </p:cNvSpPr>
            <p:nvPr/>
          </p:nvSpPr>
          <p:spPr bwMode="auto">
            <a:xfrm>
              <a:off x="4634" y="1259"/>
              <a:ext cx="42" cy="4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9" name="Oval 18"/>
            <p:cNvSpPr>
              <a:spLocks noChangeArrowheads="1"/>
            </p:cNvSpPr>
            <p:nvPr/>
          </p:nvSpPr>
          <p:spPr bwMode="auto">
            <a:xfrm>
              <a:off x="3311" y="1724"/>
              <a:ext cx="43" cy="45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55670" name="Text Box 19"/>
            <p:cNvSpPr txBox="1">
              <a:spLocks noChangeArrowheads="1"/>
            </p:cNvSpPr>
            <p:nvPr/>
          </p:nvSpPr>
          <p:spPr bwMode="auto">
            <a:xfrm>
              <a:off x="2334" y="1950"/>
              <a:ext cx="265" cy="309"/>
            </a:xfrm>
            <a:prstGeom prst="rect">
              <a:avLst/>
            </a:prstGeom>
            <a:ln w="31750">
              <a:noFill/>
              <a:prstDash val="dash"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</a:rPr>
                <a:t>Z</a:t>
              </a:r>
              <a:endParaRPr lang="en-US" altLang="zh-CN" sz="2400" b="1">
                <a:solidFill>
                  <a:srgbClr val="FF5050"/>
                </a:solidFill>
                <a:latin typeface="Times New Roman" panose="02020803070505020304" pitchFamily="18" charset="0"/>
              </a:endParaRPr>
            </a:p>
          </p:txBody>
        </p:sp>
        <p:sp useBgFill="1">
          <p:nvSpPr>
            <p:cNvPr id="155671" name="Text Box 20"/>
            <p:cNvSpPr txBox="1">
              <a:spLocks noChangeArrowheads="1"/>
            </p:cNvSpPr>
            <p:nvPr/>
          </p:nvSpPr>
          <p:spPr bwMode="auto">
            <a:xfrm>
              <a:off x="818" y="1680"/>
              <a:ext cx="363" cy="367"/>
            </a:xfrm>
            <a:prstGeom prst="rect">
              <a:avLst/>
            </a:prstGeom>
            <a:ln w="31750">
              <a:noFill/>
              <a:prstDash val="dash"/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</a:rPr>
                <a:t>X</a:t>
              </a:r>
              <a:endParaRPr lang="en-US" altLang="zh-CN" sz="2400" b="1">
                <a:solidFill>
                  <a:srgbClr val="FF505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55672" name="Line 21"/>
            <p:cNvSpPr>
              <a:spLocks noChangeShapeType="1"/>
            </p:cNvSpPr>
            <p:nvPr/>
          </p:nvSpPr>
          <p:spPr bwMode="auto">
            <a:xfrm rot="12406589" flipV="1">
              <a:off x="1011" y="1644"/>
              <a:ext cx="432" cy="22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3" name="Line 22"/>
            <p:cNvSpPr>
              <a:spLocks noChangeShapeType="1"/>
            </p:cNvSpPr>
            <p:nvPr/>
          </p:nvSpPr>
          <p:spPr bwMode="auto">
            <a:xfrm>
              <a:off x="904" y="2313"/>
              <a:ext cx="157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4" name="Line 23"/>
            <p:cNvSpPr>
              <a:spLocks noChangeShapeType="1"/>
            </p:cNvSpPr>
            <p:nvPr/>
          </p:nvSpPr>
          <p:spPr bwMode="auto">
            <a:xfrm flipH="1">
              <a:off x="1722" y="2313"/>
              <a:ext cx="0" cy="11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5" name="Line 24"/>
            <p:cNvSpPr>
              <a:spLocks noChangeShapeType="1"/>
            </p:cNvSpPr>
            <p:nvPr/>
          </p:nvSpPr>
          <p:spPr bwMode="auto">
            <a:xfrm>
              <a:off x="1617" y="2429"/>
              <a:ext cx="19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6" name="Oval 25"/>
            <p:cNvSpPr>
              <a:spLocks noChangeArrowheads="1"/>
            </p:cNvSpPr>
            <p:nvPr/>
          </p:nvSpPr>
          <p:spPr bwMode="auto">
            <a:xfrm>
              <a:off x="2482" y="2285"/>
              <a:ext cx="42" cy="4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7" name="Oval 26"/>
            <p:cNvSpPr>
              <a:spLocks noChangeArrowheads="1"/>
            </p:cNvSpPr>
            <p:nvPr/>
          </p:nvSpPr>
          <p:spPr bwMode="auto">
            <a:xfrm>
              <a:off x="857" y="2287"/>
              <a:ext cx="43" cy="4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78" name="Oval 27"/>
            <p:cNvSpPr>
              <a:spLocks noChangeArrowheads="1"/>
            </p:cNvSpPr>
            <p:nvPr/>
          </p:nvSpPr>
          <p:spPr bwMode="auto">
            <a:xfrm>
              <a:off x="943" y="1736"/>
              <a:ext cx="42" cy="4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55679" name="Oval 28"/>
            <p:cNvSpPr>
              <a:spLocks noChangeArrowheads="1"/>
            </p:cNvSpPr>
            <p:nvPr/>
          </p:nvSpPr>
          <p:spPr bwMode="auto">
            <a:xfrm>
              <a:off x="1472" y="1534"/>
              <a:ext cx="421" cy="438"/>
            </a:xfrm>
            <a:prstGeom prst="ellipse">
              <a:avLst/>
            </a:prstGeom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solidFill>
                    <a:schemeClr val="accent2"/>
                  </a:solidFill>
                  <a:latin typeface="Times New Roman" panose="02020803070505020304" pitchFamily="18" charset="0"/>
                </a:rPr>
                <a:t>T</a:t>
              </a:r>
              <a:r>
                <a:rPr lang="en-US" altLang="zh-CN" sz="2000" b="1" baseline="-25000">
                  <a:solidFill>
                    <a:schemeClr val="accent2"/>
                  </a:solidFill>
                  <a:latin typeface="Times New Roman" panose="02020803070505020304" pitchFamily="18" charset="0"/>
                </a:rPr>
                <a:t>1</a:t>
              </a:r>
              <a:endParaRPr lang="en-US" altLang="zh-CN" sz="2000" b="1" baseline="-25000">
                <a:solidFill>
                  <a:schemeClr val="accent2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55680" name="Line 29"/>
            <p:cNvSpPr>
              <a:spLocks noChangeShapeType="1"/>
            </p:cNvSpPr>
            <p:nvPr/>
          </p:nvSpPr>
          <p:spPr bwMode="auto">
            <a:xfrm flipV="1">
              <a:off x="1848" y="1291"/>
              <a:ext cx="390" cy="31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1" name="Oval 30"/>
            <p:cNvSpPr>
              <a:spLocks noChangeArrowheads="1"/>
            </p:cNvSpPr>
            <p:nvPr/>
          </p:nvSpPr>
          <p:spPr bwMode="auto">
            <a:xfrm>
              <a:off x="2223" y="1272"/>
              <a:ext cx="42" cy="4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2" name="Line 31"/>
            <p:cNvSpPr>
              <a:spLocks noChangeShapeType="1"/>
            </p:cNvSpPr>
            <p:nvPr/>
          </p:nvSpPr>
          <p:spPr bwMode="auto">
            <a:xfrm rot="2461437" flipV="1">
              <a:off x="1830" y="1947"/>
              <a:ext cx="436" cy="13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3" name="Oval 32"/>
            <p:cNvSpPr>
              <a:spLocks noChangeArrowheads="1"/>
            </p:cNvSpPr>
            <p:nvPr/>
          </p:nvSpPr>
          <p:spPr bwMode="auto">
            <a:xfrm>
              <a:off x="2266" y="2105"/>
              <a:ext cx="42" cy="4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4" name="Oval 33"/>
            <p:cNvSpPr>
              <a:spLocks noChangeArrowheads="1"/>
            </p:cNvSpPr>
            <p:nvPr/>
          </p:nvSpPr>
          <p:spPr bwMode="auto">
            <a:xfrm>
              <a:off x="1701" y="2282"/>
              <a:ext cx="42" cy="44"/>
            </a:xfrm>
            <a:prstGeom prst="ellips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5" name="Oval 34"/>
            <p:cNvSpPr>
              <a:spLocks noChangeArrowheads="1"/>
            </p:cNvSpPr>
            <p:nvPr/>
          </p:nvSpPr>
          <p:spPr bwMode="auto">
            <a:xfrm>
              <a:off x="4082" y="2274"/>
              <a:ext cx="42" cy="44"/>
            </a:xfrm>
            <a:prstGeom prst="ellipse">
              <a:avLst/>
            </a:prstGeom>
            <a:solidFill>
              <a:srgbClr val="000000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86" name="Text Box 35"/>
            <p:cNvSpPr txBox="1">
              <a:spLocks noChangeArrowheads="1"/>
            </p:cNvSpPr>
            <p:nvPr/>
          </p:nvSpPr>
          <p:spPr bwMode="auto">
            <a:xfrm>
              <a:off x="720" y="2400"/>
              <a:ext cx="3936" cy="2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anose="02020803070505020304" pitchFamily="18" charset="0"/>
                </a:rPr>
                <a:t>                (a)                                                        (b)</a:t>
              </a:r>
              <a:endParaRPr kumimoji="1" lang="en-US" altLang="zh-CN" sz="20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1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1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1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84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Text Box 2"/>
          <p:cNvSpPr txBox="1">
            <a:spLocks noChangeArrowheads="1"/>
          </p:cNvSpPr>
          <p:nvPr/>
        </p:nvSpPr>
        <p:spPr bwMode="auto">
          <a:xfrm>
            <a:off x="1125538" y="395288"/>
            <a:ext cx="77025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图示电路中，三极管均为硅管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β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=30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，试分析各三极管的工作状态。 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2795" name="Rectangle 27"/>
          <p:cNvSpPr>
            <a:spLocks noChangeArrowheads="1"/>
          </p:cNvSpPr>
          <p:nvPr/>
        </p:nvSpPr>
        <p:spPr bwMode="auto">
          <a:xfrm>
            <a:off x="3230563" y="1239838"/>
            <a:ext cx="8334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解：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72796" name="Text Box 28"/>
          <p:cNvSpPr txBox="1">
            <a:spLocks noChangeArrowheads="1"/>
          </p:cNvSpPr>
          <p:nvPr/>
        </p:nvSpPr>
        <p:spPr bwMode="auto">
          <a:xfrm>
            <a:off x="3481388" y="1219200"/>
            <a:ext cx="5411787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）因为基极偏置电源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+6V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大于管子的导通电压，故管子的发射结正偏，管子导通，电流：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43015" name="Rectangle 29"/>
          <p:cNvSpPr>
            <a:spLocks noChangeArrowheads="1"/>
          </p:cNvSpPr>
          <p:nvPr/>
        </p:nvSpPr>
        <p:spPr bwMode="auto">
          <a:xfrm>
            <a:off x="3359150" y="298608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2798" name="Text Box 30"/>
          <p:cNvSpPr txBox="1">
            <a:spLocks noChangeArrowheads="1"/>
          </p:cNvSpPr>
          <p:nvPr/>
        </p:nvSpPr>
        <p:spPr bwMode="auto">
          <a:xfrm>
            <a:off x="1042988" y="5715000"/>
            <a:ext cx="75199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因为 </a:t>
            </a:r>
            <a:r>
              <a:rPr kumimoji="1"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CS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，所以管子工作在饱和区。 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72799" name="Object 31"/>
          <p:cNvGraphicFramePr>
            <a:graphicFrameLocks noChangeAspect="1"/>
          </p:cNvGraphicFramePr>
          <p:nvPr/>
        </p:nvGraphicFramePr>
        <p:xfrm>
          <a:off x="2484438" y="2636838"/>
          <a:ext cx="664686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公式" r:id="rId1" imgW="52730400" imgH="15240000" progId="Equation.3">
                  <p:embed/>
                </p:oleObj>
              </mc:Choice>
              <mc:Fallback>
                <p:oleObj name="公式" r:id="rId1" imgW="52730400" imgH="15240000" progId="Equation.3">
                  <p:embed/>
                  <p:pic>
                    <p:nvPicPr>
                      <p:cNvPr id="0" name="Object 31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636838"/>
                        <a:ext cx="6646862" cy="1793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00" name="Object 32"/>
          <p:cNvGraphicFramePr>
            <a:graphicFrameLocks noChangeAspect="1"/>
          </p:cNvGraphicFramePr>
          <p:nvPr/>
        </p:nvGraphicFramePr>
        <p:xfrm>
          <a:off x="1173480" y="4297680"/>
          <a:ext cx="6307138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公式" r:id="rId3" imgW="61874400" imgH="15240000" progId="Equation.3">
                  <p:embed/>
                </p:oleObj>
              </mc:Choice>
              <mc:Fallback>
                <p:oleObj name="公式" r:id="rId3" imgW="61874400" imgH="15240000" progId="Equation.3">
                  <p:embed/>
                  <p:pic>
                    <p:nvPicPr>
                      <p:cNvPr id="0" name="Object 3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480" y="4297680"/>
                        <a:ext cx="6307138" cy="1671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7" name="Group 35"/>
          <p:cNvGrpSpPr/>
          <p:nvPr/>
        </p:nvGrpSpPr>
        <p:grpSpPr bwMode="auto">
          <a:xfrm>
            <a:off x="307975" y="547688"/>
            <a:ext cx="663575" cy="720725"/>
            <a:chOff x="103" y="345"/>
            <a:chExt cx="418" cy="454"/>
          </a:xfrm>
        </p:grpSpPr>
        <p:sp>
          <p:nvSpPr>
            <p:cNvPr id="43040" name="Oval 36"/>
            <p:cNvSpPr>
              <a:spLocks noChangeArrowheads="1"/>
            </p:cNvSpPr>
            <p:nvPr/>
          </p:nvSpPr>
          <p:spPr bwMode="auto">
            <a:xfrm>
              <a:off x="103" y="345"/>
              <a:ext cx="418" cy="454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2805" name="Text Box 37"/>
            <p:cNvSpPr txBox="1">
              <a:spLocks noChangeArrowheads="1"/>
            </p:cNvSpPr>
            <p:nvPr/>
          </p:nvSpPr>
          <p:spPr bwMode="auto">
            <a:xfrm>
              <a:off x="113" y="346"/>
              <a:ext cx="365" cy="40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36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例</a:t>
              </a:r>
              <a:endParaRPr kumimoji="1" lang="zh-CN" altLang="en-US" sz="36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3018" name="Group 40"/>
          <p:cNvGrpSpPr/>
          <p:nvPr/>
        </p:nvGrpSpPr>
        <p:grpSpPr bwMode="auto">
          <a:xfrm>
            <a:off x="257175" y="1484313"/>
            <a:ext cx="2587625" cy="2813050"/>
            <a:chOff x="162" y="935"/>
            <a:chExt cx="1630" cy="1772"/>
          </a:xfrm>
        </p:grpSpPr>
        <p:sp useBgFill="1">
          <p:nvSpPr>
            <p:cNvPr id="672775" name="Text Box 7"/>
            <p:cNvSpPr txBox="1">
              <a:spLocks noChangeArrowheads="1"/>
            </p:cNvSpPr>
            <p:nvPr/>
          </p:nvSpPr>
          <p:spPr bwMode="auto">
            <a:xfrm>
              <a:off x="1338" y="935"/>
              <a:ext cx="454" cy="54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+10V 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1kΩ   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72776" name="Text Box 8"/>
            <p:cNvSpPr txBox="1">
              <a:spLocks noChangeArrowheads="1"/>
            </p:cNvSpPr>
            <p:nvPr/>
          </p:nvSpPr>
          <p:spPr bwMode="auto">
            <a:xfrm>
              <a:off x="162" y="1645"/>
              <a:ext cx="1030" cy="288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+6V  5kΩ</a:t>
              </a:r>
              <a:endPara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43021" name="Line 9"/>
            <p:cNvSpPr>
              <a:spLocks noChangeShapeType="1"/>
            </p:cNvSpPr>
            <p:nvPr/>
          </p:nvSpPr>
          <p:spPr bwMode="auto">
            <a:xfrm flipV="1">
              <a:off x="1265" y="1099"/>
              <a:ext cx="0" cy="17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3022" name="Rectangle 10"/>
            <p:cNvSpPr>
              <a:spLocks noChangeArrowheads="1"/>
            </p:cNvSpPr>
            <p:nvPr/>
          </p:nvSpPr>
          <p:spPr bwMode="auto">
            <a:xfrm rot="-5400000">
              <a:off x="640" y="1811"/>
              <a:ext cx="91" cy="251"/>
            </a:xfrm>
            <a:prstGeom prst="rect">
              <a:avLst/>
            </a:prstGeom>
            <a:ln w="317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1"/>
            <p:cNvSpPr>
              <a:spLocks noChangeShapeType="1"/>
            </p:cNvSpPr>
            <p:nvPr/>
          </p:nvSpPr>
          <p:spPr bwMode="auto">
            <a:xfrm rot="16200000" flipH="1">
              <a:off x="883" y="1866"/>
              <a:ext cx="3" cy="14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2"/>
            <p:cNvSpPr>
              <a:spLocks noChangeShapeType="1"/>
            </p:cNvSpPr>
            <p:nvPr/>
          </p:nvSpPr>
          <p:spPr bwMode="auto">
            <a:xfrm rot="16200000" flipV="1">
              <a:off x="504" y="1878"/>
              <a:ext cx="0" cy="1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13"/>
            <p:cNvSpPr>
              <a:spLocks noChangeShapeType="1"/>
            </p:cNvSpPr>
            <p:nvPr/>
          </p:nvSpPr>
          <p:spPr bwMode="auto">
            <a:xfrm flipV="1">
              <a:off x="1207" y="2356"/>
              <a:ext cx="1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4"/>
            <p:cNvSpPr>
              <a:spLocks noChangeShapeType="1"/>
            </p:cNvSpPr>
            <p:nvPr/>
          </p:nvSpPr>
          <p:spPr bwMode="auto">
            <a:xfrm flipV="1">
              <a:off x="1125" y="1778"/>
              <a:ext cx="139" cy="9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15"/>
            <p:cNvSpPr>
              <a:spLocks noChangeShapeType="1"/>
            </p:cNvSpPr>
            <p:nvPr/>
          </p:nvSpPr>
          <p:spPr bwMode="auto">
            <a:xfrm>
              <a:off x="1118" y="1974"/>
              <a:ext cx="177" cy="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16"/>
            <p:cNvSpPr>
              <a:spLocks noChangeShapeType="1"/>
            </p:cNvSpPr>
            <p:nvPr/>
          </p:nvSpPr>
          <p:spPr bwMode="auto">
            <a:xfrm flipH="1">
              <a:off x="919" y="1939"/>
              <a:ext cx="199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17"/>
            <p:cNvSpPr>
              <a:spLocks noChangeShapeType="1"/>
            </p:cNvSpPr>
            <p:nvPr/>
          </p:nvSpPr>
          <p:spPr bwMode="auto">
            <a:xfrm flipV="1">
              <a:off x="1263" y="1550"/>
              <a:ext cx="0" cy="22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18"/>
            <p:cNvSpPr>
              <a:spLocks noChangeShapeType="1"/>
            </p:cNvSpPr>
            <p:nvPr/>
          </p:nvSpPr>
          <p:spPr bwMode="auto">
            <a:xfrm>
              <a:off x="1286" y="2066"/>
              <a:ext cx="0" cy="28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Line 19"/>
            <p:cNvSpPr>
              <a:spLocks noChangeShapeType="1"/>
            </p:cNvSpPr>
            <p:nvPr/>
          </p:nvSpPr>
          <p:spPr bwMode="auto">
            <a:xfrm flipH="1">
              <a:off x="1123" y="1785"/>
              <a:ext cx="0" cy="28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Oval 20"/>
            <p:cNvSpPr>
              <a:spLocks noChangeArrowheads="1"/>
            </p:cNvSpPr>
            <p:nvPr/>
          </p:nvSpPr>
          <p:spPr bwMode="auto">
            <a:xfrm>
              <a:off x="405" y="1902"/>
              <a:ext cx="50" cy="55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Oval 21"/>
            <p:cNvSpPr>
              <a:spLocks noChangeArrowheads="1"/>
            </p:cNvSpPr>
            <p:nvPr/>
          </p:nvSpPr>
          <p:spPr bwMode="auto">
            <a:xfrm>
              <a:off x="1238" y="1047"/>
              <a:ext cx="51" cy="55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22"/>
            <p:cNvSpPr>
              <a:spLocks noChangeShapeType="1"/>
            </p:cNvSpPr>
            <p:nvPr/>
          </p:nvSpPr>
          <p:spPr bwMode="auto">
            <a:xfrm>
              <a:off x="839" y="2024"/>
              <a:ext cx="209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23"/>
            <p:cNvSpPr>
              <a:spLocks noChangeShapeType="1"/>
            </p:cNvSpPr>
            <p:nvPr/>
          </p:nvSpPr>
          <p:spPr bwMode="auto">
            <a:xfrm>
              <a:off x="1338" y="1596"/>
              <a:ext cx="0" cy="18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3036" name="Rectangle 24"/>
            <p:cNvSpPr>
              <a:spLocks noChangeArrowheads="1"/>
            </p:cNvSpPr>
            <p:nvPr/>
          </p:nvSpPr>
          <p:spPr bwMode="auto">
            <a:xfrm>
              <a:off x="1222" y="1279"/>
              <a:ext cx="83" cy="272"/>
            </a:xfrm>
            <a:prstGeom prst="rect">
              <a:avLst/>
            </a:prstGeom>
            <a:ln w="317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93" name="Rectangle 25"/>
            <p:cNvSpPr>
              <a:spLocks noChangeArrowheads="1"/>
            </p:cNvSpPr>
            <p:nvPr/>
          </p:nvSpPr>
          <p:spPr bwMode="auto">
            <a:xfrm>
              <a:off x="793" y="200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I</a:t>
              </a:r>
              <a:r>
                <a:rPr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B</a:t>
              </a:r>
              <a:endPara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672794" name="Rectangle 26"/>
            <p:cNvSpPr>
              <a:spLocks noChangeArrowheads="1"/>
            </p:cNvSpPr>
            <p:nvPr/>
          </p:nvSpPr>
          <p:spPr bwMode="auto">
            <a:xfrm>
              <a:off x="739" y="2380"/>
              <a:ext cx="3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(a)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672807" name="Rectangle 39"/>
            <p:cNvSpPr>
              <a:spLocks noChangeArrowheads="1"/>
            </p:cNvSpPr>
            <p:nvPr/>
          </p:nvSpPr>
          <p:spPr bwMode="auto">
            <a:xfrm>
              <a:off x="1338" y="1525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I</a:t>
              </a:r>
              <a:r>
                <a:rPr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C</a:t>
              </a:r>
              <a:endPara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7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95" grpId="0" autoUpdateAnimBg="0"/>
      <p:bldP spid="672796" grpId="0" autoUpdateAnimBg="0"/>
      <p:bldP spid="67279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837" name="Text Box 45"/>
          <p:cNvSpPr txBox="1">
            <a:spLocks noChangeArrowheads="1"/>
          </p:cNvSpPr>
          <p:nvPr/>
        </p:nvSpPr>
        <p:spPr bwMode="auto">
          <a:xfrm>
            <a:off x="3041650" y="476250"/>
            <a:ext cx="5778500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）因为基极偏置电源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2V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小于管子的导通电压，管子的发射结反偏，管子截止，所以管子工作在截止区。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73838" name="Text Box 46"/>
          <p:cNvSpPr txBox="1">
            <a:spLocks noChangeArrowheads="1"/>
          </p:cNvSpPr>
          <p:nvPr/>
        </p:nvSpPr>
        <p:spPr bwMode="auto">
          <a:xfrm>
            <a:off x="3130550" y="2205038"/>
            <a:ext cx="5762625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）因为基极偏置电源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+2V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大于管子的导通电压，故管子的发射结正偏，管子导通，电流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:</a:t>
            </a:r>
            <a:endParaRPr kumimoji="1" lang="en-US" altLang="zh-CN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73839" name="Object 47"/>
          <p:cNvGraphicFramePr>
            <a:graphicFrameLocks noChangeAspect="1"/>
          </p:cNvGraphicFramePr>
          <p:nvPr/>
        </p:nvGraphicFramePr>
        <p:xfrm>
          <a:off x="3763963" y="3821113"/>
          <a:ext cx="3878262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1" imgW="32613600" imgH="21031200" progId="Equation.3">
                  <p:embed/>
                </p:oleObj>
              </mc:Choice>
              <mc:Fallback>
                <p:oleObj name="Equation" r:id="rId1" imgW="32613600" imgH="21031200" progId="Equation.3">
                  <p:embed/>
                  <p:pic>
                    <p:nvPicPr>
                      <p:cNvPr id="0" name="Object 4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3963" y="3821113"/>
                        <a:ext cx="3878262" cy="1878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840" name="Text Box 48"/>
          <p:cNvSpPr txBox="1">
            <a:spLocks noChangeArrowheads="1"/>
          </p:cNvSpPr>
          <p:nvPr/>
        </p:nvSpPr>
        <p:spPr bwMode="auto">
          <a:xfrm>
            <a:off x="2627313" y="5805488"/>
            <a:ext cx="61404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kumimoji="1"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＜</a:t>
            </a:r>
            <a:r>
              <a:rPr kumimoji="1"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800" b="1" baseline="-30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CS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，所以管子工作在放大区。 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4038" name="Group 50"/>
          <p:cNvGrpSpPr/>
          <p:nvPr/>
        </p:nvGrpSpPr>
        <p:grpSpPr bwMode="auto">
          <a:xfrm>
            <a:off x="179388" y="549275"/>
            <a:ext cx="2587625" cy="2813050"/>
            <a:chOff x="162" y="935"/>
            <a:chExt cx="1630" cy="1772"/>
          </a:xfrm>
        </p:grpSpPr>
        <p:sp useBgFill="1">
          <p:nvSpPr>
            <p:cNvPr id="673843" name="Text Box 51"/>
            <p:cNvSpPr txBox="1">
              <a:spLocks noChangeArrowheads="1"/>
            </p:cNvSpPr>
            <p:nvPr/>
          </p:nvSpPr>
          <p:spPr bwMode="auto">
            <a:xfrm>
              <a:off x="1338" y="935"/>
              <a:ext cx="454" cy="54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+10V 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1kΩ   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73844" name="Text Box 52"/>
            <p:cNvSpPr txBox="1">
              <a:spLocks noChangeArrowheads="1"/>
            </p:cNvSpPr>
            <p:nvPr/>
          </p:nvSpPr>
          <p:spPr bwMode="auto">
            <a:xfrm>
              <a:off x="162" y="1645"/>
              <a:ext cx="1030" cy="288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2V  5kΩ</a:t>
              </a:r>
              <a:endPara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44063" name="Line 53"/>
            <p:cNvSpPr>
              <a:spLocks noChangeShapeType="1"/>
            </p:cNvSpPr>
            <p:nvPr/>
          </p:nvSpPr>
          <p:spPr bwMode="auto">
            <a:xfrm flipV="1">
              <a:off x="1265" y="1099"/>
              <a:ext cx="0" cy="17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4064" name="Rectangle 54"/>
            <p:cNvSpPr>
              <a:spLocks noChangeArrowheads="1"/>
            </p:cNvSpPr>
            <p:nvPr/>
          </p:nvSpPr>
          <p:spPr bwMode="auto">
            <a:xfrm rot="-5400000">
              <a:off x="640" y="1811"/>
              <a:ext cx="91" cy="251"/>
            </a:xfrm>
            <a:prstGeom prst="rect">
              <a:avLst/>
            </a:prstGeom>
            <a:ln w="317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55"/>
            <p:cNvSpPr>
              <a:spLocks noChangeShapeType="1"/>
            </p:cNvSpPr>
            <p:nvPr/>
          </p:nvSpPr>
          <p:spPr bwMode="auto">
            <a:xfrm rot="16200000" flipH="1">
              <a:off x="883" y="1866"/>
              <a:ext cx="3" cy="14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56"/>
            <p:cNvSpPr>
              <a:spLocks noChangeShapeType="1"/>
            </p:cNvSpPr>
            <p:nvPr/>
          </p:nvSpPr>
          <p:spPr bwMode="auto">
            <a:xfrm rot="16200000" flipV="1">
              <a:off x="504" y="1878"/>
              <a:ext cx="0" cy="1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57"/>
            <p:cNvSpPr>
              <a:spLocks noChangeShapeType="1"/>
            </p:cNvSpPr>
            <p:nvPr/>
          </p:nvSpPr>
          <p:spPr bwMode="auto">
            <a:xfrm flipV="1">
              <a:off x="1207" y="2356"/>
              <a:ext cx="1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58"/>
            <p:cNvSpPr>
              <a:spLocks noChangeShapeType="1"/>
            </p:cNvSpPr>
            <p:nvPr/>
          </p:nvSpPr>
          <p:spPr bwMode="auto">
            <a:xfrm flipV="1">
              <a:off x="1125" y="1778"/>
              <a:ext cx="139" cy="9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Line 59"/>
            <p:cNvSpPr>
              <a:spLocks noChangeShapeType="1"/>
            </p:cNvSpPr>
            <p:nvPr/>
          </p:nvSpPr>
          <p:spPr bwMode="auto">
            <a:xfrm>
              <a:off x="1118" y="1974"/>
              <a:ext cx="177" cy="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Line 60"/>
            <p:cNvSpPr>
              <a:spLocks noChangeShapeType="1"/>
            </p:cNvSpPr>
            <p:nvPr/>
          </p:nvSpPr>
          <p:spPr bwMode="auto">
            <a:xfrm flipH="1">
              <a:off x="919" y="1939"/>
              <a:ext cx="199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Line 61"/>
            <p:cNvSpPr>
              <a:spLocks noChangeShapeType="1"/>
            </p:cNvSpPr>
            <p:nvPr/>
          </p:nvSpPr>
          <p:spPr bwMode="auto">
            <a:xfrm flipV="1">
              <a:off x="1263" y="1550"/>
              <a:ext cx="0" cy="22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62"/>
            <p:cNvSpPr>
              <a:spLocks noChangeShapeType="1"/>
            </p:cNvSpPr>
            <p:nvPr/>
          </p:nvSpPr>
          <p:spPr bwMode="auto">
            <a:xfrm>
              <a:off x="1286" y="2066"/>
              <a:ext cx="0" cy="28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Line 63"/>
            <p:cNvSpPr>
              <a:spLocks noChangeShapeType="1"/>
            </p:cNvSpPr>
            <p:nvPr/>
          </p:nvSpPr>
          <p:spPr bwMode="auto">
            <a:xfrm flipH="1">
              <a:off x="1123" y="1785"/>
              <a:ext cx="0" cy="28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Oval 64"/>
            <p:cNvSpPr>
              <a:spLocks noChangeArrowheads="1"/>
            </p:cNvSpPr>
            <p:nvPr/>
          </p:nvSpPr>
          <p:spPr bwMode="auto">
            <a:xfrm>
              <a:off x="405" y="1902"/>
              <a:ext cx="50" cy="55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Oval 65"/>
            <p:cNvSpPr>
              <a:spLocks noChangeArrowheads="1"/>
            </p:cNvSpPr>
            <p:nvPr/>
          </p:nvSpPr>
          <p:spPr bwMode="auto">
            <a:xfrm>
              <a:off x="1238" y="1047"/>
              <a:ext cx="51" cy="55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66"/>
            <p:cNvSpPr>
              <a:spLocks noChangeShapeType="1"/>
            </p:cNvSpPr>
            <p:nvPr/>
          </p:nvSpPr>
          <p:spPr bwMode="auto">
            <a:xfrm>
              <a:off x="839" y="2024"/>
              <a:ext cx="209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Line 67"/>
            <p:cNvSpPr>
              <a:spLocks noChangeShapeType="1"/>
            </p:cNvSpPr>
            <p:nvPr/>
          </p:nvSpPr>
          <p:spPr bwMode="auto">
            <a:xfrm>
              <a:off x="1338" y="1596"/>
              <a:ext cx="0" cy="18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4078" name="Rectangle 68"/>
            <p:cNvSpPr>
              <a:spLocks noChangeArrowheads="1"/>
            </p:cNvSpPr>
            <p:nvPr/>
          </p:nvSpPr>
          <p:spPr bwMode="auto">
            <a:xfrm>
              <a:off x="1222" y="1279"/>
              <a:ext cx="83" cy="272"/>
            </a:xfrm>
            <a:prstGeom prst="rect">
              <a:avLst/>
            </a:prstGeom>
            <a:ln w="317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61" name="Rectangle 69"/>
            <p:cNvSpPr>
              <a:spLocks noChangeArrowheads="1"/>
            </p:cNvSpPr>
            <p:nvPr/>
          </p:nvSpPr>
          <p:spPr bwMode="auto">
            <a:xfrm>
              <a:off x="793" y="200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I</a:t>
              </a:r>
              <a:r>
                <a:rPr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B</a:t>
              </a:r>
              <a:endPara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673862" name="Rectangle 70"/>
            <p:cNvSpPr>
              <a:spLocks noChangeArrowheads="1"/>
            </p:cNvSpPr>
            <p:nvPr/>
          </p:nvSpPr>
          <p:spPr bwMode="auto">
            <a:xfrm>
              <a:off x="739" y="2380"/>
              <a:ext cx="39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(b)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673863" name="Rectangle 71"/>
            <p:cNvSpPr>
              <a:spLocks noChangeArrowheads="1"/>
            </p:cNvSpPr>
            <p:nvPr/>
          </p:nvSpPr>
          <p:spPr bwMode="auto">
            <a:xfrm>
              <a:off x="1338" y="1525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I</a:t>
              </a:r>
              <a:r>
                <a:rPr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C</a:t>
              </a:r>
              <a:endPara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</p:grpSp>
      <p:grpSp>
        <p:nvGrpSpPr>
          <p:cNvPr id="3" name="Group 72"/>
          <p:cNvGrpSpPr/>
          <p:nvPr/>
        </p:nvGrpSpPr>
        <p:grpSpPr bwMode="auto">
          <a:xfrm>
            <a:off x="323850" y="3284538"/>
            <a:ext cx="2587625" cy="2813050"/>
            <a:chOff x="162" y="935"/>
            <a:chExt cx="1630" cy="1772"/>
          </a:xfrm>
        </p:grpSpPr>
        <p:sp useBgFill="1">
          <p:nvSpPr>
            <p:cNvPr id="673865" name="Text Box 73"/>
            <p:cNvSpPr txBox="1">
              <a:spLocks noChangeArrowheads="1"/>
            </p:cNvSpPr>
            <p:nvPr/>
          </p:nvSpPr>
          <p:spPr bwMode="auto">
            <a:xfrm>
              <a:off x="1338" y="935"/>
              <a:ext cx="454" cy="54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+10V 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1kΩ   </a:t>
              </a:r>
              <a:endPara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 useBgFill="1">
          <p:nvSpPr>
            <p:cNvPr id="673866" name="Text Box 74"/>
            <p:cNvSpPr txBox="1">
              <a:spLocks noChangeArrowheads="1"/>
            </p:cNvSpPr>
            <p:nvPr/>
          </p:nvSpPr>
          <p:spPr bwMode="auto">
            <a:xfrm>
              <a:off x="162" y="1645"/>
              <a:ext cx="1030" cy="288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defRPr/>
              </a:pP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+</a:t>
              </a:r>
              <a:r>
                <a:rPr lang="en-US" altLang="zh-CN" sz="24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2V  5kΩ</a:t>
              </a:r>
              <a:endPara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44042" name="Line 75"/>
            <p:cNvSpPr>
              <a:spLocks noChangeShapeType="1"/>
            </p:cNvSpPr>
            <p:nvPr/>
          </p:nvSpPr>
          <p:spPr bwMode="auto">
            <a:xfrm flipV="1">
              <a:off x="1265" y="1099"/>
              <a:ext cx="0" cy="17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4043" name="Rectangle 76"/>
            <p:cNvSpPr>
              <a:spLocks noChangeArrowheads="1"/>
            </p:cNvSpPr>
            <p:nvPr/>
          </p:nvSpPr>
          <p:spPr bwMode="auto">
            <a:xfrm rot="-5400000">
              <a:off x="640" y="1811"/>
              <a:ext cx="91" cy="251"/>
            </a:xfrm>
            <a:prstGeom prst="rect">
              <a:avLst/>
            </a:prstGeom>
            <a:ln w="317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77"/>
            <p:cNvSpPr>
              <a:spLocks noChangeShapeType="1"/>
            </p:cNvSpPr>
            <p:nvPr/>
          </p:nvSpPr>
          <p:spPr bwMode="auto">
            <a:xfrm rot="16200000" flipH="1">
              <a:off x="883" y="1866"/>
              <a:ext cx="3" cy="14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78"/>
            <p:cNvSpPr>
              <a:spLocks noChangeShapeType="1"/>
            </p:cNvSpPr>
            <p:nvPr/>
          </p:nvSpPr>
          <p:spPr bwMode="auto">
            <a:xfrm rot="16200000" flipV="1">
              <a:off x="504" y="1878"/>
              <a:ext cx="0" cy="1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79"/>
            <p:cNvSpPr>
              <a:spLocks noChangeShapeType="1"/>
            </p:cNvSpPr>
            <p:nvPr/>
          </p:nvSpPr>
          <p:spPr bwMode="auto">
            <a:xfrm flipV="1">
              <a:off x="1207" y="2356"/>
              <a:ext cx="1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80"/>
            <p:cNvSpPr>
              <a:spLocks noChangeShapeType="1"/>
            </p:cNvSpPr>
            <p:nvPr/>
          </p:nvSpPr>
          <p:spPr bwMode="auto">
            <a:xfrm flipV="1">
              <a:off x="1125" y="1778"/>
              <a:ext cx="139" cy="9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81"/>
            <p:cNvSpPr>
              <a:spLocks noChangeShapeType="1"/>
            </p:cNvSpPr>
            <p:nvPr/>
          </p:nvSpPr>
          <p:spPr bwMode="auto">
            <a:xfrm>
              <a:off x="1118" y="1974"/>
              <a:ext cx="177" cy="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82"/>
            <p:cNvSpPr>
              <a:spLocks noChangeShapeType="1"/>
            </p:cNvSpPr>
            <p:nvPr/>
          </p:nvSpPr>
          <p:spPr bwMode="auto">
            <a:xfrm flipH="1">
              <a:off x="919" y="1939"/>
              <a:ext cx="199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83"/>
            <p:cNvSpPr>
              <a:spLocks noChangeShapeType="1"/>
            </p:cNvSpPr>
            <p:nvPr/>
          </p:nvSpPr>
          <p:spPr bwMode="auto">
            <a:xfrm flipV="1">
              <a:off x="1263" y="1550"/>
              <a:ext cx="0" cy="22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84"/>
            <p:cNvSpPr>
              <a:spLocks noChangeShapeType="1"/>
            </p:cNvSpPr>
            <p:nvPr/>
          </p:nvSpPr>
          <p:spPr bwMode="auto">
            <a:xfrm>
              <a:off x="1286" y="2066"/>
              <a:ext cx="0" cy="28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85"/>
            <p:cNvSpPr>
              <a:spLocks noChangeShapeType="1"/>
            </p:cNvSpPr>
            <p:nvPr/>
          </p:nvSpPr>
          <p:spPr bwMode="auto">
            <a:xfrm flipH="1">
              <a:off x="1123" y="1785"/>
              <a:ext cx="0" cy="28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Oval 86"/>
            <p:cNvSpPr>
              <a:spLocks noChangeArrowheads="1"/>
            </p:cNvSpPr>
            <p:nvPr/>
          </p:nvSpPr>
          <p:spPr bwMode="auto">
            <a:xfrm>
              <a:off x="405" y="1902"/>
              <a:ext cx="50" cy="55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Oval 87"/>
            <p:cNvSpPr>
              <a:spLocks noChangeArrowheads="1"/>
            </p:cNvSpPr>
            <p:nvPr/>
          </p:nvSpPr>
          <p:spPr bwMode="auto">
            <a:xfrm>
              <a:off x="1238" y="1047"/>
              <a:ext cx="51" cy="55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88"/>
            <p:cNvSpPr>
              <a:spLocks noChangeShapeType="1"/>
            </p:cNvSpPr>
            <p:nvPr/>
          </p:nvSpPr>
          <p:spPr bwMode="auto">
            <a:xfrm>
              <a:off x="839" y="2024"/>
              <a:ext cx="209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89"/>
            <p:cNvSpPr>
              <a:spLocks noChangeShapeType="1"/>
            </p:cNvSpPr>
            <p:nvPr/>
          </p:nvSpPr>
          <p:spPr bwMode="auto">
            <a:xfrm>
              <a:off x="1338" y="1596"/>
              <a:ext cx="0" cy="18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4057" name="Rectangle 90"/>
            <p:cNvSpPr>
              <a:spLocks noChangeArrowheads="1"/>
            </p:cNvSpPr>
            <p:nvPr/>
          </p:nvSpPr>
          <p:spPr bwMode="auto">
            <a:xfrm>
              <a:off x="1222" y="1279"/>
              <a:ext cx="83" cy="272"/>
            </a:xfrm>
            <a:prstGeom prst="rect">
              <a:avLst/>
            </a:prstGeom>
            <a:ln w="31750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83" name="Rectangle 91"/>
            <p:cNvSpPr>
              <a:spLocks noChangeArrowheads="1"/>
            </p:cNvSpPr>
            <p:nvPr/>
          </p:nvSpPr>
          <p:spPr bwMode="auto">
            <a:xfrm>
              <a:off x="793" y="200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I</a:t>
              </a:r>
              <a:r>
                <a:rPr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B</a:t>
              </a:r>
              <a:endPara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673884" name="Rectangle 92"/>
            <p:cNvSpPr>
              <a:spLocks noChangeArrowheads="1"/>
            </p:cNvSpPr>
            <p:nvPr/>
          </p:nvSpPr>
          <p:spPr bwMode="auto">
            <a:xfrm>
              <a:off x="739" y="2380"/>
              <a:ext cx="3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(c)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  <p:sp>
          <p:nvSpPr>
            <p:cNvPr id="673885" name="Rectangle 93"/>
            <p:cNvSpPr>
              <a:spLocks noChangeArrowheads="1"/>
            </p:cNvSpPr>
            <p:nvPr/>
          </p:nvSpPr>
          <p:spPr bwMode="auto">
            <a:xfrm>
              <a:off x="1338" y="1525"/>
              <a:ext cx="28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I</a:t>
              </a:r>
              <a:r>
                <a:rPr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C</a:t>
              </a:r>
              <a:endPara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37" grpId="0" autoUpdateAnimBg="0"/>
      <p:bldP spid="673838" grpId="0" autoUpdateAnimBg="0"/>
      <p:bldP spid="67384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250825" y="476250"/>
            <a:ext cx="6000750" cy="57943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4. 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三极管的主要参数</a:t>
            </a:r>
            <a:endParaRPr kumimoji="1" lang="zh-CN" altLang="en-US" sz="3200" b="1" dirty="0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107950" y="1619250"/>
            <a:ext cx="8788400" cy="9461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indent="762000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前面的电路中，三极管的发射极是输入、输出的公共点，称为共射接法，相应还有共基、共集接法。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698500" y="2705100"/>
            <a:ext cx="6381750" cy="57943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803070505020304" pitchFamily="18" charset="0"/>
                <a:ea typeface="楷体_GB2312" pitchFamily="49" charset="-122"/>
              </a:rPr>
              <a:t>共射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803070505020304" pitchFamily="18" charset="0"/>
                <a:ea typeface="楷体_GB2312" pitchFamily="49" charset="-122"/>
              </a:rPr>
              <a:t>直流电流放大系数</a:t>
            </a:r>
            <a:r>
              <a:rPr kumimoji="1" lang="zh-CN" altLang="en-US" sz="3200" b="1" dirty="0">
                <a:latin typeface="Times New Roman" panose="02020803070505020304" pitchFamily="18" charset="0"/>
                <a:ea typeface="楷体_GB2312" pitchFamily="49" charset="-122"/>
              </a:rPr>
              <a:t>：</a:t>
            </a:r>
            <a:endParaRPr kumimoji="1" lang="zh-CN" altLang="en-US" sz="32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662533" name="Object 5"/>
          <p:cNvGraphicFramePr>
            <a:graphicFrameLocks noChangeAspect="1"/>
          </p:cNvGraphicFramePr>
          <p:nvPr/>
        </p:nvGraphicFramePr>
        <p:xfrm>
          <a:off x="5181600" y="2479675"/>
          <a:ext cx="14065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公式" r:id="rId1" imgW="12801600" imgH="10058400" progId="Equation.3">
                  <p:embed/>
                </p:oleObj>
              </mc:Choice>
              <mc:Fallback>
                <p:oleObj name="公式" r:id="rId1" imgW="12801600" imgH="100584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1600" y="2479675"/>
                        <a:ext cx="1406525" cy="1196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714375" y="1000125"/>
            <a:ext cx="6048375" cy="646113"/>
            <a:chOff x="521" y="663"/>
            <a:chExt cx="3810" cy="407"/>
          </a:xfrm>
        </p:grpSpPr>
        <p:sp>
          <p:nvSpPr>
            <p:cNvPr id="41996" name="Text Box 7"/>
            <p:cNvSpPr txBox="1">
              <a:spLocks noChangeArrowheads="1"/>
            </p:cNvSpPr>
            <p:nvPr/>
          </p:nvSpPr>
          <p:spPr bwMode="auto">
            <a:xfrm>
              <a:off x="521" y="663"/>
              <a:ext cx="3810" cy="370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(1) </a:t>
              </a:r>
              <a:r>
                <a:rPr kumimoji="1" lang="zh-CN" altLang="en-US" sz="3200" b="1" dirty="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电流放大系数</a:t>
              </a:r>
              <a:r>
                <a:rPr kumimoji="1" lang="zh-CN" altLang="en-US" sz="3200" b="1" dirty="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     和 </a:t>
              </a:r>
              <a:r>
                <a:rPr kumimoji="1" lang="zh-CN" altLang="en-US" sz="3200" b="1" i="1" dirty="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</a:t>
              </a:r>
              <a:endParaRPr kumimoji="1" lang="zh-CN" altLang="en-US" sz="3200" b="1" i="1" dirty="0"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endParaRPr>
            </a:p>
          </p:txBody>
        </p:sp>
        <p:graphicFrame>
          <p:nvGraphicFramePr>
            <p:cNvPr id="41989" name="Object 8"/>
            <p:cNvGraphicFramePr>
              <a:graphicFrameLocks noChangeAspect="1"/>
            </p:cNvGraphicFramePr>
            <p:nvPr/>
          </p:nvGraphicFramePr>
          <p:xfrm>
            <a:off x="2456" y="663"/>
            <a:ext cx="407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8" name="公式" r:id="rId3" imgW="3962400" imgH="5486400" progId="Equation.3">
                    <p:embed/>
                  </p:oleObj>
                </mc:Choice>
                <mc:Fallback>
                  <p:oleObj name="公式" r:id="rId3" imgW="3962400" imgH="5486400" progId="Equation.3">
                    <p:embed/>
                    <p:pic>
                      <p:nvPicPr>
                        <p:cNvPr id="0" name="Object 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56" y="663"/>
                          <a:ext cx="407" cy="40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2537" name="Object 9"/>
          <p:cNvGraphicFramePr>
            <a:graphicFrameLocks noChangeAspect="1"/>
          </p:cNvGraphicFramePr>
          <p:nvPr/>
        </p:nvGraphicFramePr>
        <p:xfrm>
          <a:off x="5178425" y="3698875"/>
          <a:ext cx="14811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5" imgW="13716000" imgH="9144000" progId="Equation.3">
                  <p:embed/>
                </p:oleObj>
              </mc:Choice>
              <mc:Fallback>
                <p:oleObj name="公式" r:id="rId5" imgW="13716000" imgH="9144000" progId="Equation.3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8425" y="3698875"/>
                        <a:ext cx="1481138" cy="1065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38" name="Rectangle 10"/>
          <p:cNvSpPr>
            <a:spLocks noChangeArrowheads="1"/>
          </p:cNvSpPr>
          <p:nvPr/>
        </p:nvSpPr>
        <p:spPr bwMode="auto">
          <a:xfrm>
            <a:off x="811213" y="3997325"/>
            <a:ext cx="432911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803070505020304" pitchFamily="18" charset="0"/>
                <a:ea typeface="楷体_GB2312" pitchFamily="49" charset="-122"/>
              </a:rPr>
              <a:t>共射</a:t>
            </a:r>
            <a:r>
              <a:rPr kumimoji="1" lang="zh-CN" altLang="en-US" sz="3200" b="1" dirty="0">
                <a:solidFill>
                  <a:srgbClr val="CC330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交流电流放大系数：</a:t>
            </a:r>
            <a:endParaRPr kumimoji="1" lang="zh-CN" altLang="en-US" sz="3200" b="1" dirty="0">
              <a:solidFill>
                <a:srgbClr val="CC3300"/>
              </a:solidFill>
              <a:latin typeface="Times New Roman" panose="02020803070505020304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62539" name="Text Box 11"/>
          <p:cNvSpPr txBox="1">
            <a:spLocks noChangeArrowheads="1"/>
          </p:cNvSpPr>
          <p:nvPr/>
        </p:nvSpPr>
        <p:spPr bwMode="auto">
          <a:xfrm>
            <a:off x="844550" y="5070475"/>
            <a:ext cx="76882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常用的小功率晶体管，</a:t>
            </a:r>
            <a:r>
              <a:rPr kumimoji="1" lang="en-US" altLang="zh-CN" sz="2800" b="1" i="1" dirty="0">
                <a:latin typeface="楷体_GB2312" pitchFamily="49" charset="-122"/>
                <a:ea typeface="楷体_GB2312" pitchFamily="49" charset="-122"/>
              </a:rPr>
              <a:t>β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值一般为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200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。 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62540" name="Object 12"/>
          <p:cNvGraphicFramePr>
            <a:graphicFrameLocks noChangeAspect="1"/>
          </p:cNvGraphicFramePr>
          <p:nvPr/>
        </p:nvGraphicFramePr>
        <p:xfrm>
          <a:off x="6929438" y="3268663"/>
          <a:ext cx="11715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公式" r:id="rId7" imgW="10363200" imgH="5486400" progId="Equation.3">
                  <p:embed/>
                </p:oleObj>
              </mc:Choice>
              <mc:Fallback>
                <p:oleObj name="公式" r:id="rId7" imgW="10363200" imgH="54864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9438" y="3268663"/>
                        <a:ext cx="1171575" cy="630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 autoUpdateAnimBg="0"/>
      <p:bldP spid="662531" grpId="0" autoUpdateAnimBg="0"/>
      <p:bldP spid="662532" grpId="0" autoUpdateAnimBg="0"/>
      <p:bldP spid="662538" grpId="0" autoUpdateAnimBg="0"/>
      <p:bldP spid="66253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596900" y="1038225"/>
            <a:ext cx="7904190" cy="95628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①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集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基极反向电流</a:t>
            </a:r>
            <a:r>
              <a:rPr kumimoji="1" lang="en-US" altLang="zh-CN" sz="2800" b="1" i="1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CBO</a:t>
            </a:r>
            <a:r>
              <a:rPr kumimoji="1" lang="zh-CN" altLang="en-US" sz="2800" b="1" baseline="-25000" dirty="0" smtClean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：</a:t>
            </a:r>
            <a:r>
              <a:rPr lang="zh-CN" altLang="en-US" sz="2800" dirty="0" smtClean="0"/>
              <a:t>指发射极开路，</a:t>
            </a:r>
            <a:r>
              <a:rPr lang="en-US" sz="2800" dirty="0" smtClean="0"/>
              <a:t>C</a:t>
            </a:r>
            <a:r>
              <a:rPr lang="zh-CN" altLang="en-US" sz="2800" dirty="0" smtClean="0"/>
              <a:t>与</a:t>
            </a:r>
            <a:r>
              <a:rPr lang="en-US" sz="2800" dirty="0" smtClean="0"/>
              <a:t>B</a:t>
            </a:r>
            <a:r>
              <a:rPr lang="zh-CN" altLang="en-US" sz="2800" dirty="0" smtClean="0"/>
              <a:t>之间加反向电压时产生的电流。</a:t>
            </a:r>
            <a:endParaRPr kumimoji="1" lang="en-US" altLang="zh-CN" sz="2800" b="1" baseline="-25000" dirty="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3555" name="AutoShape 3"/>
          <p:cNvSpPr>
            <a:spLocks noChangeArrowheads="1"/>
          </p:cNvSpPr>
          <p:nvPr/>
        </p:nvSpPr>
        <p:spPr bwMode="auto">
          <a:xfrm>
            <a:off x="6072198" y="1643050"/>
            <a:ext cx="2420938" cy="4625975"/>
          </a:xfrm>
          <a:prstGeom prst="horizontalScroll">
            <a:avLst>
              <a:gd name="adj" fmla="val 12500"/>
            </a:avLst>
          </a:prstGeom>
          <a:solidFill>
            <a:srgbClr val="CCFFCC"/>
          </a:solidFill>
          <a:ln w="381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 dirty="0">
                <a:latin typeface="Times New Roman" panose="02020803070505020304" pitchFamily="18" charset="0"/>
                <a:ea typeface="楷体_GB2312" pitchFamily="49" charset="-122"/>
              </a:rPr>
              <a:t>CBO</a:t>
            </a:r>
            <a:r>
              <a:rPr kumimoji="1" lang="zh-CN" altLang="en-US" sz="3200" b="1" dirty="0">
                <a:latin typeface="Times New Roman" panose="02020803070505020304" pitchFamily="18" charset="0"/>
                <a:ea typeface="楷体_GB2312" pitchFamily="49" charset="-122"/>
              </a:rPr>
              <a:t>是集电结反偏，由少子的漂移形成的反向电流，受温度变化影响。</a:t>
            </a:r>
            <a:endParaRPr kumimoji="1" lang="zh-CN" altLang="en-US" sz="32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628775" y="1649413"/>
            <a:ext cx="118268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zh-CN" sz="32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561975" y="461963"/>
            <a:ext cx="49466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两个极间电流</a:t>
            </a:r>
            <a:endParaRPr kumimoji="1" lang="zh-CN" altLang="en-US" sz="2800" b="1" dirty="0">
              <a:solidFill>
                <a:srgbClr val="FF505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90538" y="2974975"/>
            <a:ext cx="5160962" cy="2759075"/>
            <a:chOff x="462" y="1358"/>
            <a:chExt cx="3256" cy="1774"/>
          </a:xfrm>
        </p:grpSpPr>
        <p:sp>
          <p:nvSpPr>
            <p:cNvPr id="149513" name="Line 7"/>
            <p:cNvSpPr>
              <a:spLocks noChangeShapeType="1"/>
            </p:cNvSpPr>
            <p:nvPr/>
          </p:nvSpPr>
          <p:spPr bwMode="auto">
            <a:xfrm>
              <a:off x="1241" y="2058"/>
              <a:ext cx="55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4" name="Line 8"/>
            <p:cNvSpPr>
              <a:spLocks noChangeShapeType="1"/>
            </p:cNvSpPr>
            <p:nvPr/>
          </p:nvSpPr>
          <p:spPr bwMode="auto">
            <a:xfrm>
              <a:off x="1785" y="1895"/>
              <a:ext cx="0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5" name="Line 9"/>
            <p:cNvSpPr>
              <a:spLocks noChangeShapeType="1"/>
            </p:cNvSpPr>
            <p:nvPr/>
          </p:nvSpPr>
          <p:spPr bwMode="auto">
            <a:xfrm>
              <a:off x="1785" y="2108"/>
              <a:ext cx="195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6" name="Line 10"/>
            <p:cNvSpPr>
              <a:spLocks noChangeShapeType="1"/>
            </p:cNvSpPr>
            <p:nvPr/>
          </p:nvSpPr>
          <p:spPr bwMode="auto">
            <a:xfrm flipV="1">
              <a:off x="1785" y="1856"/>
              <a:ext cx="195" cy="1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7" name="Line 11"/>
            <p:cNvSpPr>
              <a:spLocks noChangeShapeType="1"/>
            </p:cNvSpPr>
            <p:nvPr/>
          </p:nvSpPr>
          <p:spPr bwMode="auto">
            <a:xfrm>
              <a:off x="1968" y="1367"/>
              <a:ext cx="0" cy="5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18" name="Line 12"/>
            <p:cNvSpPr>
              <a:spLocks noChangeShapeType="1"/>
            </p:cNvSpPr>
            <p:nvPr/>
          </p:nvSpPr>
          <p:spPr bwMode="auto">
            <a:xfrm>
              <a:off x="1968" y="2270"/>
              <a:ext cx="0" cy="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49519" name="Group 13"/>
            <p:cNvGrpSpPr/>
            <p:nvPr/>
          </p:nvGrpSpPr>
          <p:grpSpPr bwMode="auto">
            <a:xfrm>
              <a:off x="462" y="1818"/>
              <a:ext cx="845" cy="500"/>
              <a:chOff x="522" y="1488"/>
              <a:chExt cx="858" cy="534"/>
            </a:xfrm>
          </p:grpSpPr>
          <p:sp>
            <p:nvSpPr>
              <p:cNvPr id="149534" name="Oval 14"/>
              <p:cNvSpPr>
                <a:spLocks noChangeArrowheads="1"/>
              </p:cNvSpPr>
              <p:nvPr/>
            </p:nvSpPr>
            <p:spPr bwMode="auto">
              <a:xfrm>
                <a:off x="684" y="1488"/>
                <a:ext cx="516" cy="5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49535" name="Group 15"/>
              <p:cNvGrpSpPr/>
              <p:nvPr/>
            </p:nvGrpSpPr>
            <p:grpSpPr bwMode="auto">
              <a:xfrm>
                <a:off x="522" y="1537"/>
                <a:ext cx="858" cy="398"/>
                <a:chOff x="522" y="1537"/>
                <a:chExt cx="858" cy="398"/>
              </a:xfrm>
            </p:grpSpPr>
            <p:sp>
              <p:nvSpPr>
                <p:cNvPr id="14953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95" y="1537"/>
                  <a:ext cx="510" cy="39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en-US" sz="3200" b="1">
                      <a:latin typeface="Times New Roman" panose="02020803070505020304" pitchFamily="18" charset="0"/>
                      <a:ea typeface="楷体_GB2312" pitchFamily="49" charset="-122"/>
                      <a:sym typeface="Symbol" pitchFamily="18" charset="2"/>
                    </a:rPr>
                    <a:t></a:t>
                  </a:r>
                  <a:r>
                    <a:rPr kumimoji="1" lang="en-US" altLang="zh-CN" sz="3200" b="1">
                      <a:latin typeface="Times New Roman" panose="02020803070505020304" pitchFamily="18" charset="0"/>
                      <a:ea typeface="楷体_GB2312" pitchFamily="49" charset="-122"/>
                    </a:rPr>
                    <a:t>A</a:t>
                  </a:r>
                  <a:endParaRPr kumimoji="1" lang="en-US" altLang="zh-CN" sz="3200" b="1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9537" name="Line 17"/>
                <p:cNvSpPr>
                  <a:spLocks noChangeShapeType="1"/>
                </p:cNvSpPr>
                <p:nvPr/>
              </p:nvSpPr>
              <p:spPr bwMode="auto">
                <a:xfrm>
                  <a:off x="1212" y="1752"/>
                  <a:ext cx="1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5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522" y="1758"/>
                  <a:ext cx="1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9520" name="Group 19"/>
            <p:cNvGrpSpPr/>
            <p:nvPr/>
          </p:nvGrpSpPr>
          <p:grpSpPr bwMode="auto">
            <a:xfrm>
              <a:off x="3251" y="1834"/>
              <a:ext cx="467" cy="685"/>
              <a:chOff x="3065" y="3041"/>
              <a:chExt cx="474" cy="876"/>
            </a:xfrm>
          </p:grpSpPr>
          <p:sp>
            <p:nvSpPr>
              <p:cNvPr id="149528" name="Line 20"/>
              <p:cNvSpPr>
                <a:spLocks noChangeShapeType="1"/>
              </p:cNvSpPr>
              <p:nvPr/>
            </p:nvSpPr>
            <p:spPr bwMode="auto">
              <a:xfrm rot="5400000">
                <a:off x="3302" y="2978"/>
                <a:ext cx="0" cy="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29" name="Line 21"/>
              <p:cNvSpPr>
                <a:spLocks noChangeShapeType="1"/>
              </p:cNvSpPr>
              <p:nvPr/>
            </p:nvSpPr>
            <p:spPr bwMode="auto">
              <a:xfrm rot="5400000">
                <a:off x="3305" y="3263"/>
                <a:ext cx="0" cy="2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30" name="Line 22"/>
              <p:cNvSpPr>
                <a:spLocks noChangeShapeType="1"/>
              </p:cNvSpPr>
              <p:nvPr/>
            </p:nvSpPr>
            <p:spPr bwMode="auto">
              <a:xfrm rot="5400000">
                <a:off x="3215" y="3131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31" name="Line 23"/>
              <p:cNvSpPr>
                <a:spLocks noChangeShapeType="1"/>
              </p:cNvSpPr>
              <p:nvPr/>
            </p:nvSpPr>
            <p:spPr bwMode="auto">
              <a:xfrm rot="5400000">
                <a:off x="3302" y="3326"/>
                <a:ext cx="0" cy="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32" name="Line 24"/>
              <p:cNvSpPr>
                <a:spLocks noChangeShapeType="1"/>
              </p:cNvSpPr>
              <p:nvPr/>
            </p:nvSpPr>
            <p:spPr bwMode="auto">
              <a:xfrm rot="5400000">
                <a:off x="3305" y="3611"/>
                <a:ext cx="0" cy="2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533" name="Line 25"/>
              <p:cNvSpPr>
                <a:spLocks noChangeShapeType="1"/>
              </p:cNvSpPr>
              <p:nvPr/>
            </p:nvSpPr>
            <p:spPr bwMode="auto">
              <a:xfrm rot="5400000">
                <a:off x="3227" y="3827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9521" name="Line 26"/>
            <p:cNvSpPr>
              <a:spLocks noChangeShapeType="1"/>
            </p:cNvSpPr>
            <p:nvPr/>
          </p:nvSpPr>
          <p:spPr bwMode="auto">
            <a:xfrm>
              <a:off x="1964" y="1369"/>
              <a:ext cx="15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2" name="Line 27"/>
            <p:cNvSpPr>
              <a:spLocks noChangeShapeType="1"/>
            </p:cNvSpPr>
            <p:nvPr/>
          </p:nvSpPr>
          <p:spPr bwMode="auto">
            <a:xfrm flipV="1">
              <a:off x="3489" y="1358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3" name="Line 28"/>
            <p:cNvSpPr>
              <a:spLocks noChangeShapeType="1"/>
            </p:cNvSpPr>
            <p:nvPr/>
          </p:nvSpPr>
          <p:spPr bwMode="auto">
            <a:xfrm>
              <a:off x="467" y="2065"/>
              <a:ext cx="0" cy="1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4" name="Line 29"/>
            <p:cNvSpPr>
              <a:spLocks noChangeShapeType="1"/>
            </p:cNvSpPr>
            <p:nvPr/>
          </p:nvSpPr>
          <p:spPr bwMode="auto">
            <a:xfrm>
              <a:off x="467" y="3121"/>
              <a:ext cx="30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5" name="Line 30"/>
            <p:cNvSpPr>
              <a:spLocks noChangeShapeType="1"/>
            </p:cNvSpPr>
            <p:nvPr/>
          </p:nvSpPr>
          <p:spPr bwMode="auto">
            <a:xfrm>
              <a:off x="3505" y="2503"/>
              <a:ext cx="0" cy="6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9526" name="Text Box 31"/>
            <p:cNvSpPr txBox="1">
              <a:spLocks noChangeArrowheads="1"/>
            </p:cNvSpPr>
            <p:nvPr/>
          </p:nvSpPr>
          <p:spPr bwMode="auto">
            <a:xfrm>
              <a:off x="1041" y="1368"/>
              <a:ext cx="638" cy="373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CBO</a:t>
              </a:r>
              <a:endParaRPr kumimoji="1" lang="en-US" altLang="zh-CN" sz="32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49527" name="Freeform 32"/>
            <p:cNvSpPr/>
            <p:nvPr/>
          </p:nvSpPr>
          <p:spPr bwMode="auto">
            <a:xfrm>
              <a:off x="1224" y="1452"/>
              <a:ext cx="624" cy="452"/>
            </a:xfrm>
            <a:custGeom>
              <a:avLst/>
              <a:gdLst>
                <a:gd name="T0" fmla="*/ 624 w 624"/>
                <a:gd name="T1" fmla="*/ 0 h 452"/>
                <a:gd name="T2" fmla="*/ 540 w 624"/>
                <a:gd name="T3" fmla="*/ 216 h 452"/>
                <a:gd name="T4" fmla="*/ 408 w 624"/>
                <a:gd name="T5" fmla="*/ 396 h 452"/>
                <a:gd name="T6" fmla="*/ 216 w 624"/>
                <a:gd name="T7" fmla="*/ 444 h 452"/>
                <a:gd name="T8" fmla="*/ 0 w 624"/>
                <a:gd name="T9" fmla="*/ 444 h 4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452"/>
                <a:gd name="T17" fmla="*/ 624 w 624"/>
                <a:gd name="T18" fmla="*/ 452 h 4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452">
                  <a:moveTo>
                    <a:pt x="624" y="0"/>
                  </a:moveTo>
                  <a:cubicBezTo>
                    <a:pt x="600" y="75"/>
                    <a:pt x="576" y="150"/>
                    <a:pt x="540" y="216"/>
                  </a:cubicBezTo>
                  <a:cubicBezTo>
                    <a:pt x="504" y="282"/>
                    <a:pt x="462" y="358"/>
                    <a:pt x="408" y="396"/>
                  </a:cubicBezTo>
                  <a:cubicBezTo>
                    <a:pt x="354" y="434"/>
                    <a:pt x="284" y="436"/>
                    <a:pt x="216" y="444"/>
                  </a:cubicBezTo>
                  <a:cubicBezTo>
                    <a:pt x="148" y="452"/>
                    <a:pt x="74" y="448"/>
                    <a:pt x="0" y="4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3585" name="Text Box 33"/>
          <p:cNvSpPr txBox="1">
            <a:spLocks noChangeArrowheads="1"/>
          </p:cNvSpPr>
          <p:nvPr/>
        </p:nvSpPr>
        <p:spPr bwMode="auto">
          <a:xfrm>
            <a:off x="642910" y="2071678"/>
            <a:ext cx="5268912" cy="5191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温度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↑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→少子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↑ 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→ </a:t>
            </a:r>
            <a:r>
              <a:rPr kumimoji="1" lang="en-US" altLang="zh-CN" sz="2800" b="1" i="1" dirty="0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803070505020304" pitchFamily="18" charset="0"/>
                <a:ea typeface="楷体_GB2312" pitchFamily="49" charset="-122"/>
              </a:rPr>
              <a:t>CBO </a:t>
            </a: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↑</a:t>
            </a:r>
            <a:endParaRPr kumimoji="1" lang="en-US" altLang="zh-CN" sz="2800" b="1" dirty="0">
              <a:solidFill>
                <a:srgbClr val="FF505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3586" name="Rectangle 34"/>
          <p:cNvSpPr>
            <a:spLocks noChangeArrowheads="1"/>
          </p:cNvSpPr>
          <p:nvPr/>
        </p:nvSpPr>
        <p:spPr bwMode="auto">
          <a:xfrm>
            <a:off x="357158" y="2643182"/>
            <a:ext cx="28082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CBO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越小越好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4" grpId="0" autoUpdateAnimBg="0"/>
      <p:bldP spid="663555" grpId="0" animBg="1" autoUpdateAnimBg="0"/>
      <p:bldP spid="663557" grpId="0" autoUpdateAnimBg="0"/>
      <p:bldP spid="663585" grpId="0" autoUpdateAnimBg="0"/>
      <p:bldP spid="66358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385762" y="533400"/>
            <a:ext cx="8401079" cy="95628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②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射极穿透电流</a:t>
            </a:r>
            <a:r>
              <a:rPr kumimoji="1"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r>
              <a:rPr lang="zh-CN" altLang="en-US" sz="2800" dirty="0" smtClean="0"/>
              <a:t>基极开路，</a:t>
            </a:r>
            <a:r>
              <a:rPr lang="en-US" sz="2800" dirty="0" smtClean="0"/>
              <a:t>C</a:t>
            </a:r>
            <a:r>
              <a:rPr lang="zh-CN" altLang="en-US" sz="2800" dirty="0" smtClean="0"/>
              <a:t>与</a:t>
            </a:r>
            <a:r>
              <a:rPr lang="en-US" sz="2800" dirty="0" smtClean="0"/>
              <a:t>E</a:t>
            </a:r>
            <a:r>
              <a:rPr lang="zh-CN" altLang="en-US" sz="2800" dirty="0" smtClean="0"/>
              <a:t>间加电压时的集电极电流。</a:t>
            </a:r>
            <a:endParaRPr kumimoji="1" lang="en-US" altLang="zh-CN" sz="28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00038" y="1619250"/>
            <a:ext cx="3624262" cy="2971800"/>
            <a:chOff x="181" y="1416"/>
            <a:chExt cx="2460" cy="1872"/>
          </a:xfrm>
        </p:grpSpPr>
        <p:sp>
          <p:nvSpPr>
            <p:cNvPr id="150538" name="Line 4"/>
            <p:cNvSpPr>
              <a:spLocks noChangeShapeType="1"/>
            </p:cNvSpPr>
            <p:nvPr/>
          </p:nvSpPr>
          <p:spPr bwMode="auto">
            <a:xfrm>
              <a:off x="181" y="2288"/>
              <a:ext cx="55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39" name="Line 5"/>
            <p:cNvSpPr>
              <a:spLocks noChangeShapeType="1"/>
            </p:cNvSpPr>
            <p:nvPr/>
          </p:nvSpPr>
          <p:spPr bwMode="auto">
            <a:xfrm>
              <a:off x="721" y="2136"/>
              <a:ext cx="0" cy="314"/>
            </a:xfrm>
            <a:prstGeom prst="line">
              <a:avLst/>
            </a:prstGeom>
            <a:noFill/>
            <a:ln w="53975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0" name="Line 6"/>
            <p:cNvSpPr>
              <a:spLocks noChangeShapeType="1"/>
            </p:cNvSpPr>
            <p:nvPr/>
          </p:nvSpPr>
          <p:spPr bwMode="auto">
            <a:xfrm>
              <a:off x="721" y="2324"/>
              <a:ext cx="194" cy="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1" name="Line 7"/>
            <p:cNvSpPr>
              <a:spLocks noChangeShapeType="1"/>
            </p:cNvSpPr>
            <p:nvPr/>
          </p:nvSpPr>
          <p:spPr bwMode="auto">
            <a:xfrm flipV="1">
              <a:off x="721" y="2099"/>
              <a:ext cx="194" cy="1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2" name="Line 8"/>
            <p:cNvSpPr>
              <a:spLocks noChangeShapeType="1"/>
            </p:cNvSpPr>
            <p:nvPr/>
          </p:nvSpPr>
          <p:spPr bwMode="auto">
            <a:xfrm>
              <a:off x="903" y="1644"/>
              <a:ext cx="0" cy="4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3" name="Line 9"/>
            <p:cNvSpPr>
              <a:spLocks noChangeShapeType="1"/>
            </p:cNvSpPr>
            <p:nvPr/>
          </p:nvSpPr>
          <p:spPr bwMode="auto">
            <a:xfrm>
              <a:off x="903" y="2476"/>
              <a:ext cx="0" cy="5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0544" name="Group 10"/>
            <p:cNvGrpSpPr/>
            <p:nvPr/>
          </p:nvGrpSpPr>
          <p:grpSpPr bwMode="auto">
            <a:xfrm>
              <a:off x="898" y="1416"/>
              <a:ext cx="840" cy="465"/>
              <a:chOff x="522" y="1488"/>
              <a:chExt cx="858" cy="534"/>
            </a:xfrm>
          </p:grpSpPr>
          <p:sp>
            <p:nvSpPr>
              <p:cNvPr id="150559" name="Oval 11"/>
              <p:cNvSpPr>
                <a:spLocks noChangeArrowheads="1"/>
              </p:cNvSpPr>
              <p:nvPr/>
            </p:nvSpPr>
            <p:spPr bwMode="auto">
              <a:xfrm>
                <a:off x="684" y="1488"/>
                <a:ext cx="516" cy="5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50560" name="Group 12"/>
              <p:cNvGrpSpPr/>
              <p:nvPr/>
            </p:nvGrpSpPr>
            <p:grpSpPr bwMode="auto">
              <a:xfrm>
                <a:off x="522" y="1548"/>
                <a:ext cx="858" cy="375"/>
                <a:chOff x="522" y="1548"/>
                <a:chExt cx="858" cy="375"/>
              </a:xfrm>
            </p:grpSpPr>
            <p:sp>
              <p:nvSpPr>
                <p:cNvPr id="6645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92" y="1548"/>
                  <a:ext cx="515" cy="37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  <a:effectLst/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r>
                    <a:rPr kumimoji="1" lang="en-US" altLang="en-US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  <a:ea typeface="楷体_GB2312" pitchFamily="49" charset="-122"/>
                      <a:sym typeface="Symbol" pitchFamily="18" charset="2"/>
                    </a:rPr>
                    <a:t></a:t>
                  </a:r>
                  <a:r>
                    <a:rPr kumimoji="1" lang="en-US" altLang="zh-CN" sz="28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  <a:ea typeface="楷体_GB2312" pitchFamily="49" charset="-122"/>
                    </a:rPr>
                    <a:t>A</a:t>
                  </a:r>
                  <a:endPara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0562" name="Line 14"/>
                <p:cNvSpPr>
                  <a:spLocks noChangeShapeType="1"/>
                </p:cNvSpPr>
                <p:nvPr/>
              </p:nvSpPr>
              <p:spPr bwMode="auto">
                <a:xfrm>
                  <a:off x="1212" y="1752"/>
                  <a:ext cx="1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56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522" y="1758"/>
                  <a:ext cx="15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0545" name="Group 16"/>
            <p:cNvGrpSpPr/>
            <p:nvPr/>
          </p:nvGrpSpPr>
          <p:grpSpPr bwMode="auto">
            <a:xfrm>
              <a:off x="2177" y="2079"/>
              <a:ext cx="464" cy="638"/>
              <a:chOff x="3065" y="3041"/>
              <a:chExt cx="474" cy="876"/>
            </a:xfrm>
          </p:grpSpPr>
          <p:sp>
            <p:nvSpPr>
              <p:cNvPr id="150553" name="Line 17"/>
              <p:cNvSpPr>
                <a:spLocks noChangeShapeType="1"/>
              </p:cNvSpPr>
              <p:nvPr/>
            </p:nvSpPr>
            <p:spPr bwMode="auto">
              <a:xfrm rot="5400000">
                <a:off x="3302" y="2978"/>
                <a:ext cx="0" cy="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554" name="Line 18"/>
              <p:cNvSpPr>
                <a:spLocks noChangeShapeType="1"/>
              </p:cNvSpPr>
              <p:nvPr/>
            </p:nvSpPr>
            <p:spPr bwMode="auto">
              <a:xfrm rot="5400000">
                <a:off x="3305" y="3263"/>
                <a:ext cx="0" cy="2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555" name="Line 19"/>
              <p:cNvSpPr>
                <a:spLocks noChangeShapeType="1"/>
              </p:cNvSpPr>
              <p:nvPr/>
            </p:nvSpPr>
            <p:spPr bwMode="auto">
              <a:xfrm rot="5400000">
                <a:off x="3215" y="3131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556" name="Line 20"/>
              <p:cNvSpPr>
                <a:spLocks noChangeShapeType="1"/>
              </p:cNvSpPr>
              <p:nvPr/>
            </p:nvSpPr>
            <p:spPr bwMode="auto">
              <a:xfrm rot="5400000">
                <a:off x="3302" y="3326"/>
                <a:ext cx="0" cy="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557" name="Line 21"/>
              <p:cNvSpPr>
                <a:spLocks noChangeShapeType="1"/>
              </p:cNvSpPr>
              <p:nvPr/>
            </p:nvSpPr>
            <p:spPr bwMode="auto">
              <a:xfrm rot="5400000">
                <a:off x="3305" y="3611"/>
                <a:ext cx="0" cy="2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0558" name="Line 22"/>
              <p:cNvSpPr>
                <a:spLocks noChangeShapeType="1"/>
              </p:cNvSpPr>
              <p:nvPr/>
            </p:nvSpPr>
            <p:spPr bwMode="auto">
              <a:xfrm rot="5400000">
                <a:off x="3227" y="3827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0546" name="Line 23"/>
            <p:cNvSpPr>
              <a:spLocks noChangeShapeType="1"/>
            </p:cNvSpPr>
            <p:nvPr/>
          </p:nvSpPr>
          <p:spPr bwMode="auto">
            <a:xfrm>
              <a:off x="1720" y="1636"/>
              <a:ext cx="699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7" name="Line 24"/>
            <p:cNvSpPr>
              <a:spLocks noChangeShapeType="1"/>
            </p:cNvSpPr>
            <p:nvPr/>
          </p:nvSpPr>
          <p:spPr bwMode="auto">
            <a:xfrm flipV="1">
              <a:off x="2413" y="1636"/>
              <a:ext cx="0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8" name="Line 25"/>
            <p:cNvSpPr>
              <a:spLocks noChangeShapeType="1"/>
            </p:cNvSpPr>
            <p:nvPr/>
          </p:nvSpPr>
          <p:spPr bwMode="auto">
            <a:xfrm flipV="1">
              <a:off x="893" y="3278"/>
              <a:ext cx="1526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49" name="Line 26"/>
            <p:cNvSpPr>
              <a:spLocks noChangeShapeType="1"/>
            </p:cNvSpPr>
            <p:nvPr/>
          </p:nvSpPr>
          <p:spPr bwMode="auto">
            <a:xfrm>
              <a:off x="2419" y="2702"/>
              <a:ext cx="0" cy="5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4603" name="Text Box 27"/>
            <p:cNvSpPr txBox="1">
              <a:spLocks noChangeArrowheads="1"/>
            </p:cNvSpPr>
            <p:nvPr/>
          </p:nvSpPr>
          <p:spPr bwMode="auto">
            <a:xfrm>
              <a:off x="1063" y="2050"/>
              <a:ext cx="635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CEO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0551" name="Line 28"/>
            <p:cNvSpPr>
              <a:spLocks noChangeShapeType="1"/>
            </p:cNvSpPr>
            <p:nvPr/>
          </p:nvSpPr>
          <p:spPr bwMode="auto">
            <a:xfrm rot="16200000" flipH="1">
              <a:off x="730" y="2280"/>
              <a:ext cx="72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0552" name="Line 29"/>
            <p:cNvSpPr>
              <a:spLocks noChangeShapeType="1"/>
            </p:cNvSpPr>
            <p:nvPr/>
          </p:nvSpPr>
          <p:spPr bwMode="auto">
            <a:xfrm flipV="1">
              <a:off x="904" y="2974"/>
              <a:ext cx="0" cy="3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301625" y="1214438"/>
            <a:ext cx="8842375" cy="579438"/>
            <a:chOff x="146" y="759"/>
            <a:chExt cx="5735" cy="365"/>
          </a:xfrm>
        </p:grpSpPr>
        <p:sp>
          <p:nvSpPr>
            <p:cNvPr id="664607" name="Text Box 31"/>
            <p:cNvSpPr txBox="1">
              <a:spLocks noChangeArrowheads="1"/>
            </p:cNvSpPr>
            <p:nvPr/>
          </p:nvSpPr>
          <p:spPr bwMode="auto">
            <a:xfrm>
              <a:off x="146" y="759"/>
              <a:ext cx="5735" cy="327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CEO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= (1+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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) 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CBO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，温度</a:t>
              </a:r>
              <a:r>
                <a:rPr kumimoji="1" lang="zh-CN" altLang="en-US" sz="2800" b="1" dirty="0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↑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→ 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CBO</a:t>
              </a:r>
              <a:r>
                <a:rPr kumimoji="1" lang="en-US" altLang="zh-CN" sz="2800" b="1" dirty="0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↑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→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CEO </a:t>
              </a:r>
              <a:r>
                <a:rPr kumimoji="1" lang="en-US" altLang="zh-CN" sz="2800" b="1" dirty="0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↑</a:t>
              </a:r>
              <a:endParaRPr kumimoji="1" lang="en-US" altLang="zh-CN" sz="28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64608" name="Rectangle 32"/>
            <p:cNvSpPr>
              <a:spLocks noChangeArrowheads="1"/>
            </p:cNvSpPr>
            <p:nvPr/>
          </p:nvSpPr>
          <p:spPr bwMode="auto">
            <a:xfrm>
              <a:off x="4167" y="759"/>
              <a:ext cx="120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3200" b="1" dirty="0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↑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→</a:t>
              </a:r>
              <a:r>
                <a:rPr kumimoji="1" lang="en-US" altLang="zh-CN" sz="28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dirty="0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↑      </a:t>
              </a:r>
              <a:endParaRPr kumimoji="1" lang="en-US" altLang="zh-CN" sz="28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64609" name="AutoShape 33"/>
          <p:cNvSpPr>
            <a:spLocks noChangeArrowheads="1"/>
          </p:cNvSpPr>
          <p:nvPr/>
        </p:nvSpPr>
        <p:spPr bwMode="auto">
          <a:xfrm>
            <a:off x="4143372" y="2143116"/>
            <a:ext cx="4629150" cy="2401887"/>
          </a:xfrm>
          <a:prstGeom prst="horizontalScroll">
            <a:avLst>
              <a:gd name="adj" fmla="val 12500"/>
            </a:avLst>
          </a:prstGeom>
          <a:solidFill>
            <a:srgbClr val="CCFFCC"/>
          </a:solidFill>
          <a:ln w="31750">
            <a:solidFill>
              <a:srgbClr val="800000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r>
              <a:rPr kumimoji="1"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不受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控制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, 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=0</a:t>
            </a:r>
            <a:r>
              <a:rPr kumimoji="1"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, 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CEO </a:t>
            </a:r>
            <a:r>
              <a:rPr kumimoji="1"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；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≠0</a:t>
            </a:r>
            <a:r>
              <a:rPr kumimoji="1"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时，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 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+I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r>
              <a:rPr kumimoji="1"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r>
              <a:rPr kumimoji="1"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受温度变化的影响较大。</a:t>
            </a:r>
            <a:endParaRPr kumimoji="1" lang="zh-CN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4610" name="Text Box 34"/>
          <p:cNvSpPr txBox="1">
            <a:spLocks noChangeArrowheads="1"/>
          </p:cNvSpPr>
          <p:nvPr/>
        </p:nvSpPr>
        <p:spPr bwMode="auto">
          <a:xfrm>
            <a:off x="971550" y="4581525"/>
            <a:ext cx="7807325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所以集电极电流应为：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4611" name="Text Box 35"/>
          <p:cNvSpPr txBox="1">
            <a:spLocks noChangeArrowheads="1"/>
          </p:cNvSpPr>
          <p:nvPr/>
        </p:nvSpPr>
        <p:spPr bwMode="auto">
          <a:xfrm>
            <a:off x="180975" y="5229225"/>
            <a:ext cx="87122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571500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当温度上升时，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增加，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也相应增加。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所以三极管的温度特性较差。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越小越好， </a:t>
            </a:r>
            <a:r>
              <a:rPr kumimoji="1" lang="zh-CN" altLang="en-US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不宜超过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100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8" grpId="0" autoUpdateAnimBg="0"/>
      <p:bldP spid="664609" grpId="0" animBg="1" autoUpdateAnimBg="0"/>
      <p:bldP spid="664610" grpId="0" autoUpdateAnimBg="0"/>
      <p:bldP spid="66461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561975" y="965200"/>
            <a:ext cx="6438900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①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集电极最大允许电流</a:t>
            </a:r>
            <a:r>
              <a:rPr kumimoji="1"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CM</a:t>
            </a:r>
            <a:endParaRPr kumimoji="1"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468313" y="1473200"/>
            <a:ext cx="7853362" cy="95628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571500">
              <a:spcBef>
                <a:spcPct val="50000"/>
              </a:spcBef>
              <a:defRPr/>
            </a:pP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dirty="0" smtClean="0">
                <a:latin typeface="Times New Roman" panose="02020803070505020304" pitchFamily="18" charset="0"/>
                <a:ea typeface="楷体_GB2312" pitchFamily="49" charset="-122"/>
              </a:rPr>
              <a:t>增大到一定时，</a:t>
            </a:r>
            <a:r>
              <a:rPr kumimoji="1"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会下降</a:t>
            </a:r>
            <a:r>
              <a:rPr kumimoji="1" lang="zh-CN" altLang="en-US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，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当</a:t>
            </a:r>
            <a:r>
              <a:rPr kumimoji="1"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值下降到正常值的三分之二时的集电极电流即为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I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CM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492125" y="404813"/>
            <a:ext cx="4151313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(3) </a:t>
            </a:r>
            <a:r>
              <a:rPr kumimoji="1" lang="zh-CN" altLang="en-US" sz="32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极限参数</a:t>
            </a:r>
            <a:endParaRPr kumimoji="1" lang="zh-CN" altLang="en-US" sz="3200" b="1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527050" y="2574925"/>
            <a:ext cx="6632575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②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集</a:t>
            </a: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射极反向击穿电压</a:t>
            </a:r>
            <a:r>
              <a:rPr kumimoji="1"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(BR)CEO</a:t>
            </a:r>
            <a:endParaRPr kumimoji="1" lang="en-US" altLang="zh-CN" sz="28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358775" y="3216275"/>
            <a:ext cx="8893175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基极开路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时，集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射极之间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的允许的最大电压击穿电压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(BR)CEO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6631" name="Text Box 7"/>
          <p:cNvSpPr txBox="1">
            <a:spLocks noChangeArrowheads="1"/>
          </p:cNvSpPr>
          <p:nvPr/>
        </p:nvSpPr>
        <p:spPr bwMode="auto">
          <a:xfrm>
            <a:off x="500034" y="4143380"/>
            <a:ext cx="6438900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③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集电极最大允许耗散功率</a:t>
            </a:r>
            <a:r>
              <a:rPr kumimoji="1"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CM</a:t>
            </a:r>
            <a:endParaRPr kumimoji="1" lang="en-US" altLang="zh-CN" sz="2800" b="1" baseline="-25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6632" name="Text Box 8"/>
          <p:cNvSpPr txBox="1">
            <a:spLocks noChangeArrowheads="1"/>
          </p:cNvSpPr>
          <p:nvPr/>
        </p:nvSpPr>
        <p:spPr bwMode="auto">
          <a:xfrm>
            <a:off x="357158" y="4572008"/>
            <a:ext cx="4949825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666750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三极管的最大热损耗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6633" name="Rectangle 9"/>
          <p:cNvSpPr>
            <a:spLocks noChangeArrowheads="1"/>
          </p:cNvSpPr>
          <p:nvPr/>
        </p:nvSpPr>
        <p:spPr bwMode="auto">
          <a:xfrm>
            <a:off x="428596" y="5000636"/>
            <a:ext cx="56403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使用三极管时： </a:t>
            </a: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≤ </a:t>
            </a: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CM </a:t>
            </a:r>
            <a:r>
              <a:rPr kumimoji="1" lang="zh-CN" altLang="en-US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endParaRPr kumimoji="1" lang="zh-CN" altLang="en-US" sz="2800" b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6634" name="Rectangle 10"/>
          <p:cNvSpPr>
            <a:spLocks noChangeArrowheads="1"/>
          </p:cNvSpPr>
          <p:nvPr/>
        </p:nvSpPr>
        <p:spPr bwMode="auto">
          <a:xfrm>
            <a:off x="4786314" y="5000636"/>
            <a:ext cx="368458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 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≤</a:t>
            </a:r>
            <a:r>
              <a:rPr kumimoji="1"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(BR)CEO</a:t>
            </a:r>
            <a:r>
              <a:rPr kumimoji="1" lang="zh-CN" altLang="en-US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endParaRPr kumimoji="1" lang="zh-CN" altLang="en-US" sz="2800" b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6635" name="Rectangle 11"/>
          <p:cNvSpPr>
            <a:spLocks noChangeArrowheads="1"/>
          </p:cNvSpPr>
          <p:nvPr/>
        </p:nvSpPr>
        <p:spPr bwMode="auto">
          <a:xfrm>
            <a:off x="2786050" y="5715016"/>
            <a:ext cx="362426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 </a:t>
            </a: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 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≤</a:t>
            </a:r>
            <a:r>
              <a:rPr kumimoji="1"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CM</a:t>
            </a:r>
            <a:endParaRPr kumimoji="1" lang="en-US" altLang="zh-CN" sz="2800" b="1" baseline="-250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6" grpId="0" autoUpdateAnimBg="0"/>
      <p:bldP spid="666627" grpId="0" autoUpdateAnimBg="0"/>
      <p:bldP spid="666628" grpId="0" autoUpdateAnimBg="0"/>
      <p:bldP spid="666629" grpId="0" autoUpdateAnimBg="0"/>
      <p:bldP spid="666630" grpId="0" autoUpdateAnimBg="0"/>
      <p:bldP spid="666631" grpId="0" autoUpdateAnimBg="0"/>
      <p:bldP spid="666632" grpId="0" autoUpdateAnimBg="0"/>
      <p:bldP spid="666633" grpId="0" autoUpdateAnimBg="0"/>
      <p:bldP spid="666634" grpId="0" autoUpdateAnimBg="0"/>
      <p:bldP spid="66663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14"/>
          <p:cNvSpPr txBox="1">
            <a:spLocks noChangeArrowheads="1"/>
          </p:cNvSpPr>
          <p:nvPr/>
        </p:nvSpPr>
        <p:spPr bwMode="auto">
          <a:xfrm>
            <a:off x="3684588" y="5518150"/>
            <a:ext cx="168275" cy="57943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32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153603" name="Text Box 15"/>
          <p:cNvSpPr txBox="1">
            <a:spLocks noChangeArrowheads="1"/>
          </p:cNvSpPr>
          <p:nvPr/>
        </p:nvSpPr>
        <p:spPr bwMode="auto">
          <a:xfrm>
            <a:off x="4714875" y="5537200"/>
            <a:ext cx="168275" cy="57943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32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153604" name="Text Box 18"/>
          <p:cNvSpPr txBox="1">
            <a:spLocks noChangeArrowheads="1"/>
          </p:cNvSpPr>
          <p:nvPr/>
        </p:nvSpPr>
        <p:spPr bwMode="auto">
          <a:xfrm>
            <a:off x="5513388" y="5546725"/>
            <a:ext cx="168275" cy="57943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32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153605" name="Text Box 19"/>
          <p:cNvSpPr txBox="1">
            <a:spLocks noChangeArrowheads="1"/>
          </p:cNvSpPr>
          <p:nvPr/>
        </p:nvSpPr>
        <p:spPr bwMode="auto">
          <a:xfrm>
            <a:off x="6427788" y="5518150"/>
            <a:ext cx="168275" cy="57943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32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8699" name="AutoShape 27"/>
          <p:cNvSpPr>
            <a:spLocks noChangeArrowheads="1"/>
          </p:cNvSpPr>
          <p:nvPr/>
        </p:nvSpPr>
        <p:spPr bwMode="auto">
          <a:xfrm>
            <a:off x="5414963" y="2133600"/>
            <a:ext cx="2541587" cy="639763"/>
          </a:xfrm>
          <a:prstGeom prst="wedgeRoundRectCallout">
            <a:avLst>
              <a:gd name="adj1" fmla="val -91537"/>
              <a:gd name="adj2" fmla="val 113134"/>
              <a:gd name="adj3" fmla="val 16667"/>
            </a:avLst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latin typeface="Times New Roman" panose="02020803070505020304" pitchFamily="18" charset="0"/>
                <a:ea typeface="楷体_GB2312" pitchFamily="49" charset="-122"/>
              </a:rPr>
              <a:t>CE</a:t>
            </a:r>
            <a:r>
              <a:rPr kumimoji="1" lang="en-US" altLang="zh-CN" sz="32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3200" b="1">
                <a:latin typeface="Times New Roman" panose="02020803070505020304" pitchFamily="18" charset="0"/>
                <a:ea typeface="楷体_GB2312" pitchFamily="49" charset="-122"/>
              </a:rPr>
              <a:t>=</a:t>
            </a:r>
            <a:r>
              <a:rPr kumimoji="1" lang="en-US" altLang="zh-CN" sz="3200" b="1" i="1">
                <a:latin typeface="Times New Roman" panose="02020803070505020304" pitchFamily="18" charset="0"/>
                <a:ea typeface="楷体_GB2312" pitchFamily="49" charset="-122"/>
              </a:rPr>
              <a:t>P</a:t>
            </a:r>
            <a:r>
              <a:rPr kumimoji="1" lang="en-US" altLang="zh-CN" sz="3200" b="1" baseline="-25000">
                <a:latin typeface="Times New Roman" panose="02020803070505020304" pitchFamily="18" charset="0"/>
                <a:ea typeface="楷体_GB2312" pitchFamily="49" charset="-122"/>
              </a:rPr>
              <a:t>CM</a:t>
            </a:r>
            <a:endParaRPr kumimoji="1" lang="en-US" altLang="zh-CN" sz="3200" b="1" baseline="-2500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28"/>
          <p:cNvGrpSpPr/>
          <p:nvPr/>
        </p:nvGrpSpPr>
        <p:grpSpPr bwMode="auto">
          <a:xfrm>
            <a:off x="2098675" y="1371600"/>
            <a:ext cx="2189163" cy="579438"/>
            <a:chOff x="481" y="435"/>
            <a:chExt cx="1494" cy="365"/>
          </a:xfrm>
        </p:grpSpPr>
        <p:sp>
          <p:nvSpPr>
            <p:cNvPr id="153636" name="Line 29"/>
            <p:cNvSpPr>
              <a:spLocks noChangeShapeType="1"/>
            </p:cNvSpPr>
            <p:nvPr/>
          </p:nvSpPr>
          <p:spPr bwMode="auto">
            <a:xfrm>
              <a:off x="896" y="792"/>
              <a:ext cx="107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37" name="Text Box 30"/>
            <p:cNvSpPr txBox="1">
              <a:spLocks noChangeArrowheads="1"/>
            </p:cNvSpPr>
            <p:nvPr/>
          </p:nvSpPr>
          <p:spPr bwMode="auto">
            <a:xfrm>
              <a:off x="481" y="435"/>
              <a:ext cx="715" cy="365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CC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rgbClr val="CC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CM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31"/>
          <p:cNvGrpSpPr/>
          <p:nvPr/>
        </p:nvGrpSpPr>
        <p:grpSpPr bwMode="auto">
          <a:xfrm>
            <a:off x="5076825" y="3798888"/>
            <a:ext cx="1600200" cy="2222500"/>
            <a:chOff x="3470" y="2532"/>
            <a:chExt cx="1092" cy="1400"/>
          </a:xfrm>
        </p:grpSpPr>
        <p:sp>
          <p:nvSpPr>
            <p:cNvPr id="153634" name="Line 32"/>
            <p:cNvSpPr>
              <a:spLocks noChangeShapeType="1"/>
            </p:cNvSpPr>
            <p:nvPr/>
          </p:nvSpPr>
          <p:spPr bwMode="auto">
            <a:xfrm>
              <a:off x="4562" y="2532"/>
              <a:ext cx="0" cy="126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prstDash val="dash"/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35" name="Text Box 33"/>
            <p:cNvSpPr txBox="1">
              <a:spLocks noChangeArrowheads="1"/>
            </p:cNvSpPr>
            <p:nvPr/>
          </p:nvSpPr>
          <p:spPr bwMode="auto">
            <a:xfrm>
              <a:off x="3470" y="3567"/>
              <a:ext cx="1092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CC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CC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(BR)CEO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3609" name="Text Box 35"/>
          <p:cNvSpPr txBox="1">
            <a:spLocks noChangeArrowheads="1"/>
          </p:cNvSpPr>
          <p:nvPr/>
        </p:nvSpPr>
        <p:spPr bwMode="auto">
          <a:xfrm>
            <a:off x="838200" y="3109913"/>
            <a:ext cx="1809750" cy="579437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1" lang="zh-CN" altLang="zh-CN" sz="32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68708" name="AutoShape 36"/>
          <p:cNvSpPr>
            <a:spLocks noChangeArrowheads="1"/>
          </p:cNvSpPr>
          <p:nvPr/>
        </p:nvSpPr>
        <p:spPr bwMode="auto">
          <a:xfrm>
            <a:off x="395288" y="3300413"/>
            <a:ext cx="2398712" cy="633412"/>
          </a:xfrm>
          <a:prstGeom prst="wedgeRoundRectCallout">
            <a:avLst>
              <a:gd name="adj1" fmla="val 87255"/>
              <a:gd name="adj2" fmla="val 175782"/>
              <a:gd name="adj3" fmla="val 16667"/>
            </a:avLst>
          </a:prstGeom>
          <a:solidFill>
            <a:srgbClr val="CCFFFF"/>
          </a:solidFill>
          <a:ln w="15875">
            <a:solidFill>
              <a:srgbClr val="FF0000"/>
            </a:solidFill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latin typeface="Times New Roman" panose="02020803070505020304" pitchFamily="18" charset="0"/>
                <a:ea typeface="楷体_GB2312" pitchFamily="49" charset="-122"/>
              </a:rPr>
              <a:t>安全工作区</a:t>
            </a:r>
            <a:endParaRPr kumimoji="1" lang="zh-CN" altLang="en-US" sz="32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153611" name="Group 40"/>
          <p:cNvGrpSpPr/>
          <p:nvPr/>
        </p:nvGrpSpPr>
        <p:grpSpPr bwMode="auto">
          <a:xfrm>
            <a:off x="2555875" y="908050"/>
            <a:ext cx="5387975" cy="5045075"/>
            <a:chOff x="1610" y="572"/>
            <a:chExt cx="3394" cy="3178"/>
          </a:xfrm>
        </p:grpSpPr>
        <p:sp>
          <p:nvSpPr>
            <p:cNvPr id="153613" name="Text Box 3"/>
            <p:cNvSpPr txBox="1">
              <a:spLocks noChangeArrowheads="1"/>
            </p:cNvSpPr>
            <p:nvPr/>
          </p:nvSpPr>
          <p:spPr bwMode="auto">
            <a:xfrm>
              <a:off x="1973" y="572"/>
              <a:ext cx="635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3614" name="Line 4"/>
            <p:cNvSpPr>
              <a:spLocks noChangeShapeType="1"/>
            </p:cNvSpPr>
            <p:nvPr/>
          </p:nvSpPr>
          <p:spPr bwMode="auto">
            <a:xfrm flipV="1">
              <a:off x="1894" y="731"/>
              <a:ext cx="0" cy="27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15" name="Line 5"/>
            <p:cNvSpPr>
              <a:spLocks noChangeShapeType="1"/>
            </p:cNvSpPr>
            <p:nvPr/>
          </p:nvSpPr>
          <p:spPr bwMode="auto">
            <a:xfrm rot="5400000">
              <a:off x="1942" y="2951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16" name="Line 6"/>
            <p:cNvSpPr>
              <a:spLocks noChangeShapeType="1"/>
            </p:cNvSpPr>
            <p:nvPr/>
          </p:nvSpPr>
          <p:spPr bwMode="auto">
            <a:xfrm rot="5400000">
              <a:off x="1930" y="2365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17" name="Line 7"/>
            <p:cNvSpPr>
              <a:spLocks noChangeShapeType="1"/>
            </p:cNvSpPr>
            <p:nvPr/>
          </p:nvSpPr>
          <p:spPr bwMode="auto">
            <a:xfrm rot="5400000">
              <a:off x="1918" y="1751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18" name="Line 8"/>
            <p:cNvSpPr>
              <a:spLocks noChangeShapeType="1"/>
            </p:cNvSpPr>
            <p:nvPr/>
          </p:nvSpPr>
          <p:spPr bwMode="auto">
            <a:xfrm rot="5400000">
              <a:off x="1930" y="1175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19" name="Line 10"/>
            <p:cNvSpPr>
              <a:spLocks noChangeShapeType="1"/>
            </p:cNvSpPr>
            <p:nvPr/>
          </p:nvSpPr>
          <p:spPr bwMode="auto">
            <a:xfrm flipV="1">
              <a:off x="1882" y="3490"/>
              <a:ext cx="270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20" name="Line 11"/>
            <p:cNvSpPr>
              <a:spLocks noChangeShapeType="1"/>
            </p:cNvSpPr>
            <p:nvPr/>
          </p:nvSpPr>
          <p:spPr bwMode="auto">
            <a:xfrm>
              <a:off x="2422" y="3430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21" name="Line 12"/>
            <p:cNvSpPr>
              <a:spLocks noChangeShapeType="1"/>
            </p:cNvSpPr>
            <p:nvPr/>
          </p:nvSpPr>
          <p:spPr bwMode="auto">
            <a:xfrm>
              <a:off x="3010" y="3430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22" name="Text Box 13"/>
            <p:cNvSpPr txBox="1">
              <a:spLocks noChangeArrowheads="1"/>
            </p:cNvSpPr>
            <p:nvPr/>
          </p:nvSpPr>
          <p:spPr bwMode="auto">
            <a:xfrm>
              <a:off x="4513" y="3385"/>
              <a:ext cx="491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3623" name="Line 16"/>
            <p:cNvSpPr>
              <a:spLocks noChangeShapeType="1"/>
            </p:cNvSpPr>
            <p:nvPr/>
          </p:nvSpPr>
          <p:spPr bwMode="auto">
            <a:xfrm>
              <a:off x="3562" y="3442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24" name="Line 17"/>
            <p:cNvSpPr>
              <a:spLocks noChangeShapeType="1"/>
            </p:cNvSpPr>
            <p:nvPr/>
          </p:nvSpPr>
          <p:spPr bwMode="auto">
            <a:xfrm>
              <a:off x="4114" y="3442"/>
              <a:ext cx="0" cy="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25" name="Freeform 20"/>
            <p:cNvSpPr/>
            <p:nvPr/>
          </p:nvSpPr>
          <p:spPr bwMode="auto">
            <a:xfrm>
              <a:off x="1883" y="3360"/>
              <a:ext cx="2253" cy="154"/>
            </a:xfrm>
            <a:custGeom>
              <a:avLst/>
              <a:gdLst>
                <a:gd name="T0" fmla="*/ 19 w 2253"/>
                <a:gd name="T1" fmla="*/ 154 h 154"/>
                <a:gd name="T2" fmla="*/ 69 w 2253"/>
                <a:gd name="T3" fmla="*/ 118 h 154"/>
                <a:gd name="T4" fmla="*/ 431 w 2253"/>
                <a:gd name="T5" fmla="*/ 47 h 154"/>
                <a:gd name="T6" fmla="*/ 2253 w 2253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3"/>
                <a:gd name="T13" fmla="*/ 0 h 154"/>
                <a:gd name="T14" fmla="*/ 2253 w 2253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3" h="154">
                  <a:moveTo>
                    <a:pt x="19" y="154"/>
                  </a:moveTo>
                  <a:cubicBezTo>
                    <a:pt x="27" y="148"/>
                    <a:pt x="0" y="136"/>
                    <a:pt x="69" y="118"/>
                  </a:cubicBezTo>
                  <a:cubicBezTo>
                    <a:pt x="138" y="100"/>
                    <a:pt x="67" y="67"/>
                    <a:pt x="431" y="47"/>
                  </a:cubicBezTo>
                  <a:cubicBezTo>
                    <a:pt x="795" y="27"/>
                    <a:pt x="1873" y="10"/>
                    <a:pt x="2253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26" name="Freeform 21"/>
            <p:cNvSpPr/>
            <p:nvPr/>
          </p:nvSpPr>
          <p:spPr bwMode="auto">
            <a:xfrm>
              <a:off x="1902" y="3011"/>
              <a:ext cx="2308" cy="504"/>
            </a:xfrm>
            <a:custGeom>
              <a:avLst/>
              <a:gdLst>
                <a:gd name="T0" fmla="*/ 0 w 2308"/>
                <a:gd name="T1" fmla="*/ 504 h 504"/>
                <a:gd name="T2" fmla="*/ 15 w 2308"/>
                <a:gd name="T3" fmla="*/ 314 h 504"/>
                <a:gd name="T4" fmla="*/ 52 w 2308"/>
                <a:gd name="T5" fmla="*/ 276 h 504"/>
                <a:gd name="T6" fmla="*/ 172 w 2308"/>
                <a:gd name="T7" fmla="*/ 156 h 504"/>
                <a:gd name="T8" fmla="*/ 340 w 2308"/>
                <a:gd name="T9" fmla="*/ 72 h 504"/>
                <a:gd name="T10" fmla="*/ 748 w 2308"/>
                <a:gd name="T11" fmla="*/ 48 h 504"/>
                <a:gd name="T12" fmla="*/ 230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27" name="Freeform 22"/>
            <p:cNvSpPr/>
            <p:nvPr/>
          </p:nvSpPr>
          <p:spPr bwMode="auto">
            <a:xfrm>
              <a:off x="1899" y="2568"/>
              <a:ext cx="2269" cy="947"/>
            </a:xfrm>
            <a:custGeom>
              <a:avLst/>
              <a:gdLst>
                <a:gd name="T0" fmla="*/ 0 w 2269"/>
                <a:gd name="T1" fmla="*/ 947 h 947"/>
                <a:gd name="T2" fmla="*/ 55 w 2269"/>
                <a:gd name="T3" fmla="*/ 407 h 947"/>
                <a:gd name="T4" fmla="*/ 211 w 2269"/>
                <a:gd name="T5" fmla="*/ 155 h 947"/>
                <a:gd name="T6" fmla="*/ 413 w 2269"/>
                <a:gd name="T7" fmla="*/ 68 h 947"/>
                <a:gd name="T8" fmla="*/ 1207 w 2269"/>
                <a:gd name="T9" fmla="*/ 11 h 947"/>
                <a:gd name="T10" fmla="*/ 2269 w 2269"/>
                <a:gd name="T11" fmla="*/ 0 h 9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69"/>
                <a:gd name="T19" fmla="*/ 0 h 947"/>
                <a:gd name="T20" fmla="*/ 2269 w 2269"/>
                <a:gd name="T21" fmla="*/ 947 h 9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69" h="947">
                  <a:moveTo>
                    <a:pt x="0" y="947"/>
                  </a:moveTo>
                  <a:cubicBezTo>
                    <a:pt x="9" y="857"/>
                    <a:pt x="20" y="539"/>
                    <a:pt x="55" y="407"/>
                  </a:cubicBezTo>
                  <a:cubicBezTo>
                    <a:pt x="90" y="275"/>
                    <a:pt x="151" y="211"/>
                    <a:pt x="211" y="155"/>
                  </a:cubicBezTo>
                  <a:cubicBezTo>
                    <a:pt x="271" y="99"/>
                    <a:pt x="247" y="92"/>
                    <a:pt x="413" y="68"/>
                  </a:cubicBezTo>
                  <a:cubicBezTo>
                    <a:pt x="579" y="44"/>
                    <a:pt x="898" y="22"/>
                    <a:pt x="1207" y="11"/>
                  </a:cubicBezTo>
                  <a:cubicBezTo>
                    <a:pt x="1516" y="0"/>
                    <a:pt x="2048" y="2"/>
                    <a:pt x="226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28" name="Freeform 23"/>
            <p:cNvSpPr/>
            <p:nvPr/>
          </p:nvSpPr>
          <p:spPr bwMode="auto">
            <a:xfrm>
              <a:off x="1882" y="2104"/>
              <a:ext cx="2094" cy="1386"/>
            </a:xfrm>
            <a:custGeom>
              <a:avLst/>
              <a:gdLst>
                <a:gd name="T0" fmla="*/ 0 w 2094"/>
                <a:gd name="T1" fmla="*/ 1386 h 1386"/>
                <a:gd name="T2" fmla="*/ 73 w 2094"/>
                <a:gd name="T3" fmla="*/ 531 h 1386"/>
                <a:gd name="T4" fmla="*/ 155 w 2094"/>
                <a:gd name="T5" fmla="*/ 163 h 1386"/>
                <a:gd name="T6" fmla="*/ 483 w 2094"/>
                <a:gd name="T7" fmla="*/ 56 h 1386"/>
                <a:gd name="T8" fmla="*/ 2094 w 2094"/>
                <a:gd name="T9" fmla="*/ 0 h 13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4"/>
                <a:gd name="T16" fmla="*/ 0 h 1386"/>
                <a:gd name="T17" fmla="*/ 2094 w 2094"/>
                <a:gd name="T18" fmla="*/ 1386 h 13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4" h="1386">
                  <a:moveTo>
                    <a:pt x="0" y="1386"/>
                  </a:moveTo>
                  <a:cubicBezTo>
                    <a:pt x="12" y="1243"/>
                    <a:pt x="48" y="735"/>
                    <a:pt x="73" y="531"/>
                  </a:cubicBezTo>
                  <a:cubicBezTo>
                    <a:pt x="99" y="327"/>
                    <a:pt x="86" y="242"/>
                    <a:pt x="155" y="163"/>
                  </a:cubicBezTo>
                  <a:cubicBezTo>
                    <a:pt x="223" y="83"/>
                    <a:pt x="160" y="83"/>
                    <a:pt x="483" y="56"/>
                  </a:cubicBezTo>
                  <a:cubicBezTo>
                    <a:pt x="806" y="29"/>
                    <a:pt x="1759" y="12"/>
                    <a:pt x="209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29" name="Freeform 24"/>
            <p:cNvSpPr/>
            <p:nvPr/>
          </p:nvSpPr>
          <p:spPr bwMode="auto">
            <a:xfrm>
              <a:off x="1891" y="1696"/>
              <a:ext cx="1965" cy="1792"/>
            </a:xfrm>
            <a:custGeom>
              <a:avLst/>
              <a:gdLst>
                <a:gd name="T0" fmla="*/ 0 w 1965"/>
                <a:gd name="T1" fmla="*/ 1792 h 1792"/>
                <a:gd name="T2" fmla="*/ 89 w 1965"/>
                <a:gd name="T3" fmla="*/ 758 h 1792"/>
                <a:gd name="T4" fmla="*/ 112 w 1965"/>
                <a:gd name="T5" fmla="*/ 316 h 1792"/>
                <a:gd name="T6" fmla="*/ 209 w 1965"/>
                <a:gd name="T7" fmla="*/ 129 h 1792"/>
                <a:gd name="T8" fmla="*/ 640 w 1965"/>
                <a:gd name="T9" fmla="*/ 40 h 1792"/>
                <a:gd name="T10" fmla="*/ 1965 w 1965"/>
                <a:gd name="T11" fmla="*/ 0 h 17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65"/>
                <a:gd name="T19" fmla="*/ 0 h 1792"/>
                <a:gd name="T20" fmla="*/ 1965 w 1965"/>
                <a:gd name="T21" fmla="*/ 1792 h 17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65" h="1792">
                  <a:moveTo>
                    <a:pt x="0" y="1792"/>
                  </a:moveTo>
                  <a:cubicBezTo>
                    <a:pt x="15" y="1620"/>
                    <a:pt x="70" y="1004"/>
                    <a:pt x="89" y="758"/>
                  </a:cubicBezTo>
                  <a:cubicBezTo>
                    <a:pt x="108" y="512"/>
                    <a:pt x="92" y="421"/>
                    <a:pt x="112" y="316"/>
                  </a:cubicBezTo>
                  <a:cubicBezTo>
                    <a:pt x="132" y="211"/>
                    <a:pt x="121" y="175"/>
                    <a:pt x="209" y="129"/>
                  </a:cubicBezTo>
                  <a:cubicBezTo>
                    <a:pt x="297" y="83"/>
                    <a:pt x="347" y="62"/>
                    <a:pt x="640" y="40"/>
                  </a:cubicBezTo>
                  <a:cubicBezTo>
                    <a:pt x="933" y="18"/>
                    <a:pt x="1689" y="8"/>
                    <a:pt x="196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30" name="Freeform 25"/>
            <p:cNvSpPr/>
            <p:nvPr/>
          </p:nvSpPr>
          <p:spPr bwMode="auto">
            <a:xfrm>
              <a:off x="1882" y="1116"/>
              <a:ext cx="1622" cy="2375"/>
            </a:xfrm>
            <a:custGeom>
              <a:avLst/>
              <a:gdLst>
                <a:gd name="T0" fmla="*/ 0 w 1622"/>
                <a:gd name="T1" fmla="*/ 2375 h 2375"/>
                <a:gd name="T2" fmla="*/ 93 w 1622"/>
                <a:gd name="T3" fmla="*/ 1246 h 2375"/>
                <a:gd name="T4" fmla="*/ 186 w 1622"/>
                <a:gd name="T5" fmla="*/ 367 h 2375"/>
                <a:gd name="T6" fmla="*/ 532 w 1622"/>
                <a:gd name="T7" fmla="*/ 59 h 2375"/>
                <a:gd name="T8" fmla="*/ 1622 w 1622"/>
                <a:gd name="T9" fmla="*/ 12 h 2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2"/>
                <a:gd name="T16" fmla="*/ 0 h 2375"/>
                <a:gd name="T17" fmla="*/ 1622 w 1622"/>
                <a:gd name="T18" fmla="*/ 2375 h 23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2" h="2375">
                  <a:moveTo>
                    <a:pt x="0" y="2375"/>
                  </a:moveTo>
                  <a:cubicBezTo>
                    <a:pt x="15" y="2187"/>
                    <a:pt x="62" y="1581"/>
                    <a:pt x="93" y="1246"/>
                  </a:cubicBezTo>
                  <a:cubicBezTo>
                    <a:pt x="124" y="912"/>
                    <a:pt x="113" y="565"/>
                    <a:pt x="186" y="367"/>
                  </a:cubicBezTo>
                  <a:cubicBezTo>
                    <a:pt x="259" y="169"/>
                    <a:pt x="293" y="118"/>
                    <a:pt x="532" y="59"/>
                  </a:cubicBezTo>
                  <a:cubicBezTo>
                    <a:pt x="771" y="0"/>
                    <a:pt x="1395" y="22"/>
                    <a:pt x="1622" y="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31" name="Freeform 26"/>
            <p:cNvSpPr/>
            <p:nvPr/>
          </p:nvSpPr>
          <p:spPr bwMode="auto">
            <a:xfrm>
              <a:off x="2109" y="981"/>
              <a:ext cx="2208" cy="2388"/>
            </a:xfrm>
            <a:custGeom>
              <a:avLst/>
              <a:gdLst>
                <a:gd name="T0" fmla="*/ 0 w 2208"/>
                <a:gd name="T1" fmla="*/ 0 h 2388"/>
                <a:gd name="T2" fmla="*/ 216 w 2208"/>
                <a:gd name="T3" fmla="*/ 420 h 2388"/>
                <a:gd name="T4" fmla="*/ 672 w 2208"/>
                <a:gd name="T5" fmla="*/ 1140 h 2388"/>
                <a:gd name="T6" fmla="*/ 1008 w 2208"/>
                <a:gd name="T7" fmla="*/ 1548 h 2388"/>
                <a:gd name="T8" fmla="*/ 1620 w 2208"/>
                <a:gd name="T9" fmla="*/ 2064 h 2388"/>
                <a:gd name="T10" fmla="*/ 2208 w 2208"/>
                <a:gd name="T11" fmla="*/ 2388 h 2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08"/>
                <a:gd name="T19" fmla="*/ 0 h 2388"/>
                <a:gd name="T20" fmla="*/ 2208 w 2208"/>
                <a:gd name="T21" fmla="*/ 2388 h 23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08" h="2388">
                  <a:moveTo>
                    <a:pt x="0" y="0"/>
                  </a:moveTo>
                  <a:cubicBezTo>
                    <a:pt x="36" y="70"/>
                    <a:pt x="104" y="230"/>
                    <a:pt x="216" y="420"/>
                  </a:cubicBezTo>
                  <a:cubicBezTo>
                    <a:pt x="328" y="610"/>
                    <a:pt x="540" y="952"/>
                    <a:pt x="672" y="1140"/>
                  </a:cubicBezTo>
                  <a:cubicBezTo>
                    <a:pt x="804" y="1328"/>
                    <a:pt x="850" y="1394"/>
                    <a:pt x="1008" y="1548"/>
                  </a:cubicBezTo>
                  <a:cubicBezTo>
                    <a:pt x="1166" y="1702"/>
                    <a:pt x="1420" y="1924"/>
                    <a:pt x="1620" y="2064"/>
                  </a:cubicBezTo>
                  <a:cubicBezTo>
                    <a:pt x="1820" y="2204"/>
                    <a:pt x="2086" y="2321"/>
                    <a:pt x="2208" y="2388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632" name="Rectangle 37"/>
            <p:cNvSpPr>
              <a:spLocks noChangeArrowheads="1"/>
            </p:cNvSpPr>
            <p:nvPr/>
          </p:nvSpPr>
          <p:spPr bwMode="auto">
            <a:xfrm>
              <a:off x="1610" y="3385"/>
              <a:ext cx="51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en-US" altLang="zh-CN" sz="3200" i="1">
                  <a:solidFill>
                    <a:schemeClr val="tx2"/>
                  </a:solidFill>
                  <a:latin typeface="Times New Roman" panose="02020803070505020304" pitchFamily="18" charset="0"/>
                </a:rPr>
                <a:t>O</a:t>
              </a:r>
              <a:endParaRPr kumimoji="1" lang="en-US" altLang="zh-CN" sz="3200" i="1">
                <a:solidFill>
                  <a:schemeClr val="tx2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53633" name="Freeform 38"/>
            <p:cNvSpPr/>
            <p:nvPr/>
          </p:nvSpPr>
          <p:spPr bwMode="auto">
            <a:xfrm>
              <a:off x="4044" y="3016"/>
              <a:ext cx="242" cy="355"/>
            </a:xfrm>
            <a:custGeom>
              <a:avLst/>
              <a:gdLst>
                <a:gd name="T0" fmla="*/ 86 w 242"/>
                <a:gd name="T1" fmla="*/ 350 h 355"/>
                <a:gd name="T2" fmla="*/ 10 w 242"/>
                <a:gd name="T3" fmla="*/ 351 h 355"/>
                <a:gd name="T4" fmla="*/ 148 w 242"/>
                <a:gd name="T5" fmla="*/ 324 h 355"/>
                <a:gd name="T6" fmla="*/ 194 w 242"/>
                <a:gd name="T7" fmla="*/ 252 h 355"/>
                <a:gd name="T8" fmla="*/ 230 w 242"/>
                <a:gd name="T9" fmla="*/ 105 h 355"/>
                <a:gd name="T10" fmla="*/ 242 w 242"/>
                <a:gd name="T11" fmla="*/ 0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"/>
                <a:gd name="T19" fmla="*/ 0 h 355"/>
                <a:gd name="T20" fmla="*/ 242 w 242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" h="355">
                  <a:moveTo>
                    <a:pt x="86" y="350"/>
                  </a:moveTo>
                  <a:cubicBezTo>
                    <a:pt x="73" y="350"/>
                    <a:pt x="0" y="355"/>
                    <a:pt x="10" y="351"/>
                  </a:cubicBezTo>
                  <a:cubicBezTo>
                    <a:pt x="20" y="347"/>
                    <a:pt x="117" y="340"/>
                    <a:pt x="148" y="324"/>
                  </a:cubicBezTo>
                  <a:cubicBezTo>
                    <a:pt x="179" y="308"/>
                    <a:pt x="180" y="288"/>
                    <a:pt x="194" y="252"/>
                  </a:cubicBezTo>
                  <a:cubicBezTo>
                    <a:pt x="208" y="216"/>
                    <a:pt x="222" y="147"/>
                    <a:pt x="230" y="105"/>
                  </a:cubicBezTo>
                  <a:cubicBezTo>
                    <a:pt x="238" y="63"/>
                    <a:pt x="240" y="22"/>
                    <a:pt x="242" y="0"/>
                  </a:cubicBezTo>
                </a:path>
              </a:pathLst>
            </a:custGeom>
            <a:noFill/>
            <a:ln w="41275">
              <a:solidFill>
                <a:srgbClr val="0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8706" name="Freeform 34"/>
          <p:cNvSpPr/>
          <p:nvPr/>
        </p:nvSpPr>
        <p:spPr bwMode="auto">
          <a:xfrm>
            <a:off x="3033713" y="1957388"/>
            <a:ext cx="3657600" cy="3614737"/>
          </a:xfrm>
          <a:custGeom>
            <a:avLst/>
            <a:gdLst>
              <a:gd name="T0" fmla="*/ 0 w 2304"/>
              <a:gd name="T1" fmla="*/ 2147483647 h 2277"/>
              <a:gd name="T2" fmla="*/ 68043421 w 2304"/>
              <a:gd name="T3" fmla="*/ 2147483647 h 2277"/>
              <a:gd name="T4" fmla="*/ 136088429 w 2304"/>
              <a:gd name="T5" fmla="*/ 2147483647 h 2277"/>
              <a:gd name="T6" fmla="*/ 173891551 w 2304"/>
              <a:gd name="T7" fmla="*/ 2147483647 h 2277"/>
              <a:gd name="T8" fmla="*/ 257055928 w 2304"/>
              <a:gd name="T9" fmla="*/ 1292839026 h 2277"/>
              <a:gd name="T10" fmla="*/ 340221843 w 2304"/>
              <a:gd name="T11" fmla="*/ 816530360 h 2277"/>
              <a:gd name="T12" fmla="*/ 453628131 w 2304"/>
              <a:gd name="T13" fmla="*/ 498990853 h 2277"/>
              <a:gd name="T14" fmla="*/ 468749062 w 2304"/>
              <a:gd name="T15" fmla="*/ 476308666 h 2277"/>
              <a:gd name="T16" fmla="*/ 551913390 w 2304"/>
              <a:gd name="T17" fmla="*/ 302418678 h 2277"/>
              <a:gd name="T18" fmla="*/ 650200235 w 2304"/>
              <a:gd name="T19" fmla="*/ 143648081 h 2277"/>
              <a:gd name="T20" fmla="*/ 824090149 w 2304"/>
              <a:gd name="T21" fmla="*/ 0 h 2277"/>
              <a:gd name="T22" fmla="*/ 1217234556 w 2304"/>
              <a:gd name="T23" fmla="*/ 695562929 h 2277"/>
              <a:gd name="T24" fmla="*/ 1602819093 w 2304"/>
              <a:gd name="T25" fmla="*/ 1368443671 h 2277"/>
              <a:gd name="T26" fmla="*/ 2147483647 w 2304"/>
              <a:gd name="T27" fmla="*/ 2147483647 h 2277"/>
              <a:gd name="T28" fmla="*/ 2147483647 w 2304"/>
              <a:gd name="T29" fmla="*/ 2147483647 h 2277"/>
              <a:gd name="T30" fmla="*/ 2147483647 w 2304"/>
              <a:gd name="T31" fmla="*/ 2147483647 h 2277"/>
              <a:gd name="T32" fmla="*/ 2147483647 w 2304"/>
              <a:gd name="T33" fmla="*/ 2147483647 h 2277"/>
              <a:gd name="T34" fmla="*/ 2147483647 w 2304"/>
              <a:gd name="T35" fmla="*/ 2147483647 h 2277"/>
              <a:gd name="T36" fmla="*/ 2147483647 w 2304"/>
              <a:gd name="T37" fmla="*/ 2147483647 h 2277"/>
              <a:gd name="T38" fmla="*/ 2147483647 w 2304"/>
              <a:gd name="T39" fmla="*/ 2147483647 h 2277"/>
              <a:gd name="T40" fmla="*/ 2147483647 w 2304"/>
              <a:gd name="T41" fmla="*/ 2147483647 h 2277"/>
              <a:gd name="T42" fmla="*/ 2147483647 w 2304"/>
              <a:gd name="T43" fmla="*/ 2147483647 h 2277"/>
              <a:gd name="T44" fmla="*/ 2147483647 w 2304"/>
              <a:gd name="T45" fmla="*/ 2147483647 h 2277"/>
              <a:gd name="T46" fmla="*/ 582155252 w 2304"/>
              <a:gd name="T47" fmla="*/ 2147483647 h 2277"/>
              <a:gd name="T48" fmla="*/ 287297790 w 2304"/>
              <a:gd name="T49" fmla="*/ 2147483647 h 2277"/>
              <a:gd name="T50" fmla="*/ 0 w 2304"/>
              <a:gd name="T51" fmla="*/ 2147483647 h 227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304"/>
              <a:gd name="T79" fmla="*/ 0 h 2277"/>
              <a:gd name="T80" fmla="*/ 2304 w 2304"/>
              <a:gd name="T81" fmla="*/ 2277 h 227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304" h="2277">
                <a:moveTo>
                  <a:pt x="0" y="2277"/>
                </a:moveTo>
                <a:lnTo>
                  <a:pt x="27" y="1800"/>
                </a:lnTo>
                <a:lnTo>
                  <a:pt x="54" y="1350"/>
                </a:lnTo>
                <a:lnTo>
                  <a:pt x="69" y="918"/>
                </a:lnTo>
                <a:lnTo>
                  <a:pt x="102" y="513"/>
                </a:lnTo>
                <a:lnTo>
                  <a:pt x="135" y="324"/>
                </a:lnTo>
                <a:lnTo>
                  <a:pt x="180" y="198"/>
                </a:lnTo>
                <a:lnTo>
                  <a:pt x="186" y="189"/>
                </a:lnTo>
                <a:lnTo>
                  <a:pt x="219" y="120"/>
                </a:lnTo>
                <a:lnTo>
                  <a:pt x="258" y="57"/>
                </a:lnTo>
                <a:lnTo>
                  <a:pt x="327" y="0"/>
                </a:lnTo>
                <a:lnTo>
                  <a:pt x="483" y="276"/>
                </a:lnTo>
                <a:lnTo>
                  <a:pt x="636" y="543"/>
                </a:lnTo>
                <a:lnTo>
                  <a:pt x="1098" y="1185"/>
                </a:lnTo>
                <a:lnTo>
                  <a:pt x="1377" y="1449"/>
                </a:lnTo>
                <a:lnTo>
                  <a:pt x="1695" y="1713"/>
                </a:lnTo>
                <a:lnTo>
                  <a:pt x="1947" y="1887"/>
                </a:lnTo>
                <a:lnTo>
                  <a:pt x="2202" y="2040"/>
                </a:lnTo>
                <a:lnTo>
                  <a:pt x="2304" y="2091"/>
                </a:lnTo>
                <a:lnTo>
                  <a:pt x="2235" y="2124"/>
                </a:lnTo>
                <a:lnTo>
                  <a:pt x="2229" y="2127"/>
                </a:lnTo>
                <a:lnTo>
                  <a:pt x="2136" y="2133"/>
                </a:lnTo>
                <a:lnTo>
                  <a:pt x="1248" y="2151"/>
                </a:lnTo>
                <a:lnTo>
                  <a:pt x="231" y="2184"/>
                </a:lnTo>
                <a:lnTo>
                  <a:pt x="114" y="2211"/>
                </a:lnTo>
                <a:lnTo>
                  <a:pt x="0" y="2277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  <a:ln w="381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99" grpId="0" animBg="1" autoUpdateAnimBg="0"/>
      <p:bldP spid="668708" grpId="0" animBg="1" autoUpdateAnimBg="0"/>
      <p:bldP spid="6687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8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2971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5.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复合管 </a:t>
            </a:r>
            <a:endParaRPr kumimoji="1" lang="zh-CN" altLang="en-US" sz="2800" b="1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850949" name="Object 5"/>
          <p:cNvGraphicFramePr>
            <a:graphicFrameLocks noChangeAspect="1"/>
          </p:cNvGraphicFramePr>
          <p:nvPr/>
        </p:nvGraphicFramePr>
        <p:xfrm>
          <a:off x="2627313" y="1412875"/>
          <a:ext cx="1763712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图片" r:id="rId1" imgW="1828800" imgH="2095500" progId="Word.Picture.8">
                  <p:embed/>
                </p:oleObj>
              </mc:Choice>
              <mc:Fallback>
                <p:oleObj name="图片" r:id="rId1" imgW="1828800" imgH="2095500" progId="Word.Picture.8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1412875"/>
                        <a:ext cx="1763712" cy="2700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50" name="Object 6"/>
          <p:cNvGraphicFramePr>
            <a:graphicFrameLocks noChangeAspect="1"/>
          </p:cNvGraphicFramePr>
          <p:nvPr/>
        </p:nvGraphicFramePr>
        <p:xfrm>
          <a:off x="177800" y="1339850"/>
          <a:ext cx="25654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图片" r:id="rId3" imgW="1114425" imgH="1019175" progId="Word.Picture.8">
                  <p:embed/>
                </p:oleObj>
              </mc:Choice>
              <mc:Fallback>
                <p:oleObj name="图片" r:id="rId3" imgW="1114425" imgH="1019175" progId="Word.Picture.8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" y="1339850"/>
                        <a:ext cx="2565400" cy="2781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4211638" y="549275"/>
            <a:ext cx="4740275" cy="1785938"/>
            <a:chOff x="3005" y="679"/>
            <a:chExt cx="3235" cy="1125"/>
          </a:xfrm>
        </p:grpSpPr>
        <p:sp>
          <p:nvSpPr>
            <p:cNvPr id="45069" name="Text Box 8"/>
            <p:cNvSpPr txBox="1">
              <a:spLocks noChangeArrowheads="1"/>
            </p:cNvSpPr>
            <p:nvPr/>
          </p:nvSpPr>
          <p:spPr bwMode="auto">
            <a:xfrm>
              <a:off x="3008" y="679"/>
              <a:ext cx="1620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just" eaLnBrk="0" hangingPunct="0"/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C1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 =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1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  ,</a:t>
              </a:r>
              <a:endParaRPr lang="en-US" altLang="zh-CN" sz="2800" b="1">
                <a:solidFill>
                  <a:srgbClr val="3333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45070" name="Text Box 9"/>
            <p:cNvSpPr txBox="1">
              <a:spLocks noChangeArrowheads="1"/>
            </p:cNvSpPr>
            <p:nvPr/>
          </p:nvSpPr>
          <p:spPr bwMode="auto">
            <a:xfrm>
              <a:off x="4208" y="689"/>
              <a:ext cx="2032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just" eaLnBrk="0" hangingPunct="0"/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B2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= 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E1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=(1+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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1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) 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,</a:t>
              </a:r>
              <a:endParaRPr lang="en-US" altLang="zh-CN" sz="2800" b="1">
                <a:solidFill>
                  <a:srgbClr val="3333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45071" name="Text Box 10"/>
            <p:cNvSpPr txBox="1">
              <a:spLocks noChangeArrowheads="1"/>
            </p:cNvSpPr>
            <p:nvPr/>
          </p:nvSpPr>
          <p:spPr bwMode="auto">
            <a:xfrm>
              <a:off x="3005" y="1080"/>
              <a:ext cx="3056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just" eaLnBrk="0" hangingPunct="0"/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C2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=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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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2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B2 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= 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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2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(1+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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1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) 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,</a:t>
              </a:r>
              <a:endParaRPr lang="en-US" altLang="zh-CN" sz="2800" b="1">
                <a:solidFill>
                  <a:srgbClr val="3333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45072" name="Text Box 11"/>
            <p:cNvSpPr txBox="1">
              <a:spLocks noChangeArrowheads="1"/>
            </p:cNvSpPr>
            <p:nvPr/>
          </p:nvSpPr>
          <p:spPr bwMode="auto">
            <a:xfrm>
              <a:off x="3009" y="1477"/>
              <a:ext cx="3231" cy="327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just" eaLnBrk="0" hangingPunct="0"/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=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C1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C2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=[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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1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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2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(1+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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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1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)]</a:t>
              </a:r>
              <a:r>
                <a:rPr lang="en-US" altLang="zh-CN" sz="2800" b="1" i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r>
                <a:rPr lang="en-US" altLang="zh-CN" sz="2800" b="1">
                  <a:solidFill>
                    <a:srgbClr val="3333CC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.</a:t>
              </a:r>
              <a:endParaRPr lang="en-US" altLang="zh-CN" sz="2800" b="1">
                <a:solidFill>
                  <a:srgbClr val="3333CC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850956" name="Object 12"/>
          <p:cNvGraphicFramePr>
            <a:graphicFrameLocks noChangeAspect="1"/>
          </p:cNvGraphicFramePr>
          <p:nvPr/>
        </p:nvGraphicFramePr>
        <p:xfrm>
          <a:off x="4140200" y="2492375"/>
          <a:ext cx="484028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公式" r:id="rId5" imgW="47853600" imgH="10668000" progId="Equation.3">
                  <p:embed/>
                </p:oleObj>
              </mc:Choice>
              <mc:Fallback>
                <p:oleObj name="公式" r:id="rId5" imgW="47853600" imgH="10668000" progId="Equation.3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0200" y="2492375"/>
                        <a:ext cx="4840288" cy="1027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957" name="Text Box 13"/>
          <p:cNvSpPr txBox="1">
            <a:spLocks noChangeArrowheads="1"/>
          </p:cNvSpPr>
          <p:nvPr/>
        </p:nvSpPr>
        <p:spPr bwMode="auto">
          <a:xfrm>
            <a:off x="665163" y="4327525"/>
            <a:ext cx="2151062" cy="519113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kumimoji="1" lang="en-US" altLang="zh-CN" sz="28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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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</a:t>
            </a:r>
            <a:r>
              <a:rPr lang="en-US" altLang="zh-CN" sz="2800" b="1" baseline="-2500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1</a:t>
            </a:r>
            <a:r>
              <a:rPr kumimoji="1" lang="en-US" altLang="zh-CN" b="1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</a:t>
            </a:r>
            <a:r>
              <a:rPr lang="en-US" altLang="zh-CN" sz="2800" b="1" baseline="-2500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2</a:t>
            </a:r>
            <a:r>
              <a:rPr kumimoji="1" lang="en-US" altLang="zh-CN" b="1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 </a:t>
            </a:r>
            <a:endParaRPr kumimoji="1" lang="en-US" altLang="zh-CN" b="1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850958" name="Text Box 14"/>
          <p:cNvSpPr txBox="1">
            <a:spLocks noChangeArrowheads="1"/>
          </p:cNvSpPr>
          <p:nvPr/>
        </p:nvSpPr>
        <p:spPr bwMode="auto">
          <a:xfrm>
            <a:off x="2317750" y="4427538"/>
            <a:ext cx="5807075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kumimoji="1" lang="zh-CN" altLang="en-US" sz="2800" b="1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复合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管的类型由第一只管子决定。</a:t>
            </a:r>
            <a:endParaRPr kumimoji="1" lang="zh-CN" altLang="en-US" sz="2800" b="1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850959" name="Text Box 15"/>
          <p:cNvSpPr txBox="1">
            <a:spLocks noChangeArrowheads="1"/>
          </p:cNvSpPr>
          <p:nvPr/>
        </p:nvSpPr>
        <p:spPr bwMode="auto">
          <a:xfrm>
            <a:off x="527050" y="5924550"/>
            <a:ext cx="8264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用泄放电阻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30000">
                <a:latin typeface="Times New Roman" panose="020208030705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分流，以减小复合管的穿透电流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30000"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en-US" altLang="zh-CN" sz="28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850960" name="Rectangle 16"/>
          <p:cNvSpPr>
            <a:spLocks noChangeArrowheads="1"/>
          </p:cNvSpPr>
          <p:nvPr/>
        </p:nvSpPr>
        <p:spPr bwMode="auto">
          <a:xfrm>
            <a:off x="336550" y="4865688"/>
            <a:ext cx="30019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穿透电流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30000">
                <a:latin typeface="Times New Roman" panose="02020803070505020304" pitchFamily="18" charset="0"/>
                <a:ea typeface="楷体_GB2312" pitchFamily="49" charset="-122"/>
              </a:rPr>
              <a:t>CEO</a:t>
            </a:r>
            <a:endParaRPr kumimoji="1" lang="en-US" altLang="zh-CN" sz="2800" b="1" baseline="-3000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850961" name="Object 17"/>
          <p:cNvGraphicFramePr>
            <a:graphicFrameLocks noChangeAspect="1"/>
          </p:cNvGraphicFramePr>
          <p:nvPr/>
        </p:nvGraphicFramePr>
        <p:xfrm>
          <a:off x="2700338" y="4941888"/>
          <a:ext cx="5565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公式" r:id="rId7" imgW="56997600" imgH="10972800" progId="Equation.3">
                  <p:embed/>
                </p:oleObj>
              </mc:Choice>
              <mc:Fallback>
                <p:oleObj name="公式" r:id="rId7" imgW="56997600" imgH="10972800" progId="Equation.3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4941888"/>
                        <a:ext cx="5565775" cy="1016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962" name="Object 18"/>
          <p:cNvGraphicFramePr>
            <a:graphicFrameLocks noChangeAspect="1"/>
          </p:cNvGraphicFramePr>
          <p:nvPr/>
        </p:nvGraphicFramePr>
        <p:xfrm>
          <a:off x="4140200" y="3644900"/>
          <a:ext cx="4741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公式" r:id="rId9" imgW="44805600" imgH="5486400" progId="Equation.3">
                  <p:embed/>
                </p:oleObj>
              </mc:Choice>
              <mc:Fallback>
                <p:oleObj name="公式" r:id="rId9" imgW="44805600" imgH="5486400" progId="Equation.3">
                  <p:embed/>
                  <p:pic>
                    <p:nvPicPr>
                      <p:cNvPr id="0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0200" y="3644900"/>
                        <a:ext cx="4741863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0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5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5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8" grpId="0" autoUpdateAnimBg="0"/>
      <p:bldP spid="850957" grpId="0" autoUpdateAnimBg="0" build="p"/>
      <p:bldP spid="850958" grpId="0" advAuto="0" autoUpdateAnimBg="0" build="p"/>
      <p:bldP spid="850959" grpId="0" autoUpdateAnimBg="0"/>
      <p:bldP spid="8509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250825" y="404813"/>
            <a:ext cx="4964113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⑶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常用的半导体材料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—4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价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571500" y="857250"/>
            <a:ext cx="13144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锗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rPr>
              <a:t>Ge</a:t>
            </a:r>
            <a:endParaRPr kumimoji="1" lang="en-US" altLang="zh-CN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长城楷体" pitchFamily="49" charset="-122"/>
            </a:endParaRP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4352925" y="833438"/>
            <a:ext cx="927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硅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rPr>
              <a:t> 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rPr>
              <a:t>Si</a:t>
            </a:r>
            <a:endParaRPr kumimoji="1" lang="en-US" altLang="zh-CN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长城楷体" pitchFamily="49" charset="-122"/>
            </a:endParaRP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374650" y="3154363"/>
            <a:ext cx="68135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硅和锗为四价元素，最外层有</a:t>
            </a: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个价电子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4152900" y="895350"/>
            <a:ext cx="0" cy="2190750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611188" y="1268413"/>
            <a:ext cx="685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32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7000" name="Text Box 8"/>
          <p:cNvSpPr txBox="1">
            <a:spLocks noChangeArrowheads="1"/>
          </p:cNvSpPr>
          <p:nvPr/>
        </p:nvSpPr>
        <p:spPr bwMode="auto">
          <a:xfrm>
            <a:off x="4362450" y="1238250"/>
            <a:ext cx="685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14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7001" name="Text Box 9"/>
          <p:cNvSpPr txBox="1">
            <a:spLocks noChangeArrowheads="1"/>
          </p:cNvSpPr>
          <p:nvPr/>
        </p:nvSpPr>
        <p:spPr bwMode="auto">
          <a:xfrm>
            <a:off x="323850" y="2495550"/>
            <a:ext cx="15621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2-8-18-4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457700" y="2419350"/>
            <a:ext cx="1009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2-8-4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7003" name="Text Box 11"/>
          <p:cNvSpPr txBox="1">
            <a:spLocks noChangeArrowheads="1"/>
          </p:cNvSpPr>
          <p:nvPr/>
        </p:nvSpPr>
        <p:spPr bwMode="auto">
          <a:xfrm>
            <a:off x="395288" y="3716338"/>
            <a:ext cx="3105150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本征半导体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142844" y="4292600"/>
            <a:ext cx="5591206" cy="5238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纯净的、</a:t>
            </a:r>
            <a:r>
              <a:rPr kumimoji="1" lang="zh-CN" altLang="en-US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具有单晶体结构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的半导体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751513" y="3559175"/>
            <a:ext cx="3030537" cy="2962275"/>
            <a:chOff x="3623" y="2370"/>
            <a:chExt cx="1909" cy="1866"/>
          </a:xfrm>
        </p:grpSpPr>
        <p:sp>
          <p:nvSpPr>
            <p:cNvPr id="125008" name="Oval 14"/>
            <p:cNvSpPr>
              <a:spLocks noChangeArrowheads="1"/>
            </p:cNvSpPr>
            <p:nvPr/>
          </p:nvSpPr>
          <p:spPr bwMode="auto">
            <a:xfrm>
              <a:off x="4515" y="2790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09" name="Oval 15"/>
            <p:cNvSpPr>
              <a:spLocks noChangeArrowheads="1"/>
            </p:cNvSpPr>
            <p:nvPr/>
          </p:nvSpPr>
          <p:spPr bwMode="auto">
            <a:xfrm>
              <a:off x="4028" y="2765"/>
              <a:ext cx="322" cy="324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0" name="Oval 16"/>
            <p:cNvSpPr>
              <a:spLocks noChangeArrowheads="1"/>
            </p:cNvSpPr>
            <p:nvPr/>
          </p:nvSpPr>
          <p:spPr bwMode="auto">
            <a:xfrm>
              <a:off x="3759" y="2507"/>
              <a:ext cx="877" cy="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1" name="Oval 17"/>
            <p:cNvSpPr>
              <a:spLocks noChangeArrowheads="1"/>
            </p:cNvSpPr>
            <p:nvPr/>
          </p:nvSpPr>
          <p:spPr bwMode="auto">
            <a:xfrm>
              <a:off x="4754" y="2772"/>
              <a:ext cx="323" cy="324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2" name="Oval 18"/>
            <p:cNvSpPr>
              <a:spLocks noChangeArrowheads="1"/>
            </p:cNvSpPr>
            <p:nvPr/>
          </p:nvSpPr>
          <p:spPr bwMode="auto">
            <a:xfrm>
              <a:off x="4486" y="2514"/>
              <a:ext cx="875" cy="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3" name="Oval 19"/>
            <p:cNvSpPr>
              <a:spLocks noChangeArrowheads="1"/>
            </p:cNvSpPr>
            <p:nvPr/>
          </p:nvSpPr>
          <p:spPr bwMode="auto">
            <a:xfrm>
              <a:off x="4035" y="3487"/>
              <a:ext cx="321" cy="325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4" name="Oval 20"/>
            <p:cNvSpPr>
              <a:spLocks noChangeArrowheads="1"/>
            </p:cNvSpPr>
            <p:nvPr/>
          </p:nvSpPr>
          <p:spPr bwMode="auto">
            <a:xfrm>
              <a:off x="3766" y="3230"/>
              <a:ext cx="876" cy="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5" name="Oval 21"/>
            <p:cNvSpPr>
              <a:spLocks noChangeArrowheads="1"/>
            </p:cNvSpPr>
            <p:nvPr/>
          </p:nvSpPr>
          <p:spPr bwMode="auto">
            <a:xfrm>
              <a:off x="4792" y="3496"/>
              <a:ext cx="321" cy="325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6" name="Oval 22"/>
            <p:cNvSpPr>
              <a:spLocks noChangeArrowheads="1"/>
            </p:cNvSpPr>
            <p:nvPr/>
          </p:nvSpPr>
          <p:spPr bwMode="auto">
            <a:xfrm>
              <a:off x="4523" y="3240"/>
              <a:ext cx="875" cy="8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7" name="Oval 23"/>
            <p:cNvSpPr>
              <a:spLocks noChangeArrowheads="1"/>
            </p:cNvSpPr>
            <p:nvPr/>
          </p:nvSpPr>
          <p:spPr bwMode="auto">
            <a:xfrm>
              <a:off x="4515" y="2959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8" name="Oval 24"/>
            <p:cNvSpPr>
              <a:spLocks noChangeArrowheads="1"/>
            </p:cNvSpPr>
            <p:nvPr/>
          </p:nvSpPr>
          <p:spPr bwMode="auto">
            <a:xfrm>
              <a:off x="4990" y="3251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19" name="Oval 25"/>
            <p:cNvSpPr>
              <a:spLocks noChangeArrowheads="1"/>
            </p:cNvSpPr>
            <p:nvPr/>
          </p:nvSpPr>
          <p:spPr bwMode="auto">
            <a:xfrm>
              <a:off x="4831" y="3261"/>
              <a:ext cx="86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0" name="Oval 26"/>
            <p:cNvSpPr>
              <a:spLocks noChangeArrowheads="1"/>
            </p:cNvSpPr>
            <p:nvPr/>
          </p:nvSpPr>
          <p:spPr bwMode="auto">
            <a:xfrm>
              <a:off x="4534" y="3524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1" name="Oval 27"/>
            <p:cNvSpPr>
              <a:spLocks noChangeArrowheads="1"/>
            </p:cNvSpPr>
            <p:nvPr/>
          </p:nvSpPr>
          <p:spPr bwMode="auto">
            <a:xfrm>
              <a:off x="4534" y="3674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2" name="Oval 28"/>
            <p:cNvSpPr>
              <a:spLocks noChangeArrowheads="1"/>
            </p:cNvSpPr>
            <p:nvPr/>
          </p:nvSpPr>
          <p:spPr bwMode="auto">
            <a:xfrm>
              <a:off x="4077" y="3261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3" name="Oval 29"/>
            <p:cNvSpPr>
              <a:spLocks noChangeArrowheads="1"/>
            </p:cNvSpPr>
            <p:nvPr/>
          </p:nvSpPr>
          <p:spPr bwMode="auto">
            <a:xfrm>
              <a:off x="4263" y="3259"/>
              <a:ext cx="86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4" name="Oval 30"/>
            <p:cNvSpPr>
              <a:spLocks noChangeArrowheads="1"/>
            </p:cNvSpPr>
            <p:nvPr/>
          </p:nvSpPr>
          <p:spPr bwMode="auto">
            <a:xfrm>
              <a:off x="3794" y="3520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5" name="Oval 31"/>
            <p:cNvSpPr>
              <a:spLocks noChangeArrowheads="1"/>
            </p:cNvSpPr>
            <p:nvPr/>
          </p:nvSpPr>
          <p:spPr bwMode="auto">
            <a:xfrm>
              <a:off x="3794" y="3670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6" name="Oval 32"/>
            <p:cNvSpPr>
              <a:spLocks noChangeArrowheads="1"/>
            </p:cNvSpPr>
            <p:nvPr/>
          </p:nvSpPr>
          <p:spPr bwMode="auto">
            <a:xfrm>
              <a:off x="4082" y="2534"/>
              <a:ext cx="87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7" name="Oval 33"/>
            <p:cNvSpPr>
              <a:spLocks noChangeArrowheads="1"/>
            </p:cNvSpPr>
            <p:nvPr/>
          </p:nvSpPr>
          <p:spPr bwMode="auto">
            <a:xfrm>
              <a:off x="4232" y="2534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8" name="Oval 34"/>
            <p:cNvSpPr>
              <a:spLocks noChangeArrowheads="1"/>
            </p:cNvSpPr>
            <p:nvPr/>
          </p:nvSpPr>
          <p:spPr bwMode="auto">
            <a:xfrm>
              <a:off x="3775" y="2825"/>
              <a:ext cx="85" cy="9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29" name="Oval 35"/>
            <p:cNvSpPr>
              <a:spLocks noChangeArrowheads="1"/>
            </p:cNvSpPr>
            <p:nvPr/>
          </p:nvSpPr>
          <p:spPr bwMode="auto">
            <a:xfrm>
              <a:off x="3784" y="2966"/>
              <a:ext cx="86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30" name="Oval 36"/>
            <p:cNvSpPr>
              <a:spLocks noChangeArrowheads="1"/>
            </p:cNvSpPr>
            <p:nvPr/>
          </p:nvSpPr>
          <p:spPr bwMode="auto">
            <a:xfrm>
              <a:off x="4997" y="3980"/>
              <a:ext cx="85" cy="9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31" name="Oval 37"/>
            <p:cNvSpPr>
              <a:spLocks noChangeArrowheads="1"/>
            </p:cNvSpPr>
            <p:nvPr/>
          </p:nvSpPr>
          <p:spPr bwMode="auto">
            <a:xfrm>
              <a:off x="4838" y="3989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5032" name="Group 38"/>
            <p:cNvGrpSpPr/>
            <p:nvPr/>
          </p:nvGrpSpPr>
          <p:grpSpPr bwMode="auto">
            <a:xfrm>
              <a:off x="5256" y="2821"/>
              <a:ext cx="92" cy="239"/>
              <a:chOff x="3073" y="3321"/>
              <a:chExt cx="110" cy="282"/>
            </a:xfrm>
          </p:grpSpPr>
          <p:sp>
            <p:nvSpPr>
              <p:cNvPr id="125051" name="Oval 39"/>
              <p:cNvSpPr>
                <a:spLocks noChangeArrowheads="1"/>
              </p:cNvSpPr>
              <p:nvPr/>
            </p:nvSpPr>
            <p:spPr bwMode="auto">
              <a:xfrm>
                <a:off x="3073" y="349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5052" name="Oval 40"/>
              <p:cNvSpPr>
                <a:spLocks noChangeArrowheads="1"/>
              </p:cNvSpPr>
              <p:nvPr/>
            </p:nvSpPr>
            <p:spPr bwMode="auto">
              <a:xfrm>
                <a:off x="3081" y="332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5033" name="Oval 41"/>
            <p:cNvSpPr>
              <a:spLocks noChangeArrowheads="1"/>
            </p:cNvSpPr>
            <p:nvPr/>
          </p:nvSpPr>
          <p:spPr bwMode="auto">
            <a:xfrm>
              <a:off x="4230" y="3970"/>
              <a:ext cx="87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34" name="Oval 42"/>
            <p:cNvSpPr>
              <a:spLocks noChangeArrowheads="1"/>
            </p:cNvSpPr>
            <p:nvPr/>
          </p:nvSpPr>
          <p:spPr bwMode="auto">
            <a:xfrm>
              <a:off x="4089" y="3977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35" name="Oval 43"/>
            <p:cNvSpPr>
              <a:spLocks noChangeArrowheads="1"/>
            </p:cNvSpPr>
            <p:nvPr/>
          </p:nvSpPr>
          <p:spPr bwMode="auto">
            <a:xfrm>
              <a:off x="4986" y="2525"/>
              <a:ext cx="87" cy="9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36" name="Oval 44"/>
            <p:cNvSpPr>
              <a:spLocks noChangeArrowheads="1"/>
            </p:cNvSpPr>
            <p:nvPr/>
          </p:nvSpPr>
          <p:spPr bwMode="auto">
            <a:xfrm>
              <a:off x="4805" y="2522"/>
              <a:ext cx="87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37" name="Oval 45"/>
            <p:cNvSpPr>
              <a:spLocks noChangeArrowheads="1"/>
            </p:cNvSpPr>
            <p:nvPr/>
          </p:nvSpPr>
          <p:spPr bwMode="auto">
            <a:xfrm>
              <a:off x="5277" y="3673"/>
              <a:ext cx="87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38" name="Oval 46"/>
            <p:cNvSpPr>
              <a:spLocks noChangeArrowheads="1"/>
            </p:cNvSpPr>
            <p:nvPr/>
          </p:nvSpPr>
          <p:spPr bwMode="auto">
            <a:xfrm>
              <a:off x="5284" y="3538"/>
              <a:ext cx="85" cy="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39" name="Freeform 47"/>
            <p:cNvSpPr/>
            <p:nvPr/>
          </p:nvSpPr>
          <p:spPr bwMode="auto">
            <a:xfrm>
              <a:off x="5247" y="2544"/>
              <a:ext cx="269" cy="795"/>
            </a:xfrm>
            <a:custGeom>
              <a:avLst/>
              <a:gdLst>
                <a:gd name="T0" fmla="*/ 199 w 320"/>
                <a:gd name="T1" fmla="*/ 13 h 940"/>
                <a:gd name="T2" fmla="*/ 202 w 320"/>
                <a:gd name="T3" fmla="*/ 13 h 940"/>
                <a:gd name="T4" fmla="*/ 100 w 320"/>
                <a:gd name="T5" fmla="*/ 92 h 940"/>
                <a:gd name="T6" fmla="*/ 13 w 320"/>
                <a:gd name="T7" fmla="*/ 244 h 940"/>
                <a:gd name="T8" fmla="*/ 21 w 320"/>
                <a:gd name="T9" fmla="*/ 442 h 940"/>
                <a:gd name="T10" fmla="*/ 111 w 320"/>
                <a:gd name="T11" fmla="*/ 585 h 940"/>
                <a:gd name="T12" fmla="*/ 161 w 320"/>
                <a:gd name="T13" fmla="*/ 633 h 940"/>
                <a:gd name="T14" fmla="*/ 215 w 320"/>
                <a:gd name="T15" fmla="*/ 665 h 940"/>
                <a:gd name="T16" fmla="*/ 224 w 320"/>
                <a:gd name="T17" fmla="*/ 672 h 940"/>
                <a:gd name="T18" fmla="*/ 215 w 320"/>
                <a:gd name="T19" fmla="*/ 665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40" name="Freeform 48"/>
            <p:cNvSpPr/>
            <p:nvPr/>
          </p:nvSpPr>
          <p:spPr bwMode="auto">
            <a:xfrm>
              <a:off x="5263" y="3257"/>
              <a:ext cx="269" cy="795"/>
            </a:xfrm>
            <a:custGeom>
              <a:avLst/>
              <a:gdLst>
                <a:gd name="T0" fmla="*/ 199 w 320"/>
                <a:gd name="T1" fmla="*/ 13 h 940"/>
                <a:gd name="T2" fmla="*/ 202 w 320"/>
                <a:gd name="T3" fmla="*/ 13 h 940"/>
                <a:gd name="T4" fmla="*/ 100 w 320"/>
                <a:gd name="T5" fmla="*/ 92 h 940"/>
                <a:gd name="T6" fmla="*/ 13 w 320"/>
                <a:gd name="T7" fmla="*/ 244 h 940"/>
                <a:gd name="T8" fmla="*/ 21 w 320"/>
                <a:gd name="T9" fmla="*/ 442 h 940"/>
                <a:gd name="T10" fmla="*/ 111 w 320"/>
                <a:gd name="T11" fmla="*/ 585 h 940"/>
                <a:gd name="T12" fmla="*/ 161 w 320"/>
                <a:gd name="T13" fmla="*/ 633 h 940"/>
                <a:gd name="T14" fmla="*/ 215 w 320"/>
                <a:gd name="T15" fmla="*/ 665 h 940"/>
                <a:gd name="T16" fmla="*/ 224 w 320"/>
                <a:gd name="T17" fmla="*/ 672 h 940"/>
                <a:gd name="T18" fmla="*/ 215 w 320"/>
                <a:gd name="T19" fmla="*/ 665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41" name="Freeform 49"/>
            <p:cNvSpPr/>
            <p:nvPr/>
          </p:nvSpPr>
          <p:spPr bwMode="auto">
            <a:xfrm rot="-5400000">
              <a:off x="4074" y="2112"/>
              <a:ext cx="271" cy="788"/>
            </a:xfrm>
            <a:custGeom>
              <a:avLst/>
              <a:gdLst>
                <a:gd name="T0" fmla="*/ 202 w 320"/>
                <a:gd name="T1" fmla="*/ 13 h 940"/>
                <a:gd name="T2" fmla="*/ 205 w 320"/>
                <a:gd name="T3" fmla="*/ 13 h 940"/>
                <a:gd name="T4" fmla="*/ 102 w 320"/>
                <a:gd name="T5" fmla="*/ 91 h 940"/>
                <a:gd name="T6" fmla="*/ 14 w 320"/>
                <a:gd name="T7" fmla="*/ 239 h 940"/>
                <a:gd name="T8" fmla="*/ 21 w 320"/>
                <a:gd name="T9" fmla="*/ 434 h 940"/>
                <a:gd name="T10" fmla="*/ 113 w 320"/>
                <a:gd name="T11" fmla="*/ 575 h 940"/>
                <a:gd name="T12" fmla="*/ 163 w 320"/>
                <a:gd name="T13" fmla="*/ 622 h 940"/>
                <a:gd name="T14" fmla="*/ 218 w 320"/>
                <a:gd name="T15" fmla="*/ 653 h 940"/>
                <a:gd name="T16" fmla="*/ 227 w 320"/>
                <a:gd name="T17" fmla="*/ 661 h 940"/>
                <a:gd name="T18" fmla="*/ 218 w 320"/>
                <a:gd name="T19" fmla="*/ 653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42" name="Freeform 50"/>
            <p:cNvSpPr/>
            <p:nvPr/>
          </p:nvSpPr>
          <p:spPr bwMode="auto">
            <a:xfrm rot="-5400000">
              <a:off x="4808" y="2118"/>
              <a:ext cx="271" cy="789"/>
            </a:xfrm>
            <a:custGeom>
              <a:avLst/>
              <a:gdLst>
                <a:gd name="T0" fmla="*/ 202 w 320"/>
                <a:gd name="T1" fmla="*/ 13 h 940"/>
                <a:gd name="T2" fmla="*/ 205 w 320"/>
                <a:gd name="T3" fmla="*/ 13 h 940"/>
                <a:gd name="T4" fmla="*/ 102 w 320"/>
                <a:gd name="T5" fmla="*/ 91 h 940"/>
                <a:gd name="T6" fmla="*/ 14 w 320"/>
                <a:gd name="T7" fmla="*/ 239 h 940"/>
                <a:gd name="T8" fmla="*/ 21 w 320"/>
                <a:gd name="T9" fmla="*/ 436 h 940"/>
                <a:gd name="T10" fmla="*/ 113 w 320"/>
                <a:gd name="T11" fmla="*/ 577 h 940"/>
                <a:gd name="T12" fmla="*/ 163 w 320"/>
                <a:gd name="T13" fmla="*/ 624 h 940"/>
                <a:gd name="T14" fmla="*/ 218 w 320"/>
                <a:gd name="T15" fmla="*/ 655 h 940"/>
                <a:gd name="T16" fmla="*/ 227 w 320"/>
                <a:gd name="T17" fmla="*/ 662 h 940"/>
                <a:gd name="T18" fmla="*/ 218 w 320"/>
                <a:gd name="T19" fmla="*/ 655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43" name="Freeform 51"/>
            <p:cNvSpPr/>
            <p:nvPr/>
          </p:nvSpPr>
          <p:spPr bwMode="auto">
            <a:xfrm rot="5400000" flipV="1">
              <a:off x="4089" y="3680"/>
              <a:ext cx="270" cy="789"/>
            </a:xfrm>
            <a:custGeom>
              <a:avLst/>
              <a:gdLst>
                <a:gd name="T0" fmla="*/ 201 w 320"/>
                <a:gd name="T1" fmla="*/ 13 h 940"/>
                <a:gd name="T2" fmla="*/ 203 w 320"/>
                <a:gd name="T3" fmla="*/ 13 h 940"/>
                <a:gd name="T4" fmla="*/ 101 w 320"/>
                <a:gd name="T5" fmla="*/ 91 h 940"/>
                <a:gd name="T6" fmla="*/ 14 w 320"/>
                <a:gd name="T7" fmla="*/ 239 h 940"/>
                <a:gd name="T8" fmla="*/ 21 w 320"/>
                <a:gd name="T9" fmla="*/ 436 h 940"/>
                <a:gd name="T10" fmla="*/ 111 w 320"/>
                <a:gd name="T11" fmla="*/ 577 h 940"/>
                <a:gd name="T12" fmla="*/ 162 w 320"/>
                <a:gd name="T13" fmla="*/ 624 h 940"/>
                <a:gd name="T14" fmla="*/ 217 w 320"/>
                <a:gd name="T15" fmla="*/ 655 h 940"/>
                <a:gd name="T16" fmla="*/ 225 w 320"/>
                <a:gd name="T17" fmla="*/ 662 h 940"/>
                <a:gd name="T18" fmla="*/ 217 w 320"/>
                <a:gd name="T19" fmla="*/ 655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44" name="Freeform 52"/>
            <p:cNvSpPr/>
            <p:nvPr/>
          </p:nvSpPr>
          <p:spPr bwMode="auto">
            <a:xfrm rot="5400000" flipV="1">
              <a:off x="4820" y="3706"/>
              <a:ext cx="271" cy="789"/>
            </a:xfrm>
            <a:custGeom>
              <a:avLst/>
              <a:gdLst>
                <a:gd name="T0" fmla="*/ 202 w 320"/>
                <a:gd name="T1" fmla="*/ 13 h 940"/>
                <a:gd name="T2" fmla="*/ 205 w 320"/>
                <a:gd name="T3" fmla="*/ 13 h 940"/>
                <a:gd name="T4" fmla="*/ 102 w 320"/>
                <a:gd name="T5" fmla="*/ 91 h 940"/>
                <a:gd name="T6" fmla="*/ 14 w 320"/>
                <a:gd name="T7" fmla="*/ 239 h 940"/>
                <a:gd name="T8" fmla="*/ 21 w 320"/>
                <a:gd name="T9" fmla="*/ 436 h 940"/>
                <a:gd name="T10" fmla="*/ 113 w 320"/>
                <a:gd name="T11" fmla="*/ 577 h 940"/>
                <a:gd name="T12" fmla="*/ 163 w 320"/>
                <a:gd name="T13" fmla="*/ 624 h 940"/>
                <a:gd name="T14" fmla="*/ 218 w 320"/>
                <a:gd name="T15" fmla="*/ 655 h 940"/>
                <a:gd name="T16" fmla="*/ 227 w 320"/>
                <a:gd name="T17" fmla="*/ 662 h 940"/>
                <a:gd name="T18" fmla="*/ 218 w 320"/>
                <a:gd name="T19" fmla="*/ 655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45" name="Freeform 53"/>
            <p:cNvSpPr/>
            <p:nvPr/>
          </p:nvSpPr>
          <p:spPr bwMode="auto">
            <a:xfrm flipH="1" flipV="1">
              <a:off x="3623" y="2505"/>
              <a:ext cx="269" cy="794"/>
            </a:xfrm>
            <a:custGeom>
              <a:avLst/>
              <a:gdLst>
                <a:gd name="T0" fmla="*/ 199 w 320"/>
                <a:gd name="T1" fmla="*/ 13 h 940"/>
                <a:gd name="T2" fmla="*/ 202 w 320"/>
                <a:gd name="T3" fmla="*/ 13 h 940"/>
                <a:gd name="T4" fmla="*/ 100 w 320"/>
                <a:gd name="T5" fmla="*/ 92 h 940"/>
                <a:gd name="T6" fmla="*/ 13 w 320"/>
                <a:gd name="T7" fmla="*/ 242 h 940"/>
                <a:gd name="T8" fmla="*/ 21 w 320"/>
                <a:gd name="T9" fmla="*/ 441 h 940"/>
                <a:gd name="T10" fmla="*/ 111 w 320"/>
                <a:gd name="T11" fmla="*/ 584 h 940"/>
                <a:gd name="T12" fmla="*/ 161 w 320"/>
                <a:gd name="T13" fmla="*/ 632 h 940"/>
                <a:gd name="T14" fmla="*/ 215 w 320"/>
                <a:gd name="T15" fmla="*/ 663 h 940"/>
                <a:gd name="T16" fmla="*/ 224 w 320"/>
                <a:gd name="T17" fmla="*/ 671 h 940"/>
                <a:gd name="T18" fmla="*/ 215 w 320"/>
                <a:gd name="T19" fmla="*/ 663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46" name="Freeform 54"/>
            <p:cNvSpPr/>
            <p:nvPr/>
          </p:nvSpPr>
          <p:spPr bwMode="auto">
            <a:xfrm flipH="1" flipV="1">
              <a:off x="3628" y="3262"/>
              <a:ext cx="269" cy="794"/>
            </a:xfrm>
            <a:custGeom>
              <a:avLst/>
              <a:gdLst>
                <a:gd name="T0" fmla="*/ 199 w 320"/>
                <a:gd name="T1" fmla="*/ 13 h 940"/>
                <a:gd name="T2" fmla="*/ 202 w 320"/>
                <a:gd name="T3" fmla="*/ 13 h 940"/>
                <a:gd name="T4" fmla="*/ 100 w 320"/>
                <a:gd name="T5" fmla="*/ 92 h 940"/>
                <a:gd name="T6" fmla="*/ 13 w 320"/>
                <a:gd name="T7" fmla="*/ 242 h 940"/>
                <a:gd name="T8" fmla="*/ 21 w 320"/>
                <a:gd name="T9" fmla="*/ 441 h 940"/>
                <a:gd name="T10" fmla="*/ 111 w 320"/>
                <a:gd name="T11" fmla="*/ 584 h 940"/>
                <a:gd name="T12" fmla="*/ 161 w 320"/>
                <a:gd name="T13" fmla="*/ 632 h 940"/>
                <a:gd name="T14" fmla="*/ 215 w 320"/>
                <a:gd name="T15" fmla="*/ 663 h 940"/>
                <a:gd name="T16" fmla="*/ 224 w 320"/>
                <a:gd name="T17" fmla="*/ 671 h 940"/>
                <a:gd name="T18" fmla="*/ 215 w 320"/>
                <a:gd name="T19" fmla="*/ 663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7047" name="Text Box 55"/>
            <p:cNvSpPr txBox="1">
              <a:spLocks noChangeArrowheads="1"/>
            </p:cNvSpPr>
            <p:nvPr/>
          </p:nvSpPr>
          <p:spPr bwMode="auto">
            <a:xfrm>
              <a:off x="4075" y="3498"/>
              <a:ext cx="371" cy="288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si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  <p:sp>
          <p:nvSpPr>
            <p:cNvPr id="597048" name="Text Box 56"/>
            <p:cNvSpPr txBox="1">
              <a:spLocks noChangeArrowheads="1"/>
            </p:cNvSpPr>
            <p:nvPr/>
          </p:nvSpPr>
          <p:spPr bwMode="auto">
            <a:xfrm>
              <a:off x="4063" y="2760"/>
              <a:ext cx="371" cy="288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si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  <p:sp>
          <p:nvSpPr>
            <p:cNvPr id="597049" name="Text Box 57"/>
            <p:cNvSpPr txBox="1">
              <a:spLocks noChangeArrowheads="1"/>
            </p:cNvSpPr>
            <p:nvPr/>
          </p:nvSpPr>
          <p:spPr bwMode="auto">
            <a:xfrm>
              <a:off x="4783" y="2776"/>
              <a:ext cx="372" cy="288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si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  <p:sp>
          <p:nvSpPr>
            <p:cNvPr id="597050" name="Text Box 58"/>
            <p:cNvSpPr txBox="1">
              <a:spLocks noChangeArrowheads="1"/>
            </p:cNvSpPr>
            <p:nvPr/>
          </p:nvSpPr>
          <p:spPr bwMode="auto">
            <a:xfrm>
              <a:off x="4819" y="3502"/>
              <a:ext cx="371" cy="288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si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</p:grpSp>
      <p:sp>
        <p:nvSpPr>
          <p:cNvPr id="597051" name="AutoShape 59"/>
          <p:cNvSpPr>
            <a:spLocks noChangeArrowheads="1"/>
          </p:cNvSpPr>
          <p:nvPr/>
        </p:nvSpPr>
        <p:spPr bwMode="auto">
          <a:xfrm>
            <a:off x="7488238" y="1557338"/>
            <a:ext cx="1227137" cy="1708150"/>
          </a:xfrm>
          <a:prstGeom prst="wedgeRoundRectCallout">
            <a:avLst>
              <a:gd name="adj1" fmla="val -77426"/>
              <a:gd name="adj2" fmla="val 93310"/>
              <a:gd name="adj3" fmla="val 16667"/>
            </a:avLst>
          </a:prstGeom>
          <a:solidFill>
            <a:schemeClr val="bg1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最外层 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8 </a:t>
            </a: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个电子的稳定结构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7052" name="AutoShape 60"/>
          <p:cNvSpPr>
            <a:spLocks noChangeArrowheads="1"/>
          </p:cNvSpPr>
          <p:nvPr/>
        </p:nvSpPr>
        <p:spPr bwMode="auto">
          <a:xfrm>
            <a:off x="3670300" y="5238750"/>
            <a:ext cx="1890713" cy="960438"/>
          </a:xfrm>
          <a:prstGeom prst="wedgeRoundRectCallout">
            <a:avLst>
              <a:gd name="adj1" fmla="val 94838"/>
              <a:gd name="adj2" fmla="val 45208"/>
              <a:gd name="adj3" fmla="val 16667"/>
            </a:avLst>
          </a:prstGeom>
          <a:solidFill>
            <a:schemeClr val="bg1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共价键内的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价电子对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7053" name="Rectangle 61"/>
          <p:cNvSpPr>
            <a:spLocks noChangeArrowheads="1"/>
          </p:cNvSpPr>
          <p:nvPr/>
        </p:nvSpPr>
        <p:spPr bwMode="auto">
          <a:xfrm>
            <a:off x="611188" y="4797425"/>
            <a:ext cx="21209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⑴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共价键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7054" name="Rectangle 62"/>
          <p:cNvSpPr>
            <a:spLocks noChangeArrowheads="1"/>
          </p:cNvSpPr>
          <p:nvPr/>
        </p:nvSpPr>
        <p:spPr bwMode="auto">
          <a:xfrm>
            <a:off x="493713" y="5364163"/>
            <a:ext cx="29591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共价键结构稳定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长城楷体" pitchFamily="49" charset="-122"/>
            </a:endParaRPr>
          </a:p>
        </p:txBody>
      </p:sp>
      <p:sp>
        <p:nvSpPr>
          <p:cNvPr id="597055" name="Rectangle 63"/>
          <p:cNvSpPr>
            <a:spLocks noChangeArrowheads="1"/>
          </p:cNvSpPr>
          <p:nvPr/>
        </p:nvSpPr>
        <p:spPr bwMode="auto">
          <a:xfrm>
            <a:off x="539750" y="5805488"/>
            <a:ext cx="25844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导电能力很弱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4" name="Group 64"/>
          <p:cNvGrpSpPr/>
          <p:nvPr/>
        </p:nvGrpSpPr>
        <p:grpSpPr bwMode="auto">
          <a:xfrm>
            <a:off x="5367338" y="1055688"/>
            <a:ext cx="1800225" cy="1800225"/>
            <a:chOff x="3381" y="761"/>
            <a:chExt cx="1134" cy="1134"/>
          </a:xfrm>
        </p:grpSpPr>
        <p:sp>
          <p:nvSpPr>
            <p:cNvPr id="124988" name="Oval 65"/>
            <p:cNvSpPr>
              <a:spLocks noChangeArrowheads="1"/>
            </p:cNvSpPr>
            <p:nvPr/>
          </p:nvSpPr>
          <p:spPr bwMode="auto">
            <a:xfrm>
              <a:off x="3727" y="1082"/>
              <a:ext cx="481" cy="4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9" name="Oval 66"/>
            <p:cNvSpPr>
              <a:spLocks noChangeArrowheads="1"/>
            </p:cNvSpPr>
            <p:nvPr/>
          </p:nvSpPr>
          <p:spPr bwMode="auto">
            <a:xfrm>
              <a:off x="3827" y="1181"/>
              <a:ext cx="275" cy="271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90" name="Oval 67"/>
            <p:cNvSpPr>
              <a:spLocks noChangeArrowheads="1"/>
            </p:cNvSpPr>
            <p:nvPr/>
          </p:nvSpPr>
          <p:spPr bwMode="auto">
            <a:xfrm>
              <a:off x="3563" y="941"/>
              <a:ext cx="791" cy="7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91" name="Oval 68"/>
            <p:cNvSpPr>
              <a:spLocks noChangeArrowheads="1"/>
            </p:cNvSpPr>
            <p:nvPr/>
          </p:nvSpPr>
          <p:spPr bwMode="auto">
            <a:xfrm>
              <a:off x="3429" y="792"/>
              <a:ext cx="1051" cy="10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7061" name="Text Box 69"/>
            <p:cNvSpPr txBox="1">
              <a:spLocks noChangeArrowheads="1"/>
            </p:cNvSpPr>
            <p:nvPr/>
          </p:nvSpPr>
          <p:spPr bwMode="auto">
            <a:xfrm>
              <a:off x="3831" y="1165"/>
              <a:ext cx="294" cy="288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Si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  <p:sp>
          <p:nvSpPr>
            <p:cNvPr id="124993" name="Oval 70"/>
            <p:cNvSpPr>
              <a:spLocks noChangeArrowheads="1"/>
            </p:cNvSpPr>
            <p:nvPr/>
          </p:nvSpPr>
          <p:spPr bwMode="auto">
            <a:xfrm>
              <a:off x="3381" y="1247"/>
              <a:ext cx="89" cy="102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94" name="Oval 71"/>
            <p:cNvSpPr>
              <a:spLocks noChangeArrowheads="1"/>
            </p:cNvSpPr>
            <p:nvPr/>
          </p:nvSpPr>
          <p:spPr bwMode="auto">
            <a:xfrm>
              <a:off x="3935" y="1793"/>
              <a:ext cx="89" cy="102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95" name="Oval 72"/>
            <p:cNvSpPr>
              <a:spLocks noChangeArrowheads="1"/>
            </p:cNvSpPr>
            <p:nvPr/>
          </p:nvSpPr>
          <p:spPr bwMode="auto">
            <a:xfrm>
              <a:off x="4426" y="1273"/>
              <a:ext cx="89" cy="103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96" name="Oval 73"/>
            <p:cNvSpPr>
              <a:spLocks noChangeArrowheads="1"/>
            </p:cNvSpPr>
            <p:nvPr/>
          </p:nvSpPr>
          <p:spPr bwMode="auto">
            <a:xfrm>
              <a:off x="3890" y="761"/>
              <a:ext cx="89" cy="102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97" name="Oval 74"/>
            <p:cNvSpPr>
              <a:spLocks noChangeArrowheads="1"/>
            </p:cNvSpPr>
            <p:nvPr/>
          </p:nvSpPr>
          <p:spPr bwMode="auto">
            <a:xfrm>
              <a:off x="3936" y="14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98" name="Oval 75"/>
            <p:cNvSpPr>
              <a:spLocks noChangeArrowheads="1"/>
            </p:cNvSpPr>
            <p:nvPr/>
          </p:nvSpPr>
          <p:spPr bwMode="auto">
            <a:xfrm>
              <a:off x="3912" y="1056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99" name="Oval 76"/>
            <p:cNvSpPr>
              <a:spLocks noChangeArrowheads="1"/>
            </p:cNvSpPr>
            <p:nvPr/>
          </p:nvSpPr>
          <p:spPr bwMode="auto">
            <a:xfrm>
              <a:off x="3528" y="127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00" name="Oval 77"/>
            <p:cNvSpPr>
              <a:spLocks noChangeArrowheads="1"/>
            </p:cNvSpPr>
            <p:nvPr/>
          </p:nvSpPr>
          <p:spPr bwMode="auto">
            <a:xfrm>
              <a:off x="3912" y="91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01" name="Oval 78"/>
            <p:cNvSpPr>
              <a:spLocks noChangeArrowheads="1"/>
            </p:cNvSpPr>
            <p:nvPr/>
          </p:nvSpPr>
          <p:spPr bwMode="auto">
            <a:xfrm>
              <a:off x="4296" y="1296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02" name="Oval 79"/>
            <p:cNvSpPr>
              <a:spLocks noChangeArrowheads="1"/>
            </p:cNvSpPr>
            <p:nvPr/>
          </p:nvSpPr>
          <p:spPr bwMode="auto">
            <a:xfrm>
              <a:off x="3924" y="166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03" name="Oval 80"/>
            <p:cNvSpPr>
              <a:spLocks noChangeArrowheads="1"/>
            </p:cNvSpPr>
            <p:nvPr/>
          </p:nvSpPr>
          <p:spPr bwMode="auto">
            <a:xfrm>
              <a:off x="3624" y="1524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04" name="Oval 81"/>
            <p:cNvSpPr>
              <a:spLocks noChangeArrowheads="1"/>
            </p:cNvSpPr>
            <p:nvPr/>
          </p:nvSpPr>
          <p:spPr bwMode="auto">
            <a:xfrm>
              <a:off x="4212" y="103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05" name="Oval 82"/>
            <p:cNvSpPr>
              <a:spLocks noChangeArrowheads="1"/>
            </p:cNvSpPr>
            <p:nvPr/>
          </p:nvSpPr>
          <p:spPr bwMode="auto">
            <a:xfrm>
              <a:off x="3924" y="150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06" name="Oval 83"/>
            <p:cNvSpPr>
              <a:spLocks noChangeArrowheads="1"/>
            </p:cNvSpPr>
            <p:nvPr/>
          </p:nvSpPr>
          <p:spPr bwMode="auto">
            <a:xfrm>
              <a:off x="3624" y="103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007" name="Oval 84"/>
            <p:cNvSpPr>
              <a:spLocks noChangeArrowheads="1"/>
            </p:cNvSpPr>
            <p:nvPr/>
          </p:nvSpPr>
          <p:spPr bwMode="auto">
            <a:xfrm>
              <a:off x="4224" y="1536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85"/>
          <p:cNvGrpSpPr/>
          <p:nvPr/>
        </p:nvGrpSpPr>
        <p:grpSpPr bwMode="auto">
          <a:xfrm>
            <a:off x="1681163" y="922338"/>
            <a:ext cx="2159000" cy="2159000"/>
            <a:chOff x="1059" y="737"/>
            <a:chExt cx="1360" cy="1360"/>
          </a:xfrm>
        </p:grpSpPr>
        <p:sp>
          <p:nvSpPr>
            <p:cNvPr id="124950" name="Oval 86"/>
            <p:cNvSpPr>
              <a:spLocks noChangeArrowheads="1"/>
            </p:cNvSpPr>
            <p:nvPr/>
          </p:nvSpPr>
          <p:spPr bwMode="auto">
            <a:xfrm>
              <a:off x="1598" y="1274"/>
              <a:ext cx="292" cy="282"/>
            </a:xfrm>
            <a:prstGeom prst="ellipse">
              <a:avLst/>
            </a:prstGeom>
            <a:solidFill>
              <a:srgbClr val="CCFFCC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51" name="Oval 87"/>
            <p:cNvSpPr>
              <a:spLocks noChangeArrowheads="1"/>
            </p:cNvSpPr>
            <p:nvPr/>
          </p:nvSpPr>
          <p:spPr bwMode="auto">
            <a:xfrm>
              <a:off x="1370" y="1056"/>
              <a:ext cx="734" cy="7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52" name="Oval 88"/>
            <p:cNvSpPr>
              <a:spLocks noChangeArrowheads="1"/>
            </p:cNvSpPr>
            <p:nvPr/>
          </p:nvSpPr>
          <p:spPr bwMode="auto">
            <a:xfrm>
              <a:off x="1246" y="917"/>
              <a:ext cx="975" cy="100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53" name="Oval 89"/>
            <p:cNvSpPr>
              <a:spLocks noChangeArrowheads="1"/>
            </p:cNvSpPr>
            <p:nvPr/>
          </p:nvSpPr>
          <p:spPr bwMode="auto">
            <a:xfrm>
              <a:off x="1106" y="783"/>
              <a:ext cx="1285" cy="12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54" name="Oval 90"/>
            <p:cNvSpPr>
              <a:spLocks noChangeArrowheads="1"/>
            </p:cNvSpPr>
            <p:nvPr/>
          </p:nvSpPr>
          <p:spPr bwMode="auto">
            <a:xfrm>
              <a:off x="1506" y="1190"/>
              <a:ext cx="482" cy="4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7083" name="Text Box 91"/>
            <p:cNvSpPr txBox="1">
              <a:spLocks noChangeArrowheads="1"/>
            </p:cNvSpPr>
            <p:nvPr/>
          </p:nvSpPr>
          <p:spPr bwMode="auto">
            <a:xfrm>
              <a:off x="1578" y="1270"/>
              <a:ext cx="385" cy="288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Ge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  <p:sp>
          <p:nvSpPr>
            <p:cNvPr id="124956" name="Oval 92"/>
            <p:cNvSpPr>
              <a:spLocks noChangeArrowheads="1"/>
            </p:cNvSpPr>
            <p:nvPr/>
          </p:nvSpPr>
          <p:spPr bwMode="auto">
            <a:xfrm>
              <a:off x="2337" y="1387"/>
              <a:ext cx="82" cy="97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57" name="Oval 93"/>
            <p:cNvSpPr>
              <a:spLocks noChangeArrowheads="1"/>
            </p:cNvSpPr>
            <p:nvPr/>
          </p:nvSpPr>
          <p:spPr bwMode="auto">
            <a:xfrm>
              <a:off x="1059" y="1328"/>
              <a:ext cx="82" cy="97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58" name="Oval 94"/>
            <p:cNvSpPr>
              <a:spLocks noChangeArrowheads="1"/>
            </p:cNvSpPr>
            <p:nvPr/>
          </p:nvSpPr>
          <p:spPr bwMode="auto">
            <a:xfrm>
              <a:off x="1723" y="737"/>
              <a:ext cx="82" cy="98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59" name="Oval 95"/>
            <p:cNvSpPr>
              <a:spLocks noChangeArrowheads="1"/>
            </p:cNvSpPr>
            <p:nvPr/>
          </p:nvSpPr>
          <p:spPr bwMode="auto">
            <a:xfrm>
              <a:off x="1708" y="1999"/>
              <a:ext cx="83" cy="98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0" name="Oval 96"/>
            <p:cNvSpPr>
              <a:spLocks noChangeArrowheads="1"/>
            </p:cNvSpPr>
            <p:nvPr/>
          </p:nvSpPr>
          <p:spPr bwMode="auto">
            <a:xfrm>
              <a:off x="1704" y="1164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1" name="Oval 97"/>
            <p:cNvSpPr>
              <a:spLocks noChangeArrowheads="1"/>
            </p:cNvSpPr>
            <p:nvPr/>
          </p:nvSpPr>
          <p:spPr bwMode="auto">
            <a:xfrm>
              <a:off x="1704" y="160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2" name="Oval 98"/>
            <p:cNvSpPr>
              <a:spLocks noChangeArrowheads="1"/>
            </p:cNvSpPr>
            <p:nvPr/>
          </p:nvSpPr>
          <p:spPr bwMode="auto">
            <a:xfrm>
              <a:off x="1704" y="175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3" name="Oval 99"/>
            <p:cNvSpPr>
              <a:spLocks noChangeArrowheads="1"/>
            </p:cNvSpPr>
            <p:nvPr/>
          </p:nvSpPr>
          <p:spPr bwMode="auto">
            <a:xfrm>
              <a:off x="1716" y="102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4" name="Oval 100"/>
            <p:cNvSpPr>
              <a:spLocks noChangeArrowheads="1"/>
            </p:cNvSpPr>
            <p:nvPr/>
          </p:nvSpPr>
          <p:spPr bwMode="auto">
            <a:xfrm>
              <a:off x="1332" y="136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5" name="Oval 101"/>
            <p:cNvSpPr>
              <a:spLocks noChangeArrowheads="1"/>
            </p:cNvSpPr>
            <p:nvPr/>
          </p:nvSpPr>
          <p:spPr bwMode="auto">
            <a:xfrm>
              <a:off x="2040" y="139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6" name="Oval 102"/>
            <p:cNvSpPr>
              <a:spLocks noChangeArrowheads="1"/>
            </p:cNvSpPr>
            <p:nvPr/>
          </p:nvSpPr>
          <p:spPr bwMode="auto">
            <a:xfrm>
              <a:off x="1416" y="163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7" name="Oval 103"/>
            <p:cNvSpPr>
              <a:spLocks noChangeArrowheads="1"/>
            </p:cNvSpPr>
            <p:nvPr/>
          </p:nvSpPr>
          <p:spPr bwMode="auto">
            <a:xfrm>
              <a:off x="1944" y="163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8" name="Oval 104"/>
            <p:cNvSpPr>
              <a:spLocks noChangeArrowheads="1"/>
            </p:cNvSpPr>
            <p:nvPr/>
          </p:nvSpPr>
          <p:spPr bwMode="auto">
            <a:xfrm>
              <a:off x="1452" y="114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69" name="Oval 105"/>
            <p:cNvSpPr>
              <a:spLocks noChangeArrowheads="1"/>
            </p:cNvSpPr>
            <p:nvPr/>
          </p:nvSpPr>
          <p:spPr bwMode="auto">
            <a:xfrm>
              <a:off x="1956" y="112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0" name="Oval 106"/>
            <p:cNvSpPr>
              <a:spLocks noChangeArrowheads="1"/>
            </p:cNvSpPr>
            <p:nvPr/>
          </p:nvSpPr>
          <p:spPr bwMode="auto">
            <a:xfrm>
              <a:off x="1200" y="136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1" name="Oval 107"/>
            <p:cNvSpPr>
              <a:spLocks noChangeArrowheads="1"/>
            </p:cNvSpPr>
            <p:nvPr/>
          </p:nvSpPr>
          <p:spPr bwMode="auto">
            <a:xfrm>
              <a:off x="2184" y="139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2" name="Oval 108"/>
            <p:cNvSpPr>
              <a:spLocks noChangeArrowheads="1"/>
            </p:cNvSpPr>
            <p:nvPr/>
          </p:nvSpPr>
          <p:spPr bwMode="auto">
            <a:xfrm>
              <a:off x="1236" y="120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3" name="Oval 109"/>
            <p:cNvSpPr>
              <a:spLocks noChangeArrowheads="1"/>
            </p:cNvSpPr>
            <p:nvPr/>
          </p:nvSpPr>
          <p:spPr bwMode="auto">
            <a:xfrm>
              <a:off x="1608" y="1872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4" name="Oval 110"/>
            <p:cNvSpPr>
              <a:spLocks noChangeArrowheads="1"/>
            </p:cNvSpPr>
            <p:nvPr/>
          </p:nvSpPr>
          <p:spPr bwMode="auto">
            <a:xfrm>
              <a:off x="1836" y="186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5" name="Oval 111"/>
            <p:cNvSpPr>
              <a:spLocks noChangeArrowheads="1"/>
            </p:cNvSpPr>
            <p:nvPr/>
          </p:nvSpPr>
          <p:spPr bwMode="auto">
            <a:xfrm>
              <a:off x="2004" y="1776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6" name="Oval 112"/>
            <p:cNvSpPr>
              <a:spLocks noChangeArrowheads="1"/>
            </p:cNvSpPr>
            <p:nvPr/>
          </p:nvSpPr>
          <p:spPr bwMode="auto">
            <a:xfrm>
              <a:off x="1236" y="1524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7" name="Oval 113"/>
            <p:cNvSpPr>
              <a:spLocks noChangeArrowheads="1"/>
            </p:cNvSpPr>
            <p:nvPr/>
          </p:nvSpPr>
          <p:spPr bwMode="auto">
            <a:xfrm>
              <a:off x="1296" y="166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8" name="Oval 114"/>
            <p:cNvSpPr>
              <a:spLocks noChangeArrowheads="1"/>
            </p:cNvSpPr>
            <p:nvPr/>
          </p:nvSpPr>
          <p:spPr bwMode="auto">
            <a:xfrm>
              <a:off x="2112" y="1656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79" name="Oval 115"/>
            <p:cNvSpPr>
              <a:spLocks noChangeArrowheads="1"/>
            </p:cNvSpPr>
            <p:nvPr/>
          </p:nvSpPr>
          <p:spPr bwMode="auto">
            <a:xfrm>
              <a:off x="1428" y="178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0" name="Oval 116"/>
            <p:cNvSpPr>
              <a:spLocks noChangeArrowheads="1"/>
            </p:cNvSpPr>
            <p:nvPr/>
          </p:nvSpPr>
          <p:spPr bwMode="auto">
            <a:xfrm>
              <a:off x="2172" y="1536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1" name="Oval 117"/>
            <p:cNvSpPr>
              <a:spLocks noChangeArrowheads="1"/>
            </p:cNvSpPr>
            <p:nvPr/>
          </p:nvSpPr>
          <p:spPr bwMode="auto">
            <a:xfrm>
              <a:off x="2160" y="126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2" name="Oval 118"/>
            <p:cNvSpPr>
              <a:spLocks noChangeArrowheads="1"/>
            </p:cNvSpPr>
            <p:nvPr/>
          </p:nvSpPr>
          <p:spPr bwMode="auto">
            <a:xfrm>
              <a:off x="1332" y="106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3" name="Oval 119"/>
            <p:cNvSpPr>
              <a:spLocks noChangeArrowheads="1"/>
            </p:cNvSpPr>
            <p:nvPr/>
          </p:nvSpPr>
          <p:spPr bwMode="auto">
            <a:xfrm>
              <a:off x="2112" y="112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4" name="Oval 120"/>
            <p:cNvSpPr>
              <a:spLocks noChangeArrowheads="1"/>
            </p:cNvSpPr>
            <p:nvPr/>
          </p:nvSpPr>
          <p:spPr bwMode="auto">
            <a:xfrm>
              <a:off x="1440" y="948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5" name="Oval 121"/>
            <p:cNvSpPr>
              <a:spLocks noChangeArrowheads="1"/>
            </p:cNvSpPr>
            <p:nvPr/>
          </p:nvSpPr>
          <p:spPr bwMode="auto">
            <a:xfrm>
              <a:off x="2004" y="102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6" name="Oval 122"/>
            <p:cNvSpPr>
              <a:spLocks noChangeArrowheads="1"/>
            </p:cNvSpPr>
            <p:nvPr/>
          </p:nvSpPr>
          <p:spPr bwMode="auto">
            <a:xfrm>
              <a:off x="1620" y="876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987" name="Oval 123"/>
            <p:cNvSpPr>
              <a:spLocks noChangeArrowheads="1"/>
            </p:cNvSpPr>
            <p:nvPr/>
          </p:nvSpPr>
          <p:spPr bwMode="auto">
            <a:xfrm>
              <a:off x="1836" y="900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7116" name="AutoShape 124"/>
          <p:cNvSpPr>
            <a:spLocks noChangeArrowheads="1"/>
          </p:cNvSpPr>
          <p:nvPr/>
        </p:nvSpPr>
        <p:spPr bwMode="auto">
          <a:xfrm>
            <a:off x="7019925" y="620713"/>
            <a:ext cx="1243013" cy="514350"/>
          </a:xfrm>
          <a:prstGeom prst="wedgeRoundRectCallout">
            <a:avLst>
              <a:gd name="adj1" fmla="val -42847"/>
              <a:gd name="adj2" fmla="val 201236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价电子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7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9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utoUpdateAnimBg="0"/>
      <p:bldP spid="596995" grpId="0" autoUpdateAnimBg="0"/>
      <p:bldP spid="596996" grpId="0" autoUpdateAnimBg="0"/>
      <p:bldP spid="596997" grpId="0" autoUpdateAnimBg="0"/>
      <p:bldP spid="596998" grpId="0" animBg="1"/>
      <p:bldP spid="596999" grpId="0" autoUpdateAnimBg="0"/>
      <p:bldP spid="597000" grpId="0" autoUpdateAnimBg="0"/>
      <p:bldP spid="597001" grpId="0" autoUpdateAnimBg="0"/>
      <p:bldP spid="597002" grpId="0" autoUpdateAnimBg="0"/>
      <p:bldP spid="597003" grpId="0" autoUpdateAnimBg="0"/>
      <p:bldP spid="597004" grpId="0" autoUpdateAnimBg="0"/>
      <p:bldP spid="597051" grpId="0" animBg="1" autoUpdateAnimBg="0"/>
      <p:bldP spid="597052" grpId="0" animBg="1" autoUpdateAnimBg="0"/>
      <p:bldP spid="597053" grpId="0" autoUpdateAnimBg="0"/>
      <p:bldP spid="597054" grpId="0" autoUpdateAnimBg="0"/>
      <p:bldP spid="597055" grpId="0" autoUpdateAnimBg="0"/>
      <p:bldP spid="597116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954838" y="852488"/>
          <a:ext cx="1728787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Picture2" r:id="rId1" imgW="1828800" imgH="2095500" progId="Word.Picture.8">
                  <p:embed/>
                </p:oleObj>
              </mc:Choice>
              <mc:Fallback>
                <p:oleObj name="Picture2" r:id="rId1" imgW="1828800" imgH="2095500" progId="Word.Picture.8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54838" y="852488"/>
                        <a:ext cx="1728787" cy="2586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4887913" y="736600"/>
          <a:ext cx="2106612" cy="276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图片" r:id="rId3" imgW="1114425" imgH="1019175" progId="Word.Picture.8">
                  <p:embed/>
                </p:oleObj>
              </mc:Choice>
              <mc:Fallback>
                <p:oleObj name="图片" r:id="rId3" imgW="1114425" imgH="1019175" progId="Word.Picture.8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7913" y="736600"/>
                        <a:ext cx="2106612" cy="276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700338" y="765175"/>
          <a:ext cx="1727200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Picture2" r:id="rId5" imgW="1828800" imgH="2095500" progId="Word.Picture.8">
                  <p:embed/>
                </p:oleObj>
              </mc:Choice>
              <mc:Fallback>
                <p:oleObj name="Picture2" r:id="rId5" imgW="1828800" imgH="2095500" progId="Word.Picture.8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765175"/>
                        <a:ext cx="1727200" cy="2700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20688" y="660400"/>
          <a:ext cx="2265362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图片" r:id="rId7" imgW="1114425" imgH="1019175" progId="Word.Picture.8">
                  <p:embed/>
                </p:oleObj>
              </mc:Choice>
              <mc:Fallback>
                <p:oleObj name="图片" r:id="rId7" imgW="1114425" imgH="1019175" progId="Word.Picture.8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688" y="660400"/>
                        <a:ext cx="2265362" cy="2779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6"/>
          <p:cNvSpPr txBox="1">
            <a:spLocks noChangeArrowheads="1"/>
          </p:cNvSpPr>
          <p:nvPr/>
        </p:nvSpPr>
        <p:spPr bwMode="auto">
          <a:xfrm>
            <a:off x="2987675" y="3068638"/>
            <a:ext cx="647700" cy="360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r>
              <a:rPr lang="en-US" altLang="zh-CN" sz="2400" b="1">
                <a:solidFill>
                  <a:schemeClr val="accent2"/>
                </a:solidFill>
                <a:latin typeface="Times New Roman" panose="02020803070505020304" pitchFamily="18" charset="0"/>
              </a:rPr>
              <a:t>(a)</a:t>
            </a:r>
            <a:endParaRPr lang="en-US" altLang="zh-CN" sz="2400" b="1">
              <a:solidFill>
                <a:schemeClr val="accent2"/>
              </a:solidFill>
              <a:latin typeface="Times New Roman" panose="02020803070505020304" pitchFamily="18" charset="0"/>
            </a:endParaRPr>
          </a:p>
        </p:txBody>
      </p:sp>
      <p:graphicFrame>
        <p:nvGraphicFramePr>
          <p:cNvPr id="46086" name="Object 7"/>
          <p:cNvGraphicFramePr>
            <a:graphicFrameLocks noChangeAspect="1"/>
          </p:cNvGraphicFramePr>
          <p:nvPr/>
        </p:nvGraphicFramePr>
        <p:xfrm>
          <a:off x="6970713" y="3717925"/>
          <a:ext cx="1692275" cy="252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Picture2" r:id="rId9" imgW="1828800" imgH="2095500" progId="Word.Picture.8">
                  <p:embed/>
                </p:oleObj>
              </mc:Choice>
              <mc:Fallback>
                <p:oleObj name="Picture2" r:id="rId9" imgW="1828800" imgH="2095500" progId="Word.Picture.8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70713" y="3717925"/>
                        <a:ext cx="1692275" cy="2528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8"/>
          <p:cNvGraphicFramePr>
            <a:graphicFrameLocks noChangeAspect="1"/>
          </p:cNvGraphicFramePr>
          <p:nvPr/>
        </p:nvGraphicFramePr>
        <p:xfrm>
          <a:off x="4916488" y="3754438"/>
          <a:ext cx="2106612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图片" r:id="rId11" imgW="1114425" imgH="1019175" progId="Word.Picture.8">
                  <p:embed/>
                </p:oleObj>
              </mc:Choice>
              <mc:Fallback>
                <p:oleObj name="图片" r:id="rId11" imgW="1114425" imgH="1019175" progId="Word.Picture.8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16488" y="3754438"/>
                        <a:ext cx="2106612" cy="2570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9"/>
          <p:cNvGraphicFramePr>
            <a:graphicFrameLocks noChangeAspect="1"/>
          </p:cNvGraphicFramePr>
          <p:nvPr/>
        </p:nvGraphicFramePr>
        <p:xfrm>
          <a:off x="2690813" y="3736975"/>
          <a:ext cx="1674812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图片" r:id="rId13" imgW="1828800" imgH="2095500" progId="Word.Picture.8">
                  <p:embed/>
                </p:oleObj>
              </mc:Choice>
              <mc:Fallback>
                <p:oleObj name="图片" r:id="rId13" imgW="1828800" imgH="2095500" progId="Word.Picture.8">
                  <p:embed/>
                  <p:pic>
                    <p:nvPicPr>
                      <p:cNvPr id="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90813" y="3736975"/>
                        <a:ext cx="1674812" cy="2452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2555875" y="404813"/>
            <a:ext cx="5041900" cy="560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r>
              <a:rPr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4</a:t>
            </a:r>
            <a:r>
              <a:rPr lang="zh-CN" altLang="en-US" sz="2800" b="1">
                <a:latin typeface="Times New Roman" panose="02020803070505020304" pitchFamily="18" charset="0"/>
                <a:ea typeface="楷体_GB2312" pitchFamily="49" charset="-122"/>
              </a:rPr>
              <a:t>种类型的复合管及等效类型</a:t>
            </a:r>
            <a:endParaRPr lang="zh-CN" altLang="en-US" sz="28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7019925" y="6021388"/>
            <a:ext cx="7207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r>
              <a:rPr lang="en-US" altLang="zh-CN" sz="2400" b="1">
                <a:solidFill>
                  <a:schemeClr val="accent2"/>
                </a:solidFill>
                <a:latin typeface="Times New Roman" panose="02020803070505020304" pitchFamily="18" charset="0"/>
              </a:rPr>
              <a:t>(d)</a:t>
            </a:r>
            <a:endParaRPr lang="en-US" altLang="zh-CN" sz="2400" b="1">
              <a:solidFill>
                <a:schemeClr val="accent2"/>
              </a:solidFill>
              <a:latin typeface="Times New Roman" panose="02020803070505020304" pitchFamily="18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843213" y="5949950"/>
            <a:ext cx="7207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r>
              <a:rPr lang="en-US" altLang="zh-CN" sz="2400" b="1">
                <a:solidFill>
                  <a:schemeClr val="accent2"/>
                </a:solidFill>
                <a:latin typeface="Times New Roman" panose="02020803070505020304" pitchFamily="18" charset="0"/>
              </a:rPr>
              <a:t>(c)</a:t>
            </a:r>
            <a:endParaRPr lang="en-US" altLang="zh-CN" sz="2400" b="1">
              <a:solidFill>
                <a:schemeClr val="accent2"/>
              </a:solidFill>
              <a:latin typeface="Times New Roman" panose="02020803070505020304" pitchFamily="18" charset="0"/>
            </a:endParaRP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7138988" y="3078163"/>
            <a:ext cx="7461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 eaLnBrk="0" hangingPunct="0"/>
            <a:r>
              <a:rPr lang="en-US" altLang="zh-CN" sz="2400" b="1">
                <a:solidFill>
                  <a:schemeClr val="accent2"/>
                </a:solidFill>
                <a:latin typeface="Times New Roman" panose="02020803070505020304" pitchFamily="18" charset="0"/>
              </a:rPr>
              <a:t>(b)</a:t>
            </a:r>
            <a:endParaRPr lang="en-US" altLang="zh-CN" sz="2400" b="1">
              <a:solidFill>
                <a:schemeClr val="accent2"/>
              </a:solidFill>
              <a:latin typeface="Times New Roman" panose="02020803070505020304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87313" y="3600450"/>
            <a:ext cx="8880475" cy="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4695825" y="838200"/>
            <a:ext cx="0" cy="57150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6089" name="Object 17"/>
          <p:cNvGraphicFramePr>
            <a:graphicFrameLocks noChangeAspect="1"/>
          </p:cNvGraphicFramePr>
          <p:nvPr/>
        </p:nvGraphicFramePr>
        <p:xfrm>
          <a:off x="539750" y="3644900"/>
          <a:ext cx="2106613" cy="257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图片" r:id="rId15" imgW="1114425" imgH="1019175" progId="Word.Picture.8">
                  <p:embed/>
                </p:oleObj>
              </mc:Choice>
              <mc:Fallback>
                <p:oleObj name="图片" r:id="rId15" imgW="1114425" imgH="1019175" progId="Word.Picture.8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750" y="3644900"/>
                        <a:ext cx="2106613" cy="2570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81724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4.2.2 </a:t>
            </a: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三极管放大电路及其性能指标</a:t>
            </a:r>
            <a:endParaRPr kumimoji="1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56739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615791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1. 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放大电路的作用和组成</a:t>
            </a:r>
            <a:endParaRPr kumimoji="1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539750" y="2420938"/>
            <a:ext cx="7993063" cy="2041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704020202020204" pitchFamily="34" charset="0"/>
                <a:ea typeface="楷体_GB2312" pitchFamily="49" charset="-122"/>
              </a:rPr>
              <a:t>      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704020202020204" pitchFamily="34" charset="0"/>
                <a:ea typeface="楷体_GB2312" pitchFamily="49" charset="-122"/>
              </a:rPr>
              <a:t>放大电路用以放大微弱信号，广泛用于音响设备、电子仪器、测量、控制系统及图像处理等领域，是应用最广泛的电子电路之一。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704020202020204" pitchFamily="34" charset="0"/>
              <a:ea typeface="楷体_GB2312" pitchFamily="49" charset="-122"/>
            </a:endParaRPr>
          </a:p>
        </p:txBody>
      </p:sp>
      <p:sp>
        <p:nvSpPr>
          <p:cNvPr id="756741" name="Rectangle 5"/>
          <p:cNvSpPr>
            <a:spLocks noChangeArrowheads="1"/>
          </p:cNvSpPr>
          <p:nvPr/>
        </p:nvSpPr>
        <p:spPr bwMode="auto">
          <a:xfrm>
            <a:off x="323850" y="1700213"/>
            <a:ext cx="590391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放大电路的作用</a:t>
            </a:r>
            <a:endParaRPr kumimoji="1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684213" y="4508500"/>
            <a:ext cx="7272337" cy="1554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704020202020204" pitchFamily="34" charset="0"/>
                <a:ea typeface="楷体_GB2312" pitchFamily="49" charset="-122"/>
              </a:rPr>
              <a:t>       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704020202020204" pitchFamily="34" charset="0"/>
                <a:ea typeface="楷体_GB2312" pitchFamily="49" charset="-122"/>
              </a:rPr>
              <a:t>放大电路分为电压（电流）放大电路和功率放大电路。放大器件有三极管、场效应管等。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7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5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5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 autoUpdateAnimBg="0"/>
      <p:bldP spid="756739" grpId="0" autoUpdateAnimBg="0"/>
      <p:bldP spid="756741" grpId="0"/>
      <p:bldP spid="7567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Text Box 2"/>
          <p:cNvSpPr txBox="1">
            <a:spLocks noChangeArrowheads="1"/>
          </p:cNvSpPr>
          <p:nvPr/>
        </p:nvSpPr>
        <p:spPr bwMode="auto">
          <a:xfrm>
            <a:off x="755650" y="1052513"/>
            <a:ext cx="7272338" cy="1190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indent="571500">
              <a:spcBef>
                <a:spcPct val="50000"/>
              </a:spcBef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放大电路可以用有输入口和输出口的四端网络表示，如图所示。</a:t>
            </a:r>
            <a:endParaRPr kumimoji="1" lang="zh-CN" altLang="en-US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779713" y="2981325"/>
            <a:ext cx="3094037" cy="1600200"/>
            <a:chOff x="1908" y="2592"/>
            <a:chExt cx="1800" cy="1008"/>
          </a:xfrm>
        </p:grpSpPr>
        <p:sp>
          <p:nvSpPr>
            <p:cNvPr id="157711" name="Rectangle 4"/>
            <p:cNvSpPr>
              <a:spLocks noChangeArrowheads="1"/>
            </p:cNvSpPr>
            <p:nvPr/>
          </p:nvSpPr>
          <p:spPr bwMode="auto">
            <a:xfrm>
              <a:off x="2495" y="2592"/>
              <a:ext cx="625" cy="10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7712" name="Group 5"/>
            <p:cNvGrpSpPr/>
            <p:nvPr/>
          </p:nvGrpSpPr>
          <p:grpSpPr bwMode="auto">
            <a:xfrm>
              <a:off x="1908" y="2724"/>
              <a:ext cx="588" cy="96"/>
              <a:chOff x="1908" y="2724"/>
              <a:chExt cx="588" cy="96"/>
            </a:xfrm>
          </p:grpSpPr>
          <p:sp>
            <p:nvSpPr>
              <p:cNvPr id="157722" name="Line 6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23" name="Oval 7"/>
              <p:cNvSpPr>
                <a:spLocks noChangeArrowheads="1"/>
              </p:cNvSpPr>
              <p:nvPr/>
            </p:nvSpPr>
            <p:spPr bwMode="auto">
              <a:xfrm>
                <a:off x="1908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7713" name="Group 8"/>
            <p:cNvGrpSpPr/>
            <p:nvPr/>
          </p:nvGrpSpPr>
          <p:grpSpPr bwMode="auto">
            <a:xfrm>
              <a:off x="1908" y="3336"/>
              <a:ext cx="588" cy="96"/>
              <a:chOff x="1908" y="2724"/>
              <a:chExt cx="588" cy="96"/>
            </a:xfrm>
          </p:grpSpPr>
          <p:sp>
            <p:nvSpPr>
              <p:cNvPr id="157720" name="Line 9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21" name="Oval 10"/>
              <p:cNvSpPr>
                <a:spLocks noChangeArrowheads="1"/>
              </p:cNvSpPr>
              <p:nvPr/>
            </p:nvSpPr>
            <p:spPr bwMode="auto">
              <a:xfrm>
                <a:off x="1908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7714" name="Group 11"/>
            <p:cNvGrpSpPr/>
            <p:nvPr/>
          </p:nvGrpSpPr>
          <p:grpSpPr bwMode="auto">
            <a:xfrm flipH="1">
              <a:off x="3120" y="2724"/>
              <a:ext cx="588" cy="96"/>
              <a:chOff x="1908" y="2724"/>
              <a:chExt cx="588" cy="96"/>
            </a:xfrm>
          </p:grpSpPr>
          <p:sp>
            <p:nvSpPr>
              <p:cNvPr id="157718" name="Line 12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19" name="Oval 13"/>
              <p:cNvSpPr>
                <a:spLocks noChangeArrowheads="1"/>
              </p:cNvSpPr>
              <p:nvPr/>
            </p:nvSpPr>
            <p:spPr bwMode="auto">
              <a:xfrm>
                <a:off x="1908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7715" name="Group 14"/>
            <p:cNvGrpSpPr/>
            <p:nvPr/>
          </p:nvGrpSpPr>
          <p:grpSpPr bwMode="auto">
            <a:xfrm flipH="1">
              <a:off x="3120" y="3336"/>
              <a:ext cx="588" cy="96"/>
              <a:chOff x="1908" y="2724"/>
              <a:chExt cx="588" cy="96"/>
            </a:xfrm>
          </p:grpSpPr>
          <p:sp>
            <p:nvSpPr>
              <p:cNvPr id="157716" name="Line 15"/>
              <p:cNvSpPr>
                <a:spLocks noChangeShapeType="1"/>
              </p:cNvSpPr>
              <p:nvPr/>
            </p:nvSpPr>
            <p:spPr bwMode="auto">
              <a:xfrm>
                <a:off x="2016" y="27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7717" name="Oval 16"/>
              <p:cNvSpPr>
                <a:spLocks noChangeArrowheads="1"/>
              </p:cNvSpPr>
              <p:nvPr/>
            </p:nvSpPr>
            <p:spPr bwMode="auto">
              <a:xfrm>
                <a:off x="1908" y="272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57785" name="Text Box 25"/>
          <p:cNvSpPr txBox="1">
            <a:spLocks noChangeArrowheads="1"/>
          </p:cNvSpPr>
          <p:nvPr/>
        </p:nvSpPr>
        <p:spPr bwMode="auto">
          <a:xfrm>
            <a:off x="3987800" y="3340100"/>
            <a:ext cx="712788" cy="7016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4000" b="1" i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A</a:t>
            </a:r>
            <a:r>
              <a:rPr kumimoji="1" lang="en-US" altLang="zh-CN" sz="4000" b="1" i="1" baseline="-2500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endParaRPr kumimoji="1" lang="en-US" altLang="zh-CN" sz="4000" b="1" i="1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7" name="Group 30"/>
          <p:cNvGrpSpPr/>
          <p:nvPr/>
        </p:nvGrpSpPr>
        <p:grpSpPr bwMode="auto">
          <a:xfrm>
            <a:off x="1331913" y="3068638"/>
            <a:ext cx="1498600" cy="1277937"/>
            <a:chOff x="748" y="1933"/>
            <a:chExt cx="944" cy="805"/>
          </a:xfrm>
        </p:grpSpPr>
        <p:sp>
          <p:nvSpPr>
            <p:cNvPr id="157707" name="Freeform 18"/>
            <p:cNvSpPr/>
            <p:nvPr/>
          </p:nvSpPr>
          <p:spPr bwMode="auto">
            <a:xfrm>
              <a:off x="748" y="2220"/>
              <a:ext cx="637" cy="260"/>
            </a:xfrm>
            <a:custGeom>
              <a:avLst/>
              <a:gdLst>
                <a:gd name="T0" fmla="*/ 0 w 588"/>
                <a:gd name="T1" fmla="*/ 68 h 548"/>
                <a:gd name="T2" fmla="*/ 99 w 588"/>
                <a:gd name="T3" fmla="*/ 36 h 548"/>
                <a:gd name="T4" fmla="*/ 147 w 588"/>
                <a:gd name="T5" fmla="*/ 57 h 548"/>
                <a:gd name="T6" fmla="*/ 175 w 588"/>
                <a:gd name="T7" fmla="*/ 80 h 548"/>
                <a:gd name="T8" fmla="*/ 232 w 588"/>
                <a:gd name="T9" fmla="*/ 120 h 548"/>
                <a:gd name="T10" fmla="*/ 282 w 588"/>
                <a:gd name="T11" fmla="*/ 103 h 548"/>
                <a:gd name="T12" fmla="*/ 303 w 588"/>
                <a:gd name="T13" fmla="*/ 87 h 548"/>
                <a:gd name="T14" fmla="*/ 338 w 588"/>
                <a:gd name="T15" fmla="*/ 55 h 548"/>
                <a:gd name="T16" fmla="*/ 437 w 588"/>
                <a:gd name="T17" fmla="*/ 0 h 548"/>
                <a:gd name="T18" fmla="*/ 521 w 588"/>
                <a:gd name="T19" fmla="*/ 51 h 548"/>
                <a:gd name="T20" fmla="*/ 570 w 588"/>
                <a:gd name="T21" fmla="*/ 78 h 548"/>
                <a:gd name="T22" fmla="*/ 634 w 588"/>
                <a:gd name="T23" fmla="*/ 101 h 548"/>
                <a:gd name="T24" fmla="*/ 690 w 588"/>
                <a:gd name="T25" fmla="*/ 57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8"/>
                <a:gd name="T40" fmla="*/ 0 h 548"/>
                <a:gd name="T41" fmla="*/ 588 w 588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8" h="548">
                  <a:moveTo>
                    <a:pt x="0" y="303"/>
                  </a:moveTo>
                  <a:cubicBezTo>
                    <a:pt x="26" y="237"/>
                    <a:pt x="63" y="167"/>
                    <a:pt x="84" y="159"/>
                  </a:cubicBezTo>
                  <a:cubicBezTo>
                    <a:pt x="105" y="151"/>
                    <a:pt x="115" y="222"/>
                    <a:pt x="126" y="255"/>
                  </a:cubicBezTo>
                  <a:cubicBezTo>
                    <a:pt x="137" y="288"/>
                    <a:pt x="138" y="311"/>
                    <a:pt x="150" y="357"/>
                  </a:cubicBezTo>
                  <a:cubicBezTo>
                    <a:pt x="162" y="403"/>
                    <a:pt x="183" y="514"/>
                    <a:pt x="198" y="531"/>
                  </a:cubicBezTo>
                  <a:cubicBezTo>
                    <a:pt x="213" y="548"/>
                    <a:pt x="230" y="483"/>
                    <a:pt x="240" y="459"/>
                  </a:cubicBezTo>
                  <a:cubicBezTo>
                    <a:pt x="250" y="435"/>
                    <a:pt x="250" y="423"/>
                    <a:pt x="258" y="387"/>
                  </a:cubicBezTo>
                  <a:cubicBezTo>
                    <a:pt x="266" y="351"/>
                    <a:pt x="269" y="307"/>
                    <a:pt x="288" y="243"/>
                  </a:cubicBezTo>
                  <a:cubicBezTo>
                    <a:pt x="307" y="179"/>
                    <a:pt x="346" y="6"/>
                    <a:pt x="372" y="3"/>
                  </a:cubicBezTo>
                  <a:cubicBezTo>
                    <a:pt x="398" y="0"/>
                    <a:pt x="425" y="168"/>
                    <a:pt x="444" y="225"/>
                  </a:cubicBezTo>
                  <a:cubicBezTo>
                    <a:pt x="463" y="282"/>
                    <a:pt x="470" y="308"/>
                    <a:pt x="486" y="345"/>
                  </a:cubicBezTo>
                  <a:cubicBezTo>
                    <a:pt x="502" y="382"/>
                    <a:pt x="523" y="462"/>
                    <a:pt x="540" y="447"/>
                  </a:cubicBezTo>
                  <a:cubicBezTo>
                    <a:pt x="557" y="432"/>
                    <a:pt x="578" y="295"/>
                    <a:pt x="588" y="25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8" name="Text Box 20"/>
            <p:cNvSpPr txBox="1">
              <a:spLocks noChangeArrowheads="1"/>
            </p:cNvSpPr>
            <p:nvPr/>
          </p:nvSpPr>
          <p:spPr bwMode="auto">
            <a:xfrm>
              <a:off x="1338" y="2069"/>
              <a:ext cx="354" cy="44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4000" b="1" i="1">
                  <a:solidFill>
                    <a:srgbClr val="0000FF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4000" b="1" baseline="-25000">
                  <a:solidFill>
                    <a:srgbClr val="0000FF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endParaRPr kumimoji="1" lang="en-US" altLang="zh-CN" sz="40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7709" name="Text Box 26"/>
            <p:cNvSpPr txBox="1">
              <a:spLocks noChangeArrowheads="1"/>
            </p:cNvSpPr>
            <p:nvPr/>
          </p:nvSpPr>
          <p:spPr bwMode="auto">
            <a:xfrm>
              <a:off x="1383" y="1933"/>
              <a:ext cx="298" cy="44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40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7710" name="Text Box 27"/>
            <p:cNvSpPr txBox="1">
              <a:spLocks noChangeArrowheads="1"/>
            </p:cNvSpPr>
            <p:nvPr/>
          </p:nvSpPr>
          <p:spPr bwMode="auto">
            <a:xfrm>
              <a:off x="1378" y="2296"/>
              <a:ext cx="277" cy="44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" name="Group 31"/>
          <p:cNvGrpSpPr/>
          <p:nvPr/>
        </p:nvGrpSpPr>
        <p:grpSpPr bwMode="auto">
          <a:xfrm>
            <a:off x="5724525" y="3141663"/>
            <a:ext cx="1577975" cy="1277937"/>
            <a:chOff x="3696" y="1978"/>
            <a:chExt cx="994" cy="805"/>
          </a:xfrm>
        </p:grpSpPr>
        <p:sp>
          <p:nvSpPr>
            <p:cNvPr id="157703" name="Freeform 22"/>
            <p:cNvSpPr/>
            <p:nvPr/>
          </p:nvSpPr>
          <p:spPr bwMode="auto">
            <a:xfrm>
              <a:off x="4053" y="2115"/>
              <a:ext cx="637" cy="548"/>
            </a:xfrm>
            <a:custGeom>
              <a:avLst/>
              <a:gdLst>
                <a:gd name="T0" fmla="*/ 0 w 588"/>
                <a:gd name="T1" fmla="*/ 303 h 548"/>
                <a:gd name="T2" fmla="*/ 99 w 588"/>
                <a:gd name="T3" fmla="*/ 159 h 548"/>
                <a:gd name="T4" fmla="*/ 147 w 588"/>
                <a:gd name="T5" fmla="*/ 255 h 548"/>
                <a:gd name="T6" fmla="*/ 175 w 588"/>
                <a:gd name="T7" fmla="*/ 357 h 548"/>
                <a:gd name="T8" fmla="*/ 232 w 588"/>
                <a:gd name="T9" fmla="*/ 531 h 548"/>
                <a:gd name="T10" fmla="*/ 282 w 588"/>
                <a:gd name="T11" fmla="*/ 459 h 548"/>
                <a:gd name="T12" fmla="*/ 303 w 588"/>
                <a:gd name="T13" fmla="*/ 387 h 548"/>
                <a:gd name="T14" fmla="*/ 338 w 588"/>
                <a:gd name="T15" fmla="*/ 243 h 548"/>
                <a:gd name="T16" fmla="*/ 437 w 588"/>
                <a:gd name="T17" fmla="*/ 3 h 548"/>
                <a:gd name="T18" fmla="*/ 521 w 588"/>
                <a:gd name="T19" fmla="*/ 225 h 548"/>
                <a:gd name="T20" fmla="*/ 570 w 588"/>
                <a:gd name="T21" fmla="*/ 345 h 548"/>
                <a:gd name="T22" fmla="*/ 634 w 588"/>
                <a:gd name="T23" fmla="*/ 447 h 548"/>
                <a:gd name="T24" fmla="*/ 690 w 588"/>
                <a:gd name="T25" fmla="*/ 255 h 5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8"/>
                <a:gd name="T40" fmla="*/ 0 h 548"/>
                <a:gd name="T41" fmla="*/ 588 w 588"/>
                <a:gd name="T42" fmla="*/ 548 h 5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8" h="548">
                  <a:moveTo>
                    <a:pt x="0" y="303"/>
                  </a:moveTo>
                  <a:cubicBezTo>
                    <a:pt x="26" y="237"/>
                    <a:pt x="63" y="167"/>
                    <a:pt x="84" y="159"/>
                  </a:cubicBezTo>
                  <a:cubicBezTo>
                    <a:pt x="105" y="151"/>
                    <a:pt x="115" y="222"/>
                    <a:pt x="126" y="255"/>
                  </a:cubicBezTo>
                  <a:cubicBezTo>
                    <a:pt x="137" y="288"/>
                    <a:pt x="138" y="311"/>
                    <a:pt x="150" y="357"/>
                  </a:cubicBezTo>
                  <a:cubicBezTo>
                    <a:pt x="162" y="403"/>
                    <a:pt x="183" y="514"/>
                    <a:pt x="198" y="531"/>
                  </a:cubicBezTo>
                  <a:cubicBezTo>
                    <a:pt x="213" y="548"/>
                    <a:pt x="230" y="483"/>
                    <a:pt x="240" y="459"/>
                  </a:cubicBezTo>
                  <a:cubicBezTo>
                    <a:pt x="250" y="435"/>
                    <a:pt x="250" y="423"/>
                    <a:pt x="258" y="387"/>
                  </a:cubicBezTo>
                  <a:cubicBezTo>
                    <a:pt x="266" y="351"/>
                    <a:pt x="269" y="307"/>
                    <a:pt x="288" y="243"/>
                  </a:cubicBezTo>
                  <a:cubicBezTo>
                    <a:pt x="307" y="179"/>
                    <a:pt x="346" y="6"/>
                    <a:pt x="372" y="3"/>
                  </a:cubicBezTo>
                  <a:cubicBezTo>
                    <a:pt x="398" y="0"/>
                    <a:pt x="425" y="168"/>
                    <a:pt x="444" y="225"/>
                  </a:cubicBezTo>
                  <a:cubicBezTo>
                    <a:pt x="463" y="282"/>
                    <a:pt x="470" y="308"/>
                    <a:pt x="486" y="345"/>
                  </a:cubicBezTo>
                  <a:cubicBezTo>
                    <a:pt x="502" y="382"/>
                    <a:pt x="523" y="462"/>
                    <a:pt x="540" y="447"/>
                  </a:cubicBezTo>
                  <a:cubicBezTo>
                    <a:pt x="557" y="432"/>
                    <a:pt x="578" y="295"/>
                    <a:pt x="588" y="25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04" name="Text Box 24"/>
            <p:cNvSpPr txBox="1">
              <a:spLocks noChangeArrowheads="1"/>
            </p:cNvSpPr>
            <p:nvPr/>
          </p:nvSpPr>
          <p:spPr bwMode="auto">
            <a:xfrm>
              <a:off x="3696" y="2115"/>
              <a:ext cx="402" cy="44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4000" b="1" i="1">
                  <a:solidFill>
                    <a:srgbClr val="0000FF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4000" b="1" baseline="-25000">
                  <a:solidFill>
                    <a:srgbClr val="0000FF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40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7705" name="Text Box 28"/>
            <p:cNvSpPr txBox="1">
              <a:spLocks noChangeArrowheads="1"/>
            </p:cNvSpPr>
            <p:nvPr/>
          </p:nvSpPr>
          <p:spPr bwMode="auto">
            <a:xfrm>
              <a:off x="3741" y="1978"/>
              <a:ext cx="298" cy="44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40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7706" name="Text Box 29"/>
            <p:cNvSpPr txBox="1">
              <a:spLocks noChangeArrowheads="1"/>
            </p:cNvSpPr>
            <p:nvPr/>
          </p:nvSpPr>
          <p:spPr bwMode="auto">
            <a:xfrm>
              <a:off x="3737" y="2341"/>
              <a:ext cx="277" cy="44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4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4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2" grpId="0" autoUpdateAnimBg="0"/>
      <p:bldP spid="75778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Text Box 2"/>
          <p:cNvSpPr txBox="1">
            <a:spLocks noChangeArrowheads="1"/>
          </p:cNvSpPr>
          <p:nvPr/>
        </p:nvSpPr>
        <p:spPr bwMode="auto">
          <a:xfrm>
            <a:off x="163513" y="2693988"/>
            <a:ext cx="2063750" cy="1592262"/>
          </a:xfrm>
          <a:prstGeom prst="rect">
            <a:avLst/>
          </a:prstGeom>
          <a:solidFill>
            <a:srgbClr val="CCFFCC"/>
          </a:solidFill>
          <a:ln w="38100">
            <a:solidFill>
              <a:srgbClr val="FF33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三极管放大电路有三种形式</a:t>
            </a:r>
            <a:endParaRPr kumimoji="1" lang="zh-CN" altLang="en-US" sz="3200" b="1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58787" name="AutoShape 3"/>
          <p:cNvSpPr/>
          <p:nvPr/>
        </p:nvSpPr>
        <p:spPr bwMode="auto">
          <a:xfrm>
            <a:off x="2392363" y="2062163"/>
            <a:ext cx="639762" cy="2838450"/>
          </a:xfrm>
          <a:prstGeom prst="leftBrace">
            <a:avLst>
              <a:gd name="adj1" fmla="val 36973"/>
              <a:gd name="adj2" fmla="val 50000"/>
            </a:avLst>
          </a:prstGeom>
          <a:noFill/>
          <a:ln w="76200">
            <a:solidFill>
              <a:srgbClr val="FF3300"/>
            </a:solidFill>
            <a:rou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3300413" y="1800225"/>
            <a:ext cx="2868612" cy="5794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共射放大电路</a:t>
            </a:r>
            <a:endParaRPr kumimoji="1" lang="zh-CN" altLang="en-US" sz="3200" b="1" dirty="0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3300413" y="3133725"/>
            <a:ext cx="2868612" cy="5794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共基放大电路</a:t>
            </a:r>
            <a:endParaRPr kumimoji="1" lang="zh-CN" altLang="en-US" sz="3200" b="1" dirty="0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3341688" y="4448175"/>
            <a:ext cx="2868612" cy="5794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共集放大电路</a:t>
            </a:r>
            <a:endParaRPr kumimoji="1" lang="zh-CN" altLang="en-US" sz="3200" b="1" dirty="0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58791" name="AutoShape 7"/>
          <p:cNvSpPr>
            <a:spLocks noChangeArrowheads="1"/>
          </p:cNvSpPr>
          <p:nvPr/>
        </p:nvSpPr>
        <p:spPr bwMode="auto">
          <a:xfrm>
            <a:off x="3114675" y="1773238"/>
            <a:ext cx="2992438" cy="631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58792" name="AutoShape 8"/>
          <p:cNvSpPr>
            <a:spLocks noChangeArrowheads="1"/>
          </p:cNvSpPr>
          <p:nvPr/>
        </p:nvSpPr>
        <p:spPr bwMode="auto">
          <a:xfrm>
            <a:off x="6575425" y="2562225"/>
            <a:ext cx="2317750" cy="2235200"/>
          </a:xfrm>
          <a:prstGeom prst="wedgeRoundRectCallout">
            <a:avLst>
              <a:gd name="adj1" fmla="val -63648"/>
              <a:gd name="adj2" fmla="val -65556"/>
              <a:gd name="adj3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以共射放大器为例讲解工作原理</a:t>
            </a:r>
            <a:endParaRPr kumimoji="1" lang="zh-CN" altLang="en-US" sz="3200" b="1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58793" name="Text Box 9"/>
          <p:cNvSpPr txBox="1">
            <a:spLocks noChangeArrowheads="1"/>
          </p:cNvSpPr>
          <p:nvPr/>
        </p:nvSpPr>
        <p:spPr bwMode="auto">
          <a:xfrm>
            <a:off x="179388" y="549275"/>
            <a:ext cx="6157912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放大电路的组成</a:t>
            </a:r>
            <a:endParaRPr kumimoji="1" lang="zh-CN" altLang="en-US" sz="3600" b="1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8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6" grpId="0" animBg="1" autoUpdateAnimBg="0"/>
      <p:bldP spid="758787" grpId="0" animBg="1"/>
      <p:bldP spid="758788" grpId="0" autoUpdateAnimBg="0" build="p"/>
      <p:bldP spid="758789" grpId="0" autoUpdateAnimBg="0" build="p"/>
      <p:bldP spid="758790" grpId="0" autoUpdateAnimBg="0" build="p"/>
      <p:bldP spid="758791" grpId="0" animBg="1"/>
      <p:bldP spid="758792" grpId="0" animBg="1" autoUpdateAnimBg="0"/>
      <p:bldP spid="75879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Text Box 2"/>
          <p:cNvSpPr txBox="1">
            <a:spLocks noChangeArrowheads="1"/>
          </p:cNvSpPr>
          <p:nvPr/>
        </p:nvSpPr>
        <p:spPr bwMode="auto">
          <a:xfrm>
            <a:off x="323850" y="692150"/>
            <a:ext cx="3024188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共射放大电路</a:t>
            </a:r>
            <a:endParaRPr kumimoji="1" lang="zh-CN" altLang="en-US" sz="3600" b="1" dirty="0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77"/>
          <p:cNvGrpSpPr/>
          <p:nvPr/>
        </p:nvGrpSpPr>
        <p:grpSpPr bwMode="auto">
          <a:xfrm>
            <a:off x="5508625" y="1476375"/>
            <a:ext cx="1485900" cy="2673350"/>
            <a:chOff x="4468" y="981"/>
            <a:chExt cx="936" cy="1684"/>
          </a:xfrm>
        </p:grpSpPr>
        <p:sp>
          <p:nvSpPr>
            <p:cNvPr id="159816" name="Line 68"/>
            <p:cNvSpPr>
              <a:spLocks noChangeShapeType="1"/>
            </p:cNvSpPr>
            <p:nvPr/>
          </p:nvSpPr>
          <p:spPr bwMode="auto">
            <a:xfrm flipV="1">
              <a:off x="4915" y="981"/>
              <a:ext cx="1" cy="49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17" name="Line 69"/>
            <p:cNvSpPr>
              <a:spLocks noChangeShapeType="1"/>
            </p:cNvSpPr>
            <p:nvPr/>
          </p:nvSpPr>
          <p:spPr bwMode="auto">
            <a:xfrm>
              <a:off x="4910" y="1567"/>
              <a:ext cx="0" cy="109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18" name="Line 70"/>
            <p:cNvSpPr>
              <a:spLocks noChangeShapeType="1"/>
            </p:cNvSpPr>
            <p:nvPr/>
          </p:nvSpPr>
          <p:spPr bwMode="auto">
            <a:xfrm flipV="1">
              <a:off x="4468" y="2640"/>
              <a:ext cx="443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19" name="Line 71"/>
            <p:cNvSpPr>
              <a:spLocks noChangeShapeType="1"/>
            </p:cNvSpPr>
            <p:nvPr/>
          </p:nvSpPr>
          <p:spPr bwMode="auto">
            <a:xfrm>
              <a:off x="4557" y="984"/>
              <a:ext cx="354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20" name="Line 72"/>
            <p:cNvSpPr>
              <a:spLocks noChangeShapeType="1"/>
            </p:cNvSpPr>
            <p:nvPr/>
          </p:nvSpPr>
          <p:spPr bwMode="auto">
            <a:xfrm>
              <a:off x="4756" y="1476"/>
              <a:ext cx="321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21" name="Line 73"/>
            <p:cNvSpPr>
              <a:spLocks noChangeShapeType="1"/>
            </p:cNvSpPr>
            <p:nvPr/>
          </p:nvSpPr>
          <p:spPr bwMode="auto">
            <a:xfrm flipV="1">
              <a:off x="4822" y="1572"/>
              <a:ext cx="189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22" name="Rectangle 74"/>
            <p:cNvSpPr>
              <a:spLocks noChangeArrowheads="1"/>
            </p:cNvSpPr>
            <p:nvPr/>
          </p:nvSpPr>
          <p:spPr bwMode="auto">
            <a:xfrm>
              <a:off x="5068" y="1392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59883" name="Text Box 75"/>
          <p:cNvSpPr txBox="1">
            <a:spLocks noChangeArrowheads="1"/>
          </p:cNvSpPr>
          <p:nvPr/>
        </p:nvSpPr>
        <p:spPr bwMode="auto">
          <a:xfrm>
            <a:off x="1495425" y="4652963"/>
            <a:ext cx="52752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输入端接低频交流电压信号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 dirty="0" err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endParaRPr kumimoji="1" lang="en-US" altLang="zh-CN" sz="2800" b="1" dirty="0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59884" name="Text Box 76"/>
          <p:cNvSpPr txBox="1">
            <a:spLocks noChangeArrowheads="1"/>
          </p:cNvSpPr>
          <p:nvPr/>
        </p:nvSpPr>
        <p:spPr bwMode="auto">
          <a:xfrm>
            <a:off x="1403350" y="5300663"/>
            <a:ext cx="68405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输出端接负载电阻</a:t>
            </a:r>
            <a:r>
              <a:rPr kumimoji="1" lang="zh-CN" altLang="en-US" sz="2800" b="1" i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Ｒ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L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，输出电压为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 dirty="0" err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endParaRPr kumimoji="1" lang="en-US" altLang="zh-CN" sz="2800" b="1" dirty="0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3" name="Group 85"/>
          <p:cNvGrpSpPr/>
          <p:nvPr/>
        </p:nvGrpSpPr>
        <p:grpSpPr bwMode="auto">
          <a:xfrm>
            <a:off x="1187450" y="3068638"/>
            <a:ext cx="1154113" cy="1249362"/>
            <a:chOff x="748" y="1933"/>
            <a:chExt cx="727" cy="787"/>
          </a:xfrm>
        </p:grpSpPr>
        <p:sp useBgFill="1">
          <p:nvSpPr>
            <p:cNvPr id="159806" name="Oval 58"/>
            <p:cNvSpPr>
              <a:spLocks noChangeArrowheads="1"/>
            </p:cNvSpPr>
            <p:nvPr/>
          </p:nvSpPr>
          <p:spPr bwMode="auto">
            <a:xfrm>
              <a:off x="1043" y="2332"/>
              <a:ext cx="188" cy="204"/>
            </a:xfrm>
            <a:prstGeom prst="ellipse">
              <a:avLst/>
            </a:prstGeom>
            <a:ln w="31750">
              <a:solidFill>
                <a:srgbClr val="0000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07" name="Line 59"/>
            <p:cNvSpPr>
              <a:spLocks noChangeShapeType="1"/>
            </p:cNvSpPr>
            <p:nvPr/>
          </p:nvSpPr>
          <p:spPr bwMode="auto">
            <a:xfrm flipV="1">
              <a:off x="1147" y="1933"/>
              <a:ext cx="0" cy="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08" name="Line 60"/>
            <p:cNvSpPr>
              <a:spLocks noChangeShapeType="1"/>
            </p:cNvSpPr>
            <p:nvPr/>
          </p:nvSpPr>
          <p:spPr bwMode="auto">
            <a:xfrm>
              <a:off x="1142" y="2027"/>
              <a:ext cx="0" cy="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159809" name="Rectangle 61"/>
            <p:cNvSpPr>
              <a:spLocks noChangeArrowheads="1"/>
            </p:cNvSpPr>
            <p:nvPr/>
          </p:nvSpPr>
          <p:spPr bwMode="auto">
            <a:xfrm>
              <a:off x="1109" y="2062"/>
              <a:ext cx="65" cy="21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10" name="Line 62"/>
            <p:cNvSpPr>
              <a:spLocks noChangeShapeType="1"/>
            </p:cNvSpPr>
            <p:nvPr/>
          </p:nvSpPr>
          <p:spPr bwMode="auto">
            <a:xfrm>
              <a:off x="1143" y="2608"/>
              <a:ext cx="33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11" name="Line 63"/>
            <p:cNvSpPr>
              <a:spLocks noChangeShapeType="1"/>
            </p:cNvSpPr>
            <p:nvPr/>
          </p:nvSpPr>
          <p:spPr bwMode="auto">
            <a:xfrm>
              <a:off x="1143" y="1948"/>
              <a:ext cx="33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9812" name="Rectangle 64"/>
            <p:cNvSpPr>
              <a:spLocks noChangeArrowheads="1"/>
            </p:cNvSpPr>
            <p:nvPr/>
          </p:nvSpPr>
          <p:spPr bwMode="auto">
            <a:xfrm>
              <a:off x="792" y="1960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S</a:t>
              </a:r>
              <a:endPara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9813" name="Rectangle 65"/>
            <p:cNvSpPr>
              <a:spLocks noChangeArrowheads="1"/>
            </p:cNvSpPr>
            <p:nvPr/>
          </p:nvSpPr>
          <p:spPr bwMode="auto">
            <a:xfrm>
              <a:off x="748" y="2248"/>
              <a:ext cx="27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s</a:t>
              </a:r>
              <a:endParaRPr kumimoji="1" lang="en-US" altLang="zh-CN" sz="2400" b="1" baseline="-25000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9814" name="Text Box 82"/>
            <p:cNvSpPr txBox="1">
              <a:spLocks noChangeArrowheads="1"/>
            </p:cNvSpPr>
            <p:nvPr/>
          </p:nvSpPr>
          <p:spPr bwMode="auto">
            <a:xfrm>
              <a:off x="884" y="2160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59815" name="Text Box 83"/>
            <p:cNvSpPr txBox="1">
              <a:spLocks noChangeArrowheads="1"/>
            </p:cNvSpPr>
            <p:nvPr/>
          </p:nvSpPr>
          <p:spPr bwMode="auto">
            <a:xfrm>
              <a:off x="855" y="2432"/>
              <a:ext cx="211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505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Group 88"/>
          <p:cNvGrpSpPr/>
          <p:nvPr/>
        </p:nvGrpSpPr>
        <p:grpSpPr bwMode="auto">
          <a:xfrm>
            <a:off x="2195513" y="981075"/>
            <a:ext cx="4035425" cy="3357563"/>
            <a:chOff x="1383" y="618"/>
            <a:chExt cx="2542" cy="2115"/>
          </a:xfrm>
        </p:grpSpPr>
        <p:grpSp>
          <p:nvGrpSpPr>
            <p:cNvPr id="159752" name="Group 86"/>
            <p:cNvGrpSpPr/>
            <p:nvPr/>
          </p:nvGrpSpPr>
          <p:grpSpPr bwMode="auto">
            <a:xfrm>
              <a:off x="1383" y="618"/>
              <a:ext cx="2542" cy="2115"/>
              <a:chOff x="1383" y="618"/>
              <a:chExt cx="2542" cy="2115"/>
            </a:xfrm>
          </p:grpSpPr>
          <p:sp>
            <p:nvSpPr>
              <p:cNvPr id="159754" name="Text Box 17"/>
              <p:cNvSpPr txBox="1">
                <a:spLocks noChangeArrowheads="1"/>
              </p:cNvSpPr>
              <p:nvPr/>
            </p:nvSpPr>
            <p:spPr bwMode="auto">
              <a:xfrm>
                <a:off x="3379" y="618"/>
                <a:ext cx="546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CC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59755" name="Group 84"/>
              <p:cNvGrpSpPr/>
              <p:nvPr/>
            </p:nvGrpSpPr>
            <p:grpSpPr bwMode="auto">
              <a:xfrm>
                <a:off x="1383" y="893"/>
                <a:ext cx="2420" cy="1840"/>
                <a:chOff x="1383" y="893"/>
                <a:chExt cx="2420" cy="1840"/>
              </a:xfrm>
            </p:grpSpPr>
            <p:sp>
              <p:nvSpPr>
                <p:cNvPr id="159756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2691" y="922"/>
                  <a:ext cx="0" cy="26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5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697" y="1292"/>
                  <a:ext cx="0" cy="2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58" name="Line 7"/>
                <p:cNvSpPr>
                  <a:spLocks noChangeShapeType="1"/>
                </p:cNvSpPr>
                <p:nvPr/>
              </p:nvSpPr>
              <p:spPr bwMode="auto">
                <a:xfrm>
                  <a:off x="2527" y="1745"/>
                  <a:ext cx="0" cy="359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59" name="Line 8"/>
                <p:cNvSpPr>
                  <a:spLocks noChangeShapeType="1"/>
                </p:cNvSpPr>
                <p:nvPr/>
              </p:nvSpPr>
              <p:spPr bwMode="auto">
                <a:xfrm>
                  <a:off x="2537" y="1988"/>
                  <a:ext cx="169" cy="1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sm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60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537" y="1750"/>
                  <a:ext cx="169" cy="14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61" name="Line 10"/>
                <p:cNvSpPr>
                  <a:spLocks noChangeShapeType="1"/>
                </p:cNvSpPr>
                <p:nvPr/>
              </p:nvSpPr>
              <p:spPr bwMode="auto">
                <a:xfrm>
                  <a:off x="2696" y="1248"/>
                  <a:ext cx="0" cy="5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62" name="Line 11"/>
                <p:cNvSpPr>
                  <a:spLocks noChangeShapeType="1"/>
                </p:cNvSpPr>
                <p:nvPr/>
              </p:nvSpPr>
              <p:spPr bwMode="auto">
                <a:xfrm>
                  <a:off x="2696" y="2152"/>
                  <a:ext cx="0" cy="58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63" name="Line 12"/>
                <p:cNvSpPr>
                  <a:spLocks noChangeShapeType="1"/>
                </p:cNvSpPr>
                <p:nvPr/>
              </p:nvSpPr>
              <p:spPr bwMode="auto">
                <a:xfrm>
                  <a:off x="1882" y="1933"/>
                  <a:ext cx="63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64" name="Line 13"/>
                <p:cNvSpPr>
                  <a:spLocks noChangeShapeType="1"/>
                </p:cNvSpPr>
                <p:nvPr/>
              </p:nvSpPr>
              <p:spPr bwMode="auto">
                <a:xfrm>
                  <a:off x="1491" y="2586"/>
                  <a:ext cx="47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65" name="Line 14"/>
                <p:cNvSpPr>
                  <a:spLocks noChangeShapeType="1"/>
                </p:cNvSpPr>
                <p:nvPr/>
              </p:nvSpPr>
              <p:spPr bwMode="auto">
                <a:xfrm>
                  <a:off x="1732" y="2586"/>
                  <a:ext cx="156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66" name="Line 15"/>
                <p:cNvSpPr>
                  <a:spLocks noChangeShapeType="1"/>
                </p:cNvSpPr>
                <p:nvPr/>
              </p:nvSpPr>
              <p:spPr bwMode="auto">
                <a:xfrm>
                  <a:off x="2698" y="2149"/>
                  <a:ext cx="0" cy="56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67" name="Line 16"/>
                <p:cNvSpPr>
                  <a:spLocks noChangeShapeType="1"/>
                </p:cNvSpPr>
                <p:nvPr/>
              </p:nvSpPr>
              <p:spPr bwMode="auto">
                <a:xfrm>
                  <a:off x="2229" y="2586"/>
                  <a:ext cx="12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 useBgFill="1">
              <p:nvSpPr>
                <p:cNvPr id="159768" name="Rectangle 18"/>
                <p:cNvSpPr>
                  <a:spLocks noChangeArrowheads="1"/>
                </p:cNvSpPr>
                <p:nvPr/>
              </p:nvSpPr>
              <p:spPr bwMode="auto">
                <a:xfrm>
                  <a:off x="2649" y="1205"/>
                  <a:ext cx="84" cy="285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69" name="Oval 19"/>
                <p:cNvSpPr>
                  <a:spLocks noChangeArrowheads="1"/>
                </p:cNvSpPr>
                <p:nvPr/>
              </p:nvSpPr>
              <p:spPr bwMode="auto">
                <a:xfrm>
                  <a:off x="3524" y="893"/>
                  <a:ext cx="54" cy="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70" name="Oval 20"/>
                <p:cNvSpPr>
                  <a:spLocks noChangeArrowheads="1"/>
                </p:cNvSpPr>
                <p:nvPr/>
              </p:nvSpPr>
              <p:spPr bwMode="auto">
                <a:xfrm>
                  <a:off x="1465" y="1908"/>
                  <a:ext cx="54" cy="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71" name="Oval 21"/>
                <p:cNvSpPr>
                  <a:spLocks noChangeArrowheads="1"/>
                </p:cNvSpPr>
                <p:nvPr/>
              </p:nvSpPr>
              <p:spPr bwMode="auto">
                <a:xfrm>
                  <a:off x="1442" y="2552"/>
                  <a:ext cx="54" cy="6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59772" name="Group 22"/>
                <p:cNvGrpSpPr/>
                <p:nvPr/>
              </p:nvGrpSpPr>
              <p:grpSpPr bwMode="auto">
                <a:xfrm>
                  <a:off x="1805" y="1798"/>
                  <a:ext cx="82" cy="289"/>
                  <a:chOff x="3454" y="2018"/>
                  <a:chExt cx="96" cy="328"/>
                </a:xfrm>
              </p:grpSpPr>
              <p:sp>
                <p:nvSpPr>
                  <p:cNvPr id="15980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54" y="2018"/>
                    <a:ext cx="0" cy="32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805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550" y="2018"/>
                    <a:ext cx="0" cy="32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9773" name="Line 25"/>
                <p:cNvSpPr>
                  <a:spLocks noChangeShapeType="1"/>
                </p:cNvSpPr>
                <p:nvPr/>
              </p:nvSpPr>
              <p:spPr bwMode="auto">
                <a:xfrm>
                  <a:off x="1517" y="1937"/>
                  <a:ext cx="27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59774" name="Group 26"/>
                <p:cNvGrpSpPr/>
                <p:nvPr/>
              </p:nvGrpSpPr>
              <p:grpSpPr bwMode="auto">
                <a:xfrm flipH="1">
                  <a:off x="3045" y="1524"/>
                  <a:ext cx="82" cy="288"/>
                  <a:chOff x="3454" y="2018"/>
                  <a:chExt cx="96" cy="328"/>
                </a:xfrm>
              </p:grpSpPr>
              <p:sp>
                <p:nvSpPr>
                  <p:cNvPr id="15980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454" y="2018"/>
                    <a:ext cx="0" cy="32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80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550" y="2018"/>
                    <a:ext cx="0" cy="328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lIns="90000" tIns="46800" rIns="90000" bIns="4680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977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133" y="1672"/>
                  <a:ext cx="32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7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691" y="1670"/>
                  <a:ext cx="3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7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04" y="1067"/>
                  <a:ext cx="334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anose="02020803070505020304" pitchFamily="18" charset="0"/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latin typeface="Times New Roman" panose="02020803070505020304" pitchFamily="18" charset="0"/>
                      <a:ea typeface="楷体_GB2312" pitchFamily="49" charset="-122"/>
                    </a:rPr>
                    <a:t>C</a:t>
                  </a:r>
                  <a:endPara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7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63" y="1473"/>
                  <a:ext cx="306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anose="02020803070505020304" pitchFamily="18" charset="0"/>
                      <a:ea typeface="楷体_GB2312" pitchFamily="49" charset="-122"/>
                    </a:rPr>
                    <a:t>C</a:t>
                  </a:r>
                  <a:r>
                    <a:rPr kumimoji="1" lang="en-US" altLang="zh-CN" sz="2400" b="1" baseline="-25000">
                      <a:latin typeface="Times New Roman" panose="02020803070505020304" pitchFamily="18" charset="0"/>
                      <a:ea typeface="楷体_GB2312" pitchFamily="49" charset="-122"/>
                    </a:rPr>
                    <a:t>1</a:t>
                  </a:r>
                  <a:endPara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7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042" y="1268"/>
                  <a:ext cx="306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anose="02020803070505020304" pitchFamily="18" charset="0"/>
                      <a:ea typeface="楷体_GB2312" pitchFamily="49" charset="-122"/>
                    </a:rPr>
                    <a:t>C</a:t>
                  </a:r>
                  <a:r>
                    <a:rPr kumimoji="1" lang="en-US" altLang="zh-CN" sz="2400" b="1" baseline="-25000">
                      <a:latin typeface="Times New Roman" panose="02020803070505020304" pitchFamily="18" charset="0"/>
                      <a:ea typeface="楷体_GB2312" pitchFamily="49" charset="-122"/>
                    </a:rPr>
                    <a:t>2</a:t>
                  </a:r>
                  <a:endPara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744" y="1797"/>
                  <a:ext cx="242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803070505020304" pitchFamily="18" charset="0"/>
                      <a:ea typeface="楷体_GB2312" pitchFamily="49" charset="-122"/>
                    </a:rPr>
                    <a:t>T</a:t>
                  </a:r>
                  <a:endPara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81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146" y="918"/>
                  <a:ext cx="1381" cy="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82" name="Line 36"/>
                <p:cNvSpPr>
                  <a:spLocks noChangeShapeType="1"/>
                </p:cNvSpPr>
                <p:nvPr/>
              </p:nvSpPr>
              <p:spPr bwMode="auto">
                <a:xfrm>
                  <a:off x="2609" y="2722"/>
                  <a:ext cx="174" cy="5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8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160" y="932"/>
                  <a:ext cx="1" cy="42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8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166" y="1461"/>
                  <a:ext cx="0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85" name="Line 40"/>
                <p:cNvSpPr>
                  <a:spLocks noChangeShapeType="1"/>
                </p:cNvSpPr>
                <p:nvPr/>
              </p:nvSpPr>
              <p:spPr bwMode="auto">
                <a:xfrm>
                  <a:off x="2165" y="1417"/>
                  <a:ext cx="0" cy="5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 useBgFill="1">
              <p:nvSpPr>
                <p:cNvPr id="159786" name="Rectangle 41"/>
                <p:cNvSpPr>
                  <a:spLocks noChangeArrowheads="1"/>
                </p:cNvSpPr>
                <p:nvPr/>
              </p:nvSpPr>
              <p:spPr bwMode="auto">
                <a:xfrm>
                  <a:off x="2118" y="1247"/>
                  <a:ext cx="85" cy="285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8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67" y="1162"/>
                  <a:ext cx="32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anose="02020803070505020304" pitchFamily="18" charset="0"/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latin typeface="Times New Roman" panose="02020803070505020304" pitchFamily="18" charset="0"/>
                      <a:ea typeface="楷体_GB2312" pitchFamily="49" charset="-122"/>
                    </a:rPr>
                    <a:t>B</a:t>
                  </a:r>
                  <a:endPara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88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828" y="1421"/>
                  <a:ext cx="22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5050"/>
                      </a:solidFill>
                      <a:latin typeface="Times New Roman" panose="02020803070505020304" pitchFamily="18" charset="0"/>
                      <a:ea typeface="楷体_GB2312" pitchFamily="49" charset="-122"/>
                    </a:rPr>
                    <a:t>+</a:t>
                  </a:r>
                  <a:endParaRPr kumimoji="1" lang="en-US" altLang="zh-CN" sz="2400" b="1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8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61" y="1695"/>
                  <a:ext cx="22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5050"/>
                      </a:solidFill>
                      <a:latin typeface="Times New Roman" panose="02020803070505020304" pitchFamily="18" charset="0"/>
                      <a:ea typeface="楷体_GB2312" pitchFamily="49" charset="-122"/>
                    </a:rPr>
                    <a:t>+</a:t>
                  </a:r>
                  <a:endParaRPr kumimoji="1" lang="en-US" altLang="zh-CN" sz="2400" b="1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9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458" y="1672"/>
                  <a:ext cx="1" cy="42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9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465" y="2148"/>
                  <a:ext cx="0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92" name="Line 49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5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 useBgFill="1">
              <p:nvSpPr>
                <p:cNvPr id="159793" name="Rectangle 50"/>
                <p:cNvSpPr>
                  <a:spLocks noChangeArrowheads="1"/>
                </p:cNvSpPr>
                <p:nvPr/>
              </p:nvSpPr>
              <p:spPr bwMode="auto">
                <a:xfrm>
                  <a:off x="3416" y="1934"/>
                  <a:ext cx="85" cy="285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9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112" y="1881"/>
                  <a:ext cx="32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anose="02020803070505020304" pitchFamily="18" charset="0"/>
                      <a:ea typeface="楷体_GB2312" pitchFamily="49" charset="-122"/>
                    </a:rPr>
                    <a:t>R</a:t>
                  </a:r>
                  <a:r>
                    <a:rPr kumimoji="1" lang="en-US" altLang="zh-CN" sz="2400" b="1" baseline="-25000">
                      <a:latin typeface="Times New Roman" panose="02020803070505020304" pitchFamily="18" charset="0"/>
                      <a:ea typeface="楷体_GB2312" pitchFamily="49" charset="-122"/>
                    </a:rPr>
                    <a:t>L</a:t>
                  </a:r>
                  <a:endPara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95" name="Line 53"/>
                <p:cNvSpPr>
                  <a:spLocks noChangeShapeType="1"/>
                </p:cNvSpPr>
                <p:nvPr/>
              </p:nvSpPr>
              <p:spPr bwMode="auto">
                <a:xfrm>
                  <a:off x="1512" y="2024"/>
                  <a:ext cx="0" cy="433"/>
                </a:xfrm>
                <a:prstGeom prst="line">
                  <a:avLst/>
                </a:prstGeom>
                <a:noFill/>
                <a:ln w="34925">
                  <a:noFill/>
                  <a:rou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79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383" y="2069"/>
                  <a:ext cx="257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anose="020208030705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400" b="1" baseline="-25000">
                      <a:latin typeface="Times New Roman" panose="02020803070505020304" pitchFamily="18" charset="0"/>
                      <a:ea typeface="楷体_GB2312" pitchFamily="49" charset="-122"/>
                    </a:rPr>
                    <a:t>i</a:t>
                  </a:r>
                  <a:endPara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9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515" y="1888"/>
                  <a:ext cx="288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latin typeface="Times New Roman" panose="020208030705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400" b="1" baseline="-25000">
                      <a:latin typeface="Times New Roman" panose="02020803070505020304" pitchFamily="18" charset="0"/>
                      <a:ea typeface="楷体_GB2312" pitchFamily="49" charset="-122"/>
                    </a:rPr>
                    <a:t>o</a:t>
                  </a:r>
                  <a:endPara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9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515" y="1706"/>
                  <a:ext cx="22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 dirty="0">
                      <a:solidFill>
                        <a:srgbClr val="FF5050"/>
                      </a:solidFill>
                      <a:latin typeface="Times New Roman" panose="02020803070505020304" pitchFamily="18" charset="0"/>
                      <a:ea typeface="楷体_GB2312" pitchFamily="49" charset="-122"/>
                    </a:rPr>
                    <a:t>+</a:t>
                  </a:r>
                  <a:endParaRPr kumimoji="1" lang="en-US" altLang="zh-CN" sz="2400" b="1" dirty="0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79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521" y="2160"/>
                  <a:ext cx="21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5050"/>
                      </a:solidFill>
                      <a:latin typeface="楷体_GB2312" pitchFamily="49" charset="-122"/>
                      <a:ea typeface="楷体_GB2312" pitchFamily="49" charset="-122"/>
                    </a:rPr>
                    <a:t>-</a:t>
                  </a:r>
                  <a:endParaRPr kumimoji="1" lang="en-US" altLang="zh-CN" sz="2400" b="1">
                    <a:solidFill>
                      <a:srgbClr val="FF505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5980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423" y="1887"/>
                  <a:ext cx="223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5050"/>
                      </a:solidFill>
                      <a:latin typeface="Times New Roman" panose="02020803070505020304" pitchFamily="18" charset="0"/>
                      <a:ea typeface="楷体_GB2312" pitchFamily="49" charset="-122"/>
                    </a:rPr>
                    <a:t>+</a:t>
                  </a:r>
                  <a:endParaRPr kumimoji="1" lang="en-US" altLang="zh-CN" sz="2400" b="1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8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429" y="2341"/>
                  <a:ext cx="211" cy="28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rgbClr val="FF5050"/>
                      </a:solidFill>
                      <a:latin typeface="楷体_GB2312" pitchFamily="49" charset="-122"/>
                      <a:ea typeface="楷体_GB2312" pitchFamily="49" charset="-122"/>
                    </a:rPr>
                    <a:t>-</a:t>
                  </a:r>
                  <a:endParaRPr kumimoji="1" lang="en-US" altLang="zh-CN" sz="2400" b="1">
                    <a:solidFill>
                      <a:srgbClr val="FF5050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59753" name="Oval 87"/>
            <p:cNvSpPr>
              <a:spLocks noChangeArrowheads="1"/>
            </p:cNvSpPr>
            <p:nvPr/>
          </p:nvSpPr>
          <p:spPr bwMode="auto">
            <a:xfrm>
              <a:off x="2669" y="2560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0" grpId="0" autoUpdateAnimBg="0"/>
      <p:bldP spid="759883" grpId="0" autoUpdateAnimBg="0"/>
      <p:bldP spid="75988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88" name="Text Box 56"/>
          <p:cNvSpPr txBox="1">
            <a:spLocks noChangeArrowheads="1"/>
          </p:cNvSpPr>
          <p:nvPr/>
        </p:nvSpPr>
        <p:spPr bwMode="auto">
          <a:xfrm>
            <a:off x="4500563" y="404813"/>
            <a:ext cx="2159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元器件作用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0889" name="Text Box 57"/>
          <p:cNvSpPr txBox="1">
            <a:spLocks noChangeArrowheads="1"/>
          </p:cNvSpPr>
          <p:nvPr/>
        </p:nvSpPr>
        <p:spPr bwMode="auto">
          <a:xfrm>
            <a:off x="4378325" y="749300"/>
            <a:ext cx="37226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①</a:t>
            </a: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集电极电源</a:t>
            </a:r>
            <a:r>
              <a:rPr kumimoji="1" lang="en-US" altLang="zh-CN" sz="2800" b="1" i="1" dirty="0">
                <a:solidFill>
                  <a:srgbClr val="FF5050"/>
                </a:solidFill>
                <a:latin typeface="Times New Roman" panose="02020803070505020304" pitchFamily="18" charset="0"/>
              </a:rPr>
              <a:t>U</a:t>
            </a:r>
            <a:r>
              <a:rPr kumimoji="1" lang="en-US" altLang="zh-CN" sz="2800" b="1" baseline="-30000" dirty="0">
                <a:solidFill>
                  <a:srgbClr val="FF5050"/>
                </a:solidFill>
                <a:latin typeface="Times New Roman" panose="02020803070505020304" pitchFamily="18" charset="0"/>
              </a:rPr>
              <a:t>CC</a:t>
            </a: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en-US" altLang="zh-CN" sz="2800" b="1" dirty="0">
              <a:solidFill>
                <a:srgbClr val="FF505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0890" name="Text Box 58"/>
          <p:cNvSpPr txBox="1">
            <a:spLocks noChangeArrowheads="1"/>
          </p:cNvSpPr>
          <p:nvPr/>
        </p:nvSpPr>
        <p:spPr bwMode="auto">
          <a:xfrm>
            <a:off x="3919538" y="1196975"/>
            <a:ext cx="52244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电路的能源、给三极管加偏置 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0891" name="Rectangle 59"/>
          <p:cNvSpPr>
            <a:spLocks noChangeArrowheads="1"/>
          </p:cNvSpPr>
          <p:nvPr/>
        </p:nvSpPr>
        <p:spPr bwMode="auto">
          <a:xfrm>
            <a:off x="4356100" y="2060575"/>
            <a:ext cx="4433888" cy="1800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电路的核心器件。工作在放大区，利用其电流放大作用，将微弱的电信号进行放大。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0892" name="Rectangle 60"/>
          <p:cNvSpPr>
            <a:spLocks noChangeArrowheads="1"/>
          </p:cNvSpPr>
          <p:nvPr/>
        </p:nvSpPr>
        <p:spPr bwMode="auto">
          <a:xfrm>
            <a:off x="4356100" y="1628775"/>
            <a:ext cx="30321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② 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三极管</a:t>
            </a: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T</a:t>
            </a:r>
            <a:endParaRPr kumimoji="1" lang="en-US" altLang="zh-CN" sz="2800" b="1" dirty="0">
              <a:solidFill>
                <a:srgbClr val="FF505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0893" name="Rectangle 61"/>
          <p:cNvSpPr>
            <a:spLocks noChangeArrowheads="1"/>
          </p:cNvSpPr>
          <p:nvPr/>
        </p:nvSpPr>
        <p:spPr bwMode="auto">
          <a:xfrm>
            <a:off x="509588" y="3763963"/>
            <a:ext cx="28146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③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基极电阻</a:t>
            </a:r>
            <a:r>
              <a:rPr kumimoji="1" lang="en-US" altLang="zh-CN" sz="2800" b="1" i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en-US" altLang="zh-CN" sz="2800" b="1" dirty="0">
              <a:solidFill>
                <a:srgbClr val="FF505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0894" name="Line 62"/>
          <p:cNvSpPr>
            <a:spLocks noChangeShapeType="1"/>
          </p:cNvSpPr>
          <p:nvPr/>
        </p:nvSpPr>
        <p:spPr bwMode="auto">
          <a:xfrm flipV="1">
            <a:off x="598488" y="3860800"/>
            <a:ext cx="8545512" cy="1905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0895" name="Text Box 63"/>
          <p:cNvSpPr txBox="1">
            <a:spLocks noChangeArrowheads="1"/>
          </p:cNvSpPr>
          <p:nvPr/>
        </p:nvSpPr>
        <p:spPr bwMode="auto">
          <a:xfrm>
            <a:off x="2884488" y="3790950"/>
            <a:ext cx="34464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确定的静态工作点</a:t>
            </a:r>
            <a:r>
              <a:rPr kumimoji="1" lang="en-US" altLang="zh-CN" sz="2800" b="1" i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en-US" altLang="zh-CN" sz="2800" b="1" dirty="0"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en-US" altLang="zh-CN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0896" name="Rectangle 64"/>
          <p:cNvSpPr>
            <a:spLocks noChangeArrowheads="1"/>
          </p:cNvSpPr>
          <p:nvPr/>
        </p:nvSpPr>
        <p:spPr bwMode="auto">
          <a:xfrm>
            <a:off x="527050" y="4297363"/>
            <a:ext cx="30257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④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集电极电阻</a:t>
            </a:r>
            <a:r>
              <a:rPr kumimoji="1" lang="en-US" altLang="zh-CN" sz="2800" b="1" i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30000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en-US" altLang="zh-CN" sz="2800" b="1" dirty="0">
              <a:solidFill>
                <a:srgbClr val="FF505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0897" name="Text Box 65"/>
          <p:cNvSpPr txBox="1">
            <a:spLocks noChangeArrowheads="1"/>
          </p:cNvSpPr>
          <p:nvPr/>
        </p:nvSpPr>
        <p:spPr bwMode="auto">
          <a:xfrm>
            <a:off x="3095625" y="4286250"/>
            <a:ext cx="4114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实现电路的电压放大</a:t>
            </a:r>
            <a:endParaRPr kumimoji="1"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0904" name="Text Box 72"/>
          <p:cNvSpPr txBox="1">
            <a:spLocks noChangeArrowheads="1"/>
          </p:cNvSpPr>
          <p:nvPr/>
        </p:nvSpPr>
        <p:spPr bwMode="auto">
          <a:xfrm>
            <a:off x="827088" y="4724400"/>
            <a:ext cx="69453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 err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↑→ </a:t>
            </a:r>
            <a:r>
              <a:rPr kumimoji="1" lang="en-US" altLang="zh-CN" sz="2800" b="1" i="1" dirty="0" err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 err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i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803070505020304" pitchFamily="18" charset="0"/>
                <a:ea typeface="楷体_GB2312" pitchFamily="49" charset="-122"/>
              </a:rPr>
              <a:t>↑→</a:t>
            </a:r>
            <a:r>
              <a:rPr kumimoji="1" lang="en-US" altLang="zh-CN" sz="2800" b="1" i="1" dirty="0" err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 err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↑→</a:t>
            </a:r>
            <a:r>
              <a:rPr kumimoji="1" lang="en-US" altLang="zh-CN" sz="2800" b="1" i="1" dirty="0" err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CE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↓→</a:t>
            </a:r>
            <a:r>
              <a:rPr kumimoji="1" lang="en-US" altLang="zh-CN" sz="2800" b="1" i="1" dirty="0" err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↓</a:t>
            </a:r>
            <a:endParaRPr kumimoji="1" lang="en-US" altLang="zh-CN" sz="2400" b="1" i="1" baseline="-25000" dirty="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0905" name="Text Box 73"/>
          <p:cNvSpPr txBox="1">
            <a:spLocks noChangeArrowheads="1"/>
          </p:cNvSpPr>
          <p:nvPr/>
        </p:nvSpPr>
        <p:spPr bwMode="auto">
          <a:xfrm>
            <a:off x="827088" y="5257800"/>
            <a:ext cx="69453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↓→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i="1" baseline="-2500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Times New Roman" panose="02020803070505020304" pitchFamily="18" charset="0"/>
                <a:ea typeface="楷体_GB2312" pitchFamily="49" charset="-122"/>
              </a:rPr>
              <a:t>↓→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↓→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CE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↑→</a:t>
            </a:r>
            <a:r>
              <a:rPr kumimoji="1" lang="en-US" altLang="zh-CN" sz="28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↑</a:t>
            </a:r>
            <a:endParaRPr kumimoji="1" lang="en-US" altLang="zh-CN" sz="2400" b="1" i="1" baseline="-2500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0906" name="Rectangle 74"/>
          <p:cNvSpPr>
            <a:spLocks noChangeArrowheads="1"/>
          </p:cNvSpPr>
          <p:nvPr/>
        </p:nvSpPr>
        <p:spPr bwMode="auto">
          <a:xfrm>
            <a:off x="509588" y="5749925"/>
            <a:ext cx="32527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⑤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耦合电容</a:t>
            </a:r>
            <a:r>
              <a:rPr kumimoji="1" lang="en-US" altLang="zh-CN" sz="2800" b="1" i="1" dirty="0">
                <a:solidFill>
                  <a:srgbClr val="FF5050"/>
                </a:solidFill>
                <a:latin typeface="Times New Roman" panose="02020803070505020304" pitchFamily="18" charset="0"/>
              </a:rPr>
              <a:t>C</a:t>
            </a:r>
            <a:r>
              <a:rPr kumimoji="1" lang="en-US" altLang="zh-CN" sz="2800" b="1" baseline="-30000" dirty="0">
                <a:solidFill>
                  <a:srgbClr val="FF5050"/>
                </a:solidFill>
                <a:latin typeface="Times New Roman" panose="020208030705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FF5050"/>
                </a:solidFill>
                <a:latin typeface="Times New Roman" panose="02020803070505020304" pitchFamily="18" charset="0"/>
              </a:rPr>
              <a:t>、</a:t>
            </a:r>
            <a:r>
              <a:rPr kumimoji="1" lang="en-US" altLang="zh-CN" sz="2800" b="1" i="1" dirty="0">
                <a:solidFill>
                  <a:srgbClr val="FF5050"/>
                </a:solidFill>
                <a:latin typeface="Times New Roman" panose="02020803070505020304" pitchFamily="18" charset="0"/>
              </a:rPr>
              <a:t>C</a:t>
            </a:r>
            <a:r>
              <a:rPr kumimoji="1" lang="en-US" altLang="zh-CN" sz="2800" b="1" baseline="-30000" dirty="0">
                <a:solidFill>
                  <a:srgbClr val="FF5050"/>
                </a:solidFill>
                <a:latin typeface="Times New Roman" panose="020208030705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en-US" altLang="zh-CN" sz="2800" b="1" dirty="0">
              <a:solidFill>
                <a:srgbClr val="FF505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75"/>
          <p:cNvGrpSpPr/>
          <p:nvPr/>
        </p:nvGrpSpPr>
        <p:grpSpPr bwMode="auto">
          <a:xfrm>
            <a:off x="3419475" y="5445125"/>
            <a:ext cx="5434013" cy="990600"/>
            <a:chOff x="2328" y="3480"/>
            <a:chExt cx="3708" cy="624"/>
          </a:xfrm>
        </p:grpSpPr>
        <p:sp>
          <p:nvSpPr>
            <p:cNvPr id="160845" name="Text Box 76"/>
            <p:cNvSpPr txBox="1">
              <a:spLocks noChangeArrowheads="1"/>
            </p:cNvSpPr>
            <p:nvPr/>
          </p:nvSpPr>
          <p:spPr bwMode="auto">
            <a:xfrm>
              <a:off x="2328" y="3672"/>
              <a:ext cx="166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隔直流通交流</a:t>
              </a:r>
              <a:endParaRPr kumimoji="1"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0846" name="Text Box 77"/>
            <p:cNvSpPr txBox="1">
              <a:spLocks noChangeArrowheads="1"/>
            </p:cNvSpPr>
            <p:nvPr/>
          </p:nvSpPr>
          <p:spPr bwMode="auto">
            <a:xfrm>
              <a:off x="3960" y="3480"/>
              <a:ext cx="20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对直流视为开路 </a:t>
              </a:r>
              <a:endPara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0847" name="Text Box 78"/>
            <p:cNvSpPr txBox="1">
              <a:spLocks noChangeArrowheads="1"/>
            </p:cNvSpPr>
            <p:nvPr/>
          </p:nvSpPr>
          <p:spPr bwMode="auto">
            <a:xfrm>
              <a:off x="3960" y="3816"/>
              <a:ext cx="20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对交流视为短路 </a:t>
              </a:r>
              <a:endParaRPr kumimoji="1"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60848" name="AutoShape 79"/>
            <p:cNvSpPr/>
            <p:nvPr/>
          </p:nvSpPr>
          <p:spPr bwMode="auto">
            <a:xfrm>
              <a:off x="3804" y="3660"/>
              <a:ext cx="180" cy="432"/>
            </a:xfrm>
            <a:prstGeom prst="leftBrace">
              <a:avLst>
                <a:gd name="adj1" fmla="val 20000"/>
                <a:gd name="adj2" fmla="val 50000"/>
              </a:avLst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0784" name="Group 138"/>
          <p:cNvGrpSpPr/>
          <p:nvPr/>
        </p:nvGrpSpPr>
        <p:grpSpPr bwMode="auto">
          <a:xfrm>
            <a:off x="395288" y="404813"/>
            <a:ext cx="4035425" cy="3352800"/>
            <a:chOff x="249" y="255"/>
            <a:chExt cx="2542" cy="2112"/>
          </a:xfrm>
        </p:grpSpPr>
        <p:grpSp>
          <p:nvGrpSpPr>
            <p:cNvPr id="160785" name="Group 135"/>
            <p:cNvGrpSpPr/>
            <p:nvPr/>
          </p:nvGrpSpPr>
          <p:grpSpPr bwMode="auto">
            <a:xfrm>
              <a:off x="249" y="255"/>
              <a:ext cx="2542" cy="2112"/>
              <a:chOff x="249" y="119"/>
              <a:chExt cx="2542" cy="2112"/>
            </a:xfrm>
          </p:grpSpPr>
          <p:sp>
            <p:nvSpPr>
              <p:cNvPr id="160787" name="Text Box 81"/>
              <p:cNvSpPr txBox="1">
                <a:spLocks noChangeArrowheads="1"/>
              </p:cNvSpPr>
              <p:nvPr/>
            </p:nvSpPr>
            <p:spPr bwMode="auto">
              <a:xfrm>
                <a:off x="2245" y="119"/>
                <a:ext cx="546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CC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788" name="Line 83"/>
              <p:cNvSpPr>
                <a:spLocks noChangeShapeType="1"/>
              </p:cNvSpPr>
              <p:nvPr/>
            </p:nvSpPr>
            <p:spPr bwMode="auto">
              <a:xfrm flipV="1">
                <a:off x="1557" y="420"/>
                <a:ext cx="0" cy="2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89" name="Line 84"/>
              <p:cNvSpPr>
                <a:spLocks noChangeShapeType="1"/>
              </p:cNvSpPr>
              <p:nvPr/>
            </p:nvSpPr>
            <p:spPr bwMode="auto">
              <a:xfrm flipV="1">
                <a:off x="1563" y="790"/>
                <a:ext cx="0" cy="2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0" name="Line 85"/>
              <p:cNvSpPr>
                <a:spLocks noChangeShapeType="1"/>
              </p:cNvSpPr>
              <p:nvPr/>
            </p:nvSpPr>
            <p:spPr bwMode="auto">
              <a:xfrm>
                <a:off x="1393" y="1243"/>
                <a:ext cx="0" cy="35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1" name="Line 86"/>
              <p:cNvSpPr>
                <a:spLocks noChangeShapeType="1"/>
              </p:cNvSpPr>
              <p:nvPr/>
            </p:nvSpPr>
            <p:spPr bwMode="auto">
              <a:xfrm>
                <a:off x="1403" y="1486"/>
                <a:ext cx="169" cy="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2" name="Line 87"/>
              <p:cNvSpPr>
                <a:spLocks noChangeShapeType="1"/>
              </p:cNvSpPr>
              <p:nvPr/>
            </p:nvSpPr>
            <p:spPr bwMode="auto">
              <a:xfrm flipV="1">
                <a:off x="1403" y="1248"/>
                <a:ext cx="169" cy="1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3" name="Line 88"/>
              <p:cNvSpPr>
                <a:spLocks noChangeShapeType="1"/>
              </p:cNvSpPr>
              <p:nvPr/>
            </p:nvSpPr>
            <p:spPr bwMode="auto">
              <a:xfrm>
                <a:off x="1562" y="746"/>
                <a:ext cx="0" cy="5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4" name="Line 89"/>
              <p:cNvSpPr>
                <a:spLocks noChangeShapeType="1"/>
              </p:cNvSpPr>
              <p:nvPr/>
            </p:nvSpPr>
            <p:spPr bwMode="auto">
              <a:xfrm>
                <a:off x="1562" y="1650"/>
                <a:ext cx="0" cy="5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5" name="Line 90"/>
              <p:cNvSpPr>
                <a:spLocks noChangeShapeType="1"/>
              </p:cNvSpPr>
              <p:nvPr/>
            </p:nvSpPr>
            <p:spPr bwMode="auto">
              <a:xfrm>
                <a:off x="748" y="1431"/>
                <a:ext cx="6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6" name="Line 91"/>
              <p:cNvSpPr>
                <a:spLocks noChangeShapeType="1"/>
              </p:cNvSpPr>
              <p:nvPr/>
            </p:nvSpPr>
            <p:spPr bwMode="auto">
              <a:xfrm>
                <a:off x="357" y="2084"/>
                <a:ext cx="47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7" name="Line 92"/>
              <p:cNvSpPr>
                <a:spLocks noChangeShapeType="1"/>
              </p:cNvSpPr>
              <p:nvPr/>
            </p:nvSpPr>
            <p:spPr bwMode="auto">
              <a:xfrm>
                <a:off x="598" y="2084"/>
                <a:ext cx="156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8" name="Line 93"/>
              <p:cNvSpPr>
                <a:spLocks noChangeShapeType="1"/>
              </p:cNvSpPr>
              <p:nvPr/>
            </p:nvSpPr>
            <p:spPr bwMode="auto">
              <a:xfrm>
                <a:off x="1564" y="1647"/>
                <a:ext cx="0" cy="56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799" name="Line 94"/>
              <p:cNvSpPr>
                <a:spLocks noChangeShapeType="1"/>
              </p:cNvSpPr>
              <p:nvPr/>
            </p:nvSpPr>
            <p:spPr bwMode="auto">
              <a:xfrm>
                <a:off x="1095" y="2084"/>
                <a:ext cx="12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0800" name="Rectangle 95"/>
              <p:cNvSpPr>
                <a:spLocks noChangeArrowheads="1"/>
              </p:cNvSpPr>
              <p:nvPr/>
            </p:nvSpPr>
            <p:spPr bwMode="auto">
              <a:xfrm>
                <a:off x="1515" y="703"/>
                <a:ext cx="84" cy="285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01" name="Oval 96"/>
              <p:cNvSpPr>
                <a:spLocks noChangeArrowheads="1"/>
              </p:cNvSpPr>
              <p:nvPr/>
            </p:nvSpPr>
            <p:spPr bwMode="auto">
              <a:xfrm>
                <a:off x="2390" y="391"/>
                <a:ext cx="54" cy="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02" name="Oval 97"/>
              <p:cNvSpPr>
                <a:spLocks noChangeArrowheads="1"/>
              </p:cNvSpPr>
              <p:nvPr/>
            </p:nvSpPr>
            <p:spPr bwMode="auto">
              <a:xfrm>
                <a:off x="331" y="1406"/>
                <a:ext cx="54" cy="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03" name="Oval 98"/>
              <p:cNvSpPr>
                <a:spLocks noChangeArrowheads="1"/>
              </p:cNvSpPr>
              <p:nvPr/>
            </p:nvSpPr>
            <p:spPr bwMode="auto">
              <a:xfrm>
                <a:off x="308" y="2050"/>
                <a:ext cx="54" cy="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0804" name="Group 99"/>
              <p:cNvGrpSpPr/>
              <p:nvPr/>
            </p:nvGrpSpPr>
            <p:grpSpPr bwMode="auto">
              <a:xfrm>
                <a:off x="671" y="1296"/>
                <a:ext cx="82" cy="289"/>
                <a:chOff x="3454" y="2018"/>
                <a:chExt cx="96" cy="328"/>
              </a:xfrm>
            </p:grpSpPr>
            <p:sp>
              <p:nvSpPr>
                <p:cNvPr id="160843" name="Line 100"/>
                <p:cNvSpPr>
                  <a:spLocks noChangeShapeType="1"/>
                </p:cNvSpPr>
                <p:nvPr/>
              </p:nvSpPr>
              <p:spPr bwMode="auto">
                <a:xfrm>
                  <a:off x="3454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844" name="Line 101"/>
                <p:cNvSpPr>
                  <a:spLocks noChangeShapeType="1"/>
                </p:cNvSpPr>
                <p:nvPr/>
              </p:nvSpPr>
              <p:spPr bwMode="auto">
                <a:xfrm>
                  <a:off x="3550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0805" name="Line 102"/>
              <p:cNvSpPr>
                <a:spLocks noChangeShapeType="1"/>
              </p:cNvSpPr>
              <p:nvPr/>
            </p:nvSpPr>
            <p:spPr bwMode="auto">
              <a:xfrm>
                <a:off x="383" y="1435"/>
                <a:ext cx="27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0806" name="Group 103"/>
              <p:cNvGrpSpPr/>
              <p:nvPr/>
            </p:nvGrpSpPr>
            <p:grpSpPr bwMode="auto">
              <a:xfrm flipH="1">
                <a:off x="1911" y="1022"/>
                <a:ext cx="82" cy="288"/>
                <a:chOff x="3454" y="2018"/>
                <a:chExt cx="96" cy="328"/>
              </a:xfrm>
            </p:grpSpPr>
            <p:sp>
              <p:nvSpPr>
                <p:cNvPr id="160841" name="Line 104"/>
                <p:cNvSpPr>
                  <a:spLocks noChangeShapeType="1"/>
                </p:cNvSpPr>
                <p:nvPr/>
              </p:nvSpPr>
              <p:spPr bwMode="auto">
                <a:xfrm>
                  <a:off x="3454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842" name="Line 105"/>
                <p:cNvSpPr>
                  <a:spLocks noChangeShapeType="1"/>
                </p:cNvSpPr>
                <p:nvPr/>
              </p:nvSpPr>
              <p:spPr bwMode="auto">
                <a:xfrm>
                  <a:off x="3550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0807" name="Line 106"/>
              <p:cNvSpPr>
                <a:spLocks noChangeShapeType="1"/>
              </p:cNvSpPr>
              <p:nvPr/>
            </p:nvSpPr>
            <p:spPr bwMode="auto">
              <a:xfrm flipH="1">
                <a:off x="1999" y="1170"/>
                <a:ext cx="32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08" name="Line 107"/>
              <p:cNvSpPr>
                <a:spLocks noChangeShapeType="1"/>
              </p:cNvSpPr>
              <p:nvPr/>
            </p:nvSpPr>
            <p:spPr bwMode="auto">
              <a:xfrm flipV="1">
                <a:off x="1557" y="1168"/>
                <a:ext cx="3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09" name="Text Box 108"/>
              <p:cNvSpPr txBox="1">
                <a:spLocks noChangeArrowheads="1"/>
              </p:cNvSpPr>
              <p:nvPr/>
            </p:nvSpPr>
            <p:spPr bwMode="auto">
              <a:xfrm>
                <a:off x="1170" y="565"/>
                <a:ext cx="33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10" name="Text Box 109"/>
              <p:cNvSpPr txBox="1">
                <a:spLocks noChangeArrowheads="1"/>
              </p:cNvSpPr>
              <p:nvPr/>
            </p:nvSpPr>
            <p:spPr bwMode="auto">
              <a:xfrm>
                <a:off x="429" y="971"/>
                <a:ext cx="306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11" name="Text Box 110"/>
              <p:cNvSpPr txBox="1">
                <a:spLocks noChangeArrowheads="1"/>
              </p:cNvSpPr>
              <p:nvPr/>
            </p:nvSpPr>
            <p:spPr bwMode="auto">
              <a:xfrm>
                <a:off x="1908" y="766"/>
                <a:ext cx="306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2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12" name="Text Box 111"/>
              <p:cNvSpPr txBox="1">
                <a:spLocks noChangeArrowheads="1"/>
              </p:cNvSpPr>
              <p:nvPr/>
            </p:nvSpPr>
            <p:spPr bwMode="auto">
              <a:xfrm>
                <a:off x="1565" y="1661"/>
                <a:ext cx="24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803070505020304" pitchFamily="18" charset="0"/>
                    <a:ea typeface="楷体_GB2312" pitchFamily="49" charset="-122"/>
                  </a:rPr>
                  <a:t>T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13" name="Line 112"/>
              <p:cNvSpPr>
                <a:spLocks noChangeShapeType="1"/>
              </p:cNvSpPr>
              <p:nvPr/>
            </p:nvSpPr>
            <p:spPr bwMode="auto">
              <a:xfrm flipV="1">
                <a:off x="1012" y="416"/>
                <a:ext cx="1381" cy="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14" name="Line 113"/>
              <p:cNvSpPr>
                <a:spLocks noChangeShapeType="1"/>
              </p:cNvSpPr>
              <p:nvPr/>
            </p:nvSpPr>
            <p:spPr bwMode="auto">
              <a:xfrm>
                <a:off x="1475" y="2220"/>
                <a:ext cx="174" cy="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15" name="Line 114"/>
              <p:cNvSpPr>
                <a:spLocks noChangeShapeType="1"/>
              </p:cNvSpPr>
              <p:nvPr/>
            </p:nvSpPr>
            <p:spPr bwMode="auto">
              <a:xfrm flipV="1">
                <a:off x="1026" y="430"/>
                <a:ext cx="1" cy="4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16" name="Line 115"/>
              <p:cNvSpPr>
                <a:spLocks noChangeShapeType="1"/>
              </p:cNvSpPr>
              <p:nvPr/>
            </p:nvSpPr>
            <p:spPr bwMode="auto">
              <a:xfrm flipV="1">
                <a:off x="1032" y="959"/>
                <a:ext cx="0" cy="2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17" name="Line 116"/>
              <p:cNvSpPr>
                <a:spLocks noChangeShapeType="1"/>
              </p:cNvSpPr>
              <p:nvPr/>
            </p:nvSpPr>
            <p:spPr bwMode="auto">
              <a:xfrm>
                <a:off x="1031" y="915"/>
                <a:ext cx="0" cy="5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0818" name="Rectangle 117"/>
              <p:cNvSpPr>
                <a:spLocks noChangeArrowheads="1"/>
              </p:cNvSpPr>
              <p:nvPr/>
            </p:nvSpPr>
            <p:spPr bwMode="auto">
              <a:xfrm>
                <a:off x="984" y="745"/>
                <a:ext cx="85" cy="285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19" name="Text Box 118"/>
              <p:cNvSpPr txBox="1">
                <a:spLocks noChangeArrowheads="1"/>
              </p:cNvSpPr>
              <p:nvPr/>
            </p:nvSpPr>
            <p:spPr bwMode="auto">
              <a:xfrm>
                <a:off x="633" y="660"/>
                <a:ext cx="32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20" name="Text Box 119"/>
              <p:cNvSpPr txBox="1">
                <a:spLocks noChangeArrowheads="1"/>
              </p:cNvSpPr>
              <p:nvPr/>
            </p:nvSpPr>
            <p:spPr bwMode="auto">
              <a:xfrm>
                <a:off x="1694" y="919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21" name="Text Box 120"/>
              <p:cNvSpPr txBox="1">
                <a:spLocks noChangeArrowheads="1"/>
              </p:cNvSpPr>
              <p:nvPr/>
            </p:nvSpPr>
            <p:spPr bwMode="auto">
              <a:xfrm>
                <a:off x="727" y="1193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22" name="Line 121"/>
              <p:cNvSpPr>
                <a:spLocks noChangeShapeType="1"/>
              </p:cNvSpPr>
              <p:nvPr/>
            </p:nvSpPr>
            <p:spPr bwMode="auto">
              <a:xfrm flipV="1">
                <a:off x="2324" y="1170"/>
                <a:ext cx="1" cy="4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23" name="Line 122"/>
              <p:cNvSpPr>
                <a:spLocks noChangeShapeType="1"/>
              </p:cNvSpPr>
              <p:nvPr/>
            </p:nvSpPr>
            <p:spPr bwMode="auto">
              <a:xfrm flipV="1">
                <a:off x="2331" y="1646"/>
                <a:ext cx="0" cy="2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24" name="Line 123"/>
              <p:cNvSpPr>
                <a:spLocks noChangeShapeType="1"/>
              </p:cNvSpPr>
              <p:nvPr/>
            </p:nvSpPr>
            <p:spPr bwMode="auto">
              <a:xfrm>
                <a:off x="2330" y="1570"/>
                <a:ext cx="0" cy="5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0825" name="Rectangle 124"/>
              <p:cNvSpPr>
                <a:spLocks noChangeArrowheads="1"/>
              </p:cNvSpPr>
              <p:nvPr/>
            </p:nvSpPr>
            <p:spPr bwMode="auto">
              <a:xfrm>
                <a:off x="2282" y="1432"/>
                <a:ext cx="85" cy="285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26" name="Text Box 125"/>
              <p:cNvSpPr txBox="1">
                <a:spLocks noChangeArrowheads="1"/>
              </p:cNvSpPr>
              <p:nvPr/>
            </p:nvSpPr>
            <p:spPr bwMode="auto">
              <a:xfrm>
                <a:off x="1978" y="1379"/>
                <a:ext cx="32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L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27" name="Line 126"/>
              <p:cNvSpPr>
                <a:spLocks noChangeShapeType="1"/>
              </p:cNvSpPr>
              <p:nvPr/>
            </p:nvSpPr>
            <p:spPr bwMode="auto">
              <a:xfrm>
                <a:off x="378" y="1522"/>
                <a:ext cx="0" cy="433"/>
              </a:xfrm>
              <a:prstGeom prst="line">
                <a:avLst/>
              </a:prstGeom>
              <a:noFill/>
              <a:ln w="34925">
                <a:noFill/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28" name="Text Box 127"/>
              <p:cNvSpPr txBox="1">
                <a:spLocks noChangeArrowheads="1"/>
              </p:cNvSpPr>
              <p:nvPr/>
            </p:nvSpPr>
            <p:spPr bwMode="auto">
              <a:xfrm>
                <a:off x="249" y="1567"/>
                <a:ext cx="25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29" name="Text Box 128"/>
              <p:cNvSpPr txBox="1">
                <a:spLocks noChangeArrowheads="1"/>
              </p:cNvSpPr>
              <p:nvPr/>
            </p:nvSpPr>
            <p:spPr bwMode="auto">
              <a:xfrm>
                <a:off x="2381" y="1386"/>
                <a:ext cx="28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30" name="Text Box 129"/>
              <p:cNvSpPr txBox="1">
                <a:spLocks noChangeArrowheads="1"/>
              </p:cNvSpPr>
              <p:nvPr/>
            </p:nvSpPr>
            <p:spPr bwMode="auto">
              <a:xfrm>
                <a:off x="2381" y="1204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31" name="Text Box 130"/>
              <p:cNvSpPr txBox="1">
                <a:spLocks noChangeArrowheads="1"/>
              </p:cNvSpPr>
              <p:nvPr/>
            </p:nvSpPr>
            <p:spPr bwMode="auto">
              <a:xfrm>
                <a:off x="2387" y="1658"/>
                <a:ext cx="211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5050"/>
                    </a:solidFill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0832" name="Text Box 131"/>
              <p:cNvSpPr txBox="1">
                <a:spLocks noChangeArrowheads="1"/>
              </p:cNvSpPr>
              <p:nvPr/>
            </p:nvSpPr>
            <p:spPr bwMode="auto">
              <a:xfrm>
                <a:off x="289" y="1385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33" name="Text Box 132"/>
              <p:cNvSpPr txBox="1">
                <a:spLocks noChangeArrowheads="1"/>
              </p:cNvSpPr>
              <p:nvPr/>
            </p:nvSpPr>
            <p:spPr bwMode="auto">
              <a:xfrm>
                <a:off x="295" y="1839"/>
                <a:ext cx="211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5050"/>
                    </a:solidFill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0834" name="Line 66"/>
              <p:cNvSpPr>
                <a:spLocks noChangeShapeType="1"/>
              </p:cNvSpPr>
              <p:nvPr/>
            </p:nvSpPr>
            <p:spPr bwMode="auto">
              <a:xfrm>
                <a:off x="1650" y="48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35" name="Rectangle 67"/>
              <p:cNvSpPr>
                <a:spLocks noChangeArrowheads="1"/>
              </p:cNvSpPr>
              <p:nvPr/>
            </p:nvSpPr>
            <p:spPr bwMode="auto">
              <a:xfrm>
                <a:off x="1718" y="492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 baseline="-2500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36" name="Rectangle 68"/>
              <p:cNvSpPr>
                <a:spLocks noChangeArrowheads="1"/>
              </p:cNvSpPr>
              <p:nvPr/>
            </p:nvSpPr>
            <p:spPr bwMode="auto">
              <a:xfrm>
                <a:off x="1053" y="1020"/>
                <a:ext cx="29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baseline="-2500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37" name="Line 69"/>
              <p:cNvSpPr>
                <a:spLocks noChangeShapeType="1"/>
              </p:cNvSpPr>
              <p:nvPr/>
            </p:nvSpPr>
            <p:spPr bwMode="auto">
              <a:xfrm rot="-5400000">
                <a:off x="1224" y="1240"/>
                <a:ext cx="0" cy="23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838" name="Rectangle 71"/>
              <p:cNvSpPr>
                <a:spLocks noChangeArrowheads="1"/>
              </p:cNvSpPr>
              <p:nvPr/>
            </p:nvSpPr>
            <p:spPr bwMode="auto">
              <a:xfrm>
                <a:off x="1565" y="1344"/>
                <a:ext cx="40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CE</a:t>
                </a:r>
                <a:endParaRPr kumimoji="1" lang="en-US" altLang="zh-CN" sz="2400" b="1" baseline="-2500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39" name="Text Box 133"/>
              <p:cNvSpPr txBox="1">
                <a:spLocks noChangeArrowheads="1"/>
              </p:cNvSpPr>
              <p:nvPr/>
            </p:nvSpPr>
            <p:spPr bwMode="auto">
              <a:xfrm>
                <a:off x="1559" y="1162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840" name="Text Box 134"/>
              <p:cNvSpPr txBox="1">
                <a:spLocks noChangeArrowheads="1"/>
              </p:cNvSpPr>
              <p:nvPr/>
            </p:nvSpPr>
            <p:spPr bwMode="auto">
              <a:xfrm>
                <a:off x="1535" y="1525"/>
                <a:ext cx="211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5050"/>
                    </a:solidFill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60786" name="Oval 136"/>
            <p:cNvSpPr>
              <a:spLocks noChangeArrowheads="1"/>
            </p:cNvSpPr>
            <p:nvPr/>
          </p:nvSpPr>
          <p:spPr bwMode="auto">
            <a:xfrm>
              <a:off x="1533" y="219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76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"/>
                                        <p:tgtEl>
                                          <p:spTgt spid="76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88" grpId="0" autoUpdateAnimBg="0"/>
      <p:bldP spid="760889" grpId="0" autoUpdateAnimBg="0"/>
      <p:bldP spid="760890" grpId="0" autoUpdateAnimBg="0"/>
      <p:bldP spid="760891" grpId="0" autoUpdateAnimBg="0"/>
      <p:bldP spid="760892" grpId="0" autoUpdateAnimBg="0"/>
      <p:bldP spid="760893" grpId="0" autoUpdateAnimBg="0"/>
      <p:bldP spid="760894" grpId="0" animBg="1"/>
      <p:bldP spid="760895" grpId="0" autoUpdateAnimBg="0"/>
      <p:bldP spid="760896" grpId="0" autoUpdateAnimBg="0"/>
      <p:bldP spid="760897" grpId="0" autoUpdateAnimBg="0"/>
      <p:bldP spid="760904" grpId="0" autoUpdateAnimBg="0" build="p"/>
      <p:bldP spid="760905" grpId="0" autoUpdateAnimBg="0" build="p"/>
      <p:bldP spid="76090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56213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2.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直流通路和交流通路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2000" name="Text Box 144"/>
          <p:cNvSpPr txBox="1">
            <a:spLocks noChangeArrowheads="1"/>
          </p:cNvSpPr>
          <p:nvPr/>
        </p:nvSpPr>
        <p:spPr bwMode="auto">
          <a:xfrm>
            <a:off x="3995738" y="3573463"/>
            <a:ext cx="20574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直流通路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2001" name="Text Box 145"/>
          <p:cNvSpPr txBox="1">
            <a:spLocks noChangeArrowheads="1"/>
          </p:cNvSpPr>
          <p:nvPr/>
        </p:nvSpPr>
        <p:spPr bwMode="auto">
          <a:xfrm>
            <a:off x="6372225" y="3644900"/>
            <a:ext cx="2057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交流通路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2046" name="Text Box 190"/>
          <p:cNvSpPr txBox="1">
            <a:spLocks noChangeArrowheads="1"/>
          </p:cNvSpPr>
          <p:nvPr/>
        </p:nvSpPr>
        <p:spPr bwMode="auto">
          <a:xfrm>
            <a:off x="450850" y="4187825"/>
            <a:ext cx="7866063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直流分量（静态值）：大写大注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 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BE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</a:t>
            </a:r>
            <a:endParaRPr kumimoji="1" lang="en-US" altLang="zh-CN" sz="2400" b="1" baseline="-25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2047" name="Text Box 191"/>
          <p:cNvSpPr txBox="1">
            <a:spLocks noChangeArrowheads="1"/>
          </p:cNvSpPr>
          <p:nvPr/>
        </p:nvSpPr>
        <p:spPr bwMode="auto">
          <a:xfrm>
            <a:off x="730250" y="5778500"/>
            <a:ext cx="76581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总电量（瞬时值）： 小写大注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BE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2048" name="Text Box 192"/>
          <p:cNvSpPr txBox="1">
            <a:spLocks noChangeArrowheads="1"/>
          </p:cNvSpPr>
          <p:nvPr/>
        </p:nvSpPr>
        <p:spPr bwMode="auto">
          <a:xfrm>
            <a:off x="447675" y="4683125"/>
            <a:ext cx="8156575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交流分量（瞬时值）：小写小注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 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be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2049" name="Text Box 193"/>
          <p:cNvSpPr txBox="1">
            <a:spLocks noChangeArrowheads="1"/>
          </p:cNvSpPr>
          <p:nvPr/>
        </p:nvSpPr>
        <p:spPr bwMode="auto">
          <a:xfrm>
            <a:off x="430213" y="5235575"/>
            <a:ext cx="8174037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交流分量（有效值）：大写小注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be   </a:t>
            </a:r>
            <a:r>
              <a:rPr kumimoji="1"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ce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257"/>
          <p:cNvGrpSpPr/>
          <p:nvPr/>
        </p:nvGrpSpPr>
        <p:grpSpPr bwMode="auto">
          <a:xfrm>
            <a:off x="3635375" y="765175"/>
            <a:ext cx="2603500" cy="2857500"/>
            <a:chOff x="2336" y="482"/>
            <a:chExt cx="1640" cy="1800"/>
          </a:xfrm>
        </p:grpSpPr>
        <p:sp>
          <p:nvSpPr>
            <p:cNvPr id="161958" name="Line 258"/>
            <p:cNvSpPr>
              <a:spLocks noChangeShapeType="1"/>
            </p:cNvSpPr>
            <p:nvPr/>
          </p:nvSpPr>
          <p:spPr bwMode="auto">
            <a:xfrm flipV="1">
              <a:off x="3184" y="739"/>
              <a:ext cx="1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59" name="Line 259"/>
            <p:cNvSpPr>
              <a:spLocks noChangeShapeType="1"/>
            </p:cNvSpPr>
            <p:nvPr/>
          </p:nvSpPr>
          <p:spPr bwMode="auto">
            <a:xfrm flipV="1">
              <a:off x="3190" y="1054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60" name="Line 260"/>
            <p:cNvSpPr>
              <a:spLocks noChangeShapeType="1"/>
            </p:cNvSpPr>
            <p:nvPr/>
          </p:nvSpPr>
          <p:spPr bwMode="auto">
            <a:xfrm>
              <a:off x="2687" y="1600"/>
              <a:ext cx="34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61" name="Line 261"/>
            <p:cNvSpPr>
              <a:spLocks noChangeShapeType="1"/>
            </p:cNvSpPr>
            <p:nvPr/>
          </p:nvSpPr>
          <p:spPr bwMode="auto">
            <a:xfrm>
              <a:off x="3035" y="1440"/>
              <a:ext cx="0" cy="30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62" name="Line 262"/>
            <p:cNvSpPr>
              <a:spLocks noChangeShapeType="1"/>
            </p:cNvSpPr>
            <p:nvPr/>
          </p:nvSpPr>
          <p:spPr bwMode="auto">
            <a:xfrm>
              <a:off x="3044" y="1647"/>
              <a:ext cx="155" cy="1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63" name="Line 263"/>
            <p:cNvSpPr>
              <a:spLocks noChangeShapeType="1"/>
            </p:cNvSpPr>
            <p:nvPr/>
          </p:nvSpPr>
          <p:spPr bwMode="auto">
            <a:xfrm flipV="1">
              <a:off x="3044" y="1444"/>
              <a:ext cx="155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64" name="Line 264"/>
            <p:cNvSpPr>
              <a:spLocks noChangeShapeType="1"/>
            </p:cNvSpPr>
            <p:nvPr/>
          </p:nvSpPr>
          <p:spPr bwMode="auto">
            <a:xfrm>
              <a:off x="3189" y="1016"/>
              <a:ext cx="0" cy="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65" name="Line 265"/>
            <p:cNvSpPr>
              <a:spLocks noChangeShapeType="1"/>
            </p:cNvSpPr>
            <p:nvPr/>
          </p:nvSpPr>
          <p:spPr bwMode="auto">
            <a:xfrm>
              <a:off x="3189" y="1787"/>
              <a:ext cx="0" cy="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66" name="Line 266"/>
            <p:cNvSpPr>
              <a:spLocks noChangeShapeType="1"/>
            </p:cNvSpPr>
            <p:nvPr/>
          </p:nvSpPr>
          <p:spPr bwMode="auto">
            <a:xfrm>
              <a:off x="3191" y="1772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2123" name="Text Box 267"/>
            <p:cNvSpPr txBox="1">
              <a:spLocks noChangeArrowheads="1"/>
            </p:cNvSpPr>
            <p:nvPr/>
          </p:nvSpPr>
          <p:spPr bwMode="auto">
            <a:xfrm>
              <a:off x="3430" y="482"/>
              <a:ext cx="54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 useBgFill="1">
          <p:nvSpPr>
            <p:cNvPr id="161968" name="Rectangle 268"/>
            <p:cNvSpPr>
              <a:spLocks noChangeArrowheads="1"/>
            </p:cNvSpPr>
            <p:nvPr/>
          </p:nvSpPr>
          <p:spPr bwMode="auto">
            <a:xfrm>
              <a:off x="3146" y="980"/>
              <a:ext cx="77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69" name="Oval 269"/>
            <p:cNvSpPr>
              <a:spLocks noChangeArrowheads="1"/>
            </p:cNvSpPr>
            <p:nvPr/>
          </p:nvSpPr>
          <p:spPr bwMode="auto">
            <a:xfrm>
              <a:off x="3562" y="714"/>
              <a:ext cx="50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2126" name="Text Box 270"/>
            <p:cNvSpPr txBox="1">
              <a:spLocks noChangeArrowheads="1"/>
            </p:cNvSpPr>
            <p:nvPr/>
          </p:nvSpPr>
          <p:spPr bwMode="auto">
            <a:xfrm>
              <a:off x="2803" y="842"/>
              <a:ext cx="33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2127" name="Text Box 271"/>
            <p:cNvSpPr txBox="1">
              <a:spLocks noChangeArrowheads="1"/>
            </p:cNvSpPr>
            <p:nvPr/>
          </p:nvSpPr>
          <p:spPr bwMode="auto">
            <a:xfrm>
              <a:off x="3364" y="1661"/>
              <a:ext cx="24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61972" name="Line 272"/>
            <p:cNvSpPr>
              <a:spLocks noChangeShapeType="1"/>
            </p:cNvSpPr>
            <p:nvPr/>
          </p:nvSpPr>
          <p:spPr bwMode="auto">
            <a:xfrm flipV="1">
              <a:off x="2687" y="735"/>
              <a:ext cx="8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73" name="Line 273"/>
            <p:cNvSpPr>
              <a:spLocks noChangeShapeType="1"/>
            </p:cNvSpPr>
            <p:nvPr/>
          </p:nvSpPr>
          <p:spPr bwMode="auto">
            <a:xfrm>
              <a:off x="3109" y="2272"/>
              <a:ext cx="160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74" name="Line 274"/>
            <p:cNvSpPr>
              <a:spLocks noChangeShapeType="1"/>
            </p:cNvSpPr>
            <p:nvPr/>
          </p:nvSpPr>
          <p:spPr bwMode="auto">
            <a:xfrm flipV="1">
              <a:off x="2700" y="748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75" name="Line 275"/>
            <p:cNvSpPr>
              <a:spLocks noChangeShapeType="1"/>
            </p:cNvSpPr>
            <p:nvPr/>
          </p:nvSpPr>
          <p:spPr bwMode="auto">
            <a:xfrm flipV="1">
              <a:off x="2706" y="1198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1976" name="Line 276"/>
            <p:cNvSpPr>
              <a:spLocks noChangeShapeType="1"/>
            </p:cNvSpPr>
            <p:nvPr/>
          </p:nvSpPr>
          <p:spPr bwMode="auto">
            <a:xfrm>
              <a:off x="2706" y="1161"/>
              <a:ext cx="0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161977" name="Rectangle 277"/>
            <p:cNvSpPr>
              <a:spLocks noChangeArrowheads="1"/>
            </p:cNvSpPr>
            <p:nvPr/>
          </p:nvSpPr>
          <p:spPr bwMode="auto">
            <a:xfrm>
              <a:off x="2663" y="1016"/>
              <a:ext cx="76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2134" name="Text Box 278"/>
            <p:cNvSpPr txBox="1">
              <a:spLocks noChangeArrowheads="1"/>
            </p:cNvSpPr>
            <p:nvPr/>
          </p:nvSpPr>
          <p:spPr bwMode="auto">
            <a:xfrm>
              <a:off x="2336" y="965"/>
              <a:ext cx="327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61979" name="Line 279"/>
            <p:cNvSpPr>
              <a:spLocks noChangeShapeType="1"/>
            </p:cNvSpPr>
            <p:nvPr/>
          </p:nvSpPr>
          <p:spPr bwMode="auto">
            <a:xfrm>
              <a:off x="3314" y="798"/>
              <a:ext cx="0" cy="3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2136" name="Rectangle 280"/>
            <p:cNvSpPr>
              <a:spLocks noChangeArrowheads="1"/>
            </p:cNvSpPr>
            <p:nvPr/>
          </p:nvSpPr>
          <p:spPr bwMode="auto">
            <a:xfrm>
              <a:off x="3369" y="808"/>
              <a:ext cx="28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2137" name="Rectangle 281"/>
            <p:cNvSpPr>
              <a:spLocks noChangeArrowheads="1"/>
            </p:cNvSpPr>
            <p:nvPr/>
          </p:nvSpPr>
          <p:spPr bwMode="auto">
            <a:xfrm>
              <a:off x="2711" y="123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61982" name="Line 282"/>
            <p:cNvSpPr>
              <a:spLocks noChangeShapeType="1"/>
            </p:cNvSpPr>
            <p:nvPr/>
          </p:nvSpPr>
          <p:spPr bwMode="auto">
            <a:xfrm rot="-5400000">
              <a:off x="2880" y="1430"/>
              <a:ext cx="0" cy="23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2139" name="Rectangle 283"/>
            <p:cNvSpPr>
              <a:spLocks noChangeArrowheads="1"/>
            </p:cNvSpPr>
            <p:nvPr/>
          </p:nvSpPr>
          <p:spPr bwMode="auto">
            <a:xfrm>
              <a:off x="3198" y="1418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2140" name="Rectangle 284"/>
            <p:cNvSpPr>
              <a:spLocks noChangeArrowheads="1"/>
            </p:cNvSpPr>
            <p:nvPr/>
          </p:nvSpPr>
          <p:spPr bwMode="auto">
            <a:xfrm>
              <a:off x="2581" y="1681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2141" name="Text Box 285"/>
            <p:cNvSpPr txBox="1">
              <a:spLocks noChangeArrowheads="1"/>
            </p:cNvSpPr>
            <p:nvPr/>
          </p:nvSpPr>
          <p:spPr bwMode="auto">
            <a:xfrm>
              <a:off x="3198" y="1253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 dirty="0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2142" name="Text Box 286"/>
            <p:cNvSpPr txBox="1">
              <a:spLocks noChangeArrowheads="1"/>
            </p:cNvSpPr>
            <p:nvPr/>
          </p:nvSpPr>
          <p:spPr bwMode="auto">
            <a:xfrm>
              <a:off x="3198" y="169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62143" name="Text Box 287"/>
            <p:cNvSpPr txBox="1">
              <a:spLocks noChangeArrowheads="1"/>
            </p:cNvSpPr>
            <p:nvPr/>
          </p:nvSpPr>
          <p:spPr bwMode="auto">
            <a:xfrm>
              <a:off x="2747" y="1546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2144" name="Text Box 288"/>
            <p:cNvSpPr txBox="1">
              <a:spLocks noChangeArrowheads="1"/>
            </p:cNvSpPr>
            <p:nvPr/>
          </p:nvSpPr>
          <p:spPr bwMode="auto">
            <a:xfrm>
              <a:off x="2971" y="170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378"/>
          <p:cNvGrpSpPr/>
          <p:nvPr/>
        </p:nvGrpSpPr>
        <p:grpSpPr bwMode="auto">
          <a:xfrm>
            <a:off x="179388" y="692150"/>
            <a:ext cx="3819525" cy="3470275"/>
            <a:chOff x="113" y="436"/>
            <a:chExt cx="2406" cy="2186"/>
          </a:xfrm>
        </p:grpSpPr>
        <p:grpSp>
          <p:nvGrpSpPr>
            <p:cNvPr id="161894" name="Group 256"/>
            <p:cNvGrpSpPr/>
            <p:nvPr/>
          </p:nvGrpSpPr>
          <p:grpSpPr bwMode="auto">
            <a:xfrm>
              <a:off x="113" y="436"/>
              <a:ext cx="2406" cy="2186"/>
              <a:chOff x="113" y="482"/>
              <a:chExt cx="2406" cy="2186"/>
            </a:xfrm>
          </p:grpSpPr>
          <p:sp>
            <p:nvSpPr>
              <p:cNvPr id="761999" name="Text Box 143"/>
              <p:cNvSpPr txBox="1">
                <a:spLocks noChangeArrowheads="1"/>
              </p:cNvSpPr>
              <p:nvPr/>
            </p:nvSpPr>
            <p:spPr bwMode="auto">
              <a:xfrm>
                <a:off x="793" y="2341"/>
                <a:ext cx="1009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原电路</a:t>
                </a:r>
                <a:endParaRPr kumimoji="1"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051" name="Text Box 195"/>
              <p:cNvSpPr txBox="1">
                <a:spLocks noChangeArrowheads="1"/>
              </p:cNvSpPr>
              <p:nvPr/>
            </p:nvSpPr>
            <p:spPr bwMode="auto">
              <a:xfrm>
                <a:off x="1973" y="482"/>
                <a:ext cx="546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CC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98" name="Line 196"/>
              <p:cNvSpPr>
                <a:spLocks noChangeShapeType="1"/>
              </p:cNvSpPr>
              <p:nvPr/>
            </p:nvSpPr>
            <p:spPr bwMode="auto">
              <a:xfrm flipV="1">
                <a:off x="1344" y="765"/>
                <a:ext cx="0" cy="2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99" name="Line 197"/>
              <p:cNvSpPr>
                <a:spLocks noChangeShapeType="1"/>
              </p:cNvSpPr>
              <p:nvPr/>
            </p:nvSpPr>
            <p:spPr bwMode="auto">
              <a:xfrm flipV="1">
                <a:off x="1349" y="1094"/>
                <a:ext cx="0" cy="2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0" name="Line 198"/>
              <p:cNvSpPr>
                <a:spLocks noChangeShapeType="1"/>
              </p:cNvSpPr>
              <p:nvPr/>
            </p:nvSpPr>
            <p:spPr bwMode="auto">
              <a:xfrm>
                <a:off x="1190" y="1496"/>
                <a:ext cx="0" cy="31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1" name="Line 199"/>
              <p:cNvSpPr>
                <a:spLocks noChangeShapeType="1"/>
              </p:cNvSpPr>
              <p:nvPr/>
            </p:nvSpPr>
            <p:spPr bwMode="auto">
              <a:xfrm>
                <a:off x="1200" y="1712"/>
                <a:ext cx="158" cy="1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2" name="Line 200"/>
              <p:cNvSpPr>
                <a:spLocks noChangeShapeType="1"/>
              </p:cNvSpPr>
              <p:nvPr/>
            </p:nvSpPr>
            <p:spPr bwMode="auto">
              <a:xfrm flipV="1">
                <a:off x="1200" y="1501"/>
                <a:ext cx="158" cy="1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3" name="Line 201"/>
              <p:cNvSpPr>
                <a:spLocks noChangeShapeType="1"/>
              </p:cNvSpPr>
              <p:nvPr/>
            </p:nvSpPr>
            <p:spPr bwMode="auto">
              <a:xfrm>
                <a:off x="1348" y="1055"/>
                <a:ext cx="0" cy="4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4" name="Line 202"/>
              <p:cNvSpPr>
                <a:spLocks noChangeShapeType="1"/>
              </p:cNvSpPr>
              <p:nvPr/>
            </p:nvSpPr>
            <p:spPr bwMode="auto">
              <a:xfrm>
                <a:off x="1348" y="1858"/>
                <a:ext cx="0" cy="5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5" name="Line 203"/>
              <p:cNvSpPr>
                <a:spLocks noChangeShapeType="1"/>
              </p:cNvSpPr>
              <p:nvPr/>
            </p:nvSpPr>
            <p:spPr bwMode="auto">
              <a:xfrm>
                <a:off x="588" y="1663"/>
                <a:ext cx="5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6" name="Line 204"/>
              <p:cNvSpPr>
                <a:spLocks noChangeShapeType="1"/>
              </p:cNvSpPr>
              <p:nvPr/>
            </p:nvSpPr>
            <p:spPr bwMode="auto">
              <a:xfrm>
                <a:off x="222" y="2243"/>
                <a:ext cx="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7" name="Line 205"/>
              <p:cNvSpPr>
                <a:spLocks noChangeShapeType="1"/>
              </p:cNvSpPr>
              <p:nvPr/>
            </p:nvSpPr>
            <p:spPr bwMode="auto">
              <a:xfrm>
                <a:off x="447" y="2243"/>
                <a:ext cx="14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8" name="Line 206"/>
              <p:cNvSpPr>
                <a:spLocks noChangeShapeType="1"/>
              </p:cNvSpPr>
              <p:nvPr/>
            </p:nvSpPr>
            <p:spPr bwMode="auto">
              <a:xfrm>
                <a:off x="1350" y="1855"/>
                <a:ext cx="0" cy="5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09" name="Line 207"/>
              <p:cNvSpPr>
                <a:spLocks noChangeShapeType="1"/>
              </p:cNvSpPr>
              <p:nvPr/>
            </p:nvSpPr>
            <p:spPr bwMode="auto">
              <a:xfrm>
                <a:off x="912" y="2243"/>
                <a:ext cx="11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1910" name="Rectangle 208"/>
              <p:cNvSpPr>
                <a:spLocks noChangeArrowheads="1"/>
              </p:cNvSpPr>
              <p:nvPr/>
            </p:nvSpPr>
            <p:spPr bwMode="auto">
              <a:xfrm>
                <a:off x="1304" y="1017"/>
                <a:ext cx="79" cy="253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11" name="Oval 209"/>
              <p:cNvSpPr>
                <a:spLocks noChangeArrowheads="1"/>
              </p:cNvSpPr>
              <p:nvPr/>
            </p:nvSpPr>
            <p:spPr bwMode="auto">
              <a:xfrm>
                <a:off x="2122" y="740"/>
                <a:ext cx="50" cy="5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12" name="Oval 210"/>
              <p:cNvSpPr>
                <a:spLocks noChangeArrowheads="1"/>
              </p:cNvSpPr>
              <p:nvPr/>
            </p:nvSpPr>
            <p:spPr bwMode="auto">
              <a:xfrm>
                <a:off x="198" y="1641"/>
                <a:ext cx="50" cy="5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13" name="Oval 211"/>
              <p:cNvSpPr>
                <a:spLocks noChangeArrowheads="1"/>
              </p:cNvSpPr>
              <p:nvPr/>
            </p:nvSpPr>
            <p:spPr bwMode="auto">
              <a:xfrm>
                <a:off x="177" y="2213"/>
                <a:ext cx="50" cy="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1914" name="Group 212"/>
              <p:cNvGrpSpPr/>
              <p:nvPr/>
            </p:nvGrpSpPr>
            <p:grpSpPr bwMode="auto">
              <a:xfrm>
                <a:off x="516" y="1543"/>
                <a:ext cx="76" cy="257"/>
                <a:chOff x="3454" y="2018"/>
                <a:chExt cx="96" cy="328"/>
              </a:xfrm>
            </p:grpSpPr>
            <p:sp>
              <p:nvSpPr>
                <p:cNvPr id="161956" name="Line 213"/>
                <p:cNvSpPr>
                  <a:spLocks noChangeShapeType="1"/>
                </p:cNvSpPr>
                <p:nvPr/>
              </p:nvSpPr>
              <p:spPr bwMode="auto">
                <a:xfrm>
                  <a:off x="3454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957" name="Line 214"/>
                <p:cNvSpPr>
                  <a:spLocks noChangeShapeType="1"/>
                </p:cNvSpPr>
                <p:nvPr/>
              </p:nvSpPr>
              <p:spPr bwMode="auto">
                <a:xfrm>
                  <a:off x="3550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1915" name="Line 215"/>
              <p:cNvSpPr>
                <a:spLocks noChangeShapeType="1"/>
              </p:cNvSpPr>
              <p:nvPr/>
            </p:nvSpPr>
            <p:spPr bwMode="auto">
              <a:xfrm>
                <a:off x="247" y="1667"/>
                <a:ext cx="2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61916" name="Group 216"/>
              <p:cNvGrpSpPr/>
              <p:nvPr/>
            </p:nvGrpSpPr>
            <p:grpSpPr bwMode="auto">
              <a:xfrm flipH="1">
                <a:off x="1674" y="1300"/>
                <a:ext cx="77" cy="256"/>
                <a:chOff x="3454" y="2018"/>
                <a:chExt cx="96" cy="328"/>
              </a:xfrm>
            </p:grpSpPr>
            <p:sp>
              <p:nvSpPr>
                <p:cNvPr id="161954" name="Line 217"/>
                <p:cNvSpPr>
                  <a:spLocks noChangeShapeType="1"/>
                </p:cNvSpPr>
                <p:nvPr/>
              </p:nvSpPr>
              <p:spPr bwMode="auto">
                <a:xfrm>
                  <a:off x="3454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955" name="Line 218"/>
                <p:cNvSpPr>
                  <a:spLocks noChangeShapeType="1"/>
                </p:cNvSpPr>
                <p:nvPr/>
              </p:nvSpPr>
              <p:spPr bwMode="auto">
                <a:xfrm>
                  <a:off x="3550" y="2018"/>
                  <a:ext cx="0" cy="3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1917" name="Line 219"/>
              <p:cNvSpPr>
                <a:spLocks noChangeShapeType="1"/>
              </p:cNvSpPr>
              <p:nvPr/>
            </p:nvSpPr>
            <p:spPr bwMode="auto">
              <a:xfrm flipH="1">
                <a:off x="1756" y="1432"/>
                <a:ext cx="30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18" name="Line 220"/>
              <p:cNvSpPr>
                <a:spLocks noChangeShapeType="1"/>
              </p:cNvSpPr>
              <p:nvPr/>
            </p:nvSpPr>
            <p:spPr bwMode="auto">
              <a:xfrm flipV="1">
                <a:off x="1344" y="1430"/>
                <a:ext cx="3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077" name="Text Box 221"/>
              <p:cNvSpPr txBox="1">
                <a:spLocks noChangeArrowheads="1"/>
              </p:cNvSpPr>
              <p:nvPr/>
            </p:nvSpPr>
            <p:spPr bwMode="auto">
              <a:xfrm>
                <a:off x="971" y="878"/>
                <a:ext cx="33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078" name="Text Box 222"/>
              <p:cNvSpPr txBox="1">
                <a:spLocks noChangeArrowheads="1"/>
              </p:cNvSpPr>
              <p:nvPr/>
            </p:nvSpPr>
            <p:spPr bwMode="auto">
              <a:xfrm>
                <a:off x="280" y="1239"/>
                <a:ext cx="306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079" name="Text Box 223"/>
              <p:cNvSpPr txBox="1">
                <a:spLocks noChangeArrowheads="1"/>
              </p:cNvSpPr>
              <p:nvPr/>
            </p:nvSpPr>
            <p:spPr bwMode="auto">
              <a:xfrm>
                <a:off x="1662" y="1057"/>
                <a:ext cx="30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2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080" name="Text Box 224"/>
              <p:cNvSpPr txBox="1">
                <a:spLocks noChangeArrowheads="1"/>
              </p:cNvSpPr>
              <p:nvPr/>
            </p:nvSpPr>
            <p:spPr bwMode="auto">
              <a:xfrm>
                <a:off x="1344" y="1853"/>
                <a:ext cx="24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T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923" name="Line 225"/>
              <p:cNvSpPr>
                <a:spLocks noChangeShapeType="1"/>
              </p:cNvSpPr>
              <p:nvPr/>
            </p:nvSpPr>
            <p:spPr bwMode="auto">
              <a:xfrm flipV="1">
                <a:off x="834" y="762"/>
                <a:ext cx="12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24" name="Line 226"/>
              <p:cNvSpPr>
                <a:spLocks noChangeShapeType="1"/>
              </p:cNvSpPr>
              <p:nvPr/>
            </p:nvSpPr>
            <p:spPr bwMode="auto">
              <a:xfrm>
                <a:off x="1267" y="2364"/>
                <a:ext cx="162" cy="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25" name="Line 227"/>
              <p:cNvSpPr>
                <a:spLocks noChangeShapeType="1"/>
              </p:cNvSpPr>
              <p:nvPr/>
            </p:nvSpPr>
            <p:spPr bwMode="auto">
              <a:xfrm flipV="1">
                <a:off x="847" y="774"/>
                <a:ext cx="1" cy="3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26" name="Line 228"/>
              <p:cNvSpPr>
                <a:spLocks noChangeShapeType="1"/>
              </p:cNvSpPr>
              <p:nvPr/>
            </p:nvSpPr>
            <p:spPr bwMode="auto">
              <a:xfrm flipV="1">
                <a:off x="853" y="1244"/>
                <a:ext cx="0" cy="2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27" name="Line 229"/>
              <p:cNvSpPr>
                <a:spLocks noChangeShapeType="1"/>
              </p:cNvSpPr>
              <p:nvPr/>
            </p:nvSpPr>
            <p:spPr bwMode="auto">
              <a:xfrm>
                <a:off x="852" y="1205"/>
                <a:ext cx="0" cy="4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1928" name="Rectangle 230"/>
              <p:cNvSpPr>
                <a:spLocks noChangeArrowheads="1"/>
              </p:cNvSpPr>
              <p:nvPr/>
            </p:nvSpPr>
            <p:spPr bwMode="auto">
              <a:xfrm>
                <a:off x="808" y="1054"/>
                <a:ext cx="80" cy="253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087" name="Text Box 231"/>
              <p:cNvSpPr txBox="1">
                <a:spLocks noChangeArrowheads="1"/>
              </p:cNvSpPr>
              <p:nvPr/>
            </p:nvSpPr>
            <p:spPr bwMode="auto">
              <a:xfrm>
                <a:off x="470" y="963"/>
                <a:ext cx="32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088" name="Text Box 232"/>
              <p:cNvSpPr txBox="1">
                <a:spLocks noChangeArrowheads="1"/>
              </p:cNvSpPr>
              <p:nvPr/>
            </p:nvSpPr>
            <p:spPr bwMode="auto">
              <a:xfrm>
                <a:off x="1464" y="1193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089" name="Text Box 233"/>
              <p:cNvSpPr txBox="1">
                <a:spLocks noChangeArrowheads="1"/>
              </p:cNvSpPr>
              <p:nvPr/>
            </p:nvSpPr>
            <p:spPr bwMode="auto">
              <a:xfrm>
                <a:off x="561" y="1437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932" name="Line 234"/>
              <p:cNvSpPr>
                <a:spLocks noChangeShapeType="1"/>
              </p:cNvSpPr>
              <p:nvPr/>
            </p:nvSpPr>
            <p:spPr bwMode="auto">
              <a:xfrm flipV="1">
                <a:off x="2060" y="1432"/>
                <a:ext cx="1" cy="3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33" name="Line 235"/>
              <p:cNvSpPr>
                <a:spLocks noChangeShapeType="1"/>
              </p:cNvSpPr>
              <p:nvPr/>
            </p:nvSpPr>
            <p:spPr bwMode="auto">
              <a:xfrm flipV="1">
                <a:off x="2067" y="1854"/>
                <a:ext cx="0" cy="2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934" name="Line 236"/>
              <p:cNvSpPr>
                <a:spLocks noChangeShapeType="1"/>
              </p:cNvSpPr>
              <p:nvPr/>
            </p:nvSpPr>
            <p:spPr bwMode="auto">
              <a:xfrm>
                <a:off x="2066" y="1787"/>
                <a:ext cx="0" cy="4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1935" name="Rectangle 237"/>
              <p:cNvSpPr>
                <a:spLocks noChangeArrowheads="1"/>
              </p:cNvSpPr>
              <p:nvPr/>
            </p:nvSpPr>
            <p:spPr bwMode="auto">
              <a:xfrm>
                <a:off x="2021" y="1664"/>
                <a:ext cx="79" cy="253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094" name="Text Box 238"/>
              <p:cNvSpPr txBox="1">
                <a:spLocks noChangeArrowheads="1"/>
              </p:cNvSpPr>
              <p:nvPr/>
            </p:nvSpPr>
            <p:spPr bwMode="auto">
              <a:xfrm>
                <a:off x="1726" y="1602"/>
                <a:ext cx="32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L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937" name="Line 239"/>
              <p:cNvSpPr>
                <a:spLocks noChangeShapeType="1"/>
              </p:cNvSpPr>
              <p:nvPr/>
            </p:nvSpPr>
            <p:spPr bwMode="auto">
              <a:xfrm>
                <a:off x="242" y="1744"/>
                <a:ext cx="0" cy="385"/>
              </a:xfrm>
              <a:prstGeom prst="line">
                <a:avLst/>
              </a:prstGeom>
              <a:noFill/>
              <a:ln w="34925">
                <a:noFill/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096" name="Text Box 240"/>
              <p:cNvSpPr txBox="1">
                <a:spLocks noChangeArrowheads="1"/>
              </p:cNvSpPr>
              <p:nvPr/>
            </p:nvSpPr>
            <p:spPr bwMode="auto">
              <a:xfrm>
                <a:off x="113" y="1769"/>
                <a:ext cx="25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097" name="Text Box 241"/>
              <p:cNvSpPr txBox="1">
                <a:spLocks noChangeArrowheads="1"/>
              </p:cNvSpPr>
              <p:nvPr/>
            </p:nvSpPr>
            <p:spPr bwMode="auto">
              <a:xfrm>
                <a:off x="2109" y="1616"/>
                <a:ext cx="31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098" name="Text Box 242"/>
              <p:cNvSpPr txBox="1">
                <a:spLocks noChangeArrowheads="1"/>
              </p:cNvSpPr>
              <p:nvPr/>
            </p:nvSpPr>
            <p:spPr bwMode="auto">
              <a:xfrm>
                <a:off x="2106" y="1446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099" name="Text Box 243"/>
              <p:cNvSpPr txBox="1">
                <a:spLocks noChangeArrowheads="1"/>
              </p:cNvSpPr>
              <p:nvPr/>
            </p:nvSpPr>
            <p:spPr bwMode="auto">
              <a:xfrm>
                <a:off x="2112" y="1849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62100" name="Text Box 244"/>
              <p:cNvSpPr txBox="1">
                <a:spLocks noChangeArrowheads="1"/>
              </p:cNvSpPr>
              <p:nvPr/>
            </p:nvSpPr>
            <p:spPr bwMode="auto">
              <a:xfrm>
                <a:off x="152" y="1607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01" name="Text Box 245"/>
              <p:cNvSpPr txBox="1">
                <a:spLocks noChangeArrowheads="1"/>
              </p:cNvSpPr>
              <p:nvPr/>
            </p:nvSpPr>
            <p:spPr bwMode="auto">
              <a:xfrm>
                <a:off x="158" y="2010"/>
                <a:ext cx="211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1944" name="Line 246"/>
              <p:cNvSpPr>
                <a:spLocks noChangeShapeType="1"/>
              </p:cNvSpPr>
              <p:nvPr/>
            </p:nvSpPr>
            <p:spPr bwMode="auto">
              <a:xfrm>
                <a:off x="1430" y="819"/>
                <a:ext cx="0" cy="341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103" name="Rectangle 247"/>
              <p:cNvSpPr>
                <a:spLocks noChangeArrowheads="1"/>
              </p:cNvSpPr>
              <p:nvPr/>
            </p:nvSpPr>
            <p:spPr bwMode="auto">
              <a:xfrm>
                <a:off x="1494" y="829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04" name="Rectangle 248"/>
              <p:cNvSpPr>
                <a:spLocks noChangeArrowheads="1"/>
              </p:cNvSpPr>
              <p:nvPr/>
            </p:nvSpPr>
            <p:spPr bwMode="auto">
              <a:xfrm>
                <a:off x="873" y="1298"/>
                <a:ext cx="27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947" name="Line 249"/>
              <p:cNvSpPr>
                <a:spLocks noChangeShapeType="1"/>
              </p:cNvSpPr>
              <p:nvPr/>
            </p:nvSpPr>
            <p:spPr bwMode="auto">
              <a:xfrm rot="-5400000">
                <a:off x="1033" y="1488"/>
                <a:ext cx="0" cy="21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106" name="Rectangle 250"/>
              <p:cNvSpPr>
                <a:spLocks noChangeArrowheads="1"/>
              </p:cNvSpPr>
              <p:nvPr/>
            </p:nvSpPr>
            <p:spPr bwMode="auto">
              <a:xfrm>
                <a:off x="1338" y="1570"/>
                <a:ext cx="4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CE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07" name="Text Box 251"/>
              <p:cNvSpPr txBox="1">
                <a:spLocks noChangeArrowheads="1"/>
              </p:cNvSpPr>
              <p:nvPr/>
            </p:nvSpPr>
            <p:spPr bwMode="auto">
              <a:xfrm>
                <a:off x="1339" y="1409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08" name="Text Box 252"/>
              <p:cNvSpPr txBox="1">
                <a:spLocks noChangeArrowheads="1"/>
              </p:cNvSpPr>
              <p:nvPr/>
            </p:nvSpPr>
            <p:spPr bwMode="auto">
              <a:xfrm>
                <a:off x="1317" y="1731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62109" name="Text Box 253"/>
              <p:cNvSpPr txBox="1">
                <a:spLocks noChangeArrowheads="1"/>
              </p:cNvSpPr>
              <p:nvPr/>
            </p:nvSpPr>
            <p:spPr bwMode="auto">
              <a:xfrm>
                <a:off x="839" y="1616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10" name="Text Box 254"/>
              <p:cNvSpPr txBox="1">
                <a:spLocks noChangeArrowheads="1"/>
              </p:cNvSpPr>
              <p:nvPr/>
            </p:nvSpPr>
            <p:spPr bwMode="auto">
              <a:xfrm>
                <a:off x="1111" y="1842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62111" name="Rectangle 255"/>
              <p:cNvSpPr>
                <a:spLocks noChangeArrowheads="1"/>
              </p:cNvSpPr>
              <p:nvPr/>
            </p:nvSpPr>
            <p:spPr bwMode="auto">
              <a:xfrm>
                <a:off x="884" y="1706"/>
                <a:ext cx="4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BE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61895" name="Oval 377"/>
            <p:cNvSpPr>
              <a:spLocks noChangeArrowheads="1"/>
            </p:cNvSpPr>
            <p:nvPr/>
          </p:nvSpPr>
          <p:spPr bwMode="auto">
            <a:xfrm>
              <a:off x="1322" y="217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82"/>
          <p:cNvGrpSpPr/>
          <p:nvPr/>
        </p:nvGrpSpPr>
        <p:grpSpPr bwMode="auto">
          <a:xfrm>
            <a:off x="5795963" y="1201738"/>
            <a:ext cx="2857500" cy="2449512"/>
            <a:chOff x="4241" y="1434"/>
            <a:chExt cx="1800" cy="1543"/>
          </a:xfrm>
        </p:grpSpPr>
        <p:grpSp>
          <p:nvGrpSpPr>
            <p:cNvPr id="161848" name="Group 289"/>
            <p:cNvGrpSpPr/>
            <p:nvPr/>
          </p:nvGrpSpPr>
          <p:grpSpPr bwMode="auto">
            <a:xfrm>
              <a:off x="4241" y="1434"/>
              <a:ext cx="1800" cy="1543"/>
              <a:chOff x="3439" y="576"/>
              <a:chExt cx="1800" cy="1543"/>
            </a:xfrm>
          </p:grpSpPr>
          <p:sp>
            <p:nvSpPr>
              <p:cNvPr id="161850" name="Line 290"/>
              <p:cNvSpPr>
                <a:spLocks noChangeShapeType="1"/>
              </p:cNvSpPr>
              <p:nvPr/>
            </p:nvSpPr>
            <p:spPr bwMode="auto">
              <a:xfrm flipV="1">
                <a:off x="4323" y="576"/>
                <a:ext cx="1" cy="2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51" name="Line 291"/>
              <p:cNvSpPr>
                <a:spLocks noChangeShapeType="1"/>
              </p:cNvSpPr>
              <p:nvPr/>
            </p:nvSpPr>
            <p:spPr bwMode="auto">
              <a:xfrm flipV="1">
                <a:off x="4328" y="891"/>
                <a:ext cx="0" cy="1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52" name="Line 292"/>
              <p:cNvSpPr>
                <a:spLocks noChangeShapeType="1"/>
              </p:cNvSpPr>
              <p:nvPr/>
            </p:nvSpPr>
            <p:spPr bwMode="auto">
              <a:xfrm>
                <a:off x="3566" y="1437"/>
                <a:ext cx="639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53" name="Line 293"/>
              <p:cNvSpPr>
                <a:spLocks noChangeShapeType="1"/>
              </p:cNvSpPr>
              <p:nvPr/>
            </p:nvSpPr>
            <p:spPr bwMode="auto">
              <a:xfrm>
                <a:off x="4189" y="1277"/>
                <a:ext cx="0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54" name="Line 294"/>
              <p:cNvSpPr>
                <a:spLocks noChangeShapeType="1"/>
              </p:cNvSpPr>
              <p:nvPr/>
            </p:nvSpPr>
            <p:spPr bwMode="auto">
              <a:xfrm>
                <a:off x="4197" y="1484"/>
                <a:ext cx="140" cy="1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55" name="Line 295"/>
              <p:cNvSpPr>
                <a:spLocks noChangeShapeType="1"/>
              </p:cNvSpPr>
              <p:nvPr/>
            </p:nvSpPr>
            <p:spPr bwMode="auto">
              <a:xfrm flipV="1">
                <a:off x="4197" y="1281"/>
                <a:ext cx="140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56" name="Line 296"/>
              <p:cNvSpPr>
                <a:spLocks noChangeShapeType="1"/>
              </p:cNvSpPr>
              <p:nvPr/>
            </p:nvSpPr>
            <p:spPr bwMode="auto">
              <a:xfrm>
                <a:off x="4327" y="853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57" name="Line 297"/>
              <p:cNvSpPr>
                <a:spLocks noChangeShapeType="1"/>
              </p:cNvSpPr>
              <p:nvPr/>
            </p:nvSpPr>
            <p:spPr bwMode="auto">
              <a:xfrm>
                <a:off x="4327" y="1624"/>
                <a:ext cx="0" cy="4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58" name="Line 298"/>
              <p:cNvSpPr>
                <a:spLocks noChangeShapeType="1"/>
              </p:cNvSpPr>
              <p:nvPr/>
            </p:nvSpPr>
            <p:spPr bwMode="auto">
              <a:xfrm flipV="1">
                <a:off x="3558" y="1979"/>
                <a:ext cx="1681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59" name="Line 299"/>
              <p:cNvSpPr>
                <a:spLocks noChangeShapeType="1"/>
              </p:cNvSpPr>
              <p:nvPr/>
            </p:nvSpPr>
            <p:spPr bwMode="auto">
              <a:xfrm>
                <a:off x="4329" y="1609"/>
                <a:ext cx="0" cy="4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1860" name="Rectangle 300"/>
              <p:cNvSpPr>
                <a:spLocks noChangeArrowheads="1"/>
              </p:cNvSpPr>
              <p:nvPr/>
            </p:nvSpPr>
            <p:spPr bwMode="auto">
              <a:xfrm>
                <a:off x="4289" y="817"/>
                <a:ext cx="69" cy="243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61" name="Oval 301"/>
              <p:cNvSpPr>
                <a:spLocks noChangeArrowheads="1"/>
              </p:cNvSpPr>
              <p:nvPr/>
            </p:nvSpPr>
            <p:spPr bwMode="auto">
              <a:xfrm>
                <a:off x="3506" y="1404"/>
                <a:ext cx="44" cy="5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62" name="Oval 302"/>
              <p:cNvSpPr>
                <a:spLocks noChangeArrowheads="1"/>
              </p:cNvSpPr>
              <p:nvPr/>
            </p:nvSpPr>
            <p:spPr bwMode="auto">
              <a:xfrm>
                <a:off x="3520" y="1965"/>
                <a:ext cx="44" cy="5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63" name="Line 303"/>
              <p:cNvSpPr>
                <a:spLocks noChangeShapeType="1"/>
              </p:cNvSpPr>
              <p:nvPr/>
            </p:nvSpPr>
            <p:spPr bwMode="auto">
              <a:xfrm flipV="1">
                <a:off x="4335" y="1201"/>
                <a:ext cx="50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160" name="Text Box 304"/>
              <p:cNvSpPr txBox="1">
                <a:spLocks noChangeArrowheads="1"/>
              </p:cNvSpPr>
              <p:nvPr/>
            </p:nvSpPr>
            <p:spPr bwMode="auto">
              <a:xfrm>
                <a:off x="3965" y="679"/>
                <a:ext cx="33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61" name="Text Box 305"/>
              <p:cNvSpPr txBox="1">
                <a:spLocks noChangeArrowheads="1"/>
              </p:cNvSpPr>
              <p:nvPr/>
            </p:nvSpPr>
            <p:spPr bwMode="auto">
              <a:xfrm>
                <a:off x="4389" y="1458"/>
                <a:ext cx="24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T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66" name="Line 306"/>
              <p:cNvSpPr>
                <a:spLocks noChangeShapeType="1"/>
              </p:cNvSpPr>
              <p:nvPr/>
            </p:nvSpPr>
            <p:spPr bwMode="auto">
              <a:xfrm>
                <a:off x="3876" y="581"/>
                <a:ext cx="13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67" name="Line 307"/>
              <p:cNvSpPr>
                <a:spLocks noChangeShapeType="1"/>
              </p:cNvSpPr>
              <p:nvPr/>
            </p:nvSpPr>
            <p:spPr bwMode="auto">
              <a:xfrm>
                <a:off x="4255" y="2109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68" name="Line 308"/>
              <p:cNvSpPr>
                <a:spLocks noChangeShapeType="1"/>
              </p:cNvSpPr>
              <p:nvPr/>
            </p:nvSpPr>
            <p:spPr bwMode="auto">
              <a:xfrm flipV="1">
                <a:off x="3888" y="585"/>
                <a:ext cx="0" cy="3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69" name="Line 309"/>
              <p:cNvSpPr>
                <a:spLocks noChangeShapeType="1"/>
              </p:cNvSpPr>
              <p:nvPr/>
            </p:nvSpPr>
            <p:spPr bwMode="auto">
              <a:xfrm flipV="1">
                <a:off x="3893" y="1035"/>
                <a:ext cx="0" cy="1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70" name="Line 310"/>
              <p:cNvSpPr>
                <a:spLocks noChangeShapeType="1"/>
              </p:cNvSpPr>
              <p:nvPr/>
            </p:nvSpPr>
            <p:spPr bwMode="auto">
              <a:xfrm>
                <a:off x="3893" y="998"/>
                <a:ext cx="0" cy="4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1871" name="Rectangle 311"/>
              <p:cNvSpPr>
                <a:spLocks noChangeArrowheads="1"/>
              </p:cNvSpPr>
              <p:nvPr/>
            </p:nvSpPr>
            <p:spPr bwMode="auto">
              <a:xfrm>
                <a:off x="3854" y="853"/>
                <a:ext cx="69" cy="243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168" name="Text Box 312"/>
              <p:cNvSpPr txBox="1">
                <a:spLocks noChangeArrowheads="1"/>
              </p:cNvSpPr>
              <p:nvPr/>
            </p:nvSpPr>
            <p:spPr bwMode="auto">
              <a:xfrm>
                <a:off x="3504" y="760"/>
                <a:ext cx="32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73" name="Line 313"/>
              <p:cNvSpPr>
                <a:spLocks noChangeShapeType="1"/>
              </p:cNvSpPr>
              <p:nvPr/>
            </p:nvSpPr>
            <p:spPr bwMode="auto">
              <a:xfrm flipV="1">
                <a:off x="4842" y="1215"/>
                <a:ext cx="0" cy="3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74" name="Line 314"/>
              <p:cNvSpPr>
                <a:spLocks noChangeShapeType="1"/>
              </p:cNvSpPr>
              <p:nvPr/>
            </p:nvSpPr>
            <p:spPr bwMode="auto">
              <a:xfrm>
                <a:off x="4847" y="1556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1875" name="Rectangle 315"/>
              <p:cNvSpPr>
                <a:spLocks noChangeArrowheads="1"/>
              </p:cNvSpPr>
              <p:nvPr/>
            </p:nvSpPr>
            <p:spPr bwMode="auto">
              <a:xfrm>
                <a:off x="4808" y="1438"/>
                <a:ext cx="70" cy="243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172" name="Text Box 316"/>
              <p:cNvSpPr txBox="1">
                <a:spLocks noChangeArrowheads="1"/>
              </p:cNvSpPr>
              <p:nvPr/>
            </p:nvSpPr>
            <p:spPr bwMode="auto">
              <a:xfrm>
                <a:off x="4517" y="1576"/>
                <a:ext cx="32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L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73" name="Text Box 317"/>
              <p:cNvSpPr txBox="1">
                <a:spLocks noChangeArrowheads="1"/>
              </p:cNvSpPr>
              <p:nvPr/>
            </p:nvSpPr>
            <p:spPr bwMode="auto">
              <a:xfrm>
                <a:off x="3484" y="1525"/>
                <a:ext cx="258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endPara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74" name="Text Box 318"/>
              <p:cNvSpPr txBox="1">
                <a:spLocks noChangeArrowheads="1"/>
              </p:cNvSpPr>
              <p:nvPr/>
            </p:nvSpPr>
            <p:spPr bwMode="auto">
              <a:xfrm>
                <a:off x="4876" y="1418"/>
                <a:ext cx="32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79" name="Line 319"/>
              <p:cNvSpPr>
                <a:spLocks noChangeShapeType="1"/>
              </p:cNvSpPr>
              <p:nvPr/>
            </p:nvSpPr>
            <p:spPr bwMode="auto">
              <a:xfrm>
                <a:off x="4440" y="635"/>
                <a:ext cx="0" cy="32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176" name="Rectangle 320"/>
              <p:cNvSpPr>
                <a:spLocks noChangeArrowheads="1"/>
              </p:cNvSpPr>
              <p:nvPr/>
            </p:nvSpPr>
            <p:spPr bwMode="auto">
              <a:xfrm>
                <a:off x="4489" y="645"/>
                <a:ext cx="25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77" name="Rectangle 321"/>
              <p:cNvSpPr>
                <a:spLocks noChangeArrowheads="1"/>
              </p:cNvSpPr>
              <p:nvPr/>
            </p:nvSpPr>
            <p:spPr bwMode="auto">
              <a:xfrm>
                <a:off x="3923" y="1071"/>
                <a:ext cx="25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82" name="Line 322"/>
              <p:cNvSpPr>
                <a:spLocks noChangeShapeType="1"/>
              </p:cNvSpPr>
              <p:nvPr/>
            </p:nvSpPr>
            <p:spPr bwMode="auto">
              <a:xfrm rot="-5400000">
                <a:off x="4039" y="1266"/>
                <a:ext cx="0" cy="20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179" name="Rectangle 323"/>
              <p:cNvSpPr>
                <a:spLocks noChangeArrowheads="1"/>
              </p:cNvSpPr>
              <p:nvPr/>
            </p:nvSpPr>
            <p:spPr bwMode="auto">
              <a:xfrm>
                <a:off x="4295" y="1253"/>
                <a:ext cx="44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ce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84" name="Line 324"/>
              <p:cNvSpPr>
                <a:spLocks noChangeShapeType="1"/>
              </p:cNvSpPr>
              <p:nvPr/>
            </p:nvSpPr>
            <p:spPr bwMode="auto">
              <a:xfrm>
                <a:off x="5236" y="582"/>
                <a:ext cx="3" cy="1397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181" name="Rectangle 325"/>
              <p:cNvSpPr>
                <a:spLocks noChangeArrowheads="1"/>
              </p:cNvSpPr>
              <p:nvPr/>
            </p:nvSpPr>
            <p:spPr bwMode="auto">
              <a:xfrm>
                <a:off x="3890" y="1480"/>
                <a:ext cx="35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be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82" name="Text Box 326"/>
              <p:cNvSpPr txBox="1">
                <a:spLocks noChangeArrowheads="1"/>
              </p:cNvSpPr>
              <p:nvPr/>
            </p:nvSpPr>
            <p:spPr bwMode="auto">
              <a:xfrm>
                <a:off x="4830" y="1213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83" name="Text Box 327"/>
              <p:cNvSpPr txBox="1">
                <a:spLocks noChangeArrowheads="1"/>
              </p:cNvSpPr>
              <p:nvPr/>
            </p:nvSpPr>
            <p:spPr bwMode="auto">
              <a:xfrm>
                <a:off x="4836" y="1616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62184" name="Text Box 328"/>
              <p:cNvSpPr txBox="1">
                <a:spLocks noChangeArrowheads="1"/>
              </p:cNvSpPr>
              <p:nvPr/>
            </p:nvSpPr>
            <p:spPr bwMode="auto">
              <a:xfrm>
                <a:off x="3439" y="1374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85" name="Text Box 329"/>
              <p:cNvSpPr txBox="1">
                <a:spLocks noChangeArrowheads="1"/>
              </p:cNvSpPr>
              <p:nvPr/>
            </p:nvSpPr>
            <p:spPr bwMode="auto">
              <a:xfrm>
                <a:off x="3445" y="1777"/>
                <a:ext cx="211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62186" name="Text Box 330"/>
              <p:cNvSpPr txBox="1">
                <a:spLocks noChangeArrowheads="1"/>
              </p:cNvSpPr>
              <p:nvPr/>
            </p:nvSpPr>
            <p:spPr bwMode="auto">
              <a:xfrm>
                <a:off x="4290" y="1117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87" name="Text Box 331"/>
              <p:cNvSpPr txBox="1">
                <a:spLocks noChangeArrowheads="1"/>
              </p:cNvSpPr>
              <p:nvPr/>
            </p:nvSpPr>
            <p:spPr bwMode="auto">
              <a:xfrm>
                <a:off x="4289" y="1460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62188" name="Text Box 332"/>
              <p:cNvSpPr txBox="1">
                <a:spLocks noChangeArrowheads="1"/>
              </p:cNvSpPr>
              <p:nvPr/>
            </p:nvSpPr>
            <p:spPr bwMode="auto">
              <a:xfrm>
                <a:off x="3833" y="1418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89" name="Text Box 333"/>
              <p:cNvSpPr txBox="1">
                <a:spLocks noChangeArrowheads="1"/>
              </p:cNvSpPr>
              <p:nvPr/>
            </p:nvSpPr>
            <p:spPr bwMode="auto">
              <a:xfrm>
                <a:off x="4105" y="1609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61849" name="Oval 379"/>
            <p:cNvSpPr>
              <a:spLocks noChangeArrowheads="1"/>
            </p:cNvSpPr>
            <p:nvPr/>
          </p:nvSpPr>
          <p:spPr bwMode="auto">
            <a:xfrm>
              <a:off x="5103" y="281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83"/>
          <p:cNvGrpSpPr/>
          <p:nvPr/>
        </p:nvGrpSpPr>
        <p:grpSpPr bwMode="auto">
          <a:xfrm>
            <a:off x="5580063" y="1628775"/>
            <a:ext cx="3394075" cy="2016125"/>
            <a:chOff x="3515" y="1026"/>
            <a:chExt cx="2138" cy="1270"/>
          </a:xfrm>
        </p:grpSpPr>
        <p:grpSp>
          <p:nvGrpSpPr>
            <p:cNvPr id="161805" name="Group 376"/>
            <p:cNvGrpSpPr/>
            <p:nvPr/>
          </p:nvGrpSpPr>
          <p:grpSpPr bwMode="auto">
            <a:xfrm>
              <a:off x="3515" y="1026"/>
              <a:ext cx="2138" cy="1270"/>
              <a:chOff x="5012" y="2341"/>
              <a:chExt cx="2138" cy="1270"/>
            </a:xfrm>
          </p:grpSpPr>
          <p:sp>
            <p:nvSpPr>
              <p:cNvPr id="762228" name="Text Box 372"/>
              <p:cNvSpPr txBox="1">
                <a:spLocks noChangeArrowheads="1"/>
              </p:cNvSpPr>
              <p:nvPr/>
            </p:nvSpPr>
            <p:spPr bwMode="auto">
              <a:xfrm>
                <a:off x="5103" y="2886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91" name="Text Box 335"/>
              <p:cNvSpPr txBox="1">
                <a:spLocks noChangeArrowheads="1"/>
              </p:cNvSpPr>
              <p:nvPr/>
            </p:nvSpPr>
            <p:spPr bwMode="auto">
              <a:xfrm>
                <a:off x="6775" y="2694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92" name="Text Box 336"/>
              <p:cNvSpPr txBox="1">
                <a:spLocks noChangeArrowheads="1"/>
              </p:cNvSpPr>
              <p:nvPr/>
            </p:nvSpPr>
            <p:spPr bwMode="auto">
              <a:xfrm>
                <a:off x="6781" y="3097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62193" name="Text Box 337"/>
              <p:cNvSpPr txBox="1">
                <a:spLocks noChangeArrowheads="1"/>
              </p:cNvSpPr>
              <p:nvPr/>
            </p:nvSpPr>
            <p:spPr bwMode="auto">
              <a:xfrm>
                <a:off x="5647" y="2870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194" name="Text Box 338"/>
              <p:cNvSpPr txBox="1">
                <a:spLocks noChangeArrowheads="1"/>
              </p:cNvSpPr>
              <p:nvPr/>
            </p:nvSpPr>
            <p:spPr bwMode="auto">
              <a:xfrm>
                <a:off x="5828" y="3022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1812" name="Line 339"/>
              <p:cNvSpPr>
                <a:spLocks noChangeShapeType="1"/>
              </p:cNvSpPr>
              <p:nvPr/>
            </p:nvSpPr>
            <p:spPr bwMode="auto">
              <a:xfrm flipV="1">
                <a:off x="6055" y="2695"/>
                <a:ext cx="0" cy="1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13" name="Line 340"/>
              <p:cNvSpPr>
                <a:spLocks noChangeShapeType="1"/>
              </p:cNvSpPr>
              <p:nvPr/>
            </p:nvSpPr>
            <p:spPr bwMode="auto">
              <a:xfrm>
                <a:off x="5266" y="2929"/>
                <a:ext cx="661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14" name="Line 341"/>
              <p:cNvSpPr>
                <a:spLocks noChangeShapeType="1"/>
              </p:cNvSpPr>
              <p:nvPr/>
            </p:nvSpPr>
            <p:spPr bwMode="auto">
              <a:xfrm>
                <a:off x="5911" y="2769"/>
                <a:ext cx="0" cy="30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15" name="Line 342"/>
              <p:cNvSpPr>
                <a:spLocks noChangeShapeType="1"/>
              </p:cNvSpPr>
              <p:nvPr/>
            </p:nvSpPr>
            <p:spPr bwMode="auto">
              <a:xfrm>
                <a:off x="5919" y="2976"/>
                <a:ext cx="139" cy="1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16" name="Line 343"/>
              <p:cNvSpPr>
                <a:spLocks noChangeShapeType="1"/>
              </p:cNvSpPr>
              <p:nvPr/>
            </p:nvSpPr>
            <p:spPr bwMode="auto">
              <a:xfrm flipV="1">
                <a:off x="5919" y="2785"/>
                <a:ext cx="139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17" name="Line 344"/>
              <p:cNvSpPr>
                <a:spLocks noChangeShapeType="1"/>
              </p:cNvSpPr>
              <p:nvPr/>
            </p:nvSpPr>
            <p:spPr bwMode="auto">
              <a:xfrm>
                <a:off x="6049" y="3116"/>
                <a:ext cx="0" cy="4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18" name="Line 345"/>
              <p:cNvSpPr>
                <a:spLocks noChangeShapeType="1"/>
              </p:cNvSpPr>
              <p:nvPr/>
            </p:nvSpPr>
            <p:spPr bwMode="auto">
              <a:xfrm flipV="1">
                <a:off x="5258" y="3474"/>
                <a:ext cx="15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19" name="Line 346"/>
              <p:cNvSpPr>
                <a:spLocks noChangeShapeType="1"/>
              </p:cNvSpPr>
              <p:nvPr/>
            </p:nvSpPr>
            <p:spPr bwMode="auto">
              <a:xfrm>
                <a:off x="6051" y="3101"/>
                <a:ext cx="0" cy="4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0" name="Oval 347"/>
              <p:cNvSpPr>
                <a:spLocks noChangeArrowheads="1"/>
              </p:cNvSpPr>
              <p:nvPr/>
            </p:nvSpPr>
            <p:spPr bwMode="auto">
              <a:xfrm>
                <a:off x="5214" y="2913"/>
                <a:ext cx="44" cy="5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1" name="Oval 348"/>
              <p:cNvSpPr>
                <a:spLocks noChangeArrowheads="1"/>
              </p:cNvSpPr>
              <p:nvPr/>
            </p:nvSpPr>
            <p:spPr bwMode="auto">
              <a:xfrm>
                <a:off x="5221" y="3457"/>
                <a:ext cx="43" cy="5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2" name="Line 349"/>
              <p:cNvSpPr>
                <a:spLocks noChangeShapeType="1"/>
              </p:cNvSpPr>
              <p:nvPr/>
            </p:nvSpPr>
            <p:spPr bwMode="auto">
              <a:xfrm flipV="1">
                <a:off x="6046" y="2704"/>
                <a:ext cx="7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206" name="Text Box 350"/>
              <p:cNvSpPr txBox="1">
                <a:spLocks noChangeArrowheads="1"/>
              </p:cNvSpPr>
              <p:nvPr/>
            </p:nvSpPr>
            <p:spPr bwMode="auto">
              <a:xfrm>
                <a:off x="6191" y="3067"/>
                <a:ext cx="33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207" name="Text Box 351"/>
              <p:cNvSpPr txBox="1">
                <a:spLocks noChangeArrowheads="1"/>
              </p:cNvSpPr>
              <p:nvPr/>
            </p:nvSpPr>
            <p:spPr bwMode="auto">
              <a:xfrm>
                <a:off x="6111" y="2950"/>
                <a:ext cx="242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T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25" name="Line 352"/>
              <p:cNvSpPr>
                <a:spLocks noChangeShapeType="1"/>
              </p:cNvSpPr>
              <p:nvPr/>
            </p:nvSpPr>
            <p:spPr bwMode="auto">
              <a:xfrm flipV="1">
                <a:off x="5994" y="3594"/>
                <a:ext cx="111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209" name="Text Box 353"/>
              <p:cNvSpPr txBox="1">
                <a:spLocks noChangeArrowheads="1"/>
              </p:cNvSpPr>
              <p:nvPr/>
            </p:nvSpPr>
            <p:spPr bwMode="auto">
              <a:xfrm>
                <a:off x="5237" y="3032"/>
                <a:ext cx="32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27" name="Line 354"/>
              <p:cNvSpPr>
                <a:spLocks noChangeShapeType="1"/>
              </p:cNvSpPr>
              <p:nvPr/>
            </p:nvSpPr>
            <p:spPr bwMode="auto">
              <a:xfrm flipV="1">
                <a:off x="6498" y="2707"/>
                <a:ext cx="0" cy="3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28" name="Line 355"/>
              <p:cNvSpPr>
                <a:spLocks noChangeShapeType="1"/>
              </p:cNvSpPr>
              <p:nvPr/>
            </p:nvSpPr>
            <p:spPr bwMode="auto">
              <a:xfrm>
                <a:off x="6502" y="3048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1829" name="Rectangle 356"/>
              <p:cNvSpPr>
                <a:spLocks noChangeArrowheads="1"/>
              </p:cNvSpPr>
              <p:nvPr/>
            </p:nvSpPr>
            <p:spPr bwMode="auto">
              <a:xfrm>
                <a:off x="6464" y="2930"/>
                <a:ext cx="69" cy="243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213" name="Text Box 357"/>
              <p:cNvSpPr txBox="1">
                <a:spLocks noChangeArrowheads="1"/>
              </p:cNvSpPr>
              <p:nvPr/>
            </p:nvSpPr>
            <p:spPr bwMode="auto">
              <a:xfrm>
                <a:off x="6508" y="3022"/>
                <a:ext cx="32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L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214" name="Text Box 358"/>
              <p:cNvSpPr txBox="1">
                <a:spLocks noChangeArrowheads="1"/>
              </p:cNvSpPr>
              <p:nvPr/>
            </p:nvSpPr>
            <p:spPr bwMode="auto">
              <a:xfrm>
                <a:off x="5012" y="2994"/>
                <a:ext cx="257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215" name="Text Box 359"/>
              <p:cNvSpPr txBox="1">
                <a:spLocks noChangeArrowheads="1"/>
              </p:cNvSpPr>
              <p:nvPr/>
            </p:nvSpPr>
            <p:spPr bwMode="auto">
              <a:xfrm>
                <a:off x="6826" y="2886"/>
                <a:ext cx="32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33" name="Line 360"/>
              <p:cNvSpPr>
                <a:spLocks noChangeShapeType="1"/>
              </p:cNvSpPr>
              <p:nvPr/>
            </p:nvSpPr>
            <p:spPr bwMode="auto">
              <a:xfrm rot="5400000">
                <a:off x="6272" y="2488"/>
                <a:ext cx="0" cy="30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217" name="Rectangle 361"/>
              <p:cNvSpPr>
                <a:spLocks noChangeArrowheads="1"/>
              </p:cNvSpPr>
              <p:nvPr/>
            </p:nvSpPr>
            <p:spPr bwMode="auto">
              <a:xfrm>
                <a:off x="6211" y="2341"/>
                <a:ext cx="257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218" name="Rectangle 362"/>
              <p:cNvSpPr>
                <a:spLocks noChangeArrowheads="1"/>
              </p:cNvSpPr>
              <p:nvPr/>
            </p:nvSpPr>
            <p:spPr bwMode="auto">
              <a:xfrm>
                <a:off x="5619" y="2587"/>
                <a:ext cx="25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36" name="Line 363"/>
              <p:cNvSpPr>
                <a:spLocks noChangeShapeType="1"/>
              </p:cNvSpPr>
              <p:nvPr/>
            </p:nvSpPr>
            <p:spPr bwMode="auto">
              <a:xfrm rot="-5400000">
                <a:off x="5772" y="2770"/>
                <a:ext cx="0" cy="20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220" name="Rectangle 364"/>
              <p:cNvSpPr>
                <a:spLocks noChangeArrowheads="1"/>
              </p:cNvSpPr>
              <p:nvPr/>
            </p:nvSpPr>
            <p:spPr bwMode="auto">
              <a:xfrm>
                <a:off x="6010" y="2734"/>
                <a:ext cx="44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ce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1838" name="Line 365"/>
              <p:cNvSpPr>
                <a:spLocks noChangeShapeType="1"/>
              </p:cNvSpPr>
              <p:nvPr/>
            </p:nvSpPr>
            <p:spPr bwMode="auto">
              <a:xfrm flipV="1">
                <a:off x="5599" y="2929"/>
                <a:ext cx="0" cy="3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39" name="Line 366"/>
              <p:cNvSpPr>
                <a:spLocks noChangeShapeType="1"/>
              </p:cNvSpPr>
              <p:nvPr/>
            </p:nvSpPr>
            <p:spPr bwMode="auto">
              <a:xfrm>
                <a:off x="5604" y="3042"/>
                <a:ext cx="0" cy="4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1840" name="Rectangle 367"/>
              <p:cNvSpPr>
                <a:spLocks noChangeArrowheads="1"/>
              </p:cNvSpPr>
              <p:nvPr/>
            </p:nvSpPr>
            <p:spPr bwMode="auto">
              <a:xfrm>
                <a:off x="5565" y="3053"/>
                <a:ext cx="69" cy="243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41" name="Line 368"/>
              <p:cNvSpPr>
                <a:spLocks noChangeShapeType="1"/>
              </p:cNvSpPr>
              <p:nvPr/>
            </p:nvSpPr>
            <p:spPr bwMode="auto">
              <a:xfrm flipV="1">
                <a:off x="6809" y="2716"/>
                <a:ext cx="1" cy="2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1842" name="Line 369"/>
              <p:cNvSpPr>
                <a:spLocks noChangeShapeType="1"/>
              </p:cNvSpPr>
              <p:nvPr/>
            </p:nvSpPr>
            <p:spPr bwMode="auto">
              <a:xfrm>
                <a:off x="6813" y="3053"/>
                <a:ext cx="0" cy="4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61843" name="Rectangle 370"/>
              <p:cNvSpPr>
                <a:spLocks noChangeArrowheads="1"/>
              </p:cNvSpPr>
              <p:nvPr/>
            </p:nvSpPr>
            <p:spPr bwMode="auto">
              <a:xfrm>
                <a:off x="6775" y="2933"/>
                <a:ext cx="69" cy="243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2227" name="Rectangle 371"/>
              <p:cNvSpPr>
                <a:spLocks noChangeArrowheads="1"/>
              </p:cNvSpPr>
              <p:nvPr/>
            </p:nvSpPr>
            <p:spPr bwMode="auto">
              <a:xfrm>
                <a:off x="5625" y="2976"/>
                <a:ext cx="35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 dirty="0" err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 dirty="0" err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be</a:t>
                </a:r>
                <a:endParaRPr kumimoji="1" lang="en-US" altLang="zh-CN" sz="2400" b="1" baseline="-25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229" name="Text Box 373"/>
              <p:cNvSpPr txBox="1">
                <a:spLocks noChangeArrowheads="1"/>
              </p:cNvSpPr>
              <p:nvPr/>
            </p:nvSpPr>
            <p:spPr bwMode="auto">
              <a:xfrm>
                <a:off x="5103" y="3249"/>
                <a:ext cx="211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762230" name="Text Box 374"/>
              <p:cNvSpPr txBox="1">
                <a:spLocks noChangeArrowheads="1"/>
              </p:cNvSpPr>
              <p:nvPr/>
            </p:nvSpPr>
            <p:spPr bwMode="auto">
              <a:xfrm>
                <a:off x="6011" y="2614"/>
                <a:ext cx="22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2231" name="Text Box 375"/>
              <p:cNvSpPr txBox="1">
                <a:spLocks noChangeArrowheads="1"/>
              </p:cNvSpPr>
              <p:nvPr/>
            </p:nvSpPr>
            <p:spPr bwMode="auto">
              <a:xfrm>
                <a:off x="6010" y="2957"/>
                <a:ext cx="212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2400" b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61806" name="Oval 380"/>
            <p:cNvSpPr>
              <a:spLocks noChangeArrowheads="1"/>
            </p:cNvSpPr>
            <p:nvPr/>
          </p:nvSpPr>
          <p:spPr bwMode="auto">
            <a:xfrm>
              <a:off x="4529" y="214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8" grpId="0" autoUpdateAnimBg="0"/>
      <p:bldP spid="762000" grpId="0" autoUpdateAnimBg="0"/>
      <p:bldP spid="762001" grpId="0" autoUpdateAnimBg="0"/>
      <p:bldP spid="762046" grpId="0" autoUpdateAnimBg="0"/>
      <p:bldP spid="762047" grpId="0" autoUpdateAnimBg="0"/>
      <p:bldP spid="762048" grpId="0" autoUpdateAnimBg="0"/>
      <p:bldP spid="76204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ChangeArrowheads="1"/>
          </p:cNvSpPr>
          <p:nvPr/>
        </p:nvSpPr>
        <p:spPr bwMode="auto">
          <a:xfrm>
            <a:off x="107950" y="277813"/>
            <a:ext cx="57832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总电量</a:t>
            </a:r>
            <a:r>
              <a:rPr kumimoji="1" lang="zh-CN" altLang="en-US" sz="28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= 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直流分量</a:t>
            </a:r>
            <a:r>
              <a:rPr kumimoji="1" lang="zh-CN" altLang="en-US" sz="28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+</a:t>
            </a:r>
            <a:r>
              <a:rPr kumimoji="1" lang="en-US" altLang="zh-CN" sz="36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交流分量</a:t>
            </a:r>
            <a:endParaRPr kumimoji="1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762883" name="Object 3"/>
          <p:cNvGraphicFramePr>
            <a:graphicFrameLocks noChangeAspect="1"/>
          </p:cNvGraphicFramePr>
          <p:nvPr/>
        </p:nvGraphicFramePr>
        <p:xfrm>
          <a:off x="601663" y="971550"/>
          <a:ext cx="20605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公式" r:id="rId1" imgW="17373600" imgH="5486400" progId="Equation.3">
                  <p:embed/>
                </p:oleObj>
              </mc:Choice>
              <mc:Fallback>
                <p:oleObj name="公式" r:id="rId1" imgW="17373600" imgH="54864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663" y="971550"/>
                        <a:ext cx="2060575" cy="708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84" name="Object 4"/>
          <p:cNvGraphicFramePr>
            <a:graphicFrameLocks noChangeAspect="1"/>
          </p:cNvGraphicFramePr>
          <p:nvPr/>
        </p:nvGraphicFramePr>
        <p:xfrm>
          <a:off x="636588" y="1695450"/>
          <a:ext cx="20240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公式" r:id="rId3" imgW="17068800" imgH="5486400" progId="Equation.3">
                  <p:embed/>
                </p:oleObj>
              </mc:Choice>
              <mc:Fallback>
                <p:oleObj name="公式" r:id="rId3" imgW="170688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588" y="1695450"/>
                        <a:ext cx="2024062" cy="708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85" name="Object 5"/>
          <p:cNvGraphicFramePr>
            <a:graphicFrameLocks noChangeAspect="1"/>
          </p:cNvGraphicFramePr>
          <p:nvPr/>
        </p:nvGraphicFramePr>
        <p:xfrm>
          <a:off x="344488" y="2305050"/>
          <a:ext cx="2819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公式" r:id="rId5" imgW="23774400" imgH="5486400" progId="Equation.3">
                  <p:embed/>
                </p:oleObj>
              </mc:Choice>
              <mc:Fallback>
                <p:oleObj name="公式" r:id="rId5" imgW="23774400" imgH="54864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488" y="2305050"/>
                        <a:ext cx="2819400" cy="708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86" name="Object 6"/>
          <p:cNvGraphicFramePr>
            <a:graphicFrameLocks noChangeAspect="1"/>
          </p:cNvGraphicFramePr>
          <p:nvPr/>
        </p:nvGraphicFramePr>
        <p:xfrm>
          <a:off x="379413" y="3009900"/>
          <a:ext cx="27844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公式" r:id="rId7" imgW="23469600" imgH="5486400" progId="Equation.3">
                  <p:embed/>
                </p:oleObj>
              </mc:Choice>
              <mc:Fallback>
                <p:oleObj name="公式" r:id="rId7" imgW="23469600" imgH="5486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413" y="3009900"/>
                        <a:ext cx="2784475" cy="708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887" name="Line 7"/>
          <p:cNvSpPr>
            <a:spLocks noChangeShapeType="1"/>
          </p:cNvSpPr>
          <p:nvPr/>
        </p:nvSpPr>
        <p:spPr bwMode="auto">
          <a:xfrm>
            <a:off x="5111750" y="4584700"/>
            <a:ext cx="2776538" cy="0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62888" name="Text Box 8"/>
          <p:cNvSpPr txBox="1">
            <a:spLocks noChangeArrowheads="1"/>
          </p:cNvSpPr>
          <p:nvPr/>
        </p:nvSpPr>
        <p:spPr bwMode="auto">
          <a:xfrm>
            <a:off x="5148263" y="404813"/>
            <a:ext cx="657225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endParaRPr kumimoji="1" lang="en-US" altLang="zh-CN" sz="2800" b="1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2889" name="Line 9"/>
          <p:cNvSpPr>
            <a:spLocks noChangeShapeType="1"/>
          </p:cNvSpPr>
          <p:nvPr/>
        </p:nvSpPr>
        <p:spPr bwMode="auto">
          <a:xfrm>
            <a:off x="5094288" y="1200150"/>
            <a:ext cx="27114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0"/>
          <p:cNvGrpSpPr/>
          <p:nvPr/>
        </p:nvGrpSpPr>
        <p:grpSpPr bwMode="auto">
          <a:xfrm>
            <a:off x="4870450" y="396875"/>
            <a:ext cx="3416300" cy="1927225"/>
            <a:chOff x="2904" y="1750"/>
            <a:chExt cx="2331" cy="1214"/>
          </a:xfrm>
        </p:grpSpPr>
        <p:sp>
          <p:nvSpPr>
            <p:cNvPr id="47155" name="Line 11"/>
            <p:cNvSpPr>
              <a:spLocks noChangeShapeType="1"/>
            </p:cNvSpPr>
            <p:nvPr/>
          </p:nvSpPr>
          <p:spPr bwMode="auto">
            <a:xfrm>
              <a:off x="3068" y="2782"/>
              <a:ext cx="19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56" name="Line 12"/>
            <p:cNvSpPr>
              <a:spLocks noChangeShapeType="1"/>
            </p:cNvSpPr>
            <p:nvPr/>
          </p:nvSpPr>
          <p:spPr bwMode="auto">
            <a:xfrm flipH="1">
              <a:off x="3074" y="1750"/>
              <a:ext cx="0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57" name="Text Box 13"/>
            <p:cNvSpPr txBox="1">
              <a:spLocks noChangeArrowheads="1"/>
            </p:cNvSpPr>
            <p:nvPr/>
          </p:nvSpPr>
          <p:spPr bwMode="auto">
            <a:xfrm>
              <a:off x="5068" y="2657"/>
              <a:ext cx="167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400" b="1" i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47158" name="Rectangle 14"/>
            <p:cNvSpPr>
              <a:spLocks noChangeArrowheads="1"/>
            </p:cNvSpPr>
            <p:nvPr/>
          </p:nvSpPr>
          <p:spPr bwMode="auto">
            <a:xfrm>
              <a:off x="2904" y="267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4870450" y="2320925"/>
            <a:ext cx="3433763" cy="1657350"/>
            <a:chOff x="3324" y="1462"/>
            <a:chExt cx="2343" cy="1044"/>
          </a:xfrm>
        </p:grpSpPr>
        <p:sp>
          <p:nvSpPr>
            <p:cNvPr id="47151" name="Line 23"/>
            <p:cNvSpPr>
              <a:spLocks noChangeShapeType="1"/>
            </p:cNvSpPr>
            <p:nvPr/>
          </p:nvSpPr>
          <p:spPr bwMode="auto">
            <a:xfrm>
              <a:off x="3500" y="2062"/>
              <a:ext cx="19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52" name="Line 24"/>
            <p:cNvSpPr>
              <a:spLocks noChangeShapeType="1"/>
            </p:cNvSpPr>
            <p:nvPr/>
          </p:nvSpPr>
          <p:spPr bwMode="auto">
            <a:xfrm flipH="1">
              <a:off x="3506" y="1462"/>
              <a:ext cx="0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53" name="Text Box 25"/>
            <p:cNvSpPr txBox="1">
              <a:spLocks noChangeArrowheads="1"/>
            </p:cNvSpPr>
            <p:nvPr/>
          </p:nvSpPr>
          <p:spPr bwMode="auto">
            <a:xfrm>
              <a:off x="5500" y="1913"/>
              <a:ext cx="167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400" b="1" i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47154" name="Rectangle 26"/>
            <p:cNvSpPr>
              <a:spLocks noChangeArrowheads="1"/>
            </p:cNvSpPr>
            <p:nvPr/>
          </p:nvSpPr>
          <p:spPr bwMode="auto">
            <a:xfrm>
              <a:off x="3324" y="1920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62907" name="Text Box 27"/>
          <p:cNvSpPr txBox="1">
            <a:spLocks noChangeArrowheads="1"/>
          </p:cNvSpPr>
          <p:nvPr/>
        </p:nvSpPr>
        <p:spPr bwMode="auto">
          <a:xfrm>
            <a:off x="5076825" y="2205038"/>
            <a:ext cx="568325" cy="519112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endParaRPr kumimoji="1" lang="en-US" altLang="zh-CN" sz="2800" b="1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4" name="Group 28"/>
          <p:cNvGrpSpPr/>
          <p:nvPr/>
        </p:nvGrpSpPr>
        <p:grpSpPr bwMode="auto">
          <a:xfrm>
            <a:off x="4870450" y="4283075"/>
            <a:ext cx="3416300" cy="1927225"/>
            <a:chOff x="2904" y="1750"/>
            <a:chExt cx="2331" cy="1214"/>
          </a:xfrm>
        </p:grpSpPr>
        <p:sp>
          <p:nvSpPr>
            <p:cNvPr id="47147" name="Line 29"/>
            <p:cNvSpPr>
              <a:spLocks noChangeShapeType="1"/>
            </p:cNvSpPr>
            <p:nvPr/>
          </p:nvSpPr>
          <p:spPr bwMode="auto">
            <a:xfrm>
              <a:off x="3068" y="2782"/>
              <a:ext cx="19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8" name="Line 30"/>
            <p:cNvSpPr>
              <a:spLocks noChangeShapeType="1"/>
            </p:cNvSpPr>
            <p:nvPr/>
          </p:nvSpPr>
          <p:spPr bwMode="auto">
            <a:xfrm flipH="1">
              <a:off x="3074" y="1750"/>
              <a:ext cx="0" cy="1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9" name="Text Box 31"/>
            <p:cNvSpPr txBox="1">
              <a:spLocks noChangeArrowheads="1"/>
            </p:cNvSpPr>
            <p:nvPr/>
          </p:nvSpPr>
          <p:spPr bwMode="auto">
            <a:xfrm>
              <a:off x="5068" y="2657"/>
              <a:ext cx="167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400" i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47150" name="Rectangle 32"/>
            <p:cNvSpPr>
              <a:spLocks noChangeArrowheads="1"/>
            </p:cNvSpPr>
            <p:nvPr/>
          </p:nvSpPr>
          <p:spPr bwMode="auto">
            <a:xfrm>
              <a:off x="2904" y="2676"/>
              <a:ext cx="23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0</a:t>
              </a:r>
              <a:endParaRPr kumimoji="1" lang="en-US" altLang="zh-CN" sz="240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62913" name="Line 33"/>
          <p:cNvSpPr>
            <a:spLocks noChangeShapeType="1"/>
          </p:cNvSpPr>
          <p:nvPr/>
        </p:nvSpPr>
        <p:spPr bwMode="auto">
          <a:xfrm>
            <a:off x="5129213" y="5086350"/>
            <a:ext cx="2711450" cy="1905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62921" name="Line 41"/>
          <p:cNvSpPr>
            <a:spLocks noChangeShapeType="1"/>
          </p:cNvSpPr>
          <p:nvPr/>
        </p:nvSpPr>
        <p:spPr bwMode="auto">
          <a:xfrm>
            <a:off x="5094288" y="5505450"/>
            <a:ext cx="2776537" cy="0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62922" name="Text Box 42"/>
          <p:cNvSpPr txBox="1">
            <a:spLocks noChangeArrowheads="1"/>
          </p:cNvSpPr>
          <p:nvPr/>
        </p:nvSpPr>
        <p:spPr bwMode="auto">
          <a:xfrm>
            <a:off x="5148263" y="4076700"/>
            <a:ext cx="533400" cy="519113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endParaRPr kumimoji="1" lang="en-US" altLang="zh-CN" sz="2800" b="1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762923" name="Object 43"/>
          <p:cNvGraphicFramePr>
            <a:graphicFrameLocks noChangeAspect="1"/>
          </p:cNvGraphicFramePr>
          <p:nvPr/>
        </p:nvGraphicFramePr>
        <p:xfrm>
          <a:off x="4130675" y="944563"/>
          <a:ext cx="11191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公式" r:id="rId9" imgW="9448800" imgH="4876800" progId="Equation.3">
                  <p:embed/>
                </p:oleObj>
              </mc:Choice>
              <mc:Fallback>
                <p:oleObj name="公式" r:id="rId9" imgW="9448800" imgH="4876800" progId="Equation.3">
                  <p:embed/>
                  <p:pic>
                    <p:nvPicPr>
                      <p:cNvPr id="0" name="Object 4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0675" y="944563"/>
                        <a:ext cx="1119188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4" name="Object 44"/>
          <p:cNvGraphicFramePr>
            <a:graphicFrameLocks noChangeAspect="1"/>
          </p:cNvGraphicFramePr>
          <p:nvPr/>
        </p:nvGraphicFramePr>
        <p:xfrm>
          <a:off x="4216400" y="2619375"/>
          <a:ext cx="11223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公式" r:id="rId11" imgW="9448800" imgH="4876800" progId="Equation.3">
                  <p:embed/>
                </p:oleObj>
              </mc:Choice>
              <mc:Fallback>
                <p:oleObj name="公式" r:id="rId11" imgW="9448800" imgH="4876800" progId="Equation.3">
                  <p:embed/>
                  <p:pic>
                    <p:nvPicPr>
                      <p:cNvPr id="0" name="Object 4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6400" y="2619375"/>
                        <a:ext cx="1122363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5" name="Object 45"/>
          <p:cNvGraphicFramePr>
            <a:graphicFrameLocks noChangeAspect="1"/>
          </p:cNvGraphicFramePr>
          <p:nvPr/>
        </p:nvGraphicFramePr>
        <p:xfrm>
          <a:off x="3851275" y="3357563"/>
          <a:ext cx="14462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公式" r:id="rId13" imgW="12192000" imgH="4876800" progId="Equation.3">
                  <p:embed/>
                </p:oleObj>
              </mc:Choice>
              <mc:Fallback>
                <p:oleObj name="公式" r:id="rId13" imgW="12192000" imgH="4876800" progId="Equation.3">
                  <p:embed/>
                  <p:pic>
                    <p:nvPicPr>
                      <p:cNvPr id="0" name="Object 4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51275" y="3357563"/>
                        <a:ext cx="1446213" cy="498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2926" name="Line 46"/>
          <p:cNvSpPr>
            <a:spLocks noChangeShapeType="1"/>
          </p:cNvSpPr>
          <p:nvPr/>
        </p:nvSpPr>
        <p:spPr bwMode="auto">
          <a:xfrm>
            <a:off x="5111750" y="2781300"/>
            <a:ext cx="2776538" cy="0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62927" name="Line 47"/>
          <p:cNvSpPr>
            <a:spLocks noChangeShapeType="1"/>
          </p:cNvSpPr>
          <p:nvPr/>
        </p:nvSpPr>
        <p:spPr bwMode="auto">
          <a:xfrm>
            <a:off x="5094288" y="3676650"/>
            <a:ext cx="2776537" cy="0"/>
          </a:xfrm>
          <a:prstGeom prst="line">
            <a:avLst/>
          </a:prstGeom>
          <a:noFill/>
          <a:ln w="19050">
            <a:solidFill>
              <a:srgbClr val="339966"/>
            </a:solidFill>
            <a:prstDash val="dash"/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2928" name="Object 48"/>
          <p:cNvGraphicFramePr>
            <a:graphicFrameLocks noChangeAspect="1"/>
          </p:cNvGraphicFramePr>
          <p:nvPr/>
        </p:nvGraphicFramePr>
        <p:xfrm>
          <a:off x="4237038" y="5248275"/>
          <a:ext cx="11191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公式" r:id="rId15" imgW="9448800" imgH="4876800" progId="Equation.3">
                  <p:embed/>
                </p:oleObj>
              </mc:Choice>
              <mc:Fallback>
                <p:oleObj name="公式" r:id="rId15" imgW="9448800" imgH="4876800" progId="Equation.3">
                  <p:embed/>
                  <p:pic>
                    <p:nvPicPr>
                      <p:cNvPr id="0" name="Object 48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37038" y="5248275"/>
                        <a:ext cx="1119187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29" name="Object 49"/>
          <p:cNvGraphicFramePr>
            <a:graphicFrameLocks noChangeAspect="1"/>
          </p:cNvGraphicFramePr>
          <p:nvPr/>
        </p:nvGraphicFramePr>
        <p:xfrm>
          <a:off x="4200525" y="4811713"/>
          <a:ext cx="11207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公式" r:id="rId17" imgW="9448800" imgH="4876800" progId="Equation.3">
                  <p:embed/>
                </p:oleObj>
              </mc:Choice>
              <mc:Fallback>
                <p:oleObj name="公式" r:id="rId17" imgW="9448800" imgH="4876800" progId="Equation.3">
                  <p:embed/>
                  <p:pic>
                    <p:nvPicPr>
                      <p:cNvPr id="0" name="Object 49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00525" y="4811713"/>
                        <a:ext cx="1120775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30" name="Object 50"/>
          <p:cNvGraphicFramePr>
            <a:graphicFrameLocks noChangeAspect="1"/>
          </p:cNvGraphicFramePr>
          <p:nvPr/>
        </p:nvGraphicFramePr>
        <p:xfrm>
          <a:off x="4237038" y="4411663"/>
          <a:ext cx="11191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公式" r:id="rId19" imgW="9448800" imgH="4876800" progId="Equation.3">
                  <p:embed/>
                </p:oleObj>
              </mc:Choice>
              <mc:Fallback>
                <p:oleObj name="公式" r:id="rId19" imgW="9448800" imgH="4876800" progId="Equation.3">
                  <p:embed/>
                  <p:pic>
                    <p:nvPicPr>
                      <p:cNvPr id="0" name="Object 50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37038" y="4411663"/>
                        <a:ext cx="1119187" cy="476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1"/>
          <p:cNvGrpSpPr/>
          <p:nvPr/>
        </p:nvGrpSpPr>
        <p:grpSpPr bwMode="auto">
          <a:xfrm>
            <a:off x="395288" y="4437063"/>
            <a:ext cx="3781425" cy="1133475"/>
            <a:chOff x="294" y="2255"/>
            <a:chExt cx="2396" cy="714"/>
          </a:xfrm>
        </p:grpSpPr>
        <p:sp>
          <p:nvSpPr>
            <p:cNvPr id="47145" name="Text Box 52"/>
            <p:cNvSpPr txBox="1">
              <a:spLocks noChangeArrowheads="1"/>
            </p:cNvSpPr>
            <p:nvPr/>
          </p:nvSpPr>
          <p:spPr bwMode="auto">
            <a:xfrm>
              <a:off x="294" y="2255"/>
              <a:ext cx="2396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以基极电流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为例</a:t>
              </a:r>
              <a:endParaRPr kumimoji="1" lang="zh-CN" altLang="en-US" sz="32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47146" name="Text Box 53"/>
            <p:cNvSpPr txBox="1">
              <a:spLocks noChangeArrowheads="1"/>
            </p:cNvSpPr>
            <p:nvPr/>
          </p:nvSpPr>
          <p:spPr bwMode="auto">
            <a:xfrm>
              <a:off x="336" y="2604"/>
              <a:ext cx="200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波形如图所示</a:t>
              </a:r>
              <a:endParaRPr kumimoji="1" lang="zh-CN" altLang="en-US" sz="32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54"/>
          <p:cNvGrpSpPr/>
          <p:nvPr/>
        </p:nvGrpSpPr>
        <p:grpSpPr bwMode="auto">
          <a:xfrm>
            <a:off x="5148263" y="2781300"/>
            <a:ext cx="2543175" cy="890588"/>
            <a:chOff x="3243" y="1888"/>
            <a:chExt cx="1602" cy="561"/>
          </a:xfrm>
        </p:grpSpPr>
        <p:grpSp>
          <p:nvGrpSpPr>
            <p:cNvPr id="47139" name="Group 55"/>
            <p:cNvGrpSpPr/>
            <p:nvPr/>
          </p:nvGrpSpPr>
          <p:grpSpPr bwMode="auto">
            <a:xfrm>
              <a:off x="3243" y="1888"/>
              <a:ext cx="807" cy="561"/>
              <a:chOff x="3243" y="1888"/>
              <a:chExt cx="807" cy="561"/>
            </a:xfrm>
          </p:grpSpPr>
          <p:sp>
            <p:nvSpPr>
              <p:cNvPr id="47143" name="Freeform 56"/>
              <p:cNvSpPr/>
              <p:nvPr/>
            </p:nvSpPr>
            <p:spPr bwMode="auto">
              <a:xfrm>
                <a:off x="3243" y="1888"/>
                <a:ext cx="408" cy="289"/>
              </a:xfrm>
              <a:custGeom>
                <a:avLst/>
                <a:gdLst>
                  <a:gd name="T0" fmla="*/ 0 w 408"/>
                  <a:gd name="T1" fmla="*/ 288 h 289"/>
                  <a:gd name="T2" fmla="*/ 197 w 408"/>
                  <a:gd name="T3" fmla="*/ 0 h 289"/>
                  <a:gd name="T4" fmla="*/ 408 w 408"/>
                  <a:gd name="T5" fmla="*/ 289 h 289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89"/>
                  <a:gd name="T11" fmla="*/ 408 w 408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89">
                    <a:moveTo>
                      <a:pt x="0" y="288"/>
                    </a:moveTo>
                    <a:cubicBezTo>
                      <a:pt x="33" y="240"/>
                      <a:pt x="129" y="0"/>
                      <a:pt x="197" y="0"/>
                    </a:cubicBezTo>
                    <a:cubicBezTo>
                      <a:pt x="265" y="0"/>
                      <a:pt x="364" y="229"/>
                      <a:pt x="408" y="289"/>
                    </a:cubicBezTo>
                  </a:path>
                </a:pathLst>
              </a:custGeom>
              <a:noFill/>
              <a:ln w="31750">
                <a:solidFill>
                  <a:srgbClr val="FF33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4" name="Freeform 57"/>
              <p:cNvSpPr/>
              <p:nvPr/>
            </p:nvSpPr>
            <p:spPr bwMode="auto">
              <a:xfrm flipV="1">
                <a:off x="3642" y="2160"/>
                <a:ext cx="408" cy="289"/>
              </a:xfrm>
              <a:custGeom>
                <a:avLst/>
                <a:gdLst>
                  <a:gd name="T0" fmla="*/ 0 w 408"/>
                  <a:gd name="T1" fmla="*/ 288 h 289"/>
                  <a:gd name="T2" fmla="*/ 197 w 408"/>
                  <a:gd name="T3" fmla="*/ 0 h 289"/>
                  <a:gd name="T4" fmla="*/ 408 w 408"/>
                  <a:gd name="T5" fmla="*/ 289 h 289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89"/>
                  <a:gd name="T11" fmla="*/ 408 w 408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89">
                    <a:moveTo>
                      <a:pt x="0" y="288"/>
                    </a:moveTo>
                    <a:cubicBezTo>
                      <a:pt x="33" y="240"/>
                      <a:pt x="129" y="0"/>
                      <a:pt x="197" y="0"/>
                    </a:cubicBezTo>
                    <a:cubicBezTo>
                      <a:pt x="265" y="0"/>
                      <a:pt x="364" y="229"/>
                      <a:pt x="408" y="289"/>
                    </a:cubicBezTo>
                  </a:path>
                </a:pathLst>
              </a:custGeom>
              <a:noFill/>
              <a:ln w="31750">
                <a:solidFill>
                  <a:srgbClr val="FF33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7140" name="Group 58"/>
            <p:cNvGrpSpPr/>
            <p:nvPr/>
          </p:nvGrpSpPr>
          <p:grpSpPr bwMode="auto">
            <a:xfrm>
              <a:off x="4038" y="1888"/>
              <a:ext cx="807" cy="561"/>
              <a:chOff x="3243" y="1888"/>
              <a:chExt cx="807" cy="561"/>
            </a:xfrm>
          </p:grpSpPr>
          <p:sp>
            <p:nvSpPr>
              <p:cNvPr id="47141" name="Freeform 59"/>
              <p:cNvSpPr/>
              <p:nvPr/>
            </p:nvSpPr>
            <p:spPr bwMode="auto">
              <a:xfrm>
                <a:off x="3243" y="1888"/>
                <a:ext cx="408" cy="289"/>
              </a:xfrm>
              <a:custGeom>
                <a:avLst/>
                <a:gdLst>
                  <a:gd name="T0" fmla="*/ 0 w 408"/>
                  <a:gd name="T1" fmla="*/ 288 h 289"/>
                  <a:gd name="T2" fmla="*/ 197 w 408"/>
                  <a:gd name="T3" fmla="*/ 0 h 289"/>
                  <a:gd name="T4" fmla="*/ 408 w 408"/>
                  <a:gd name="T5" fmla="*/ 289 h 289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89"/>
                  <a:gd name="T11" fmla="*/ 408 w 408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89">
                    <a:moveTo>
                      <a:pt x="0" y="288"/>
                    </a:moveTo>
                    <a:cubicBezTo>
                      <a:pt x="33" y="240"/>
                      <a:pt x="129" y="0"/>
                      <a:pt x="197" y="0"/>
                    </a:cubicBezTo>
                    <a:cubicBezTo>
                      <a:pt x="265" y="0"/>
                      <a:pt x="364" y="229"/>
                      <a:pt x="408" y="289"/>
                    </a:cubicBezTo>
                  </a:path>
                </a:pathLst>
              </a:custGeom>
              <a:noFill/>
              <a:ln w="31750">
                <a:solidFill>
                  <a:srgbClr val="FF33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2" name="Freeform 60"/>
              <p:cNvSpPr/>
              <p:nvPr/>
            </p:nvSpPr>
            <p:spPr bwMode="auto">
              <a:xfrm flipV="1">
                <a:off x="3642" y="2160"/>
                <a:ext cx="408" cy="289"/>
              </a:xfrm>
              <a:custGeom>
                <a:avLst/>
                <a:gdLst>
                  <a:gd name="T0" fmla="*/ 0 w 408"/>
                  <a:gd name="T1" fmla="*/ 288 h 289"/>
                  <a:gd name="T2" fmla="*/ 197 w 408"/>
                  <a:gd name="T3" fmla="*/ 0 h 289"/>
                  <a:gd name="T4" fmla="*/ 408 w 408"/>
                  <a:gd name="T5" fmla="*/ 289 h 289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89"/>
                  <a:gd name="T11" fmla="*/ 408 w 408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89">
                    <a:moveTo>
                      <a:pt x="0" y="288"/>
                    </a:moveTo>
                    <a:cubicBezTo>
                      <a:pt x="33" y="240"/>
                      <a:pt x="129" y="0"/>
                      <a:pt x="197" y="0"/>
                    </a:cubicBezTo>
                    <a:cubicBezTo>
                      <a:pt x="265" y="0"/>
                      <a:pt x="364" y="229"/>
                      <a:pt x="408" y="289"/>
                    </a:cubicBezTo>
                  </a:path>
                </a:pathLst>
              </a:custGeom>
              <a:noFill/>
              <a:ln w="31750">
                <a:solidFill>
                  <a:srgbClr val="FF33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762941" name="Freeform 61" descr="浅色竖线"/>
          <p:cNvSpPr/>
          <p:nvPr/>
        </p:nvSpPr>
        <p:spPr bwMode="auto">
          <a:xfrm>
            <a:off x="5148263" y="4581525"/>
            <a:ext cx="2530475" cy="1314450"/>
          </a:xfrm>
          <a:custGeom>
            <a:avLst/>
            <a:gdLst>
              <a:gd name="T0" fmla="*/ 7457413 w 1605"/>
              <a:gd name="T1" fmla="*/ 723285623 h 828"/>
              <a:gd name="T2" fmla="*/ 14914826 w 1605"/>
              <a:gd name="T3" fmla="*/ 2086689553 h 828"/>
              <a:gd name="T4" fmla="*/ 2147483647 w 1605"/>
              <a:gd name="T5" fmla="*/ 2071568620 h 828"/>
              <a:gd name="T6" fmla="*/ 2147483647 w 1605"/>
              <a:gd name="T7" fmla="*/ 725804984 h 828"/>
              <a:gd name="T8" fmla="*/ 2147483647 w 1605"/>
              <a:gd name="T9" fmla="*/ 1391126237 h 828"/>
              <a:gd name="T10" fmla="*/ 2147483647 w 1605"/>
              <a:gd name="T11" fmla="*/ 7561263 h 828"/>
              <a:gd name="T12" fmla="*/ 1498895666 w 1605"/>
              <a:gd name="T13" fmla="*/ 1413808430 h 828"/>
              <a:gd name="T14" fmla="*/ 499632480 w 1605"/>
              <a:gd name="T15" fmla="*/ 0 h 828"/>
              <a:gd name="T16" fmla="*/ 0 w 1605"/>
              <a:gd name="T17" fmla="*/ 733366245 h 8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05"/>
              <a:gd name="T28" fmla="*/ 0 h 828"/>
              <a:gd name="T29" fmla="*/ 1605 w 1605"/>
              <a:gd name="T30" fmla="*/ 828 h 8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05" h="828">
                <a:moveTo>
                  <a:pt x="3" y="287"/>
                </a:moveTo>
                <a:lnTo>
                  <a:pt x="6" y="828"/>
                </a:lnTo>
                <a:lnTo>
                  <a:pt x="1593" y="822"/>
                </a:lnTo>
                <a:lnTo>
                  <a:pt x="1605" y="288"/>
                </a:lnTo>
                <a:cubicBezTo>
                  <a:pt x="1572" y="243"/>
                  <a:pt x="1512" y="549"/>
                  <a:pt x="1392" y="552"/>
                </a:cubicBezTo>
                <a:cubicBezTo>
                  <a:pt x="1272" y="555"/>
                  <a:pt x="1131" y="0"/>
                  <a:pt x="993" y="3"/>
                </a:cubicBezTo>
                <a:cubicBezTo>
                  <a:pt x="855" y="6"/>
                  <a:pt x="756" y="555"/>
                  <a:pt x="603" y="561"/>
                </a:cubicBezTo>
                <a:cubicBezTo>
                  <a:pt x="450" y="567"/>
                  <a:pt x="312" y="0"/>
                  <a:pt x="201" y="0"/>
                </a:cubicBezTo>
                <a:cubicBezTo>
                  <a:pt x="90" y="0"/>
                  <a:pt x="39" y="232"/>
                  <a:pt x="0" y="291"/>
                </a:cubicBezTo>
              </a:path>
            </a:pathLst>
          </a:custGeom>
          <a:pattFill prst="ltVert">
            <a:fgClr>
              <a:schemeClr val="bg1"/>
            </a:fgClr>
            <a:bgClr>
              <a:srgbClr val="A5F5F9"/>
            </a:bgClr>
          </a:pattFill>
          <a:ln w="9525">
            <a:pattFill prst="dkVert">
              <a:fgClr>
                <a:schemeClr val="bg1"/>
              </a:fgClr>
              <a:bgClr>
                <a:srgbClr val="A5F5F9"/>
              </a:bgClr>
            </a:patt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62"/>
          <p:cNvGrpSpPr/>
          <p:nvPr/>
        </p:nvGrpSpPr>
        <p:grpSpPr bwMode="auto">
          <a:xfrm>
            <a:off x="5097463" y="4581525"/>
            <a:ext cx="2543175" cy="890588"/>
            <a:chOff x="3243" y="1888"/>
            <a:chExt cx="1602" cy="561"/>
          </a:xfrm>
        </p:grpSpPr>
        <p:grpSp>
          <p:nvGrpSpPr>
            <p:cNvPr id="47133" name="Group 63"/>
            <p:cNvGrpSpPr/>
            <p:nvPr/>
          </p:nvGrpSpPr>
          <p:grpSpPr bwMode="auto">
            <a:xfrm>
              <a:off x="3243" y="1888"/>
              <a:ext cx="807" cy="561"/>
              <a:chOff x="3243" y="1888"/>
              <a:chExt cx="807" cy="561"/>
            </a:xfrm>
          </p:grpSpPr>
          <p:sp>
            <p:nvSpPr>
              <p:cNvPr id="47137" name="Freeform 64"/>
              <p:cNvSpPr/>
              <p:nvPr/>
            </p:nvSpPr>
            <p:spPr bwMode="auto">
              <a:xfrm>
                <a:off x="3243" y="1888"/>
                <a:ext cx="408" cy="289"/>
              </a:xfrm>
              <a:custGeom>
                <a:avLst/>
                <a:gdLst>
                  <a:gd name="T0" fmla="*/ 0 w 408"/>
                  <a:gd name="T1" fmla="*/ 288 h 289"/>
                  <a:gd name="T2" fmla="*/ 197 w 408"/>
                  <a:gd name="T3" fmla="*/ 0 h 289"/>
                  <a:gd name="T4" fmla="*/ 408 w 408"/>
                  <a:gd name="T5" fmla="*/ 289 h 289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89"/>
                  <a:gd name="T11" fmla="*/ 408 w 408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89">
                    <a:moveTo>
                      <a:pt x="0" y="288"/>
                    </a:moveTo>
                    <a:cubicBezTo>
                      <a:pt x="33" y="240"/>
                      <a:pt x="129" y="0"/>
                      <a:pt x="197" y="0"/>
                    </a:cubicBezTo>
                    <a:cubicBezTo>
                      <a:pt x="265" y="0"/>
                      <a:pt x="364" y="229"/>
                      <a:pt x="408" y="289"/>
                    </a:cubicBezTo>
                  </a:path>
                </a:pathLst>
              </a:custGeom>
              <a:noFill/>
              <a:ln w="31750">
                <a:solidFill>
                  <a:srgbClr val="FF33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8" name="Freeform 65"/>
              <p:cNvSpPr/>
              <p:nvPr/>
            </p:nvSpPr>
            <p:spPr bwMode="auto">
              <a:xfrm flipV="1">
                <a:off x="3642" y="2160"/>
                <a:ext cx="408" cy="289"/>
              </a:xfrm>
              <a:custGeom>
                <a:avLst/>
                <a:gdLst>
                  <a:gd name="T0" fmla="*/ 0 w 408"/>
                  <a:gd name="T1" fmla="*/ 288 h 289"/>
                  <a:gd name="T2" fmla="*/ 197 w 408"/>
                  <a:gd name="T3" fmla="*/ 0 h 289"/>
                  <a:gd name="T4" fmla="*/ 408 w 408"/>
                  <a:gd name="T5" fmla="*/ 289 h 289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89"/>
                  <a:gd name="T11" fmla="*/ 408 w 408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89">
                    <a:moveTo>
                      <a:pt x="0" y="288"/>
                    </a:moveTo>
                    <a:cubicBezTo>
                      <a:pt x="33" y="240"/>
                      <a:pt x="129" y="0"/>
                      <a:pt x="197" y="0"/>
                    </a:cubicBezTo>
                    <a:cubicBezTo>
                      <a:pt x="265" y="0"/>
                      <a:pt x="364" y="229"/>
                      <a:pt x="408" y="289"/>
                    </a:cubicBezTo>
                  </a:path>
                </a:pathLst>
              </a:custGeom>
              <a:noFill/>
              <a:ln w="31750">
                <a:solidFill>
                  <a:srgbClr val="FF33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7134" name="Group 66"/>
            <p:cNvGrpSpPr/>
            <p:nvPr/>
          </p:nvGrpSpPr>
          <p:grpSpPr bwMode="auto">
            <a:xfrm>
              <a:off x="4038" y="1888"/>
              <a:ext cx="807" cy="561"/>
              <a:chOff x="3243" y="1888"/>
              <a:chExt cx="807" cy="561"/>
            </a:xfrm>
          </p:grpSpPr>
          <p:sp>
            <p:nvSpPr>
              <p:cNvPr id="47135" name="Freeform 67"/>
              <p:cNvSpPr/>
              <p:nvPr/>
            </p:nvSpPr>
            <p:spPr bwMode="auto">
              <a:xfrm>
                <a:off x="3243" y="1888"/>
                <a:ext cx="408" cy="289"/>
              </a:xfrm>
              <a:custGeom>
                <a:avLst/>
                <a:gdLst>
                  <a:gd name="T0" fmla="*/ 0 w 408"/>
                  <a:gd name="T1" fmla="*/ 288 h 289"/>
                  <a:gd name="T2" fmla="*/ 197 w 408"/>
                  <a:gd name="T3" fmla="*/ 0 h 289"/>
                  <a:gd name="T4" fmla="*/ 408 w 408"/>
                  <a:gd name="T5" fmla="*/ 289 h 289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89"/>
                  <a:gd name="T11" fmla="*/ 408 w 408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89">
                    <a:moveTo>
                      <a:pt x="0" y="288"/>
                    </a:moveTo>
                    <a:cubicBezTo>
                      <a:pt x="33" y="240"/>
                      <a:pt x="129" y="0"/>
                      <a:pt x="197" y="0"/>
                    </a:cubicBezTo>
                    <a:cubicBezTo>
                      <a:pt x="265" y="0"/>
                      <a:pt x="364" y="229"/>
                      <a:pt x="408" y="289"/>
                    </a:cubicBezTo>
                  </a:path>
                </a:pathLst>
              </a:custGeom>
              <a:noFill/>
              <a:ln w="31750">
                <a:solidFill>
                  <a:srgbClr val="FF33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6" name="Freeform 68"/>
              <p:cNvSpPr/>
              <p:nvPr/>
            </p:nvSpPr>
            <p:spPr bwMode="auto">
              <a:xfrm flipV="1">
                <a:off x="3642" y="2160"/>
                <a:ext cx="408" cy="289"/>
              </a:xfrm>
              <a:custGeom>
                <a:avLst/>
                <a:gdLst>
                  <a:gd name="T0" fmla="*/ 0 w 408"/>
                  <a:gd name="T1" fmla="*/ 288 h 289"/>
                  <a:gd name="T2" fmla="*/ 197 w 408"/>
                  <a:gd name="T3" fmla="*/ 0 h 289"/>
                  <a:gd name="T4" fmla="*/ 408 w 408"/>
                  <a:gd name="T5" fmla="*/ 289 h 289"/>
                  <a:gd name="T6" fmla="*/ 0 60000 65536"/>
                  <a:gd name="T7" fmla="*/ 0 60000 65536"/>
                  <a:gd name="T8" fmla="*/ 0 60000 65536"/>
                  <a:gd name="T9" fmla="*/ 0 w 408"/>
                  <a:gd name="T10" fmla="*/ 0 h 289"/>
                  <a:gd name="T11" fmla="*/ 408 w 408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8" h="289">
                    <a:moveTo>
                      <a:pt x="0" y="288"/>
                    </a:moveTo>
                    <a:cubicBezTo>
                      <a:pt x="33" y="240"/>
                      <a:pt x="129" y="0"/>
                      <a:pt x="197" y="0"/>
                    </a:cubicBezTo>
                    <a:cubicBezTo>
                      <a:pt x="265" y="0"/>
                      <a:pt x="364" y="229"/>
                      <a:pt x="408" y="289"/>
                    </a:cubicBezTo>
                  </a:path>
                </a:pathLst>
              </a:custGeom>
              <a:noFill/>
              <a:ln w="31750">
                <a:solidFill>
                  <a:srgbClr val="FF33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6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0"/>
                                        <p:tgtEl>
                                          <p:spTgt spid="76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2" grpId="0" autoUpdateAnimBg="0"/>
      <p:bldP spid="762887" grpId="0" animBg="1"/>
      <p:bldP spid="762888" grpId="0" autoUpdateAnimBg="0"/>
      <p:bldP spid="762889" grpId="0" animBg="1"/>
      <p:bldP spid="762907" grpId="0" autoUpdateAnimBg="0"/>
      <p:bldP spid="762913" grpId="0" animBg="1"/>
      <p:bldP spid="762921" grpId="0" animBg="1"/>
      <p:bldP spid="762922" grpId="0" autoUpdateAnimBg="0"/>
      <p:bldP spid="762926" grpId="0" animBg="1"/>
      <p:bldP spid="762927" grpId="0" animBg="1"/>
      <p:bldP spid="76294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Text Box 2"/>
          <p:cNvSpPr txBox="1">
            <a:spLocks noChangeArrowheads="1"/>
          </p:cNvSpPr>
          <p:nvPr/>
        </p:nvSpPr>
        <p:spPr bwMode="auto">
          <a:xfrm>
            <a:off x="250825" y="461963"/>
            <a:ext cx="554513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3.  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放大电路的主要性能指标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3907" name="Text Box 3"/>
          <p:cNvSpPr txBox="1">
            <a:spLocks noChangeArrowheads="1"/>
          </p:cNvSpPr>
          <p:nvPr/>
        </p:nvSpPr>
        <p:spPr bwMode="auto">
          <a:xfrm>
            <a:off x="395288" y="1052513"/>
            <a:ext cx="42672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电压放大倍数</a:t>
            </a:r>
            <a:r>
              <a:rPr kumimoji="1" lang="en-US" altLang="zh-CN" sz="28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endParaRPr kumimoji="1" lang="en-US" altLang="zh-CN" sz="28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3908" name="Text Box 4"/>
          <p:cNvSpPr txBox="1">
            <a:spLocks noChangeArrowheads="1"/>
          </p:cNvSpPr>
          <p:nvPr/>
        </p:nvSpPr>
        <p:spPr bwMode="auto">
          <a:xfrm>
            <a:off x="684213" y="4941888"/>
            <a:ext cx="7507287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zh-CN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和</a:t>
            </a:r>
            <a:r>
              <a:rPr kumimoji="1"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zh-CN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分别是输入和输出电压的有效值。</a:t>
            </a:r>
            <a:endParaRPr kumimoji="1" lang="zh-CN" altLang="en-US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611188" y="4149725"/>
            <a:ext cx="6959600" cy="585788"/>
            <a:chOff x="385" y="2657"/>
            <a:chExt cx="4384" cy="369"/>
          </a:xfrm>
        </p:grpSpPr>
        <p:sp>
          <p:nvSpPr>
            <p:cNvPr id="763929" name="Text Box 25"/>
            <p:cNvSpPr txBox="1">
              <a:spLocks noChangeArrowheads="1"/>
            </p:cNvSpPr>
            <p:nvPr/>
          </p:nvSpPr>
          <p:spPr bwMode="auto">
            <a:xfrm>
              <a:off x="385" y="2657"/>
              <a:ext cx="438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zh-CN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其中</a:t>
              </a: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= </a:t>
              </a: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r>
                <a: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/</a:t>
              </a: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600" b="1" i="1" baseline="-25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，  </a:t>
              </a:r>
              <a:r>
                <a:rPr kumimoji="1" lang="zh-CN" altLang="en-US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  <a:sym typeface="Symbol" pitchFamily="18" charset="2"/>
                </a:rPr>
                <a:t>是</a:t>
              </a:r>
              <a:r>
                <a:rPr kumimoji="1" lang="en-US" altLang="zh-CN" sz="32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  </a:t>
              </a:r>
              <a:r>
                <a:rPr kumimoji="1" lang="zh-CN" altLang="zh-CN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和</a:t>
              </a:r>
              <a:r>
                <a:rPr kumimoji="1" lang="en-US" altLang="zh-CN" sz="3200" b="1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r>
                <a:rPr kumimoji="1" lang="zh-CN" altLang="en-US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的相位差</a:t>
              </a:r>
              <a:endPara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8138" name="Object 28"/>
            <p:cNvGraphicFramePr>
              <a:graphicFrameLocks noChangeAspect="1"/>
            </p:cNvGraphicFramePr>
            <p:nvPr/>
          </p:nvGraphicFramePr>
          <p:xfrm>
            <a:off x="2200" y="2704"/>
            <a:ext cx="30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3" name="公式" r:id="rId1" imgW="3352800" imgH="3962400" progId="Equation.3">
                    <p:embed/>
                  </p:oleObj>
                </mc:Choice>
                <mc:Fallback>
                  <p:oleObj name="公式" r:id="rId1" imgW="3352800" imgH="3962400" progId="Equation.3">
                    <p:embed/>
                    <p:pic>
                      <p:nvPicPr>
                        <p:cNvPr id="0" name="Object 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00" y="2704"/>
                          <a:ext cx="302" cy="3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6"/>
          <p:cNvGrpSpPr/>
          <p:nvPr/>
        </p:nvGrpSpPr>
        <p:grpSpPr bwMode="auto">
          <a:xfrm>
            <a:off x="1332230" y="2633028"/>
            <a:ext cx="3382963" cy="1533525"/>
            <a:chOff x="884" y="1661"/>
            <a:chExt cx="2131" cy="966"/>
          </a:xfrm>
        </p:grpSpPr>
        <p:graphicFrame>
          <p:nvGraphicFramePr>
            <p:cNvPr id="48137" name="Object 27"/>
            <p:cNvGraphicFramePr>
              <a:graphicFrameLocks noChangeAspect="1"/>
            </p:cNvGraphicFramePr>
            <p:nvPr/>
          </p:nvGraphicFramePr>
          <p:xfrm>
            <a:off x="884" y="1661"/>
            <a:ext cx="2087" cy="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4" name="公式" r:id="rId3" imgW="23164800" imgH="11887200" progId="Equation.3">
                    <p:embed/>
                  </p:oleObj>
                </mc:Choice>
                <mc:Fallback>
                  <p:oleObj name="公式" r:id="rId3" imgW="23164800" imgH="11887200" progId="Equation.3">
                    <p:embed/>
                    <p:pic>
                      <p:nvPicPr>
                        <p:cNvPr id="0" name="Object 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4" y="1661"/>
                          <a:ext cx="2087" cy="9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60" name="Group 32"/>
            <p:cNvGrpSpPr/>
            <p:nvPr/>
          </p:nvGrpSpPr>
          <p:grpSpPr bwMode="auto">
            <a:xfrm>
              <a:off x="2562" y="2024"/>
              <a:ext cx="453" cy="272"/>
              <a:chOff x="2562" y="2024"/>
              <a:chExt cx="453" cy="272"/>
            </a:xfrm>
          </p:grpSpPr>
          <p:sp>
            <p:nvSpPr>
              <p:cNvPr id="48164" name="Line 30"/>
              <p:cNvSpPr>
                <a:spLocks noChangeShapeType="1"/>
              </p:cNvSpPr>
              <p:nvPr/>
            </p:nvSpPr>
            <p:spPr bwMode="auto">
              <a:xfrm>
                <a:off x="2562" y="2296"/>
                <a:ext cx="45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65" name="Line 31"/>
              <p:cNvSpPr>
                <a:spLocks noChangeShapeType="1"/>
              </p:cNvSpPr>
              <p:nvPr/>
            </p:nvSpPr>
            <p:spPr bwMode="auto">
              <a:xfrm flipV="1">
                <a:off x="2562" y="2024"/>
                <a:ext cx="136" cy="2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8161" name="Group 33"/>
            <p:cNvGrpSpPr/>
            <p:nvPr/>
          </p:nvGrpSpPr>
          <p:grpSpPr bwMode="auto">
            <a:xfrm>
              <a:off x="1626" y="2037"/>
              <a:ext cx="453" cy="272"/>
              <a:chOff x="2562" y="2024"/>
              <a:chExt cx="453" cy="272"/>
            </a:xfrm>
          </p:grpSpPr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>
                <a:off x="2562" y="2296"/>
                <a:ext cx="45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163" name="Line 35"/>
              <p:cNvSpPr>
                <a:spLocks noChangeShapeType="1"/>
              </p:cNvSpPr>
              <p:nvPr/>
            </p:nvSpPr>
            <p:spPr bwMode="auto">
              <a:xfrm flipV="1">
                <a:off x="2562" y="2024"/>
                <a:ext cx="136" cy="2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4857752" y="1357298"/>
            <a:ext cx="3502025" cy="1600200"/>
            <a:chOff x="3356" y="799"/>
            <a:chExt cx="2206" cy="1008"/>
          </a:xfrm>
        </p:grpSpPr>
        <p:grpSp>
          <p:nvGrpSpPr>
            <p:cNvPr id="48145" name="Group 6"/>
            <p:cNvGrpSpPr/>
            <p:nvPr/>
          </p:nvGrpSpPr>
          <p:grpSpPr bwMode="auto">
            <a:xfrm>
              <a:off x="3509" y="799"/>
              <a:ext cx="1800" cy="1008"/>
              <a:chOff x="1908" y="2592"/>
              <a:chExt cx="1800" cy="1008"/>
            </a:xfrm>
          </p:grpSpPr>
          <p:sp>
            <p:nvSpPr>
              <p:cNvPr id="48147" name="Rectangle 7"/>
              <p:cNvSpPr>
                <a:spLocks noChangeArrowheads="1"/>
              </p:cNvSpPr>
              <p:nvPr/>
            </p:nvSpPr>
            <p:spPr bwMode="auto">
              <a:xfrm>
                <a:off x="2495" y="2592"/>
                <a:ext cx="625" cy="10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8148" name="Group 8"/>
              <p:cNvGrpSpPr/>
              <p:nvPr/>
            </p:nvGrpSpPr>
            <p:grpSpPr bwMode="auto">
              <a:xfrm>
                <a:off x="1908" y="2724"/>
                <a:ext cx="588" cy="96"/>
                <a:chOff x="1908" y="2724"/>
                <a:chExt cx="588" cy="96"/>
              </a:xfrm>
            </p:grpSpPr>
            <p:sp>
              <p:nvSpPr>
                <p:cNvPr id="48158" name="Line 9"/>
                <p:cNvSpPr>
                  <a:spLocks noChangeShapeType="1"/>
                </p:cNvSpPr>
                <p:nvPr/>
              </p:nvSpPr>
              <p:spPr bwMode="auto">
                <a:xfrm>
                  <a:off x="2016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9" name="Oval 10"/>
                <p:cNvSpPr>
                  <a:spLocks noChangeArrowheads="1"/>
                </p:cNvSpPr>
                <p:nvPr/>
              </p:nvSpPr>
              <p:spPr bwMode="auto">
                <a:xfrm>
                  <a:off x="1908" y="27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49" name="Group 11"/>
              <p:cNvGrpSpPr/>
              <p:nvPr/>
            </p:nvGrpSpPr>
            <p:grpSpPr bwMode="auto">
              <a:xfrm>
                <a:off x="1908" y="3336"/>
                <a:ext cx="588" cy="96"/>
                <a:chOff x="1908" y="2724"/>
                <a:chExt cx="588" cy="96"/>
              </a:xfrm>
            </p:grpSpPr>
            <p:sp>
              <p:nvSpPr>
                <p:cNvPr id="48156" name="Line 12"/>
                <p:cNvSpPr>
                  <a:spLocks noChangeShapeType="1"/>
                </p:cNvSpPr>
                <p:nvPr/>
              </p:nvSpPr>
              <p:spPr bwMode="auto">
                <a:xfrm>
                  <a:off x="2016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7" name="Oval 13"/>
                <p:cNvSpPr>
                  <a:spLocks noChangeArrowheads="1"/>
                </p:cNvSpPr>
                <p:nvPr/>
              </p:nvSpPr>
              <p:spPr bwMode="auto">
                <a:xfrm>
                  <a:off x="1908" y="27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50" name="Group 14"/>
              <p:cNvGrpSpPr/>
              <p:nvPr/>
            </p:nvGrpSpPr>
            <p:grpSpPr bwMode="auto">
              <a:xfrm flipH="1">
                <a:off x="3120" y="2724"/>
                <a:ext cx="588" cy="96"/>
                <a:chOff x="1908" y="2724"/>
                <a:chExt cx="588" cy="96"/>
              </a:xfrm>
            </p:grpSpPr>
            <p:sp>
              <p:nvSpPr>
                <p:cNvPr id="48154" name="Line 15"/>
                <p:cNvSpPr>
                  <a:spLocks noChangeShapeType="1"/>
                </p:cNvSpPr>
                <p:nvPr/>
              </p:nvSpPr>
              <p:spPr bwMode="auto">
                <a:xfrm>
                  <a:off x="2016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5" name="Oval 16"/>
                <p:cNvSpPr>
                  <a:spLocks noChangeArrowheads="1"/>
                </p:cNvSpPr>
                <p:nvPr/>
              </p:nvSpPr>
              <p:spPr bwMode="auto">
                <a:xfrm>
                  <a:off x="1908" y="27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51" name="Group 17"/>
              <p:cNvGrpSpPr/>
              <p:nvPr/>
            </p:nvGrpSpPr>
            <p:grpSpPr bwMode="auto">
              <a:xfrm flipH="1">
                <a:off x="3120" y="3336"/>
                <a:ext cx="588" cy="96"/>
                <a:chOff x="1908" y="2724"/>
                <a:chExt cx="588" cy="96"/>
              </a:xfrm>
            </p:grpSpPr>
            <p:sp>
              <p:nvSpPr>
                <p:cNvPr id="48152" name="Line 18"/>
                <p:cNvSpPr>
                  <a:spLocks noChangeShapeType="1"/>
                </p:cNvSpPr>
                <p:nvPr/>
              </p:nvSpPr>
              <p:spPr bwMode="auto">
                <a:xfrm>
                  <a:off x="2016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53" name="Oval 19"/>
                <p:cNvSpPr>
                  <a:spLocks noChangeArrowheads="1"/>
                </p:cNvSpPr>
                <p:nvPr/>
              </p:nvSpPr>
              <p:spPr bwMode="auto">
                <a:xfrm>
                  <a:off x="1908" y="27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3928" name="Text Box 24"/>
            <p:cNvSpPr txBox="1">
              <a:spLocks noChangeArrowheads="1"/>
            </p:cNvSpPr>
            <p:nvPr/>
          </p:nvSpPr>
          <p:spPr bwMode="auto">
            <a:xfrm>
              <a:off x="4206" y="1135"/>
              <a:ext cx="380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32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endParaRPr kumimoji="1"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8131" name="Object 37"/>
            <p:cNvGraphicFramePr>
              <a:graphicFrameLocks noChangeAspect="1"/>
            </p:cNvGraphicFramePr>
            <p:nvPr/>
          </p:nvGraphicFramePr>
          <p:xfrm>
            <a:off x="3515" y="1026"/>
            <a:ext cx="30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5" name="公式" r:id="rId5" imgW="3352800" imgH="3352800" progId="Equation.3">
                    <p:embed/>
                  </p:oleObj>
                </mc:Choice>
                <mc:Fallback>
                  <p:oleObj name="公式" r:id="rId5" imgW="3352800" imgH="3352800" progId="Equation.3">
                    <p:embed/>
                    <p:pic>
                      <p:nvPicPr>
                        <p:cNvPr id="0" name="Object 3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15" y="1026"/>
                          <a:ext cx="300" cy="24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2" name="Object 38"/>
            <p:cNvGraphicFramePr>
              <a:graphicFrameLocks noChangeAspect="1"/>
            </p:cNvGraphicFramePr>
            <p:nvPr/>
          </p:nvGraphicFramePr>
          <p:xfrm>
            <a:off x="3515" y="1434"/>
            <a:ext cx="30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6" name="公式" r:id="rId7" imgW="3352800" imgH="1828800" progId="Equation.3">
                    <p:embed/>
                  </p:oleObj>
                </mc:Choice>
                <mc:Fallback>
                  <p:oleObj name="公式" r:id="rId7" imgW="3352800" imgH="1828800" progId="Equation.3">
                    <p:embed/>
                    <p:pic>
                      <p:nvPicPr>
                        <p:cNvPr id="0" name="Object 3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15" y="1434"/>
                          <a:ext cx="300" cy="1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3" name="Object 39"/>
            <p:cNvGraphicFramePr>
              <a:graphicFrameLocks noChangeAspect="1"/>
            </p:cNvGraphicFramePr>
            <p:nvPr/>
          </p:nvGraphicFramePr>
          <p:xfrm>
            <a:off x="5075" y="1026"/>
            <a:ext cx="300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7" name="公式" r:id="rId9" imgW="3352800" imgH="3352800" progId="Equation.3">
                    <p:embed/>
                  </p:oleObj>
                </mc:Choice>
                <mc:Fallback>
                  <p:oleObj name="公式" r:id="rId9" imgW="3352800" imgH="3352800" progId="Equation.3">
                    <p:embed/>
                    <p:pic>
                      <p:nvPicPr>
                        <p:cNvPr id="0" name="Object 3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75" y="1026"/>
                          <a:ext cx="300" cy="24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4" name="Object 40"/>
            <p:cNvGraphicFramePr>
              <a:graphicFrameLocks noChangeAspect="1"/>
            </p:cNvGraphicFramePr>
            <p:nvPr/>
          </p:nvGraphicFramePr>
          <p:xfrm>
            <a:off x="5075" y="1434"/>
            <a:ext cx="30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8" name="公式" r:id="rId10" imgW="3352800" imgH="1828800" progId="Equation.3">
                    <p:embed/>
                  </p:oleObj>
                </mc:Choice>
                <mc:Fallback>
                  <p:oleObj name="公式" r:id="rId10" imgW="3352800" imgH="1828800" progId="Equation.3">
                    <p:embed/>
                    <p:pic>
                      <p:nvPicPr>
                        <p:cNvPr id="0" name="Object 4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075" y="1434"/>
                          <a:ext cx="300" cy="1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5" name="Object 41"/>
            <p:cNvGraphicFramePr>
              <a:graphicFrameLocks noChangeAspect="1"/>
            </p:cNvGraphicFramePr>
            <p:nvPr/>
          </p:nvGraphicFramePr>
          <p:xfrm>
            <a:off x="3356" y="1148"/>
            <a:ext cx="28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" name="Equation" r:id="rId11" imgW="3962400" imgH="4572000" progId="Equation.3">
                    <p:embed/>
                  </p:oleObj>
                </mc:Choice>
                <mc:Fallback>
                  <p:oleObj name="Equation" r:id="rId11" imgW="3962400" imgH="4572000" progId="Equation.3">
                    <p:embed/>
                    <p:pic>
                      <p:nvPicPr>
                        <p:cNvPr id="0" name="Object 4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356" y="1148"/>
                          <a:ext cx="282" cy="30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Object 42"/>
            <p:cNvGraphicFramePr>
              <a:graphicFrameLocks noChangeAspect="1"/>
            </p:cNvGraphicFramePr>
            <p:nvPr/>
          </p:nvGraphicFramePr>
          <p:xfrm>
            <a:off x="5214" y="1158"/>
            <a:ext cx="34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0" name="Equation" r:id="rId13" imgW="4876800" imgH="4572000" progId="Equation.3">
                    <p:embed/>
                  </p:oleObj>
                </mc:Choice>
                <mc:Fallback>
                  <p:oleObj name="Equation" r:id="rId13" imgW="4876800" imgH="4572000" progId="Equation.3">
                    <p:embed/>
                    <p:pic>
                      <p:nvPicPr>
                        <p:cNvPr id="0" name="Object 4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14" y="1158"/>
                          <a:ext cx="348" cy="31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214414" y="1571612"/>
            <a:ext cx="175198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3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6" grpId="0"/>
      <p:bldP spid="763907" grpId="0" autoUpdateAnimBg="0" build="p"/>
      <p:bldP spid="763908" grpId="0" autoUpdateAnimBg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468313" y="465138"/>
            <a:ext cx="337185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输入电阻</a:t>
            </a:r>
            <a:r>
              <a:rPr kumimoji="1" lang="en-US" altLang="zh-CN" sz="28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endParaRPr kumimoji="1"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4931" name="Text Box 3"/>
          <p:cNvSpPr txBox="1">
            <a:spLocks noChangeArrowheads="1"/>
          </p:cNvSpPr>
          <p:nvPr/>
        </p:nvSpPr>
        <p:spPr bwMode="auto">
          <a:xfrm>
            <a:off x="611188" y="1052513"/>
            <a:ext cx="7694612" cy="106680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857250">
              <a:spcBef>
                <a:spcPct val="50000"/>
              </a:spcBef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输入电阻是从放大电路输入端看进去的等效电阻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6076950" y="2182813"/>
            <a:ext cx="2311400" cy="1425575"/>
            <a:chOff x="4147" y="1375"/>
            <a:chExt cx="1388" cy="898"/>
          </a:xfrm>
        </p:grpSpPr>
        <p:sp>
          <p:nvSpPr>
            <p:cNvPr id="764940" name="Text Box 12"/>
            <p:cNvSpPr txBox="1">
              <a:spLocks noChangeArrowheads="1"/>
            </p:cNvSpPr>
            <p:nvPr/>
          </p:nvSpPr>
          <p:spPr bwMode="auto">
            <a:xfrm>
              <a:off x="4147" y="1375"/>
              <a:ext cx="1388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输入电阻：</a:t>
              </a:r>
              <a:endPara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4941" name="Text Box 13"/>
            <p:cNvSpPr txBox="1">
              <a:spLocks noChangeArrowheads="1"/>
            </p:cNvSpPr>
            <p:nvPr/>
          </p:nvSpPr>
          <p:spPr bwMode="auto">
            <a:xfrm>
              <a:off x="4248" y="1908"/>
              <a:ext cx="112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=</a:t>
              </a: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/ </a:t>
              </a: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endParaRPr kumimoji="1" lang="en-US" altLang="zh-CN" sz="32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64942" name="Text Box 14"/>
          <p:cNvSpPr txBox="1">
            <a:spLocks noChangeArrowheads="1"/>
          </p:cNvSpPr>
          <p:nvPr/>
        </p:nvSpPr>
        <p:spPr bwMode="auto">
          <a:xfrm>
            <a:off x="5724525" y="3644900"/>
            <a:ext cx="341947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（加压求流法）</a:t>
            </a:r>
            <a:endParaRPr kumimoji="1" lang="zh-CN" altLang="en-US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3270250" y="2686050"/>
            <a:ext cx="757238" cy="1276350"/>
            <a:chOff x="2232" y="1692"/>
            <a:chExt cx="516" cy="804"/>
          </a:xfrm>
        </p:grpSpPr>
        <p:grpSp>
          <p:nvGrpSpPr>
            <p:cNvPr id="162864" name="Group 16"/>
            <p:cNvGrpSpPr/>
            <p:nvPr/>
          </p:nvGrpSpPr>
          <p:grpSpPr bwMode="auto">
            <a:xfrm>
              <a:off x="2232" y="1896"/>
              <a:ext cx="192" cy="600"/>
              <a:chOff x="2232" y="1896"/>
              <a:chExt cx="192" cy="600"/>
            </a:xfrm>
          </p:grpSpPr>
          <p:sp>
            <p:nvSpPr>
              <p:cNvPr id="162866" name="Rectangle 17"/>
              <p:cNvSpPr>
                <a:spLocks noChangeArrowheads="1"/>
              </p:cNvSpPr>
              <p:nvPr/>
            </p:nvSpPr>
            <p:spPr bwMode="auto">
              <a:xfrm>
                <a:off x="2316" y="2028"/>
                <a:ext cx="108" cy="28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FF33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67" name="Line 18"/>
              <p:cNvSpPr>
                <a:spLocks noChangeShapeType="1"/>
              </p:cNvSpPr>
              <p:nvPr/>
            </p:nvSpPr>
            <p:spPr bwMode="auto">
              <a:xfrm>
                <a:off x="2256" y="1896"/>
                <a:ext cx="108" cy="0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68" name="Line 19"/>
              <p:cNvSpPr>
                <a:spLocks noChangeShapeType="1"/>
              </p:cNvSpPr>
              <p:nvPr/>
            </p:nvSpPr>
            <p:spPr bwMode="auto">
              <a:xfrm>
                <a:off x="2232" y="2496"/>
                <a:ext cx="156" cy="0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69" name="Line 20"/>
              <p:cNvSpPr>
                <a:spLocks noChangeShapeType="1"/>
              </p:cNvSpPr>
              <p:nvPr/>
            </p:nvSpPr>
            <p:spPr bwMode="auto">
              <a:xfrm>
                <a:off x="2364" y="1896"/>
                <a:ext cx="0" cy="132"/>
              </a:xfrm>
              <a:prstGeom prst="line">
                <a:avLst/>
              </a:prstGeom>
              <a:noFill/>
              <a:ln w="9525" cap="rnd">
                <a:solidFill>
                  <a:srgbClr val="FF330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870" name="Line 21"/>
              <p:cNvSpPr>
                <a:spLocks noChangeShapeType="1"/>
              </p:cNvSpPr>
              <p:nvPr/>
            </p:nvSpPr>
            <p:spPr bwMode="auto">
              <a:xfrm flipV="1">
                <a:off x="2376" y="2304"/>
                <a:ext cx="0" cy="192"/>
              </a:xfrm>
              <a:prstGeom prst="line">
                <a:avLst/>
              </a:prstGeom>
              <a:noFill/>
              <a:ln w="9525" cap="rnd">
                <a:solidFill>
                  <a:srgbClr val="FF3300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4950" name="Text Box 22"/>
            <p:cNvSpPr txBox="1">
              <a:spLocks noChangeArrowheads="1"/>
            </p:cNvSpPr>
            <p:nvPr/>
          </p:nvSpPr>
          <p:spPr bwMode="auto">
            <a:xfrm>
              <a:off x="2412" y="1692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endParaRPr kumimoji="1" lang="en-US" altLang="zh-CN" sz="32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64967" name="Text Box 39"/>
          <p:cNvSpPr txBox="1">
            <a:spLocks noChangeArrowheads="1"/>
          </p:cNvSpPr>
          <p:nvPr/>
        </p:nvSpPr>
        <p:spPr bwMode="auto">
          <a:xfrm>
            <a:off x="668338" y="5084763"/>
            <a:ext cx="80010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一般来说， </a:t>
            </a:r>
            <a:r>
              <a:rPr kumimoji="1"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32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越大越好。 </a:t>
            </a:r>
            <a:r>
              <a:rPr kumimoji="1"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32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越大，</a:t>
            </a:r>
            <a:r>
              <a:rPr kumimoji="1"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就越小，</a:t>
            </a:r>
            <a:r>
              <a:rPr kumimoji="1"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就越接近</a:t>
            </a:r>
            <a:r>
              <a:rPr kumimoji="1" lang="en-US" altLang="zh-CN" sz="32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S</a:t>
            </a:r>
            <a:endParaRPr kumimoji="1" lang="en-US" altLang="zh-CN" sz="3200" b="1" baseline="-250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5" name="Group 40"/>
          <p:cNvGrpSpPr/>
          <p:nvPr/>
        </p:nvGrpSpPr>
        <p:grpSpPr bwMode="auto">
          <a:xfrm>
            <a:off x="1933575" y="2697163"/>
            <a:ext cx="3763963" cy="2187575"/>
            <a:chOff x="2004" y="283"/>
            <a:chExt cx="2568" cy="1378"/>
          </a:xfrm>
        </p:grpSpPr>
        <p:grpSp>
          <p:nvGrpSpPr>
            <p:cNvPr id="162846" name="Group 41"/>
            <p:cNvGrpSpPr/>
            <p:nvPr/>
          </p:nvGrpSpPr>
          <p:grpSpPr bwMode="auto">
            <a:xfrm>
              <a:off x="2294" y="283"/>
              <a:ext cx="1950" cy="1008"/>
              <a:chOff x="1989" y="1179"/>
              <a:chExt cx="1800" cy="1008"/>
            </a:xfrm>
          </p:grpSpPr>
          <p:grpSp>
            <p:nvGrpSpPr>
              <p:cNvPr id="162849" name="Group 42"/>
              <p:cNvGrpSpPr/>
              <p:nvPr/>
            </p:nvGrpSpPr>
            <p:grpSpPr bwMode="auto">
              <a:xfrm>
                <a:off x="1989" y="1179"/>
                <a:ext cx="1800" cy="1008"/>
                <a:chOff x="1908" y="2592"/>
                <a:chExt cx="1800" cy="1008"/>
              </a:xfrm>
            </p:grpSpPr>
            <p:sp>
              <p:nvSpPr>
                <p:cNvPr id="162851" name="Rectangle 43"/>
                <p:cNvSpPr>
                  <a:spLocks noChangeArrowheads="1"/>
                </p:cNvSpPr>
                <p:nvPr/>
              </p:nvSpPr>
              <p:spPr bwMode="auto">
                <a:xfrm>
                  <a:off x="2495" y="2592"/>
                  <a:ext cx="625" cy="10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62852" name="Group 44"/>
                <p:cNvGrpSpPr/>
                <p:nvPr/>
              </p:nvGrpSpPr>
              <p:grpSpPr bwMode="auto">
                <a:xfrm>
                  <a:off x="1908" y="2724"/>
                  <a:ext cx="588" cy="96"/>
                  <a:chOff x="1908" y="2724"/>
                  <a:chExt cx="588" cy="96"/>
                </a:xfrm>
              </p:grpSpPr>
              <p:sp>
                <p:nvSpPr>
                  <p:cNvPr id="16286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784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3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908" y="272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2853" name="Group 47"/>
                <p:cNvGrpSpPr/>
                <p:nvPr/>
              </p:nvGrpSpPr>
              <p:grpSpPr bwMode="auto">
                <a:xfrm>
                  <a:off x="1908" y="3336"/>
                  <a:ext cx="588" cy="96"/>
                  <a:chOff x="1908" y="2724"/>
                  <a:chExt cx="588" cy="96"/>
                </a:xfrm>
              </p:grpSpPr>
              <p:sp>
                <p:nvSpPr>
                  <p:cNvPr id="16286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784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61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1908" y="272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2854" name="Group 50"/>
                <p:cNvGrpSpPr/>
                <p:nvPr/>
              </p:nvGrpSpPr>
              <p:grpSpPr bwMode="auto">
                <a:xfrm flipH="1">
                  <a:off x="3120" y="2724"/>
                  <a:ext cx="588" cy="96"/>
                  <a:chOff x="1908" y="2724"/>
                  <a:chExt cx="588" cy="96"/>
                </a:xfrm>
              </p:grpSpPr>
              <p:sp>
                <p:nvSpPr>
                  <p:cNvPr id="16285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784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9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908" y="272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2855" name="Group 53"/>
                <p:cNvGrpSpPr/>
                <p:nvPr/>
              </p:nvGrpSpPr>
              <p:grpSpPr bwMode="auto">
                <a:xfrm flipH="1">
                  <a:off x="3120" y="3336"/>
                  <a:ext cx="588" cy="96"/>
                  <a:chOff x="1908" y="2724"/>
                  <a:chExt cx="588" cy="96"/>
                </a:xfrm>
              </p:grpSpPr>
              <p:sp>
                <p:nvSpPr>
                  <p:cNvPr id="16285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784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857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908" y="272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64984" name="Text Box 56"/>
              <p:cNvSpPr txBox="1">
                <a:spLocks noChangeArrowheads="1"/>
              </p:cNvSpPr>
              <p:nvPr/>
            </p:nvSpPr>
            <p:spPr bwMode="auto">
              <a:xfrm>
                <a:off x="2708" y="1458"/>
                <a:ext cx="380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3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320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endPara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64985" name="Text Box 57"/>
            <p:cNvSpPr txBox="1">
              <a:spLocks noChangeArrowheads="1"/>
            </p:cNvSpPr>
            <p:nvPr/>
          </p:nvSpPr>
          <p:spPr bwMode="auto">
            <a:xfrm>
              <a:off x="2004" y="1296"/>
              <a:ext cx="100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输入端</a:t>
              </a:r>
              <a:endPara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4986" name="Text Box 58"/>
            <p:cNvSpPr txBox="1">
              <a:spLocks noChangeArrowheads="1"/>
            </p:cNvSpPr>
            <p:nvPr/>
          </p:nvSpPr>
          <p:spPr bwMode="auto">
            <a:xfrm>
              <a:off x="3564" y="1224"/>
              <a:ext cx="1008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输出端</a:t>
              </a:r>
              <a:endPara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2" name="Group 62"/>
          <p:cNvGrpSpPr/>
          <p:nvPr/>
        </p:nvGrpSpPr>
        <p:grpSpPr bwMode="auto">
          <a:xfrm>
            <a:off x="2366963" y="2133600"/>
            <a:ext cx="792162" cy="1874838"/>
            <a:chOff x="1491" y="1344"/>
            <a:chExt cx="499" cy="1181"/>
          </a:xfrm>
        </p:grpSpPr>
        <p:grpSp>
          <p:nvGrpSpPr>
            <p:cNvPr id="162839" name="Group 5"/>
            <p:cNvGrpSpPr/>
            <p:nvPr/>
          </p:nvGrpSpPr>
          <p:grpSpPr bwMode="auto">
            <a:xfrm>
              <a:off x="1655" y="1344"/>
              <a:ext cx="335" cy="395"/>
              <a:chOff x="2137" y="832"/>
              <a:chExt cx="335" cy="395"/>
            </a:xfrm>
          </p:grpSpPr>
          <p:sp>
            <p:nvSpPr>
              <p:cNvPr id="162844" name="Line 6"/>
              <p:cNvSpPr>
                <a:spLocks noChangeShapeType="1"/>
              </p:cNvSpPr>
              <p:nvPr/>
            </p:nvSpPr>
            <p:spPr bwMode="auto">
              <a:xfrm>
                <a:off x="2145" y="1227"/>
                <a:ext cx="327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4935" name="Text Box 7"/>
              <p:cNvSpPr txBox="1">
                <a:spLocks noChangeArrowheads="1"/>
              </p:cNvSpPr>
              <p:nvPr/>
            </p:nvSpPr>
            <p:spPr bwMode="auto">
              <a:xfrm>
                <a:off x="2137" y="832"/>
                <a:ext cx="291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32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3200" b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endPara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2840" name="Group 61"/>
            <p:cNvGrpSpPr/>
            <p:nvPr/>
          </p:nvGrpSpPr>
          <p:grpSpPr bwMode="auto">
            <a:xfrm>
              <a:off x="1491" y="1842"/>
              <a:ext cx="453" cy="683"/>
              <a:chOff x="1491" y="1842"/>
              <a:chExt cx="453" cy="683"/>
            </a:xfrm>
          </p:grpSpPr>
          <p:sp>
            <p:nvSpPr>
              <p:cNvPr id="764938" name="Text Box 10"/>
              <p:cNvSpPr txBox="1">
                <a:spLocks noChangeArrowheads="1"/>
              </p:cNvSpPr>
              <p:nvPr/>
            </p:nvSpPr>
            <p:spPr bwMode="auto">
              <a:xfrm>
                <a:off x="1491" y="1979"/>
                <a:ext cx="453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32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3200" b="1" baseline="-250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endPara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4987" name="Text Box 59"/>
              <p:cNvSpPr txBox="1">
                <a:spLocks noChangeArrowheads="1"/>
              </p:cNvSpPr>
              <p:nvPr/>
            </p:nvSpPr>
            <p:spPr bwMode="auto">
              <a:xfrm>
                <a:off x="1491" y="1842"/>
                <a:ext cx="453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32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4988" name="Text Box 60"/>
              <p:cNvSpPr txBox="1">
                <a:spLocks noChangeArrowheads="1"/>
              </p:cNvSpPr>
              <p:nvPr/>
            </p:nvSpPr>
            <p:spPr bwMode="auto">
              <a:xfrm>
                <a:off x="1491" y="2160"/>
                <a:ext cx="453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32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5" name="Group 71"/>
          <p:cNvGrpSpPr/>
          <p:nvPr/>
        </p:nvGrpSpPr>
        <p:grpSpPr bwMode="auto">
          <a:xfrm>
            <a:off x="0" y="2349500"/>
            <a:ext cx="2344738" cy="2503488"/>
            <a:chOff x="0" y="1480"/>
            <a:chExt cx="1477" cy="1577"/>
          </a:xfrm>
        </p:grpSpPr>
        <p:sp>
          <p:nvSpPr>
            <p:cNvPr id="162827" name="Rectangle 25"/>
            <p:cNvSpPr>
              <a:spLocks noChangeArrowheads="1"/>
            </p:cNvSpPr>
            <p:nvPr/>
          </p:nvSpPr>
          <p:spPr bwMode="auto">
            <a:xfrm>
              <a:off x="113" y="1525"/>
              <a:ext cx="1217" cy="1164"/>
            </a:xfrm>
            <a:prstGeom prst="rect">
              <a:avLst/>
            </a:prstGeom>
            <a:solidFill>
              <a:srgbClr val="CCFFCC"/>
            </a:solidFill>
            <a:ln w="9525" cap="rnd">
              <a:solidFill>
                <a:srgbClr val="000000"/>
              </a:solidFill>
              <a:prstDash val="sysDot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28" name="Line 28"/>
            <p:cNvSpPr>
              <a:spLocks noChangeShapeType="1"/>
            </p:cNvSpPr>
            <p:nvPr/>
          </p:nvSpPr>
          <p:spPr bwMode="auto">
            <a:xfrm>
              <a:off x="647" y="2505"/>
              <a:ext cx="8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29" name="Line 29"/>
            <p:cNvSpPr>
              <a:spLocks noChangeShapeType="1"/>
            </p:cNvSpPr>
            <p:nvPr/>
          </p:nvSpPr>
          <p:spPr bwMode="auto">
            <a:xfrm>
              <a:off x="643" y="1899"/>
              <a:ext cx="8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30" name="Rectangle 30"/>
            <p:cNvSpPr>
              <a:spLocks noChangeArrowheads="1"/>
            </p:cNvSpPr>
            <p:nvPr/>
          </p:nvSpPr>
          <p:spPr bwMode="auto">
            <a:xfrm>
              <a:off x="917" y="1842"/>
              <a:ext cx="320" cy="10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31" name="Oval 32"/>
            <p:cNvSpPr>
              <a:spLocks noChangeArrowheads="1"/>
            </p:cNvSpPr>
            <p:nvPr/>
          </p:nvSpPr>
          <p:spPr bwMode="auto">
            <a:xfrm>
              <a:off x="508" y="2069"/>
              <a:ext cx="280" cy="2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32" name="Line 34"/>
            <p:cNvSpPr>
              <a:spLocks noChangeShapeType="1"/>
            </p:cNvSpPr>
            <p:nvPr/>
          </p:nvSpPr>
          <p:spPr bwMode="auto">
            <a:xfrm flipH="1">
              <a:off x="657" y="1896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2833" name="Line 35"/>
            <p:cNvSpPr>
              <a:spLocks noChangeShapeType="1"/>
            </p:cNvSpPr>
            <p:nvPr/>
          </p:nvSpPr>
          <p:spPr bwMode="auto">
            <a:xfrm>
              <a:off x="657" y="1888"/>
              <a:ext cx="0" cy="6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4964" name="Text Box 36"/>
            <p:cNvSpPr txBox="1">
              <a:spLocks noChangeArrowheads="1"/>
            </p:cNvSpPr>
            <p:nvPr/>
          </p:nvSpPr>
          <p:spPr bwMode="auto">
            <a:xfrm>
              <a:off x="0" y="1987"/>
              <a:ext cx="660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S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4965" name="Text Box 37"/>
            <p:cNvSpPr txBox="1">
              <a:spLocks noChangeArrowheads="1"/>
            </p:cNvSpPr>
            <p:nvPr/>
          </p:nvSpPr>
          <p:spPr bwMode="auto">
            <a:xfrm>
              <a:off x="856" y="1480"/>
              <a:ext cx="58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S</a:t>
              </a:r>
              <a:endPara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4966" name="Text Box 38"/>
            <p:cNvSpPr txBox="1">
              <a:spLocks noChangeArrowheads="1"/>
            </p:cNvSpPr>
            <p:nvPr/>
          </p:nvSpPr>
          <p:spPr bwMode="auto">
            <a:xfrm>
              <a:off x="280" y="2692"/>
              <a:ext cx="925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32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信号源</a:t>
              </a:r>
              <a:endPara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4997" name="Text Box 69"/>
            <p:cNvSpPr txBox="1">
              <a:spLocks noChangeArrowheads="1"/>
            </p:cNvSpPr>
            <p:nvPr/>
          </p:nvSpPr>
          <p:spPr bwMode="auto">
            <a:xfrm>
              <a:off x="385" y="1797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4998" name="Text Box 70"/>
            <p:cNvSpPr txBox="1">
              <a:spLocks noChangeArrowheads="1"/>
            </p:cNvSpPr>
            <p:nvPr/>
          </p:nvSpPr>
          <p:spPr bwMode="auto">
            <a:xfrm>
              <a:off x="385" y="2205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6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6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autoUpdateAnimBg="0"/>
      <p:bldP spid="764942" grpId="0" autoUpdateAnimBg="0"/>
      <p:bldP spid="7649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ChangeArrowheads="1"/>
          </p:cNvSpPr>
          <p:nvPr/>
        </p:nvSpPr>
        <p:spPr bwMode="auto">
          <a:xfrm>
            <a:off x="250825" y="404813"/>
            <a:ext cx="45783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⑵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本征激发（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热激发）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737225" y="463550"/>
            <a:ext cx="3098800" cy="2879725"/>
            <a:chOff x="3586" y="201"/>
            <a:chExt cx="1952" cy="1814"/>
          </a:xfrm>
        </p:grpSpPr>
        <p:sp>
          <p:nvSpPr>
            <p:cNvPr id="125973" name="Oval 4"/>
            <p:cNvSpPr>
              <a:spLocks noChangeArrowheads="1"/>
            </p:cNvSpPr>
            <p:nvPr/>
          </p:nvSpPr>
          <p:spPr bwMode="auto">
            <a:xfrm>
              <a:off x="4479" y="610"/>
              <a:ext cx="86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4" name="Oval 5"/>
            <p:cNvSpPr>
              <a:spLocks noChangeArrowheads="1"/>
            </p:cNvSpPr>
            <p:nvPr/>
          </p:nvSpPr>
          <p:spPr bwMode="auto">
            <a:xfrm>
              <a:off x="3991" y="585"/>
              <a:ext cx="323" cy="315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5" name="Oval 6"/>
            <p:cNvSpPr>
              <a:spLocks noChangeArrowheads="1"/>
            </p:cNvSpPr>
            <p:nvPr/>
          </p:nvSpPr>
          <p:spPr bwMode="auto">
            <a:xfrm>
              <a:off x="3723" y="334"/>
              <a:ext cx="877" cy="83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6" name="Oval 7"/>
            <p:cNvSpPr>
              <a:spLocks noChangeArrowheads="1"/>
            </p:cNvSpPr>
            <p:nvPr/>
          </p:nvSpPr>
          <p:spPr bwMode="auto">
            <a:xfrm>
              <a:off x="4720" y="592"/>
              <a:ext cx="322" cy="315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7" name="Oval 8"/>
            <p:cNvSpPr>
              <a:spLocks noChangeArrowheads="1"/>
            </p:cNvSpPr>
            <p:nvPr/>
          </p:nvSpPr>
          <p:spPr bwMode="auto">
            <a:xfrm>
              <a:off x="4450" y="341"/>
              <a:ext cx="877" cy="83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8" name="Oval 9"/>
            <p:cNvSpPr>
              <a:spLocks noChangeArrowheads="1"/>
            </p:cNvSpPr>
            <p:nvPr/>
          </p:nvSpPr>
          <p:spPr bwMode="auto">
            <a:xfrm>
              <a:off x="3998" y="1288"/>
              <a:ext cx="323" cy="315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79" name="Oval 10"/>
            <p:cNvSpPr>
              <a:spLocks noChangeArrowheads="1"/>
            </p:cNvSpPr>
            <p:nvPr/>
          </p:nvSpPr>
          <p:spPr bwMode="auto">
            <a:xfrm>
              <a:off x="3729" y="1037"/>
              <a:ext cx="877" cy="83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0" name="Oval 11"/>
            <p:cNvSpPr>
              <a:spLocks noChangeArrowheads="1"/>
            </p:cNvSpPr>
            <p:nvPr/>
          </p:nvSpPr>
          <p:spPr bwMode="auto">
            <a:xfrm>
              <a:off x="4756" y="1296"/>
              <a:ext cx="322" cy="316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1" name="Oval 12"/>
            <p:cNvSpPr>
              <a:spLocks noChangeArrowheads="1"/>
            </p:cNvSpPr>
            <p:nvPr/>
          </p:nvSpPr>
          <p:spPr bwMode="auto">
            <a:xfrm>
              <a:off x="4488" y="1047"/>
              <a:ext cx="877" cy="83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2" name="Oval 13"/>
            <p:cNvSpPr>
              <a:spLocks noChangeArrowheads="1"/>
            </p:cNvSpPr>
            <p:nvPr/>
          </p:nvSpPr>
          <p:spPr bwMode="auto">
            <a:xfrm>
              <a:off x="4479" y="775"/>
              <a:ext cx="86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3" name="Oval 14"/>
            <p:cNvSpPr>
              <a:spLocks noChangeArrowheads="1"/>
            </p:cNvSpPr>
            <p:nvPr/>
          </p:nvSpPr>
          <p:spPr bwMode="auto">
            <a:xfrm>
              <a:off x="4956" y="1057"/>
              <a:ext cx="84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4" name="Oval 15"/>
            <p:cNvSpPr>
              <a:spLocks noChangeArrowheads="1"/>
            </p:cNvSpPr>
            <p:nvPr/>
          </p:nvSpPr>
          <p:spPr bwMode="auto">
            <a:xfrm>
              <a:off x="4797" y="1067"/>
              <a:ext cx="86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5" name="Oval 16"/>
            <p:cNvSpPr>
              <a:spLocks noChangeArrowheads="1"/>
            </p:cNvSpPr>
            <p:nvPr/>
          </p:nvSpPr>
          <p:spPr bwMode="auto">
            <a:xfrm>
              <a:off x="4497" y="1323"/>
              <a:ext cx="86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6" name="Oval 17"/>
            <p:cNvSpPr>
              <a:spLocks noChangeArrowheads="1"/>
            </p:cNvSpPr>
            <p:nvPr/>
          </p:nvSpPr>
          <p:spPr bwMode="auto">
            <a:xfrm>
              <a:off x="4497" y="1468"/>
              <a:ext cx="86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7" name="Oval 18"/>
            <p:cNvSpPr>
              <a:spLocks noChangeArrowheads="1"/>
            </p:cNvSpPr>
            <p:nvPr/>
          </p:nvSpPr>
          <p:spPr bwMode="auto">
            <a:xfrm>
              <a:off x="4041" y="1067"/>
              <a:ext cx="84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8" name="Oval 19"/>
            <p:cNvSpPr>
              <a:spLocks noChangeArrowheads="1"/>
            </p:cNvSpPr>
            <p:nvPr/>
          </p:nvSpPr>
          <p:spPr bwMode="auto">
            <a:xfrm>
              <a:off x="3757" y="1319"/>
              <a:ext cx="86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89" name="Oval 20"/>
            <p:cNvSpPr>
              <a:spLocks noChangeArrowheads="1"/>
            </p:cNvSpPr>
            <p:nvPr/>
          </p:nvSpPr>
          <p:spPr bwMode="auto">
            <a:xfrm>
              <a:off x="3757" y="1466"/>
              <a:ext cx="86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0" name="Oval 21"/>
            <p:cNvSpPr>
              <a:spLocks noChangeArrowheads="1"/>
            </p:cNvSpPr>
            <p:nvPr/>
          </p:nvSpPr>
          <p:spPr bwMode="auto">
            <a:xfrm>
              <a:off x="4046" y="360"/>
              <a:ext cx="86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1" name="Oval 22"/>
            <p:cNvSpPr>
              <a:spLocks noChangeArrowheads="1"/>
            </p:cNvSpPr>
            <p:nvPr/>
          </p:nvSpPr>
          <p:spPr bwMode="auto">
            <a:xfrm>
              <a:off x="4196" y="360"/>
              <a:ext cx="86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2" name="Oval 23"/>
            <p:cNvSpPr>
              <a:spLocks noChangeArrowheads="1"/>
            </p:cNvSpPr>
            <p:nvPr/>
          </p:nvSpPr>
          <p:spPr bwMode="auto">
            <a:xfrm>
              <a:off x="3738" y="643"/>
              <a:ext cx="85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3" name="Oval 24"/>
            <p:cNvSpPr>
              <a:spLocks noChangeArrowheads="1"/>
            </p:cNvSpPr>
            <p:nvPr/>
          </p:nvSpPr>
          <p:spPr bwMode="auto">
            <a:xfrm>
              <a:off x="3748" y="781"/>
              <a:ext cx="84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4" name="Oval 25"/>
            <p:cNvSpPr>
              <a:spLocks noChangeArrowheads="1"/>
            </p:cNvSpPr>
            <p:nvPr/>
          </p:nvSpPr>
          <p:spPr bwMode="auto">
            <a:xfrm>
              <a:off x="4961" y="1766"/>
              <a:ext cx="86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5" name="Oval 26"/>
            <p:cNvSpPr>
              <a:spLocks noChangeArrowheads="1"/>
            </p:cNvSpPr>
            <p:nvPr/>
          </p:nvSpPr>
          <p:spPr bwMode="auto">
            <a:xfrm>
              <a:off x="4802" y="1775"/>
              <a:ext cx="86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5996" name="Group 27"/>
            <p:cNvGrpSpPr/>
            <p:nvPr/>
          </p:nvGrpSpPr>
          <p:grpSpPr bwMode="auto">
            <a:xfrm>
              <a:off x="5221" y="640"/>
              <a:ext cx="93" cy="232"/>
              <a:chOff x="3073" y="3321"/>
              <a:chExt cx="110" cy="282"/>
            </a:xfrm>
          </p:grpSpPr>
          <p:sp>
            <p:nvSpPr>
              <p:cNvPr id="126019" name="Oval 28"/>
              <p:cNvSpPr>
                <a:spLocks noChangeArrowheads="1"/>
              </p:cNvSpPr>
              <p:nvPr/>
            </p:nvSpPr>
            <p:spPr bwMode="auto">
              <a:xfrm>
                <a:off x="3073" y="349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6020" name="Oval 29"/>
              <p:cNvSpPr>
                <a:spLocks noChangeArrowheads="1"/>
              </p:cNvSpPr>
              <p:nvPr/>
            </p:nvSpPr>
            <p:spPr bwMode="auto">
              <a:xfrm>
                <a:off x="3081" y="332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5997" name="Oval 30"/>
            <p:cNvSpPr>
              <a:spLocks noChangeArrowheads="1"/>
            </p:cNvSpPr>
            <p:nvPr/>
          </p:nvSpPr>
          <p:spPr bwMode="auto">
            <a:xfrm>
              <a:off x="4195" y="1758"/>
              <a:ext cx="86" cy="9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8" name="Oval 31"/>
            <p:cNvSpPr>
              <a:spLocks noChangeArrowheads="1"/>
            </p:cNvSpPr>
            <p:nvPr/>
          </p:nvSpPr>
          <p:spPr bwMode="auto">
            <a:xfrm>
              <a:off x="4052" y="1763"/>
              <a:ext cx="85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999" name="Oval 32"/>
            <p:cNvSpPr>
              <a:spLocks noChangeArrowheads="1"/>
            </p:cNvSpPr>
            <p:nvPr/>
          </p:nvSpPr>
          <p:spPr bwMode="auto">
            <a:xfrm>
              <a:off x="4952" y="352"/>
              <a:ext cx="86" cy="9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0" name="Oval 33"/>
            <p:cNvSpPr>
              <a:spLocks noChangeArrowheads="1"/>
            </p:cNvSpPr>
            <p:nvPr/>
          </p:nvSpPr>
          <p:spPr bwMode="auto">
            <a:xfrm>
              <a:off x="4770" y="349"/>
              <a:ext cx="86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1" name="Oval 34"/>
            <p:cNvSpPr>
              <a:spLocks noChangeArrowheads="1"/>
            </p:cNvSpPr>
            <p:nvPr/>
          </p:nvSpPr>
          <p:spPr bwMode="auto">
            <a:xfrm>
              <a:off x="5244" y="1468"/>
              <a:ext cx="84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2" name="Oval 35"/>
            <p:cNvSpPr>
              <a:spLocks noChangeArrowheads="1"/>
            </p:cNvSpPr>
            <p:nvPr/>
          </p:nvSpPr>
          <p:spPr bwMode="auto">
            <a:xfrm>
              <a:off x="5249" y="1336"/>
              <a:ext cx="86" cy="92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3" name="Freeform 36"/>
            <p:cNvSpPr/>
            <p:nvPr/>
          </p:nvSpPr>
          <p:spPr bwMode="auto">
            <a:xfrm>
              <a:off x="5212" y="371"/>
              <a:ext cx="270" cy="771"/>
            </a:xfrm>
            <a:custGeom>
              <a:avLst/>
              <a:gdLst>
                <a:gd name="T0" fmla="*/ 201 w 320"/>
                <a:gd name="T1" fmla="*/ 12 h 940"/>
                <a:gd name="T2" fmla="*/ 203 w 320"/>
                <a:gd name="T3" fmla="*/ 12 h 940"/>
                <a:gd name="T4" fmla="*/ 101 w 320"/>
                <a:gd name="T5" fmla="*/ 87 h 940"/>
                <a:gd name="T6" fmla="*/ 14 w 320"/>
                <a:gd name="T7" fmla="*/ 229 h 940"/>
                <a:gd name="T8" fmla="*/ 21 w 320"/>
                <a:gd name="T9" fmla="*/ 416 h 940"/>
                <a:gd name="T10" fmla="*/ 111 w 320"/>
                <a:gd name="T11" fmla="*/ 550 h 940"/>
                <a:gd name="T12" fmla="*/ 162 w 320"/>
                <a:gd name="T13" fmla="*/ 595 h 940"/>
                <a:gd name="T14" fmla="*/ 217 w 320"/>
                <a:gd name="T15" fmla="*/ 625 h 940"/>
                <a:gd name="T16" fmla="*/ 225 w 320"/>
                <a:gd name="T17" fmla="*/ 632 h 940"/>
                <a:gd name="T18" fmla="*/ 217 w 320"/>
                <a:gd name="T19" fmla="*/ 625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4" name="Freeform 37"/>
            <p:cNvSpPr/>
            <p:nvPr/>
          </p:nvSpPr>
          <p:spPr bwMode="auto">
            <a:xfrm>
              <a:off x="5229" y="1064"/>
              <a:ext cx="269" cy="772"/>
            </a:xfrm>
            <a:custGeom>
              <a:avLst/>
              <a:gdLst>
                <a:gd name="T0" fmla="*/ 199 w 320"/>
                <a:gd name="T1" fmla="*/ 12 h 940"/>
                <a:gd name="T2" fmla="*/ 202 w 320"/>
                <a:gd name="T3" fmla="*/ 12 h 940"/>
                <a:gd name="T4" fmla="*/ 100 w 320"/>
                <a:gd name="T5" fmla="*/ 87 h 940"/>
                <a:gd name="T6" fmla="*/ 13 w 320"/>
                <a:gd name="T7" fmla="*/ 229 h 940"/>
                <a:gd name="T8" fmla="*/ 21 w 320"/>
                <a:gd name="T9" fmla="*/ 417 h 940"/>
                <a:gd name="T10" fmla="*/ 111 w 320"/>
                <a:gd name="T11" fmla="*/ 552 h 940"/>
                <a:gd name="T12" fmla="*/ 161 w 320"/>
                <a:gd name="T13" fmla="*/ 597 h 940"/>
                <a:gd name="T14" fmla="*/ 215 w 320"/>
                <a:gd name="T15" fmla="*/ 627 h 940"/>
                <a:gd name="T16" fmla="*/ 224 w 320"/>
                <a:gd name="T17" fmla="*/ 634 h 940"/>
                <a:gd name="T18" fmla="*/ 215 w 320"/>
                <a:gd name="T19" fmla="*/ 627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5" name="Freeform 38"/>
            <p:cNvSpPr/>
            <p:nvPr/>
          </p:nvSpPr>
          <p:spPr bwMode="auto">
            <a:xfrm rot="-5400000">
              <a:off x="4042" y="-62"/>
              <a:ext cx="263" cy="790"/>
            </a:xfrm>
            <a:custGeom>
              <a:avLst/>
              <a:gdLst>
                <a:gd name="T0" fmla="*/ 191 w 320"/>
                <a:gd name="T1" fmla="*/ 13 h 940"/>
                <a:gd name="T2" fmla="*/ 193 w 320"/>
                <a:gd name="T3" fmla="*/ 13 h 940"/>
                <a:gd name="T4" fmla="*/ 96 w 320"/>
                <a:gd name="T5" fmla="*/ 91 h 940"/>
                <a:gd name="T6" fmla="*/ 13 w 320"/>
                <a:gd name="T7" fmla="*/ 240 h 940"/>
                <a:gd name="T8" fmla="*/ 21 w 320"/>
                <a:gd name="T9" fmla="*/ 436 h 940"/>
                <a:gd name="T10" fmla="*/ 106 w 320"/>
                <a:gd name="T11" fmla="*/ 577 h 940"/>
                <a:gd name="T12" fmla="*/ 154 w 320"/>
                <a:gd name="T13" fmla="*/ 625 h 940"/>
                <a:gd name="T14" fmla="*/ 206 w 320"/>
                <a:gd name="T15" fmla="*/ 656 h 940"/>
                <a:gd name="T16" fmla="*/ 214 w 320"/>
                <a:gd name="T17" fmla="*/ 664 h 940"/>
                <a:gd name="T18" fmla="*/ 206 w 320"/>
                <a:gd name="T19" fmla="*/ 656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6" name="Freeform 39"/>
            <p:cNvSpPr/>
            <p:nvPr/>
          </p:nvSpPr>
          <p:spPr bwMode="auto">
            <a:xfrm rot="-5400000">
              <a:off x="4778" y="-56"/>
              <a:ext cx="262" cy="789"/>
            </a:xfrm>
            <a:custGeom>
              <a:avLst/>
              <a:gdLst>
                <a:gd name="T0" fmla="*/ 189 w 320"/>
                <a:gd name="T1" fmla="*/ 13 h 940"/>
                <a:gd name="T2" fmla="*/ 192 w 320"/>
                <a:gd name="T3" fmla="*/ 13 h 940"/>
                <a:gd name="T4" fmla="*/ 95 w 320"/>
                <a:gd name="T5" fmla="*/ 91 h 940"/>
                <a:gd name="T6" fmla="*/ 13 w 320"/>
                <a:gd name="T7" fmla="*/ 239 h 940"/>
                <a:gd name="T8" fmla="*/ 20 w 320"/>
                <a:gd name="T9" fmla="*/ 436 h 940"/>
                <a:gd name="T10" fmla="*/ 106 w 320"/>
                <a:gd name="T11" fmla="*/ 577 h 940"/>
                <a:gd name="T12" fmla="*/ 152 w 320"/>
                <a:gd name="T13" fmla="*/ 624 h 940"/>
                <a:gd name="T14" fmla="*/ 205 w 320"/>
                <a:gd name="T15" fmla="*/ 655 h 940"/>
                <a:gd name="T16" fmla="*/ 212 w 320"/>
                <a:gd name="T17" fmla="*/ 662 h 940"/>
                <a:gd name="T18" fmla="*/ 205 w 320"/>
                <a:gd name="T19" fmla="*/ 655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7" name="Freeform 40"/>
            <p:cNvSpPr/>
            <p:nvPr/>
          </p:nvSpPr>
          <p:spPr bwMode="auto">
            <a:xfrm rot="5400000" flipV="1">
              <a:off x="4057" y="1463"/>
              <a:ext cx="262" cy="789"/>
            </a:xfrm>
            <a:custGeom>
              <a:avLst/>
              <a:gdLst>
                <a:gd name="T0" fmla="*/ 189 w 320"/>
                <a:gd name="T1" fmla="*/ 13 h 940"/>
                <a:gd name="T2" fmla="*/ 192 w 320"/>
                <a:gd name="T3" fmla="*/ 13 h 940"/>
                <a:gd name="T4" fmla="*/ 95 w 320"/>
                <a:gd name="T5" fmla="*/ 91 h 940"/>
                <a:gd name="T6" fmla="*/ 13 w 320"/>
                <a:gd name="T7" fmla="*/ 239 h 940"/>
                <a:gd name="T8" fmla="*/ 20 w 320"/>
                <a:gd name="T9" fmla="*/ 436 h 940"/>
                <a:gd name="T10" fmla="*/ 106 w 320"/>
                <a:gd name="T11" fmla="*/ 577 h 940"/>
                <a:gd name="T12" fmla="*/ 152 w 320"/>
                <a:gd name="T13" fmla="*/ 624 h 940"/>
                <a:gd name="T14" fmla="*/ 205 w 320"/>
                <a:gd name="T15" fmla="*/ 655 h 940"/>
                <a:gd name="T16" fmla="*/ 212 w 320"/>
                <a:gd name="T17" fmla="*/ 662 h 940"/>
                <a:gd name="T18" fmla="*/ 205 w 320"/>
                <a:gd name="T19" fmla="*/ 655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8" name="Freeform 41"/>
            <p:cNvSpPr/>
            <p:nvPr/>
          </p:nvSpPr>
          <p:spPr bwMode="auto">
            <a:xfrm rot="5400000" flipV="1">
              <a:off x="4789" y="1489"/>
              <a:ext cx="263" cy="789"/>
            </a:xfrm>
            <a:custGeom>
              <a:avLst/>
              <a:gdLst>
                <a:gd name="T0" fmla="*/ 191 w 320"/>
                <a:gd name="T1" fmla="*/ 13 h 940"/>
                <a:gd name="T2" fmla="*/ 193 w 320"/>
                <a:gd name="T3" fmla="*/ 13 h 940"/>
                <a:gd name="T4" fmla="*/ 96 w 320"/>
                <a:gd name="T5" fmla="*/ 91 h 940"/>
                <a:gd name="T6" fmla="*/ 13 w 320"/>
                <a:gd name="T7" fmla="*/ 239 h 940"/>
                <a:gd name="T8" fmla="*/ 21 w 320"/>
                <a:gd name="T9" fmla="*/ 436 h 940"/>
                <a:gd name="T10" fmla="*/ 106 w 320"/>
                <a:gd name="T11" fmla="*/ 577 h 940"/>
                <a:gd name="T12" fmla="*/ 154 w 320"/>
                <a:gd name="T13" fmla="*/ 624 h 940"/>
                <a:gd name="T14" fmla="*/ 206 w 320"/>
                <a:gd name="T15" fmla="*/ 655 h 940"/>
                <a:gd name="T16" fmla="*/ 214 w 320"/>
                <a:gd name="T17" fmla="*/ 662 h 940"/>
                <a:gd name="T18" fmla="*/ 206 w 320"/>
                <a:gd name="T19" fmla="*/ 655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09" name="Freeform 42"/>
            <p:cNvSpPr/>
            <p:nvPr/>
          </p:nvSpPr>
          <p:spPr bwMode="auto">
            <a:xfrm flipH="1" flipV="1">
              <a:off x="3586" y="332"/>
              <a:ext cx="268" cy="773"/>
            </a:xfrm>
            <a:custGeom>
              <a:avLst/>
              <a:gdLst>
                <a:gd name="T0" fmla="*/ 198 w 320"/>
                <a:gd name="T1" fmla="*/ 12 h 940"/>
                <a:gd name="T2" fmla="*/ 201 w 320"/>
                <a:gd name="T3" fmla="*/ 12 h 940"/>
                <a:gd name="T4" fmla="*/ 100 w 320"/>
                <a:gd name="T5" fmla="*/ 87 h 940"/>
                <a:gd name="T6" fmla="*/ 13 w 320"/>
                <a:gd name="T7" fmla="*/ 230 h 940"/>
                <a:gd name="T8" fmla="*/ 21 w 320"/>
                <a:gd name="T9" fmla="*/ 418 h 940"/>
                <a:gd name="T10" fmla="*/ 110 w 320"/>
                <a:gd name="T11" fmla="*/ 553 h 940"/>
                <a:gd name="T12" fmla="*/ 159 w 320"/>
                <a:gd name="T13" fmla="*/ 599 h 940"/>
                <a:gd name="T14" fmla="*/ 214 w 320"/>
                <a:gd name="T15" fmla="*/ 628 h 940"/>
                <a:gd name="T16" fmla="*/ 222 w 320"/>
                <a:gd name="T17" fmla="*/ 636 h 940"/>
                <a:gd name="T18" fmla="*/ 214 w 320"/>
                <a:gd name="T19" fmla="*/ 628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10" name="Freeform 43"/>
            <p:cNvSpPr/>
            <p:nvPr/>
          </p:nvSpPr>
          <p:spPr bwMode="auto">
            <a:xfrm flipH="1" flipV="1">
              <a:off x="3593" y="1068"/>
              <a:ext cx="268" cy="772"/>
            </a:xfrm>
            <a:custGeom>
              <a:avLst/>
              <a:gdLst>
                <a:gd name="T0" fmla="*/ 198 w 320"/>
                <a:gd name="T1" fmla="*/ 12 h 940"/>
                <a:gd name="T2" fmla="*/ 201 w 320"/>
                <a:gd name="T3" fmla="*/ 12 h 940"/>
                <a:gd name="T4" fmla="*/ 100 w 320"/>
                <a:gd name="T5" fmla="*/ 87 h 940"/>
                <a:gd name="T6" fmla="*/ 13 w 320"/>
                <a:gd name="T7" fmla="*/ 229 h 940"/>
                <a:gd name="T8" fmla="*/ 21 w 320"/>
                <a:gd name="T9" fmla="*/ 417 h 940"/>
                <a:gd name="T10" fmla="*/ 110 w 320"/>
                <a:gd name="T11" fmla="*/ 552 h 940"/>
                <a:gd name="T12" fmla="*/ 159 w 320"/>
                <a:gd name="T13" fmla="*/ 597 h 940"/>
                <a:gd name="T14" fmla="*/ 214 w 320"/>
                <a:gd name="T15" fmla="*/ 627 h 940"/>
                <a:gd name="T16" fmla="*/ 222 w 320"/>
                <a:gd name="T17" fmla="*/ 634 h 940"/>
                <a:gd name="T18" fmla="*/ 214 w 320"/>
                <a:gd name="T19" fmla="*/ 627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60" name="Text Box 44"/>
            <p:cNvSpPr txBox="1">
              <a:spLocks noChangeArrowheads="1"/>
            </p:cNvSpPr>
            <p:nvPr/>
          </p:nvSpPr>
          <p:spPr bwMode="auto">
            <a:xfrm>
              <a:off x="4787" y="1287"/>
              <a:ext cx="373" cy="289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si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  <p:sp>
          <p:nvSpPr>
            <p:cNvPr id="126012" name="Oval 45"/>
            <p:cNvSpPr>
              <a:spLocks noChangeArrowheads="1"/>
            </p:cNvSpPr>
            <p:nvPr/>
          </p:nvSpPr>
          <p:spPr bwMode="auto">
            <a:xfrm>
              <a:off x="4178" y="1062"/>
              <a:ext cx="86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13" name="Oval 46"/>
            <p:cNvSpPr>
              <a:spLocks noChangeArrowheads="1"/>
            </p:cNvSpPr>
            <p:nvPr/>
          </p:nvSpPr>
          <p:spPr bwMode="auto">
            <a:xfrm>
              <a:off x="5452" y="830"/>
              <a:ext cx="86" cy="9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14" name="Oval 47"/>
            <p:cNvSpPr>
              <a:spLocks noChangeArrowheads="1"/>
            </p:cNvSpPr>
            <p:nvPr/>
          </p:nvSpPr>
          <p:spPr bwMode="auto">
            <a:xfrm>
              <a:off x="4167" y="1053"/>
              <a:ext cx="106" cy="10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015" name="Line 48"/>
            <p:cNvSpPr>
              <a:spLocks noChangeShapeType="1"/>
            </p:cNvSpPr>
            <p:nvPr/>
          </p:nvSpPr>
          <p:spPr bwMode="auto">
            <a:xfrm flipV="1">
              <a:off x="4316" y="882"/>
              <a:ext cx="1118" cy="2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arrow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8065" name="Text Box 49"/>
            <p:cNvSpPr txBox="1">
              <a:spLocks noChangeArrowheads="1"/>
            </p:cNvSpPr>
            <p:nvPr/>
          </p:nvSpPr>
          <p:spPr bwMode="auto">
            <a:xfrm>
              <a:off x="4756" y="576"/>
              <a:ext cx="372" cy="289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si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  <p:sp>
          <p:nvSpPr>
            <p:cNvPr id="598066" name="Text Box 50"/>
            <p:cNvSpPr txBox="1">
              <a:spLocks noChangeArrowheads="1"/>
            </p:cNvSpPr>
            <p:nvPr/>
          </p:nvSpPr>
          <p:spPr bwMode="auto">
            <a:xfrm>
              <a:off x="4024" y="576"/>
              <a:ext cx="373" cy="289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si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  <p:sp>
          <p:nvSpPr>
            <p:cNvPr id="598067" name="Text Box 51"/>
            <p:cNvSpPr txBox="1">
              <a:spLocks noChangeArrowheads="1"/>
            </p:cNvSpPr>
            <p:nvPr/>
          </p:nvSpPr>
          <p:spPr bwMode="auto">
            <a:xfrm>
              <a:off x="4009" y="1295"/>
              <a:ext cx="372" cy="288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si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</p:grpSp>
      <p:sp>
        <p:nvSpPr>
          <p:cNvPr id="598068" name="AutoShape 52"/>
          <p:cNvSpPr>
            <a:spLocks noChangeArrowheads="1"/>
          </p:cNvSpPr>
          <p:nvPr/>
        </p:nvSpPr>
        <p:spPr bwMode="auto">
          <a:xfrm>
            <a:off x="5467350" y="2533650"/>
            <a:ext cx="574675" cy="917575"/>
          </a:xfrm>
          <a:prstGeom prst="wedgeRoundRectCallout">
            <a:avLst>
              <a:gd name="adj1" fmla="val 159667"/>
              <a:gd name="adj2" fmla="val -100000"/>
              <a:gd name="adj3" fmla="val 16667"/>
            </a:avLst>
          </a:prstGeom>
          <a:solidFill>
            <a:schemeClr val="bg1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空穴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8069" name="AutoShape 53"/>
          <p:cNvSpPr>
            <a:spLocks noChangeArrowheads="1"/>
          </p:cNvSpPr>
          <p:nvPr/>
        </p:nvSpPr>
        <p:spPr bwMode="auto">
          <a:xfrm>
            <a:off x="8210550" y="2938463"/>
            <a:ext cx="574675" cy="1706562"/>
          </a:xfrm>
          <a:prstGeom prst="wedgeRoundRectCallout">
            <a:avLst>
              <a:gd name="adj1" fmla="val 46963"/>
              <a:gd name="adj2" fmla="val -110370"/>
              <a:gd name="adj3" fmla="val 16667"/>
            </a:avLst>
          </a:prstGeom>
          <a:solidFill>
            <a:schemeClr val="bg1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自由电子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4" name="Group 54"/>
          <p:cNvGrpSpPr/>
          <p:nvPr/>
        </p:nvGrpSpPr>
        <p:grpSpPr bwMode="auto">
          <a:xfrm>
            <a:off x="263525" y="1511300"/>
            <a:ext cx="4822825" cy="1125538"/>
            <a:chOff x="130" y="427"/>
            <a:chExt cx="2978" cy="709"/>
          </a:xfrm>
        </p:grpSpPr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2112" y="427"/>
              <a:ext cx="99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自由电子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98072" name="Rectangle 56"/>
            <p:cNvSpPr>
              <a:spLocks noChangeArrowheads="1"/>
            </p:cNvSpPr>
            <p:nvPr/>
          </p:nvSpPr>
          <p:spPr bwMode="auto">
            <a:xfrm>
              <a:off x="130" y="569"/>
              <a:ext cx="18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本征激发成对产生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98073" name="Rectangle 57"/>
            <p:cNvSpPr>
              <a:spLocks noChangeArrowheads="1"/>
            </p:cNvSpPr>
            <p:nvPr/>
          </p:nvSpPr>
          <p:spPr bwMode="auto">
            <a:xfrm>
              <a:off x="2164" y="809"/>
              <a:ext cx="60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空穴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25972" name="AutoShape 58"/>
            <p:cNvSpPr/>
            <p:nvPr/>
          </p:nvSpPr>
          <p:spPr bwMode="auto">
            <a:xfrm>
              <a:off x="2026" y="576"/>
              <a:ext cx="171" cy="456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31750">
              <a:solidFill>
                <a:srgbClr val="0000CC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8075" name="Rectangle 59"/>
          <p:cNvSpPr>
            <a:spLocks noChangeArrowheads="1"/>
          </p:cNvSpPr>
          <p:nvPr/>
        </p:nvSpPr>
        <p:spPr bwMode="auto">
          <a:xfrm>
            <a:off x="274638" y="2128838"/>
            <a:ext cx="3098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⑶ 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两种载流子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8076" name="Rectangle 60"/>
          <p:cNvSpPr>
            <a:spLocks noChangeArrowheads="1"/>
          </p:cNvSpPr>
          <p:nvPr/>
        </p:nvSpPr>
        <p:spPr bwMode="auto">
          <a:xfrm>
            <a:off x="228600" y="2640013"/>
            <a:ext cx="4021138" cy="860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半导体中有自由电子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和空穴两种载流子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8077" name="Text Box 61"/>
          <p:cNvSpPr txBox="1">
            <a:spLocks noChangeArrowheads="1"/>
          </p:cNvSpPr>
          <p:nvPr/>
        </p:nvSpPr>
        <p:spPr bwMode="auto">
          <a:xfrm>
            <a:off x="133350" y="3452813"/>
            <a:ext cx="6908800" cy="9461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666750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本征半导体两端外加电压时，将出现两部分电流，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电子流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和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空穴流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8078" name="Line 62"/>
          <p:cNvSpPr>
            <a:spLocks noChangeShapeType="1"/>
          </p:cNvSpPr>
          <p:nvPr/>
        </p:nvSpPr>
        <p:spPr bwMode="auto">
          <a:xfrm>
            <a:off x="5207000" y="315913"/>
            <a:ext cx="19050" cy="3314700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598079" name="Line 63"/>
          <p:cNvSpPr>
            <a:spLocks noChangeShapeType="1"/>
          </p:cNvSpPr>
          <p:nvPr/>
        </p:nvSpPr>
        <p:spPr bwMode="auto">
          <a:xfrm>
            <a:off x="5207000" y="3535363"/>
            <a:ext cx="2743200" cy="0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312738" y="4400550"/>
            <a:ext cx="170338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⑷ 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复合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8081" name="Rectangle 65"/>
          <p:cNvSpPr>
            <a:spLocks noChangeArrowheads="1"/>
          </p:cNvSpPr>
          <p:nvPr/>
        </p:nvSpPr>
        <p:spPr bwMode="auto">
          <a:xfrm>
            <a:off x="900113" y="4941888"/>
            <a:ext cx="54737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复合使自由电子和空穴成对减少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8082" name="Rectangle 66"/>
          <p:cNvSpPr>
            <a:spLocks noChangeArrowheads="1"/>
          </p:cNvSpPr>
          <p:nvPr/>
        </p:nvSpPr>
        <p:spPr bwMode="auto">
          <a:xfrm>
            <a:off x="209550" y="5373688"/>
            <a:ext cx="8307388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在一定温度下，热激发和复合处于动平衡状态。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半导体中的载流子数目一定。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8083" name="Rectangle 67"/>
          <p:cNvSpPr>
            <a:spLocks noChangeArrowheads="1"/>
          </p:cNvSpPr>
          <p:nvPr/>
        </p:nvSpPr>
        <p:spPr bwMode="auto">
          <a:xfrm>
            <a:off x="250825" y="836613"/>
            <a:ext cx="4978400" cy="895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温度升高、光照增强使价电子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摆脱原子核的束缚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8084" name="Rectangle 68"/>
          <p:cNvSpPr>
            <a:spLocks noChangeArrowheads="1"/>
          </p:cNvSpPr>
          <p:nvPr/>
        </p:nvSpPr>
        <p:spPr bwMode="auto">
          <a:xfrm>
            <a:off x="1978025" y="4446588"/>
            <a:ext cx="37179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自由电子与空穴相遇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59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autoUpdateAnimBg="0"/>
      <p:bldP spid="598068" grpId="0" animBg="1" autoUpdateAnimBg="0"/>
      <p:bldP spid="598069" grpId="0" animBg="1" autoUpdateAnimBg="0"/>
      <p:bldP spid="598075" grpId="0" autoUpdateAnimBg="0"/>
      <p:bldP spid="598076" grpId="0" autoUpdateAnimBg="0"/>
      <p:bldP spid="598077" grpId="0" autoUpdateAnimBg="0"/>
      <p:bldP spid="598078" grpId="0" animBg="1"/>
      <p:bldP spid="598079" grpId="0" animBg="1"/>
      <p:bldP spid="598080" grpId="0" autoUpdateAnimBg="0"/>
      <p:bldP spid="598081" grpId="0" autoUpdateAnimBg="0"/>
      <p:bldP spid="598082" grpId="0" autoUpdateAnimBg="0"/>
      <p:bldP spid="598083" grpId="0" autoUpdateAnimBg="0"/>
      <p:bldP spid="598084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3600450" cy="579437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(3)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输出电阻</a:t>
            </a:r>
            <a:r>
              <a:rPr kumimoji="1" lang="en-US" altLang="zh-CN" sz="3200" b="1" i="1" dirty="0" err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3200" b="1" baseline="-25000" dirty="0" err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endParaRPr kumimoji="1" lang="en-US" altLang="zh-CN" sz="3200" b="1" dirty="0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5983" name="Text Box 31"/>
          <p:cNvSpPr txBox="1">
            <a:spLocks noChangeArrowheads="1"/>
          </p:cNvSpPr>
          <p:nvPr/>
        </p:nvSpPr>
        <p:spPr bwMode="auto">
          <a:xfrm>
            <a:off x="323850" y="927100"/>
            <a:ext cx="8351838" cy="137318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indent="666750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放大电路对其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负载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而言，相当于信号源，我们可以将它等效为戴维宁等效电路，这个戴维宁等效电路的内阻就是输出电阻。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5984" name="AutoShape 32"/>
          <p:cNvSpPr>
            <a:spLocks noChangeArrowheads="1"/>
          </p:cNvSpPr>
          <p:nvPr/>
        </p:nvSpPr>
        <p:spPr bwMode="auto">
          <a:xfrm>
            <a:off x="1692275" y="2492375"/>
            <a:ext cx="4210050" cy="17716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3"/>
          <p:cNvGrpSpPr/>
          <p:nvPr/>
        </p:nvGrpSpPr>
        <p:grpSpPr bwMode="auto">
          <a:xfrm>
            <a:off x="2268538" y="4365625"/>
            <a:ext cx="3333750" cy="2016125"/>
            <a:chOff x="1692" y="2856"/>
            <a:chExt cx="2275" cy="1296"/>
          </a:xfrm>
        </p:grpSpPr>
        <p:sp>
          <p:nvSpPr>
            <p:cNvPr id="163894" name="AutoShape 34"/>
            <p:cNvSpPr>
              <a:spLocks noChangeArrowheads="1"/>
            </p:cNvSpPr>
            <p:nvPr/>
          </p:nvSpPr>
          <p:spPr bwMode="auto">
            <a:xfrm>
              <a:off x="2485" y="2868"/>
              <a:ext cx="1482" cy="128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95" name="AutoShape 35" descr="水滴"/>
            <p:cNvSpPr>
              <a:spLocks noChangeArrowheads="1"/>
            </p:cNvSpPr>
            <p:nvPr/>
          </p:nvSpPr>
          <p:spPr bwMode="auto">
            <a:xfrm rot="-1823189">
              <a:off x="1692" y="2856"/>
              <a:ext cx="494" cy="1008"/>
            </a:xfrm>
            <a:prstGeom prst="curvedRightArrow">
              <a:avLst>
                <a:gd name="adj1" fmla="val 55301"/>
                <a:gd name="adj2" fmla="val 81619"/>
                <a:gd name="adj3" fmla="val 33333"/>
              </a:avLst>
            </a:prstGeom>
            <a:blipFill dpi="0" rotWithShape="0">
              <a:blip r:embed="rId1"/>
              <a:srcRect/>
              <a:tile tx="0" ty="0" sx="100000" sy="100000" flip="none" algn="tl"/>
            </a:blipFill>
            <a:ln w="38100">
              <a:solidFill>
                <a:srgbClr val="FF3300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36"/>
          <p:cNvGrpSpPr/>
          <p:nvPr/>
        </p:nvGrpSpPr>
        <p:grpSpPr bwMode="auto">
          <a:xfrm>
            <a:off x="6588125" y="2492375"/>
            <a:ext cx="1704975" cy="1143000"/>
            <a:chOff x="4512" y="1560"/>
            <a:chExt cx="948" cy="720"/>
          </a:xfrm>
        </p:grpSpPr>
        <p:sp>
          <p:nvSpPr>
            <p:cNvPr id="163892" name="AutoShape 37"/>
            <p:cNvSpPr>
              <a:spLocks noChangeArrowheads="1"/>
            </p:cNvSpPr>
            <p:nvPr/>
          </p:nvSpPr>
          <p:spPr bwMode="auto">
            <a:xfrm>
              <a:off x="4692" y="2004"/>
              <a:ext cx="396" cy="276"/>
            </a:xfrm>
            <a:prstGeom prst="leftArrow">
              <a:avLst>
                <a:gd name="adj1" fmla="val 50000"/>
                <a:gd name="adj2" fmla="val 35870"/>
              </a:avLst>
            </a:prstGeom>
            <a:solidFill>
              <a:srgbClr val="66FF66"/>
            </a:solidFill>
            <a:ln w="9525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3" name="Text Box 38"/>
            <p:cNvSpPr txBox="1">
              <a:spLocks noChangeArrowheads="1"/>
            </p:cNvSpPr>
            <p:nvPr/>
          </p:nvSpPr>
          <p:spPr bwMode="auto">
            <a:xfrm>
              <a:off x="4512" y="1560"/>
              <a:ext cx="94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anose="02020803070505020304" pitchFamily="18" charset="0"/>
                  <a:ea typeface="楷体_GB2312" pitchFamily="49" charset="-122"/>
                </a:rPr>
                <a:t>输出端</a:t>
              </a:r>
              <a:endParaRPr kumimoji="1" lang="zh-CN" altLang="en-US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71"/>
          <p:cNvGrpSpPr/>
          <p:nvPr/>
        </p:nvGrpSpPr>
        <p:grpSpPr bwMode="auto">
          <a:xfrm>
            <a:off x="1547813" y="2565400"/>
            <a:ext cx="4946650" cy="1600200"/>
            <a:chOff x="975" y="1616"/>
            <a:chExt cx="3116" cy="1008"/>
          </a:xfrm>
        </p:grpSpPr>
        <p:grpSp>
          <p:nvGrpSpPr>
            <p:cNvPr id="163868" name="Group 5"/>
            <p:cNvGrpSpPr/>
            <p:nvPr/>
          </p:nvGrpSpPr>
          <p:grpSpPr bwMode="auto">
            <a:xfrm>
              <a:off x="2290" y="1616"/>
              <a:ext cx="1801" cy="1008"/>
              <a:chOff x="1908" y="2592"/>
              <a:chExt cx="1800" cy="1008"/>
            </a:xfrm>
          </p:grpSpPr>
          <p:sp>
            <p:nvSpPr>
              <p:cNvPr id="163879" name="Rectangle 6"/>
              <p:cNvSpPr>
                <a:spLocks noChangeArrowheads="1"/>
              </p:cNvSpPr>
              <p:nvPr/>
            </p:nvSpPr>
            <p:spPr bwMode="auto">
              <a:xfrm>
                <a:off x="2495" y="2592"/>
                <a:ext cx="625" cy="10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3880" name="Group 7"/>
              <p:cNvGrpSpPr/>
              <p:nvPr/>
            </p:nvGrpSpPr>
            <p:grpSpPr bwMode="auto">
              <a:xfrm>
                <a:off x="1908" y="2724"/>
                <a:ext cx="588" cy="96"/>
                <a:chOff x="1908" y="2724"/>
                <a:chExt cx="588" cy="96"/>
              </a:xfrm>
            </p:grpSpPr>
            <p:sp>
              <p:nvSpPr>
                <p:cNvPr id="163890" name="Line 8"/>
                <p:cNvSpPr>
                  <a:spLocks noChangeShapeType="1"/>
                </p:cNvSpPr>
                <p:nvPr/>
              </p:nvSpPr>
              <p:spPr bwMode="auto">
                <a:xfrm>
                  <a:off x="2016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891" name="Oval 9"/>
                <p:cNvSpPr>
                  <a:spLocks noChangeArrowheads="1"/>
                </p:cNvSpPr>
                <p:nvPr/>
              </p:nvSpPr>
              <p:spPr bwMode="auto">
                <a:xfrm>
                  <a:off x="1908" y="27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881" name="Group 10"/>
              <p:cNvGrpSpPr/>
              <p:nvPr/>
            </p:nvGrpSpPr>
            <p:grpSpPr bwMode="auto">
              <a:xfrm>
                <a:off x="1908" y="3336"/>
                <a:ext cx="588" cy="96"/>
                <a:chOff x="1908" y="2724"/>
                <a:chExt cx="588" cy="96"/>
              </a:xfrm>
            </p:grpSpPr>
            <p:sp>
              <p:nvSpPr>
                <p:cNvPr id="163888" name="Line 11"/>
                <p:cNvSpPr>
                  <a:spLocks noChangeShapeType="1"/>
                </p:cNvSpPr>
                <p:nvPr/>
              </p:nvSpPr>
              <p:spPr bwMode="auto">
                <a:xfrm>
                  <a:off x="2016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889" name="Oval 12"/>
                <p:cNvSpPr>
                  <a:spLocks noChangeArrowheads="1"/>
                </p:cNvSpPr>
                <p:nvPr/>
              </p:nvSpPr>
              <p:spPr bwMode="auto">
                <a:xfrm>
                  <a:off x="1908" y="27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882" name="Group 13"/>
              <p:cNvGrpSpPr/>
              <p:nvPr/>
            </p:nvGrpSpPr>
            <p:grpSpPr bwMode="auto">
              <a:xfrm flipH="1">
                <a:off x="3120" y="2724"/>
                <a:ext cx="588" cy="96"/>
                <a:chOff x="1908" y="2724"/>
                <a:chExt cx="588" cy="96"/>
              </a:xfrm>
            </p:grpSpPr>
            <p:sp>
              <p:nvSpPr>
                <p:cNvPr id="163886" name="Line 14"/>
                <p:cNvSpPr>
                  <a:spLocks noChangeShapeType="1"/>
                </p:cNvSpPr>
                <p:nvPr/>
              </p:nvSpPr>
              <p:spPr bwMode="auto">
                <a:xfrm>
                  <a:off x="2016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887" name="Oval 15"/>
                <p:cNvSpPr>
                  <a:spLocks noChangeArrowheads="1"/>
                </p:cNvSpPr>
                <p:nvPr/>
              </p:nvSpPr>
              <p:spPr bwMode="auto">
                <a:xfrm>
                  <a:off x="1908" y="27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3883" name="Group 16"/>
              <p:cNvGrpSpPr/>
              <p:nvPr/>
            </p:nvGrpSpPr>
            <p:grpSpPr bwMode="auto">
              <a:xfrm flipH="1">
                <a:off x="3120" y="3336"/>
                <a:ext cx="588" cy="96"/>
                <a:chOff x="1908" y="2724"/>
                <a:chExt cx="588" cy="96"/>
              </a:xfrm>
            </p:grpSpPr>
            <p:sp>
              <p:nvSpPr>
                <p:cNvPr id="163884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784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3885" name="Oval 18"/>
                <p:cNvSpPr>
                  <a:spLocks noChangeArrowheads="1"/>
                </p:cNvSpPr>
                <p:nvPr/>
              </p:nvSpPr>
              <p:spPr bwMode="auto">
                <a:xfrm>
                  <a:off x="1908" y="272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3869" name="Text Box 19"/>
            <p:cNvSpPr txBox="1">
              <a:spLocks noChangeArrowheads="1"/>
            </p:cNvSpPr>
            <p:nvPr/>
          </p:nvSpPr>
          <p:spPr bwMode="auto">
            <a:xfrm>
              <a:off x="3016" y="1891"/>
              <a:ext cx="382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3200" b="1" i="1" baseline="-25000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endParaRPr kumimoji="1" lang="en-US" altLang="zh-CN" sz="3200" b="1" i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63870" name="Line 22"/>
            <p:cNvSpPr>
              <a:spLocks noChangeShapeType="1"/>
            </p:cNvSpPr>
            <p:nvPr/>
          </p:nvSpPr>
          <p:spPr bwMode="auto">
            <a:xfrm>
              <a:off x="1563" y="2415"/>
              <a:ext cx="7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1" name="Line 23"/>
            <p:cNvSpPr>
              <a:spLocks noChangeShapeType="1"/>
            </p:cNvSpPr>
            <p:nvPr/>
          </p:nvSpPr>
          <p:spPr bwMode="auto">
            <a:xfrm>
              <a:off x="1560" y="1809"/>
              <a:ext cx="7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163872" name="Rectangle 24"/>
            <p:cNvSpPr>
              <a:spLocks noChangeArrowheads="1"/>
            </p:cNvSpPr>
            <p:nvPr/>
          </p:nvSpPr>
          <p:spPr bwMode="auto">
            <a:xfrm>
              <a:off x="1809" y="1752"/>
              <a:ext cx="291" cy="109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3" name="Oval 26"/>
            <p:cNvSpPr>
              <a:spLocks noChangeArrowheads="1"/>
            </p:cNvSpPr>
            <p:nvPr/>
          </p:nvSpPr>
          <p:spPr bwMode="auto">
            <a:xfrm>
              <a:off x="1445" y="1973"/>
              <a:ext cx="255" cy="2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4" name="Line 28"/>
            <p:cNvSpPr>
              <a:spLocks noChangeShapeType="1"/>
            </p:cNvSpPr>
            <p:nvPr/>
          </p:nvSpPr>
          <p:spPr bwMode="auto">
            <a:xfrm flipH="1">
              <a:off x="1565" y="1806"/>
              <a:ext cx="7" cy="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5" name="Line 29"/>
            <p:cNvSpPr>
              <a:spLocks noChangeShapeType="1"/>
            </p:cNvSpPr>
            <p:nvPr/>
          </p:nvSpPr>
          <p:spPr bwMode="auto">
            <a:xfrm>
              <a:off x="1572" y="2237"/>
              <a:ext cx="0" cy="1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76" name="Text Box 30"/>
            <p:cNvSpPr txBox="1">
              <a:spLocks noChangeArrowheads="1"/>
            </p:cNvSpPr>
            <p:nvPr/>
          </p:nvSpPr>
          <p:spPr bwMode="auto">
            <a:xfrm>
              <a:off x="975" y="1897"/>
              <a:ext cx="600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S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63877" name="Text Box 66"/>
            <p:cNvSpPr txBox="1">
              <a:spLocks noChangeArrowheads="1"/>
            </p:cNvSpPr>
            <p:nvPr/>
          </p:nvSpPr>
          <p:spPr bwMode="auto">
            <a:xfrm>
              <a:off x="1247" y="1797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63878" name="Text Box 67"/>
            <p:cNvSpPr txBox="1">
              <a:spLocks noChangeArrowheads="1"/>
            </p:cNvSpPr>
            <p:nvPr/>
          </p:nvSpPr>
          <p:spPr bwMode="auto">
            <a:xfrm>
              <a:off x="1247" y="2160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0" name="Group 72"/>
          <p:cNvGrpSpPr/>
          <p:nvPr/>
        </p:nvGrpSpPr>
        <p:grpSpPr bwMode="auto">
          <a:xfrm>
            <a:off x="3708400" y="4437063"/>
            <a:ext cx="4538663" cy="1873250"/>
            <a:chOff x="2336" y="2795"/>
            <a:chExt cx="2859" cy="1180"/>
          </a:xfrm>
        </p:grpSpPr>
        <p:sp>
          <p:nvSpPr>
            <p:cNvPr id="163849" name="Rectangle 41"/>
            <p:cNvSpPr>
              <a:spLocks noChangeArrowheads="1"/>
            </p:cNvSpPr>
            <p:nvPr/>
          </p:nvSpPr>
          <p:spPr bwMode="auto">
            <a:xfrm>
              <a:off x="2363" y="2859"/>
              <a:ext cx="1117" cy="11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0" name="Line 42"/>
            <p:cNvSpPr>
              <a:spLocks noChangeShapeType="1"/>
            </p:cNvSpPr>
            <p:nvPr/>
          </p:nvSpPr>
          <p:spPr bwMode="auto">
            <a:xfrm flipH="1">
              <a:off x="3454" y="3135"/>
              <a:ext cx="5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51" name="Oval 43"/>
            <p:cNvSpPr>
              <a:spLocks noChangeArrowheads="1"/>
            </p:cNvSpPr>
            <p:nvPr/>
          </p:nvSpPr>
          <p:spPr bwMode="auto">
            <a:xfrm flipH="1">
              <a:off x="3992" y="3075"/>
              <a:ext cx="10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3852" name="Group 44"/>
            <p:cNvGrpSpPr/>
            <p:nvPr/>
          </p:nvGrpSpPr>
          <p:grpSpPr bwMode="auto">
            <a:xfrm>
              <a:off x="3454" y="3681"/>
              <a:ext cx="644" cy="96"/>
              <a:chOff x="3501" y="3777"/>
              <a:chExt cx="582" cy="96"/>
            </a:xfrm>
          </p:grpSpPr>
          <p:sp>
            <p:nvSpPr>
              <p:cNvPr id="163866" name="Line 45"/>
              <p:cNvSpPr>
                <a:spLocks noChangeShapeType="1"/>
              </p:cNvSpPr>
              <p:nvPr/>
            </p:nvSpPr>
            <p:spPr bwMode="auto">
              <a:xfrm flipH="1">
                <a:off x="3501" y="3837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867" name="Oval 46"/>
              <p:cNvSpPr>
                <a:spLocks noChangeArrowheads="1"/>
              </p:cNvSpPr>
              <p:nvPr/>
            </p:nvSpPr>
            <p:spPr bwMode="auto">
              <a:xfrm flipH="1">
                <a:off x="3987" y="3777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3853" name="Oval 48"/>
            <p:cNvSpPr>
              <a:spLocks noChangeArrowheads="1"/>
            </p:cNvSpPr>
            <p:nvPr/>
          </p:nvSpPr>
          <p:spPr bwMode="auto">
            <a:xfrm>
              <a:off x="2723" y="3300"/>
              <a:ext cx="281" cy="2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54" name="Line 50"/>
            <p:cNvSpPr>
              <a:spLocks noChangeShapeType="1"/>
            </p:cNvSpPr>
            <p:nvPr/>
          </p:nvSpPr>
          <p:spPr bwMode="auto">
            <a:xfrm flipH="1">
              <a:off x="2845" y="3138"/>
              <a:ext cx="6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55" name="Rectangle 51"/>
            <p:cNvSpPr>
              <a:spLocks noChangeArrowheads="1"/>
            </p:cNvSpPr>
            <p:nvPr/>
          </p:nvSpPr>
          <p:spPr bwMode="auto">
            <a:xfrm>
              <a:off x="3018" y="3072"/>
              <a:ext cx="346" cy="1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56" name="Line 52"/>
            <p:cNvSpPr>
              <a:spLocks noChangeShapeType="1"/>
            </p:cNvSpPr>
            <p:nvPr/>
          </p:nvSpPr>
          <p:spPr bwMode="auto">
            <a:xfrm>
              <a:off x="2859" y="3144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57" name="Line 53"/>
            <p:cNvSpPr>
              <a:spLocks noChangeShapeType="1"/>
            </p:cNvSpPr>
            <p:nvPr/>
          </p:nvSpPr>
          <p:spPr bwMode="auto">
            <a:xfrm flipH="1">
              <a:off x="2872" y="3744"/>
              <a:ext cx="6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58" name="Line 54"/>
            <p:cNvSpPr>
              <a:spLocks noChangeShapeType="1"/>
            </p:cNvSpPr>
            <p:nvPr/>
          </p:nvSpPr>
          <p:spPr bwMode="auto">
            <a:xfrm flipH="1">
              <a:off x="2859" y="3249"/>
              <a:ext cx="0" cy="5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3859" name="Text Box 55"/>
            <p:cNvSpPr txBox="1">
              <a:spLocks noChangeArrowheads="1"/>
            </p:cNvSpPr>
            <p:nvPr/>
          </p:nvSpPr>
          <p:spPr bwMode="auto">
            <a:xfrm>
              <a:off x="2938" y="2795"/>
              <a:ext cx="466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63860" name="Text Box 56"/>
            <p:cNvSpPr txBox="1">
              <a:spLocks noChangeArrowheads="1"/>
            </p:cNvSpPr>
            <p:nvPr/>
          </p:nvSpPr>
          <p:spPr bwMode="auto">
            <a:xfrm>
              <a:off x="2336" y="3156"/>
              <a:ext cx="49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so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63861" name="AutoShape 58"/>
            <p:cNvSpPr>
              <a:spLocks noChangeArrowheads="1"/>
            </p:cNvSpPr>
            <p:nvPr/>
          </p:nvSpPr>
          <p:spPr bwMode="auto">
            <a:xfrm>
              <a:off x="4410" y="3312"/>
              <a:ext cx="405" cy="276"/>
            </a:xfrm>
            <a:prstGeom prst="leftArrow">
              <a:avLst>
                <a:gd name="adj1" fmla="val 50000"/>
                <a:gd name="adj2" fmla="val 36685"/>
              </a:avLst>
            </a:prstGeom>
            <a:solidFill>
              <a:srgbClr val="66FF66"/>
            </a:solidFill>
            <a:ln w="9525">
              <a:solidFill>
                <a:srgbClr val="FF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2" name="Text Box 59"/>
            <p:cNvSpPr txBox="1">
              <a:spLocks noChangeArrowheads="1"/>
            </p:cNvSpPr>
            <p:nvPr/>
          </p:nvSpPr>
          <p:spPr bwMode="auto">
            <a:xfrm>
              <a:off x="4226" y="2868"/>
              <a:ext cx="96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3200" b="1">
                  <a:latin typeface="Times New Roman" panose="02020803070505020304" pitchFamily="18" charset="0"/>
                  <a:ea typeface="楷体_GB2312" pitchFamily="49" charset="-122"/>
                </a:rPr>
                <a:t>输出端</a:t>
              </a:r>
              <a:endParaRPr kumimoji="1" lang="zh-CN" altLang="en-US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pSp>
          <p:nvGrpSpPr>
            <p:cNvPr id="163863" name="Group 70"/>
            <p:cNvGrpSpPr/>
            <p:nvPr/>
          </p:nvGrpSpPr>
          <p:grpSpPr bwMode="auto">
            <a:xfrm>
              <a:off x="2608" y="3067"/>
              <a:ext cx="453" cy="728"/>
              <a:chOff x="657" y="3158"/>
              <a:chExt cx="453" cy="728"/>
            </a:xfrm>
          </p:grpSpPr>
          <p:sp>
            <p:nvSpPr>
              <p:cNvPr id="163864" name="Text Box 68"/>
              <p:cNvSpPr txBox="1">
                <a:spLocks noChangeArrowheads="1"/>
              </p:cNvSpPr>
              <p:nvPr/>
            </p:nvSpPr>
            <p:spPr bwMode="auto">
              <a:xfrm>
                <a:off x="657" y="3158"/>
                <a:ext cx="453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32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3865" name="Text Box 69"/>
              <p:cNvSpPr txBox="1">
                <a:spLocks noChangeArrowheads="1"/>
              </p:cNvSpPr>
              <p:nvPr/>
            </p:nvSpPr>
            <p:spPr bwMode="auto">
              <a:xfrm>
                <a:off x="657" y="3521"/>
                <a:ext cx="453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5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83" grpId="0" autoUpdateAnimBg="0" build="p"/>
      <p:bldP spid="76598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/>
          <p:nvPr/>
        </p:nvGrpSpPr>
        <p:grpSpPr bwMode="auto">
          <a:xfrm>
            <a:off x="1446213" y="3332163"/>
            <a:ext cx="2524125" cy="1873250"/>
            <a:chOff x="2744" y="2840"/>
            <a:chExt cx="1590" cy="1180"/>
          </a:xfrm>
        </p:grpSpPr>
        <p:sp>
          <p:nvSpPr>
            <p:cNvPr id="49178" name="Rectangle 23"/>
            <p:cNvSpPr>
              <a:spLocks noChangeArrowheads="1"/>
            </p:cNvSpPr>
            <p:nvPr/>
          </p:nvSpPr>
          <p:spPr bwMode="auto">
            <a:xfrm>
              <a:off x="2768" y="2904"/>
              <a:ext cx="1009" cy="11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Dot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9" name="Line 24"/>
            <p:cNvSpPr>
              <a:spLocks noChangeShapeType="1"/>
            </p:cNvSpPr>
            <p:nvPr/>
          </p:nvSpPr>
          <p:spPr bwMode="auto">
            <a:xfrm flipH="1">
              <a:off x="3753" y="3180"/>
              <a:ext cx="4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Oval 25"/>
            <p:cNvSpPr>
              <a:spLocks noChangeArrowheads="1"/>
            </p:cNvSpPr>
            <p:nvPr/>
          </p:nvSpPr>
          <p:spPr bwMode="auto">
            <a:xfrm flipH="1">
              <a:off x="4238" y="312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Line 27"/>
            <p:cNvSpPr>
              <a:spLocks noChangeShapeType="1"/>
            </p:cNvSpPr>
            <p:nvPr/>
          </p:nvSpPr>
          <p:spPr bwMode="auto">
            <a:xfrm flipH="1">
              <a:off x="3753" y="3786"/>
              <a:ext cx="4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2" name="Oval 28"/>
            <p:cNvSpPr>
              <a:spLocks noChangeArrowheads="1"/>
            </p:cNvSpPr>
            <p:nvPr/>
          </p:nvSpPr>
          <p:spPr bwMode="auto">
            <a:xfrm flipH="1">
              <a:off x="4238" y="372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Oval 30"/>
            <p:cNvSpPr>
              <a:spLocks noChangeArrowheads="1"/>
            </p:cNvSpPr>
            <p:nvPr/>
          </p:nvSpPr>
          <p:spPr bwMode="auto">
            <a:xfrm>
              <a:off x="3093" y="3345"/>
              <a:ext cx="254" cy="2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flipH="1">
              <a:off x="3204" y="3183"/>
              <a:ext cx="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49185" name="Rectangle 33"/>
            <p:cNvSpPr>
              <a:spLocks noChangeArrowheads="1"/>
            </p:cNvSpPr>
            <p:nvPr/>
          </p:nvSpPr>
          <p:spPr bwMode="auto">
            <a:xfrm>
              <a:off x="3360" y="3117"/>
              <a:ext cx="311" cy="10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>
              <a:off x="3216" y="3189"/>
              <a:ext cx="0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 flipH="1">
              <a:off x="3228" y="3789"/>
              <a:ext cx="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188" name="Line 36"/>
            <p:cNvSpPr>
              <a:spLocks noChangeShapeType="1"/>
            </p:cNvSpPr>
            <p:nvPr/>
          </p:nvSpPr>
          <p:spPr bwMode="auto">
            <a:xfrm>
              <a:off x="3216" y="3597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7013" name="Text Box 37"/>
            <p:cNvSpPr txBox="1">
              <a:spLocks noChangeArrowheads="1"/>
            </p:cNvSpPr>
            <p:nvPr/>
          </p:nvSpPr>
          <p:spPr bwMode="auto">
            <a:xfrm>
              <a:off x="3288" y="2840"/>
              <a:ext cx="4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7014" name="Text Box 38"/>
            <p:cNvSpPr txBox="1">
              <a:spLocks noChangeArrowheads="1"/>
            </p:cNvSpPr>
            <p:nvPr/>
          </p:nvSpPr>
          <p:spPr bwMode="auto">
            <a:xfrm>
              <a:off x="2744" y="3203"/>
              <a:ext cx="443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so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7025" name="Text Box 49"/>
            <p:cNvSpPr txBox="1">
              <a:spLocks noChangeArrowheads="1"/>
            </p:cNvSpPr>
            <p:nvPr/>
          </p:nvSpPr>
          <p:spPr bwMode="auto">
            <a:xfrm>
              <a:off x="2926" y="3112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7026" name="Text Box 50"/>
            <p:cNvSpPr txBox="1">
              <a:spLocks noChangeArrowheads="1"/>
            </p:cNvSpPr>
            <p:nvPr/>
          </p:nvSpPr>
          <p:spPr bwMode="auto">
            <a:xfrm>
              <a:off x="2926" y="3430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9156" name="Group 2"/>
          <p:cNvGrpSpPr/>
          <p:nvPr/>
        </p:nvGrpSpPr>
        <p:grpSpPr bwMode="auto">
          <a:xfrm>
            <a:off x="7780338" y="568325"/>
            <a:ext cx="895350" cy="2068513"/>
            <a:chOff x="4341" y="267"/>
            <a:chExt cx="564" cy="1303"/>
          </a:xfrm>
        </p:grpSpPr>
        <p:grpSp>
          <p:nvGrpSpPr>
            <p:cNvPr id="49170" name="Group 3"/>
            <p:cNvGrpSpPr/>
            <p:nvPr/>
          </p:nvGrpSpPr>
          <p:grpSpPr bwMode="auto">
            <a:xfrm>
              <a:off x="4341" y="446"/>
              <a:ext cx="448" cy="1124"/>
              <a:chOff x="4341" y="446"/>
              <a:chExt cx="448" cy="1124"/>
            </a:xfrm>
          </p:grpSpPr>
          <p:sp>
            <p:nvSpPr>
              <p:cNvPr id="49172" name="Freeform 4"/>
              <p:cNvSpPr/>
              <p:nvPr/>
            </p:nvSpPr>
            <p:spPr bwMode="auto">
              <a:xfrm>
                <a:off x="4455" y="490"/>
                <a:ext cx="263" cy="257"/>
              </a:xfrm>
              <a:custGeom>
                <a:avLst/>
                <a:gdLst>
                  <a:gd name="T0" fmla="*/ 27 w 788"/>
                  <a:gd name="T1" fmla="*/ 36 h 770"/>
                  <a:gd name="T2" fmla="*/ 34 w 788"/>
                  <a:gd name="T3" fmla="*/ 25 h 770"/>
                  <a:gd name="T4" fmla="*/ 43 w 788"/>
                  <a:gd name="T5" fmla="*/ 16 h 770"/>
                  <a:gd name="T6" fmla="*/ 52 w 788"/>
                  <a:gd name="T7" fmla="*/ 6 h 770"/>
                  <a:gd name="T8" fmla="*/ 62 w 788"/>
                  <a:gd name="T9" fmla="*/ 1 h 770"/>
                  <a:gd name="T10" fmla="*/ 70 w 788"/>
                  <a:gd name="T11" fmla="*/ 0 h 770"/>
                  <a:gd name="T12" fmla="*/ 79 w 788"/>
                  <a:gd name="T13" fmla="*/ 3 h 770"/>
                  <a:gd name="T14" fmla="*/ 84 w 788"/>
                  <a:gd name="T15" fmla="*/ 9 h 770"/>
                  <a:gd name="T16" fmla="*/ 88 w 788"/>
                  <a:gd name="T17" fmla="*/ 22 h 770"/>
                  <a:gd name="T18" fmla="*/ 87 w 788"/>
                  <a:gd name="T19" fmla="*/ 35 h 770"/>
                  <a:gd name="T20" fmla="*/ 83 w 788"/>
                  <a:gd name="T21" fmla="*/ 47 h 770"/>
                  <a:gd name="T22" fmla="*/ 73 w 788"/>
                  <a:gd name="T23" fmla="*/ 60 h 770"/>
                  <a:gd name="T24" fmla="*/ 63 w 788"/>
                  <a:gd name="T25" fmla="*/ 70 h 770"/>
                  <a:gd name="T26" fmla="*/ 52 w 788"/>
                  <a:gd name="T27" fmla="*/ 78 h 770"/>
                  <a:gd name="T28" fmla="*/ 39 w 788"/>
                  <a:gd name="T29" fmla="*/ 84 h 770"/>
                  <a:gd name="T30" fmla="*/ 29 w 788"/>
                  <a:gd name="T31" fmla="*/ 86 h 770"/>
                  <a:gd name="T32" fmla="*/ 24 w 788"/>
                  <a:gd name="T33" fmla="*/ 83 h 770"/>
                  <a:gd name="T34" fmla="*/ 20 w 788"/>
                  <a:gd name="T35" fmla="*/ 71 h 770"/>
                  <a:gd name="T36" fmla="*/ 21 w 788"/>
                  <a:gd name="T37" fmla="*/ 56 h 770"/>
                  <a:gd name="T38" fmla="*/ 3 w 788"/>
                  <a:gd name="T39" fmla="*/ 57 h 770"/>
                  <a:gd name="T40" fmla="*/ 0 w 788"/>
                  <a:gd name="T41" fmla="*/ 54 h 770"/>
                  <a:gd name="T42" fmla="*/ 3 w 788"/>
                  <a:gd name="T43" fmla="*/ 49 h 770"/>
                  <a:gd name="T44" fmla="*/ 22 w 788"/>
                  <a:gd name="T45" fmla="*/ 48 h 770"/>
                  <a:gd name="T46" fmla="*/ 27 w 788"/>
                  <a:gd name="T47" fmla="*/ 36 h 77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88"/>
                  <a:gd name="T73" fmla="*/ 0 h 770"/>
                  <a:gd name="T74" fmla="*/ 788 w 788"/>
                  <a:gd name="T75" fmla="*/ 770 h 77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88" h="770">
                    <a:moveTo>
                      <a:pt x="239" y="325"/>
                    </a:moveTo>
                    <a:lnTo>
                      <a:pt x="308" y="222"/>
                    </a:lnTo>
                    <a:lnTo>
                      <a:pt x="385" y="145"/>
                    </a:lnTo>
                    <a:lnTo>
                      <a:pt x="463" y="51"/>
                    </a:lnTo>
                    <a:lnTo>
                      <a:pt x="557" y="8"/>
                    </a:lnTo>
                    <a:lnTo>
                      <a:pt x="633" y="0"/>
                    </a:lnTo>
                    <a:lnTo>
                      <a:pt x="711" y="25"/>
                    </a:lnTo>
                    <a:lnTo>
                      <a:pt x="754" y="85"/>
                    </a:lnTo>
                    <a:lnTo>
                      <a:pt x="788" y="197"/>
                    </a:lnTo>
                    <a:lnTo>
                      <a:pt x="779" y="316"/>
                    </a:lnTo>
                    <a:lnTo>
                      <a:pt x="745" y="419"/>
                    </a:lnTo>
                    <a:lnTo>
                      <a:pt x="660" y="539"/>
                    </a:lnTo>
                    <a:lnTo>
                      <a:pt x="566" y="625"/>
                    </a:lnTo>
                    <a:lnTo>
                      <a:pt x="463" y="701"/>
                    </a:lnTo>
                    <a:lnTo>
                      <a:pt x="351" y="753"/>
                    </a:lnTo>
                    <a:lnTo>
                      <a:pt x="257" y="770"/>
                    </a:lnTo>
                    <a:lnTo>
                      <a:pt x="214" y="745"/>
                    </a:lnTo>
                    <a:lnTo>
                      <a:pt x="179" y="642"/>
                    </a:lnTo>
                    <a:lnTo>
                      <a:pt x="188" y="506"/>
                    </a:lnTo>
                    <a:lnTo>
                      <a:pt x="25" y="513"/>
                    </a:lnTo>
                    <a:lnTo>
                      <a:pt x="0" y="488"/>
                    </a:lnTo>
                    <a:lnTo>
                      <a:pt x="25" y="436"/>
                    </a:lnTo>
                    <a:lnTo>
                      <a:pt x="197" y="428"/>
                    </a:lnTo>
                    <a:lnTo>
                      <a:pt x="239" y="3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3" name="Freeform 5"/>
              <p:cNvSpPr/>
              <p:nvPr/>
            </p:nvSpPr>
            <p:spPr bwMode="auto">
              <a:xfrm>
                <a:off x="4441" y="761"/>
                <a:ext cx="182" cy="377"/>
              </a:xfrm>
              <a:custGeom>
                <a:avLst/>
                <a:gdLst>
                  <a:gd name="T0" fmla="*/ 17 w 547"/>
                  <a:gd name="T1" fmla="*/ 11 h 1132"/>
                  <a:gd name="T2" fmla="*/ 26 w 547"/>
                  <a:gd name="T3" fmla="*/ 3 h 1132"/>
                  <a:gd name="T4" fmla="*/ 39 w 547"/>
                  <a:gd name="T5" fmla="*/ 0 h 1132"/>
                  <a:gd name="T6" fmla="*/ 50 w 547"/>
                  <a:gd name="T7" fmla="*/ 2 h 1132"/>
                  <a:gd name="T8" fmla="*/ 59 w 547"/>
                  <a:gd name="T9" fmla="*/ 10 h 1132"/>
                  <a:gd name="T10" fmla="*/ 61 w 547"/>
                  <a:gd name="T11" fmla="*/ 15 h 1132"/>
                  <a:gd name="T12" fmla="*/ 61 w 547"/>
                  <a:gd name="T13" fmla="*/ 23 h 1132"/>
                  <a:gd name="T14" fmla="*/ 57 w 547"/>
                  <a:gd name="T15" fmla="*/ 30 h 1132"/>
                  <a:gd name="T16" fmla="*/ 50 w 547"/>
                  <a:gd name="T17" fmla="*/ 41 h 1132"/>
                  <a:gd name="T18" fmla="*/ 47 w 547"/>
                  <a:gd name="T19" fmla="*/ 54 h 1132"/>
                  <a:gd name="T20" fmla="*/ 46 w 547"/>
                  <a:gd name="T21" fmla="*/ 66 h 1132"/>
                  <a:gd name="T22" fmla="*/ 49 w 547"/>
                  <a:gd name="T23" fmla="*/ 78 h 1132"/>
                  <a:gd name="T24" fmla="*/ 57 w 547"/>
                  <a:gd name="T25" fmla="*/ 89 h 1132"/>
                  <a:gd name="T26" fmla="*/ 60 w 547"/>
                  <a:gd name="T27" fmla="*/ 101 h 1132"/>
                  <a:gd name="T28" fmla="*/ 59 w 547"/>
                  <a:gd name="T29" fmla="*/ 111 h 1132"/>
                  <a:gd name="T30" fmla="*/ 53 w 547"/>
                  <a:gd name="T31" fmla="*/ 120 h 1132"/>
                  <a:gd name="T32" fmla="*/ 45 w 547"/>
                  <a:gd name="T33" fmla="*/ 125 h 1132"/>
                  <a:gd name="T34" fmla="*/ 36 w 547"/>
                  <a:gd name="T35" fmla="*/ 126 h 1132"/>
                  <a:gd name="T36" fmla="*/ 25 w 547"/>
                  <a:gd name="T37" fmla="*/ 126 h 1132"/>
                  <a:gd name="T38" fmla="*/ 16 w 547"/>
                  <a:gd name="T39" fmla="*/ 121 h 1132"/>
                  <a:gd name="T40" fmla="*/ 8 w 547"/>
                  <a:gd name="T41" fmla="*/ 107 h 1132"/>
                  <a:gd name="T42" fmla="*/ 2 w 547"/>
                  <a:gd name="T43" fmla="*/ 94 h 1132"/>
                  <a:gd name="T44" fmla="*/ 0 w 547"/>
                  <a:gd name="T45" fmla="*/ 75 h 1132"/>
                  <a:gd name="T46" fmla="*/ 2 w 547"/>
                  <a:gd name="T47" fmla="*/ 58 h 1132"/>
                  <a:gd name="T48" fmla="*/ 6 w 547"/>
                  <a:gd name="T49" fmla="*/ 40 h 1132"/>
                  <a:gd name="T50" fmla="*/ 11 w 547"/>
                  <a:gd name="T51" fmla="*/ 22 h 1132"/>
                  <a:gd name="T52" fmla="*/ 17 w 547"/>
                  <a:gd name="T53" fmla="*/ 11 h 1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47"/>
                  <a:gd name="T82" fmla="*/ 0 h 1132"/>
                  <a:gd name="T83" fmla="*/ 547 w 547"/>
                  <a:gd name="T84" fmla="*/ 1132 h 113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47" h="1132">
                    <a:moveTo>
                      <a:pt x="154" y="95"/>
                    </a:moveTo>
                    <a:lnTo>
                      <a:pt x="231" y="26"/>
                    </a:lnTo>
                    <a:lnTo>
                      <a:pt x="350" y="0"/>
                    </a:lnTo>
                    <a:lnTo>
                      <a:pt x="453" y="17"/>
                    </a:lnTo>
                    <a:lnTo>
                      <a:pt x="529" y="86"/>
                    </a:lnTo>
                    <a:lnTo>
                      <a:pt x="547" y="138"/>
                    </a:lnTo>
                    <a:lnTo>
                      <a:pt x="547" y="205"/>
                    </a:lnTo>
                    <a:lnTo>
                      <a:pt x="513" y="266"/>
                    </a:lnTo>
                    <a:lnTo>
                      <a:pt x="453" y="369"/>
                    </a:lnTo>
                    <a:lnTo>
                      <a:pt x="428" y="489"/>
                    </a:lnTo>
                    <a:lnTo>
                      <a:pt x="419" y="591"/>
                    </a:lnTo>
                    <a:lnTo>
                      <a:pt x="444" y="703"/>
                    </a:lnTo>
                    <a:lnTo>
                      <a:pt x="513" y="806"/>
                    </a:lnTo>
                    <a:lnTo>
                      <a:pt x="538" y="909"/>
                    </a:lnTo>
                    <a:lnTo>
                      <a:pt x="529" y="1003"/>
                    </a:lnTo>
                    <a:lnTo>
                      <a:pt x="479" y="1081"/>
                    </a:lnTo>
                    <a:lnTo>
                      <a:pt x="410" y="1123"/>
                    </a:lnTo>
                    <a:lnTo>
                      <a:pt x="325" y="1132"/>
                    </a:lnTo>
                    <a:lnTo>
                      <a:pt x="222" y="1132"/>
                    </a:lnTo>
                    <a:lnTo>
                      <a:pt x="146" y="1088"/>
                    </a:lnTo>
                    <a:lnTo>
                      <a:pt x="68" y="960"/>
                    </a:lnTo>
                    <a:lnTo>
                      <a:pt x="18" y="848"/>
                    </a:lnTo>
                    <a:lnTo>
                      <a:pt x="0" y="678"/>
                    </a:lnTo>
                    <a:lnTo>
                      <a:pt x="18" y="523"/>
                    </a:lnTo>
                    <a:lnTo>
                      <a:pt x="51" y="360"/>
                    </a:lnTo>
                    <a:lnTo>
                      <a:pt x="103" y="197"/>
                    </a:lnTo>
                    <a:lnTo>
                      <a:pt x="154" y="9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4" name="Freeform 6"/>
              <p:cNvSpPr/>
              <p:nvPr/>
            </p:nvSpPr>
            <p:spPr bwMode="auto">
              <a:xfrm>
                <a:off x="4587" y="773"/>
                <a:ext cx="202" cy="340"/>
              </a:xfrm>
              <a:custGeom>
                <a:avLst/>
                <a:gdLst>
                  <a:gd name="T0" fmla="*/ 0 w 607"/>
                  <a:gd name="T1" fmla="*/ 6 h 1020"/>
                  <a:gd name="T2" fmla="*/ 1 w 607"/>
                  <a:gd name="T3" fmla="*/ 1 h 1020"/>
                  <a:gd name="T4" fmla="*/ 11 w 607"/>
                  <a:gd name="T5" fmla="*/ 0 h 1020"/>
                  <a:gd name="T6" fmla="*/ 17 w 607"/>
                  <a:gd name="T7" fmla="*/ 5 h 1020"/>
                  <a:gd name="T8" fmla="*/ 26 w 607"/>
                  <a:gd name="T9" fmla="*/ 17 h 1020"/>
                  <a:gd name="T10" fmla="*/ 37 w 607"/>
                  <a:gd name="T11" fmla="*/ 33 h 1020"/>
                  <a:gd name="T12" fmla="*/ 47 w 607"/>
                  <a:gd name="T13" fmla="*/ 45 h 1020"/>
                  <a:gd name="T14" fmla="*/ 66 w 607"/>
                  <a:gd name="T15" fmla="*/ 66 h 1020"/>
                  <a:gd name="T16" fmla="*/ 67 w 607"/>
                  <a:gd name="T17" fmla="*/ 70 h 1020"/>
                  <a:gd name="T18" fmla="*/ 63 w 607"/>
                  <a:gd name="T19" fmla="*/ 73 h 1020"/>
                  <a:gd name="T20" fmla="*/ 54 w 607"/>
                  <a:gd name="T21" fmla="*/ 77 h 1020"/>
                  <a:gd name="T22" fmla="*/ 41 w 607"/>
                  <a:gd name="T23" fmla="*/ 80 h 1020"/>
                  <a:gd name="T24" fmla="*/ 25 w 607"/>
                  <a:gd name="T25" fmla="*/ 81 h 1020"/>
                  <a:gd name="T26" fmla="*/ 19 w 607"/>
                  <a:gd name="T27" fmla="*/ 82 h 1020"/>
                  <a:gd name="T28" fmla="*/ 17 w 607"/>
                  <a:gd name="T29" fmla="*/ 86 h 1020"/>
                  <a:gd name="T30" fmla="*/ 21 w 607"/>
                  <a:gd name="T31" fmla="*/ 92 h 1020"/>
                  <a:gd name="T32" fmla="*/ 34 w 607"/>
                  <a:gd name="T33" fmla="*/ 104 h 1020"/>
                  <a:gd name="T34" fmla="*/ 43 w 607"/>
                  <a:gd name="T35" fmla="*/ 107 h 1020"/>
                  <a:gd name="T36" fmla="*/ 45 w 607"/>
                  <a:gd name="T37" fmla="*/ 110 h 1020"/>
                  <a:gd name="T38" fmla="*/ 42 w 607"/>
                  <a:gd name="T39" fmla="*/ 113 h 1020"/>
                  <a:gd name="T40" fmla="*/ 33 w 607"/>
                  <a:gd name="T41" fmla="*/ 113 h 1020"/>
                  <a:gd name="T42" fmla="*/ 22 w 607"/>
                  <a:gd name="T43" fmla="*/ 107 h 1020"/>
                  <a:gd name="T44" fmla="*/ 12 w 607"/>
                  <a:gd name="T45" fmla="*/ 97 h 1020"/>
                  <a:gd name="T46" fmla="*/ 7 w 607"/>
                  <a:gd name="T47" fmla="*/ 88 h 1020"/>
                  <a:gd name="T48" fmla="*/ 7 w 607"/>
                  <a:gd name="T49" fmla="*/ 82 h 1020"/>
                  <a:gd name="T50" fmla="*/ 10 w 607"/>
                  <a:gd name="T51" fmla="*/ 77 h 1020"/>
                  <a:gd name="T52" fmla="*/ 16 w 607"/>
                  <a:gd name="T53" fmla="*/ 75 h 1020"/>
                  <a:gd name="T54" fmla="*/ 25 w 607"/>
                  <a:gd name="T55" fmla="*/ 74 h 1020"/>
                  <a:gd name="T56" fmla="*/ 34 w 607"/>
                  <a:gd name="T57" fmla="*/ 74 h 1020"/>
                  <a:gd name="T58" fmla="*/ 45 w 607"/>
                  <a:gd name="T59" fmla="*/ 72 h 1020"/>
                  <a:gd name="T60" fmla="*/ 51 w 607"/>
                  <a:gd name="T61" fmla="*/ 70 h 1020"/>
                  <a:gd name="T62" fmla="*/ 54 w 607"/>
                  <a:gd name="T63" fmla="*/ 68 h 1020"/>
                  <a:gd name="T64" fmla="*/ 53 w 607"/>
                  <a:gd name="T65" fmla="*/ 65 h 1020"/>
                  <a:gd name="T66" fmla="*/ 44 w 607"/>
                  <a:gd name="T67" fmla="*/ 57 h 1020"/>
                  <a:gd name="T68" fmla="*/ 31 w 607"/>
                  <a:gd name="T69" fmla="*/ 44 h 1020"/>
                  <a:gd name="T70" fmla="*/ 19 w 607"/>
                  <a:gd name="T71" fmla="*/ 32 h 1020"/>
                  <a:gd name="T72" fmla="*/ 6 w 607"/>
                  <a:gd name="T73" fmla="*/ 20 h 1020"/>
                  <a:gd name="T74" fmla="*/ 1 w 607"/>
                  <a:gd name="T75" fmla="*/ 11 h 1020"/>
                  <a:gd name="T76" fmla="*/ 0 w 607"/>
                  <a:gd name="T77" fmla="*/ 6 h 102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07"/>
                  <a:gd name="T118" fmla="*/ 0 h 1020"/>
                  <a:gd name="T119" fmla="*/ 607 w 607"/>
                  <a:gd name="T120" fmla="*/ 1020 h 102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07" h="1020">
                    <a:moveTo>
                      <a:pt x="0" y="50"/>
                    </a:moveTo>
                    <a:lnTo>
                      <a:pt x="7" y="8"/>
                    </a:lnTo>
                    <a:lnTo>
                      <a:pt x="101" y="0"/>
                    </a:lnTo>
                    <a:lnTo>
                      <a:pt x="153" y="43"/>
                    </a:lnTo>
                    <a:lnTo>
                      <a:pt x="231" y="153"/>
                    </a:lnTo>
                    <a:lnTo>
                      <a:pt x="332" y="299"/>
                    </a:lnTo>
                    <a:lnTo>
                      <a:pt x="426" y="402"/>
                    </a:lnTo>
                    <a:lnTo>
                      <a:pt x="598" y="590"/>
                    </a:lnTo>
                    <a:lnTo>
                      <a:pt x="607" y="633"/>
                    </a:lnTo>
                    <a:lnTo>
                      <a:pt x="572" y="659"/>
                    </a:lnTo>
                    <a:lnTo>
                      <a:pt x="487" y="693"/>
                    </a:lnTo>
                    <a:lnTo>
                      <a:pt x="367" y="720"/>
                    </a:lnTo>
                    <a:lnTo>
                      <a:pt x="222" y="728"/>
                    </a:lnTo>
                    <a:lnTo>
                      <a:pt x="170" y="736"/>
                    </a:lnTo>
                    <a:lnTo>
                      <a:pt x="153" y="771"/>
                    </a:lnTo>
                    <a:lnTo>
                      <a:pt x="187" y="830"/>
                    </a:lnTo>
                    <a:lnTo>
                      <a:pt x="307" y="933"/>
                    </a:lnTo>
                    <a:lnTo>
                      <a:pt x="392" y="959"/>
                    </a:lnTo>
                    <a:lnTo>
                      <a:pt x="410" y="993"/>
                    </a:lnTo>
                    <a:lnTo>
                      <a:pt x="375" y="1020"/>
                    </a:lnTo>
                    <a:lnTo>
                      <a:pt x="298" y="1020"/>
                    </a:lnTo>
                    <a:lnTo>
                      <a:pt x="195" y="959"/>
                    </a:lnTo>
                    <a:lnTo>
                      <a:pt x="110" y="874"/>
                    </a:lnTo>
                    <a:lnTo>
                      <a:pt x="59" y="796"/>
                    </a:lnTo>
                    <a:lnTo>
                      <a:pt x="59" y="736"/>
                    </a:lnTo>
                    <a:lnTo>
                      <a:pt x="92" y="693"/>
                    </a:lnTo>
                    <a:lnTo>
                      <a:pt x="144" y="677"/>
                    </a:lnTo>
                    <a:lnTo>
                      <a:pt x="222" y="668"/>
                    </a:lnTo>
                    <a:lnTo>
                      <a:pt x="307" y="668"/>
                    </a:lnTo>
                    <a:lnTo>
                      <a:pt x="410" y="650"/>
                    </a:lnTo>
                    <a:lnTo>
                      <a:pt x="462" y="633"/>
                    </a:lnTo>
                    <a:lnTo>
                      <a:pt x="487" y="608"/>
                    </a:lnTo>
                    <a:lnTo>
                      <a:pt x="478" y="583"/>
                    </a:lnTo>
                    <a:lnTo>
                      <a:pt x="401" y="514"/>
                    </a:lnTo>
                    <a:lnTo>
                      <a:pt x="281" y="393"/>
                    </a:lnTo>
                    <a:lnTo>
                      <a:pt x="170" y="292"/>
                    </a:lnTo>
                    <a:lnTo>
                      <a:pt x="50" y="180"/>
                    </a:lnTo>
                    <a:lnTo>
                      <a:pt x="7" y="10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5" name="Freeform 7"/>
              <p:cNvSpPr/>
              <p:nvPr/>
            </p:nvSpPr>
            <p:spPr bwMode="auto">
              <a:xfrm>
                <a:off x="4455" y="1058"/>
                <a:ext cx="220" cy="512"/>
              </a:xfrm>
              <a:custGeom>
                <a:avLst/>
                <a:gdLst>
                  <a:gd name="T0" fmla="*/ 36 w 658"/>
                  <a:gd name="T1" fmla="*/ 0 h 1536"/>
                  <a:gd name="T2" fmla="*/ 47 w 658"/>
                  <a:gd name="T3" fmla="*/ 2 h 1536"/>
                  <a:gd name="T4" fmla="*/ 51 w 658"/>
                  <a:gd name="T5" fmla="*/ 10 h 1536"/>
                  <a:gd name="T6" fmla="*/ 50 w 658"/>
                  <a:gd name="T7" fmla="*/ 28 h 1536"/>
                  <a:gd name="T8" fmla="*/ 49 w 658"/>
                  <a:gd name="T9" fmla="*/ 47 h 1536"/>
                  <a:gd name="T10" fmla="*/ 49 w 658"/>
                  <a:gd name="T11" fmla="*/ 67 h 1536"/>
                  <a:gd name="T12" fmla="*/ 59 w 658"/>
                  <a:gd name="T13" fmla="*/ 91 h 1536"/>
                  <a:gd name="T14" fmla="*/ 66 w 658"/>
                  <a:gd name="T15" fmla="*/ 108 h 1536"/>
                  <a:gd name="T16" fmla="*/ 70 w 658"/>
                  <a:gd name="T17" fmla="*/ 125 h 1536"/>
                  <a:gd name="T18" fmla="*/ 69 w 658"/>
                  <a:gd name="T19" fmla="*/ 140 h 1536"/>
                  <a:gd name="T20" fmla="*/ 69 w 658"/>
                  <a:gd name="T21" fmla="*/ 146 h 1536"/>
                  <a:gd name="T22" fmla="*/ 73 w 658"/>
                  <a:gd name="T23" fmla="*/ 151 h 1536"/>
                  <a:gd name="T24" fmla="*/ 74 w 658"/>
                  <a:gd name="T25" fmla="*/ 157 h 1536"/>
                  <a:gd name="T26" fmla="*/ 71 w 658"/>
                  <a:gd name="T27" fmla="*/ 160 h 1536"/>
                  <a:gd name="T28" fmla="*/ 63 w 658"/>
                  <a:gd name="T29" fmla="*/ 158 h 1536"/>
                  <a:gd name="T30" fmla="*/ 49 w 658"/>
                  <a:gd name="T31" fmla="*/ 156 h 1536"/>
                  <a:gd name="T32" fmla="*/ 31 w 658"/>
                  <a:gd name="T33" fmla="*/ 160 h 1536"/>
                  <a:gd name="T34" fmla="*/ 20 w 658"/>
                  <a:gd name="T35" fmla="*/ 167 h 1536"/>
                  <a:gd name="T36" fmla="*/ 14 w 658"/>
                  <a:gd name="T37" fmla="*/ 171 h 1536"/>
                  <a:gd name="T38" fmla="*/ 8 w 658"/>
                  <a:gd name="T39" fmla="*/ 171 h 1536"/>
                  <a:gd name="T40" fmla="*/ 0 w 658"/>
                  <a:gd name="T41" fmla="*/ 158 h 1536"/>
                  <a:gd name="T42" fmla="*/ 1 w 658"/>
                  <a:gd name="T43" fmla="*/ 156 h 1536"/>
                  <a:gd name="T44" fmla="*/ 18 w 658"/>
                  <a:gd name="T45" fmla="*/ 151 h 1536"/>
                  <a:gd name="T46" fmla="*/ 38 w 658"/>
                  <a:gd name="T47" fmla="*/ 148 h 1536"/>
                  <a:gd name="T48" fmla="*/ 52 w 658"/>
                  <a:gd name="T49" fmla="*/ 147 h 1536"/>
                  <a:gd name="T50" fmla="*/ 61 w 658"/>
                  <a:gd name="T51" fmla="*/ 147 h 1536"/>
                  <a:gd name="T52" fmla="*/ 63 w 658"/>
                  <a:gd name="T53" fmla="*/ 141 h 1536"/>
                  <a:gd name="T54" fmla="*/ 60 w 658"/>
                  <a:gd name="T55" fmla="*/ 125 h 1536"/>
                  <a:gd name="T56" fmla="*/ 53 w 658"/>
                  <a:gd name="T57" fmla="*/ 108 h 1536"/>
                  <a:gd name="T58" fmla="*/ 43 w 658"/>
                  <a:gd name="T59" fmla="*/ 86 h 1536"/>
                  <a:gd name="T60" fmla="*/ 34 w 658"/>
                  <a:gd name="T61" fmla="*/ 67 h 1536"/>
                  <a:gd name="T62" fmla="*/ 30 w 658"/>
                  <a:gd name="T63" fmla="*/ 50 h 1536"/>
                  <a:gd name="T64" fmla="*/ 29 w 658"/>
                  <a:gd name="T65" fmla="*/ 31 h 1536"/>
                  <a:gd name="T66" fmla="*/ 29 w 658"/>
                  <a:gd name="T67" fmla="*/ 12 h 1536"/>
                  <a:gd name="T68" fmla="*/ 33 w 658"/>
                  <a:gd name="T69" fmla="*/ 5 h 1536"/>
                  <a:gd name="T70" fmla="*/ 36 w 658"/>
                  <a:gd name="T71" fmla="*/ 0 h 1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658"/>
                  <a:gd name="T109" fmla="*/ 0 h 1536"/>
                  <a:gd name="T110" fmla="*/ 658 w 658"/>
                  <a:gd name="T111" fmla="*/ 1536 h 1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658" h="1536">
                    <a:moveTo>
                      <a:pt x="325" y="0"/>
                    </a:moveTo>
                    <a:lnTo>
                      <a:pt x="419" y="18"/>
                    </a:lnTo>
                    <a:lnTo>
                      <a:pt x="461" y="87"/>
                    </a:lnTo>
                    <a:lnTo>
                      <a:pt x="453" y="248"/>
                    </a:lnTo>
                    <a:lnTo>
                      <a:pt x="436" y="421"/>
                    </a:lnTo>
                    <a:lnTo>
                      <a:pt x="436" y="600"/>
                    </a:lnTo>
                    <a:lnTo>
                      <a:pt x="522" y="815"/>
                    </a:lnTo>
                    <a:lnTo>
                      <a:pt x="589" y="969"/>
                    </a:lnTo>
                    <a:lnTo>
                      <a:pt x="625" y="1124"/>
                    </a:lnTo>
                    <a:lnTo>
                      <a:pt x="616" y="1260"/>
                    </a:lnTo>
                    <a:lnTo>
                      <a:pt x="616" y="1312"/>
                    </a:lnTo>
                    <a:lnTo>
                      <a:pt x="650" y="1363"/>
                    </a:lnTo>
                    <a:lnTo>
                      <a:pt x="658" y="1415"/>
                    </a:lnTo>
                    <a:lnTo>
                      <a:pt x="633" y="1440"/>
                    </a:lnTo>
                    <a:lnTo>
                      <a:pt x="564" y="1424"/>
                    </a:lnTo>
                    <a:lnTo>
                      <a:pt x="436" y="1406"/>
                    </a:lnTo>
                    <a:lnTo>
                      <a:pt x="282" y="1440"/>
                    </a:lnTo>
                    <a:lnTo>
                      <a:pt x="179" y="1500"/>
                    </a:lnTo>
                    <a:lnTo>
                      <a:pt x="128" y="1536"/>
                    </a:lnTo>
                    <a:lnTo>
                      <a:pt x="76" y="1536"/>
                    </a:lnTo>
                    <a:lnTo>
                      <a:pt x="0" y="1424"/>
                    </a:lnTo>
                    <a:lnTo>
                      <a:pt x="8" y="1406"/>
                    </a:lnTo>
                    <a:lnTo>
                      <a:pt x="163" y="1355"/>
                    </a:lnTo>
                    <a:lnTo>
                      <a:pt x="342" y="1330"/>
                    </a:lnTo>
                    <a:lnTo>
                      <a:pt x="470" y="1321"/>
                    </a:lnTo>
                    <a:lnTo>
                      <a:pt x="547" y="1321"/>
                    </a:lnTo>
                    <a:lnTo>
                      <a:pt x="564" y="1269"/>
                    </a:lnTo>
                    <a:lnTo>
                      <a:pt x="539" y="1124"/>
                    </a:lnTo>
                    <a:lnTo>
                      <a:pt x="479" y="969"/>
                    </a:lnTo>
                    <a:lnTo>
                      <a:pt x="385" y="772"/>
                    </a:lnTo>
                    <a:lnTo>
                      <a:pt x="307" y="600"/>
                    </a:lnTo>
                    <a:lnTo>
                      <a:pt x="273" y="446"/>
                    </a:lnTo>
                    <a:lnTo>
                      <a:pt x="264" y="275"/>
                    </a:lnTo>
                    <a:lnTo>
                      <a:pt x="264" y="112"/>
                    </a:lnTo>
                    <a:lnTo>
                      <a:pt x="300" y="44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Freeform 8"/>
              <p:cNvSpPr/>
              <p:nvPr/>
            </p:nvSpPr>
            <p:spPr bwMode="auto">
              <a:xfrm>
                <a:off x="4347" y="1072"/>
                <a:ext cx="182" cy="426"/>
              </a:xfrm>
              <a:custGeom>
                <a:avLst/>
                <a:gdLst>
                  <a:gd name="T0" fmla="*/ 45 w 547"/>
                  <a:gd name="T1" fmla="*/ 0 h 1277"/>
                  <a:gd name="T2" fmla="*/ 54 w 547"/>
                  <a:gd name="T3" fmla="*/ 0 h 1277"/>
                  <a:gd name="T4" fmla="*/ 57 w 547"/>
                  <a:gd name="T5" fmla="*/ 6 h 1277"/>
                  <a:gd name="T6" fmla="*/ 59 w 547"/>
                  <a:gd name="T7" fmla="*/ 18 h 1277"/>
                  <a:gd name="T8" fmla="*/ 57 w 547"/>
                  <a:gd name="T9" fmla="*/ 31 h 1277"/>
                  <a:gd name="T10" fmla="*/ 52 w 547"/>
                  <a:gd name="T11" fmla="*/ 58 h 1277"/>
                  <a:gd name="T12" fmla="*/ 53 w 547"/>
                  <a:gd name="T13" fmla="*/ 69 h 1277"/>
                  <a:gd name="T14" fmla="*/ 59 w 547"/>
                  <a:gd name="T15" fmla="*/ 92 h 1277"/>
                  <a:gd name="T16" fmla="*/ 61 w 547"/>
                  <a:gd name="T17" fmla="*/ 109 h 1277"/>
                  <a:gd name="T18" fmla="*/ 61 w 547"/>
                  <a:gd name="T19" fmla="*/ 121 h 1277"/>
                  <a:gd name="T20" fmla="*/ 58 w 547"/>
                  <a:gd name="T21" fmla="*/ 124 h 1277"/>
                  <a:gd name="T22" fmla="*/ 49 w 547"/>
                  <a:gd name="T23" fmla="*/ 126 h 1277"/>
                  <a:gd name="T24" fmla="*/ 38 w 547"/>
                  <a:gd name="T25" fmla="*/ 129 h 1277"/>
                  <a:gd name="T26" fmla="*/ 27 w 547"/>
                  <a:gd name="T27" fmla="*/ 134 h 1277"/>
                  <a:gd name="T28" fmla="*/ 15 w 547"/>
                  <a:gd name="T29" fmla="*/ 142 h 1277"/>
                  <a:gd name="T30" fmla="*/ 10 w 547"/>
                  <a:gd name="T31" fmla="*/ 142 h 1277"/>
                  <a:gd name="T32" fmla="*/ 0 w 547"/>
                  <a:gd name="T33" fmla="*/ 133 h 1277"/>
                  <a:gd name="T34" fmla="*/ 1 w 547"/>
                  <a:gd name="T35" fmla="*/ 130 h 1277"/>
                  <a:gd name="T36" fmla="*/ 14 w 547"/>
                  <a:gd name="T37" fmla="*/ 124 h 1277"/>
                  <a:gd name="T38" fmla="*/ 37 w 547"/>
                  <a:gd name="T39" fmla="*/ 118 h 1277"/>
                  <a:gd name="T40" fmla="*/ 47 w 547"/>
                  <a:gd name="T41" fmla="*/ 114 h 1277"/>
                  <a:gd name="T42" fmla="*/ 49 w 547"/>
                  <a:gd name="T43" fmla="*/ 111 h 1277"/>
                  <a:gd name="T44" fmla="*/ 49 w 547"/>
                  <a:gd name="T45" fmla="*/ 94 h 1277"/>
                  <a:gd name="T46" fmla="*/ 45 w 547"/>
                  <a:gd name="T47" fmla="*/ 73 h 1277"/>
                  <a:gd name="T48" fmla="*/ 43 w 547"/>
                  <a:gd name="T49" fmla="*/ 60 h 1277"/>
                  <a:gd name="T50" fmla="*/ 42 w 547"/>
                  <a:gd name="T51" fmla="*/ 39 h 1277"/>
                  <a:gd name="T52" fmla="*/ 41 w 547"/>
                  <a:gd name="T53" fmla="*/ 16 h 1277"/>
                  <a:gd name="T54" fmla="*/ 42 w 547"/>
                  <a:gd name="T55" fmla="*/ 6 h 1277"/>
                  <a:gd name="T56" fmla="*/ 45 w 547"/>
                  <a:gd name="T57" fmla="*/ 0 h 127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47"/>
                  <a:gd name="T88" fmla="*/ 0 h 1277"/>
                  <a:gd name="T89" fmla="*/ 547 w 547"/>
                  <a:gd name="T90" fmla="*/ 1277 h 127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47" h="1277">
                    <a:moveTo>
                      <a:pt x="410" y="0"/>
                    </a:moveTo>
                    <a:lnTo>
                      <a:pt x="486" y="0"/>
                    </a:lnTo>
                    <a:lnTo>
                      <a:pt x="513" y="52"/>
                    </a:lnTo>
                    <a:lnTo>
                      <a:pt x="529" y="163"/>
                    </a:lnTo>
                    <a:lnTo>
                      <a:pt x="513" y="282"/>
                    </a:lnTo>
                    <a:lnTo>
                      <a:pt x="470" y="522"/>
                    </a:lnTo>
                    <a:lnTo>
                      <a:pt x="478" y="625"/>
                    </a:lnTo>
                    <a:lnTo>
                      <a:pt x="529" y="831"/>
                    </a:lnTo>
                    <a:lnTo>
                      <a:pt x="547" y="977"/>
                    </a:lnTo>
                    <a:lnTo>
                      <a:pt x="547" y="1089"/>
                    </a:lnTo>
                    <a:lnTo>
                      <a:pt x="522" y="1114"/>
                    </a:lnTo>
                    <a:lnTo>
                      <a:pt x="444" y="1131"/>
                    </a:lnTo>
                    <a:lnTo>
                      <a:pt x="341" y="1156"/>
                    </a:lnTo>
                    <a:lnTo>
                      <a:pt x="239" y="1208"/>
                    </a:lnTo>
                    <a:lnTo>
                      <a:pt x="136" y="1277"/>
                    </a:lnTo>
                    <a:lnTo>
                      <a:pt x="94" y="1277"/>
                    </a:lnTo>
                    <a:lnTo>
                      <a:pt x="0" y="1200"/>
                    </a:lnTo>
                    <a:lnTo>
                      <a:pt x="8" y="1165"/>
                    </a:lnTo>
                    <a:lnTo>
                      <a:pt x="128" y="1114"/>
                    </a:lnTo>
                    <a:lnTo>
                      <a:pt x="333" y="1062"/>
                    </a:lnTo>
                    <a:lnTo>
                      <a:pt x="428" y="1028"/>
                    </a:lnTo>
                    <a:lnTo>
                      <a:pt x="444" y="994"/>
                    </a:lnTo>
                    <a:lnTo>
                      <a:pt x="444" y="849"/>
                    </a:lnTo>
                    <a:lnTo>
                      <a:pt x="410" y="660"/>
                    </a:lnTo>
                    <a:lnTo>
                      <a:pt x="392" y="540"/>
                    </a:lnTo>
                    <a:lnTo>
                      <a:pt x="376" y="352"/>
                    </a:lnTo>
                    <a:lnTo>
                      <a:pt x="367" y="146"/>
                    </a:lnTo>
                    <a:lnTo>
                      <a:pt x="376" y="52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7" name="Freeform 9"/>
              <p:cNvSpPr/>
              <p:nvPr/>
            </p:nvSpPr>
            <p:spPr bwMode="auto">
              <a:xfrm>
                <a:off x="4341" y="446"/>
                <a:ext cx="300" cy="379"/>
              </a:xfrm>
              <a:custGeom>
                <a:avLst/>
                <a:gdLst>
                  <a:gd name="T0" fmla="*/ 53 w 899"/>
                  <a:gd name="T1" fmla="*/ 126 h 1139"/>
                  <a:gd name="T2" fmla="*/ 58 w 899"/>
                  <a:gd name="T3" fmla="*/ 120 h 1139"/>
                  <a:gd name="T4" fmla="*/ 56 w 899"/>
                  <a:gd name="T5" fmla="*/ 112 h 1139"/>
                  <a:gd name="T6" fmla="*/ 52 w 899"/>
                  <a:gd name="T7" fmla="*/ 100 h 1139"/>
                  <a:gd name="T8" fmla="*/ 38 w 899"/>
                  <a:gd name="T9" fmla="*/ 87 h 1139"/>
                  <a:gd name="T10" fmla="*/ 24 w 899"/>
                  <a:gd name="T11" fmla="*/ 75 h 1139"/>
                  <a:gd name="T12" fmla="*/ 17 w 899"/>
                  <a:gd name="T13" fmla="*/ 62 h 1139"/>
                  <a:gd name="T14" fmla="*/ 14 w 899"/>
                  <a:gd name="T15" fmla="*/ 41 h 1139"/>
                  <a:gd name="T16" fmla="*/ 30 w 899"/>
                  <a:gd name="T17" fmla="*/ 35 h 1139"/>
                  <a:gd name="T18" fmla="*/ 56 w 899"/>
                  <a:gd name="T19" fmla="*/ 32 h 1139"/>
                  <a:gd name="T20" fmla="*/ 67 w 899"/>
                  <a:gd name="T21" fmla="*/ 33 h 1139"/>
                  <a:gd name="T22" fmla="*/ 69 w 899"/>
                  <a:gd name="T23" fmla="*/ 36 h 1139"/>
                  <a:gd name="T24" fmla="*/ 74 w 899"/>
                  <a:gd name="T25" fmla="*/ 31 h 1139"/>
                  <a:gd name="T26" fmla="*/ 72 w 899"/>
                  <a:gd name="T27" fmla="*/ 27 h 1139"/>
                  <a:gd name="T28" fmla="*/ 75 w 899"/>
                  <a:gd name="T29" fmla="*/ 18 h 1139"/>
                  <a:gd name="T30" fmla="*/ 83 w 899"/>
                  <a:gd name="T31" fmla="*/ 10 h 1139"/>
                  <a:gd name="T32" fmla="*/ 89 w 899"/>
                  <a:gd name="T33" fmla="*/ 9 h 1139"/>
                  <a:gd name="T34" fmla="*/ 96 w 899"/>
                  <a:gd name="T35" fmla="*/ 13 h 1139"/>
                  <a:gd name="T36" fmla="*/ 100 w 899"/>
                  <a:gd name="T37" fmla="*/ 9 h 1139"/>
                  <a:gd name="T38" fmla="*/ 93 w 899"/>
                  <a:gd name="T39" fmla="*/ 0 h 1139"/>
                  <a:gd name="T40" fmla="*/ 85 w 899"/>
                  <a:gd name="T41" fmla="*/ 0 h 1139"/>
                  <a:gd name="T42" fmla="*/ 74 w 899"/>
                  <a:gd name="T43" fmla="*/ 5 h 1139"/>
                  <a:gd name="T44" fmla="*/ 68 w 899"/>
                  <a:gd name="T45" fmla="*/ 17 h 1139"/>
                  <a:gd name="T46" fmla="*/ 59 w 899"/>
                  <a:gd name="T47" fmla="*/ 23 h 1139"/>
                  <a:gd name="T48" fmla="*/ 46 w 899"/>
                  <a:gd name="T49" fmla="*/ 25 h 1139"/>
                  <a:gd name="T50" fmla="*/ 22 w 899"/>
                  <a:gd name="T51" fmla="*/ 28 h 1139"/>
                  <a:gd name="T52" fmla="*/ 3 w 899"/>
                  <a:gd name="T53" fmla="*/ 33 h 1139"/>
                  <a:gd name="T54" fmla="*/ 0 w 899"/>
                  <a:gd name="T55" fmla="*/ 38 h 1139"/>
                  <a:gd name="T56" fmla="*/ 2 w 899"/>
                  <a:gd name="T57" fmla="*/ 53 h 1139"/>
                  <a:gd name="T58" fmla="*/ 8 w 899"/>
                  <a:gd name="T59" fmla="*/ 74 h 1139"/>
                  <a:gd name="T60" fmla="*/ 18 w 899"/>
                  <a:gd name="T61" fmla="*/ 91 h 1139"/>
                  <a:gd name="T62" fmla="*/ 27 w 899"/>
                  <a:gd name="T63" fmla="*/ 106 h 1139"/>
                  <a:gd name="T64" fmla="*/ 36 w 899"/>
                  <a:gd name="T65" fmla="*/ 116 h 1139"/>
                  <a:gd name="T66" fmla="*/ 45 w 899"/>
                  <a:gd name="T67" fmla="*/ 124 h 1139"/>
                  <a:gd name="T68" fmla="*/ 53 w 899"/>
                  <a:gd name="T69" fmla="*/ 126 h 11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99"/>
                  <a:gd name="T106" fmla="*/ 0 h 1139"/>
                  <a:gd name="T107" fmla="*/ 899 w 899"/>
                  <a:gd name="T108" fmla="*/ 1139 h 11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99" h="1139">
                    <a:moveTo>
                      <a:pt x="478" y="1139"/>
                    </a:moveTo>
                    <a:lnTo>
                      <a:pt x="521" y="1087"/>
                    </a:lnTo>
                    <a:lnTo>
                      <a:pt x="504" y="1011"/>
                    </a:lnTo>
                    <a:lnTo>
                      <a:pt x="471" y="908"/>
                    </a:lnTo>
                    <a:lnTo>
                      <a:pt x="341" y="787"/>
                    </a:lnTo>
                    <a:lnTo>
                      <a:pt x="213" y="677"/>
                    </a:lnTo>
                    <a:lnTo>
                      <a:pt x="153" y="556"/>
                    </a:lnTo>
                    <a:lnTo>
                      <a:pt x="128" y="368"/>
                    </a:lnTo>
                    <a:lnTo>
                      <a:pt x="274" y="316"/>
                    </a:lnTo>
                    <a:lnTo>
                      <a:pt x="504" y="291"/>
                    </a:lnTo>
                    <a:lnTo>
                      <a:pt x="599" y="300"/>
                    </a:lnTo>
                    <a:lnTo>
                      <a:pt x="624" y="325"/>
                    </a:lnTo>
                    <a:lnTo>
                      <a:pt x="666" y="283"/>
                    </a:lnTo>
                    <a:lnTo>
                      <a:pt x="650" y="240"/>
                    </a:lnTo>
                    <a:lnTo>
                      <a:pt x="675" y="164"/>
                    </a:lnTo>
                    <a:lnTo>
                      <a:pt x="744" y="94"/>
                    </a:lnTo>
                    <a:lnTo>
                      <a:pt x="796" y="77"/>
                    </a:lnTo>
                    <a:lnTo>
                      <a:pt x="863" y="119"/>
                    </a:lnTo>
                    <a:lnTo>
                      <a:pt x="899" y="77"/>
                    </a:lnTo>
                    <a:lnTo>
                      <a:pt x="838" y="0"/>
                    </a:lnTo>
                    <a:lnTo>
                      <a:pt x="760" y="0"/>
                    </a:lnTo>
                    <a:lnTo>
                      <a:pt x="666" y="43"/>
                    </a:lnTo>
                    <a:lnTo>
                      <a:pt x="607" y="155"/>
                    </a:lnTo>
                    <a:lnTo>
                      <a:pt x="529" y="206"/>
                    </a:lnTo>
                    <a:lnTo>
                      <a:pt x="410" y="222"/>
                    </a:lnTo>
                    <a:lnTo>
                      <a:pt x="196" y="249"/>
                    </a:lnTo>
                    <a:lnTo>
                      <a:pt x="25" y="300"/>
                    </a:lnTo>
                    <a:lnTo>
                      <a:pt x="0" y="343"/>
                    </a:lnTo>
                    <a:lnTo>
                      <a:pt x="16" y="480"/>
                    </a:lnTo>
                    <a:lnTo>
                      <a:pt x="76" y="668"/>
                    </a:lnTo>
                    <a:lnTo>
                      <a:pt x="162" y="822"/>
                    </a:lnTo>
                    <a:lnTo>
                      <a:pt x="247" y="959"/>
                    </a:lnTo>
                    <a:lnTo>
                      <a:pt x="325" y="1053"/>
                    </a:lnTo>
                    <a:lnTo>
                      <a:pt x="401" y="1121"/>
                    </a:lnTo>
                    <a:lnTo>
                      <a:pt x="478" y="11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71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4719" y="267"/>
              <a:ext cx="186" cy="3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4400" b="1" kern="10">
                  <a:ln w="9525">
                    <a:noFill/>
                    <a:round/>
                  </a:ln>
                  <a:solidFill>
                    <a:srgbClr val="FF7C80"/>
                  </a:soli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宋体"/>
                  <a:ea typeface="宋体"/>
                </a:rPr>
                <a:t>?</a:t>
              </a:r>
              <a:endParaRPr lang="zh-CN" altLang="en-US" sz="4400" b="1" kern="10">
                <a:ln w="9525">
                  <a:noFill/>
                  <a:round/>
                </a:ln>
                <a:solidFill>
                  <a:srgbClr val="FF7C8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/>
                <a:ea typeface="宋体"/>
              </a:endParaRPr>
            </a:p>
          </p:txBody>
        </p:sp>
      </p:grpSp>
      <p:sp>
        <p:nvSpPr>
          <p:cNvPr id="766987" name="Text Box 11"/>
          <p:cNvSpPr txBox="1">
            <a:spLocks noChangeArrowheads="1"/>
          </p:cNvSpPr>
          <p:nvPr/>
        </p:nvSpPr>
        <p:spPr bwMode="auto">
          <a:xfrm>
            <a:off x="684213" y="579438"/>
            <a:ext cx="615315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如何确定电路的输出电阻？</a:t>
            </a:r>
            <a:endParaRPr kumimoji="1" lang="zh-CN" altLang="en-US" sz="3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6988" name="Text Box 12"/>
          <p:cNvSpPr txBox="1">
            <a:spLocks noChangeArrowheads="1"/>
          </p:cNvSpPr>
          <p:nvPr/>
        </p:nvSpPr>
        <p:spPr bwMode="auto">
          <a:xfrm>
            <a:off x="620713" y="1265238"/>
            <a:ext cx="6975475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在电路的计算中求</a:t>
            </a:r>
            <a:r>
              <a: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有两个方法：</a:t>
            </a:r>
            <a:endParaRPr kumimoji="1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6989" name="Text Box 13"/>
          <p:cNvSpPr txBox="1">
            <a:spLocks noChangeArrowheads="1"/>
          </p:cNvSpPr>
          <p:nvPr/>
        </p:nvSpPr>
        <p:spPr bwMode="auto">
          <a:xfrm>
            <a:off x="701675" y="1916113"/>
            <a:ext cx="7038975" cy="10064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①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所有的电源（包括信号源）置零，保留受控源。然后采用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加压求流法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3171825" y="3141663"/>
            <a:ext cx="1430338" cy="1538287"/>
            <a:chOff x="1967" y="2451"/>
            <a:chExt cx="976" cy="969"/>
          </a:xfrm>
        </p:grpSpPr>
        <p:grpSp>
          <p:nvGrpSpPr>
            <p:cNvPr id="49164" name="Group 15"/>
            <p:cNvGrpSpPr/>
            <p:nvPr/>
          </p:nvGrpSpPr>
          <p:grpSpPr bwMode="auto">
            <a:xfrm>
              <a:off x="2423" y="3012"/>
              <a:ext cx="520" cy="408"/>
              <a:chOff x="2052" y="2532"/>
              <a:chExt cx="480" cy="408"/>
            </a:xfrm>
          </p:grpSpPr>
          <p:sp>
            <p:nvSpPr>
              <p:cNvPr id="49168" name="Line 16"/>
              <p:cNvSpPr>
                <a:spLocks noChangeShapeType="1"/>
              </p:cNvSpPr>
              <p:nvPr/>
            </p:nvSpPr>
            <p:spPr bwMode="auto">
              <a:xfrm>
                <a:off x="2124" y="2532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6993" name="Text Box 17"/>
              <p:cNvSpPr txBox="1">
                <a:spLocks noChangeArrowheads="1"/>
              </p:cNvSpPr>
              <p:nvPr/>
            </p:nvSpPr>
            <p:spPr bwMode="auto">
              <a:xfrm>
                <a:off x="2052" y="2572"/>
                <a:ext cx="480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3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endPara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9165" name="Group 18"/>
            <p:cNvGrpSpPr/>
            <p:nvPr/>
          </p:nvGrpSpPr>
          <p:grpSpPr bwMode="auto">
            <a:xfrm>
              <a:off x="1967" y="2451"/>
              <a:ext cx="403" cy="369"/>
              <a:chOff x="1764" y="1995"/>
              <a:chExt cx="372" cy="369"/>
            </a:xfrm>
          </p:grpSpPr>
          <p:sp>
            <p:nvSpPr>
              <p:cNvPr id="49166" name="Line 19"/>
              <p:cNvSpPr>
                <a:spLocks noChangeShapeType="1"/>
              </p:cNvSpPr>
              <p:nvPr/>
            </p:nvSpPr>
            <p:spPr bwMode="auto">
              <a:xfrm flipH="1">
                <a:off x="1764" y="236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6996" name="Text Box 20"/>
              <p:cNvSpPr txBox="1">
                <a:spLocks noChangeArrowheads="1"/>
              </p:cNvSpPr>
              <p:nvPr/>
            </p:nvSpPr>
            <p:spPr bwMode="auto">
              <a:xfrm>
                <a:off x="1836" y="1995"/>
                <a:ext cx="300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3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endPara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</p:grpSp>
      <p:sp useBgFill="1">
        <p:nvSpPr>
          <p:cNvPr id="767016" name="Rectangle 40"/>
          <p:cNvSpPr>
            <a:spLocks noChangeArrowheads="1"/>
          </p:cNvSpPr>
          <p:nvPr/>
        </p:nvSpPr>
        <p:spPr bwMode="auto">
          <a:xfrm>
            <a:off x="1547813" y="3959225"/>
            <a:ext cx="949325" cy="741363"/>
          </a:xfrm>
          <a:prstGeom prst="rect">
            <a:avLst/>
          </a:prstGeom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17" name="Line 41"/>
          <p:cNvSpPr>
            <a:spLocks noChangeShapeType="1"/>
          </p:cNvSpPr>
          <p:nvPr/>
        </p:nvSpPr>
        <p:spPr bwMode="auto">
          <a:xfrm>
            <a:off x="2187575" y="3917950"/>
            <a:ext cx="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7028" name="Text Box 52"/>
          <p:cNvSpPr txBox="1">
            <a:spLocks noChangeArrowheads="1"/>
          </p:cNvSpPr>
          <p:nvPr/>
        </p:nvSpPr>
        <p:spPr bwMode="auto">
          <a:xfrm>
            <a:off x="611188" y="5373688"/>
            <a:ext cx="80010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一般来说， </a:t>
            </a:r>
            <a:r>
              <a:rPr kumimoji="1" lang="en-US" altLang="zh-CN" sz="28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越小越好。 </a:t>
            </a:r>
            <a:r>
              <a:rPr kumimoji="1" lang="en-US" altLang="zh-CN" sz="28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越小，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带负载能力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就越强。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767029" name="Object 53"/>
          <p:cNvGraphicFramePr>
            <a:graphicFrameLocks noChangeAspect="1"/>
          </p:cNvGraphicFramePr>
          <p:nvPr/>
        </p:nvGraphicFramePr>
        <p:xfrm>
          <a:off x="5435600" y="3644900"/>
          <a:ext cx="146843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公式" r:id="rId1" imgW="10363200" imgH="9753600" progId="Equation.3">
                  <p:embed/>
                </p:oleObj>
              </mc:Choice>
              <mc:Fallback>
                <p:oleObj name="公式" r:id="rId1" imgW="10363200" imgH="9753600" progId="Equation.3">
                  <p:embed/>
                  <p:pic>
                    <p:nvPicPr>
                      <p:cNvPr id="0" name="Object 53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5600" y="3644900"/>
                        <a:ext cx="1468438" cy="1147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6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69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6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8" grpId="0" autoUpdateAnimBg="0" build="p"/>
      <p:bldP spid="766989" grpId="0" autoUpdateAnimBg="0"/>
      <p:bldP spid="767016" grpId="0" animBg="1"/>
      <p:bldP spid="767017" grpId="0" animBg="1"/>
      <p:bldP spid="76702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5" name="Text Box 5"/>
          <p:cNvSpPr txBox="1">
            <a:spLocks noChangeArrowheads="1"/>
          </p:cNvSpPr>
          <p:nvPr/>
        </p:nvSpPr>
        <p:spPr bwMode="auto">
          <a:xfrm>
            <a:off x="4211638" y="2060575"/>
            <a:ext cx="4192587" cy="5794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803070505020304" pitchFamily="18" charset="0"/>
                <a:ea typeface="楷体_GB2312" pitchFamily="49" charset="-122"/>
              </a:rPr>
              <a:t>测量开路电压</a:t>
            </a:r>
            <a:r>
              <a:rPr kumimoji="1" lang="en-US" altLang="zh-CN" sz="32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latin typeface="Times New Roman" panose="02020803070505020304" pitchFamily="18" charset="0"/>
                <a:ea typeface="楷体_GB2312" pitchFamily="49" charset="-122"/>
              </a:rPr>
              <a:t>o </a:t>
            </a:r>
            <a:r>
              <a:rPr kumimoji="1" lang="en-US" altLang="zh-CN" sz="3200" b="1">
                <a:latin typeface="Times New Roman" panose="02020803070505020304" pitchFamily="18" charset="0"/>
                <a:ea typeface="楷体_GB2312" pitchFamily="49" charset="-122"/>
              </a:rPr>
              <a:t>= </a:t>
            </a:r>
            <a:r>
              <a:rPr kumimoji="1" lang="en-US" altLang="zh-CN" sz="3200" b="1" i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latin typeface="Times New Roman" panose="02020803070505020304" pitchFamily="18" charset="0"/>
                <a:ea typeface="楷体_GB2312" pitchFamily="49" charset="-122"/>
              </a:rPr>
              <a:t>so</a:t>
            </a:r>
            <a:endParaRPr kumimoji="1" lang="en-US" altLang="zh-CN" sz="3200" b="1" baseline="-2500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8006" name="Text Box 6"/>
          <p:cNvSpPr txBox="1">
            <a:spLocks noChangeArrowheads="1"/>
          </p:cNvSpPr>
          <p:nvPr/>
        </p:nvSpPr>
        <p:spPr bwMode="auto">
          <a:xfrm>
            <a:off x="539750" y="549275"/>
            <a:ext cx="7777163" cy="5794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803070505020304" pitchFamily="18" charset="0"/>
                <a:ea typeface="楷体_GB2312" pitchFamily="49" charset="-122"/>
              </a:rPr>
              <a:t>②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开路短路法（</a:t>
            </a:r>
            <a:r>
              <a:rPr kumimoji="1" lang="zh-CN" altLang="en-US" sz="3200" b="1" dirty="0">
                <a:latin typeface="Times New Roman" panose="02020803070505020304" pitchFamily="18" charset="0"/>
                <a:ea typeface="楷体_GB2312" pitchFamily="49" charset="-122"/>
              </a:rPr>
              <a:t>开路电压除以短路电流</a:t>
            </a:r>
            <a:r>
              <a:rPr kumimoji="1" lang="zh-CN" altLang="en-US" sz="3200" b="1" dirty="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）</a:t>
            </a:r>
            <a:endParaRPr kumimoji="1" lang="zh-CN" altLang="en-US" sz="32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45"/>
          <p:cNvGrpSpPr/>
          <p:nvPr/>
        </p:nvGrpSpPr>
        <p:grpSpPr bwMode="auto">
          <a:xfrm>
            <a:off x="3463925" y="3962400"/>
            <a:ext cx="1001713" cy="838200"/>
            <a:chOff x="2364" y="2496"/>
            <a:chExt cx="683" cy="528"/>
          </a:xfrm>
        </p:grpSpPr>
        <p:sp>
          <p:nvSpPr>
            <p:cNvPr id="50224" name="Line 46"/>
            <p:cNvSpPr>
              <a:spLocks noChangeShapeType="1"/>
            </p:cNvSpPr>
            <p:nvPr/>
          </p:nvSpPr>
          <p:spPr bwMode="auto">
            <a:xfrm>
              <a:off x="2364" y="2496"/>
              <a:ext cx="0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0225" name="Group 47"/>
            <p:cNvGrpSpPr/>
            <p:nvPr/>
          </p:nvGrpSpPr>
          <p:grpSpPr bwMode="auto">
            <a:xfrm>
              <a:off x="2488" y="2556"/>
              <a:ext cx="559" cy="456"/>
              <a:chOff x="3360" y="1860"/>
              <a:chExt cx="516" cy="456"/>
            </a:xfrm>
          </p:grpSpPr>
          <p:sp>
            <p:nvSpPr>
              <p:cNvPr id="50226" name="Line 48"/>
              <p:cNvSpPr>
                <a:spLocks noChangeShapeType="1"/>
              </p:cNvSpPr>
              <p:nvPr/>
            </p:nvSpPr>
            <p:spPr bwMode="auto">
              <a:xfrm>
                <a:off x="3360" y="1860"/>
                <a:ext cx="0" cy="4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227" name="Text Box 49"/>
              <p:cNvSpPr txBox="1">
                <a:spLocks noChangeArrowheads="1"/>
              </p:cNvSpPr>
              <p:nvPr/>
            </p:nvSpPr>
            <p:spPr bwMode="auto">
              <a:xfrm>
                <a:off x="3372" y="1887"/>
                <a:ext cx="504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32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32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768050" name="Text Box 50"/>
          <p:cNvSpPr txBox="1">
            <a:spLocks noChangeArrowheads="1"/>
          </p:cNvSpPr>
          <p:nvPr/>
        </p:nvSpPr>
        <p:spPr bwMode="auto">
          <a:xfrm>
            <a:off x="4238625" y="3619500"/>
            <a:ext cx="436562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b="1">
                <a:latin typeface="Times New Roman" panose="02020803070505020304" pitchFamily="18" charset="0"/>
                <a:ea typeface="楷体_GB2312" pitchFamily="49" charset="-122"/>
              </a:rPr>
              <a:t>测量短路电流</a:t>
            </a:r>
            <a:endParaRPr kumimoji="1" lang="zh-CN" altLang="en-US" sz="3200" b="1" baseline="-2500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8051" name="Text Box 51"/>
          <p:cNvSpPr txBox="1">
            <a:spLocks noChangeArrowheads="1"/>
          </p:cNvSpPr>
          <p:nvPr/>
        </p:nvSpPr>
        <p:spPr bwMode="auto">
          <a:xfrm>
            <a:off x="2627313" y="4941888"/>
            <a:ext cx="2520950" cy="57943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输出电阻：</a:t>
            </a:r>
            <a:endParaRPr kumimoji="1" lang="zh-CN" altLang="en-US" sz="3200" b="1">
              <a:solidFill>
                <a:srgbClr val="0000FF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aphicFrame>
        <p:nvGraphicFramePr>
          <p:cNvPr id="768052" name="Object 52"/>
          <p:cNvGraphicFramePr>
            <a:graphicFrameLocks noChangeAspect="1"/>
          </p:cNvGraphicFramePr>
          <p:nvPr/>
        </p:nvGraphicFramePr>
        <p:xfrm>
          <a:off x="6732588" y="3284538"/>
          <a:ext cx="1900237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公式" r:id="rId1" imgW="13411200" imgH="10668000" progId="Equation.3">
                  <p:embed/>
                </p:oleObj>
              </mc:Choice>
              <mc:Fallback>
                <p:oleObj name="公式" r:id="rId1" imgW="13411200" imgH="10668000" progId="Equation.3">
                  <p:embed/>
                  <p:pic>
                    <p:nvPicPr>
                      <p:cNvPr id="0" name="Object 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3284538"/>
                        <a:ext cx="1900237" cy="1255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3" name="Object 53"/>
          <p:cNvGraphicFramePr>
            <a:graphicFrameLocks noChangeAspect="1"/>
          </p:cNvGraphicFramePr>
          <p:nvPr/>
        </p:nvGraphicFramePr>
        <p:xfrm>
          <a:off x="4859338" y="4652963"/>
          <a:ext cx="367188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公式" r:id="rId3" imgW="25908000" imgH="14020800" progId="Equation.3">
                  <p:embed/>
                </p:oleObj>
              </mc:Choice>
              <mc:Fallback>
                <p:oleObj name="公式" r:id="rId3" imgW="25908000" imgH="14020800" progId="Equation.3">
                  <p:embed/>
                  <p:pic>
                    <p:nvPicPr>
                      <p:cNvPr id="0" name="Object 5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9338" y="4652963"/>
                        <a:ext cx="3671887" cy="165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5" name="Group 63"/>
          <p:cNvGrpSpPr/>
          <p:nvPr/>
        </p:nvGrpSpPr>
        <p:grpSpPr bwMode="auto">
          <a:xfrm>
            <a:off x="1042988" y="1268413"/>
            <a:ext cx="2525712" cy="1873250"/>
            <a:chOff x="657" y="799"/>
            <a:chExt cx="1591" cy="1180"/>
          </a:xfrm>
        </p:grpSpPr>
        <p:sp>
          <p:nvSpPr>
            <p:cNvPr id="50208" name="Rectangle 9"/>
            <p:cNvSpPr>
              <a:spLocks noChangeArrowheads="1"/>
            </p:cNvSpPr>
            <p:nvPr/>
          </p:nvSpPr>
          <p:spPr bwMode="auto">
            <a:xfrm>
              <a:off x="681" y="863"/>
              <a:ext cx="1009" cy="1116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prstDash val="dashDot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Line 10"/>
            <p:cNvSpPr>
              <a:spLocks noChangeShapeType="1"/>
            </p:cNvSpPr>
            <p:nvPr/>
          </p:nvSpPr>
          <p:spPr bwMode="auto">
            <a:xfrm flipH="1">
              <a:off x="1666" y="113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Oval 11"/>
            <p:cNvSpPr>
              <a:spLocks noChangeArrowheads="1"/>
            </p:cNvSpPr>
            <p:nvPr/>
          </p:nvSpPr>
          <p:spPr bwMode="auto">
            <a:xfrm flipH="1">
              <a:off x="2152" y="107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1" name="Line 13"/>
            <p:cNvSpPr>
              <a:spLocks noChangeShapeType="1"/>
            </p:cNvSpPr>
            <p:nvPr/>
          </p:nvSpPr>
          <p:spPr bwMode="auto">
            <a:xfrm flipH="1">
              <a:off x="1666" y="174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Oval 14"/>
            <p:cNvSpPr>
              <a:spLocks noChangeArrowheads="1"/>
            </p:cNvSpPr>
            <p:nvPr/>
          </p:nvSpPr>
          <p:spPr bwMode="auto">
            <a:xfrm flipH="1">
              <a:off x="2152" y="1685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3" name="Oval 16"/>
            <p:cNvSpPr>
              <a:spLocks noChangeArrowheads="1"/>
            </p:cNvSpPr>
            <p:nvPr/>
          </p:nvSpPr>
          <p:spPr bwMode="auto">
            <a:xfrm>
              <a:off x="1006" y="1304"/>
              <a:ext cx="255" cy="2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4" name="Line 18"/>
            <p:cNvSpPr>
              <a:spLocks noChangeShapeType="1"/>
            </p:cNvSpPr>
            <p:nvPr/>
          </p:nvSpPr>
          <p:spPr bwMode="auto">
            <a:xfrm flipH="1">
              <a:off x="1117" y="1142"/>
              <a:ext cx="5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5" name="Rectangle 19"/>
            <p:cNvSpPr>
              <a:spLocks noChangeArrowheads="1"/>
            </p:cNvSpPr>
            <p:nvPr/>
          </p:nvSpPr>
          <p:spPr bwMode="auto">
            <a:xfrm>
              <a:off x="1273" y="1076"/>
              <a:ext cx="312" cy="1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6" name="Line 20"/>
            <p:cNvSpPr>
              <a:spLocks noChangeShapeType="1"/>
            </p:cNvSpPr>
            <p:nvPr/>
          </p:nvSpPr>
          <p:spPr bwMode="auto">
            <a:xfrm>
              <a:off x="1129" y="1148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7" name="Line 21"/>
            <p:cNvSpPr>
              <a:spLocks noChangeShapeType="1"/>
            </p:cNvSpPr>
            <p:nvPr/>
          </p:nvSpPr>
          <p:spPr bwMode="auto">
            <a:xfrm flipH="1">
              <a:off x="1141" y="1748"/>
              <a:ext cx="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8" name="Line 22"/>
            <p:cNvSpPr>
              <a:spLocks noChangeShapeType="1"/>
            </p:cNvSpPr>
            <p:nvPr/>
          </p:nvSpPr>
          <p:spPr bwMode="auto">
            <a:xfrm>
              <a:off x="1129" y="1556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19" name="Text Box 23"/>
            <p:cNvSpPr txBox="1">
              <a:spLocks noChangeArrowheads="1"/>
            </p:cNvSpPr>
            <p:nvPr/>
          </p:nvSpPr>
          <p:spPr bwMode="auto">
            <a:xfrm>
              <a:off x="1201" y="799"/>
              <a:ext cx="420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0220" name="Text Box 24"/>
            <p:cNvSpPr txBox="1">
              <a:spLocks noChangeArrowheads="1"/>
            </p:cNvSpPr>
            <p:nvPr/>
          </p:nvSpPr>
          <p:spPr bwMode="auto">
            <a:xfrm>
              <a:off x="657" y="1160"/>
              <a:ext cx="443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so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0221" name="Text Box 60"/>
            <p:cNvSpPr txBox="1">
              <a:spLocks noChangeArrowheads="1"/>
            </p:cNvSpPr>
            <p:nvPr/>
          </p:nvSpPr>
          <p:spPr bwMode="auto">
            <a:xfrm>
              <a:off x="839" y="1069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0222" name="Text Box 61"/>
            <p:cNvSpPr txBox="1">
              <a:spLocks noChangeArrowheads="1"/>
            </p:cNvSpPr>
            <p:nvPr/>
          </p:nvSpPr>
          <p:spPr bwMode="auto">
            <a:xfrm>
              <a:off x="839" y="1387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0223" name="Line 62"/>
            <p:cNvSpPr>
              <a:spLocks noChangeShapeType="1"/>
            </p:cNvSpPr>
            <p:nvPr/>
          </p:nvSpPr>
          <p:spPr bwMode="auto">
            <a:xfrm>
              <a:off x="1132" y="1290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186" name="Group 64"/>
          <p:cNvGrpSpPr/>
          <p:nvPr/>
        </p:nvGrpSpPr>
        <p:grpSpPr bwMode="auto">
          <a:xfrm>
            <a:off x="996950" y="3402013"/>
            <a:ext cx="2525713" cy="1873250"/>
            <a:chOff x="657" y="799"/>
            <a:chExt cx="1591" cy="1180"/>
          </a:xfrm>
        </p:grpSpPr>
        <p:sp>
          <p:nvSpPr>
            <p:cNvPr id="50192" name="Rectangle 65"/>
            <p:cNvSpPr>
              <a:spLocks noChangeArrowheads="1"/>
            </p:cNvSpPr>
            <p:nvPr/>
          </p:nvSpPr>
          <p:spPr bwMode="auto">
            <a:xfrm>
              <a:off x="681" y="863"/>
              <a:ext cx="1009" cy="1116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prstDash val="dashDot"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3" name="Line 66"/>
            <p:cNvSpPr>
              <a:spLocks noChangeShapeType="1"/>
            </p:cNvSpPr>
            <p:nvPr/>
          </p:nvSpPr>
          <p:spPr bwMode="auto">
            <a:xfrm flipH="1">
              <a:off x="1666" y="113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4" name="Oval 67"/>
            <p:cNvSpPr>
              <a:spLocks noChangeArrowheads="1"/>
            </p:cNvSpPr>
            <p:nvPr/>
          </p:nvSpPr>
          <p:spPr bwMode="auto">
            <a:xfrm flipH="1">
              <a:off x="2152" y="107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5" name="Line 68"/>
            <p:cNvSpPr>
              <a:spLocks noChangeShapeType="1"/>
            </p:cNvSpPr>
            <p:nvPr/>
          </p:nvSpPr>
          <p:spPr bwMode="auto">
            <a:xfrm flipH="1">
              <a:off x="1666" y="1745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Oval 69"/>
            <p:cNvSpPr>
              <a:spLocks noChangeArrowheads="1"/>
            </p:cNvSpPr>
            <p:nvPr/>
          </p:nvSpPr>
          <p:spPr bwMode="auto">
            <a:xfrm flipH="1">
              <a:off x="2152" y="1685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Oval 70"/>
            <p:cNvSpPr>
              <a:spLocks noChangeArrowheads="1"/>
            </p:cNvSpPr>
            <p:nvPr/>
          </p:nvSpPr>
          <p:spPr bwMode="auto">
            <a:xfrm>
              <a:off x="1006" y="1304"/>
              <a:ext cx="255" cy="2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8" name="Line 71"/>
            <p:cNvSpPr>
              <a:spLocks noChangeShapeType="1"/>
            </p:cNvSpPr>
            <p:nvPr/>
          </p:nvSpPr>
          <p:spPr bwMode="auto">
            <a:xfrm flipH="1">
              <a:off x="1117" y="1142"/>
              <a:ext cx="5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199" name="Rectangle 72"/>
            <p:cNvSpPr>
              <a:spLocks noChangeArrowheads="1"/>
            </p:cNvSpPr>
            <p:nvPr/>
          </p:nvSpPr>
          <p:spPr bwMode="auto">
            <a:xfrm>
              <a:off x="1273" y="1076"/>
              <a:ext cx="312" cy="1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0" name="Line 73"/>
            <p:cNvSpPr>
              <a:spLocks noChangeShapeType="1"/>
            </p:cNvSpPr>
            <p:nvPr/>
          </p:nvSpPr>
          <p:spPr bwMode="auto">
            <a:xfrm>
              <a:off x="1129" y="1148"/>
              <a:ext cx="0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1" name="Line 74"/>
            <p:cNvSpPr>
              <a:spLocks noChangeShapeType="1"/>
            </p:cNvSpPr>
            <p:nvPr/>
          </p:nvSpPr>
          <p:spPr bwMode="auto">
            <a:xfrm flipH="1">
              <a:off x="1141" y="1748"/>
              <a:ext cx="5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2" name="Line 75"/>
            <p:cNvSpPr>
              <a:spLocks noChangeShapeType="1"/>
            </p:cNvSpPr>
            <p:nvPr/>
          </p:nvSpPr>
          <p:spPr bwMode="auto">
            <a:xfrm>
              <a:off x="1129" y="1556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03" name="Text Box 76"/>
            <p:cNvSpPr txBox="1">
              <a:spLocks noChangeArrowheads="1"/>
            </p:cNvSpPr>
            <p:nvPr/>
          </p:nvSpPr>
          <p:spPr bwMode="auto">
            <a:xfrm>
              <a:off x="1201" y="799"/>
              <a:ext cx="420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0204" name="Text Box 77"/>
            <p:cNvSpPr txBox="1">
              <a:spLocks noChangeArrowheads="1"/>
            </p:cNvSpPr>
            <p:nvPr/>
          </p:nvSpPr>
          <p:spPr bwMode="auto">
            <a:xfrm>
              <a:off x="657" y="1160"/>
              <a:ext cx="443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so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0205" name="Text Box 78"/>
            <p:cNvSpPr txBox="1">
              <a:spLocks noChangeArrowheads="1"/>
            </p:cNvSpPr>
            <p:nvPr/>
          </p:nvSpPr>
          <p:spPr bwMode="auto">
            <a:xfrm>
              <a:off x="839" y="1069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0206" name="Text Box 79"/>
            <p:cNvSpPr txBox="1">
              <a:spLocks noChangeArrowheads="1"/>
            </p:cNvSpPr>
            <p:nvPr/>
          </p:nvSpPr>
          <p:spPr bwMode="auto">
            <a:xfrm>
              <a:off x="839" y="1387"/>
              <a:ext cx="453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0207" name="Line 80"/>
            <p:cNvSpPr>
              <a:spLocks noChangeShapeType="1"/>
            </p:cNvSpPr>
            <p:nvPr/>
          </p:nvSpPr>
          <p:spPr bwMode="auto">
            <a:xfrm>
              <a:off x="1132" y="1290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83"/>
          <p:cNvGrpSpPr/>
          <p:nvPr/>
        </p:nvGrpSpPr>
        <p:grpSpPr bwMode="auto">
          <a:xfrm>
            <a:off x="3492500" y="1628775"/>
            <a:ext cx="871538" cy="1228725"/>
            <a:chOff x="2200" y="1026"/>
            <a:chExt cx="549" cy="774"/>
          </a:xfrm>
        </p:grpSpPr>
        <p:sp>
          <p:nvSpPr>
            <p:cNvPr id="50188" name="Text Box 4"/>
            <p:cNvSpPr txBox="1">
              <a:spLocks noChangeArrowheads="1"/>
            </p:cNvSpPr>
            <p:nvPr/>
          </p:nvSpPr>
          <p:spPr bwMode="auto">
            <a:xfrm>
              <a:off x="2245" y="1207"/>
              <a:ext cx="504" cy="365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32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pSp>
          <p:nvGrpSpPr>
            <p:cNvPr id="50189" name="Group 82"/>
            <p:cNvGrpSpPr/>
            <p:nvPr/>
          </p:nvGrpSpPr>
          <p:grpSpPr bwMode="auto">
            <a:xfrm>
              <a:off x="2200" y="1026"/>
              <a:ext cx="272" cy="774"/>
              <a:chOff x="2426" y="1071"/>
              <a:chExt cx="272" cy="774"/>
            </a:xfrm>
          </p:grpSpPr>
          <p:sp>
            <p:nvSpPr>
              <p:cNvPr id="50190" name="Text Box 59"/>
              <p:cNvSpPr txBox="1">
                <a:spLocks noChangeArrowheads="1"/>
              </p:cNvSpPr>
              <p:nvPr/>
            </p:nvSpPr>
            <p:spPr bwMode="auto">
              <a:xfrm>
                <a:off x="2426" y="1071"/>
                <a:ext cx="272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+</a:t>
                </a:r>
                <a:endParaRPr kumimoji="1" lang="en-US" altLang="zh-CN" sz="3200" b="1">
                  <a:solidFill>
                    <a:srgbClr val="FF330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191" name="Text Box 81"/>
              <p:cNvSpPr txBox="1">
                <a:spLocks noChangeArrowheads="1"/>
              </p:cNvSpPr>
              <p:nvPr/>
            </p:nvSpPr>
            <p:spPr bwMode="auto">
              <a:xfrm>
                <a:off x="2426" y="1480"/>
                <a:ext cx="272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-</a:t>
                </a:r>
                <a:endParaRPr kumimoji="1" lang="en-US" altLang="zh-CN" sz="3200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0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5" grpId="0" autoUpdateAnimBg="0" build="p"/>
      <p:bldP spid="768006" grpId="0" autoUpdateAnimBg="0"/>
      <p:bldP spid="768050" grpId="0" autoUpdateAnimBg="0"/>
      <p:bldP spid="768051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Text Box 2"/>
          <p:cNvSpPr txBox="1">
            <a:spLocks noChangeArrowheads="1"/>
          </p:cNvSpPr>
          <p:nvPr/>
        </p:nvSpPr>
        <p:spPr bwMode="auto">
          <a:xfrm>
            <a:off x="611188" y="579438"/>
            <a:ext cx="252095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(4) </a:t>
            </a:r>
            <a:r>
              <a:rPr kumimoji="1"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通频带</a:t>
            </a:r>
            <a:endParaRPr kumimoji="1"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1123950" y="1814513"/>
            <a:ext cx="2457450" cy="579437"/>
            <a:chOff x="552" y="1694"/>
            <a:chExt cx="1548" cy="365"/>
          </a:xfrm>
        </p:grpSpPr>
        <p:sp>
          <p:nvSpPr>
            <p:cNvPr id="164896" name="Line 12"/>
            <p:cNvSpPr>
              <a:spLocks noChangeShapeType="1"/>
            </p:cNvSpPr>
            <p:nvPr/>
          </p:nvSpPr>
          <p:spPr bwMode="auto">
            <a:xfrm flipH="1">
              <a:off x="1188" y="2040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9037" name="Text Box 13"/>
            <p:cNvSpPr txBox="1">
              <a:spLocks noChangeArrowheads="1"/>
            </p:cNvSpPr>
            <p:nvPr/>
          </p:nvSpPr>
          <p:spPr bwMode="auto">
            <a:xfrm>
              <a:off x="552" y="1694"/>
              <a:ext cx="708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m</a:t>
              </a:r>
              <a:endPara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762000" y="2309813"/>
            <a:ext cx="6419850" cy="579437"/>
            <a:chOff x="336" y="2006"/>
            <a:chExt cx="4044" cy="365"/>
          </a:xfrm>
        </p:grpSpPr>
        <p:sp>
          <p:nvSpPr>
            <p:cNvPr id="164894" name="Line 15"/>
            <p:cNvSpPr>
              <a:spLocks noChangeShapeType="1"/>
            </p:cNvSpPr>
            <p:nvPr/>
          </p:nvSpPr>
          <p:spPr bwMode="auto">
            <a:xfrm>
              <a:off x="1188" y="2254"/>
              <a:ext cx="3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9040" name="Text Box 16"/>
            <p:cNvSpPr txBox="1">
              <a:spLocks noChangeArrowheads="1"/>
            </p:cNvSpPr>
            <p:nvPr/>
          </p:nvSpPr>
          <p:spPr bwMode="auto">
            <a:xfrm>
              <a:off x="336" y="2006"/>
              <a:ext cx="864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0.7</a:t>
              </a: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32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m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700338" y="2649538"/>
            <a:ext cx="2005012" cy="2724150"/>
            <a:chOff x="1740" y="1500"/>
            <a:chExt cx="1224" cy="1716"/>
          </a:xfrm>
        </p:grpSpPr>
        <p:sp>
          <p:nvSpPr>
            <p:cNvPr id="164891" name="Line 18"/>
            <p:cNvSpPr>
              <a:spLocks noChangeShapeType="1"/>
            </p:cNvSpPr>
            <p:nvPr/>
          </p:nvSpPr>
          <p:spPr bwMode="auto">
            <a:xfrm>
              <a:off x="1932" y="1500"/>
              <a:ext cx="0" cy="11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9043" name="Text Box 19"/>
            <p:cNvSpPr txBox="1">
              <a:spLocks noChangeArrowheads="1"/>
            </p:cNvSpPr>
            <p:nvPr/>
          </p:nvSpPr>
          <p:spPr bwMode="auto">
            <a:xfrm>
              <a:off x="1740" y="2577"/>
              <a:ext cx="408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L</a:t>
              </a:r>
              <a:endPara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9044" name="Text Box 20"/>
            <p:cNvSpPr txBox="1">
              <a:spLocks noChangeArrowheads="1"/>
            </p:cNvSpPr>
            <p:nvPr/>
          </p:nvSpPr>
          <p:spPr bwMode="auto">
            <a:xfrm>
              <a:off x="2076" y="2544"/>
              <a:ext cx="888" cy="67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下限截止频率</a:t>
              </a:r>
              <a:endPara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5314950" y="2630488"/>
            <a:ext cx="1993900" cy="2724150"/>
            <a:chOff x="3348" y="1488"/>
            <a:chExt cx="1200" cy="1716"/>
          </a:xfrm>
        </p:grpSpPr>
        <p:sp>
          <p:nvSpPr>
            <p:cNvPr id="164888" name="Line 22"/>
            <p:cNvSpPr>
              <a:spLocks noChangeShapeType="1"/>
            </p:cNvSpPr>
            <p:nvPr/>
          </p:nvSpPr>
          <p:spPr bwMode="auto">
            <a:xfrm>
              <a:off x="4296" y="1488"/>
              <a:ext cx="0" cy="11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9047" name="Text Box 23"/>
            <p:cNvSpPr txBox="1">
              <a:spLocks noChangeArrowheads="1"/>
            </p:cNvSpPr>
            <p:nvPr/>
          </p:nvSpPr>
          <p:spPr bwMode="auto">
            <a:xfrm>
              <a:off x="4140" y="2565"/>
              <a:ext cx="408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32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H</a:t>
              </a:r>
              <a:endParaRPr kumimoji="1"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69048" name="Text Box 24"/>
            <p:cNvSpPr txBox="1">
              <a:spLocks noChangeArrowheads="1"/>
            </p:cNvSpPr>
            <p:nvPr/>
          </p:nvSpPr>
          <p:spPr bwMode="auto">
            <a:xfrm>
              <a:off x="3348" y="2532"/>
              <a:ext cx="888" cy="67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上限截止频率</a:t>
              </a:r>
              <a:endPara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69049" name="Text Box 25"/>
          <p:cNvSpPr txBox="1">
            <a:spLocks noChangeArrowheads="1"/>
          </p:cNvSpPr>
          <p:nvPr/>
        </p:nvSpPr>
        <p:spPr bwMode="auto">
          <a:xfrm>
            <a:off x="1352550" y="5424488"/>
            <a:ext cx="200025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通频带：</a:t>
            </a:r>
            <a:endParaRPr kumimoji="1" lang="zh-CN" altLang="en-US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9050" name="Text Box 26"/>
          <p:cNvSpPr txBox="1">
            <a:spLocks noChangeArrowheads="1"/>
          </p:cNvSpPr>
          <p:nvPr/>
        </p:nvSpPr>
        <p:spPr bwMode="auto">
          <a:xfrm>
            <a:off x="3371850" y="5414963"/>
            <a:ext cx="2713038" cy="6413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BW= f</a:t>
            </a:r>
            <a:r>
              <a:rPr kumimoji="1" lang="en-US" altLang="zh-CN" sz="36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H</a:t>
            </a:r>
            <a:r>
              <a:rPr kumimoji="1" lang="en-US" altLang="zh-CN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–f</a:t>
            </a:r>
            <a:r>
              <a:rPr kumimoji="1" lang="en-US" altLang="zh-CN" sz="36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L</a:t>
            </a:r>
            <a:endParaRPr kumimoji="1" lang="en-US" altLang="zh-CN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9051" name="AutoShape 27"/>
          <p:cNvSpPr>
            <a:spLocks noChangeArrowheads="1"/>
          </p:cNvSpPr>
          <p:nvPr/>
        </p:nvSpPr>
        <p:spPr bwMode="auto">
          <a:xfrm>
            <a:off x="4394200" y="692150"/>
            <a:ext cx="3562350" cy="1512888"/>
          </a:xfrm>
          <a:prstGeom prst="wedgeRoundRectCallout">
            <a:avLst>
              <a:gd name="adj1" fmla="val -64083"/>
              <a:gd name="adj2" fmla="val 57801"/>
              <a:gd name="adj3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放大倍数随频率变化曲线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幅频特性曲线</a:t>
            </a:r>
            <a:endParaRPr kumimoji="1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69053" name="Text Box 29"/>
          <p:cNvSpPr txBox="1">
            <a:spLocks noChangeArrowheads="1"/>
          </p:cNvSpPr>
          <p:nvPr/>
        </p:nvSpPr>
        <p:spPr bwMode="auto">
          <a:xfrm>
            <a:off x="4286885" y="2908300"/>
            <a:ext cx="1446530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BW</a:t>
            </a:r>
            <a:endParaRPr kumimoji="1" lang="zh-CN" altLang="en-US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7" name="Group 34"/>
          <p:cNvGrpSpPr/>
          <p:nvPr/>
        </p:nvGrpSpPr>
        <p:grpSpPr bwMode="auto">
          <a:xfrm>
            <a:off x="1345883" y="1125538"/>
            <a:ext cx="7562850" cy="3627437"/>
            <a:chOff x="852" y="694"/>
            <a:chExt cx="4764" cy="2285"/>
          </a:xfrm>
        </p:grpSpPr>
        <p:grpSp>
          <p:nvGrpSpPr>
            <p:cNvPr id="164876" name="Group 3"/>
            <p:cNvGrpSpPr/>
            <p:nvPr/>
          </p:nvGrpSpPr>
          <p:grpSpPr bwMode="auto">
            <a:xfrm>
              <a:off x="852" y="694"/>
              <a:ext cx="4764" cy="2285"/>
              <a:chOff x="708" y="1245"/>
              <a:chExt cx="4764" cy="2285"/>
            </a:xfrm>
          </p:grpSpPr>
          <p:sp>
            <p:nvSpPr>
              <p:cNvPr id="164878" name="Line 4"/>
              <p:cNvSpPr>
                <a:spLocks noChangeShapeType="1"/>
              </p:cNvSpPr>
              <p:nvPr/>
            </p:nvSpPr>
            <p:spPr bwMode="auto">
              <a:xfrm>
                <a:off x="1236" y="1476"/>
                <a:ext cx="0" cy="18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879" name="Line 5"/>
              <p:cNvSpPr>
                <a:spLocks noChangeShapeType="1"/>
              </p:cNvSpPr>
              <p:nvPr/>
            </p:nvSpPr>
            <p:spPr bwMode="auto">
              <a:xfrm>
                <a:off x="1164" y="3240"/>
                <a:ext cx="37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880" name="Line 6"/>
              <p:cNvSpPr>
                <a:spLocks noChangeShapeType="1"/>
              </p:cNvSpPr>
              <p:nvPr/>
            </p:nvSpPr>
            <p:spPr bwMode="auto">
              <a:xfrm>
                <a:off x="1992" y="2040"/>
                <a:ext cx="19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881" name="Freeform 7"/>
              <p:cNvSpPr/>
              <p:nvPr/>
            </p:nvSpPr>
            <p:spPr bwMode="auto">
              <a:xfrm>
                <a:off x="1644" y="2034"/>
                <a:ext cx="360" cy="576"/>
              </a:xfrm>
              <a:custGeom>
                <a:avLst/>
                <a:gdLst>
                  <a:gd name="T0" fmla="*/ 360 w 360"/>
                  <a:gd name="T1" fmla="*/ 0 h 576"/>
                  <a:gd name="T2" fmla="*/ 216 w 360"/>
                  <a:gd name="T3" fmla="*/ 96 h 576"/>
                  <a:gd name="T4" fmla="*/ 126 w 360"/>
                  <a:gd name="T5" fmla="*/ 240 h 576"/>
                  <a:gd name="T6" fmla="*/ 66 w 360"/>
                  <a:gd name="T7" fmla="*/ 396 h 576"/>
                  <a:gd name="T8" fmla="*/ 0 w 360"/>
                  <a:gd name="T9" fmla="*/ 576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0"/>
                  <a:gd name="T16" fmla="*/ 0 h 576"/>
                  <a:gd name="T17" fmla="*/ 360 w 36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0" h="576">
                    <a:moveTo>
                      <a:pt x="360" y="0"/>
                    </a:moveTo>
                    <a:cubicBezTo>
                      <a:pt x="336" y="16"/>
                      <a:pt x="255" y="56"/>
                      <a:pt x="216" y="96"/>
                    </a:cubicBezTo>
                    <a:cubicBezTo>
                      <a:pt x="177" y="136"/>
                      <a:pt x="151" y="190"/>
                      <a:pt x="126" y="240"/>
                    </a:cubicBezTo>
                    <a:cubicBezTo>
                      <a:pt x="101" y="290"/>
                      <a:pt x="87" y="340"/>
                      <a:pt x="66" y="396"/>
                    </a:cubicBezTo>
                    <a:cubicBezTo>
                      <a:pt x="45" y="452"/>
                      <a:pt x="14" y="539"/>
                      <a:pt x="0" y="57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882" name="Freeform 8"/>
              <p:cNvSpPr/>
              <p:nvPr/>
            </p:nvSpPr>
            <p:spPr bwMode="auto">
              <a:xfrm flipH="1">
                <a:off x="3936" y="2040"/>
                <a:ext cx="360" cy="576"/>
              </a:xfrm>
              <a:custGeom>
                <a:avLst/>
                <a:gdLst>
                  <a:gd name="T0" fmla="*/ 360 w 360"/>
                  <a:gd name="T1" fmla="*/ 0 h 576"/>
                  <a:gd name="T2" fmla="*/ 216 w 360"/>
                  <a:gd name="T3" fmla="*/ 96 h 576"/>
                  <a:gd name="T4" fmla="*/ 126 w 360"/>
                  <a:gd name="T5" fmla="*/ 240 h 576"/>
                  <a:gd name="T6" fmla="*/ 66 w 360"/>
                  <a:gd name="T7" fmla="*/ 396 h 576"/>
                  <a:gd name="T8" fmla="*/ 0 w 360"/>
                  <a:gd name="T9" fmla="*/ 576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0"/>
                  <a:gd name="T16" fmla="*/ 0 h 576"/>
                  <a:gd name="T17" fmla="*/ 360 w 36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0" h="576">
                    <a:moveTo>
                      <a:pt x="360" y="0"/>
                    </a:moveTo>
                    <a:cubicBezTo>
                      <a:pt x="336" y="16"/>
                      <a:pt x="255" y="56"/>
                      <a:pt x="216" y="96"/>
                    </a:cubicBezTo>
                    <a:cubicBezTo>
                      <a:pt x="177" y="136"/>
                      <a:pt x="151" y="190"/>
                      <a:pt x="126" y="240"/>
                    </a:cubicBezTo>
                    <a:cubicBezTo>
                      <a:pt x="101" y="290"/>
                      <a:pt x="87" y="340"/>
                      <a:pt x="66" y="396"/>
                    </a:cubicBezTo>
                    <a:cubicBezTo>
                      <a:pt x="45" y="452"/>
                      <a:pt x="14" y="539"/>
                      <a:pt x="0" y="57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9033" name="Text Box 9"/>
              <p:cNvSpPr txBox="1">
                <a:spLocks noChangeArrowheads="1"/>
              </p:cNvSpPr>
              <p:nvPr/>
            </p:nvSpPr>
            <p:spPr bwMode="auto">
              <a:xfrm>
                <a:off x="4872" y="3165"/>
                <a:ext cx="600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3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f</a:t>
                </a:r>
                <a:endParaRPr kumimoji="1"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9034" name="Text Box 10"/>
              <p:cNvSpPr txBox="1">
                <a:spLocks noChangeArrowheads="1"/>
              </p:cNvSpPr>
              <p:nvPr/>
            </p:nvSpPr>
            <p:spPr bwMode="auto">
              <a:xfrm>
                <a:off x="708" y="1245"/>
                <a:ext cx="552" cy="36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32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69057" name="Rectangle 33"/>
            <p:cNvSpPr>
              <a:spLocks noChangeArrowheads="1"/>
            </p:cNvSpPr>
            <p:nvPr/>
          </p:nvSpPr>
          <p:spPr bwMode="auto">
            <a:xfrm>
              <a:off x="1066" y="2614"/>
              <a:ext cx="301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32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3027045" y="3389630"/>
            <a:ext cx="384683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76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9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9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49" grpId="0" autoUpdateAnimBg="0" build="p"/>
      <p:bldP spid="769050" grpId="0" autoUpdateAnimBg="0" build="p"/>
      <p:bldP spid="769051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8" name="Text Box 4"/>
          <p:cNvSpPr txBox="1">
            <a:spLocks noChangeArrowheads="1"/>
          </p:cNvSpPr>
          <p:nvPr/>
        </p:nvSpPr>
        <p:spPr bwMode="auto">
          <a:xfrm>
            <a:off x="250825" y="981075"/>
            <a:ext cx="37449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1.</a:t>
            </a:r>
            <a:r>
              <a:rPr kumimoji="1"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静态分析 </a:t>
            </a:r>
            <a:endParaRPr kumimoji="1" lang="zh-CN" altLang="en-US" sz="3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7749" name="Text Box 5"/>
          <p:cNvSpPr txBox="1">
            <a:spLocks noChangeArrowheads="1"/>
          </p:cNvSpPr>
          <p:nvPr/>
        </p:nvSpPr>
        <p:spPr bwMode="auto">
          <a:xfrm>
            <a:off x="323850" y="473075"/>
            <a:ext cx="61928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4.2.3</a:t>
            </a:r>
            <a:r>
              <a:rPr kumimoji="1"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共发射极放大电路的分析 </a:t>
            </a:r>
            <a:endParaRPr kumimoji="1"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7750" name="Rectangle 6"/>
          <p:cNvSpPr>
            <a:spLocks noChangeArrowheads="1"/>
          </p:cNvSpPr>
          <p:nvPr/>
        </p:nvSpPr>
        <p:spPr bwMode="auto">
          <a:xfrm>
            <a:off x="533400" y="1443038"/>
            <a:ext cx="87630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静态：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放大电路无信号输入（</a:t>
            </a:r>
            <a:r>
              <a:rPr kumimoji="1" lang="en-US" altLang="zh-CN" sz="2800" b="1" i="1" dirty="0" err="1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 baseline="-25000" dirty="0"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8030705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dirty="0">
                <a:latin typeface="Times New Roman" panose="020208030705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）时的工作状态。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533400" y="2855913"/>
            <a:ext cx="6584950" cy="1673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分析方法：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估算法、图解法。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分析对象：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各极电压电流的直流分量。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所用电路：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放大电路的直流通路。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27752" name="Rectangle 8"/>
          <p:cNvSpPr>
            <a:spLocks noChangeArrowheads="1"/>
          </p:cNvSpPr>
          <p:nvPr/>
        </p:nvSpPr>
        <p:spPr bwMode="auto">
          <a:xfrm>
            <a:off x="533400" y="4511675"/>
            <a:ext cx="8305800" cy="2012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设置</a:t>
            </a:r>
            <a:r>
              <a:rPr kumimoji="1"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点的目的：</a:t>
            </a:r>
            <a:endParaRPr kumimoji="1" lang="zh-CN" altLang="en-US" sz="28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803070505020304" pitchFamily="18" charset="0"/>
                <a:ea typeface="楷体_GB2312" pitchFamily="49" charset="-122"/>
              </a:rPr>
              <a:t>①</a:t>
            </a: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使放大电路的放大信号不失真；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② 使放大电路工作在较佳的工作状态，静态是动态的基础。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27753" name="Rectangle 9"/>
          <p:cNvSpPr>
            <a:spLocks noChangeArrowheads="1"/>
          </p:cNvSpPr>
          <p:nvPr/>
        </p:nvSpPr>
        <p:spPr bwMode="auto">
          <a:xfrm>
            <a:off x="2362200" y="2420938"/>
            <a:ext cx="6858000" cy="56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静态工作点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：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CE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803070505020304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27754" name="Rectangle 10"/>
          <p:cNvSpPr>
            <a:spLocks noChangeArrowheads="1"/>
          </p:cNvSpPr>
          <p:nvPr/>
        </p:nvSpPr>
        <p:spPr bwMode="auto">
          <a:xfrm>
            <a:off x="560388" y="1928813"/>
            <a:ext cx="5895975" cy="5619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anose="02020803070505020304" pitchFamily="18" charset="0"/>
                <a:ea typeface="楷体_GB2312" pitchFamily="49" charset="-122"/>
              </a:rPr>
              <a:t>静态分析：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确定放大电路的静态值。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9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927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927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927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27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92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927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927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48" grpId="0" autoUpdateAnimBg="0"/>
      <p:bldP spid="927749" grpId="0" autoUpdateAnimBg="0"/>
      <p:bldP spid="927750" grpId="0" autoUpdateAnimBg="0"/>
      <p:bldP spid="927751" grpId="0" autoUpdateAnimBg="0" build="p"/>
      <p:bldP spid="927752" grpId="0" autoUpdateAnimBg="0" build="p"/>
      <p:bldP spid="927753" grpId="0" autoUpdateAnimBg="0" build="p"/>
      <p:bldP spid="927754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2"/>
          <p:cNvSpPr txBox="1">
            <a:spLocks noChangeArrowheads="1"/>
          </p:cNvSpPr>
          <p:nvPr/>
        </p:nvSpPr>
        <p:spPr bwMode="auto">
          <a:xfrm>
            <a:off x="250825" y="981075"/>
            <a:ext cx="37449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1.</a:t>
            </a:r>
            <a:r>
              <a:rPr kumimoji="1" lang="en-US" altLang="zh-CN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静态分析 </a:t>
            </a:r>
            <a:endParaRPr kumimoji="1" lang="zh-CN" altLang="en-US" sz="3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0051" name="Text Box 3"/>
          <p:cNvSpPr txBox="1">
            <a:spLocks noChangeArrowheads="1"/>
          </p:cNvSpPr>
          <p:nvPr/>
        </p:nvSpPr>
        <p:spPr bwMode="auto">
          <a:xfrm>
            <a:off x="395288" y="1628775"/>
            <a:ext cx="599598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sz="3200" b="1" dirty="0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由直流通路确定静态工作点 </a:t>
            </a:r>
            <a:endParaRPr kumimoji="1" lang="zh-CN" altLang="en-US" sz="3200" b="1" dirty="0">
              <a:solidFill>
                <a:srgbClr val="FF5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0084" name="Text Box 36"/>
          <p:cNvSpPr txBox="1">
            <a:spLocks noChangeArrowheads="1"/>
          </p:cNvSpPr>
          <p:nvPr/>
        </p:nvSpPr>
        <p:spPr bwMode="auto">
          <a:xfrm>
            <a:off x="971550" y="5373688"/>
            <a:ext cx="2057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直流通路</a:t>
            </a:r>
            <a:endParaRPr kumimoji="1" lang="zh-CN" altLang="en-US" sz="2800" b="1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1208" name="Rectangle 37"/>
          <p:cNvSpPr>
            <a:spLocks noChangeArrowheads="1"/>
          </p:cNvSpPr>
          <p:nvPr/>
        </p:nvSpPr>
        <p:spPr bwMode="auto">
          <a:xfrm>
            <a:off x="3762375" y="30575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70086" name="Object 38"/>
          <p:cNvGraphicFramePr>
            <a:graphicFrameLocks noChangeAspect="1"/>
          </p:cNvGraphicFramePr>
          <p:nvPr/>
        </p:nvGraphicFramePr>
        <p:xfrm>
          <a:off x="3478530" y="2327910"/>
          <a:ext cx="428942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公式" r:id="rId1" imgW="35052000" imgH="10668000" progId="Equation.3">
                  <p:embed/>
                </p:oleObj>
              </mc:Choice>
              <mc:Fallback>
                <p:oleObj name="公式" r:id="rId1" imgW="35052000" imgH="10668000" progId="Equation.3">
                  <p:embed/>
                  <p:pic>
                    <p:nvPicPr>
                      <p:cNvPr id="0" name="Object 3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8530" y="2327910"/>
                        <a:ext cx="4289425" cy="1454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Text Box 39"/>
          <p:cNvSpPr txBox="1">
            <a:spLocks noChangeArrowheads="1"/>
          </p:cNvSpPr>
          <p:nvPr/>
        </p:nvSpPr>
        <p:spPr bwMode="auto">
          <a:xfrm>
            <a:off x="323850" y="473075"/>
            <a:ext cx="61928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4.2.3</a:t>
            </a:r>
            <a:r>
              <a:rPr kumimoji="1"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共发射极放大电路的分析 </a:t>
            </a:r>
            <a:endParaRPr kumimoji="1" lang="zh-CN" altLang="en-US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0"/>
          <p:cNvGrpSpPr/>
          <p:nvPr/>
        </p:nvGrpSpPr>
        <p:grpSpPr bwMode="auto">
          <a:xfrm>
            <a:off x="611188" y="2420938"/>
            <a:ext cx="2603500" cy="2857500"/>
            <a:chOff x="2336" y="482"/>
            <a:chExt cx="1640" cy="1800"/>
          </a:xfrm>
        </p:grpSpPr>
        <p:sp>
          <p:nvSpPr>
            <p:cNvPr id="51211" name="Line 41"/>
            <p:cNvSpPr>
              <a:spLocks noChangeShapeType="1"/>
            </p:cNvSpPr>
            <p:nvPr/>
          </p:nvSpPr>
          <p:spPr bwMode="auto">
            <a:xfrm flipV="1">
              <a:off x="3184" y="739"/>
              <a:ext cx="1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2" name="Line 42"/>
            <p:cNvSpPr>
              <a:spLocks noChangeShapeType="1"/>
            </p:cNvSpPr>
            <p:nvPr/>
          </p:nvSpPr>
          <p:spPr bwMode="auto">
            <a:xfrm flipV="1">
              <a:off x="3190" y="1054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3" name="Line 43"/>
            <p:cNvSpPr>
              <a:spLocks noChangeShapeType="1"/>
            </p:cNvSpPr>
            <p:nvPr/>
          </p:nvSpPr>
          <p:spPr bwMode="auto">
            <a:xfrm>
              <a:off x="2687" y="1600"/>
              <a:ext cx="34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4" name="Line 44"/>
            <p:cNvSpPr>
              <a:spLocks noChangeShapeType="1"/>
            </p:cNvSpPr>
            <p:nvPr/>
          </p:nvSpPr>
          <p:spPr bwMode="auto">
            <a:xfrm>
              <a:off x="3035" y="1440"/>
              <a:ext cx="0" cy="30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5" name="Line 45"/>
            <p:cNvSpPr>
              <a:spLocks noChangeShapeType="1"/>
            </p:cNvSpPr>
            <p:nvPr/>
          </p:nvSpPr>
          <p:spPr bwMode="auto">
            <a:xfrm>
              <a:off x="3044" y="1647"/>
              <a:ext cx="155" cy="1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6" name="Line 46"/>
            <p:cNvSpPr>
              <a:spLocks noChangeShapeType="1"/>
            </p:cNvSpPr>
            <p:nvPr/>
          </p:nvSpPr>
          <p:spPr bwMode="auto">
            <a:xfrm flipV="1">
              <a:off x="3044" y="1444"/>
              <a:ext cx="155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7" name="Line 47"/>
            <p:cNvSpPr>
              <a:spLocks noChangeShapeType="1"/>
            </p:cNvSpPr>
            <p:nvPr/>
          </p:nvSpPr>
          <p:spPr bwMode="auto">
            <a:xfrm>
              <a:off x="3189" y="1016"/>
              <a:ext cx="0" cy="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8" name="Line 48"/>
            <p:cNvSpPr>
              <a:spLocks noChangeShapeType="1"/>
            </p:cNvSpPr>
            <p:nvPr/>
          </p:nvSpPr>
          <p:spPr bwMode="auto">
            <a:xfrm>
              <a:off x="3189" y="1787"/>
              <a:ext cx="0" cy="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19" name="Line 49"/>
            <p:cNvSpPr>
              <a:spLocks noChangeShapeType="1"/>
            </p:cNvSpPr>
            <p:nvPr/>
          </p:nvSpPr>
          <p:spPr bwMode="auto">
            <a:xfrm>
              <a:off x="3191" y="1772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0098" name="Text Box 50"/>
            <p:cNvSpPr txBox="1">
              <a:spLocks noChangeArrowheads="1"/>
            </p:cNvSpPr>
            <p:nvPr/>
          </p:nvSpPr>
          <p:spPr bwMode="auto">
            <a:xfrm>
              <a:off x="3430" y="482"/>
              <a:ext cx="54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 useBgFill="1">
          <p:nvSpPr>
            <p:cNvPr id="51221" name="Rectangle 51"/>
            <p:cNvSpPr>
              <a:spLocks noChangeArrowheads="1"/>
            </p:cNvSpPr>
            <p:nvPr/>
          </p:nvSpPr>
          <p:spPr bwMode="auto">
            <a:xfrm>
              <a:off x="3146" y="980"/>
              <a:ext cx="77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2" name="Oval 52"/>
            <p:cNvSpPr>
              <a:spLocks noChangeArrowheads="1"/>
            </p:cNvSpPr>
            <p:nvPr/>
          </p:nvSpPr>
          <p:spPr bwMode="auto">
            <a:xfrm>
              <a:off x="3562" y="714"/>
              <a:ext cx="50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0101" name="Text Box 53"/>
            <p:cNvSpPr txBox="1">
              <a:spLocks noChangeArrowheads="1"/>
            </p:cNvSpPr>
            <p:nvPr/>
          </p:nvSpPr>
          <p:spPr bwMode="auto">
            <a:xfrm>
              <a:off x="2803" y="842"/>
              <a:ext cx="33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0102" name="Text Box 54"/>
            <p:cNvSpPr txBox="1">
              <a:spLocks noChangeArrowheads="1"/>
            </p:cNvSpPr>
            <p:nvPr/>
          </p:nvSpPr>
          <p:spPr bwMode="auto">
            <a:xfrm>
              <a:off x="3364" y="1661"/>
              <a:ext cx="24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1225" name="Line 55"/>
            <p:cNvSpPr>
              <a:spLocks noChangeShapeType="1"/>
            </p:cNvSpPr>
            <p:nvPr/>
          </p:nvSpPr>
          <p:spPr bwMode="auto">
            <a:xfrm flipV="1">
              <a:off x="2687" y="735"/>
              <a:ext cx="8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6" name="Line 56"/>
            <p:cNvSpPr>
              <a:spLocks noChangeShapeType="1"/>
            </p:cNvSpPr>
            <p:nvPr/>
          </p:nvSpPr>
          <p:spPr bwMode="auto">
            <a:xfrm>
              <a:off x="3109" y="2272"/>
              <a:ext cx="160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7" name="Line 57"/>
            <p:cNvSpPr>
              <a:spLocks noChangeShapeType="1"/>
            </p:cNvSpPr>
            <p:nvPr/>
          </p:nvSpPr>
          <p:spPr bwMode="auto">
            <a:xfrm flipV="1">
              <a:off x="2700" y="748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8" name="Line 58"/>
            <p:cNvSpPr>
              <a:spLocks noChangeShapeType="1"/>
            </p:cNvSpPr>
            <p:nvPr/>
          </p:nvSpPr>
          <p:spPr bwMode="auto">
            <a:xfrm flipV="1">
              <a:off x="2706" y="1198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29" name="Line 59"/>
            <p:cNvSpPr>
              <a:spLocks noChangeShapeType="1"/>
            </p:cNvSpPr>
            <p:nvPr/>
          </p:nvSpPr>
          <p:spPr bwMode="auto">
            <a:xfrm>
              <a:off x="2706" y="1161"/>
              <a:ext cx="0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1230" name="Rectangle 60"/>
            <p:cNvSpPr>
              <a:spLocks noChangeArrowheads="1"/>
            </p:cNvSpPr>
            <p:nvPr/>
          </p:nvSpPr>
          <p:spPr bwMode="auto">
            <a:xfrm>
              <a:off x="2663" y="1016"/>
              <a:ext cx="76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0109" name="Text Box 61"/>
            <p:cNvSpPr txBox="1">
              <a:spLocks noChangeArrowheads="1"/>
            </p:cNvSpPr>
            <p:nvPr/>
          </p:nvSpPr>
          <p:spPr bwMode="auto">
            <a:xfrm>
              <a:off x="2336" y="965"/>
              <a:ext cx="327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1232" name="Line 62"/>
            <p:cNvSpPr>
              <a:spLocks noChangeShapeType="1"/>
            </p:cNvSpPr>
            <p:nvPr/>
          </p:nvSpPr>
          <p:spPr bwMode="auto">
            <a:xfrm>
              <a:off x="3314" y="798"/>
              <a:ext cx="0" cy="3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0111" name="Rectangle 63"/>
            <p:cNvSpPr>
              <a:spLocks noChangeArrowheads="1"/>
            </p:cNvSpPr>
            <p:nvPr/>
          </p:nvSpPr>
          <p:spPr bwMode="auto">
            <a:xfrm>
              <a:off x="3369" y="808"/>
              <a:ext cx="28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0112" name="Rectangle 64"/>
            <p:cNvSpPr>
              <a:spLocks noChangeArrowheads="1"/>
            </p:cNvSpPr>
            <p:nvPr/>
          </p:nvSpPr>
          <p:spPr bwMode="auto">
            <a:xfrm>
              <a:off x="2711" y="123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1235" name="Line 65"/>
            <p:cNvSpPr>
              <a:spLocks noChangeShapeType="1"/>
            </p:cNvSpPr>
            <p:nvPr/>
          </p:nvSpPr>
          <p:spPr bwMode="auto">
            <a:xfrm rot="-5400000">
              <a:off x="2880" y="1430"/>
              <a:ext cx="0" cy="23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0114" name="Rectangle 66"/>
            <p:cNvSpPr>
              <a:spLocks noChangeArrowheads="1"/>
            </p:cNvSpPr>
            <p:nvPr/>
          </p:nvSpPr>
          <p:spPr bwMode="auto">
            <a:xfrm>
              <a:off x="3198" y="1418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0115" name="Rectangle 67"/>
            <p:cNvSpPr>
              <a:spLocks noChangeArrowheads="1"/>
            </p:cNvSpPr>
            <p:nvPr/>
          </p:nvSpPr>
          <p:spPr bwMode="auto">
            <a:xfrm>
              <a:off x="2581" y="1681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0116" name="Text Box 68"/>
            <p:cNvSpPr txBox="1">
              <a:spLocks noChangeArrowheads="1"/>
            </p:cNvSpPr>
            <p:nvPr/>
          </p:nvSpPr>
          <p:spPr bwMode="auto">
            <a:xfrm>
              <a:off x="3198" y="1253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0117" name="Text Box 69"/>
            <p:cNvSpPr txBox="1">
              <a:spLocks noChangeArrowheads="1"/>
            </p:cNvSpPr>
            <p:nvPr/>
          </p:nvSpPr>
          <p:spPr bwMode="auto">
            <a:xfrm>
              <a:off x="3198" y="169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70118" name="Text Box 70"/>
            <p:cNvSpPr txBox="1">
              <a:spLocks noChangeArrowheads="1"/>
            </p:cNvSpPr>
            <p:nvPr/>
          </p:nvSpPr>
          <p:spPr bwMode="auto">
            <a:xfrm>
              <a:off x="2747" y="1546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0119" name="Text Box 71"/>
            <p:cNvSpPr txBox="1">
              <a:spLocks noChangeArrowheads="1"/>
            </p:cNvSpPr>
            <p:nvPr/>
          </p:nvSpPr>
          <p:spPr bwMode="auto">
            <a:xfrm>
              <a:off x="2971" y="170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70120" name="Object 72"/>
          <p:cNvGraphicFramePr>
            <a:graphicFrameLocks noChangeAspect="1"/>
          </p:cNvGraphicFramePr>
          <p:nvPr/>
        </p:nvGraphicFramePr>
        <p:xfrm>
          <a:off x="3621405" y="3713798"/>
          <a:ext cx="19018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公式" r:id="rId3" imgW="15544800" imgH="5791200" progId="Equation.3">
                  <p:embed/>
                </p:oleObj>
              </mc:Choice>
              <mc:Fallback>
                <p:oleObj name="公式" r:id="rId3" imgW="15544800" imgH="5791200" progId="Equation.3">
                  <p:embed/>
                  <p:pic>
                    <p:nvPicPr>
                      <p:cNvPr id="0" name="Object 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1405" y="3713798"/>
                        <a:ext cx="1901825" cy="7889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121" name="Object 73"/>
          <p:cNvGraphicFramePr>
            <a:graphicFrameLocks noChangeAspect="1"/>
          </p:cNvGraphicFramePr>
          <p:nvPr/>
        </p:nvGraphicFramePr>
        <p:xfrm>
          <a:off x="3708400" y="4652963"/>
          <a:ext cx="343058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公式" r:id="rId5" imgW="28041600" imgH="5486400" progId="Equation.3">
                  <p:embed/>
                </p:oleObj>
              </mc:Choice>
              <mc:Fallback>
                <p:oleObj name="公式" r:id="rId5" imgW="28041600" imgH="5486400" progId="Equation.3">
                  <p:embed/>
                  <p:pic>
                    <p:nvPicPr>
                      <p:cNvPr id="0" name="Object 7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4652963"/>
                        <a:ext cx="3430588" cy="747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7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7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7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 autoUpdateAnimBg="0"/>
      <p:bldP spid="77008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2"/>
          <p:cNvSpPr txBox="1">
            <a:spLocks noChangeArrowheads="1"/>
          </p:cNvSpPr>
          <p:nvPr/>
        </p:nvSpPr>
        <p:spPr bwMode="auto">
          <a:xfrm>
            <a:off x="1116013" y="549275"/>
            <a:ext cx="6189662" cy="5794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803070505020304" pitchFamily="18" charset="0"/>
                <a:ea typeface="楷体_GB2312" pitchFamily="49" charset="-122"/>
              </a:rPr>
              <a:t>用估算法计算静态工作点。</a:t>
            </a:r>
            <a:endParaRPr kumimoji="1" lang="zh-CN" altLang="en-US" sz="3200" b="1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651500" y="549275"/>
            <a:ext cx="3492500" cy="5794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marL="1238250" indent="-1238250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已知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</a:rPr>
              <a:t>：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</a:rPr>
              <a:t>CC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</a:rPr>
              <a:t>=12V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</a:rPr>
              <a:t>，</a:t>
            </a:r>
            <a:endParaRPr kumimoji="1" lang="zh-CN" altLang="en-US" sz="3200" b="1">
              <a:solidFill>
                <a:srgbClr val="FF3300"/>
              </a:solidFill>
              <a:latin typeface="Times New Roman" panose="02020803070505020304" pitchFamily="18" charset="0"/>
              <a:ea typeface="长城楷体" pitchFamily="49" charset="-122"/>
              <a:sym typeface="Symbol" pitchFamily="18" charset="2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1809750" y="1700213"/>
            <a:ext cx="1181100" cy="579437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FF"/>
                </a:solidFill>
                <a:latin typeface="Times New Roman" panose="02020803070505020304" pitchFamily="18" charset="0"/>
                <a:ea typeface="楷体_GB2312" pitchFamily="49" charset="-122"/>
              </a:rPr>
              <a:t>解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803070505020304" pitchFamily="18" charset="0"/>
                <a:ea typeface="长城楷体" pitchFamily="49" charset="-122"/>
              </a:rPr>
              <a:t>：</a:t>
            </a:r>
            <a:endParaRPr kumimoji="1" lang="zh-CN" altLang="en-US" sz="3200" b="1">
              <a:solidFill>
                <a:srgbClr val="0000FF"/>
              </a:solidFill>
              <a:latin typeface="Times New Roman" panose="02020803070505020304" pitchFamily="18" charset="0"/>
              <a:ea typeface="长城楷体" pitchFamily="49" charset="-122"/>
            </a:endParaRPr>
          </a:p>
        </p:txBody>
      </p:sp>
      <p:graphicFrame>
        <p:nvGraphicFramePr>
          <p:cNvPr id="771077" name="Object 5"/>
          <p:cNvGraphicFramePr>
            <a:graphicFrameLocks noChangeAspect="1"/>
          </p:cNvGraphicFramePr>
          <p:nvPr/>
        </p:nvGraphicFramePr>
        <p:xfrm>
          <a:off x="2843213" y="1844675"/>
          <a:ext cx="52578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公式" r:id="rId1" imgW="43586400" imgH="10668000" progId="Equation.3">
                  <p:embed/>
                </p:oleObj>
              </mc:Choice>
              <mc:Fallback>
                <p:oleObj name="公式" r:id="rId1" imgW="43586400" imgH="106680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844675"/>
                        <a:ext cx="5257800" cy="1182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8" name="Object 6"/>
          <p:cNvGraphicFramePr>
            <a:graphicFrameLocks noChangeAspect="1"/>
          </p:cNvGraphicFramePr>
          <p:nvPr/>
        </p:nvGraphicFramePr>
        <p:xfrm>
          <a:off x="2627313" y="3027363"/>
          <a:ext cx="61928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公式" r:id="rId3" imgW="53340000" imgH="5486400" progId="Equation.3">
                  <p:embed/>
                </p:oleObj>
              </mc:Choice>
              <mc:Fallback>
                <p:oleObj name="公式" r:id="rId3" imgW="53340000" imgH="54864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3027363"/>
                        <a:ext cx="6192837" cy="598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9" name="Object 7"/>
          <p:cNvGraphicFramePr>
            <a:graphicFrameLocks noChangeAspect="1"/>
          </p:cNvGraphicFramePr>
          <p:nvPr/>
        </p:nvGraphicFramePr>
        <p:xfrm>
          <a:off x="2627313" y="3789363"/>
          <a:ext cx="62341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公式" r:id="rId5" imgW="61569600" imgH="5486400" progId="Equation.3">
                  <p:embed/>
                </p:oleObj>
              </mc:Choice>
              <mc:Fallback>
                <p:oleObj name="公式" r:id="rId5" imgW="61569600" imgH="54864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313" y="3789363"/>
                        <a:ext cx="6234112" cy="595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080" name="Text Box 8"/>
          <p:cNvSpPr txBox="1">
            <a:spLocks noChangeArrowheads="1"/>
          </p:cNvSpPr>
          <p:nvPr/>
        </p:nvSpPr>
        <p:spPr bwMode="auto">
          <a:xfrm>
            <a:off x="2555875" y="4724400"/>
            <a:ext cx="5832475" cy="57943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注意：电路中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和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803070505020304" pitchFamily="18" charset="0"/>
                <a:ea typeface="楷体_GB2312" pitchFamily="49" charset="-122"/>
              </a:rPr>
              <a:t>的数量级</a:t>
            </a:r>
            <a:endParaRPr kumimoji="1" lang="zh-CN" altLang="en-US" sz="3200" b="1">
              <a:solidFill>
                <a:srgbClr val="FF3300"/>
              </a:solidFill>
              <a:latin typeface="Times New Roman" panose="02020803070505020304" pitchFamily="18" charset="0"/>
              <a:ea typeface="楷体_GB2312" pitchFamily="49" charset="-122"/>
              <a:sym typeface="Webdings" panose="05030102010509060703" pitchFamily="18" charset="2"/>
            </a:endParaRPr>
          </a:p>
        </p:txBody>
      </p:sp>
      <p:grpSp>
        <p:nvGrpSpPr>
          <p:cNvPr id="52233" name="Group 44"/>
          <p:cNvGrpSpPr/>
          <p:nvPr/>
        </p:nvGrpSpPr>
        <p:grpSpPr bwMode="auto">
          <a:xfrm>
            <a:off x="307975" y="547688"/>
            <a:ext cx="663575" cy="720725"/>
            <a:chOff x="103" y="345"/>
            <a:chExt cx="418" cy="454"/>
          </a:xfrm>
        </p:grpSpPr>
        <p:sp>
          <p:nvSpPr>
            <p:cNvPr id="52267" name="Oval 45"/>
            <p:cNvSpPr>
              <a:spLocks noChangeArrowheads="1"/>
            </p:cNvSpPr>
            <p:nvPr/>
          </p:nvSpPr>
          <p:spPr bwMode="auto">
            <a:xfrm>
              <a:off x="103" y="345"/>
              <a:ext cx="418" cy="454"/>
            </a:xfrm>
            <a:prstGeom prst="ellipse">
              <a:avLst/>
            </a:prstGeom>
            <a:solidFill>
              <a:srgbClr val="FFFF99"/>
            </a:solidFill>
            <a:ln w="31750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1118" name="Text Box 46"/>
            <p:cNvSpPr txBox="1">
              <a:spLocks noChangeArrowheads="1"/>
            </p:cNvSpPr>
            <p:nvPr/>
          </p:nvSpPr>
          <p:spPr bwMode="auto">
            <a:xfrm>
              <a:off x="113" y="346"/>
              <a:ext cx="365" cy="40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3600" b="1" dirty="0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例</a:t>
              </a:r>
              <a:endParaRPr kumimoji="1" lang="zh-CN" altLang="en-US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71119" name="Text Box 47"/>
          <p:cNvSpPr txBox="1">
            <a:spLocks noChangeArrowheads="1"/>
          </p:cNvSpPr>
          <p:nvPr/>
        </p:nvSpPr>
        <p:spPr bwMode="auto">
          <a:xfrm>
            <a:off x="1187450" y="1125538"/>
            <a:ext cx="6192838" cy="579437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marL="1238250" indent="-1238250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</a:rPr>
              <a:t>R</a:t>
            </a:r>
            <a:r>
              <a:rPr kumimoji="1" lang="en-US" altLang="zh-CN" sz="3200" b="1" baseline="-25000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</a:rPr>
              <a:t>C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</a:rPr>
              <a:t>=4k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  <a:sym typeface="Symbol" pitchFamily="18" charset="2"/>
              </a:rPr>
              <a:t>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  <a:sym typeface="Symbol" pitchFamily="18" charset="2"/>
              </a:rPr>
              <a:t>，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  <a:sym typeface="Symbol" pitchFamily="18" charset="2"/>
              </a:rPr>
              <a:t>R</a:t>
            </a:r>
            <a:r>
              <a:rPr kumimoji="1" lang="en-US" altLang="zh-CN" sz="3200" b="1" baseline="-25000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  <a:sym typeface="Symbol" pitchFamily="18" charset="2"/>
              </a:rPr>
              <a:t>B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  <a:sym typeface="Symbol" pitchFamily="18" charset="2"/>
              </a:rPr>
              <a:t>=300k 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  <a:sym typeface="Symbol" pitchFamily="18" charset="2"/>
              </a:rPr>
              <a:t>，</a:t>
            </a:r>
            <a:r>
              <a:rPr kumimoji="1" lang="zh-CN" altLang="en-US" sz="3200" b="1" i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  <a:sym typeface="Symbol" pitchFamily="18" charset="2"/>
              </a:rPr>
              <a:t> 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803070505020304" pitchFamily="18" charset="0"/>
                <a:ea typeface="长城楷体" pitchFamily="49" charset="-122"/>
                <a:sym typeface="Symbol" pitchFamily="18" charset="2"/>
              </a:rPr>
              <a:t>=37.5</a:t>
            </a:r>
            <a:endParaRPr kumimoji="1" lang="en-US" altLang="zh-CN" sz="3200" b="1">
              <a:solidFill>
                <a:srgbClr val="FF3300"/>
              </a:solidFill>
              <a:latin typeface="Times New Roman" panose="02020803070505020304" pitchFamily="18" charset="0"/>
              <a:ea typeface="长城楷体" pitchFamily="49" charset="-122"/>
              <a:sym typeface="Symbol" pitchFamily="18" charset="2"/>
            </a:endParaRPr>
          </a:p>
        </p:txBody>
      </p:sp>
      <p:grpSp>
        <p:nvGrpSpPr>
          <p:cNvPr id="3" name="Group 48"/>
          <p:cNvGrpSpPr/>
          <p:nvPr/>
        </p:nvGrpSpPr>
        <p:grpSpPr bwMode="auto">
          <a:xfrm>
            <a:off x="107950" y="2227263"/>
            <a:ext cx="2603500" cy="2857500"/>
            <a:chOff x="2336" y="482"/>
            <a:chExt cx="1640" cy="1800"/>
          </a:xfrm>
        </p:grpSpPr>
        <p:sp>
          <p:nvSpPr>
            <p:cNvPr id="52236" name="Line 49"/>
            <p:cNvSpPr>
              <a:spLocks noChangeShapeType="1"/>
            </p:cNvSpPr>
            <p:nvPr/>
          </p:nvSpPr>
          <p:spPr bwMode="auto">
            <a:xfrm flipV="1">
              <a:off x="3184" y="739"/>
              <a:ext cx="1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7" name="Line 50"/>
            <p:cNvSpPr>
              <a:spLocks noChangeShapeType="1"/>
            </p:cNvSpPr>
            <p:nvPr/>
          </p:nvSpPr>
          <p:spPr bwMode="auto">
            <a:xfrm flipV="1">
              <a:off x="3190" y="1054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8" name="Line 51"/>
            <p:cNvSpPr>
              <a:spLocks noChangeShapeType="1"/>
            </p:cNvSpPr>
            <p:nvPr/>
          </p:nvSpPr>
          <p:spPr bwMode="auto">
            <a:xfrm>
              <a:off x="2687" y="1600"/>
              <a:ext cx="34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9" name="Line 52"/>
            <p:cNvSpPr>
              <a:spLocks noChangeShapeType="1"/>
            </p:cNvSpPr>
            <p:nvPr/>
          </p:nvSpPr>
          <p:spPr bwMode="auto">
            <a:xfrm>
              <a:off x="3035" y="1440"/>
              <a:ext cx="0" cy="30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0" name="Line 53"/>
            <p:cNvSpPr>
              <a:spLocks noChangeShapeType="1"/>
            </p:cNvSpPr>
            <p:nvPr/>
          </p:nvSpPr>
          <p:spPr bwMode="auto">
            <a:xfrm>
              <a:off x="3044" y="1647"/>
              <a:ext cx="155" cy="1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1" name="Line 54"/>
            <p:cNvSpPr>
              <a:spLocks noChangeShapeType="1"/>
            </p:cNvSpPr>
            <p:nvPr/>
          </p:nvSpPr>
          <p:spPr bwMode="auto">
            <a:xfrm flipV="1">
              <a:off x="3044" y="1444"/>
              <a:ext cx="155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2" name="Line 55"/>
            <p:cNvSpPr>
              <a:spLocks noChangeShapeType="1"/>
            </p:cNvSpPr>
            <p:nvPr/>
          </p:nvSpPr>
          <p:spPr bwMode="auto">
            <a:xfrm>
              <a:off x="3189" y="1016"/>
              <a:ext cx="0" cy="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3" name="Line 56"/>
            <p:cNvSpPr>
              <a:spLocks noChangeShapeType="1"/>
            </p:cNvSpPr>
            <p:nvPr/>
          </p:nvSpPr>
          <p:spPr bwMode="auto">
            <a:xfrm>
              <a:off x="3189" y="1787"/>
              <a:ext cx="0" cy="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4" name="Line 57"/>
            <p:cNvSpPr>
              <a:spLocks noChangeShapeType="1"/>
            </p:cNvSpPr>
            <p:nvPr/>
          </p:nvSpPr>
          <p:spPr bwMode="auto">
            <a:xfrm>
              <a:off x="3191" y="1772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1130" name="Text Box 58"/>
            <p:cNvSpPr txBox="1">
              <a:spLocks noChangeArrowheads="1"/>
            </p:cNvSpPr>
            <p:nvPr/>
          </p:nvSpPr>
          <p:spPr bwMode="auto">
            <a:xfrm>
              <a:off x="3430" y="482"/>
              <a:ext cx="54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 useBgFill="1">
          <p:nvSpPr>
            <p:cNvPr id="52246" name="Rectangle 59"/>
            <p:cNvSpPr>
              <a:spLocks noChangeArrowheads="1"/>
            </p:cNvSpPr>
            <p:nvPr/>
          </p:nvSpPr>
          <p:spPr bwMode="auto">
            <a:xfrm>
              <a:off x="3146" y="980"/>
              <a:ext cx="77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7" name="Oval 60"/>
            <p:cNvSpPr>
              <a:spLocks noChangeArrowheads="1"/>
            </p:cNvSpPr>
            <p:nvPr/>
          </p:nvSpPr>
          <p:spPr bwMode="auto">
            <a:xfrm>
              <a:off x="3562" y="714"/>
              <a:ext cx="50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1133" name="Text Box 61"/>
            <p:cNvSpPr txBox="1">
              <a:spLocks noChangeArrowheads="1"/>
            </p:cNvSpPr>
            <p:nvPr/>
          </p:nvSpPr>
          <p:spPr bwMode="auto">
            <a:xfrm>
              <a:off x="2803" y="842"/>
              <a:ext cx="33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1134" name="Text Box 62"/>
            <p:cNvSpPr txBox="1">
              <a:spLocks noChangeArrowheads="1"/>
            </p:cNvSpPr>
            <p:nvPr/>
          </p:nvSpPr>
          <p:spPr bwMode="auto">
            <a:xfrm>
              <a:off x="3364" y="1661"/>
              <a:ext cx="24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2250" name="Line 63"/>
            <p:cNvSpPr>
              <a:spLocks noChangeShapeType="1"/>
            </p:cNvSpPr>
            <p:nvPr/>
          </p:nvSpPr>
          <p:spPr bwMode="auto">
            <a:xfrm flipV="1">
              <a:off x="2687" y="735"/>
              <a:ext cx="8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1" name="Line 64"/>
            <p:cNvSpPr>
              <a:spLocks noChangeShapeType="1"/>
            </p:cNvSpPr>
            <p:nvPr/>
          </p:nvSpPr>
          <p:spPr bwMode="auto">
            <a:xfrm>
              <a:off x="3109" y="2272"/>
              <a:ext cx="160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2" name="Line 65"/>
            <p:cNvSpPr>
              <a:spLocks noChangeShapeType="1"/>
            </p:cNvSpPr>
            <p:nvPr/>
          </p:nvSpPr>
          <p:spPr bwMode="auto">
            <a:xfrm flipV="1">
              <a:off x="2700" y="748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3" name="Line 66"/>
            <p:cNvSpPr>
              <a:spLocks noChangeShapeType="1"/>
            </p:cNvSpPr>
            <p:nvPr/>
          </p:nvSpPr>
          <p:spPr bwMode="auto">
            <a:xfrm flipV="1">
              <a:off x="2706" y="1198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4" name="Line 67"/>
            <p:cNvSpPr>
              <a:spLocks noChangeShapeType="1"/>
            </p:cNvSpPr>
            <p:nvPr/>
          </p:nvSpPr>
          <p:spPr bwMode="auto">
            <a:xfrm>
              <a:off x="2706" y="1161"/>
              <a:ext cx="0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2255" name="Rectangle 68"/>
            <p:cNvSpPr>
              <a:spLocks noChangeArrowheads="1"/>
            </p:cNvSpPr>
            <p:nvPr/>
          </p:nvSpPr>
          <p:spPr bwMode="auto">
            <a:xfrm>
              <a:off x="2663" y="1016"/>
              <a:ext cx="76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1141" name="Text Box 69"/>
            <p:cNvSpPr txBox="1">
              <a:spLocks noChangeArrowheads="1"/>
            </p:cNvSpPr>
            <p:nvPr/>
          </p:nvSpPr>
          <p:spPr bwMode="auto">
            <a:xfrm>
              <a:off x="2336" y="965"/>
              <a:ext cx="327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2257" name="Line 70"/>
            <p:cNvSpPr>
              <a:spLocks noChangeShapeType="1"/>
            </p:cNvSpPr>
            <p:nvPr/>
          </p:nvSpPr>
          <p:spPr bwMode="auto">
            <a:xfrm>
              <a:off x="3314" y="798"/>
              <a:ext cx="0" cy="3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1143" name="Rectangle 71"/>
            <p:cNvSpPr>
              <a:spLocks noChangeArrowheads="1"/>
            </p:cNvSpPr>
            <p:nvPr/>
          </p:nvSpPr>
          <p:spPr bwMode="auto">
            <a:xfrm>
              <a:off x="3369" y="808"/>
              <a:ext cx="28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1144" name="Rectangle 72"/>
            <p:cNvSpPr>
              <a:spLocks noChangeArrowheads="1"/>
            </p:cNvSpPr>
            <p:nvPr/>
          </p:nvSpPr>
          <p:spPr bwMode="auto">
            <a:xfrm>
              <a:off x="2711" y="123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2260" name="Line 73"/>
            <p:cNvSpPr>
              <a:spLocks noChangeShapeType="1"/>
            </p:cNvSpPr>
            <p:nvPr/>
          </p:nvSpPr>
          <p:spPr bwMode="auto">
            <a:xfrm rot="-5400000">
              <a:off x="2880" y="1430"/>
              <a:ext cx="0" cy="23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71146" name="Rectangle 74"/>
            <p:cNvSpPr>
              <a:spLocks noChangeArrowheads="1"/>
            </p:cNvSpPr>
            <p:nvPr/>
          </p:nvSpPr>
          <p:spPr bwMode="auto">
            <a:xfrm>
              <a:off x="3198" y="1418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1147" name="Rectangle 75"/>
            <p:cNvSpPr>
              <a:spLocks noChangeArrowheads="1"/>
            </p:cNvSpPr>
            <p:nvPr/>
          </p:nvSpPr>
          <p:spPr bwMode="auto">
            <a:xfrm>
              <a:off x="2581" y="1681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1148" name="Text Box 76"/>
            <p:cNvSpPr txBox="1">
              <a:spLocks noChangeArrowheads="1"/>
            </p:cNvSpPr>
            <p:nvPr/>
          </p:nvSpPr>
          <p:spPr bwMode="auto">
            <a:xfrm>
              <a:off x="3198" y="1253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1149" name="Text Box 77"/>
            <p:cNvSpPr txBox="1">
              <a:spLocks noChangeArrowheads="1"/>
            </p:cNvSpPr>
            <p:nvPr/>
          </p:nvSpPr>
          <p:spPr bwMode="auto">
            <a:xfrm>
              <a:off x="3198" y="169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71150" name="Text Box 78"/>
            <p:cNvSpPr txBox="1">
              <a:spLocks noChangeArrowheads="1"/>
            </p:cNvSpPr>
            <p:nvPr/>
          </p:nvSpPr>
          <p:spPr bwMode="auto">
            <a:xfrm>
              <a:off x="2747" y="1546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1151" name="Text Box 79"/>
            <p:cNvSpPr txBox="1">
              <a:spLocks noChangeArrowheads="1"/>
            </p:cNvSpPr>
            <p:nvPr/>
          </p:nvSpPr>
          <p:spPr bwMode="auto">
            <a:xfrm>
              <a:off x="2971" y="170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1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autoUpdateAnimBg="0" build="p"/>
      <p:bldP spid="771076" grpId="0" autoUpdateAnimBg="0" build="p"/>
      <p:bldP spid="771080" grpId="0" autoUpdateAnimBg="0" build="p"/>
      <p:bldP spid="771119" grpId="0" autoUpdateAnimBg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ChangeArrowheads="1"/>
          </p:cNvSpPr>
          <p:nvPr/>
        </p:nvSpPr>
        <p:spPr bwMode="auto">
          <a:xfrm>
            <a:off x="323850" y="388938"/>
            <a:ext cx="6045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由图解法求静态工作点</a:t>
            </a:r>
            <a:r>
              <a:rPr kumimoji="1" lang="en-US" altLang="zh-CN" sz="2800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 </a:t>
            </a:r>
            <a:endParaRPr kumimoji="1" lang="en-US" altLang="zh-CN" sz="2800" b="1" i="1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2099" name="Line 3"/>
          <p:cNvSpPr>
            <a:spLocks noChangeShapeType="1"/>
          </p:cNvSpPr>
          <p:nvPr/>
        </p:nvSpPr>
        <p:spPr bwMode="auto">
          <a:xfrm>
            <a:off x="4487863" y="3390900"/>
            <a:ext cx="1838325" cy="2247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724275" y="2873375"/>
            <a:ext cx="909638" cy="1169988"/>
            <a:chOff x="1293" y="1870"/>
            <a:chExt cx="621" cy="737"/>
          </a:xfrm>
        </p:grpSpPr>
        <p:sp>
          <p:nvSpPr>
            <p:cNvPr id="53294" name="Line 5"/>
            <p:cNvSpPr>
              <a:spLocks noChangeShapeType="1"/>
            </p:cNvSpPr>
            <p:nvPr/>
          </p:nvSpPr>
          <p:spPr bwMode="auto">
            <a:xfrm>
              <a:off x="1823" y="2268"/>
              <a:ext cx="9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257" name="Object 6"/>
            <p:cNvGraphicFramePr>
              <a:graphicFrameLocks noChangeAspect="1"/>
            </p:cNvGraphicFramePr>
            <p:nvPr/>
          </p:nvGraphicFramePr>
          <p:xfrm>
            <a:off x="1293" y="1870"/>
            <a:ext cx="526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3" name="公式" r:id="rId1" imgW="7924800" imgH="10668000" progId="Equation.3">
                    <p:embed/>
                  </p:oleObj>
                </mc:Choice>
                <mc:Fallback>
                  <p:oleObj name="公式" r:id="rId1" imgW="7924800" imgH="106680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93" y="1870"/>
                          <a:ext cx="526" cy="7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 bwMode="auto">
          <a:xfrm>
            <a:off x="5980113" y="5586413"/>
            <a:ext cx="876300" cy="581025"/>
            <a:chOff x="1369" y="3363"/>
            <a:chExt cx="598" cy="366"/>
          </a:xfrm>
        </p:grpSpPr>
        <p:sp>
          <p:nvSpPr>
            <p:cNvPr id="53292" name="Line 8"/>
            <p:cNvSpPr>
              <a:spLocks noChangeShapeType="1"/>
            </p:cNvSpPr>
            <p:nvPr/>
          </p:nvSpPr>
          <p:spPr bwMode="auto">
            <a:xfrm flipV="1">
              <a:off x="1590" y="3363"/>
              <a:ext cx="0" cy="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105" name="Text Box 9"/>
            <p:cNvSpPr txBox="1">
              <a:spLocks noChangeArrowheads="1"/>
            </p:cNvSpPr>
            <p:nvPr/>
          </p:nvSpPr>
          <p:spPr bwMode="auto">
            <a:xfrm>
              <a:off x="1369" y="3441"/>
              <a:ext cx="598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CC</a:t>
              </a:r>
              <a:endPara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72106" name="Rectangle 10"/>
          <p:cNvSpPr>
            <a:spLocks noChangeArrowheads="1"/>
          </p:cNvSpPr>
          <p:nvPr/>
        </p:nvSpPr>
        <p:spPr bwMode="auto">
          <a:xfrm>
            <a:off x="539750" y="822325"/>
            <a:ext cx="64293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先找出</a:t>
            </a:r>
            <a:r>
              <a:rPr kumimoji="1" lang="en-US" altLang="zh-CN" sz="2800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对应的输出特性曲线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2107" name="Rectangle 11"/>
          <p:cNvSpPr>
            <a:spLocks noChangeArrowheads="1"/>
          </p:cNvSpPr>
          <p:nvPr/>
        </p:nvSpPr>
        <p:spPr bwMode="auto">
          <a:xfrm>
            <a:off x="611188" y="1254125"/>
            <a:ext cx="74898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然后在输出特性上作出直流负载线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4356100" y="2492375"/>
            <a:ext cx="3344863" cy="3454400"/>
            <a:chOff x="1705" y="1880"/>
            <a:chExt cx="2283" cy="2176"/>
          </a:xfrm>
        </p:grpSpPr>
        <p:sp>
          <p:nvSpPr>
            <p:cNvPr id="772109" name="Text Box 13"/>
            <p:cNvSpPr txBox="1">
              <a:spLocks noChangeArrowheads="1"/>
            </p:cNvSpPr>
            <p:nvPr/>
          </p:nvSpPr>
          <p:spPr bwMode="auto">
            <a:xfrm>
              <a:off x="1888" y="1880"/>
              <a:ext cx="601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72110" name="Text Box 14"/>
            <p:cNvSpPr txBox="1">
              <a:spLocks noChangeArrowheads="1"/>
            </p:cNvSpPr>
            <p:nvPr/>
          </p:nvSpPr>
          <p:spPr bwMode="auto">
            <a:xfrm>
              <a:off x="3556" y="3671"/>
              <a:ext cx="43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3283" name="Line 15"/>
            <p:cNvSpPr>
              <a:spLocks noChangeShapeType="1"/>
            </p:cNvSpPr>
            <p:nvPr/>
          </p:nvSpPr>
          <p:spPr bwMode="auto">
            <a:xfrm flipV="1">
              <a:off x="1833" y="3855"/>
              <a:ext cx="17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4" name="Line 16"/>
            <p:cNvSpPr>
              <a:spLocks noChangeShapeType="1"/>
            </p:cNvSpPr>
            <p:nvPr/>
          </p:nvSpPr>
          <p:spPr bwMode="auto">
            <a:xfrm flipH="1" flipV="1">
              <a:off x="1846" y="2000"/>
              <a:ext cx="0" cy="18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5" name="Freeform 17"/>
            <p:cNvSpPr/>
            <p:nvPr/>
          </p:nvSpPr>
          <p:spPr bwMode="auto">
            <a:xfrm>
              <a:off x="1834" y="3780"/>
              <a:ext cx="1395" cy="62"/>
            </a:xfrm>
            <a:custGeom>
              <a:avLst/>
              <a:gdLst>
                <a:gd name="T0" fmla="*/ 6 w 2387"/>
                <a:gd name="T1" fmla="*/ 29 h 131"/>
                <a:gd name="T2" fmla="*/ 23 w 2387"/>
                <a:gd name="T3" fmla="*/ 21 h 131"/>
                <a:gd name="T4" fmla="*/ 147 w 2387"/>
                <a:gd name="T5" fmla="*/ 5 h 131"/>
                <a:gd name="T6" fmla="*/ 815 w 238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7"/>
                <a:gd name="T13" fmla="*/ 0 h 131"/>
                <a:gd name="T14" fmla="*/ 2387 w 238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6" name="Freeform 18"/>
            <p:cNvSpPr/>
            <p:nvPr/>
          </p:nvSpPr>
          <p:spPr bwMode="auto">
            <a:xfrm>
              <a:off x="1845" y="3509"/>
              <a:ext cx="1349" cy="334"/>
            </a:xfrm>
            <a:custGeom>
              <a:avLst/>
              <a:gdLst>
                <a:gd name="T0" fmla="*/ 0 w 2308"/>
                <a:gd name="T1" fmla="*/ 221 h 504"/>
                <a:gd name="T2" fmla="*/ 5 w 2308"/>
                <a:gd name="T3" fmla="*/ 138 h 504"/>
                <a:gd name="T4" fmla="*/ 18 w 2308"/>
                <a:gd name="T5" fmla="*/ 121 h 504"/>
                <a:gd name="T6" fmla="*/ 59 w 2308"/>
                <a:gd name="T7" fmla="*/ 68 h 504"/>
                <a:gd name="T8" fmla="*/ 116 w 2308"/>
                <a:gd name="T9" fmla="*/ 32 h 504"/>
                <a:gd name="T10" fmla="*/ 255 w 2308"/>
                <a:gd name="T11" fmla="*/ 21 h 504"/>
                <a:gd name="T12" fmla="*/ 78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7" name="Freeform 19"/>
            <p:cNvSpPr/>
            <p:nvPr/>
          </p:nvSpPr>
          <p:spPr bwMode="auto">
            <a:xfrm>
              <a:off x="1855" y="3215"/>
              <a:ext cx="1344" cy="628"/>
            </a:xfrm>
            <a:custGeom>
              <a:avLst/>
              <a:gdLst>
                <a:gd name="T0" fmla="*/ 0 w 2299"/>
                <a:gd name="T1" fmla="*/ 416 h 948"/>
                <a:gd name="T2" fmla="*/ 19 w 2299"/>
                <a:gd name="T3" fmla="*/ 179 h 948"/>
                <a:gd name="T4" fmla="*/ 72 w 2299"/>
                <a:gd name="T5" fmla="*/ 68 h 948"/>
                <a:gd name="T6" fmla="*/ 141 w 2299"/>
                <a:gd name="T7" fmla="*/ 30 h 948"/>
                <a:gd name="T8" fmla="*/ 413 w 2299"/>
                <a:gd name="T9" fmla="*/ 5 h 948"/>
                <a:gd name="T10" fmla="*/ 786 w 2299"/>
                <a:gd name="T11" fmla="*/ 0 h 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9"/>
                <a:gd name="T19" fmla="*/ 0 h 948"/>
                <a:gd name="T20" fmla="*/ 2299 w 2299"/>
                <a:gd name="T21" fmla="*/ 948 h 9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8" name="Freeform 20"/>
            <p:cNvSpPr/>
            <p:nvPr/>
          </p:nvSpPr>
          <p:spPr bwMode="auto">
            <a:xfrm>
              <a:off x="1857" y="2917"/>
              <a:ext cx="1321" cy="914"/>
            </a:xfrm>
            <a:custGeom>
              <a:avLst/>
              <a:gdLst>
                <a:gd name="T0" fmla="*/ 0 w 2260"/>
                <a:gd name="T1" fmla="*/ 605 h 1380"/>
                <a:gd name="T2" fmla="*/ 25 w 2260"/>
                <a:gd name="T3" fmla="*/ 230 h 1380"/>
                <a:gd name="T4" fmla="*/ 53 w 2260"/>
                <a:gd name="T5" fmla="*/ 69 h 1380"/>
                <a:gd name="T6" fmla="*/ 165 w 2260"/>
                <a:gd name="T7" fmla="*/ 22 h 1380"/>
                <a:gd name="T8" fmla="*/ 772 w 2260"/>
                <a:gd name="T9" fmla="*/ 0 h 1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0"/>
                <a:gd name="T16" fmla="*/ 0 h 1380"/>
                <a:gd name="T17" fmla="*/ 2260 w 2260"/>
                <a:gd name="T18" fmla="*/ 1380 h 13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89" name="Freeform 21"/>
            <p:cNvSpPr/>
            <p:nvPr/>
          </p:nvSpPr>
          <p:spPr bwMode="auto">
            <a:xfrm>
              <a:off x="1845" y="2635"/>
              <a:ext cx="1300" cy="1184"/>
            </a:xfrm>
            <a:custGeom>
              <a:avLst/>
              <a:gdLst>
                <a:gd name="T0" fmla="*/ 0 w 2224"/>
                <a:gd name="T1" fmla="*/ 784 h 1788"/>
                <a:gd name="T2" fmla="*/ 30 w 2224"/>
                <a:gd name="T3" fmla="*/ 330 h 1788"/>
                <a:gd name="T4" fmla="*/ 38 w 2224"/>
                <a:gd name="T5" fmla="*/ 137 h 1788"/>
                <a:gd name="T6" fmla="*/ 71 w 2224"/>
                <a:gd name="T7" fmla="*/ 55 h 1788"/>
                <a:gd name="T8" fmla="*/ 219 w 2224"/>
                <a:gd name="T9" fmla="*/ 16 h 1788"/>
                <a:gd name="T10" fmla="*/ 760 w 2224"/>
                <a:gd name="T11" fmla="*/ 0 h 1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4"/>
                <a:gd name="T19" fmla="*/ 0 h 1788"/>
                <a:gd name="T20" fmla="*/ 2224 w 2224"/>
                <a:gd name="T21" fmla="*/ 1788 h 17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90" name="Freeform 22"/>
            <p:cNvSpPr/>
            <p:nvPr/>
          </p:nvSpPr>
          <p:spPr bwMode="auto">
            <a:xfrm>
              <a:off x="1845" y="2305"/>
              <a:ext cx="1293" cy="1538"/>
            </a:xfrm>
            <a:custGeom>
              <a:avLst/>
              <a:gdLst>
                <a:gd name="T0" fmla="*/ 0 w 2212"/>
                <a:gd name="T1" fmla="*/ 995 h 2377"/>
                <a:gd name="T2" fmla="*/ 32 w 2212"/>
                <a:gd name="T3" fmla="*/ 522 h 2377"/>
                <a:gd name="T4" fmla="*/ 64 w 2212"/>
                <a:gd name="T5" fmla="*/ 155 h 2377"/>
                <a:gd name="T6" fmla="*/ 182 w 2212"/>
                <a:gd name="T7" fmla="*/ 25 h 2377"/>
                <a:gd name="T8" fmla="*/ 756 w 2212"/>
                <a:gd name="T9" fmla="*/ 1 h 2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2"/>
                <a:gd name="T16" fmla="*/ 0 h 2377"/>
                <a:gd name="T17" fmla="*/ 2212 w 2212"/>
                <a:gd name="T18" fmla="*/ 2377 h 2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2119" name="Rectangle 23"/>
            <p:cNvSpPr>
              <a:spLocks noChangeArrowheads="1"/>
            </p:cNvSpPr>
            <p:nvPr/>
          </p:nvSpPr>
          <p:spPr bwMode="auto">
            <a:xfrm>
              <a:off x="1705" y="376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7304088" y="2843213"/>
            <a:ext cx="1492250" cy="1343025"/>
            <a:chOff x="4984" y="1791"/>
            <a:chExt cx="899" cy="846"/>
          </a:xfrm>
        </p:grpSpPr>
        <p:sp>
          <p:nvSpPr>
            <p:cNvPr id="772121" name="AutoShape 25"/>
            <p:cNvSpPr>
              <a:spLocks noChangeArrowheads="1"/>
            </p:cNvSpPr>
            <p:nvPr/>
          </p:nvSpPr>
          <p:spPr bwMode="auto">
            <a:xfrm>
              <a:off x="4984" y="1791"/>
              <a:ext cx="899" cy="846"/>
            </a:xfrm>
            <a:prstGeom prst="wedgeRoundRectCallout">
              <a:avLst>
                <a:gd name="adj1" fmla="val -107620"/>
                <a:gd name="adj2" fmla="val 81796"/>
                <a:gd name="adj3" fmla="val 16667"/>
              </a:avLst>
            </a:prstGeom>
            <a:solidFill>
              <a:srgbClr val="CCFFFF"/>
            </a:solidFill>
            <a:ln w="25400">
              <a:solidFill>
                <a:srgbClr val="FF0000"/>
              </a:solidFill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kumimoji="1"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  <a:p>
              <a:pPr algn="ctr">
                <a:spcBef>
                  <a:spcPct val="50000"/>
                </a:spcBef>
                <a:defRPr/>
              </a:pPr>
              <a:endParaRPr kumimoji="1"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3256" name="Object 26"/>
            <p:cNvGraphicFramePr>
              <a:graphicFrameLocks noChangeAspect="1"/>
            </p:cNvGraphicFramePr>
            <p:nvPr/>
          </p:nvGraphicFramePr>
          <p:xfrm>
            <a:off x="5001" y="1824"/>
            <a:ext cx="849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4" name="公式" r:id="rId3" imgW="15240000" imgH="10668000" progId="Equation.3">
                    <p:embed/>
                  </p:oleObj>
                </mc:Choice>
                <mc:Fallback>
                  <p:oleObj name="公式" r:id="rId3" imgW="15240000" imgH="10668000" progId="Equation.3">
                    <p:embed/>
                    <p:pic>
                      <p:nvPicPr>
                        <p:cNvPr id="0" name="Object 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001" y="1824"/>
                          <a:ext cx="849" cy="77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7"/>
          <p:cNvGrpSpPr/>
          <p:nvPr/>
        </p:nvGrpSpPr>
        <p:grpSpPr bwMode="auto">
          <a:xfrm>
            <a:off x="5441950" y="4141788"/>
            <a:ext cx="647700" cy="519112"/>
            <a:chOff x="3714" y="2609"/>
            <a:chExt cx="442" cy="327"/>
          </a:xfrm>
        </p:grpSpPr>
        <p:sp>
          <p:nvSpPr>
            <p:cNvPr id="772124" name="Text Box 28"/>
            <p:cNvSpPr txBox="1">
              <a:spLocks noChangeArrowheads="1"/>
            </p:cNvSpPr>
            <p:nvPr/>
          </p:nvSpPr>
          <p:spPr bwMode="auto">
            <a:xfrm>
              <a:off x="3753" y="2609"/>
              <a:ext cx="40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Q</a:t>
              </a:r>
              <a:endParaRPr kumimoji="1"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3279" name="Oval 29"/>
            <p:cNvSpPr>
              <a:spLocks noChangeArrowheads="1"/>
            </p:cNvSpPr>
            <p:nvPr/>
          </p:nvSpPr>
          <p:spPr bwMode="auto">
            <a:xfrm>
              <a:off x="3714" y="2868"/>
              <a:ext cx="68" cy="6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2126" name="Line 30"/>
          <p:cNvSpPr>
            <a:spLocks noChangeShapeType="1"/>
          </p:cNvSpPr>
          <p:nvPr/>
        </p:nvSpPr>
        <p:spPr bwMode="auto">
          <a:xfrm>
            <a:off x="5486400" y="4686300"/>
            <a:ext cx="0" cy="93345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2127" name="Line 31"/>
          <p:cNvSpPr>
            <a:spLocks noChangeShapeType="1"/>
          </p:cNvSpPr>
          <p:nvPr/>
        </p:nvSpPr>
        <p:spPr bwMode="auto">
          <a:xfrm flipH="1">
            <a:off x="4537075" y="4610100"/>
            <a:ext cx="914400" cy="0"/>
          </a:xfrm>
          <a:prstGeom prst="line">
            <a:avLst/>
          </a:prstGeom>
          <a:noFill/>
          <a:ln w="9525">
            <a:solidFill>
              <a:srgbClr val="339966"/>
            </a:solidFill>
            <a:prstDash val="dash"/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72128" name="Object 32"/>
          <p:cNvGraphicFramePr>
            <a:graphicFrameLocks noChangeAspect="1"/>
          </p:cNvGraphicFramePr>
          <p:nvPr/>
        </p:nvGraphicFramePr>
        <p:xfrm>
          <a:off x="5224463" y="5657850"/>
          <a:ext cx="6540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公式" r:id="rId5" imgW="6705600" imgH="5486400" progId="Equation.3">
                  <p:embed/>
                </p:oleObj>
              </mc:Choice>
              <mc:Fallback>
                <p:oleObj name="公式" r:id="rId5" imgW="6705600" imgH="5486400" progId="Equation.3">
                  <p:embed/>
                  <p:pic>
                    <p:nvPicPr>
                      <p:cNvPr id="0" name="Object 3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463" y="5657850"/>
                        <a:ext cx="654050" cy="631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29" name="Object 33"/>
          <p:cNvGraphicFramePr>
            <a:graphicFrameLocks noChangeAspect="1"/>
          </p:cNvGraphicFramePr>
          <p:nvPr/>
        </p:nvGraphicFramePr>
        <p:xfrm>
          <a:off x="4097338" y="4286250"/>
          <a:ext cx="4476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公式" r:id="rId7" imgW="4572000" imgH="5486400" progId="Equation.3">
                  <p:embed/>
                </p:oleObj>
              </mc:Choice>
              <mc:Fallback>
                <p:oleObj name="公式" r:id="rId7" imgW="4572000" imgH="5486400" progId="Equation.3">
                  <p:embed/>
                  <p:pic>
                    <p:nvPicPr>
                      <p:cNvPr id="0" name="Object 3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7338" y="4286250"/>
                        <a:ext cx="447675" cy="631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30" name="Rectangle 34"/>
          <p:cNvSpPr>
            <a:spLocks noChangeArrowheads="1"/>
          </p:cNvSpPr>
          <p:nvPr/>
        </p:nvSpPr>
        <p:spPr bwMode="auto">
          <a:xfrm>
            <a:off x="581025" y="4008438"/>
            <a:ext cx="25511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交点为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点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7" name="Group 35"/>
          <p:cNvGrpSpPr/>
          <p:nvPr/>
        </p:nvGrpSpPr>
        <p:grpSpPr bwMode="auto">
          <a:xfrm>
            <a:off x="859451" y="1839913"/>
            <a:ext cx="6743087" cy="528638"/>
            <a:chOff x="566" y="1117"/>
            <a:chExt cx="4341" cy="333"/>
          </a:xfrm>
        </p:grpSpPr>
        <p:graphicFrame>
          <p:nvGraphicFramePr>
            <p:cNvPr id="53255" name="Object 36"/>
            <p:cNvGraphicFramePr>
              <a:graphicFrameLocks noChangeAspect="1"/>
            </p:cNvGraphicFramePr>
            <p:nvPr/>
          </p:nvGraphicFramePr>
          <p:xfrm>
            <a:off x="566" y="1117"/>
            <a:ext cx="172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7" name="Equation" r:id="rId9" imgW="23469600" imgH="4572000" progId="Equation.3">
                    <p:embed/>
                  </p:oleObj>
                </mc:Choice>
                <mc:Fallback>
                  <p:oleObj name="Equation" r:id="rId9" imgW="23469600" imgH="4572000" progId="Equation.3">
                    <p:embed/>
                    <p:pic>
                      <p:nvPicPr>
                        <p:cNvPr id="0" name="Object 3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6" y="1117"/>
                          <a:ext cx="1725" cy="33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2133" name="Rectangle 37"/>
            <p:cNvSpPr>
              <a:spLocks noChangeArrowheads="1"/>
            </p:cNvSpPr>
            <p:nvPr/>
          </p:nvSpPr>
          <p:spPr bwMode="auto">
            <a:xfrm>
              <a:off x="2437" y="1121"/>
              <a:ext cx="247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——</a:t>
              </a:r>
              <a:r>
                <a:rPr kumimoji="1" lang="zh-CN" altLang="en-US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直流负载线方程</a:t>
              </a:r>
              <a:endPara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498475" y="2370138"/>
            <a:ext cx="36417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横轴的截距为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CC</a:t>
            </a:r>
            <a:endParaRPr kumimoji="1" lang="en-US" altLang="zh-CN" sz="28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8" name="Group 39"/>
          <p:cNvGrpSpPr/>
          <p:nvPr/>
        </p:nvGrpSpPr>
        <p:grpSpPr bwMode="auto">
          <a:xfrm>
            <a:off x="250825" y="2968625"/>
            <a:ext cx="3235325" cy="1111250"/>
            <a:chOff x="284" y="2590"/>
            <a:chExt cx="1942" cy="700"/>
          </a:xfrm>
        </p:grpSpPr>
        <p:sp>
          <p:nvSpPr>
            <p:cNvPr id="772136" name="Rectangle 40"/>
            <p:cNvSpPr>
              <a:spLocks noChangeArrowheads="1"/>
            </p:cNvSpPr>
            <p:nvPr/>
          </p:nvSpPr>
          <p:spPr bwMode="auto">
            <a:xfrm>
              <a:off x="284" y="2729"/>
              <a:ext cx="1397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纵轴的截距为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3254" name="Object 41"/>
            <p:cNvGraphicFramePr>
              <a:graphicFrameLocks noChangeAspect="1"/>
            </p:cNvGraphicFramePr>
            <p:nvPr/>
          </p:nvGraphicFramePr>
          <p:xfrm>
            <a:off x="1702" y="2590"/>
            <a:ext cx="524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8" name="公式" r:id="rId11" imgW="7924800" imgH="10668000" progId="Equation.3">
                    <p:embed/>
                  </p:oleObj>
                </mc:Choice>
                <mc:Fallback>
                  <p:oleObj name="公式" r:id="rId11" imgW="7924800" imgH="10668000" progId="Equation.3">
                    <p:embed/>
                    <p:pic>
                      <p:nvPicPr>
                        <p:cNvPr id="0" name="Object 4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02" y="2590"/>
                          <a:ext cx="524" cy="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2"/>
          <p:cNvGrpSpPr/>
          <p:nvPr/>
        </p:nvGrpSpPr>
        <p:grpSpPr bwMode="auto">
          <a:xfrm>
            <a:off x="447675" y="4675188"/>
            <a:ext cx="3187700" cy="1503362"/>
            <a:chOff x="306" y="3113"/>
            <a:chExt cx="1938" cy="947"/>
          </a:xfrm>
        </p:grpSpPr>
        <p:sp>
          <p:nvSpPr>
            <p:cNvPr id="772139" name="Rectangle 43"/>
            <p:cNvSpPr>
              <a:spLocks noChangeArrowheads="1"/>
            </p:cNvSpPr>
            <p:nvPr/>
          </p:nvSpPr>
          <p:spPr bwMode="auto">
            <a:xfrm>
              <a:off x="306" y="3113"/>
              <a:ext cx="193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直流负载线斜率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3253" name="Object 44"/>
            <p:cNvGraphicFramePr>
              <a:graphicFrameLocks noChangeAspect="1"/>
            </p:cNvGraphicFramePr>
            <p:nvPr/>
          </p:nvGraphicFramePr>
          <p:xfrm>
            <a:off x="609" y="3344"/>
            <a:ext cx="12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9" name="Equation" r:id="rId13" imgW="19507200" imgH="10363200" progId="Equation.3">
                    <p:embed/>
                  </p:oleObj>
                </mc:Choice>
                <mc:Fallback>
                  <p:oleObj name="Equation" r:id="rId13" imgW="19507200" imgH="10363200" progId="Equation.3">
                    <p:embed/>
                    <p:pic>
                      <p:nvPicPr>
                        <p:cNvPr id="0" name="Object 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09" y="3344"/>
                          <a:ext cx="1293" cy="71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2141" name="Freeform 45"/>
          <p:cNvSpPr/>
          <p:nvPr/>
        </p:nvSpPr>
        <p:spPr bwMode="auto">
          <a:xfrm>
            <a:off x="6084888" y="5327650"/>
            <a:ext cx="439737" cy="311150"/>
          </a:xfrm>
          <a:custGeom>
            <a:avLst/>
            <a:gdLst>
              <a:gd name="T0" fmla="*/ 0 w 336"/>
              <a:gd name="T1" fmla="*/ 59043901 h 292"/>
              <a:gd name="T2" fmla="*/ 390519196 w 336"/>
              <a:gd name="T3" fmla="*/ 45418307 h 292"/>
              <a:gd name="T4" fmla="*/ 575501827 w 336"/>
              <a:gd name="T5" fmla="*/ 331555894 h 292"/>
              <a:gd name="T6" fmla="*/ 0 60000 65536"/>
              <a:gd name="T7" fmla="*/ 0 60000 65536"/>
              <a:gd name="T8" fmla="*/ 0 60000 65536"/>
              <a:gd name="T9" fmla="*/ 0 w 336"/>
              <a:gd name="T10" fmla="*/ 0 h 292"/>
              <a:gd name="T11" fmla="*/ 336 w 336"/>
              <a:gd name="T12" fmla="*/ 292 h 2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92">
                <a:moveTo>
                  <a:pt x="0" y="52"/>
                </a:moveTo>
                <a:cubicBezTo>
                  <a:pt x="86" y="26"/>
                  <a:pt x="172" y="0"/>
                  <a:pt x="228" y="40"/>
                </a:cubicBezTo>
                <a:cubicBezTo>
                  <a:pt x="284" y="80"/>
                  <a:pt x="318" y="250"/>
                  <a:pt x="336" y="292"/>
                </a:cubicBezTo>
              </a:path>
            </a:pathLst>
          </a:custGeom>
          <a:noFill/>
          <a:ln w="34925">
            <a:solidFill>
              <a:srgbClr val="0000FF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72142" name="Object 46"/>
          <p:cNvGraphicFramePr>
            <a:graphicFrameLocks noChangeAspect="1"/>
          </p:cNvGraphicFramePr>
          <p:nvPr/>
        </p:nvGraphicFramePr>
        <p:xfrm>
          <a:off x="6443663" y="5094288"/>
          <a:ext cx="3270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15" imgW="3352800" imgH="3352800" progId="Equation.3">
                  <p:embed/>
                </p:oleObj>
              </mc:Choice>
              <mc:Fallback>
                <p:oleObj name="Equation" r:id="rId15" imgW="3352800" imgH="3352800" progId="Equation.3">
                  <p:embed/>
                  <p:pic>
                    <p:nvPicPr>
                      <p:cNvPr id="0" name="Object 4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3663" y="5094288"/>
                        <a:ext cx="327025" cy="385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7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7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77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7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autoUpdateAnimBg="0"/>
      <p:bldP spid="772099" grpId="0" animBg="1"/>
      <p:bldP spid="772106" grpId="0" autoUpdateAnimBg="0"/>
      <p:bldP spid="772107" grpId="0" autoUpdateAnimBg="0"/>
      <p:bldP spid="772126" grpId="0" animBg="1"/>
      <p:bldP spid="772127" grpId="0" animBg="1"/>
      <p:bldP spid="772130" grpId="0" autoUpdateAnimBg="0"/>
      <p:bldP spid="772134" grpId="0" autoUpdateAnimBg="0"/>
      <p:bldP spid="77214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ChangeArrowheads="1"/>
          </p:cNvSpPr>
          <p:nvPr/>
        </p:nvSpPr>
        <p:spPr bwMode="auto">
          <a:xfrm>
            <a:off x="395288" y="2849563"/>
            <a:ext cx="3748087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点太低容易截止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54277" name="Group 3"/>
          <p:cNvGrpSpPr/>
          <p:nvPr/>
        </p:nvGrpSpPr>
        <p:grpSpPr bwMode="auto">
          <a:xfrm>
            <a:off x="4814888" y="984250"/>
            <a:ext cx="3946525" cy="3678238"/>
            <a:chOff x="3321" y="332"/>
            <a:chExt cx="2694" cy="2317"/>
          </a:xfrm>
        </p:grpSpPr>
        <p:sp>
          <p:nvSpPr>
            <p:cNvPr id="54293" name="Line 4"/>
            <p:cNvSpPr>
              <a:spLocks noChangeShapeType="1"/>
            </p:cNvSpPr>
            <p:nvPr/>
          </p:nvSpPr>
          <p:spPr bwMode="auto">
            <a:xfrm>
              <a:off x="3843" y="900"/>
              <a:ext cx="1254" cy="14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4294" name="Group 5"/>
            <p:cNvGrpSpPr/>
            <p:nvPr/>
          </p:nvGrpSpPr>
          <p:grpSpPr bwMode="auto">
            <a:xfrm>
              <a:off x="3321" y="574"/>
              <a:ext cx="621" cy="737"/>
              <a:chOff x="1293" y="1870"/>
              <a:chExt cx="621" cy="737"/>
            </a:xfrm>
          </p:grpSpPr>
          <p:sp>
            <p:nvSpPr>
              <p:cNvPr id="54315" name="Line 6"/>
              <p:cNvSpPr>
                <a:spLocks noChangeShapeType="1"/>
              </p:cNvSpPr>
              <p:nvPr/>
            </p:nvSpPr>
            <p:spPr bwMode="auto">
              <a:xfrm>
                <a:off x="1823" y="2268"/>
                <a:ext cx="9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4275" name="Object 7"/>
              <p:cNvGraphicFramePr>
                <a:graphicFrameLocks noChangeAspect="1"/>
              </p:cNvGraphicFramePr>
              <p:nvPr/>
            </p:nvGraphicFramePr>
            <p:xfrm>
              <a:off x="1293" y="1870"/>
              <a:ext cx="525" cy="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17" name="公式" r:id="rId1" imgW="7924800" imgH="10668000" progId="Equation.3">
                      <p:embed/>
                    </p:oleObj>
                  </mc:Choice>
                  <mc:Fallback>
                    <p:oleObj name="公式" r:id="rId1" imgW="7924800" imgH="106680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293" y="1870"/>
                            <a:ext cx="525" cy="737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295" name="Group 8"/>
            <p:cNvGrpSpPr/>
            <p:nvPr/>
          </p:nvGrpSpPr>
          <p:grpSpPr bwMode="auto">
            <a:xfrm>
              <a:off x="4861" y="2283"/>
              <a:ext cx="598" cy="366"/>
              <a:chOff x="1369" y="3363"/>
              <a:chExt cx="598" cy="366"/>
            </a:xfrm>
          </p:grpSpPr>
          <p:sp>
            <p:nvSpPr>
              <p:cNvPr id="54313" name="Line 9"/>
              <p:cNvSpPr>
                <a:spLocks noChangeShapeType="1"/>
              </p:cNvSpPr>
              <p:nvPr/>
            </p:nvSpPr>
            <p:spPr bwMode="auto">
              <a:xfrm flipV="1">
                <a:off x="1590" y="3363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3130" name="Text Box 10"/>
              <p:cNvSpPr txBox="1">
                <a:spLocks noChangeArrowheads="1"/>
              </p:cNvSpPr>
              <p:nvPr/>
            </p:nvSpPr>
            <p:spPr bwMode="auto">
              <a:xfrm>
                <a:off x="1369" y="3441"/>
                <a:ext cx="59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CC</a:t>
                </a:r>
                <a:endPara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4296" name="Group 11"/>
            <p:cNvGrpSpPr/>
            <p:nvPr/>
          </p:nvGrpSpPr>
          <p:grpSpPr bwMode="auto">
            <a:xfrm>
              <a:off x="3733" y="332"/>
              <a:ext cx="2282" cy="2176"/>
              <a:chOff x="1705" y="1880"/>
              <a:chExt cx="2282" cy="2176"/>
            </a:xfrm>
          </p:grpSpPr>
          <p:sp>
            <p:nvSpPr>
              <p:cNvPr id="773132" name="Text Box 12"/>
              <p:cNvSpPr txBox="1">
                <a:spLocks noChangeArrowheads="1"/>
              </p:cNvSpPr>
              <p:nvPr/>
            </p:nvSpPr>
            <p:spPr bwMode="auto">
              <a:xfrm>
                <a:off x="1888" y="1880"/>
                <a:ext cx="603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73133" name="Text Box 13"/>
              <p:cNvSpPr txBox="1">
                <a:spLocks noChangeArrowheads="1"/>
              </p:cNvSpPr>
              <p:nvPr/>
            </p:nvSpPr>
            <p:spPr bwMode="auto">
              <a:xfrm>
                <a:off x="3557" y="3671"/>
                <a:ext cx="430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med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CE</a:t>
                </a:r>
                <a:endPara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304" name="Line 14"/>
              <p:cNvSpPr>
                <a:spLocks noChangeShapeType="1"/>
              </p:cNvSpPr>
              <p:nvPr/>
            </p:nvSpPr>
            <p:spPr bwMode="auto">
              <a:xfrm flipV="1">
                <a:off x="1833" y="3855"/>
                <a:ext cx="17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05" name="Line 15"/>
              <p:cNvSpPr>
                <a:spLocks noChangeShapeType="1"/>
              </p:cNvSpPr>
              <p:nvPr/>
            </p:nvSpPr>
            <p:spPr bwMode="auto">
              <a:xfrm flipH="1" flipV="1">
                <a:off x="1846" y="2000"/>
                <a:ext cx="0" cy="18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06" name="Freeform 16"/>
              <p:cNvSpPr/>
              <p:nvPr/>
            </p:nvSpPr>
            <p:spPr bwMode="auto">
              <a:xfrm>
                <a:off x="1834" y="3780"/>
                <a:ext cx="1395" cy="62"/>
              </a:xfrm>
              <a:custGeom>
                <a:avLst/>
                <a:gdLst>
                  <a:gd name="T0" fmla="*/ 6 w 2387"/>
                  <a:gd name="T1" fmla="*/ 29 h 131"/>
                  <a:gd name="T2" fmla="*/ 23 w 2387"/>
                  <a:gd name="T3" fmla="*/ 21 h 131"/>
                  <a:gd name="T4" fmla="*/ 147 w 2387"/>
                  <a:gd name="T5" fmla="*/ 5 h 131"/>
                  <a:gd name="T6" fmla="*/ 815 w 2387"/>
                  <a:gd name="T7" fmla="*/ 0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87"/>
                  <a:gd name="T13" fmla="*/ 0 h 131"/>
                  <a:gd name="T14" fmla="*/ 2387 w 2387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87" h="131">
                    <a:moveTo>
                      <a:pt x="19" y="131"/>
                    </a:moveTo>
                    <a:cubicBezTo>
                      <a:pt x="27" y="125"/>
                      <a:pt x="0" y="113"/>
                      <a:pt x="69" y="95"/>
                    </a:cubicBezTo>
                    <a:cubicBezTo>
                      <a:pt x="138" y="77"/>
                      <a:pt x="45" y="40"/>
                      <a:pt x="431" y="24"/>
                    </a:cubicBezTo>
                    <a:cubicBezTo>
                      <a:pt x="817" y="8"/>
                      <a:pt x="1980" y="5"/>
                      <a:pt x="2387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07" name="Freeform 17"/>
              <p:cNvSpPr/>
              <p:nvPr/>
            </p:nvSpPr>
            <p:spPr bwMode="auto">
              <a:xfrm>
                <a:off x="1845" y="3509"/>
                <a:ext cx="1349" cy="334"/>
              </a:xfrm>
              <a:custGeom>
                <a:avLst/>
                <a:gdLst>
                  <a:gd name="T0" fmla="*/ 0 w 2308"/>
                  <a:gd name="T1" fmla="*/ 221 h 504"/>
                  <a:gd name="T2" fmla="*/ 5 w 2308"/>
                  <a:gd name="T3" fmla="*/ 138 h 504"/>
                  <a:gd name="T4" fmla="*/ 18 w 2308"/>
                  <a:gd name="T5" fmla="*/ 121 h 504"/>
                  <a:gd name="T6" fmla="*/ 59 w 2308"/>
                  <a:gd name="T7" fmla="*/ 68 h 504"/>
                  <a:gd name="T8" fmla="*/ 116 w 2308"/>
                  <a:gd name="T9" fmla="*/ 32 h 504"/>
                  <a:gd name="T10" fmla="*/ 255 w 2308"/>
                  <a:gd name="T11" fmla="*/ 21 h 504"/>
                  <a:gd name="T12" fmla="*/ 788 w 2308"/>
                  <a:gd name="T13" fmla="*/ 0 h 5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8"/>
                  <a:gd name="T22" fmla="*/ 0 h 504"/>
                  <a:gd name="T23" fmla="*/ 2308 w 2308"/>
                  <a:gd name="T24" fmla="*/ 504 h 50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8" h="504">
                    <a:moveTo>
                      <a:pt x="0" y="504"/>
                    </a:moveTo>
                    <a:cubicBezTo>
                      <a:pt x="3" y="472"/>
                      <a:pt x="6" y="352"/>
                      <a:pt x="15" y="314"/>
                    </a:cubicBezTo>
                    <a:cubicBezTo>
                      <a:pt x="24" y="276"/>
                      <a:pt x="26" y="302"/>
                      <a:pt x="52" y="276"/>
                    </a:cubicBezTo>
                    <a:cubicBezTo>
                      <a:pt x="78" y="250"/>
                      <a:pt x="124" y="190"/>
                      <a:pt x="172" y="156"/>
                    </a:cubicBezTo>
                    <a:cubicBezTo>
                      <a:pt x="220" y="122"/>
                      <a:pt x="244" y="90"/>
                      <a:pt x="340" y="72"/>
                    </a:cubicBezTo>
                    <a:cubicBezTo>
                      <a:pt x="436" y="54"/>
                      <a:pt x="420" y="60"/>
                      <a:pt x="748" y="48"/>
                    </a:cubicBezTo>
                    <a:cubicBezTo>
                      <a:pt x="1076" y="36"/>
                      <a:pt x="1983" y="10"/>
                      <a:pt x="230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08" name="Freeform 18"/>
              <p:cNvSpPr/>
              <p:nvPr/>
            </p:nvSpPr>
            <p:spPr bwMode="auto">
              <a:xfrm>
                <a:off x="1855" y="3215"/>
                <a:ext cx="1344" cy="628"/>
              </a:xfrm>
              <a:custGeom>
                <a:avLst/>
                <a:gdLst>
                  <a:gd name="T0" fmla="*/ 0 w 2299"/>
                  <a:gd name="T1" fmla="*/ 416 h 948"/>
                  <a:gd name="T2" fmla="*/ 19 w 2299"/>
                  <a:gd name="T3" fmla="*/ 179 h 948"/>
                  <a:gd name="T4" fmla="*/ 72 w 2299"/>
                  <a:gd name="T5" fmla="*/ 68 h 948"/>
                  <a:gd name="T6" fmla="*/ 141 w 2299"/>
                  <a:gd name="T7" fmla="*/ 30 h 948"/>
                  <a:gd name="T8" fmla="*/ 413 w 2299"/>
                  <a:gd name="T9" fmla="*/ 5 h 948"/>
                  <a:gd name="T10" fmla="*/ 786 w 2299"/>
                  <a:gd name="T11" fmla="*/ 0 h 9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99"/>
                  <a:gd name="T19" fmla="*/ 0 h 948"/>
                  <a:gd name="T20" fmla="*/ 2299 w 2299"/>
                  <a:gd name="T21" fmla="*/ 948 h 9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99" h="948">
                    <a:moveTo>
                      <a:pt x="0" y="948"/>
                    </a:moveTo>
                    <a:cubicBezTo>
                      <a:pt x="9" y="858"/>
                      <a:pt x="20" y="540"/>
                      <a:pt x="55" y="408"/>
                    </a:cubicBezTo>
                    <a:cubicBezTo>
                      <a:pt x="90" y="276"/>
                      <a:pt x="151" y="212"/>
                      <a:pt x="211" y="156"/>
                    </a:cubicBezTo>
                    <a:cubicBezTo>
                      <a:pt x="271" y="100"/>
                      <a:pt x="247" y="93"/>
                      <a:pt x="413" y="69"/>
                    </a:cubicBezTo>
                    <a:cubicBezTo>
                      <a:pt x="579" y="45"/>
                      <a:pt x="893" y="23"/>
                      <a:pt x="1207" y="12"/>
                    </a:cubicBezTo>
                    <a:cubicBezTo>
                      <a:pt x="1521" y="1"/>
                      <a:pt x="2072" y="2"/>
                      <a:pt x="2299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09" name="Freeform 19"/>
              <p:cNvSpPr/>
              <p:nvPr/>
            </p:nvSpPr>
            <p:spPr bwMode="auto">
              <a:xfrm>
                <a:off x="1857" y="2917"/>
                <a:ext cx="1321" cy="914"/>
              </a:xfrm>
              <a:custGeom>
                <a:avLst/>
                <a:gdLst>
                  <a:gd name="T0" fmla="*/ 0 w 2260"/>
                  <a:gd name="T1" fmla="*/ 605 h 1380"/>
                  <a:gd name="T2" fmla="*/ 25 w 2260"/>
                  <a:gd name="T3" fmla="*/ 230 h 1380"/>
                  <a:gd name="T4" fmla="*/ 53 w 2260"/>
                  <a:gd name="T5" fmla="*/ 69 h 1380"/>
                  <a:gd name="T6" fmla="*/ 165 w 2260"/>
                  <a:gd name="T7" fmla="*/ 22 h 1380"/>
                  <a:gd name="T8" fmla="*/ 772 w 2260"/>
                  <a:gd name="T9" fmla="*/ 0 h 13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60"/>
                  <a:gd name="T16" fmla="*/ 0 h 1380"/>
                  <a:gd name="T17" fmla="*/ 2260 w 2260"/>
                  <a:gd name="T18" fmla="*/ 1380 h 13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60" h="1380">
                    <a:moveTo>
                      <a:pt x="0" y="1380"/>
                    </a:moveTo>
                    <a:cubicBezTo>
                      <a:pt x="12" y="1237"/>
                      <a:pt x="48" y="729"/>
                      <a:pt x="73" y="525"/>
                    </a:cubicBezTo>
                    <a:cubicBezTo>
                      <a:pt x="99" y="321"/>
                      <a:pt x="86" y="236"/>
                      <a:pt x="155" y="157"/>
                    </a:cubicBezTo>
                    <a:cubicBezTo>
                      <a:pt x="223" y="77"/>
                      <a:pt x="132" y="76"/>
                      <a:pt x="483" y="50"/>
                    </a:cubicBezTo>
                    <a:cubicBezTo>
                      <a:pt x="834" y="24"/>
                      <a:pt x="1890" y="10"/>
                      <a:pt x="2260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10" name="Freeform 20"/>
              <p:cNvSpPr/>
              <p:nvPr/>
            </p:nvSpPr>
            <p:spPr bwMode="auto">
              <a:xfrm>
                <a:off x="1845" y="2635"/>
                <a:ext cx="1300" cy="1184"/>
              </a:xfrm>
              <a:custGeom>
                <a:avLst/>
                <a:gdLst>
                  <a:gd name="T0" fmla="*/ 0 w 2224"/>
                  <a:gd name="T1" fmla="*/ 784 h 1788"/>
                  <a:gd name="T2" fmla="*/ 30 w 2224"/>
                  <a:gd name="T3" fmla="*/ 330 h 1788"/>
                  <a:gd name="T4" fmla="*/ 38 w 2224"/>
                  <a:gd name="T5" fmla="*/ 137 h 1788"/>
                  <a:gd name="T6" fmla="*/ 71 w 2224"/>
                  <a:gd name="T7" fmla="*/ 55 h 1788"/>
                  <a:gd name="T8" fmla="*/ 219 w 2224"/>
                  <a:gd name="T9" fmla="*/ 16 h 1788"/>
                  <a:gd name="T10" fmla="*/ 760 w 2224"/>
                  <a:gd name="T11" fmla="*/ 0 h 17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24"/>
                  <a:gd name="T19" fmla="*/ 0 h 1788"/>
                  <a:gd name="T20" fmla="*/ 2224 w 2224"/>
                  <a:gd name="T21" fmla="*/ 1788 h 17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24" h="1788">
                    <a:moveTo>
                      <a:pt x="0" y="1788"/>
                    </a:moveTo>
                    <a:cubicBezTo>
                      <a:pt x="15" y="1616"/>
                      <a:pt x="70" y="1000"/>
                      <a:pt x="89" y="754"/>
                    </a:cubicBezTo>
                    <a:cubicBezTo>
                      <a:pt x="108" y="508"/>
                      <a:pt x="92" y="417"/>
                      <a:pt x="112" y="312"/>
                    </a:cubicBezTo>
                    <a:cubicBezTo>
                      <a:pt x="132" y="207"/>
                      <a:pt x="121" y="171"/>
                      <a:pt x="209" y="125"/>
                    </a:cubicBezTo>
                    <a:cubicBezTo>
                      <a:pt x="297" y="79"/>
                      <a:pt x="304" y="57"/>
                      <a:pt x="640" y="36"/>
                    </a:cubicBezTo>
                    <a:cubicBezTo>
                      <a:pt x="976" y="15"/>
                      <a:pt x="1894" y="8"/>
                      <a:pt x="222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311" name="Freeform 21"/>
              <p:cNvSpPr/>
              <p:nvPr/>
            </p:nvSpPr>
            <p:spPr bwMode="auto">
              <a:xfrm>
                <a:off x="1845" y="2305"/>
                <a:ext cx="1293" cy="1538"/>
              </a:xfrm>
              <a:custGeom>
                <a:avLst/>
                <a:gdLst>
                  <a:gd name="T0" fmla="*/ 0 w 2212"/>
                  <a:gd name="T1" fmla="*/ 995 h 2377"/>
                  <a:gd name="T2" fmla="*/ 32 w 2212"/>
                  <a:gd name="T3" fmla="*/ 522 h 2377"/>
                  <a:gd name="T4" fmla="*/ 64 w 2212"/>
                  <a:gd name="T5" fmla="*/ 155 h 2377"/>
                  <a:gd name="T6" fmla="*/ 182 w 2212"/>
                  <a:gd name="T7" fmla="*/ 25 h 2377"/>
                  <a:gd name="T8" fmla="*/ 756 w 2212"/>
                  <a:gd name="T9" fmla="*/ 1 h 2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2"/>
                  <a:gd name="T16" fmla="*/ 0 h 2377"/>
                  <a:gd name="T17" fmla="*/ 2212 w 2212"/>
                  <a:gd name="T18" fmla="*/ 2377 h 2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2" h="2377">
                    <a:moveTo>
                      <a:pt x="0" y="2377"/>
                    </a:moveTo>
                    <a:cubicBezTo>
                      <a:pt x="15" y="2189"/>
                      <a:pt x="62" y="1583"/>
                      <a:pt x="93" y="1248"/>
                    </a:cubicBezTo>
                    <a:cubicBezTo>
                      <a:pt x="124" y="914"/>
                      <a:pt x="113" y="567"/>
                      <a:pt x="186" y="369"/>
                    </a:cubicBezTo>
                    <a:cubicBezTo>
                      <a:pt x="259" y="171"/>
                      <a:pt x="194" y="122"/>
                      <a:pt x="532" y="61"/>
                    </a:cubicBezTo>
                    <a:cubicBezTo>
                      <a:pt x="870" y="0"/>
                      <a:pt x="1862" y="13"/>
                      <a:pt x="2212" y="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3142" name="Rectangle 22"/>
              <p:cNvSpPr>
                <a:spLocks noChangeArrowheads="1"/>
              </p:cNvSpPr>
              <p:nvPr/>
            </p:nvSpPr>
            <p:spPr bwMode="auto">
              <a:xfrm>
                <a:off x="1705" y="3768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o</a:t>
                </a:r>
                <a:endPara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4297" name="Group 23"/>
            <p:cNvGrpSpPr/>
            <p:nvPr/>
          </p:nvGrpSpPr>
          <p:grpSpPr bwMode="auto">
            <a:xfrm>
              <a:off x="4494" y="1373"/>
              <a:ext cx="442" cy="327"/>
              <a:chOff x="3714" y="2609"/>
              <a:chExt cx="442" cy="327"/>
            </a:xfrm>
          </p:grpSpPr>
          <p:sp>
            <p:nvSpPr>
              <p:cNvPr id="773144" name="Text Box 24"/>
              <p:cNvSpPr txBox="1">
                <a:spLocks noChangeArrowheads="1"/>
              </p:cNvSpPr>
              <p:nvPr/>
            </p:nvSpPr>
            <p:spPr bwMode="auto">
              <a:xfrm>
                <a:off x="3753" y="2609"/>
                <a:ext cx="40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solidFill>
                      <a:srgbClr val="FF505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Q</a:t>
                </a:r>
                <a:endParaRPr kumimoji="1" lang="en-US" altLang="zh-CN" sz="28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301" name="Oval 25"/>
              <p:cNvSpPr>
                <a:spLocks noChangeArrowheads="1"/>
              </p:cNvSpPr>
              <p:nvPr/>
            </p:nvSpPr>
            <p:spPr bwMode="auto">
              <a:xfrm>
                <a:off x="3714" y="2868"/>
                <a:ext cx="68" cy="6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298" name="Freeform 26"/>
            <p:cNvSpPr/>
            <p:nvPr/>
          </p:nvSpPr>
          <p:spPr bwMode="auto">
            <a:xfrm>
              <a:off x="4932" y="2120"/>
              <a:ext cx="300" cy="196"/>
            </a:xfrm>
            <a:custGeom>
              <a:avLst/>
              <a:gdLst>
                <a:gd name="T0" fmla="*/ 0 w 336"/>
                <a:gd name="T1" fmla="*/ 23 h 292"/>
                <a:gd name="T2" fmla="*/ 182 w 336"/>
                <a:gd name="T3" fmla="*/ 18 h 292"/>
                <a:gd name="T4" fmla="*/ 268 w 336"/>
                <a:gd name="T5" fmla="*/ 132 h 292"/>
                <a:gd name="T6" fmla="*/ 0 60000 65536"/>
                <a:gd name="T7" fmla="*/ 0 60000 65536"/>
                <a:gd name="T8" fmla="*/ 0 60000 65536"/>
                <a:gd name="T9" fmla="*/ 0 w 336"/>
                <a:gd name="T10" fmla="*/ 0 h 292"/>
                <a:gd name="T11" fmla="*/ 336 w 3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92">
                  <a:moveTo>
                    <a:pt x="0" y="52"/>
                  </a:moveTo>
                  <a:cubicBezTo>
                    <a:pt x="86" y="26"/>
                    <a:pt x="172" y="0"/>
                    <a:pt x="228" y="40"/>
                  </a:cubicBezTo>
                  <a:cubicBezTo>
                    <a:pt x="284" y="80"/>
                    <a:pt x="318" y="250"/>
                    <a:pt x="336" y="292"/>
                  </a:cubicBezTo>
                </a:path>
              </a:pathLst>
            </a:custGeom>
            <a:noFill/>
            <a:ln w="349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274" name="Object 27"/>
            <p:cNvGraphicFramePr>
              <a:graphicFrameLocks noChangeAspect="1"/>
            </p:cNvGraphicFramePr>
            <p:nvPr/>
          </p:nvGraphicFramePr>
          <p:xfrm>
            <a:off x="5177" y="1973"/>
            <a:ext cx="22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8" name="Equation" r:id="rId3" imgW="3352800" imgH="3352800" progId="Equation.3">
                    <p:embed/>
                  </p:oleObj>
                </mc:Choice>
                <mc:Fallback>
                  <p:oleObj name="Equation" r:id="rId3" imgW="3352800" imgH="3352800" progId="Equation.3">
                    <p:embed/>
                    <p:pic>
                      <p:nvPicPr>
                        <p:cNvPr id="0" name="Object 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77" y="1973"/>
                          <a:ext cx="223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3148" name="Rectangle 28"/>
            <p:cNvSpPr>
              <a:spLocks noChangeArrowheads="1"/>
            </p:cNvSpPr>
            <p:nvPr/>
          </p:nvSpPr>
          <p:spPr bwMode="auto">
            <a:xfrm>
              <a:off x="5259" y="1440"/>
              <a:ext cx="29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baseline="-2500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73149" name="Rectangle 29"/>
          <p:cNvSpPr>
            <a:spLocks noChangeArrowheads="1"/>
          </p:cNvSpPr>
          <p:nvPr/>
        </p:nvSpPr>
        <p:spPr bwMode="auto">
          <a:xfrm>
            <a:off x="179388" y="404813"/>
            <a:ext cx="539750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(3) </a:t>
            </a:r>
            <a:r>
              <a:rPr kumimoji="1" lang="zh-CN" altLang="en-US" sz="32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电路参数对</a:t>
            </a:r>
            <a:r>
              <a:rPr kumimoji="1" lang="en-US" altLang="zh-CN" sz="3200" b="1" i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en-US" altLang="zh-CN" sz="32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的影响</a:t>
            </a:r>
            <a:endParaRPr kumimoji="1" lang="zh-CN" altLang="en-US" sz="3200" b="1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3150" name="Text Box 30"/>
          <p:cNvSpPr txBox="1">
            <a:spLocks noChangeArrowheads="1"/>
          </p:cNvSpPr>
          <p:nvPr/>
        </p:nvSpPr>
        <p:spPr bwMode="auto">
          <a:xfrm>
            <a:off x="211138" y="933450"/>
            <a:ext cx="49418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①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CC </a:t>
            </a:r>
            <a:r>
              <a:rPr kumimoji="1" lang="zh-CN" altLang="en-US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一定时，改变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endParaRPr kumimoji="1" lang="en-US" altLang="zh-CN" sz="28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3151" name="Rectangle 31"/>
          <p:cNvSpPr>
            <a:spLocks noChangeArrowheads="1"/>
          </p:cNvSpPr>
          <p:nvPr/>
        </p:nvSpPr>
        <p:spPr bwMode="auto">
          <a:xfrm>
            <a:off x="411163" y="1863725"/>
            <a:ext cx="385603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↑→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↓→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↓</a:t>
            </a:r>
            <a:endParaRPr kumimoji="1" lang="en-US" altLang="zh-CN" sz="32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3152" name="Rectangle 32"/>
          <p:cNvSpPr>
            <a:spLocks noChangeArrowheads="1"/>
          </p:cNvSpPr>
          <p:nvPr/>
        </p:nvSpPr>
        <p:spPr bwMode="auto">
          <a:xfrm>
            <a:off x="341313" y="3597275"/>
            <a:ext cx="3856037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↓→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↑→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↑</a:t>
            </a:r>
            <a:endParaRPr kumimoji="1" lang="en-US" altLang="zh-CN" sz="3200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3153" name="Rectangle 33"/>
          <p:cNvSpPr>
            <a:spLocks noChangeArrowheads="1"/>
          </p:cNvSpPr>
          <p:nvPr/>
        </p:nvSpPr>
        <p:spPr bwMode="auto">
          <a:xfrm>
            <a:off x="561975" y="4721225"/>
            <a:ext cx="37480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点太高容易饱和</a:t>
            </a:r>
            <a:endParaRPr kumimoji="1"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7" name="Group 34"/>
          <p:cNvGrpSpPr/>
          <p:nvPr/>
        </p:nvGrpSpPr>
        <p:grpSpPr bwMode="auto">
          <a:xfrm>
            <a:off x="6937375" y="3143250"/>
            <a:ext cx="1419225" cy="495300"/>
            <a:chOff x="4782" y="1704"/>
            <a:chExt cx="969" cy="312"/>
          </a:xfrm>
        </p:grpSpPr>
        <p:grpSp>
          <p:nvGrpSpPr>
            <p:cNvPr id="54289" name="Group 35"/>
            <p:cNvGrpSpPr/>
            <p:nvPr/>
          </p:nvGrpSpPr>
          <p:grpSpPr bwMode="auto">
            <a:xfrm>
              <a:off x="4782" y="1704"/>
              <a:ext cx="442" cy="308"/>
              <a:chOff x="3714" y="2628"/>
              <a:chExt cx="442" cy="308"/>
            </a:xfrm>
          </p:grpSpPr>
          <p:sp>
            <p:nvSpPr>
              <p:cNvPr id="773156" name="Text Box 36"/>
              <p:cNvSpPr txBox="1">
                <a:spLocks noChangeArrowheads="1"/>
              </p:cNvSpPr>
              <p:nvPr/>
            </p:nvSpPr>
            <p:spPr bwMode="auto">
              <a:xfrm>
                <a:off x="3753" y="2628"/>
                <a:ext cx="40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Q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292" name="Oval 37"/>
              <p:cNvSpPr>
                <a:spLocks noChangeArrowheads="1"/>
              </p:cNvSpPr>
              <p:nvPr/>
            </p:nvSpPr>
            <p:spPr bwMode="auto">
              <a:xfrm>
                <a:off x="3714" y="2868"/>
                <a:ext cx="68" cy="6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3158" name="Rectangle 38"/>
            <p:cNvSpPr>
              <a:spLocks noChangeArrowheads="1"/>
            </p:cNvSpPr>
            <p:nvPr/>
          </p:nvSpPr>
          <p:spPr bwMode="auto">
            <a:xfrm>
              <a:off x="5307" y="1728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B1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" name="Group 39"/>
          <p:cNvGrpSpPr/>
          <p:nvPr/>
        </p:nvGrpSpPr>
        <p:grpSpPr bwMode="auto">
          <a:xfrm>
            <a:off x="6127750" y="2160588"/>
            <a:ext cx="2000250" cy="519112"/>
            <a:chOff x="4218" y="1073"/>
            <a:chExt cx="1365" cy="327"/>
          </a:xfrm>
        </p:grpSpPr>
        <p:grpSp>
          <p:nvGrpSpPr>
            <p:cNvPr id="54285" name="Group 40"/>
            <p:cNvGrpSpPr/>
            <p:nvPr/>
          </p:nvGrpSpPr>
          <p:grpSpPr bwMode="auto">
            <a:xfrm>
              <a:off x="4218" y="1073"/>
              <a:ext cx="442" cy="327"/>
              <a:chOff x="3714" y="2609"/>
              <a:chExt cx="442" cy="327"/>
            </a:xfrm>
          </p:grpSpPr>
          <p:sp>
            <p:nvSpPr>
              <p:cNvPr id="773161" name="Text Box 41"/>
              <p:cNvSpPr txBox="1">
                <a:spLocks noChangeArrowheads="1"/>
              </p:cNvSpPr>
              <p:nvPr/>
            </p:nvSpPr>
            <p:spPr bwMode="auto">
              <a:xfrm>
                <a:off x="3753" y="2609"/>
                <a:ext cx="40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solidFill>
                      <a:srgbClr val="66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Q</a:t>
                </a:r>
                <a:r>
                  <a:rPr kumimoji="1" lang="en-US" altLang="zh-CN" sz="2400" b="1" baseline="-25000">
                    <a:solidFill>
                      <a:srgbClr val="66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2</a:t>
                </a:r>
                <a:endParaRPr kumimoji="1" lang="en-US" altLang="zh-CN" sz="2400" b="1" baseline="-25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288" name="Oval 42"/>
              <p:cNvSpPr>
                <a:spLocks noChangeArrowheads="1"/>
              </p:cNvSpPr>
              <p:nvPr/>
            </p:nvSpPr>
            <p:spPr bwMode="auto">
              <a:xfrm>
                <a:off x="3714" y="2868"/>
                <a:ext cx="68" cy="6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73163" name="Rectangle 43"/>
            <p:cNvSpPr>
              <a:spLocks noChangeArrowheads="1"/>
            </p:cNvSpPr>
            <p:nvPr/>
          </p:nvSpPr>
          <p:spPr bwMode="auto">
            <a:xfrm>
              <a:off x="5139" y="1104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B2</a:t>
              </a:r>
              <a:endParaRPr kumimoji="1" lang="en-US" altLang="zh-CN" sz="2400" b="1" baseline="-2500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773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773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 autoUpdateAnimBg="0"/>
      <p:bldP spid="773149" grpId="0" autoUpdateAnimBg="0"/>
      <p:bldP spid="773150" grpId="0" autoUpdateAnimBg="0"/>
      <p:bldP spid="773151" grpId="0" autoUpdateAnimBg="0" build="p"/>
      <p:bldP spid="773152" grpId="0" autoUpdateAnimBg="0" build="p"/>
      <p:bldP spid="77315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Text Box 2"/>
          <p:cNvSpPr txBox="1">
            <a:spLocks noChangeArrowheads="1"/>
          </p:cNvSpPr>
          <p:nvPr/>
        </p:nvSpPr>
        <p:spPr bwMode="auto">
          <a:xfrm>
            <a:off x="263525" y="476250"/>
            <a:ext cx="5029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803070505020304" pitchFamily="18" charset="0"/>
                <a:ea typeface="楷体_GB2312" pitchFamily="49" charset="-122"/>
              </a:rPr>
              <a:t>②</a:t>
            </a:r>
            <a:r>
              <a:rPr kumimoji="1" lang="en-US" altLang="zh-CN" sz="2800" b="1" i="1" dirty="0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latin typeface="Times New Roman" panose="02020803070505020304" pitchFamily="18" charset="0"/>
                <a:ea typeface="楷体_GB2312" pitchFamily="49" charset="-122"/>
              </a:rPr>
              <a:t>CC </a:t>
            </a:r>
            <a:r>
              <a:rPr kumimoji="1" lang="zh-CN" altLang="en-US" sz="2800" b="1" i="1" dirty="0">
                <a:latin typeface="Times New Roman" panose="020208030705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800" b="1" i="1" dirty="0"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latin typeface="Times New Roman" panose="02020803070505020304" pitchFamily="18" charset="0"/>
                <a:ea typeface="楷体_GB2312" pitchFamily="49" charset="-122"/>
              </a:rPr>
              <a:t>B 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一定时，改变</a:t>
            </a:r>
            <a:r>
              <a:rPr kumimoji="1" lang="en-US" altLang="zh-CN" sz="2800" b="1" i="1" dirty="0"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endParaRPr kumimoji="1" lang="en-US" altLang="zh-CN" sz="2800" b="1" baseline="-25000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55304" name="Group 3"/>
          <p:cNvGrpSpPr/>
          <p:nvPr/>
        </p:nvGrpSpPr>
        <p:grpSpPr bwMode="auto">
          <a:xfrm>
            <a:off x="5692775" y="333375"/>
            <a:ext cx="3343275" cy="3678238"/>
            <a:chOff x="3733" y="332"/>
            <a:chExt cx="2282" cy="2317"/>
          </a:xfrm>
        </p:grpSpPr>
        <p:sp>
          <p:nvSpPr>
            <p:cNvPr id="55360" name="Line 4"/>
            <p:cNvSpPr>
              <a:spLocks noChangeShapeType="1"/>
            </p:cNvSpPr>
            <p:nvPr/>
          </p:nvSpPr>
          <p:spPr bwMode="auto">
            <a:xfrm>
              <a:off x="3843" y="900"/>
              <a:ext cx="1254" cy="14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361" name="Group 5"/>
            <p:cNvGrpSpPr/>
            <p:nvPr/>
          </p:nvGrpSpPr>
          <p:grpSpPr bwMode="auto">
            <a:xfrm>
              <a:off x="4861" y="2283"/>
              <a:ext cx="598" cy="366"/>
              <a:chOff x="1369" y="3363"/>
              <a:chExt cx="598" cy="366"/>
            </a:xfrm>
          </p:grpSpPr>
          <p:sp>
            <p:nvSpPr>
              <p:cNvPr id="55377" name="Line 6"/>
              <p:cNvSpPr>
                <a:spLocks noChangeShapeType="1"/>
              </p:cNvSpPr>
              <p:nvPr/>
            </p:nvSpPr>
            <p:spPr bwMode="auto">
              <a:xfrm flipV="1">
                <a:off x="1590" y="3363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78" name="Text Box 7"/>
              <p:cNvSpPr txBox="1">
                <a:spLocks noChangeArrowheads="1"/>
              </p:cNvSpPr>
              <p:nvPr/>
            </p:nvSpPr>
            <p:spPr bwMode="auto">
              <a:xfrm>
                <a:off x="1369" y="3441"/>
                <a:ext cx="59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latin typeface="Times New Roman" panose="02020803070505020304" pitchFamily="18" charset="0"/>
                    <a:ea typeface="楷体_GB2312" pitchFamily="49" charset="-122"/>
                  </a:rPr>
                  <a:t>CC</a:t>
                </a:r>
                <a:endParaRPr kumimoji="1" lang="en-US" altLang="zh-CN" sz="2400" b="1"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55362" name="Text Box 8"/>
            <p:cNvSpPr txBox="1">
              <a:spLocks noChangeArrowheads="1"/>
            </p:cNvSpPr>
            <p:nvPr/>
          </p:nvSpPr>
          <p:spPr bwMode="auto">
            <a:xfrm>
              <a:off x="3916" y="332"/>
              <a:ext cx="60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63" name="Text Box 9"/>
            <p:cNvSpPr txBox="1">
              <a:spLocks noChangeArrowheads="1"/>
            </p:cNvSpPr>
            <p:nvPr/>
          </p:nvSpPr>
          <p:spPr bwMode="auto">
            <a:xfrm>
              <a:off x="5585" y="2123"/>
              <a:ext cx="43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64" name="Line 10"/>
            <p:cNvSpPr>
              <a:spLocks noChangeShapeType="1"/>
            </p:cNvSpPr>
            <p:nvPr/>
          </p:nvSpPr>
          <p:spPr bwMode="auto">
            <a:xfrm flipV="1">
              <a:off x="3861" y="2307"/>
              <a:ext cx="17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65" name="Line 11"/>
            <p:cNvSpPr>
              <a:spLocks noChangeShapeType="1"/>
            </p:cNvSpPr>
            <p:nvPr/>
          </p:nvSpPr>
          <p:spPr bwMode="auto">
            <a:xfrm flipH="1" flipV="1">
              <a:off x="3874" y="452"/>
              <a:ext cx="0" cy="18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66" name="Freeform 12"/>
            <p:cNvSpPr/>
            <p:nvPr/>
          </p:nvSpPr>
          <p:spPr bwMode="auto">
            <a:xfrm>
              <a:off x="3862" y="2232"/>
              <a:ext cx="1395" cy="62"/>
            </a:xfrm>
            <a:custGeom>
              <a:avLst/>
              <a:gdLst>
                <a:gd name="T0" fmla="*/ 6 w 2387"/>
                <a:gd name="T1" fmla="*/ 29 h 131"/>
                <a:gd name="T2" fmla="*/ 23 w 2387"/>
                <a:gd name="T3" fmla="*/ 21 h 131"/>
                <a:gd name="T4" fmla="*/ 147 w 2387"/>
                <a:gd name="T5" fmla="*/ 5 h 131"/>
                <a:gd name="T6" fmla="*/ 815 w 238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7"/>
                <a:gd name="T13" fmla="*/ 0 h 131"/>
                <a:gd name="T14" fmla="*/ 2387 w 238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67" name="Freeform 13"/>
            <p:cNvSpPr/>
            <p:nvPr/>
          </p:nvSpPr>
          <p:spPr bwMode="auto">
            <a:xfrm>
              <a:off x="3873" y="1961"/>
              <a:ext cx="1349" cy="334"/>
            </a:xfrm>
            <a:custGeom>
              <a:avLst/>
              <a:gdLst>
                <a:gd name="T0" fmla="*/ 0 w 2308"/>
                <a:gd name="T1" fmla="*/ 221 h 504"/>
                <a:gd name="T2" fmla="*/ 5 w 2308"/>
                <a:gd name="T3" fmla="*/ 138 h 504"/>
                <a:gd name="T4" fmla="*/ 18 w 2308"/>
                <a:gd name="T5" fmla="*/ 121 h 504"/>
                <a:gd name="T6" fmla="*/ 59 w 2308"/>
                <a:gd name="T7" fmla="*/ 68 h 504"/>
                <a:gd name="T8" fmla="*/ 116 w 2308"/>
                <a:gd name="T9" fmla="*/ 32 h 504"/>
                <a:gd name="T10" fmla="*/ 255 w 2308"/>
                <a:gd name="T11" fmla="*/ 21 h 504"/>
                <a:gd name="T12" fmla="*/ 78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68" name="Freeform 14"/>
            <p:cNvSpPr/>
            <p:nvPr/>
          </p:nvSpPr>
          <p:spPr bwMode="auto">
            <a:xfrm>
              <a:off x="3883" y="1667"/>
              <a:ext cx="1344" cy="628"/>
            </a:xfrm>
            <a:custGeom>
              <a:avLst/>
              <a:gdLst>
                <a:gd name="T0" fmla="*/ 0 w 2299"/>
                <a:gd name="T1" fmla="*/ 416 h 948"/>
                <a:gd name="T2" fmla="*/ 19 w 2299"/>
                <a:gd name="T3" fmla="*/ 179 h 948"/>
                <a:gd name="T4" fmla="*/ 72 w 2299"/>
                <a:gd name="T5" fmla="*/ 68 h 948"/>
                <a:gd name="T6" fmla="*/ 141 w 2299"/>
                <a:gd name="T7" fmla="*/ 30 h 948"/>
                <a:gd name="T8" fmla="*/ 413 w 2299"/>
                <a:gd name="T9" fmla="*/ 5 h 948"/>
                <a:gd name="T10" fmla="*/ 786 w 2299"/>
                <a:gd name="T11" fmla="*/ 0 h 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9"/>
                <a:gd name="T19" fmla="*/ 0 h 948"/>
                <a:gd name="T20" fmla="*/ 2299 w 2299"/>
                <a:gd name="T21" fmla="*/ 948 h 9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69" name="Freeform 15"/>
            <p:cNvSpPr/>
            <p:nvPr/>
          </p:nvSpPr>
          <p:spPr bwMode="auto">
            <a:xfrm>
              <a:off x="3885" y="1369"/>
              <a:ext cx="1321" cy="914"/>
            </a:xfrm>
            <a:custGeom>
              <a:avLst/>
              <a:gdLst>
                <a:gd name="T0" fmla="*/ 0 w 2260"/>
                <a:gd name="T1" fmla="*/ 605 h 1380"/>
                <a:gd name="T2" fmla="*/ 25 w 2260"/>
                <a:gd name="T3" fmla="*/ 230 h 1380"/>
                <a:gd name="T4" fmla="*/ 53 w 2260"/>
                <a:gd name="T5" fmla="*/ 69 h 1380"/>
                <a:gd name="T6" fmla="*/ 165 w 2260"/>
                <a:gd name="T7" fmla="*/ 22 h 1380"/>
                <a:gd name="T8" fmla="*/ 772 w 2260"/>
                <a:gd name="T9" fmla="*/ 0 h 1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0"/>
                <a:gd name="T16" fmla="*/ 0 h 1380"/>
                <a:gd name="T17" fmla="*/ 2260 w 2260"/>
                <a:gd name="T18" fmla="*/ 1380 h 13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70" name="Freeform 16"/>
            <p:cNvSpPr/>
            <p:nvPr/>
          </p:nvSpPr>
          <p:spPr bwMode="auto">
            <a:xfrm>
              <a:off x="3873" y="1087"/>
              <a:ext cx="1300" cy="1184"/>
            </a:xfrm>
            <a:custGeom>
              <a:avLst/>
              <a:gdLst>
                <a:gd name="T0" fmla="*/ 0 w 2224"/>
                <a:gd name="T1" fmla="*/ 784 h 1788"/>
                <a:gd name="T2" fmla="*/ 30 w 2224"/>
                <a:gd name="T3" fmla="*/ 330 h 1788"/>
                <a:gd name="T4" fmla="*/ 38 w 2224"/>
                <a:gd name="T5" fmla="*/ 137 h 1788"/>
                <a:gd name="T6" fmla="*/ 71 w 2224"/>
                <a:gd name="T7" fmla="*/ 55 h 1788"/>
                <a:gd name="T8" fmla="*/ 219 w 2224"/>
                <a:gd name="T9" fmla="*/ 16 h 1788"/>
                <a:gd name="T10" fmla="*/ 760 w 2224"/>
                <a:gd name="T11" fmla="*/ 0 h 1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4"/>
                <a:gd name="T19" fmla="*/ 0 h 1788"/>
                <a:gd name="T20" fmla="*/ 2224 w 2224"/>
                <a:gd name="T21" fmla="*/ 1788 h 17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71" name="Freeform 17"/>
            <p:cNvSpPr/>
            <p:nvPr/>
          </p:nvSpPr>
          <p:spPr bwMode="auto">
            <a:xfrm>
              <a:off x="3873" y="757"/>
              <a:ext cx="1293" cy="1538"/>
            </a:xfrm>
            <a:custGeom>
              <a:avLst/>
              <a:gdLst>
                <a:gd name="T0" fmla="*/ 0 w 2212"/>
                <a:gd name="T1" fmla="*/ 995 h 2377"/>
                <a:gd name="T2" fmla="*/ 32 w 2212"/>
                <a:gd name="T3" fmla="*/ 522 h 2377"/>
                <a:gd name="T4" fmla="*/ 64 w 2212"/>
                <a:gd name="T5" fmla="*/ 155 h 2377"/>
                <a:gd name="T6" fmla="*/ 182 w 2212"/>
                <a:gd name="T7" fmla="*/ 25 h 2377"/>
                <a:gd name="T8" fmla="*/ 756 w 2212"/>
                <a:gd name="T9" fmla="*/ 1 h 2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2"/>
                <a:gd name="T16" fmla="*/ 0 h 2377"/>
                <a:gd name="T17" fmla="*/ 2212 w 2212"/>
                <a:gd name="T18" fmla="*/ 2377 h 2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72" name="Rectangle 18"/>
            <p:cNvSpPr>
              <a:spLocks noChangeArrowheads="1"/>
            </p:cNvSpPr>
            <p:nvPr/>
          </p:nvSpPr>
          <p:spPr bwMode="auto">
            <a:xfrm>
              <a:off x="3733" y="222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73" name="Text Box 19"/>
            <p:cNvSpPr txBox="1">
              <a:spLocks noChangeArrowheads="1"/>
            </p:cNvSpPr>
            <p:nvPr/>
          </p:nvSpPr>
          <p:spPr bwMode="auto">
            <a:xfrm>
              <a:off x="4485" y="1392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Q</a:t>
              </a:r>
              <a:endParaRPr kumimoji="1" lang="en-US" altLang="zh-CN" sz="2400" b="1" i="1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74" name="Oval 20"/>
            <p:cNvSpPr>
              <a:spLocks noChangeArrowheads="1"/>
            </p:cNvSpPr>
            <p:nvPr/>
          </p:nvSpPr>
          <p:spPr bwMode="auto">
            <a:xfrm>
              <a:off x="4494" y="1632"/>
              <a:ext cx="68" cy="6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75" name="Freeform 21"/>
            <p:cNvSpPr/>
            <p:nvPr/>
          </p:nvSpPr>
          <p:spPr bwMode="auto">
            <a:xfrm>
              <a:off x="4932" y="2120"/>
              <a:ext cx="300" cy="196"/>
            </a:xfrm>
            <a:custGeom>
              <a:avLst/>
              <a:gdLst>
                <a:gd name="T0" fmla="*/ 0 w 336"/>
                <a:gd name="T1" fmla="*/ 23 h 292"/>
                <a:gd name="T2" fmla="*/ 182 w 336"/>
                <a:gd name="T3" fmla="*/ 18 h 292"/>
                <a:gd name="T4" fmla="*/ 268 w 336"/>
                <a:gd name="T5" fmla="*/ 132 h 292"/>
                <a:gd name="T6" fmla="*/ 0 60000 65536"/>
                <a:gd name="T7" fmla="*/ 0 60000 65536"/>
                <a:gd name="T8" fmla="*/ 0 60000 65536"/>
                <a:gd name="T9" fmla="*/ 0 w 336"/>
                <a:gd name="T10" fmla="*/ 0 h 292"/>
                <a:gd name="T11" fmla="*/ 336 w 3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292">
                  <a:moveTo>
                    <a:pt x="0" y="52"/>
                  </a:moveTo>
                  <a:cubicBezTo>
                    <a:pt x="86" y="26"/>
                    <a:pt x="172" y="0"/>
                    <a:pt x="228" y="40"/>
                  </a:cubicBezTo>
                  <a:cubicBezTo>
                    <a:pt x="284" y="80"/>
                    <a:pt x="318" y="250"/>
                    <a:pt x="336" y="292"/>
                  </a:cubicBezTo>
                </a:path>
              </a:pathLst>
            </a:custGeom>
            <a:noFill/>
            <a:ln w="34925">
              <a:solidFill>
                <a:srgbClr val="0000FF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302" name="Object 22"/>
            <p:cNvGraphicFramePr>
              <a:graphicFrameLocks noChangeAspect="1"/>
            </p:cNvGraphicFramePr>
            <p:nvPr/>
          </p:nvGraphicFramePr>
          <p:xfrm>
            <a:off x="5177" y="1973"/>
            <a:ext cx="22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1" name="Equation" r:id="rId1" imgW="3352800" imgH="3352800" progId="Equation.3">
                    <p:embed/>
                  </p:oleObj>
                </mc:Choice>
                <mc:Fallback>
                  <p:oleObj name="Equation" r:id="rId1" imgW="3352800" imgH="3352800" progId="Equation.3">
                    <p:embed/>
                    <p:pic>
                      <p:nvPicPr>
                        <p:cNvPr id="0" name="Object 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177" y="1973"/>
                          <a:ext cx="223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76" name="Rectangle 23"/>
            <p:cNvSpPr>
              <a:spLocks noChangeArrowheads="1"/>
            </p:cNvSpPr>
            <p:nvPr/>
          </p:nvSpPr>
          <p:spPr bwMode="auto">
            <a:xfrm>
              <a:off x="5259" y="1440"/>
              <a:ext cx="299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baseline="-2500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74168" name="Rectangle 24"/>
          <p:cNvSpPr>
            <a:spLocks noChangeArrowheads="1"/>
          </p:cNvSpPr>
          <p:nvPr/>
        </p:nvSpPr>
        <p:spPr bwMode="auto">
          <a:xfrm>
            <a:off x="496888" y="1066800"/>
            <a:ext cx="5029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3200" b="1" baseline="-25000" dirty="0">
                <a:latin typeface="Times New Roman" panose="02020803070505020304" pitchFamily="18" charset="0"/>
                <a:ea typeface="楷体_GB2312" pitchFamily="49" charset="-122"/>
              </a:rPr>
              <a:t>C </a:t>
            </a:r>
            <a:r>
              <a:rPr kumimoji="1" lang="en-US" altLang="zh-CN" sz="3200" b="1" dirty="0">
                <a:latin typeface="Times New Roman" panose="02020803070505020304" pitchFamily="18" charset="0"/>
                <a:ea typeface="楷体_GB2312" pitchFamily="49" charset="-122"/>
              </a:rPr>
              <a:t>↑→ </a:t>
            </a:r>
            <a:r>
              <a:rPr kumimoji="1" lang="en-US" altLang="zh-CN" sz="3200" b="1" i="1" dirty="0">
                <a:latin typeface="Times New Roman" panose="02020803070505020304" pitchFamily="18" charset="0"/>
                <a:ea typeface="楷体_GB2312" pitchFamily="49" charset="-122"/>
              </a:rPr>
              <a:t>α</a:t>
            </a:r>
            <a:r>
              <a:rPr kumimoji="1" lang="en-US" altLang="zh-CN" sz="3200" b="1" baseline="-25000" dirty="0"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dirty="0">
                <a:latin typeface="Times New Roman" panose="02020803070505020304" pitchFamily="18" charset="0"/>
                <a:ea typeface="楷体_GB2312" pitchFamily="49" charset="-122"/>
              </a:rPr>
              <a:t>↑ →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负载线平缓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4" name="Group 25"/>
          <p:cNvGrpSpPr/>
          <p:nvPr/>
        </p:nvGrpSpPr>
        <p:grpSpPr bwMode="auto">
          <a:xfrm>
            <a:off x="5889625" y="2073275"/>
            <a:ext cx="1784350" cy="1390650"/>
            <a:chOff x="3867" y="1428"/>
            <a:chExt cx="1218" cy="876"/>
          </a:xfrm>
        </p:grpSpPr>
        <p:sp>
          <p:nvSpPr>
            <p:cNvPr id="55356" name="Line 26"/>
            <p:cNvSpPr>
              <a:spLocks noChangeShapeType="1"/>
            </p:cNvSpPr>
            <p:nvPr/>
          </p:nvSpPr>
          <p:spPr bwMode="auto">
            <a:xfrm>
              <a:off x="3867" y="1524"/>
              <a:ext cx="1218" cy="780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357" name="Group 27"/>
            <p:cNvGrpSpPr/>
            <p:nvPr/>
          </p:nvGrpSpPr>
          <p:grpSpPr bwMode="auto">
            <a:xfrm>
              <a:off x="4098" y="1428"/>
              <a:ext cx="442" cy="308"/>
              <a:chOff x="3714" y="2628"/>
              <a:chExt cx="442" cy="308"/>
            </a:xfrm>
          </p:grpSpPr>
          <p:sp>
            <p:nvSpPr>
              <p:cNvPr id="55358" name="Text Box 28"/>
              <p:cNvSpPr txBox="1">
                <a:spLocks noChangeArrowheads="1"/>
              </p:cNvSpPr>
              <p:nvPr/>
            </p:nvSpPr>
            <p:spPr bwMode="auto">
              <a:xfrm>
                <a:off x="3753" y="2628"/>
                <a:ext cx="40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6633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Q</a:t>
                </a:r>
                <a:r>
                  <a:rPr kumimoji="1" lang="en-US" altLang="zh-CN" sz="2400" b="1" baseline="-25000">
                    <a:solidFill>
                      <a:srgbClr val="6633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 b="1" baseline="-25000">
                  <a:solidFill>
                    <a:srgbClr val="66330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5359" name="Oval 29"/>
              <p:cNvSpPr>
                <a:spLocks noChangeArrowheads="1"/>
              </p:cNvSpPr>
              <p:nvPr/>
            </p:nvSpPr>
            <p:spPr bwMode="auto">
              <a:xfrm>
                <a:off x="3714" y="2868"/>
                <a:ext cx="68" cy="6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0"/>
          <p:cNvGrpSpPr/>
          <p:nvPr/>
        </p:nvGrpSpPr>
        <p:grpSpPr bwMode="auto">
          <a:xfrm>
            <a:off x="6732588" y="815975"/>
            <a:ext cx="1162050" cy="2667000"/>
            <a:chOff x="4443" y="636"/>
            <a:chExt cx="793" cy="1680"/>
          </a:xfrm>
        </p:grpSpPr>
        <p:grpSp>
          <p:nvGrpSpPr>
            <p:cNvPr id="55352" name="Group 31"/>
            <p:cNvGrpSpPr/>
            <p:nvPr/>
          </p:nvGrpSpPr>
          <p:grpSpPr bwMode="auto">
            <a:xfrm>
              <a:off x="4794" y="1368"/>
              <a:ext cx="442" cy="308"/>
              <a:chOff x="3714" y="2628"/>
              <a:chExt cx="442" cy="308"/>
            </a:xfrm>
          </p:grpSpPr>
          <p:sp>
            <p:nvSpPr>
              <p:cNvPr id="55354" name="Text Box 32"/>
              <p:cNvSpPr txBox="1">
                <a:spLocks noChangeArrowheads="1"/>
              </p:cNvSpPr>
              <p:nvPr/>
            </p:nvSpPr>
            <p:spPr bwMode="auto">
              <a:xfrm>
                <a:off x="3753" y="2628"/>
                <a:ext cx="403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Q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2</a:t>
                </a:r>
                <a:endParaRPr kumimoji="1" lang="en-US" altLang="zh-CN" sz="2400" b="1" baseline="-2500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5355" name="Oval 33"/>
              <p:cNvSpPr>
                <a:spLocks noChangeArrowheads="1"/>
              </p:cNvSpPr>
              <p:nvPr/>
            </p:nvSpPr>
            <p:spPr bwMode="auto">
              <a:xfrm>
                <a:off x="3714" y="2868"/>
                <a:ext cx="68" cy="68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5353" name="Line 34"/>
            <p:cNvSpPr>
              <a:spLocks noChangeShapeType="1"/>
            </p:cNvSpPr>
            <p:nvPr/>
          </p:nvSpPr>
          <p:spPr bwMode="auto">
            <a:xfrm>
              <a:off x="4443" y="636"/>
              <a:ext cx="654" cy="16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4179" name="Rectangle 35"/>
          <p:cNvSpPr>
            <a:spLocks noChangeArrowheads="1"/>
          </p:cNvSpPr>
          <p:nvPr/>
        </p:nvSpPr>
        <p:spPr bwMode="auto">
          <a:xfrm>
            <a:off x="631825" y="1722438"/>
            <a:ext cx="39592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663300"/>
                </a:solidFill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en-US" altLang="zh-CN" sz="2800" b="1" baseline="-25000">
                <a:solidFill>
                  <a:srgbClr val="663300"/>
                </a:solidFill>
                <a:latin typeface="Times New Roman" panose="020208030705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663300"/>
                </a:solidFill>
                <a:latin typeface="Times New Roman" panose="02020803070505020304" pitchFamily="18" charset="0"/>
                <a:ea typeface="楷体_GB2312" pitchFamily="49" charset="-122"/>
              </a:rPr>
              <a:t>点靠近饱和区</a:t>
            </a:r>
            <a:endParaRPr kumimoji="1" lang="zh-CN" altLang="en-US" sz="2800" b="1">
              <a:solidFill>
                <a:srgbClr val="6633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4180" name="Rectangle 36"/>
          <p:cNvSpPr>
            <a:spLocks noChangeArrowheads="1"/>
          </p:cNvSpPr>
          <p:nvPr/>
        </p:nvSpPr>
        <p:spPr bwMode="auto">
          <a:xfrm>
            <a:off x="320675" y="2190750"/>
            <a:ext cx="547528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 dirty="0"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3200" b="1" baseline="-25000" dirty="0">
                <a:latin typeface="Times New Roman" panose="02020803070505020304" pitchFamily="18" charset="0"/>
                <a:ea typeface="楷体_GB2312" pitchFamily="49" charset="-122"/>
              </a:rPr>
              <a:t>C </a:t>
            </a:r>
            <a:r>
              <a:rPr kumimoji="1" lang="en-US" altLang="zh-CN" sz="3200" b="1" dirty="0">
                <a:latin typeface="Times New Roman" panose="02020803070505020304" pitchFamily="18" charset="0"/>
                <a:ea typeface="楷体_GB2312" pitchFamily="49" charset="-122"/>
              </a:rPr>
              <a:t>↓→ </a:t>
            </a:r>
            <a:r>
              <a:rPr kumimoji="1" lang="en-US" altLang="zh-CN" sz="3200" b="1" i="1" dirty="0">
                <a:latin typeface="Times New Roman" panose="02020803070505020304" pitchFamily="18" charset="0"/>
                <a:ea typeface="楷体_GB2312" pitchFamily="49" charset="-122"/>
              </a:rPr>
              <a:t>α</a:t>
            </a:r>
            <a:r>
              <a:rPr kumimoji="1" lang="en-US" altLang="zh-CN" sz="3200" b="1" baseline="-25000" dirty="0"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dirty="0">
                <a:latin typeface="Times New Roman" panose="02020803070505020304" pitchFamily="18" charset="0"/>
                <a:ea typeface="楷体_GB2312" pitchFamily="49" charset="-122"/>
              </a:rPr>
              <a:t>↓ →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负载线陡直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4181" name="Rectangle 37"/>
          <p:cNvSpPr>
            <a:spLocks noChangeArrowheads="1"/>
          </p:cNvSpPr>
          <p:nvPr/>
        </p:nvSpPr>
        <p:spPr bwMode="auto">
          <a:xfrm>
            <a:off x="323850" y="2708275"/>
            <a:ext cx="54975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baseline="-25000" dirty="0"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↓= 0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时，无电压放大作用</a:t>
            </a:r>
            <a:endParaRPr kumimoji="1" lang="zh-CN" altLang="en-US" sz="2800" b="1" dirty="0">
              <a:solidFill>
                <a:schemeClr val="accent2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4182" name="Text Box 38"/>
          <p:cNvSpPr txBox="1">
            <a:spLocks noChangeArrowheads="1"/>
          </p:cNvSpPr>
          <p:nvPr/>
        </p:nvSpPr>
        <p:spPr bwMode="auto">
          <a:xfrm>
            <a:off x="3924300" y="3975100"/>
            <a:ext cx="48958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803070505020304" pitchFamily="18" charset="0"/>
                <a:ea typeface="楷体_GB2312" pitchFamily="49" charset="-122"/>
              </a:rPr>
              <a:t>③ </a:t>
            </a:r>
            <a:r>
              <a:rPr kumimoji="1" lang="en-US" altLang="zh-CN" sz="2800" b="1" i="1" dirty="0"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i="1" dirty="0">
                <a:latin typeface="Times New Roman" panose="020208030705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800" b="1" i="1" dirty="0"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latin typeface="Times New Roman" panose="02020803070505020304" pitchFamily="18" charset="0"/>
                <a:ea typeface="楷体_GB2312" pitchFamily="49" charset="-122"/>
              </a:rPr>
              <a:t>B 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一定时，改变</a:t>
            </a:r>
            <a:r>
              <a:rPr kumimoji="1" lang="en-US" altLang="zh-CN" sz="2800" b="1" i="1" dirty="0"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latin typeface="Times New Roman" panose="02020803070505020304" pitchFamily="18" charset="0"/>
                <a:ea typeface="楷体_GB2312" pitchFamily="49" charset="-122"/>
              </a:rPr>
              <a:t>CC </a:t>
            </a:r>
            <a:endParaRPr kumimoji="1" lang="en-US" altLang="zh-CN" sz="2800" b="1" baseline="-25000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8" name="Group 39"/>
          <p:cNvGrpSpPr/>
          <p:nvPr/>
        </p:nvGrpSpPr>
        <p:grpSpPr bwMode="auto">
          <a:xfrm>
            <a:off x="250825" y="3468688"/>
            <a:ext cx="3744913" cy="2840037"/>
            <a:chOff x="2200" y="1523"/>
            <a:chExt cx="2555" cy="1789"/>
          </a:xfrm>
        </p:grpSpPr>
        <p:sp>
          <p:nvSpPr>
            <p:cNvPr id="55318" name="Line 40"/>
            <p:cNvSpPr>
              <a:spLocks noChangeShapeType="1"/>
            </p:cNvSpPr>
            <p:nvPr/>
          </p:nvSpPr>
          <p:spPr bwMode="auto">
            <a:xfrm>
              <a:off x="2523" y="2247"/>
              <a:ext cx="678" cy="7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319" name="Group 41"/>
            <p:cNvGrpSpPr/>
            <p:nvPr/>
          </p:nvGrpSpPr>
          <p:grpSpPr bwMode="auto">
            <a:xfrm>
              <a:off x="2953" y="2898"/>
              <a:ext cx="598" cy="366"/>
              <a:chOff x="1369" y="3363"/>
              <a:chExt cx="598" cy="366"/>
            </a:xfrm>
          </p:grpSpPr>
          <p:sp>
            <p:nvSpPr>
              <p:cNvPr id="55350" name="Line 42"/>
              <p:cNvSpPr>
                <a:spLocks noChangeShapeType="1"/>
              </p:cNvSpPr>
              <p:nvPr/>
            </p:nvSpPr>
            <p:spPr bwMode="auto">
              <a:xfrm flipV="1">
                <a:off x="1590" y="3363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51" name="Text Box 43"/>
              <p:cNvSpPr txBox="1">
                <a:spLocks noChangeArrowheads="1"/>
              </p:cNvSpPr>
              <p:nvPr/>
            </p:nvSpPr>
            <p:spPr bwMode="auto">
              <a:xfrm>
                <a:off x="1369" y="3441"/>
                <a:ext cx="59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accent2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CC1</a:t>
                </a:r>
                <a:endParaRPr kumimoji="1" lang="en-US" altLang="zh-CN" sz="24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55320" name="Text Box 44"/>
            <p:cNvSpPr txBox="1">
              <a:spLocks noChangeArrowheads="1"/>
            </p:cNvSpPr>
            <p:nvPr/>
          </p:nvSpPr>
          <p:spPr bwMode="auto">
            <a:xfrm>
              <a:off x="2200" y="1523"/>
              <a:ext cx="60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21" name="Text Box 45"/>
            <p:cNvSpPr txBox="1">
              <a:spLocks noChangeArrowheads="1"/>
            </p:cNvSpPr>
            <p:nvPr/>
          </p:nvSpPr>
          <p:spPr bwMode="auto">
            <a:xfrm>
              <a:off x="4325" y="2786"/>
              <a:ext cx="430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400" b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22" name="Line 46"/>
            <p:cNvSpPr>
              <a:spLocks noChangeShapeType="1"/>
            </p:cNvSpPr>
            <p:nvPr/>
          </p:nvSpPr>
          <p:spPr bwMode="auto">
            <a:xfrm flipV="1">
              <a:off x="2529" y="2970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3" name="Line 47"/>
            <p:cNvSpPr>
              <a:spLocks noChangeShapeType="1"/>
            </p:cNvSpPr>
            <p:nvPr/>
          </p:nvSpPr>
          <p:spPr bwMode="auto">
            <a:xfrm flipV="1">
              <a:off x="2542" y="1559"/>
              <a:ext cx="0" cy="14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4" name="Freeform 48"/>
            <p:cNvSpPr/>
            <p:nvPr/>
          </p:nvSpPr>
          <p:spPr bwMode="auto">
            <a:xfrm>
              <a:off x="2530" y="2895"/>
              <a:ext cx="1395" cy="62"/>
            </a:xfrm>
            <a:custGeom>
              <a:avLst/>
              <a:gdLst>
                <a:gd name="T0" fmla="*/ 6 w 2387"/>
                <a:gd name="T1" fmla="*/ 29 h 131"/>
                <a:gd name="T2" fmla="*/ 23 w 2387"/>
                <a:gd name="T3" fmla="*/ 21 h 131"/>
                <a:gd name="T4" fmla="*/ 147 w 2387"/>
                <a:gd name="T5" fmla="*/ 5 h 131"/>
                <a:gd name="T6" fmla="*/ 815 w 238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7"/>
                <a:gd name="T13" fmla="*/ 0 h 131"/>
                <a:gd name="T14" fmla="*/ 2387 w 238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Freeform 49"/>
            <p:cNvSpPr/>
            <p:nvPr/>
          </p:nvSpPr>
          <p:spPr bwMode="auto">
            <a:xfrm>
              <a:off x="2541" y="2624"/>
              <a:ext cx="1349" cy="334"/>
            </a:xfrm>
            <a:custGeom>
              <a:avLst/>
              <a:gdLst>
                <a:gd name="T0" fmla="*/ 0 w 2308"/>
                <a:gd name="T1" fmla="*/ 221 h 504"/>
                <a:gd name="T2" fmla="*/ 5 w 2308"/>
                <a:gd name="T3" fmla="*/ 138 h 504"/>
                <a:gd name="T4" fmla="*/ 18 w 2308"/>
                <a:gd name="T5" fmla="*/ 121 h 504"/>
                <a:gd name="T6" fmla="*/ 59 w 2308"/>
                <a:gd name="T7" fmla="*/ 68 h 504"/>
                <a:gd name="T8" fmla="*/ 116 w 2308"/>
                <a:gd name="T9" fmla="*/ 32 h 504"/>
                <a:gd name="T10" fmla="*/ 255 w 2308"/>
                <a:gd name="T11" fmla="*/ 21 h 504"/>
                <a:gd name="T12" fmla="*/ 78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Freeform 50"/>
            <p:cNvSpPr/>
            <p:nvPr/>
          </p:nvSpPr>
          <p:spPr bwMode="auto">
            <a:xfrm>
              <a:off x="2551" y="2330"/>
              <a:ext cx="1344" cy="628"/>
            </a:xfrm>
            <a:custGeom>
              <a:avLst/>
              <a:gdLst>
                <a:gd name="T0" fmla="*/ 0 w 2299"/>
                <a:gd name="T1" fmla="*/ 416 h 948"/>
                <a:gd name="T2" fmla="*/ 19 w 2299"/>
                <a:gd name="T3" fmla="*/ 179 h 948"/>
                <a:gd name="T4" fmla="*/ 72 w 2299"/>
                <a:gd name="T5" fmla="*/ 68 h 948"/>
                <a:gd name="T6" fmla="*/ 141 w 2299"/>
                <a:gd name="T7" fmla="*/ 30 h 948"/>
                <a:gd name="T8" fmla="*/ 413 w 2299"/>
                <a:gd name="T9" fmla="*/ 5 h 948"/>
                <a:gd name="T10" fmla="*/ 786 w 2299"/>
                <a:gd name="T11" fmla="*/ 0 h 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9"/>
                <a:gd name="T19" fmla="*/ 0 h 948"/>
                <a:gd name="T20" fmla="*/ 2299 w 2299"/>
                <a:gd name="T21" fmla="*/ 948 h 9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7" name="Freeform 51"/>
            <p:cNvSpPr/>
            <p:nvPr/>
          </p:nvSpPr>
          <p:spPr bwMode="auto">
            <a:xfrm>
              <a:off x="2553" y="2032"/>
              <a:ext cx="1321" cy="914"/>
            </a:xfrm>
            <a:custGeom>
              <a:avLst/>
              <a:gdLst>
                <a:gd name="T0" fmla="*/ 0 w 2260"/>
                <a:gd name="T1" fmla="*/ 605 h 1380"/>
                <a:gd name="T2" fmla="*/ 25 w 2260"/>
                <a:gd name="T3" fmla="*/ 230 h 1380"/>
                <a:gd name="T4" fmla="*/ 53 w 2260"/>
                <a:gd name="T5" fmla="*/ 69 h 1380"/>
                <a:gd name="T6" fmla="*/ 165 w 2260"/>
                <a:gd name="T7" fmla="*/ 22 h 1380"/>
                <a:gd name="T8" fmla="*/ 772 w 2260"/>
                <a:gd name="T9" fmla="*/ 0 h 1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60"/>
                <a:gd name="T16" fmla="*/ 0 h 1380"/>
                <a:gd name="T17" fmla="*/ 2260 w 2260"/>
                <a:gd name="T18" fmla="*/ 1380 h 13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>
              <a:solidFill>
                <a:srgbClr val="663300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Freeform 52"/>
            <p:cNvSpPr/>
            <p:nvPr/>
          </p:nvSpPr>
          <p:spPr bwMode="auto">
            <a:xfrm>
              <a:off x="2541" y="1750"/>
              <a:ext cx="1300" cy="1184"/>
            </a:xfrm>
            <a:custGeom>
              <a:avLst/>
              <a:gdLst>
                <a:gd name="T0" fmla="*/ 0 w 2224"/>
                <a:gd name="T1" fmla="*/ 784 h 1788"/>
                <a:gd name="T2" fmla="*/ 30 w 2224"/>
                <a:gd name="T3" fmla="*/ 330 h 1788"/>
                <a:gd name="T4" fmla="*/ 38 w 2224"/>
                <a:gd name="T5" fmla="*/ 137 h 1788"/>
                <a:gd name="T6" fmla="*/ 71 w 2224"/>
                <a:gd name="T7" fmla="*/ 55 h 1788"/>
                <a:gd name="T8" fmla="*/ 219 w 2224"/>
                <a:gd name="T9" fmla="*/ 16 h 1788"/>
                <a:gd name="T10" fmla="*/ 760 w 2224"/>
                <a:gd name="T11" fmla="*/ 0 h 1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4"/>
                <a:gd name="T19" fmla="*/ 0 h 1788"/>
                <a:gd name="T20" fmla="*/ 2224 w 2224"/>
                <a:gd name="T21" fmla="*/ 1788 h 17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9" name="Rectangle 53"/>
            <p:cNvSpPr>
              <a:spLocks noChangeArrowheads="1"/>
            </p:cNvSpPr>
            <p:nvPr/>
          </p:nvSpPr>
          <p:spPr bwMode="auto">
            <a:xfrm>
              <a:off x="2401" y="2883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400" b="1" i="1"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30" name="Text Box 54"/>
            <p:cNvSpPr txBox="1">
              <a:spLocks noChangeArrowheads="1"/>
            </p:cNvSpPr>
            <p:nvPr/>
          </p:nvSpPr>
          <p:spPr bwMode="auto">
            <a:xfrm>
              <a:off x="2949" y="2043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baseline="-2500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2</a:t>
              </a:r>
              <a:endParaRPr kumimoji="1" lang="en-US" altLang="zh-CN" sz="2400" b="1" baseline="-2500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31" name="Oval 55"/>
            <p:cNvSpPr>
              <a:spLocks noChangeArrowheads="1"/>
            </p:cNvSpPr>
            <p:nvPr/>
          </p:nvSpPr>
          <p:spPr bwMode="auto">
            <a:xfrm>
              <a:off x="2874" y="2631"/>
              <a:ext cx="68" cy="6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299" name="Object 56"/>
            <p:cNvGraphicFramePr>
              <a:graphicFrameLocks noChangeAspect="1"/>
            </p:cNvGraphicFramePr>
            <p:nvPr/>
          </p:nvGraphicFramePr>
          <p:xfrm>
            <a:off x="3197" y="2684"/>
            <a:ext cx="22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2" name="Equation" r:id="rId3" imgW="3352800" imgH="3352800" progId="Equation.3">
                    <p:embed/>
                  </p:oleObj>
                </mc:Choice>
                <mc:Fallback>
                  <p:oleObj name="Equation" r:id="rId3" imgW="3352800" imgH="3352800" progId="Equation.3">
                    <p:embed/>
                    <p:pic>
                      <p:nvPicPr>
                        <p:cNvPr id="0" name="Object 5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97" y="2684"/>
                          <a:ext cx="223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2" name="Rectangle 57"/>
            <p:cNvSpPr>
              <a:spLocks noChangeArrowheads="1"/>
            </p:cNvSpPr>
            <p:nvPr/>
          </p:nvSpPr>
          <p:spPr bwMode="auto">
            <a:xfrm>
              <a:off x="3928" y="2103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B2</a:t>
              </a:r>
              <a:endParaRPr kumimoji="1" lang="en-US" altLang="zh-CN" sz="2400" b="1" baseline="-2500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33" name="Line 58"/>
            <p:cNvSpPr>
              <a:spLocks noChangeShapeType="1"/>
            </p:cNvSpPr>
            <p:nvPr/>
          </p:nvSpPr>
          <p:spPr bwMode="auto">
            <a:xfrm>
              <a:off x="2607" y="1887"/>
              <a:ext cx="1026" cy="11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4" name="Line 59"/>
            <p:cNvSpPr>
              <a:spLocks noChangeShapeType="1"/>
            </p:cNvSpPr>
            <p:nvPr/>
          </p:nvSpPr>
          <p:spPr bwMode="auto">
            <a:xfrm>
              <a:off x="2859" y="1659"/>
              <a:ext cx="1146" cy="13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5" name="Oval 60"/>
            <p:cNvSpPr>
              <a:spLocks noChangeArrowheads="1"/>
            </p:cNvSpPr>
            <p:nvPr/>
          </p:nvSpPr>
          <p:spPr bwMode="auto">
            <a:xfrm>
              <a:off x="3018" y="2331"/>
              <a:ext cx="68" cy="6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6" name="Oval 61"/>
            <p:cNvSpPr>
              <a:spLocks noChangeArrowheads="1"/>
            </p:cNvSpPr>
            <p:nvPr/>
          </p:nvSpPr>
          <p:spPr bwMode="auto">
            <a:xfrm>
              <a:off x="3162" y="2019"/>
              <a:ext cx="68" cy="6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337" name="Group 62"/>
            <p:cNvGrpSpPr/>
            <p:nvPr/>
          </p:nvGrpSpPr>
          <p:grpSpPr bwMode="auto">
            <a:xfrm>
              <a:off x="3385" y="2934"/>
              <a:ext cx="598" cy="366"/>
              <a:chOff x="1369" y="3363"/>
              <a:chExt cx="598" cy="366"/>
            </a:xfrm>
          </p:grpSpPr>
          <p:sp>
            <p:nvSpPr>
              <p:cNvPr id="55348" name="Line 63"/>
              <p:cNvSpPr>
                <a:spLocks noChangeShapeType="1"/>
              </p:cNvSpPr>
              <p:nvPr/>
            </p:nvSpPr>
            <p:spPr bwMode="auto">
              <a:xfrm flipV="1">
                <a:off x="1590" y="3363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9" name="Text Box 64"/>
              <p:cNvSpPr txBox="1">
                <a:spLocks noChangeArrowheads="1"/>
              </p:cNvSpPr>
              <p:nvPr/>
            </p:nvSpPr>
            <p:spPr bwMode="auto">
              <a:xfrm>
                <a:off x="1369" y="3441"/>
                <a:ext cx="59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505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CC2</a:t>
                </a:r>
                <a:endParaRPr kumimoji="1" lang="en-US" altLang="zh-CN" sz="2400" b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55338" name="Group 65"/>
            <p:cNvGrpSpPr/>
            <p:nvPr/>
          </p:nvGrpSpPr>
          <p:grpSpPr bwMode="auto">
            <a:xfrm>
              <a:off x="3793" y="2946"/>
              <a:ext cx="598" cy="366"/>
              <a:chOff x="1369" y="3363"/>
              <a:chExt cx="598" cy="366"/>
            </a:xfrm>
          </p:grpSpPr>
          <p:sp>
            <p:nvSpPr>
              <p:cNvPr id="55346" name="Line 66"/>
              <p:cNvSpPr>
                <a:spLocks noChangeShapeType="1"/>
              </p:cNvSpPr>
              <p:nvPr/>
            </p:nvSpPr>
            <p:spPr bwMode="auto">
              <a:xfrm flipV="1">
                <a:off x="1590" y="3363"/>
                <a:ext cx="0" cy="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347" name="Text Box 67"/>
              <p:cNvSpPr txBox="1">
                <a:spLocks noChangeArrowheads="1"/>
              </p:cNvSpPr>
              <p:nvPr/>
            </p:nvSpPr>
            <p:spPr bwMode="auto">
              <a:xfrm>
                <a:off x="1369" y="3441"/>
                <a:ext cx="59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6633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663300"/>
                    </a:solidFill>
                    <a:latin typeface="Times New Roman" panose="02020803070505020304" pitchFamily="18" charset="0"/>
                    <a:ea typeface="楷体_GB2312" pitchFamily="49" charset="-122"/>
                  </a:rPr>
                  <a:t>CC3</a:t>
                </a:r>
                <a:endParaRPr kumimoji="1" lang="en-US" altLang="zh-CN" sz="2400" b="1">
                  <a:solidFill>
                    <a:srgbClr val="663300"/>
                  </a:solidFill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55339" name="Rectangle 68"/>
            <p:cNvSpPr>
              <a:spLocks noChangeArrowheads="1"/>
            </p:cNvSpPr>
            <p:nvPr/>
          </p:nvSpPr>
          <p:spPr bwMode="auto">
            <a:xfrm>
              <a:off x="3915" y="1803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66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66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B3</a:t>
              </a:r>
              <a:endParaRPr kumimoji="1" lang="en-US" altLang="zh-CN" sz="2400" b="1" baseline="-25000">
                <a:solidFill>
                  <a:srgbClr val="66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40" name="Text Box 69"/>
            <p:cNvSpPr txBox="1">
              <a:spLocks noChangeArrowheads="1"/>
            </p:cNvSpPr>
            <p:nvPr/>
          </p:nvSpPr>
          <p:spPr bwMode="auto">
            <a:xfrm>
              <a:off x="3165" y="1767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66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baseline="-25000">
                  <a:solidFill>
                    <a:srgbClr val="66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3</a:t>
              </a:r>
              <a:endParaRPr kumimoji="1" lang="en-US" altLang="zh-CN" sz="2400" b="1" baseline="-25000">
                <a:solidFill>
                  <a:srgbClr val="66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41" name="Rectangle 70"/>
            <p:cNvSpPr>
              <a:spLocks noChangeArrowheads="1"/>
            </p:cNvSpPr>
            <p:nvPr/>
          </p:nvSpPr>
          <p:spPr bwMode="auto">
            <a:xfrm>
              <a:off x="3915" y="2427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B1</a:t>
              </a:r>
              <a:endParaRPr kumimoji="1" lang="en-US" altLang="zh-CN" sz="2400" b="1" baseline="-2500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42" name="Text Box 71"/>
            <p:cNvSpPr txBox="1">
              <a:spLocks noChangeArrowheads="1"/>
            </p:cNvSpPr>
            <p:nvPr/>
          </p:nvSpPr>
          <p:spPr bwMode="auto">
            <a:xfrm>
              <a:off x="2853" y="2379"/>
              <a:ext cx="403" cy="28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baseline="-2500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="1" baseline="-2500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43" name="Arc 72"/>
            <p:cNvSpPr/>
            <p:nvPr/>
          </p:nvSpPr>
          <p:spPr bwMode="auto">
            <a:xfrm>
              <a:off x="3096" y="2837"/>
              <a:ext cx="166" cy="228"/>
            </a:xfrm>
            <a:custGeom>
              <a:avLst/>
              <a:gdLst>
                <a:gd name="T0" fmla="*/ 0 w 18693"/>
                <a:gd name="T1" fmla="*/ 0 h 21600"/>
                <a:gd name="T2" fmla="*/ 0 w 18693"/>
                <a:gd name="T3" fmla="*/ 0 h 21600"/>
                <a:gd name="T4" fmla="*/ 0 w 18693"/>
                <a:gd name="T5" fmla="*/ 0 h 21600"/>
                <a:gd name="T6" fmla="*/ 0 60000 65536"/>
                <a:gd name="T7" fmla="*/ 0 60000 65536"/>
                <a:gd name="T8" fmla="*/ 0 60000 65536"/>
                <a:gd name="T9" fmla="*/ 0 w 18693"/>
                <a:gd name="T10" fmla="*/ 0 h 21600"/>
                <a:gd name="T11" fmla="*/ 18693 w 186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3" h="21600" fill="none" extrusionOk="0">
                  <a:moveTo>
                    <a:pt x="-1" y="0"/>
                  </a:moveTo>
                  <a:cubicBezTo>
                    <a:pt x="7707" y="0"/>
                    <a:pt x="14831" y="4107"/>
                    <a:pt x="18693" y="10777"/>
                  </a:cubicBezTo>
                </a:path>
                <a:path w="18693" h="21600" stroke="0" extrusionOk="0">
                  <a:moveTo>
                    <a:pt x="-1" y="0"/>
                  </a:moveTo>
                  <a:cubicBezTo>
                    <a:pt x="7707" y="0"/>
                    <a:pt x="14831" y="4107"/>
                    <a:pt x="18693" y="107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300" name="Object 73"/>
            <p:cNvGraphicFramePr>
              <a:graphicFrameLocks noChangeAspect="1"/>
            </p:cNvGraphicFramePr>
            <p:nvPr/>
          </p:nvGraphicFramePr>
          <p:xfrm>
            <a:off x="3617" y="2684"/>
            <a:ext cx="22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3" name="Equation" r:id="rId4" imgW="3352800" imgH="3352800" progId="Equation.3">
                    <p:embed/>
                  </p:oleObj>
                </mc:Choice>
                <mc:Fallback>
                  <p:oleObj name="Equation" r:id="rId4" imgW="3352800" imgH="3352800" progId="Equation.3">
                    <p:embed/>
                    <p:pic>
                      <p:nvPicPr>
                        <p:cNvPr id="0" name="Object 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17" y="2684"/>
                          <a:ext cx="223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4" name="Arc 74"/>
            <p:cNvSpPr/>
            <p:nvPr/>
          </p:nvSpPr>
          <p:spPr bwMode="auto">
            <a:xfrm>
              <a:off x="3516" y="2837"/>
              <a:ext cx="166" cy="228"/>
            </a:xfrm>
            <a:custGeom>
              <a:avLst/>
              <a:gdLst>
                <a:gd name="T0" fmla="*/ 0 w 18693"/>
                <a:gd name="T1" fmla="*/ 0 h 21600"/>
                <a:gd name="T2" fmla="*/ 0 w 18693"/>
                <a:gd name="T3" fmla="*/ 0 h 21600"/>
                <a:gd name="T4" fmla="*/ 0 w 18693"/>
                <a:gd name="T5" fmla="*/ 0 h 21600"/>
                <a:gd name="T6" fmla="*/ 0 60000 65536"/>
                <a:gd name="T7" fmla="*/ 0 60000 65536"/>
                <a:gd name="T8" fmla="*/ 0 60000 65536"/>
                <a:gd name="T9" fmla="*/ 0 w 18693"/>
                <a:gd name="T10" fmla="*/ 0 h 21600"/>
                <a:gd name="T11" fmla="*/ 18693 w 186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3" h="21600" fill="none" extrusionOk="0">
                  <a:moveTo>
                    <a:pt x="-1" y="0"/>
                  </a:moveTo>
                  <a:cubicBezTo>
                    <a:pt x="7707" y="0"/>
                    <a:pt x="14831" y="4107"/>
                    <a:pt x="18693" y="10777"/>
                  </a:cubicBezTo>
                </a:path>
                <a:path w="18693" h="21600" stroke="0" extrusionOk="0">
                  <a:moveTo>
                    <a:pt x="-1" y="0"/>
                  </a:moveTo>
                  <a:cubicBezTo>
                    <a:pt x="7707" y="0"/>
                    <a:pt x="14831" y="4107"/>
                    <a:pt x="18693" y="107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301" name="Object 75"/>
            <p:cNvGraphicFramePr>
              <a:graphicFrameLocks noChangeAspect="1"/>
            </p:cNvGraphicFramePr>
            <p:nvPr/>
          </p:nvGraphicFramePr>
          <p:xfrm>
            <a:off x="4001" y="2684"/>
            <a:ext cx="22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4" name="Equation" r:id="rId5" imgW="3352800" imgH="3352800" progId="Equation.3">
                    <p:embed/>
                  </p:oleObj>
                </mc:Choice>
                <mc:Fallback>
                  <p:oleObj name="Equation" r:id="rId5" imgW="3352800" imgH="3352800" progId="Equation.3">
                    <p:embed/>
                    <p:pic>
                      <p:nvPicPr>
                        <p:cNvPr id="0" name="Object 7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01" y="2684"/>
                          <a:ext cx="223" cy="24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5" name="Arc 76"/>
            <p:cNvSpPr/>
            <p:nvPr/>
          </p:nvSpPr>
          <p:spPr bwMode="auto">
            <a:xfrm>
              <a:off x="3900" y="2837"/>
              <a:ext cx="166" cy="228"/>
            </a:xfrm>
            <a:custGeom>
              <a:avLst/>
              <a:gdLst>
                <a:gd name="T0" fmla="*/ 0 w 18693"/>
                <a:gd name="T1" fmla="*/ 0 h 21600"/>
                <a:gd name="T2" fmla="*/ 0 w 18693"/>
                <a:gd name="T3" fmla="*/ 0 h 21600"/>
                <a:gd name="T4" fmla="*/ 0 w 18693"/>
                <a:gd name="T5" fmla="*/ 0 h 21600"/>
                <a:gd name="T6" fmla="*/ 0 60000 65536"/>
                <a:gd name="T7" fmla="*/ 0 60000 65536"/>
                <a:gd name="T8" fmla="*/ 0 60000 65536"/>
                <a:gd name="T9" fmla="*/ 0 w 18693"/>
                <a:gd name="T10" fmla="*/ 0 h 21600"/>
                <a:gd name="T11" fmla="*/ 18693 w 1869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93" h="21600" fill="none" extrusionOk="0">
                  <a:moveTo>
                    <a:pt x="-1" y="0"/>
                  </a:moveTo>
                  <a:cubicBezTo>
                    <a:pt x="7707" y="0"/>
                    <a:pt x="14831" y="4107"/>
                    <a:pt x="18693" y="10777"/>
                  </a:cubicBezTo>
                </a:path>
                <a:path w="18693" h="21600" stroke="0" extrusionOk="0">
                  <a:moveTo>
                    <a:pt x="-1" y="0"/>
                  </a:moveTo>
                  <a:cubicBezTo>
                    <a:pt x="7707" y="0"/>
                    <a:pt x="14831" y="4107"/>
                    <a:pt x="18693" y="107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4221" name="Rectangle 77"/>
          <p:cNvSpPr>
            <a:spLocks noChangeArrowheads="1"/>
          </p:cNvSpPr>
          <p:nvPr/>
        </p:nvSpPr>
        <p:spPr bwMode="auto">
          <a:xfrm>
            <a:off x="4356100" y="4478338"/>
            <a:ext cx="38433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直流负载线斜率不变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74222" name="Rectangle 78"/>
          <p:cNvSpPr>
            <a:spLocks noChangeArrowheads="1"/>
          </p:cNvSpPr>
          <p:nvPr/>
        </p:nvSpPr>
        <p:spPr bwMode="auto">
          <a:xfrm>
            <a:off x="4349750" y="4926013"/>
            <a:ext cx="37417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直流负载线平行移动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12" name="Group 83"/>
          <p:cNvGrpSpPr/>
          <p:nvPr/>
        </p:nvGrpSpPr>
        <p:grpSpPr bwMode="auto">
          <a:xfrm>
            <a:off x="4211638" y="5430838"/>
            <a:ext cx="4608512" cy="1001712"/>
            <a:chOff x="2653" y="3421"/>
            <a:chExt cx="2903" cy="631"/>
          </a:xfrm>
        </p:grpSpPr>
        <p:graphicFrame>
          <p:nvGraphicFramePr>
            <p:cNvPr id="55298" name="Object 80"/>
            <p:cNvGraphicFramePr>
              <a:graphicFrameLocks noChangeAspect="1"/>
            </p:cNvGraphicFramePr>
            <p:nvPr/>
          </p:nvGraphicFramePr>
          <p:xfrm>
            <a:off x="3681" y="3421"/>
            <a:ext cx="776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45" name="公式" r:id="rId6" imgW="15240000" imgH="10668000" progId="Equation.3">
                    <p:embed/>
                  </p:oleObj>
                </mc:Choice>
                <mc:Fallback>
                  <p:oleObj name="公式" r:id="rId6" imgW="15240000" imgH="10668000" progId="Equation.3">
                    <p:embed/>
                    <p:pic>
                      <p:nvPicPr>
                        <p:cNvPr id="0" name="Object 8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81" y="3421"/>
                          <a:ext cx="776" cy="6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6" name="Rectangle 81"/>
            <p:cNvSpPr>
              <a:spLocks noChangeArrowheads="1"/>
            </p:cNvSpPr>
            <p:nvPr/>
          </p:nvSpPr>
          <p:spPr bwMode="auto">
            <a:xfrm>
              <a:off x="2653" y="3521"/>
              <a:ext cx="1099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 dirty="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3200" b="1" baseline="-25000" dirty="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C C</a:t>
              </a:r>
              <a:r>
                <a:rPr kumimoji="1" lang="en-US" altLang="zh-CN" sz="3200" b="1" dirty="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↑→</a:t>
              </a:r>
              <a:endParaRPr kumimoji="1" lang="en-US" altLang="zh-CN" sz="32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5317" name="Rectangle 82"/>
            <p:cNvSpPr>
              <a:spLocks noChangeArrowheads="1"/>
            </p:cNvSpPr>
            <p:nvPr/>
          </p:nvSpPr>
          <p:spPr bwMode="auto">
            <a:xfrm>
              <a:off x="4472" y="3524"/>
              <a:ext cx="1084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↑→</a:t>
              </a:r>
              <a:r>
                <a:rPr kumimoji="1" lang="en-US" altLang="zh-CN" sz="3200" b="1" i="1" dirty="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3200" b="1" dirty="0">
                  <a:solidFill>
                    <a:srgbClr val="FF505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↑</a:t>
              </a:r>
              <a:endParaRPr kumimoji="1" lang="en-US" altLang="zh-CN" sz="3200" b="1" dirty="0">
                <a:solidFill>
                  <a:srgbClr val="FF505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77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77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7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6" grpId="0" autoUpdateAnimBg="0"/>
      <p:bldP spid="774168" grpId="0" autoUpdateAnimBg="0"/>
      <p:bldP spid="774179" grpId="0" autoUpdateAnimBg="0"/>
      <p:bldP spid="774180" grpId="0" autoUpdateAnimBg="0"/>
      <p:bldP spid="774181" grpId="0" autoUpdateAnimBg="0"/>
      <p:bldP spid="774182" grpId="0" autoUpdateAnimBg="0"/>
      <p:bldP spid="774221" grpId="0" autoUpdateAnimBg="0"/>
      <p:bldP spid="7742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AutoShape 2"/>
          <p:cNvSpPr>
            <a:spLocks noChangeArrowheads="1"/>
          </p:cNvSpPr>
          <p:nvPr/>
        </p:nvSpPr>
        <p:spPr bwMode="auto">
          <a:xfrm>
            <a:off x="7310438" y="2568575"/>
            <a:ext cx="1662112" cy="514350"/>
          </a:xfrm>
          <a:prstGeom prst="wedgeRoundRectCallout">
            <a:avLst>
              <a:gd name="adj1" fmla="val -79606"/>
              <a:gd name="adj2" fmla="val 317167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多余电子</a:t>
            </a:r>
            <a:endParaRPr kumimoji="1" lang="zh-CN" altLang="en-US" sz="24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250825" y="404813"/>
            <a:ext cx="5908675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杂质半导体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79413" y="1025525"/>
            <a:ext cx="49641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(1)  N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型半导体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（电子半导体）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9045" name="Rectangle 5"/>
          <p:cNvSpPr>
            <a:spLocks noChangeArrowheads="1"/>
          </p:cNvSpPr>
          <p:nvPr/>
        </p:nvSpPr>
        <p:spPr bwMode="auto">
          <a:xfrm>
            <a:off x="227013" y="1573213"/>
            <a:ext cx="58991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本征半导体中掺入微量的五价元素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磷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599046" name="Line 6"/>
          <p:cNvSpPr>
            <a:spLocks noChangeShapeType="1"/>
          </p:cNvSpPr>
          <p:nvPr/>
        </p:nvSpPr>
        <p:spPr bwMode="auto">
          <a:xfrm flipH="1">
            <a:off x="6191250" y="431800"/>
            <a:ext cx="19050" cy="2133600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599047" name="Line 7"/>
          <p:cNvSpPr>
            <a:spLocks noChangeShapeType="1"/>
          </p:cNvSpPr>
          <p:nvPr/>
        </p:nvSpPr>
        <p:spPr bwMode="auto">
          <a:xfrm rot="-5400000">
            <a:off x="7448550" y="1327150"/>
            <a:ext cx="0" cy="2419350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311150" y="2300288"/>
            <a:ext cx="5414963" cy="1052512"/>
            <a:chOff x="196" y="1173"/>
            <a:chExt cx="3193" cy="663"/>
          </a:xfrm>
        </p:grpSpPr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196" y="1349"/>
              <a:ext cx="7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特点：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599050" name="Rectangle 10"/>
            <p:cNvSpPr>
              <a:spLocks noChangeArrowheads="1"/>
            </p:cNvSpPr>
            <p:nvPr/>
          </p:nvSpPr>
          <p:spPr bwMode="auto">
            <a:xfrm>
              <a:off x="965" y="1173"/>
              <a:ext cx="242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多数载流子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/>
                  <a:ea typeface="楷体_GB2312" pitchFamily="49" charset="-122"/>
                </a:rPr>
                <a:t>——</a:t>
              </a: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自由电子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1001" y="1509"/>
              <a:ext cx="200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少数载流子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/>
                  <a:ea typeface="楷体_GB2312" pitchFamily="49" charset="-122"/>
                </a:rPr>
                <a:t>——</a:t>
              </a: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空穴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7092" name="AutoShape 12"/>
            <p:cNvSpPr/>
            <p:nvPr/>
          </p:nvSpPr>
          <p:spPr bwMode="auto">
            <a:xfrm>
              <a:off x="828" y="1308"/>
              <a:ext cx="200" cy="468"/>
            </a:xfrm>
            <a:prstGeom prst="leftBrace">
              <a:avLst>
                <a:gd name="adj1" fmla="val 19500"/>
                <a:gd name="adj2" fmla="val 50000"/>
              </a:avLst>
            </a:prstGeom>
            <a:noFill/>
            <a:ln w="34925">
              <a:solidFill>
                <a:srgbClr val="000000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895350" y="3573463"/>
            <a:ext cx="2655888" cy="2701925"/>
            <a:chOff x="564" y="2251"/>
            <a:chExt cx="1553" cy="1702"/>
          </a:xfrm>
        </p:grpSpPr>
        <p:grpSp>
          <p:nvGrpSpPr>
            <p:cNvPr id="127061" name="Group 14"/>
            <p:cNvGrpSpPr/>
            <p:nvPr/>
          </p:nvGrpSpPr>
          <p:grpSpPr bwMode="auto">
            <a:xfrm>
              <a:off x="564" y="2638"/>
              <a:ext cx="1553" cy="1315"/>
              <a:chOff x="768" y="2482"/>
              <a:chExt cx="1553" cy="1315"/>
            </a:xfrm>
          </p:grpSpPr>
          <p:sp>
            <p:nvSpPr>
              <p:cNvPr id="599055" name="Text Box 15"/>
              <p:cNvSpPr txBox="1">
                <a:spLocks noChangeArrowheads="1"/>
              </p:cNvSpPr>
              <p:nvPr/>
            </p:nvSpPr>
            <p:spPr bwMode="auto">
              <a:xfrm>
                <a:off x="990" y="3470"/>
                <a:ext cx="1143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N </a:t>
                </a:r>
                <a:r>
                  <a:rPr kumimoji="1"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型半导体</a:t>
                </a:r>
                <a:endPara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7064" name="Rectangle 16"/>
              <p:cNvSpPr>
                <a:spLocks noChangeArrowheads="1"/>
              </p:cNvSpPr>
              <p:nvPr/>
            </p:nvSpPr>
            <p:spPr bwMode="auto">
              <a:xfrm>
                <a:off x="768" y="2482"/>
                <a:ext cx="1547" cy="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65" name="Oval 17"/>
              <p:cNvSpPr>
                <a:spLocks noChangeArrowheads="1"/>
              </p:cNvSpPr>
              <p:nvPr/>
            </p:nvSpPr>
            <p:spPr bwMode="auto">
              <a:xfrm>
                <a:off x="881" y="2560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66" name="Oval 18"/>
              <p:cNvSpPr>
                <a:spLocks noChangeArrowheads="1"/>
              </p:cNvSpPr>
              <p:nvPr/>
            </p:nvSpPr>
            <p:spPr bwMode="auto">
              <a:xfrm>
                <a:off x="1085" y="2806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67" name="Oval 19"/>
              <p:cNvSpPr>
                <a:spLocks noChangeArrowheads="1"/>
              </p:cNvSpPr>
              <p:nvPr/>
            </p:nvSpPr>
            <p:spPr bwMode="auto">
              <a:xfrm>
                <a:off x="869" y="2980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060" name="Text Box 20"/>
              <p:cNvSpPr txBox="1">
                <a:spLocks noChangeArrowheads="1"/>
              </p:cNvSpPr>
              <p:nvPr/>
            </p:nvSpPr>
            <p:spPr bwMode="auto">
              <a:xfrm>
                <a:off x="881" y="296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27069" name="Oval 21"/>
              <p:cNvSpPr>
                <a:spLocks noChangeArrowheads="1"/>
              </p:cNvSpPr>
              <p:nvPr/>
            </p:nvSpPr>
            <p:spPr bwMode="auto">
              <a:xfrm>
                <a:off x="1073" y="3226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0" name="Oval 22"/>
              <p:cNvSpPr>
                <a:spLocks noChangeArrowheads="1"/>
              </p:cNvSpPr>
              <p:nvPr/>
            </p:nvSpPr>
            <p:spPr bwMode="auto">
              <a:xfrm>
                <a:off x="1235" y="2554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1" name="Oval 23"/>
              <p:cNvSpPr>
                <a:spLocks noChangeArrowheads="1"/>
              </p:cNvSpPr>
              <p:nvPr/>
            </p:nvSpPr>
            <p:spPr bwMode="auto">
              <a:xfrm>
                <a:off x="1439" y="2800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2" name="Oval 24"/>
              <p:cNvSpPr>
                <a:spLocks noChangeArrowheads="1"/>
              </p:cNvSpPr>
              <p:nvPr/>
            </p:nvSpPr>
            <p:spPr bwMode="auto">
              <a:xfrm>
                <a:off x="1223" y="2974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065" name="Text Box 25"/>
              <p:cNvSpPr txBox="1">
                <a:spLocks noChangeArrowheads="1"/>
              </p:cNvSpPr>
              <p:nvPr/>
            </p:nvSpPr>
            <p:spPr bwMode="auto">
              <a:xfrm>
                <a:off x="1235" y="295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27074" name="Oval 26"/>
              <p:cNvSpPr>
                <a:spLocks noChangeArrowheads="1"/>
              </p:cNvSpPr>
              <p:nvPr/>
            </p:nvSpPr>
            <p:spPr bwMode="auto">
              <a:xfrm>
                <a:off x="1427" y="3220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5" name="Oval 27"/>
              <p:cNvSpPr>
                <a:spLocks noChangeArrowheads="1"/>
              </p:cNvSpPr>
              <p:nvPr/>
            </p:nvSpPr>
            <p:spPr bwMode="auto">
              <a:xfrm>
                <a:off x="1619" y="2560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6" name="Oval 28"/>
              <p:cNvSpPr>
                <a:spLocks noChangeArrowheads="1"/>
              </p:cNvSpPr>
              <p:nvPr/>
            </p:nvSpPr>
            <p:spPr bwMode="auto">
              <a:xfrm>
                <a:off x="1823" y="2806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7" name="Oval 29"/>
              <p:cNvSpPr>
                <a:spLocks noChangeArrowheads="1"/>
              </p:cNvSpPr>
              <p:nvPr/>
            </p:nvSpPr>
            <p:spPr bwMode="auto">
              <a:xfrm>
                <a:off x="1607" y="2980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070" name="Text Box 30"/>
              <p:cNvSpPr txBox="1">
                <a:spLocks noChangeArrowheads="1"/>
              </p:cNvSpPr>
              <p:nvPr/>
            </p:nvSpPr>
            <p:spPr bwMode="auto">
              <a:xfrm>
                <a:off x="1619" y="2974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27079" name="Oval 31"/>
              <p:cNvSpPr>
                <a:spLocks noChangeArrowheads="1"/>
              </p:cNvSpPr>
              <p:nvPr/>
            </p:nvSpPr>
            <p:spPr bwMode="auto">
              <a:xfrm>
                <a:off x="1811" y="3226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0" name="Oval 32"/>
              <p:cNvSpPr>
                <a:spLocks noChangeArrowheads="1"/>
              </p:cNvSpPr>
              <p:nvPr/>
            </p:nvSpPr>
            <p:spPr bwMode="auto">
              <a:xfrm>
                <a:off x="1985" y="2542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1" name="Oval 33"/>
              <p:cNvSpPr>
                <a:spLocks noChangeArrowheads="1"/>
              </p:cNvSpPr>
              <p:nvPr/>
            </p:nvSpPr>
            <p:spPr bwMode="auto">
              <a:xfrm>
                <a:off x="2189" y="2788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2" name="Oval 34"/>
              <p:cNvSpPr>
                <a:spLocks noChangeArrowheads="1"/>
              </p:cNvSpPr>
              <p:nvPr/>
            </p:nvSpPr>
            <p:spPr bwMode="auto">
              <a:xfrm>
                <a:off x="1973" y="2962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075" name="Text Box 35"/>
              <p:cNvSpPr txBox="1">
                <a:spLocks noChangeArrowheads="1"/>
              </p:cNvSpPr>
              <p:nvPr/>
            </p:nvSpPr>
            <p:spPr bwMode="auto">
              <a:xfrm>
                <a:off x="1985" y="2944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127084" name="Oval 36"/>
              <p:cNvSpPr>
                <a:spLocks noChangeArrowheads="1"/>
              </p:cNvSpPr>
              <p:nvPr/>
            </p:nvSpPr>
            <p:spPr bwMode="auto">
              <a:xfrm>
                <a:off x="2177" y="3220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9077" name="Text Box 37"/>
              <p:cNvSpPr txBox="1">
                <a:spLocks noChangeArrowheads="1"/>
              </p:cNvSpPr>
              <p:nvPr/>
            </p:nvSpPr>
            <p:spPr bwMode="auto">
              <a:xfrm>
                <a:off x="893" y="254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599078" name="Text Box 38"/>
              <p:cNvSpPr txBox="1">
                <a:spLocks noChangeArrowheads="1"/>
              </p:cNvSpPr>
              <p:nvPr/>
            </p:nvSpPr>
            <p:spPr bwMode="auto">
              <a:xfrm>
                <a:off x="1247" y="25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599079" name="Text Box 39"/>
              <p:cNvSpPr txBox="1">
                <a:spLocks noChangeArrowheads="1"/>
              </p:cNvSpPr>
              <p:nvPr/>
            </p:nvSpPr>
            <p:spPr bwMode="auto">
              <a:xfrm>
                <a:off x="1619" y="254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599080" name="Text Box 40"/>
              <p:cNvSpPr txBox="1">
                <a:spLocks noChangeArrowheads="1"/>
              </p:cNvSpPr>
              <p:nvPr/>
            </p:nvSpPr>
            <p:spPr bwMode="auto">
              <a:xfrm>
                <a:off x="1985" y="2524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</p:grpSp>
        <p:sp>
          <p:nvSpPr>
            <p:cNvPr id="599081" name="Rectangle 41"/>
            <p:cNvSpPr>
              <a:spLocks noChangeArrowheads="1"/>
            </p:cNvSpPr>
            <p:nvPr/>
          </p:nvSpPr>
          <p:spPr bwMode="auto">
            <a:xfrm>
              <a:off x="920" y="2251"/>
              <a:ext cx="92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示意图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42"/>
          <p:cNvGrpSpPr/>
          <p:nvPr/>
        </p:nvGrpSpPr>
        <p:grpSpPr bwMode="auto">
          <a:xfrm>
            <a:off x="4845050" y="3028950"/>
            <a:ext cx="3879850" cy="3398838"/>
            <a:chOff x="3052" y="1908"/>
            <a:chExt cx="2444" cy="2141"/>
          </a:xfrm>
        </p:grpSpPr>
        <p:grpSp>
          <p:nvGrpSpPr>
            <p:cNvPr id="127013" name="Group 43"/>
            <p:cNvGrpSpPr/>
            <p:nvPr/>
          </p:nvGrpSpPr>
          <p:grpSpPr bwMode="auto">
            <a:xfrm>
              <a:off x="3327" y="1908"/>
              <a:ext cx="1909" cy="1854"/>
              <a:chOff x="3327" y="1908"/>
              <a:chExt cx="1909" cy="1854"/>
            </a:xfrm>
          </p:grpSpPr>
          <p:sp>
            <p:nvSpPr>
              <p:cNvPr id="127015" name="Freeform 44"/>
              <p:cNvSpPr/>
              <p:nvPr/>
            </p:nvSpPr>
            <p:spPr bwMode="auto">
              <a:xfrm rot="-5400000">
                <a:off x="3778" y="1650"/>
                <a:ext cx="271" cy="788"/>
              </a:xfrm>
              <a:custGeom>
                <a:avLst/>
                <a:gdLst>
                  <a:gd name="T0" fmla="*/ 202 w 320"/>
                  <a:gd name="T1" fmla="*/ 13 h 940"/>
                  <a:gd name="T2" fmla="*/ 205 w 320"/>
                  <a:gd name="T3" fmla="*/ 13 h 940"/>
                  <a:gd name="T4" fmla="*/ 102 w 320"/>
                  <a:gd name="T5" fmla="*/ 91 h 940"/>
                  <a:gd name="T6" fmla="*/ 14 w 320"/>
                  <a:gd name="T7" fmla="*/ 239 h 940"/>
                  <a:gd name="T8" fmla="*/ 21 w 320"/>
                  <a:gd name="T9" fmla="*/ 434 h 940"/>
                  <a:gd name="T10" fmla="*/ 113 w 320"/>
                  <a:gd name="T11" fmla="*/ 575 h 940"/>
                  <a:gd name="T12" fmla="*/ 163 w 320"/>
                  <a:gd name="T13" fmla="*/ 622 h 940"/>
                  <a:gd name="T14" fmla="*/ 218 w 320"/>
                  <a:gd name="T15" fmla="*/ 653 h 940"/>
                  <a:gd name="T16" fmla="*/ 227 w 320"/>
                  <a:gd name="T17" fmla="*/ 661 h 940"/>
                  <a:gd name="T18" fmla="*/ 218 w 320"/>
                  <a:gd name="T19" fmla="*/ 653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16" name="Freeform 45"/>
              <p:cNvSpPr/>
              <p:nvPr/>
            </p:nvSpPr>
            <p:spPr bwMode="auto">
              <a:xfrm rot="-5400000">
                <a:off x="4512" y="1656"/>
                <a:ext cx="271" cy="789"/>
              </a:xfrm>
              <a:custGeom>
                <a:avLst/>
                <a:gdLst>
                  <a:gd name="T0" fmla="*/ 202 w 320"/>
                  <a:gd name="T1" fmla="*/ 13 h 940"/>
                  <a:gd name="T2" fmla="*/ 205 w 320"/>
                  <a:gd name="T3" fmla="*/ 13 h 940"/>
                  <a:gd name="T4" fmla="*/ 102 w 320"/>
                  <a:gd name="T5" fmla="*/ 91 h 940"/>
                  <a:gd name="T6" fmla="*/ 14 w 320"/>
                  <a:gd name="T7" fmla="*/ 239 h 940"/>
                  <a:gd name="T8" fmla="*/ 21 w 320"/>
                  <a:gd name="T9" fmla="*/ 436 h 940"/>
                  <a:gd name="T10" fmla="*/ 113 w 320"/>
                  <a:gd name="T11" fmla="*/ 577 h 940"/>
                  <a:gd name="T12" fmla="*/ 163 w 320"/>
                  <a:gd name="T13" fmla="*/ 624 h 940"/>
                  <a:gd name="T14" fmla="*/ 218 w 320"/>
                  <a:gd name="T15" fmla="*/ 655 h 940"/>
                  <a:gd name="T16" fmla="*/ 227 w 320"/>
                  <a:gd name="T17" fmla="*/ 662 h 940"/>
                  <a:gd name="T18" fmla="*/ 218 w 320"/>
                  <a:gd name="T19" fmla="*/ 655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17" name="Oval 46"/>
              <p:cNvSpPr>
                <a:spLocks noChangeArrowheads="1"/>
              </p:cNvSpPr>
              <p:nvPr/>
            </p:nvSpPr>
            <p:spPr bwMode="auto">
              <a:xfrm>
                <a:off x="4219" y="2313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18" name="Oval 47"/>
              <p:cNvSpPr>
                <a:spLocks noChangeArrowheads="1"/>
              </p:cNvSpPr>
              <p:nvPr/>
            </p:nvSpPr>
            <p:spPr bwMode="auto">
              <a:xfrm>
                <a:off x="3732" y="2288"/>
                <a:ext cx="322" cy="325"/>
              </a:xfrm>
              <a:prstGeom prst="ellipse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19" name="Oval 48"/>
              <p:cNvSpPr>
                <a:spLocks noChangeArrowheads="1"/>
              </p:cNvSpPr>
              <p:nvPr/>
            </p:nvSpPr>
            <p:spPr bwMode="auto">
              <a:xfrm>
                <a:off x="3463" y="2030"/>
                <a:ext cx="877" cy="86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0" name="Oval 49"/>
              <p:cNvSpPr>
                <a:spLocks noChangeArrowheads="1"/>
              </p:cNvSpPr>
              <p:nvPr/>
            </p:nvSpPr>
            <p:spPr bwMode="auto">
              <a:xfrm>
                <a:off x="4458" y="2295"/>
                <a:ext cx="323" cy="324"/>
              </a:xfrm>
              <a:prstGeom prst="ellipse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1" name="Oval 50"/>
              <p:cNvSpPr>
                <a:spLocks noChangeArrowheads="1"/>
              </p:cNvSpPr>
              <p:nvPr/>
            </p:nvSpPr>
            <p:spPr bwMode="auto">
              <a:xfrm>
                <a:off x="4190" y="2036"/>
                <a:ext cx="875" cy="86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2" name="Oval 51"/>
              <p:cNvSpPr>
                <a:spLocks noChangeArrowheads="1"/>
              </p:cNvSpPr>
              <p:nvPr/>
            </p:nvSpPr>
            <p:spPr bwMode="auto">
              <a:xfrm>
                <a:off x="3739" y="3011"/>
                <a:ext cx="321" cy="326"/>
              </a:xfrm>
              <a:prstGeom prst="ellipse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3" name="Oval 52"/>
              <p:cNvSpPr>
                <a:spLocks noChangeArrowheads="1"/>
              </p:cNvSpPr>
              <p:nvPr/>
            </p:nvSpPr>
            <p:spPr bwMode="auto">
              <a:xfrm>
                <a:off x="3470" y="2754"/>
                <a:ext cx="876" cy="86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4" name="Oval 53"/>
              <p:cNvSpPr>
                <a:spLocks noChangeArrowheads="1"/>
              </p:cNvSpPr>
              <p:nvPr/>
            </p:nvSpPr>
            <p:spPr bwMode="auto">
              <a:xfrm>
                <a:off x="4496" y="3020"/>
                <a:ext cx="321" cy="326"/>
              </a:xfrm>
              <a:prstGeom prst="ellipse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5" name="Oval 54"/>
              <p:cNvSpPr>
                <a:spLocks noChangeArrowheads="1"/>
              </p:cNvSpPr>
              <p:nvPr/>
            </p:nvSpPr>
            <p:spPr bwMode="auto">
              <a:xfrm>
                <a:off x="4227" y="2763"/>
                <a:ext cx="875" cy="86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6" name="Oval 55"/>
              <p:cNvSpPr>
                <a:spLocks noChangeArrowheads="1"/>
              </p:cNvSpPr>
              <p:nvPr/>
            </p:nvSpPr>
            <p:spPr bwMode="auto">
              <a:xfrm>
                <a:off x="4219" y="2483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7" name="Oval 56"/>
              <p:cNvSpPr>
                <a:spLocks noChangeArrowheads="1"/>
              </p:cNvSpPr>
              <p:nvPr/>
            </p:nvSpPr>
            <p:spPr bwMode="auto">
              <a:xfrm>
                <a:off x="4694" y="2775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8" name="Oval 57"/>
              <p:cNvSpPr>
                <a:spLocks noChangeArrowheads="1"/>
              </p:cNvSpPr>
              <p:nvPr/>
            </p:nvSpPr>
            <p:spPr bwMode="auto">
              <a:xfrm>
                <a:off x="4535" y="2785"/>
                <a:ext cx="86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29" name="Oval 58"/>
              <p:cNvSpPr>
                <a:spLocks noChangeArrowheads="1"/>
              </p:cNvSpPr>
              <p:nvPr/>
            </p:nvSpPr>
            <p:spPr bwMode="auto">
              <a:xfrm>
                <a:off x="4238" y="3048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0" name="Oval 59"/>
              <p:cNvSpPr>
                <a:spLocks noChangeArrowheads="1"/>
              </p:cNvSpPr>
              <p:nvPr/>
            </p:nvSpPr>
            <p:spPr bwMode="auto">
              <a:xfrm>
                <a:off x="4238" y="3199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1" name="Oval 60"/>
              <p:cNvSpPr>
                <a:spLocks noChangeArrowheads="1"/>
              </p:cNvSpPr>
              <p:nvPr/>
            </p:nvSpPr>
            <p:spPr bwMode="auto">
              <a:xfrm>
                <a:off x="3781" y="2785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2" name="Oval 61"/>
              <p:cNvSpPr>
                <a:spLocks noChangeArrowheads="1"/>
              </p:cNvSpPr>
              <p:nvPr/>
            </p:nvSpPr>
            <p:spPr bwMode="auto">
              <a:xfrm>
                <a:off x="3967" y="2783"/>
                <a:ext cx="86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3" name="Oval 62"/>
              <p:cNvSpPr>
                <a:spLocks noChangeArrowheads="1"/>
              </p:cNvSpPr>
              <p:nvPr/>
            </p:nvSpPr>
            <p:spPr bwMode="auto">
              <a:xfrm>
                <a:off x="3498" y="3044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4" name="Oval 63"/>
              <p:cNvSpPr>
                <a:spLocks noChangeArrowheads="1"/>
              </p:cNvSpPr>
              <p:nvPr/>
            </p:nvSpPr>
            <p:spPr bwMode="auto">
              <a:xfrm>
                <a:off x="3498" y="3195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5" name="Oval 64"/>
              <p:cNvSpPr>
                <a:spLocks noChangeArrowheads="1"/>
              </p:cNvSpPr>
              <p:nvPr/>
            </p:nvSpPr>
            <p:spPr bwMode="auto">
              <a:xfrm>
                <a:off x="3786" y="2056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6" name="Oval 65"/>
              <p:cNvSpPr>
                <a:spLocks noChangeArrowheads="1"/>
              </p:cNvSpPr>
              <p:nvPr/>
            </p:nvSpPr>
            <p:spPr bwMode="auto">
              <a:xfrm>
                <a:off x="3936" y="2056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7" name="Oval 66"/>
              <p:cNvSpPr>
                <a:spLocks noChangeArrowheads="1"/>
              </p:cNvSpPr>
              <p:nvPr/>
            </p:nvSpPr>
            <p:spPr bwMode="auto">
              <a:xfrm>
                <a:off x="3479" y="2348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8" name="Oval 67"/>
              <p:cNvSpPr>
                <a:spLocks noChangeArrowheads="1"/>
              </p:cNvSpPr>
              <p:nvPr/>
            </p:nvSpPr>
            <p:spPr bwMode="auto">
              <a:xfrm>
                <a:off x="3488" y="2489"/>
                <a:ext cx="86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39" name="Oval 68"/>
              <p:cNvSpPr>
                <a:spLocks noChangeArrowheads="1"/>
              </p:cNvSpPr>
              <p:nvPr/>
            </p:nvSpPr>
            <p:spPr bwMode="auto">
              <a:xfrm>
                <a:off x="4701" y="3505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40" name="Oval 69"/>
              <p:cNvSpPr>
                <a:spLocks noChangeArrowheads="1"/>
              </p:cNvSpPr>
              <p:nvPr/>
            </p:nvSpPr>
            <p:spPr bwMode="auto">
              <a:xfrm>
                <a:off x="4542" y="3514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27041" name="Group 70"/>
              <p:cNvGrpSpPr/>
              <p:nvPr/>
            </p:nvGrpSpPr>
            <p:grpSpPr bwMode="auto">
              <a:xfrm>
                <a:off x="4960" y="2344"/>
                <a:ext cx="92" cy="239"/>
                <a:chOff x="3073" y="3321"/>
                <a:chExt cx="110" cy="282"/>
              </a:xfrm>
            </p:grpSpPr>
            <p:sp>
              <p:nvSpPr>
                <p:cNvPr id="127059" name="Oval 71"/>
                <p:cNvSpPr>
                  <a:spLocks noChangeArrowheads="1"/>
                </p:cNvSpPr>
                <p:nvPr/>
              </p:nvSpPr>
              <p:spPr bwMode="auto">
                <a:xfrm>
                  <a:off x="3073" y="3492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60" name="Oval 72"/>
                <p:cNvSpPr>
                  <a:spLocks noChangeArrowheads="1"/>
                </p:cNvSpPr>
                <p:nvPr/>
              </p:nvSpPr>
              <p:spPr bwMode="auto">
                <a:xfrm>
                  <a:off x="3081" y="3321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7042" name="Oval 73"/>
              <p:cNvSpPr>
                <a:spLocks noChangeArrowheads="1"/>
              </p:cNvSpPr>
              <p:nvPr/>
            </p:nvSpPr>
            <p:spPr bwMode="auto">
              <a:xfrm>
                <a:off x="3934" y="3496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43" name="Oval 74"/>
              <p:cNvSpPr>
                <a:spLocks noChangeArrowheads="1"/>
              </p:cNvSpPr>
              <p:nvPr/>
            </p:nvSpPr>
            <p:spPr bwMode="auto">
              <a:xfrm>
                <a:off x="3793" y="3502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44" name="Oval 75"/>
              <p:cNvSpPr>
                <a:spLocks noChangeArrowheads="1"/>
              </p:cNvSpPr>
              <p:nvPr/>
            </p:nvSpPr>
            <p:spPr bwMode="auto">
              <a:xfrm>
                <a:off x="4690" y="2047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45" name="Oval 76"/>
              <p:cNvSpPr>
                <a:spLocks noChangeArrowheads="1"/>
              </p:cNvSpPr>
              <p:nvPr/>
            </p:nvSpPr>
            <p:spPr bwMode="auto">
              <a:xfrm>
                <a:off x="4509" y="2044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46" name="Oval 77"/>
              <p:cNvSpPr>
                <a:spLocks noChangeArrowheads="1"/>
              </p:cNvSpPr>
              <p:nvPr/>
            </p:nvSpPr>
            <p:spPr bwMode="auto">
              <a:xfrm>
                <a:off x="4981" y="3198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47" name="Oval 78"/>
              <p:cNvSpPr>
                <a:spLocks noChangeArrowheads="1"/>
              </p:cNvSpPr>
              <p:nvPr/>
            </p:nvSpPr>
            <p:spPr bwMode="auto">
              <a:xfrm>
                <a:off x="4988" y="3063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48" name="Freeform 79"/>
              <p:cNvSpPr/>
              <p:nvPr/>
            </p:nvSpPr>
            <p:spPr bwMode="auto">
              <a:xfrm>
                <a:off x="4951" y="2067"/>
                <a:ext cx="269" cy="796"/>
              </a:xfrm>
              <a:custGeom>
                <a:avLst/>
                <a:gdLst>
                  <a:gd name="T0" fmla="*/ 199 w 320"/>
                  <a:gd name="T1" fmla="*/ 13 h 940"/>
                  <a:gd name="T2" fmla="*/ 202 w 320"/>
                  <a:gd name="T3" fmla="*/ 13 h 940"/>
                  <a:gd name="T4" fmla="*/ 100 w 320"/>
                  <a:gd name="T5" fmla="*/ 92 h 940"/>
                  <a:gd name="T6" fmla="*/ 13 w 320"/>
                  <a:gd name="T7" fmla="*/ 244 h 940"/>
                  <a:gd name="T8" fmla="*/ 21 w 320"/>
                  <a:gd name="T9" fmla="*/ 443 h 940"/>
                  <a:gd name="T10" fmla="*/ 111 w 320"/>
                  <a:gd name="T11" fmla="*/ 587 h 940"/>
                  <a:gd name="T12" fmla="*/ 161 w 320"/>
                  <a:gd name="T13" fmla="*/ 634 h 940"/>
                  <a:gd name="T14" fmla="*/ 215 w 320"/>
                  <a:gd name="T15" fmla="*/ 666 h 940"/>
                  <a:gd name="T16" fmla="*/ 224 w 320"/>
                  <a:gd name="T17" fmla="*/ 674 h 940"/>
                  <a:gd name="T18" fmla="*/ 215 w 320"/>
                  <a:gd name="T19" fmla="*/ 666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49" name="Freeform 80"/>
              <p:cNvSpPr/>
              <p:nvPr/>
            </p:nvSpPr>
            <p:spPr bwMode="auto">
              <a:xfrm>
                <a:off x="4967" y="2781"/>
                <a:ext cx="269" cy="797"/>
              </a:xfrm>
              <a:custGeom>
                <a:avLst/>
                <a:gdLst>
                  <a:gd name="T0" fmla="*/ 199 w 320"/>
                  <a:gd name="T1" fmla="*/ 13 h 940"/>
                  <a:gd name="T2" fmla="*/ 202 w 320"/>
                  <a:gd name="T3" fmla="*/ 13 h 940"/>
                  <a:gd name="T4" fmla="*/ 100 w 320"/>
                  <a:gd name="T5" fmla="*/ 92 h 940"/>
                  <a:gd name="T6" fmla="*/ 13 w 320"/>
                  <a:gd name="T7" fmla="*/ 244 h 940"/>
                  <a:gd name="T8" fmla="*/ 21 w 320"/>
                  <a:gd name="T9" fmla="*/ 444 h 940"/>
                  <a:gd name="T10" fmla="*/ 111 w 320"/>
                  <a:gd name="T11" fmla="*/ 588 h 940"/>
                  <a:gd name="T12" fmla="*/ 161 w 320"/>
                  <a:gd name="T13" fmla="*/ 636 h 940"/>
                  <a:gd name="T14" fmla="*/ 215 w 320"/>
                  <a:gd name="T15" fmla="*/ 668 h 940"/>
                  <a:gd name="T16" fmla="*/ 224 w 320"/>
                  <a:gd name="T17" fmla="*/ 676 h 940"/>
                  <a:gd name="T18" fmla="*/ 215 w 320"/>
                  <a:gd name="T19" fmla="*/ 668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50" name="Freeform 81"/>
              <p:cNvSpPr/>
              <p:nvPr/>
            </p:nvSpPr>
            <p:spPr bwMode="auto">
              <a:xfrm rot="5400000" flipV="1">
                <a:off x="3792" y="3206"/>
                <a:ext cx="271" cy="789"/>
              </a:xfrm>
              <a:custGeom>
                <a:avLst/>
                <a:gdLst>
                  <a:gd name="T0" fmla="*/ 202 w 320"/>
                  <a:gd name="T1" fmla="*/ 13 h 940"/>
                  <a:gd name="T2" fmla="*/ 205 w 320"/>
                  <a:gd name="T3" fmla="*/ 13 h 940"/>
                  <a:gd name="T4" fmla="*/ 102 w 320"/>
                  <a:gd name="T5" fmla="*/ 91 h 940"/>
                  <a:gd name="T6" fmla="*/ 14 w 320"/>
                  <a:gd name="T7" fmla="*/ 239 h 940"/>
                  <a:gd name="T8" fmla="*/ 21 w 320"/>
                  <a:gd name="T9" fmla="*/ 436 h 940"/>
                  <a:gd name="T10" fmla="*/ 113 w 320"/>
                  <a:gd name="T11" fmla="*/ 577 h 940"/>
                  <a:gd name="T12" fmla="*/ 163 w 320"/>
                  <a:gd name="T13" fmla="*/ 624 h 940"/>
                  <a:gd name="T14" fmla="*/ 218 w 320"/>
                  <a:gd name="T15" fmla="*/ 655 h 940"/>
                  <a:gd name="T16" fmla="*/ 227 w 320"/>
                  <a:gd name="T17" fmla="*/ 662 h 940"/>
                  <a:gd name="T18" fmla="*/ 218 w 320"/>
                  <a:gd name="T19" fmla="*/ 655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51" name="Freeform 82"/>
              <p:cNvSpPr/>
              <p:nvPr/>
            </p:nvSpPr>
            <p:spPr bwMode="auto">
              <a:xfrm rot="5400000" flipV="1">
                <a:off x="4524" y="3232"/>
                <a:ext cx="271" cy="789"/>
              </a:xfrm>
              <a:custGeom>
                <a:avLst/>
                <a:gdLst>
                  <a:gd name="T0" fmla="*/ 202 w 320"/>
                  <a:gd name="T1" fmla="*/ 13 h 940"/>
                  <a:gd name="T2" fmla="*/ 205 w 320"/>
                  <a:gd name="T3" fmla="*/ 13 h 940"/>
                  <a:gd name="T4" fmla="*/ 102 w 320"/>
                  <a:gd name="T5" fmla="*/ 91 h 940"/>
                  <a:gd name="T6" fmla="*/ 14 w 320"/>
                  <a:gd name="T7" fmla="*/ 239 h 940"/>
                  <a:gd name="T8" fmla="*/ 21 w 320"/>
                  <a:gd name="T9" fmla="*/ 436 h 940"/>
                  <a:gd name="T10" fmla="*/ 113 w 320"/>
                  <a:gd name="T11" fmla="*/ 577 h 940"/>
                  <a:gd name="T12" fmla="*/ 163 w 320"/>
                  <a:gd name="T13" fmla="*/ 624 h 940"/>
                  <a:gd name="T14" fmla="*/ 218 w 320"/>
                  <a:gd name="T15" fmla="*/ 655 h 940"/>
                  <a:gd name="T16" fmla="*/ 227 w 320"/>
                  <a:gd name="T17" fmla="*/ 662 h 940"/>
                  <a:gd name="T18" fmla="*/ 218 w 320"/>
                  <a:gd name="T19" fmla="*/ 655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52" name="Freeform 83"/>
              <p:cNvSpPr/>
              <p:nvPr/>
            </p:nvSpPr>
            <p:spPr bwMode="auto">
              <a:xfrm flipH="1" flipV="1">
                <a:off x="3327" y="2027"/>
                <a:ext cx="269" cy="796"/>
              </a:xfrm>
              <a:custGeom>
                <a:avLst/>
                <a:gdLst>
                  <a:gd name="T0" fmla="*/ 199 w 320"/>
                  <a:gd name="T1" fmla="*/ 13 h 940"/>
                  <a:gd name="T2" fmla="*/ 202 w 320"/>
                  <a:gd name="T3" fmla="*/ 13 h 940"/>
                  <a:gd name="T4" fmla="*/ 100 w 320"/>
                  <a:gd name="T5" fmla="*/ 92 h 940"/>
                  <a:gd name="T6" fmla="*/ 13 w 320"/>
                  <a:gd name="T7" fmla="*/ 244 h 940"/>
                  <a:gd name="T8" fmla="*/ 21 w 320"/>
                  <a:gd name="T9" fmla="*/ 443 h 940"/>
                  <a:gd name="T10" fmla="*/ 111 w 320"/>
                  <a:gd name="T11" fmla="*/ 587 h 940"/>
                  <a:gd name="T12" fmla="*/ 161 w 320"/>
                  <a:gd name="T13" fmla="*/ 634 h 940"/>
                  <a:gd name="T14" fmla="*/ 215 w 320"/>
                  <a:gd name="T15" fmla="*/ 666 h 940"/>
                  <a:gd name="T16" fmla="*/ 224 w 320"/>
                  <a:gd name="T17" fmla="*/ 674 h 940"/>
                  <a:gd name="T18" fmla="*/ 215 w 320"/>
                  <a:gd name="T19" fmla="*/ 666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7053" name="Freeform 84"/>
              <p:cNvSpPr/>
              <p:nvPr/>
            </p:nvSpPr>
            <p:spPr bwMode="auto">
              <a:xfrm flipH="1" flipV="1">
                <a:off x="3332" y="2786"/>
                <a:ext cx="269" cy="796"/>
              </a:xfrm>
              <a:custGeom>
                <a:avLst/>
                <a:gdLst>
                  <a:gd name="T0" fmla="*/ 199 w 320"/>
                  <a:gd name="T1" fmla="*/ 13 h 940"/>
                  <a:gd name="T2" fmla="*/ 202 w 320"/>
                  <a:gd name="T3" fmla="*/ 13 h 940"/>
                  <a:gd name="T4" fmla="*/ 100 w 320"/>
                  <a:gd name="T5" fmla="*/ 92 h 940"/>
                  <a:gd name="T6" fmla="*/ 13 w 320"/>
                  <a:gd name="T7" fmla="*/ 244 h 940"/>
                  <a:gd name="T8" fmla="*/ 21 w 320"/>
                  <a:gd name="T9" fmla="*/ 443 h 940"/>
                  <a:gd name="T10" fmla="*/ 111 w 320"/>
                  <a:gd name="T11" fmla="*/ 587 h 940"/>
                  <a:gd name="T12" fmla="*/ 161 w 320"/>
                  <a:gd name="T13" fmla="*/ 634 h 940"/>
                  <a:gd name="T14" fmla="*/ 215 w 320"/>
                  <a:gd name="T15" fmla="*/ 666 h 940"/>
                  <a:gd name="T16" fmla="*/ 224 w 320"/>
                  <a:gd name="T17" fmla="*/ 674 h 940"/>
                  <a:gd name="T18" fmla="*/ 215 w 320"/>
                  <a:gd name="T19" fmla="*/ 666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9125" name="Text Box 85"/>
              <p:cNvSpPr txBox="1">
                <a:spLocks noChangeArrowheads="1"/>
              </p:cNvSpPr>
              <p:nvPr/>
            </p:nvSpPr>
            <p:spPr bwMode="auto">
              <a:xfrm>
                <a:off x="3751" y="3038"/>
                <a:ext cx="513" cy="287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rPr>
                  <a:t>P+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endParaRPr>
              </a:p>
            </p:txBody>
          </p:sp>
          <p:sp>
            <p:nvSpPr>
              <p:cNvPr id="599126" name="Text Box 86"/>
              <p:cNvSpPr txBox="1">
                <a:spLocks noChangeArrowheads="1"/>
              </p:cNvSpPr>
              <p:nvPr/>
            </p:nvSpPr>
            <p:spPr bwMode="auto">
              <a:xfrm>
                <a:off x="3767" y="2295"/>
                <a:ext cx="371" cy="287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rPr>
                  <a:t>si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endParaRPr>
              </a:p>
            </p:txBody>
          </p:sp>
          <p:sp>
            <p:nvSpPr>
              <p:cNvPr id="599127" name="Text Box 87"/>
              <p:cNvSpPr txBox="1">
                <a:spLocks noChangeArrowheads="1"/>
              </p:cNvSpPr>
              <p:nvPr/>
            </p:nvSpPr>
            <p:spPr bwMode="auto">
              <a:xfrm>
                <a:off x="4487" y="2299"/>
                <a:ext cx="372" cy="289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rPr>
                  <a:t>si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endParaRPr>
              </a:p>
            </p:txBody>
          </p:sp>
          <p:sp>
            <p:nvSpPr>
              <p:cNvPr id="599128" name="Text Box 88"/>
              <p:cNvSpPr txBox="1">
                <a:spLocks noChangeArrowheads="1"/>
              </p:cNvSpPr>
              <p:nvPr/>
            </p:nvSpPr>
            <p:spPr bwMode="auto">
              <a:xfrm>
                <a:off x="4523" y="3038"/>
                <a:ext cx="371" cy="287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rPr>
                  <a:t>si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endParaRPr>
              </a:p>
            </p:txBody>
          </p:sp>
          <p:sp>
            <p:nvSpPr>
              <p:cNvPr id="127058" name="Oval 89"/>
              <p:cNvSpPr>
                <a:spLocks noChangeArrowheads="1"/>
              </p:cNvSpPr>
              <p:nvPr/>
            </p:nvSpPr>
            <p:spPr bwMode="auto">
              <a:xfrm>
                <a:off x="4215" y="2783"/>
                <a:ext cx="86" cy="9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052" y="3761"/>
              <a:ext cx="24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硅晶体中掺磷出现自由电子</a:t>
              </a:r>
              <a:endPara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" name="Group 91"/>
          <p:cNvGrpSpPr/>
          <p:nvPr/>
        </p:nvGrpSpPr>
        <p:grpSpPr bwMode="auto">
          <a:xfrm>
            <a:off x="6227763" y="406400"/>
            <a:ext cx="2557462" cy="2038350"/>
            <a:chOff x="3936" y="149"/>
            <a:chExt cx="1611" cy="1284"/>
          </a:xfrm>
        </p:grpSpPr>
        <p:sp>
          <p:nvSpPr>
            <p:cNvPr id="599132" name="Rectangle 92"/>
            <p:cNvSpPr>
              <a:spLocks noChangeArrowheads="1"/>
            </p:cNvSpPr>
            <p:nvPr/>
          </p:nvSpPr>
          <p:spPr bwMode="auto">
            <a:xfrm>
              <a:off x="4005" y="149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磷</a:t>
              </a:r>
              <a:r>
                <a:rPr kumimoji="1" lang="zh-CN" altLang="en-US" sz="2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</a:t>
              </a: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pSp>
          <p:nvGrpSpPr>
            <p:cNvPr id="126989" name="Group 93"/>
            <p:cNvGrpSpPr/>
            <p:nvPr/>
          </p:nvGrpSpPr>
          <p:grpSpPr bwMode="auto">
            <a:xfrm>
              <a:off x="3936" y="329"/>
              <a:ext cx="1611" cy="1104"/>
              <a:chOff x="3936" y="329"/>
              <a:chExt cx="1611" cy="1104"/>
            </a:xfrm>
          </p:grpSpPr>
          <p:sp>
            <p:nvSpPr>
              <p:cNvPr id="599134" name="Text Box 94"/>
              <p:cNvSpPr txBox="1">
                <a:spLocks noChangeArrowheads="1"/>
              </p:cNvSpPr>
              <p:nvPr/>
            </p:nvSpPr>
            <p:spPr bwMode="auto">
              <a:xfrm>
                <a:off x="4008" y="432"/>
                <a:ext cx="43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15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9135" name="Text Box 95"/>
              <p:cNvSpPr txBox="1">
                <a:spLocks noChangeArrowheads="1"/>
              </p:cNvSpPr>
              <p:nvPr/>
            </p:nvSpPr>
            <p:spPr bwMode="auto">
              <a:xfrm>
                <a:off x="3936" y="1104"/>
                <a:ext cx="63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2-8-5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6992" name="Group 96"/>
              <p:cNvGrpSpPr/>
              <p:nvPr/>
            </p:nvGrpSpPr>
            <p:grpSpPr bwMode="auto">
              <a:xfrm>
                <a:off x="4425" y="329"/>
                <a:ext cx="1122" cy="1104"/>
                <a:chOff x="4425" y="329"/>
                <a:chExt cx="1122" cy="1104"/>
              </a:xfrm>
            </p:grpSpPr>
            <p:sp>
              <p:nvSpPr>
                <p:cNvPr id="126993" name="Oval 97"/>
                <p:cNvSpPr>
                  <a:spLocks noChangeArrowheads="1"/>
                </p:cNvSpPr>
                <p:nvPr/>
              </p:nvSpPr>
              <p:spPr bwMode="auto">
                <a:xfrm>
                  <a:off x="4759" y="674"/>
                  <a:ext cx="481" cy="47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4" name="Oval 98"/>
                <p:cNvSpPr>
                  <a:spLocks noChangeArrowheads="1"/>
                </p:cNvSpPr>
                <p:nvPr/>
              </p:nvSpPr>
              <p:spPr bwMode="auto">
                <a:xfrm>
                  <a:off x="4859" y="773"/>
                  <a:ext cx="275" cy="271"/>
                </a:xfrm>
                <a:prstGeom prst="ellipse">
                  <a:avLst/>
                </a:prstGeom>
                <a:solidFill>
                  <a:srgbClr val="CCFFCC"/>
                </a:solidFill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5" name="Oval 99"/>
                <p:cNvSpPr>
                  <a:spLocks noChangeArrowheads="1"/>
                </p:cNvSpPr>
                <p:nvPr/>
              </p:nvSpPr>
              <p:spPr bwMode="auto">
                <a:xfrm>
                  <a:off x="4595" y="533"/>
                  <a:ext cx="791" cy="76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6" name="Oval 100"/>
                <p:cNvSpPr>
                  <a:spLocks noChangeArrowheads="1"/>
                </p:cNvSpPr>
                <p:nvPr/>
              </p:nvSpPr>
              <p:spPr bwMode="auto">
                <a:xfrm>
                  <a:off x="4461" y="384"/>
                  <a:ext cx="1051" cy="10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9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911" y="721"/>
                  <a:ext cx="198" cy="288"/>
                </a:xfrm>
                <a:prstGeom prst="rect">
                  <a:avLst/>
                </a:prstGeom>
                <a:noFill/>
                <a:ln w="25400">
                  <a:noFill/>
                  <a:prstDash val="dash"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  <a:ea typeface="长城楷体" pitchFamily="49" charset="-122"/>
                    </a:rPr>
                    <a:t>p</a:t>
                  </a:r>
                  <a:endPara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endParaRPr>
                </a:p>
              </p:txBody>
            </p:sp>
            <p:sp>
              <p:nvSpPr>
                <p:cNvPr id="126998" name="Oval 102"/>
                <p:cNvSpPr>
                  <a:spLocks noChangeArrowheads="1"/>
                </p:cNvSpPr>
                <p:nvPr/>
              </p:nvSpPr>
              <p:spPr bwMode="auto">
                <a:xfrm>
                  <a:off x="4425" y="719"/>
                  <a:ext cx="89" cy="102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999" name="Oval 103"/>
                <p:cNvSpPr>
                  <a:spLocks noChangeArrowheads="1"/>
                </p:cNvSpPr>
                <p:nvPr/>
              </p:nvSpPr>
              <p:spPr bwMode="auto">
                <a:xfrm>
                  <a:off x="5303" y="1265"/>
                  <a:ext cx="89" cy="102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0" name="Oval 104"/>
                <p:cNvSpPr>
                  <a:spLocks noChangeArrowheads="1"/>
                </p:cNvSpPr>
                <p:nvPr/>
              </p:nvSpPr>
              <p:spPr bwMode="auto">
                <a:xfrm>
                  <a:off x="5458" y="733"/>
                  <a:ext cx="89" cy="103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1" name="Oval 105"/>
                <p:cNvSpPr>
                  <a:spLocks noChangeArrowheads="1"/>
                </p:cNvSpPr>
                <p:nvPr/>
              </p:nvSpPr>
              <p:spPr bwMode="auto">
                <a:xfrm>
                  <a:off x="4970" y="329"/>
                  <a:ext cx="89" cy="102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2" name="Oval 106"/>
                <p:cNvSpPr>
                  <a:spLocks noChangeArrowheads="1"/>
                </p:cNvSpPr>
                <p:nvPr/>
              </p:nvSpPr>
              <p:spPr bwMode="auto">
                <a:xfrm>
                  <a:off x="4581" y="1247"/>
                  <a:ext cx="89" cy="102"/>
                </a:xfrm>
                <a:prstGeom prst="ellipse">
                  <a:avLst/>
                </a:prstGeom>
                <a:solidFill>
                  <a:srgbClr val="0000FF"/>
                </a:solidFill>
                <a:ln w="25400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3" name="Oval 107"/>
                <p:cNvSpPr>
                  <a:spLocks noChangeArrowheads="1"/>
                </p:cNvSpPr>
                <p:nvPr/>
              </p:nvSpPr>
              <p:spPr bwMode="auto">
                <a:xfrm>
                  <a:off x="4956" y="1092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4" name="Oval 108"/>
                <p:cNvSpPr>
                  <a:spLocks noChangeArrowheads="1"/>
                </p:cNvSpPr>
                <p:nvPr/>
              </p:nvSpPr>
              <p:spPr bwMode="auto">
                <a:xfrm>
                  <a:off x="4956" y="636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5" name="Oval 109"/>
                <p:cNvSpPr>
                  <a:spLocks noChangeArrowheads="1"/>
                </p:cNvSpPr>
                <p:nvPr/>
              </p:nvSpPr>
              <p:spPr bwMode="auto">
                <a:xfrm>
                  <a:off x="4956" y="492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6" name="Oval 110"/>
                <p:cNvSpPr>
                  <a:spLocks noChangeArrowheads="1"/>
                </p:cNvSpPr>
                <p:nvPr/>
              </p:nvSpPr>
              <p:spPr bwMode="auto">
                <a:xfrm>
                  <a:off x="4944" y="1260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7" name="Oval 111"/>
                <p:cNvSpPr>
                  <a:spLocks noChangeArrowheads="1"/>
                </p:cNvSpPr>
                <p:nvPr/>
              </p:nvSpPr>
              <p:spPr bwMode="auto">
                <a:xfrm>
                  <a:off x="4548" y="888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8" name="Oval 112"/>
                <p:cNvSpPr>
                  <a:spLocks noChangeArrowheads="1"/>
                </p:cNvSpPr>
                <p:nvPr/>
              </p:nvSpPr>
              <p:spPr bwMode="auto">
                <a:xfrm>
                  <a:off x="5304" y="888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09" name="Oval 113"/>
                <p:cNvSpPr>
                  <a:spLocks noChangeArrowheads="1"/>
                </p:cNvSpPr>
                <p:nvPr/>
              </p:nvSpPr>
              <p:spPr bwMode="auto">
                <a:xfrm>
                  <a:off x="4680" y="588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10" name="Oval 114"/>
                <p:cNvSpPr>
                  <a:spLocks noChangeArrowheads="1"/>
                </p:cNvSpPr>
                <p:nvPr/>
              </p:nvSpPr>
              <p:spPr bwMode="auto">
                <a:xfrm>
                  <a:off x="5244" y="612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11" name="Oval 115"/>
                <p:cNvSpPr>
                  <a:spLocks noChangeArrowheads="1"/>
                </p:cNvSpPr>
                <p:nvPr/>
              </p:nvSpPr>
              <p:spPr bwMode="auto">
                <a:xfrm>
                  <a:off x="4680" y="1140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012" name="Oval 116"/>
                <p:cNvSpPr>
                  <a:spLocks noChangeArrowheads="1"/>
                </p:cNvSpPr>
                <p:nvPr/>
              </p:nvSpPr>
              <p:spPr bwMode="auto">
                <a:xfrm>
                  <a:off x="5220" y="1116"/>
                  <a:ext cx="91" cy="91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wrap="none" lIns="92075" tIns="46038" rIns="92075" bIns="46038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9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2" grpId="0" animBg="1" autoUpdateAnimBg="0"/>
      <p:bldP spid="599043" grpId="0" autoUpdateAnimBg="0"/>
      <p:bldP spid="599044" grpId="0" autoUpdateAnimBg="0"/>
      <p:bldP spid="599045" grpId="0" autoUpdateAnimBg="0"/>
      <p:bldP spid="599046" grpId="0" animBg="1"/>
      <p:bldP spid="59904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2" name="Text Box 4"/>
          <p:cNvSpPr txBox="1">
            <a:spLocks noChangeArrowheads="1"/>
          </p:cNvSpPr>
          <p:nvPr/>
        </p:nvSpPr>
        <p:spPr bwMode="auto">
          <a:xfrm>
            <a:off x="179388" y="404813"/>
            <a:ext cx="6851650" cy="132562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marL="514350" indent="-514350">
              <a:spcBef>
                <a:spcPct val="50000"/>
              </a:spcBef>
              <a:buAutoNum type="arabicPeriod" startAt="2"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动态分析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了解内容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)</a:t>
            </a:r>
            <a:endParaRPr kumimoji="1" lang="en-US" altLang="zh-CN" sz="3200" b="1" dirty="0" smtClean="0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</a:endParaRPr>
          </a:p>
          <a:p>
            <a:pPr marL="514350" indent="-514350">
              <a:spcBef>
                <a:spcPct val="50000"/>
              </a:spcBef>
              <a:buAutoNum type="arabicPeriod" startAt="2"/>
            </a:pPr>
            <a:endParaRPr kumimoji="1" lang="zh-CN" altLang="en-US" sz="3200" b="1" dirty="0">
              <a:solidFill>
                <a:srgbClr val="FF0000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28773" name="Rectangle 5"/>
          <p:cNvSpPr>
            <a:spLocks noChangeArrowheads="1"/>
          </p:cNvSpPr>
          <p:nvPr/>
        </p:nvSpPr>
        <p:spPr bwMode="auto">
          <a:xfrm>
            <a:off x="611188" y="908050"/>
            <a:ext cx="8458200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动态：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放大电路有信号输入（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  <a:sym typeface="Symbol" pitchFamily="18" charset="2"/>
              </a:rPr>
              <a:t>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）时的工作状态。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28774" name="Rectangle 6"/>
          <p:cNvSpPr>
            <a:spLocks noChangeArrowheads="1"/>
          </p:cNvSpPr>
          <p:nvPr/>
        </p:nvSpPr>
        <p:spPr bwMode="auto">
          <a:xfrm>
            <a:off x="468313" y="2419350"/>
            <a:ext cx="6323012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分析方法：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微变等效电路法，图解法。</a:t>
            </a: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所用电路：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放大电路的交流通路。</a:t>
            </a: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28775" name="Rectangle 7"/>
          <p:cNvSpPr>
            <a:spLocks noChangeArrowheads="1"/>
          </p:cNvSpPr>
          <p:nvPr/>
        </p:nvSpPr>
        <p:spPr bwMode="auto">
          <a:xfrm>
            <a:off x="539750" y="1412875"/>
            <a:ext cx="8458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动态分析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计算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等。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28776" name="Rectangle 8"/>
          <p:cNvSpPr>
            <a:spLocks noChangeArrowheads="1"/>
          </p:cNvSpPr>
          <p:nvPr/>
        </p:nvSpPr>
        <p:spPr bwMode="auto">
          <a:xfrm>
            <a:off x="468313" y="1916113"/>
            <a:ext cx="79914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分析对象：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各极电压和电流的交流分量。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28777" name="Rectangle 9"/>
          <p:cNvSpPr>
            <a:spLocks noChangeArrowheads="1"/>
          </p:cNvSpPr>
          <p:nvPr/>
        </p:nvSpPr>
        <p:spPr bwMode="auto">
          <a:xfrm>
            <a:off x="457200" y="3282950"/>
            <a:ext cx="8686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目的：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确定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、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与电路参数的关系。</a:t>
            </a: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2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2" grpId="0" autoUpdateAnimBg="0" build="p"/>
      <p:bldP spid="928773" grpId="0" autoUpdateAnimBg="0"/>
      <p:bldP spid="928774" grpId="0" autoUpdateAnimBg="0"/>
      <p:bldP spid="928775" grpId="0" autoUpdateAnimBg="0"/>
      <p:bldP spid="928776" grpId="0" autoUpdateAnimBg="0" build="p"/>
      <p:bldP spid="928777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Text Box 2"/>
          <p:cNvSpPr txBox="1">
            <a:spLocks noChangeArrowheads="1"/>
          </p:cNvSpPr>
          <p:nvPr/>
        </p:nvSpPr>
        <p:spPr bwMode="auto">
          <a:xfrm>
            <a:off x="179388" y="404813"/>
            <a:ext cx="745013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引入动态电路后会引起的失真</a:t>
            </a:r>
            <a:endParaRPr kumimoji="1" lang="en-US" altLang="zh-CN" sz="3200" b="1" dirty="0" smtClean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179388" y="836613"/>
            <a:ext cx="43783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波形的非线性失真 </a:t>
            </a:r>
            <a:endParaRPr kumimoji="1"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5412" name="Text Box 4"/>
          <p:cNvSpPr txBox="1">
            <a:spLocks noChangeArrowheads="1"/>
          </p:cNvSpPr>
          <p:nvPr/>
        </p:nvSpPr>
        <p:spPr bwMode="auto">
          <a:xfrm>
            <a:off x="2570163" y="1303338"/>
            <a:ext cx="5067300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点太低，信号进入截止区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5413" name="Text Box 5"/>
          <p:cNvSpPr txBox="1">
            <a:spLocks noChangeArrowheads="1"/>
          </p:cNvSpPr>
          <p:nvPr/>
        </p:nvSpPr>
        <p:spPr bwMode="auto">
          <a:xfrm>
            <a:off x="3925888" y="4729163"/>
            <a:ext cx="85725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3200" b="1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endParaRPr kumimoji="1" lang="en-US" altLang="zh-CN" sz="32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704975" y="1747838"/>
            <a:ext cx="3355975" cy="3141662"/>
            <a:chOff x="1152" y="1785"/>
            <a:chExt cx="2289" cy="1979"/>
          </a:xfrm>
        </p:grpSpPr>
        <p:sp>
          <p:nvSpPr>
            <p:cNvPr id="171041" name="Line 7"/>
            <p:cNvSpPr>
              <a:spLocks noChangeShapeType="1"/>
            </p:cNvSpPr>
            <p:nvPr/>
          </p:nvSpPr>
          <p:spPr bwMode="auto">
            <a:xfrm>
              <a:off x="1274" y="2268"/>
              <a:ext cx="1352" cy="12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5416" name="Text Box 8"/>
            <p:cNvSpPr txBox="1">
              <a:spLocks noChangeArrowheads="1"/>
            </p:cNvSpPr>
            <p:nvPr/>
          </p:nvSpPr>
          <p:spPr bwMode="auto">
            <a:xfrm>
              <a:off x="1340" y="1785"/>
              <a:ext cx="482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85417" name="Text Box 9"/>
            <p:cNvSpPr txBox="1">
              <a:spLocks noChangeArrowheads="1"/>
            </p:cNvSpPr>
            <p:nvPr/>
          </p:nvSpPr>
          <p:spPr bwMode="auto">
            <a:xfrm>
              <a:off x="2954" y="3297"/>
              <a:ext cx="487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71044" name="Line 10"/>
            <p:cNvSpPr>
              <a:spLocks noChangeShapeType="1"/>
            </p:cNvSpPr>
            <p:nvPr/>
          </p:nvSpPr>
          <p:spPr bwMode="auto">
            <a:xfrm flipV="1">
              <a:off x="1285" y="3539"/>
              <a:ext cx="17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5" name="Line 11"/>
            <p:cNvSpPr>
              <a:spLocks noChangeShapeType="1"/>
            </p:cNvSpPr>
            <p:nvPr/>
          </p:nvSpPr>
          <p:spPr bwMode="auto">
            <a:xfrm flipH="1" flipV="1">
              <a:off x="1298" y="1858"/>
              <a:ext cx="0" cy="1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6" name="Freeform 12"/>
            <p:cNvSpPr/>
            <p:nvPr/>
          </p:nvSpPr>
          <p:spPr bwMode="auto">
            <a:xfrm>
              <a:off x="1286" y="3425"/>
              <a:ext cx="1419" cy="102"/>
            </a:xfrm>
            <a:custGeom>
              <a:avLst/>
              <a:gdLst>
                <a:gd name="T0" fmla="*/ 7 w 2387"/>
                <a:gd name="T1" fmla="*/ 79 h 131"/>
                <a:gd name="T2" fmla="*/ 24 w 2387"/>
                <a:gd name="T3" fmla="*/ 58 h 131"/>
                <a:gd name="T4" fmla="*/ 152 w 2387"/>
                <a:gd name="T5" fmla="*/ 15 h 131"/>
                <a:gd name="T6" fmla="*/ 844 w 238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7"/>
                <a:gd name="T13" fmla="*/ 0 h 131"/>
                <a:gd name="T14" fmla="*/ 2387 w 238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7" name="Freeform 13"/>
            <p:cNvSpPr/>
            <p:nvPr/>
          </p:nvSpPr>
          <p:spPr bwMode="auto">
            <a:xfrm>
              <a:off x="1309" y="3118"/>
              <a:ext cx="1349" cy="410"/>
            </a:xfrm>
            <a:custGeom>
              <a:avLst/>
              <a:gdLst>
                <a:gd name="T0" fmla="*/ 0 w 2308"/>
                <a:gd name="T1" fmla="*/ 334 h 504"/>
                <a:gd name="T2" fmla="*/ 5 w 2308"/>
                <a:gd name="T3" fmla="*/ 207 h 504"/>
                <a:gd name="T4" fmla="*/ 18 w 2308"/>
                <a:gd name="T5" fmla="*/ 183 h 504"/>
                <a:gd name="T6" fmla="*/ 59 w 2308"/>
                <a:gd name="T7" fmla="*/ 103 h 504"/>
                <a:gd name="T8" fmla="*/ 116 w 2308"/>
                <a:gd name="T9" fmla="*/ 48 h 504"/>
                <a:gd name="T10" fmla="*/ 255 w 2308"/>
                <a:gd name="T11" fmla="*/ 32 h 504"/>
                <a:gd name="T12" fmla="*/ 78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8" name="Freeform 14"/>
            <p:cNvSpPr/>
            <p:nvPr/>
          </p:nvSpPr>
          <p:spPr bwMode="auto">
            <a:xfrm>
              <a:off x="1295" y="2803"/>
              <a:ext cx="1344" cy="725"/>
            </a:xfrm>
            <a:custGeom>
              <a:avLst/>
              <a:gdLst>
                <a:gd name="T0" fmla="*/ 0 w 2299"/>
                <a:gd name="T1" fmla="*/ 554 h 948"/>
                <a:gd name="T2" fmla="*/ 19 w 2299"/>
                <a:gd name="T3" fmla="*/ 239 h 948"/>
                <a:gd name="T4" fmla="*/ 72 w 2299"/>
                <a:gd name="T5" fmla="*/ 91 h 948"/>
                <a:gd name="T6" fmla="*/ 141 w 2299"/>
                <a:gd name="T7" fmla="*/ 41 h 948"/>
                <a:gd name="T8" fmla="*/ 413 w 2299"/>
                <a:gd name="T9" fmla="*/ 7 h 948"/>
                <a:gd name="T10" fmla="*/ 786 w 2299"/>
                <a:gd name="T11" fmla="*/ 0 h 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9"/>
                <a:gd name="T19" fmla="*/ 0 h 948"/>
                <a:gd name="T20" fmla="*/ 2299 w 2299"/>
                <a:gd name="T21" fmla="*/ 948 h 9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49" name="Freeform 15"/>
            <p:cNvSpPr/>
            <p:nvPr/>
          </p:nvSpPr>
          <p:spPr bwMode="auto">
            <a:xfrm>
              <a:off x="1297" y="2494"/>
              <a:ext cx="1300" cy="1012"/>
            </a:xfrm>
            <a:custGeom>
              <a:avLst/>
              <a:gdLst>
                <a:gd name="T0" fmla="*/ 0 w 2224"/>
                <a:gd name="T1" fmla="*/ 573 h 1788"/>
                <a:gd name="T2" fmla="*/ 30 w 2224"/>
                <a:gd name="T3" fmla="*/ 242 h 1788"/>
                <a:gd name="T4" fmla="*/ 38 w 2224"/>
                <a:gd name="T5" fmla="*/ 100 h 1788"/>
                <a:gd name="T6" fmla="*/ 71 w 2224"/>
                <a:gd name="T7" fmla="*/ 40 h 1788"/>
                <a:gd name="T8" fmla="*/ 219 w 2224"/>
                <a:gd name="T9" fmla="*/ 11 h 1788"/>
                <a:gd name="T10" fmla="*/ 760 w 2224"/>
                <a:gd name="T11" fmla="*/ 0 h 1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4"/>
                <a:gd name="T19" fmla="*/ 0 h 1788"/>
                <a:gd name="T20" fmla="*/ 2224 w 2224"/>
                <a:gd name="T21" fmla="*/ 1788 h 17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50" name="Freeform 16"/>
            <p:cNvSpPr/>
            <p:nvPr/>
          </p:nvSpPr>
          <p:spPr bwMode="auto">
            <a:xfrm>
              <a:off x="1297" y="2162"/>
              <a:ext cx="1293" cy="1366"/>
            </a:xfrm>
            <a:custGeom>
              <a:avLst/>
              <a:gdLst>
                <a:gd name="T0" fmla="*/ 0 w 2212"/>
                <a:gd name="T1" fmla="*/ 785 h 2377"/>
                <a:gd name="T2" fmla="*/ 32 w 2212"/>
                <a:gd name="T3" fmla="*/ 412 h 2377"/>
                <a:gd name="T4" fmla="*/ 64 w 2212"/>
                <a:gd name="T5" fmla="*/ 122 h 2377"/>
                <a:gd name="T6" fmla="*/ 182 w 2212"/>
                <a:gd name="T7" fmla="*/ 20 h 2377"/>
                <a:gd name="T8" fmla="*/ 756 w 2212"/>
                <a:gd name="T9" fmla="*/ 1 h 2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2"/>
                <a:gd name="T16" fmla="*/ 0 h 2377"/>
                <a:gd name="T17" fmla="*/ 2212 w 2212"/>
                <a:gd name="T18" fmla="*/ 2377 h 2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5425" name="Rectangle 17"/>
            <p:cNvSpPr>
              <a:spLocks noChangeArrowheads="1"/>
            </p:cNvSpPr>
            <p:nvPr/>
          </p:nvSpPr>
          <p:spPr bwMode="auto">
            <a:xfrm>
              <a:off x="1152" y="3437"/>
              <a:ext cx="30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3590925" y="3848100"/>
            <a:ext cx="530225" cy="546100"/>
            <a:chOff x="3195" y="2004"/>
            <a:chExt cx="361" cy="344"/>
          </a:xfrm>
        </p:grpSpPr>
        <p:sp>
          <p:nvSpPr>
            <p:cNvPr id="785427" name="Rectangle 19"/>
            <p:cNvSpPr>
              <a:spLocks noChangeArrowheads="1"/>
            </p:cNvSpPr>
            <p:nvPr/>
          </p:nvSpPr>
          <p:spPr bwMode="auto">
            <a:xfrm>
              <a:off x="3195" y="200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Q</a:t>
              </a:r>
              <a:endParaRPr kumimoji="1" lang="en-US" altLang="zh-CN" sz="3200" b="1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71040" name="Oval 20"/>
            <p:cNvSpPr>
              <a:spLocks noChangeArrowheads="1"/>
            </p:cNvSpPr>
            <p:nvPr/>
          </p:nvSpPr>
          <p:spPr bwMode="auto">
            <a:xfrm>
              <a:off x="3251" y="2280"/>
              <a:ext cx="68" cy="68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3268663" y="4605338"/>
            <a:ext cx="828675" cy="839787"/>
            <a:chOff x="3503" y="2649"/>
            <a:chExt cx="565" cy="529"/>
          </a:xfrm>
        </p:grpSpPr>
        <p:sp>
          <p:nvSpPr>
            <p:cNvPr id="171035" name="Freeform 22"/>
            <p:cNvSpPr/>
            <p:nvPr/>
          </p:nvSpPr>
          <p:spPr bwMode="auto">
            <a:xfrm rot="5400000" flipH="1" flipV="1">
              <a:off x="3519" y="2633"/>
              <a:ext cx="265" cy="297"/>
            </a:xfrm>
            <a:custGeom>
              <a:avLst/>
              <a:gdLst>
                <a:gd name="T0" fmla="*/ 0 w 344"/>
                <a:gd name="T1" fmla="*/ 209 h 423"/>
                <a:gd name="T2" fmla="*/ 97 w 344"/>
                <a:gd name="T3" fmla="*/ 1 h 423"/>
                <a:gd name="T4" fmla="*/ 204 w 344"/>
                <a:gd name="T5" fmla="*/ 201 h 423"/>
                <a:gd name="T6" fmla="*/ 0 60000 65536"/>
                <a:gd name="T7" fmla="*/ 0 60000 65536"/>
                <a:gd name="T8" fmla="*/ 0 60000 65536"/>
                <a:gd name="T9" fmla="*/ 0 w 344"/>
                <a:gd name="T10" fmla="*/ 0 h 423"/>
                <a:gd name="T11" fmla="*/ 344 w 344"/>
                <a:gd name="T12" fmla="*/ 423 h 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423">
                  <a:moveTo>
                    <a:pt x="0" y="423"/>
                  </a:moveTo>
                  <a:cubicBezTo>
                    <a:pt x="53" y="214"/>
                    <a:pt x="107" y="6"/>
                    <a:pt x="164" y="3"/>
                  </a:cubicBezTo>
                  <a:cubicBezTo>
                    <a:pt x="221" y="0"/>
                    <a:pt x="314" y="341"/>
                    <a:pt x="344" y="408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6" name="Freeform 23"/>
            <p:cNvSpPr/>
            <p:nvPr/>
          </p:nvSpPr>
          <p:spPr bwMode="auto">
            <a:xfrm rot="5400000" flipH="1">
              <a:off x="3788" y="2905"/>
              <a:ext cx="266" cy="280"/>
            </a:xfrm>
            <a:custGeom>
              <a:avLst/>
              <a:gdLst>
                <a:gd name="T0" fmla="*/ 0 w 344"/>
                <a:gd name="T1" fmla="*/ 185 h 423"/>
                <a:gd name="T2" fmla="*/ 98 w 344"/>
                <a:gd name="T3" fmla="*/ 1 h 423"/>
                <a:gd name="T4" fmla="*/ 206 w 344"/>
                <a:gd name="T5" fmla="*/ 179 h 423"/>
                <a:gd name="T6" fmla="*/ 0 60000 65536"/>
                <a:gd name="T7" fmla="*/ 0 60000 65536"/>
                <a:gd name="T8" fmla="*/ 0 60000 65536"/>
                <a:gd name="T9" fmla="*/ 0 w 344"/>
                <a:gd name="T10" fmla="*/ 0 h 423"/>
                <a:gd name="T11" fmla="*/ 344 w 344"/>
                <a:gd name="T12" fmla="*/ 423 h 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423">
                  <a:moveTo>
                    <a:pt x="0" y="423"/>
                  </a:moveTo>
                  <a:cubicBezTo>
                    <a:pt x="53" y="214"/>
                    <a:pt x="107" y="6"/>
                    <a:pt x="164" y="3"/>
                  </a:cubicBezTo>
                  <a:cubicBezTo>
                    <a:pt x="221" y="0"/>
                    <a:pt x="314" y="341"/>
                    <a:pt x="344" y="408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71037" name="Rectangle 24"/>
            <p:cNvSpPr>
              <a:spLocks noChangeArrowheads="1"/>
            </p:cNvSpPr>
            <p:nvPr/>
          </p:nvSpPr>
          <p:spPr bwMode="auto">
            <a:xfrm>
              <a:off x="3912" y="2933"/>
              <a:ext cx="156" cy="210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8" name="Line 25"/>
            <p:cNvSpPr>
              <a:spLocks noChangeShapeType="1"/>
            </p:cNvSpPr>
            <p:nvPr/>
          </p:nvSpPr>
          <p:spPr bwMode="auto">
            <a:xfrm flipH="1">
              <a:off x="3904" y="2956"/>
              <a:ext cx="0" cy="185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/>
          <p:nvPr/>
        </p:nvGrpSpPr>
        <p:grpSpPr bwMode="auto">
          <a:xfrm>
            <a:off x="3248025" y="3867150"/>
            <a:ext cx="614363" cy="1866900"/>
            <a:chOff x="2217" y="2436"/>
            <a:chExt cx="419" cy="1176"/>
          </a:xfrm>
        </p:grpSpPr>
        <p:sp>
          <p:nvSpPr>
            <p:cNvPr id="171032" name="Line 27"/>
            <p:cNvSpPr>
              <a:spLocks noChangeShapeType="1"/>
            </p:cNvSpPr>
            <p:nvPr/>
          </p:nvSpPr>
          <p:spPr bwMode="auto">
            <a:xfrm flipH="1">
              <a:off x="2525" y="2748"/>
              <a:ext cx="0" cy="86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3" name="Line 28"/>
            <p:cNvSpPr>
              <a:spLocks noChangeShapeType="1"/>
            </p:cNvSpPr>
            <p:nvPr/>
          </p:nvSpPr>
          <p:spPr bwMode="auto">
            <a:xfrm flipH="1">
              <a:off x="2217" y="2436"/>
              <a:ext cx="0" cy="117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1034" name="Line 29"/>
            <p:cNvSpPr>
              <a:spLocks noChangeShapeType="1"/>
            </p:cNvSpPr>
            <p:nvPr/>
          </p:nvSpPr>
          <p:spPr bwMode="auto">
            <a:xfrm flipH="1">
              <a:off x="2636" y="2880"/>
              <a:ext cx="0" cy="72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784225" y="3933825"/>
            <a:ext cx="673100" cy="741363"/>
            <a:chOff x="1279" y="2058"/>
            <a:chExt cx="459" cy="467"/>
          </a:xfrm>
        </p:grpSpPr>
        <p:sp>
          <p:nvSpPr>
            <p:cNvPr id="171028" name="Freeform 31"/>
            <p:cNvSpPr/>
            <p:nvPr/>
          </p:nvSpPr>
          <p:spPr bwMode="auto">
            <a:xfrm>
              <a:off x="1279" y="2058"/>
              <a:ext cx="219" cy="253"/>
            </a:xfrm>
            <a:custGeom>
              <a:avLst/>
              <a:gdLst>
                <a:gd name="T0" fmla="*/ 0 w 562"/>
                <a:gd name="T1" fmla="*/ 215 h 294"/>
                <a:gd name="T2" fmla="*/ 40 w 562"/>
                <a:gd name="T3" fmla="*/ 0 h 294"/>
                <a:gd name="T4" fmla="*/ 85 w 562"/>
                <a:gd name="T5" fmla="*/ 218 h 294"/>
                <a:gd name="T6" fmla="*/ 0 60000 65536"/>
                <a:gd name="T7" fmla="*/ 0 60000 65536"/>
                <a:gd name="T8" fmla="*/ 0 60000 65536"/>
                <a:gd name="T9" fmla="*/ 0 w 562"/>
                <a:gd name="T10" fmla="*/ 0 h 294"/>
                <a:gd name="T11" fmla="*/ 562 w 562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2" h="294">
                  <a:moveTo>
                    <a:pt x="0" y="291"/>
                  </a:moveTo>
                  <a:cubicBezTo>
                    <a:pt x="85" y="145"/>
                    <a:pt x="170" y="0"/>
                    <a:pt x="264" y="0"/>
                  </a:cubicBezTo>
                  <a:cubicBezTo>
                    <a:pt x="358" y="0"/>
                    <a:pt x="460" y="147"/>
                    <a:pt x="562" y="294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9" name="Freeform 32"/>
            <p:cNvSpPr/>
            <p:nvPr/>
          </p:nvSpPr>
          <p:spPr bwMode="auto">
            <a:xfrm flipV="1">
              <a:off x="1495" y="2292"/>
              <a:ext cx="243" cy="217"/>
            </a:xfrm>
            <a:custGeom>
              <a:avLst/>
              <a:gdLst>
                <a:gd name="T0" fmla="*/ 0 w 562"/>
                <a:gd name="T1" fmla="*/ 159 h 294"/>
                <a:gd name="T2" fmla="*/ 49 w 562"/>
                <a:gd name="T3" fmla="*/ 0 h 294"/>
                <a:gd name="T4" fmla="*/ 105 w 562"/>
                <a:gd name="T5" fmla="*/ 160 h 294"/>
                <a:gd name="T6" fmla="*/ 0 60000 65536"/>
                <a:gd name="T7" fmla="*/ 0 60000 65536"/>
                <a:gd name="T8" fmla="*/ 0 60000 65536"/>
                <a:gd name="T9" fmla="*/ 0 w 562"/>
                <a:gd name="T10" fmla="*/ 0 h 294"/>
                <a:gd name="T11" fmla="*/ 562 w 562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2" h="294">
                  <a:moveTo>
                    <a:pt x="0" y="291"/>
                  </a:moveTo>
                  <a:cubicBezTo>
                    <a:pt x="85" y="145"/>
                    <a:pt x="170" y="0"/>
                    <a:pt x="264" y="0"/>
                  </a:cubicBezTo>
                  <a:cubicBezTo>
                    <a:pt x="358" y="0"/>
                    <a:pt x="460" y="147"/>
                    <a:pt x="562" y="294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71030" name="Rectangle 33"/>
            <p:cNvSpPr>
              <a:spLocks noChangeArrowheads="1"/>
            </p:cNvSpPr>
            <p:nvPr/>
          </p:nvSpPr>
          <p:spPr bwMode="auto">
            <a:xfrm>
              <a:off x="1536" y="2430"/>
              <a:ext cx="148" cy="9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1" name="Line 34"/>
            <p:cNvSpPr>
              <a:spLocks noChangeShapeType="1"/>
            </p:cNvSpPr>
            <p:nvPr/>
          </p:nvSpPr>
          <p:spPr bwMode="auto">
            <a:xfrm flipV="1">
              <a:off x="1537" y="2413"/>
              <a:ext cx="150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5"/>
          <p:cNvGrpSpPr/>
          <p:nvPr/>
        </p:nvGrpSpPr>
        <p:grpSpPr bwMode="auto">
          <a:xfrm>
            <a:off x="319088" y="3903663"/>
            <a:ext cx="3519487" cy="611187"/>
            <a:chOff x="218" y="2459"/>
            <a:chExt cx="2401" cy="385"/>
          </a:xfrm>
        </p:grpSpPr>
        <p:sp>
          <p:nvSpPr>
            <p:cNvPr id="171025" name="Line 36"/>
            <p:cNvSpPr>
              <a:spLocks noChangeShapeType="1"/>
            </p:cNvSpPr>
            <p:nvPr/>
          </p:nvSpPr>
          <p:spPr bwMode="auto">
            <a:xfrm flipH="1">
              <a:off x="218" y="2459"/>
              <a:ext cx="2125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6" name="Line 37"/>
            <p:cNvSpPr>
              <a:spLocks noChangeShapeType="1"/>
            </p:cNvSpPr>
            <p:nvPr/>
          </p:nvSpPr>
          <p:spPr bwMode="auto">
            <a:xfrm flipH="1">
              <a:off x="230" y="2723"/>
              <a:ext cx="2293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27" name="Line 38"/>
            <p:cNvSpPr>
              <a:spLocks noChangeShapeType="1"/>
            </p:cNvSpPr>
            <p:nvPr/>
          </p:nvSpPr>
          <p:spPr bwMode="auto">
            <a:xfrm flipH="1">
              <a:off x="254" y="2843"/>
              <a:ext cx="2365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5447" name="Text Box 39"/>
          <p:cNvSpPr txBox="1">
            <a:spLocks noChangeArrowheads="1"/>
          </p:cNvSpPr>
          <p:nvPr/>
        </p:nvSpPr>
        <p:spPr bwMode="auto">
          <a:xfrm>
            <a:off x="496888" y="3243263"/>
            <a:ext cx="85725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3200" b="1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endParaRPr kumimoji="1" lang="en-US" altLang="zh-CN" sz="32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5448" name="Rectangle 40"/>
          <p:cNvSpPr>
            <a:spLocks noChangeArrowheads="1"/>
          </p:cNvSpPr>
          <p:nvPr/>
        </p:nvSpPr>
        <p:spPr bwMode="auto">
          <a:xfrm>
            <a:off x="336550" y="1249363"/>
            <a:ext cx="24034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.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截止失真：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5449" name="AutoShape 41"/>
          <p:cNvSpPr>
            <a:spLocks noChangeArrowheads="1"/>
          </p:cNvSpPr>
          <p:nvPr/>
        </p:nvSpPr>
        <p:spPr bwMode="auto">
          <a:xfrm>
            <a:off x="933450" y="5126038"/>
            <a:ext cx="1476375" cy="547687"/>
          </a:xfrm>
          <a:prstGeom prst="wedgeRectCallout">
            <a:avLst>
              <a:gd name="adj1" fmla="val 65889"/>
              <a:gd name="adj2" fmla="val -172028"/>
            </a:avLst>
          </a:prstGeom>
          <a:solidFill>
            <a:srgbClr val="FFFFFF"/>
          </a:solidFill>
          <a:ln w="28575">
            <a:solidFill>
              <a:srgbClr val="FF00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截止区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5450" name="AutoShape 42"/>
          <p:cNvSpPr>
            <a:spLocks noChangeArrowheads="1"/>
          </p:cNvSpPr>
          <p:nvPr/>
        </p:nvSpPr>
        <p:spPr bwMode="auto">
          <a:xfrm>
            <a:off x="5030788" y="5526088"/>
            <a:ext cx="1914525" cy="547687"/>
          </a:xfrm>
          <a:prstGeom prst="wedgeRectCallout">
            <a:avLst>
              <a:gd name="adj1" fmla="val -107611"/>
              <a:gd name="adj2" fmla="val -99023"/>
            </a:avLst>
          </a:prstGeom>
          <a:solidFill>
            <a:srgbClr val="FFFFFF"/>
          </a:solidFill>
          <a:ln w="28575">
            <a:solidFill>
              <a:srgbClr val="FF00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截止失真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5451" name="AutoShape 43"/>
          <p:cNvSpPr>
            <a:spLocks noChangeArrowheads="1"/>
          </p:cNvSpPr>
          <p:nvPr/>
        </p:nvSpPr>
        <p:spPr bwMode="auto">
          <a:xfrm>
            <a:off x="4310063" y="2206625"/>
            <a:ext cx="4294187" cy="1833563"/>
          </a:xfrm>
          <a:prstGeom prst="horizontalScroll">
            <a:avLst>
              <a:gd name="adj" fmla="val 12500"/>
            </a:avLst>
          </a:prstGeom>
          <a:solidFill>
            <a:srgbClr val="CCFFCC"/>
          </a:solidFill>
          <a:ln w="31750">
            <a:solidFill>
              <a:srgbClr val="800000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消除截止失真的方法：减小</a:t>
            </a:r>
            <a:r>
              <a:rPr kumimoji="1"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30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阻值，增大</a:t>
            </a:r>
            <a:r>
              <a:rPr kumimoji="1"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30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，提高</a:t>
            </a:r>
            <a:r>
              <a:rPr kumimoji="1"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点的位置。</a:t>
            </a:r>
            <a:endParaRPr kumimoji="1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8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8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85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85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85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8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0" grpId="0" autoUpdateAnimBg="0"/>
      <p:bldP spid="785411" grpId="0" autoUpdateAnimBg="0"/>
      <p:bldP spid="785412" grpId="0"/>
      <p:bldP spid="785413" grpId="0" advAuto="0" autoUpdateAnimBg="0" build="p"/>
      <p:bldP spid="785447" grpId="0" advAuto="0" autoUpdateAnimBg="0" build="p"/>
      <p:bldP spid="785448" grpId="0" autoUpdateAnimBg="0"/>
      <p:bldP spid="785449" grpId="0" animBg="1" autoUpdateAnimBg="0"/>
      <p:bldP spid="785450" grpId="0" animBg="1" autoUpdateAnimBg="0"/>
      <p:bldP spid="785451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005013" y="1081088"/>
            <a:ext cx="3355975" cy="3141662"/>
            <a:chOff x="1152" y="1785"/>
            <a:chExt cx="2291" cy="1979"/>
          </a:xfrm>
        </p:grpSpPr>
        <p:sp>
          <p:nvSpPr>
            <p:cNvPr id="172063" name="Line 3"/>
            <p:cNvSpPr>
              <a:spLocks noChangeShapeType="1"/>
            </p:cNvSpPr>
            <p:nvPr/>
          </p:nvSpPr>
          <p:spPr bwMode="auto">
            <a:xfrm>
              <a:off x="1274" y="2268"/>
              <a:ext cx="1352" cy="12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6436" name="Text Box 4"/>
            <p:cNvSpPr txBox="1">
              <a:spLocks noChangeArrowheads="1"/>
            </p:cNvSpPr>
            <p:nvPr/>
          </p:nvSpPr>
          <p:spPr bwMode="auto">
            <a:xfrm>
              <a:off x="1339" y="1785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86437" name="Text Box 5"/>
            <p:cNvSpPr txBox="1">
              <a:spLocks noChangeArrowheads="1"/>
            </p:cNvSpPr>
            <p:nvPr/>
          </p:nvSpPr>
          <p:spPr bwMode="auto">
            <a:xfrm>
              <a:off x="2955" y="3297"/>
              <a:ext cx="48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72066" name="Line 6"/>
            <p:cNvSpPr>
              <a:spLocks noChangeShapeType="1"/>
            </p:cNvSpPr>
            <p:nvPr/>
          </p:nvSpPr>
          <p:spPr bwMode="auto">
            <a:xfrm flipV="1">
              <a:off x="1285" y="3539"/>
              <a:ext cx="17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7" name="Line 7"/>
            <p:cNvSpPr>
              <a:spLocks noChangeShapeType="1"/>
            </p:cNvSpPr>
            <p:nvPr/>
          </p:nvSpPr>
          <p:spPr bwMode="auto">
            <a:xfrm flipH="1" flipV="1">
              <a:off x="1298" y="1858"/>
              <a:ext cx="0" cy="1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8" name="Freeform 8"/>
            <p:cNvSpPr/>
            <p:nvPr/>
          </p:nvSpPr>
          <p:spPr bwMode="auto">
            <a:xfrm>
              <a:off x="1286" y="3425"/>
              <a:ext cx="1419" cy="102"/>
            </a:xfrm>
            <a:custGeom>
              <a:avLst/>
              <a:gdLst>
                <a:gd name="T0" fmla="*/ 7 w 2387"/>
                <a:gd name="T1" fmla="*/ 79 h 131"/>
                <a:gd name="T2" fmla="*/ 24 w 2387"/>
                <a:gd name="T3" fmla="*/ 58 h 131"/>
                <a:gd name="T4" fmla="*/ 152 w 2387"/>
                <a:gd name="T5" fmla="*/ 15 h 131"/>
                <a:gd name="T6" fmla="*/ 844 w 238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7"/>
                <a:gd name="T13" fmla="*/ 0 h 131"/>
                <a:gd name="T14" fmla="*/ 2387 w 238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69" name="Freeform 9"/>
            <p:cNvSpPr/>
            <p:nvPr/>
          </p:nvSpPr>
          <p:spPr bwMode="auto">
            <a:xfrm>
              <a:off x="1309" y="3118"/>
              <a:ext cx="1349" cy="410"/>
            </a:xfrm>
            <a:custGeom>
              <a:avLst/>
              <a:gdLst>
                <a:gd name="T0" fmla="*/ 0 w 2308"/>
                <a:gd name="T1" fmla="*/ 334 h 504"/>
                <a:gd name="T2" fmla="*/ 5 w 2308"/>
                <a:gd name="T3" fmla="*/ 207 h 504"/>
                <a:gd name="T4" fmla="*/ 18 w 2308"/>
                <a:gd name="T5" fmla="*/ 183 h 504"/>
                <a:gd name="T6" fmla="*/ 59 w 2308"/>
                <a:gd name="T7" fmla="*/ 103 h 504"/>
                <a:gd name="T8" fmla="*/ 116 w 2308"/>
                <a:gd name="T9" fmla="*/ 48 h 504"/>
                <a:gd name="T10" fmla="*/ 255 w 2308"/>
                <a:gd name="T11" fmla="*/ 32 h 504"/>
                <a:gd name="T12" fmla="*/ 78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0" name="Freeform 10"/>
            <p:cNvSpPr/>
            <p:nvPr/>
          </p:nvSpPr>
          <p:spPr bwMode="auto">
            <a:xfrm>
              <a:off x="1295" y="2803"/>
              <a:ext cx="1344" cy="725"/>
            </a:xfrm>
            <a:custGeom>
              <a:avLst/>
              <a:gdLst>
                <a:gd name="T0" fmla="*/ 0 w 2299"/>
                <a:gd name="T1" fmla="*/ 554 h 948"/>
                <a:gd name="T2" fmla="*/ 19 w 2299"/>
                <a:gd name="T3" fmla="*/ 239 h 948"/>
                <a:gd name="T4" fmla="*/ 72 w 2299"/>
                <a:gd name="T5" fmla="*/ 91 h 948"/>
                <a:gd name="T6" fmla="*/ 141 w 2299"/>
                <a:gd name="T7" fmla="*/ 41 h 948"/>
                <a:gd name="T8" fmla="*/ 413 w 2299"/>
                <a:gd name="T9" fmla="*/ 7 h 948"/>
                <a:gd name="T10" fmla="*/ 786 w 2299"/>
                <a:gd name="T11" fmla="*/ 0 h 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9"/>
                <a:gd name="T19" fmla="*/ 0 h 948"/>
                <a:gd name="T20" fmla="*/ 2299 w 2299"/>
                <a:gd name="T21" fmla="*/ 948 h 9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1" name="Freeform 11"/>
            <p:cNvSpPr/>
            <p:nvPr/>
          </p:nvSpPr>
          <p:spPr bwMode="auto">
            <a:xfrm>
              <a:off x="1297" y="2494"/>
              <a:ext cx="1300" cy="1012"/>
            </a:xfrm>
            <a:custGeom>
              <a:avLst/>
              <a:gdLst>
                <a:gd name="T0" fmla="*/ 0 w 2224"/>
                <a:gd name="T1" fmla="*/ 573 h 1788"/>
                <a:gd name="T2" fmla="*/ 30 w 2224"/>
                <a:gd name="T3" fmla="*/ 242 h 1788"/>
                <a:gd name="T4" fmla="*/ 38 w 2224"/>
                <a:gd name="T5" fmla="*/ 100 h 1788"/>
                <a:gd name="T6" fmla="*/ 71 w 2224"/>
                <a:gd name="T7" fmla="*/ 40 h 1788"/>
                <a:gd name="T8" fmla="*/ 219 w 2224"/>
                <a:gd name="T9" fmla="*/ 11 h 1788"/>
                <a:gd name="T10" fmla="*/ 760 w 2224"/>
                <a:gd name="T11" fmla="*/ 0 h 1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4"/>
                <a:gd name="T19" fmla="*/ 0 h 1788"/>
                <a:gd name="T20" fmla="*/ 2224 w 2224"/>
                <a:gd name="T21" fmla="*/ 1788 h 17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72" name="Freeform 12"/>
            <p:cNvSpPr/>
            <p:nvPr/>
          </p:nvSpPr>
          <p:spPr bwMode="auto">
            <a:xfrm>
              <a:off x="1297" y="2162"/>
              <a:ext cx="1293" cy="1366"/>
            </a:xfrm>
            <a:custGeom>
              <a:avLst/>
              <a:gdLst>
                <a:gd name="T0" fmla="*/ 0 w 2212"/>
                <a:gd name="T1" fmla="*/ 785 h 2377"/>
                <a:gd name="T2" fmla="*/ 32 w 2212"/>
                <a:gd name="T3" fmla="*/ 412 h 2377"/>
                <a:gd name="T4" fmla="*/ 64 w 2212"/>
                <a:gd name="T5" fmla="*/ 122 h 2377"/>
                <a:gd name="T6" fmla="*/ 182 w 2212"/>
                <a:gd name="T7" fmla="*/ 20 h 2377"/>
                <a:gd name="T8" fmla="*/ 756 w 2212"/>
                <a:gd name="T9" fmla="*/ 1 h 2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2"/>
                <a:gd name="T16" fmla="*/ 0 h 2377"/>
                <a:gd name="T17" fmla="*/ 2212 w 2212"/>
                <a:gd name="T18" fmla="*/ 2377 h 2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6445" name="Rectangle 13"/>
            <p:cNvSpPr>
              <a:spLocks noChangeArrowheads="1"/>
            </p:cNvSpPr>
            <p:nvPr/>
          </p:nvSpPr>
          <p:spPr bwMode="auto">
            <a:xfrm>
              <a:off x="1152" y="3437"/>
              <a:ext cx="30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2452688" y="1752600"/>
            <a:ext cx="404812" cy="546100"/>
            <a:chOff x="1674" y="1104"/>
            <a:chExt cx="276" cy="344"/>
          </a:xfrm>
        </p:grpSpPr>
        <p:sp>
          <p:nvSpPr>
            <p:cNvPr id="172061" name="Oval 15"/>
            <p:cNvSpPr>
              <a:spLocks noChangeArrowheads="1"/>
            </p:cNvSpPr>
            <p:nvPr/>
          </p:nvSpPr>
          <p:spPr bwMode="auto">
            <a:xfrm>
              <a:off x="1739" y="1380"/>
              <a:ext cx="68" cy="68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6448" name="Rectangle 16"/>
            <p:cNvSpPr>
              <a:spLocks noChangeArrowheads="1"/>
            </p:cNvSpPr>
            <p:nvPr/>
          </p:nvSpPr>
          <p:spPr bwMode="auto">
            <a:xfrm>
              <a:off x="1674" y="11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Q</a:t>
              </a:r>
              <a:endParaRPr kumimoji="1" lang="en-US" altLang="zh-CN" sz="3200" b="1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 flipH="1" flipV="1">
            <a:off x="2051050" y="4076700"/>
            <a:ext cx="933450" cy="839788"/>
            <a:chOff x="3503" y="2649"/>
            <a:chExt cx="565" cy="529"/>
          </a:xfrm>
        </p:grpSpPr>
        <p:sp>
          <p:nvSpPr>
            <p:cNvPr id="172057" name="Freeform 18"/>
            <p:cNvSpPr/>
            <p:nvPr/>
          </p:nvSpPr>
          <p:spPr bwMode="auto">
            <a:xfrm rot="5400000" flipH="1" flipV="1">
              <a:off x="3519" y="2633"/>
              <a:ext cx="265" cy="297"/>
            </a:xfrm>
            <a:custGeom>
              <a:avLst/>
              <a:gdLst>
                <a:gd name="T0" fmla="*/ 0 w 344"/>
                <a:gd name="T1" fmla="*/ 209 h 423"/>
                <a:gd name="T2" fmla="*/ 97 w 344"/>
                <a:gd name="T3" fmla="*/ 1 h 423"/>
                <a:gd name="T4" fmla="*/ 204 w 344"/>
                <a:gd name="T5" fmla="*/ 201 h 423"/>
                <a:gd name="T6" fmla="*/ 0 60000 65536"/>
                <a:gd name="T7" fmla="*/ 0 60000 65536"/>
                <a:gd name="T8" fmla="*/ 0 60000 65536"/>
                <a:gd name="T9" fmla="*/ 0 w 344"/>
                <a:gd name="T10" fmla="*/ 0 h 423"/>
                <a:gd name="T11" fmla="*/ 344 w 344"/>
                <a:gd name="T12" fmla="*/ 423 h 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423">
                  <a:moveTo>
                    <a:pt x="0" y="423"/>
                  </a:moveTo>
                  <a:cubicBezTo>
                    <a:pt x="53" y="214"/>
                    <a:pt x="107" y="6"/>
                    <a:pt x="164" y="3"/>
                  </a:cubicBezTo>
                  <a:cubicBezTo>
                    <a:pt x="221" y="0"/>
                    <a:pt x="314" y="341"/>
                    <a:pt x="344" y="408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8" name="Freeform 19"/>
            <p:cNvSpPr/>
            <p:nvPr/>
          </p:nvSpPr>
          <p:spPr bwMode="auto">
            <a:xfrm rot="5400000" flipH="1">
              <a:off x="3788" y="2905"/>
              <a:ext cx="266" cy="280"/>
            </a:xfrm>
            <a:custGeom>
              <a:avLst/>
              <a:gdLst>
                <a:gd name="T0" fmla="*/ 0 w 344"/>
                <a:gd name="T1" fmla="*/ 185 h 423"/>
                <a:gd name="T2" fmla="*/ 98 w 344"/>
                <a:gd name="T3" fmla="*/ 1 h 423"/>
                <a:gd name="T4" fmla="*/ 206 w 344"/>
                <a:gd name="T5" fmla="*/ 179 h 423"/>
                <a:gd name="T6" fmla="*/ 0 60000 65536"/>
                <a:gd name="T7" fmla="*/ 0 60000 65536"/>
                <a:gd name="T8" fmla="*/ 0 60000 65536"/>
                <a:gd name="T9" fmla="*/ 0 w 344"/>
                <a:gd name="T10" fmla="*/ 0 h 423"/>
                <a:gd name="T11" fmla="*/ 344 w 344"/>
                <a:gd name="T12" fmla="*/ 423 h 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423">
                  <a:moveTo>
                    <a:pt x="0" y="423"/>
                  </a:moveTo>
                  <a:cubicBezTo>
                    <a:pt x="53" y="214"/>
                    <a:pt x="107" y="6"/>
                    <a:pt x="164" y="3"/>
                  </a:cubicBezTo>
                  <a:cubicBezTo>
                    <a:pt x="221" y="0"/>
                    <a:pt x="314" y="341"/>
                    <a:pt x="344" y="408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72059" name="Rectangle 20"/>
            <p:cNvSpPr>
              <a:spLocks noChangeArrowheads="1"/>
            </p:cNvSpPr>
            <p:nvPr/>
          </p:nvSpPr>
          <p:spPr bwMode="auto">
            <a:xfrm>
              <a:off x="3912" y="2933"/>
              <a:ext cx="156" cy="210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60" name="Line 21"/>
            <p:cNvSpPr>
              <a:spLocks noChangeShapeType="1"/>
            </p:cNvSpPr>
            <p:nvPr/>
          </p:nvSpPr>
          <p:spPr bwMode="auto">
            <a:xfrm flipH="1">
              <a:off x="3904" y="2956"/>
              <a:ext cx="0" cy="185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/>
          <p:nvPr/>
        </p:nvGrpSpPr>
        <p:grpSpPr bwMode="auto">
          <a:xfrm>
            <a:off x="2298700" y="2019300"/>
            <a:ext cx="774700" cy="3162300"/>
            <a:chOff x="1569" y="1272"/>
            <a:chExt cx="528" cy="1992"/>
          </a:xfrm>
        </p:grpSpPr>
        <p:sp>
          <p:nvSpPr>
            <p:cNvPr id="172054" name="Line 23"/>
            <p:cNvSpPr>
              <a:spLocks noChangeShapeType="1"/>
            </p:cNvSpPr>
            <p:nvPr/>
          </p:nvSpPr>
          <p:spPr bwMode="auto">
            <a:xfrm flipH="1">
              <a:off x="1569" y="1272"/>
              <a:ext cx="36" cy="196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55" name="Line 24"/>
            <p:cNvSpPr>
              <a:spLocks noChangeShapeType="1"/>
            </p:cNvSpPr>
            <p:nvPr/>
          </p:nvSpPr>
          <p:spPr bwMode="auto">
            <a:xfrm flipH="1">
              <a:off x="1749" y="1428"/>
              <a:ext cx="24" cy="182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056" name="Line 25"/>
            <p:cNvSpPr>
              <a:spLocks noChangeShapeType="1"/>
            </p:cNvSpPr>
            <p:nvPr/>
          </p:nvSpPr>
          <p:spPr bwMode="auto">
            <a:xfrm flipH="1">
              <a:off x="2061" y="1716"/>
              <a:ext cx="36" cy="154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/>
          <p:nvPr/>
        </p:nvGrpSpPr>
        <p:grpSpPr bwMode="auto">
          <a:xfrm>
            <a:off x="495300" y="2017713"/>
            <a:ext cx="2516188" cy="687387"/>
            <a:chOff x="338" y="1271"/>
            <a:chExt cx="1717" cy="433"/>
          </a:xfrm>
        </p:grpSpPr>
        <p:sp>
          <p:nvSpPr>
            <p:cNvPr id="172051" name="Line 27"/>
            <p:cNvSpPr>
              <a:spLocks noChangeShapeType="1"/>
            </p:cNvSpPr>
            <p:nvPr/>
          </p:nvSpPr>
          <p:spPr bwMode="auto">
            <a:xfrm flipH="1">
              <a:off x="386" y="1271"/>
              <a:ext cx="1225" cy="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2" name="Line 28"/>
            <p:cNvSpPr>
              <a:spLocks noChangeShapeType="1"/>
            </p:cNvSpPr>
            <p:nvPr/>
          </p:nvSpPr>
          <p:spPr bwMode="auto">
            <a:xfrm flipH="1">
              <a:off x="338" y="1427"/>
              <a:ext cx="1417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3" name="Line 29"/>
            <p:cNvSpPr>
              <a:spLocks noChangeShapeType="1"/>
            </p:cNvSpPr>
            <p:nvPr/>
          </p:nvSpPr>
          <p:spPr bwMode="auto">
            <a:xfrm flipH="1">
              <a:off x="362" y="1703"/>
              <a:ext cx="1693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/>
          <p:nvPr/>
        </p:nvGrpSpPr>
        <p:grpSpPr bwMode="auto">
          <a:xfrm flipH="1" flipV="1">
            <a:off x="942975" y="1838325"/>
            <a:ext cx="671513" cy="874713"/>
            <a:chOff x="1279" y="2058"/>
            <a:chExt cx="459" cy="467"/>
          </a:xfrm>
        </p:grpSpPr>
        <p:sp>
          <p:nvSpPr>
            <p:cNvPr id="172047" name="Freeform 31"/>
            <p:cNvSpPr/>
            <p:nvPr/>
          </p:nvSpPr>
          <p:spPr bwMode="auto">
            <a:xfrm>
              <a:off x="1279" y="2058"/>
              <a:ext cx="219" cy="253"/>
            </a:xfrm>
            <a:custGeom>
              <a:avLst/>
              <a:gdLst>
                <a:gd name="T0" fmla="*/ 0 w 562"/>
                <a:gd name="T1" fmla="*/ 215 h 294"/>
                <a:gd name="T2" fmla="*/ 40 w 562"/>
                <a:gd name="T3" fmla="*/ 0 h 294"/>
                <a:gd name="T4" fmla="*/ 85 w 562"/>
                <a:gd name="T5" fmla="*/ 218 h 294"/>
                <a:gd name="T6" fmla="*/ 0 60000 65536"/>
                <a:gd name="T7" fmla="*/ 0 60000 65536"/>
                <a:gd name="T8" fmla="*/ 0 60000 65536"/>
                <a:gd name="T9" fmla="*/ 0 w 562"/>
                <a:gd name="T10" fmla="*/ 0 h 294"/>
                <a:gd name="T11" fmla="*/ 562 w 562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2" h="294">
                  <a:moveTo>
                    <a:pt x="0" y="291"/>
                  </a:moveTo>
                  <a:cubicBezTo>
                    <a:pt x="85" y="145"/>
                    <a:pt x="170" y="0"/>
                    <a:pt x="264" y="0"/>
                  </a:cubicBezTo>
                  <a:cubicBezTo>
                    <a:pt x="358" y="0"/>
                    <a:pt x="460" y="147"/>
                    <a:pt x="562" y="294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8" name="Freeform 32"/>
            <p:cNvSpPr/>
            <p:nvPr/>
          </p:nvSpPr>
          <p:spPr bwMode="auto">
            <a:xfrm flipV="1">
              <a:off x="1495" y="2292"/>
              <a:ext cx="243" cy="217"/>
            </a:xfrm>
            <a:custGeom>
              <a:avLst/>
              <a:gdLst>
                <a:gd name="T0" fmla="*/ 0 w 562"/>
                <a:gd name="T1" fmla="*/ 159 h 294"/>
                <a:gd name="T2" fmla="*/ 49 w 562"/>
                <a:gd name="T3" fmla="*/ 0 h 294"/>
                <a:gd name="T4" fmla="*/ 105 w 562"/>
                <a:gd name="T5" fmla="*/ 160 h 294"/>
                <a:gd name="T6" fmla="*/ 0 60000 65536"/>
                <a:gd name="T7" fmla="*/ 0 60000 65536"/>
                <a:gd name="T8" fmla="*/ 0 60000 65536"/>
                <a:gd name="T9" fmla="*/ 0 w 562"/>
                <a:gd name="T10" fmla="*/ 0 h 294"/>
                <a:gd name="T11" fmla="*/ 562 w 562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2" h="294">
                  <a:moveTo>
                    <a:pt x="0" y="291"/>
                  </a:moveTo>
                  <a:cubicBezTo>
                    <a:pt x="85" y="145"/>
                    <a:pt x="170" y="0"/>
                    <a:pt x="264" y="0"/>
                  </a:cubicBezTo>
                  <a:cubicBezTo>
                    <a:pt x="358" y="0"/>
                    <a:pt x="460" y="147"/>
                    <a:pt x="562" y="294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72049" name="Rectangle 33"/>
            <p:cNvSpPr>
              <a:spLocks noChangeArrowheads="1"/>
            </p:cNvSpPr>
            <p:nvPr/>
          </p:nvSpPr>
          <p:spPr bwMode="auto">
            <a:xfrm>
              <a:off x="1536" y="2430"/>
              <a:ext cx="148" cy="95"/>
            </a:xfrm>
            <a:prstGeom prst="rect">
              <a:avLst/>
            </a:prstGeom>
            <a:ln w="31750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0" name="Line 34"/>
            <p:cNvSpPr>
              <a:spLocks noChangeShapeType="1"/>
            </p:cNvSpPr>
            <p:nvPr/>
          </p:nvSpPr>
          <p:spPr bwMode="auto">
            <a:xfrm flipV="1">
              <a:off x="1537" y="2413"/>
              <a:ext cx="150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355600" y="1433513"/>
            <a:ext cx="85725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3200" b="1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endParaRPr kumimoji="1" lang="en-US" altLang="zh-CN" sz="32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6468" name="Text Box 36"/>
          <p:cNvSpPr txBox="1">
            <a:spLocks noChangeArrowheads="1"/>
          </p:cNvSpPr>
          <p:nvPr/>
        </p:nvSpPr>
        <p:spPr bwMode="auto">
          <a:xfrm>
            <a:off x="2941638" y="4367213"/>
            <a:ext cx="85725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3200" b="1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endParaRPr kumimoji="1" lang="en-US" altLang="zh-CN" sz="32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6469" name="Text Box 37"/>
          <p:cNvSpPr txBox="1">
            <a:spLocks noChangeArrowheads="1"/>
          </p:cNvSpPr>
          <p:nvPr/>
        </p:nvSpPr>
        <p:spPr bwMode="auto">
          <a:xfrm>
            <a:off x="2555875" y="549275"/>
            <a:ext cx="506730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点太高，信号进入饱和区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6470" name="Rectangle 38"/>
          <p:cNvSpPr>
            <a:spLocks noChangeArrowheads="1"/>
          </p:cNvSpPr>
          <p:nvPr/>
        </p:nvSpPr>
        <p:spPr bwMode="auto">
          <a:xfrm>
            <a:off x="323850" y="549275"/>
            <a:ext cx="24034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.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饱和失真：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6471" name="AutoShape 39"/>
          <p:cNvSpPr>
            <a:spLocks noChangeArrowheads="1"/>
          </p:cNvSpPr>
          <p:nvPr/>
        </p:nvSpPr>
        <p:spPr bwMode="auto">
          <a:xfrm>
            <a:off x="4902200" y="1455738"/>
            <a:ext cx="3986213" cy="1831975"/>
          </a:xfrm>
          <a:prstGeom prst="horizontalScroll">
            <a:avLst>
              <a:gd name="adj" fmla="val 12500"/>
            </a:avLst>
          </a:prstGeom>
          <a:solidFill>
            <a:srgbClr val="CCFFCC"/>
          </a:solidFill>
          <a:ln w="31750">
            <a:solidFill>
              <a:srgbClr val="800000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消除饱和失真的方法：增大</a:t>
            </a:r>
            <a:r>
              <a:rPr kumimoji="1"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30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阻值，减小</a:t>
            </a:r>
            <a:r>
              <a:rPr kumimoji="1"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30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，降低</a:t>
            </a:r>
            <a:r>
              <a:rPr kumimoji="1" lang="en-US" altLang="zh-CN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Q</a:t>
            </a: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点的位置。</a:t>
            </a:r>
            <a:endParaRPr kumimoji="1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6472" name="AutoShape 40"/>
          <p:cNvSpPr>
            <a:spLocks noChangeArrowheads="1"/>
          </p:cNvSpPr>
          <p:nvPr/>
        </p:nvSpPr>
        <p:spPr bwMode="auto">
          <a:xfrm>
            <a:off x="528638" y="3068638"/>
            <a:ext cx="1476375" cy="547687"/>
          </a:xfrm>
          <a:prstGeom prst="wedgeRectCallout">
            <a:avLst>
              <a:gd name="adj1" fmla="val 65889"/>
              <a:gd name="adj2" fmla="val -172028"/>
            </a:avLst>
          </a:prstGeom>
          <a:solidFill>
            <a:srgbClr val="FFFFFF"/>
          </a:solidFill>
          <a:ln w="28575">
            <a:solidFill>
              <a:srgbClr val="FF00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饱和区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6473" name="AutoShape 41"/>
          <p:cNvSpPr>
            <a:spLocks noChangeArrowheads="1"/>
          </p:cNvSpPr>
          <p:nvPr/>
        </p:nvSpPr>
        <p:spPr bwMode="auto">
          <a:xfrm>
            <a:off x="352425" y="5278438"/>
            <a:ext cx="1916113" cy="547687"/>
          </a:xfrm>
          <a:prstGeom prst="wedgeRectCallout">
            <a:avLst>
              <a:gd name="adj1" fmla="val 53977"/>
              <a:gd name="adj2" fmla="val -203333"/>
            </a:avLst>
          </a:prstGeom>
          <a:solidFill>
            <a:srgbClr val="FFFFFF"/>
          </a:solidFill>
          <a:ln w="28575">
            <a:solidFill>
              <a:srgbClr val="FF0000"/>
            </a:solidFill>
            <a:prstDash val="dash"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饱和失真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6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6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6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6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6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8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67" grpId="0" advAuto="0" autoUpdateAnimBg="0" build="p"/>
      <p:bldP spid="786468" grpId="0" advAuto="0" autoUpdateAnimBg="0" build="p"/>
      <p:bldP spid="786469" grpId="0"/>
      <p:bldP spid="786470" grpId="0" autoUpdateAnimBg="0"/>
      <p:bldP spid="786471" grpId="0" animBg="1" autoUpdateAnimBg="0"/>
      <p:bldP spid="786472" grpId="0" animBg="1" autoUpdateAnimBg="0"/>
      <p:bldP spid="786473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057400" y="547688"/>
            <a:ext cx="3355975" cy="3141662"/>
            <a:chOff x="1152" y="1785"/>
            <a:chExt cx="2291" cy="1979"/>
          </a:xfrm>
        </p:grpSpPr>
        <p:sp>
          <p:nvSpPr>
            <p:cNvPr id="173079" name="Line 3"/>
            <p:cNvSpPr>
              <a:spLocks noChangeShapeType="1"/>
            </p:cNvSpPr>
            <p:nvPr/>
          </p:nvSpPr>
          <p:spPr bwMode="auto">
            <a:xfrm>
              <a:off x="1274" y="2268"/>
              <a:ext cx="1352" cy="124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7460" name="Text Box 4"/>
            <p:cNvSpPr txBox="1">
              <a:spLocks noChangeArrowheads="1"/>
            </p:cNvSpPr>
            <p:nvPr/>
          </p:nvSpPr>
          <p:spPr bwMode="auto">
            <a:xfrm>
              <a:off x="1339" y="1785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787461" name="Text Box 5"/>
            <p:cNvSpPr txBox="1">
              <a:spLocks noChangeArrowheads="1"/>
            </p:cNvSpPr>
            <p:nvPr/>
          </p:nvSpPr>
          <p:spPr bwMode="auto">
            <a:xfrm>
              <a:off x="2955" y="3297"/>
              <a:ext cx="48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73082" name="Line 6"/>
            <p:cNvSpPr>
              <a:spLocks noChangeShapeType="1"/>
            </p:cNvSpPr>
            <p:nvPr/>
          </p:nvSpPr>
          <p:spPr bwMode="auto">
            <a:xfrm flipV="1">
              <a:off x="1285" y="3539"/>
              <a:ext cx="17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83" name="Line 7"/>
            <p:cNvSpPr>
              <a:spLocks noChangeShapeType="1"/>
            </p:cNvSpPr>
            <p:nvPr/>
          </p:nvSpPr>
          <p:spPr bwMode="auto">
            <a:xfrm flipH="1" flipV="1">
              <a:off x="1298" y="1858"/>
              <a:ext cx="0" cy="1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84" name="Freeform 8"/>
            <p:cNvSpPr/>
            <p:nvPr/>
          </p:nvSpPr>
          <p:spPr bwMode="auto">
            <a:xfrm>
              <a:off x="1286" y="3425"/>
              <a:ext cx="1419" cy="102"/>
            </a:xfrm>
            <a:custGeom>
              <a:avLst/>
              <a:gdLst>
                <a:gd name="T0" fmla="*/ 7 w 2387"/>
                <a:gd name="T1" fmla="*/ 79 h 131"/>
                <a:gd name="T2" fmla="*/ 24 w 2387"/>
                <a:gd name="T3" fmla="*/ 58 h 131"/>
                <a:gd name="T4" fmla="*/ 152 w 2387"/>
                <a:gd name="T5" fmla="*/ 15 h 131"/>
                <a:gd name="T6" fmla="*/ 844 w 238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7"/>
                <a:gd name="T13" fmla="*/ 0 h 131"/>
                <a:gd name="T14" fmla="*/ 2387 w 2387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85" name="Freeform 9"/>
            <p:cNvSpPr/>
            <p:nvPr/>
          </p:nvSpPr>
          <p:spPr bwMode="auto">
            <a:xfrm>
              <a:off x="1309" y="3118"/>
              <a:ext cx="1349" cy="410"/>
            </a:xfrm>
            <a:custGeom>
              <a:avLst/>
              <a:gdLst>
                <a:gd name="T0" fmla="*/ 0 w 2308"/>
                <a:gd name="T1" fmla="*/ 334 h 504"/>
                <a:gd name="T2" fmla="*/ 5 w 2308"/>
                <a:gd name="T3" fmla="*/ 207 h 504"/>
                <a:gd name="T4" fmla="*/ 18 w 2308"/>
                <a:gd name="T5" fmla="*/ 183 h 504"/>
                <a:gd name="T6" fmla="*/ 59 w 2308"/>
                <a:gd name="T7" fmla="*/ 103 h 504"/>
                <a:gd name="T8" fmla="*/ 116 w 2308"/>
                <a:gd name="T9" fmla="*/ 48 h 504"/>
                <a:gd name="T10" fmla="*/ 255 w 2308"/>
                <a:gd name="T11" fmla="*/ 32 h 504"/>
                <a:gd name="T12" fmla="*/ 788 w 2308"/>
                <a:gd name="T13" fmla="*/ 0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8"/>
                <a:gd name="T22" fmla="*/ 0 h 504"/>
                <a:gd name="T23" fmla="*/ 2308 w 2308"/>
                <a:gd name="T24" fmla="*/ 504 h 5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86" name="Freeform 10"/>
            <p:cNvSpPr/>
            <p:nvPr/>
          </p:nvSpPr>
          <p:spPr bwMode="auto">
            <a:xfrm>
              <a:off x="1295" y="2803"/>
              <a:ext cx="1344" cy="725"/>
            </a:xfrm>
            <a:custGeom>
              <a:avLst/>
              <a:gdLst>
                <a:gd name="T0" fmla="*/ 0 w 2299"/>
                <a:gd name="T1" fmla="*/ 554 h 948"/>
                <a:gd name="T2" fmla="*/ 19 w 2299"/>
                <a:gd name="T3" fmla="*/ 239 h 948"/>
                <a:gd name="T4" fmla="*/ 72 w 2299"/>
                <a:gd name="T5" fmla="*/ 91 h 948"/>
                <a:gd name="T6" fmla="*/ 141 w 2299"/>
                <a:gd name="T7" fmla="*/ 41 h 948"/>
                <a:gd name="T8" fmla="*/ 413 w 2299"/>
                <a:gd name="T9" fmla="*/ 7 h 948"/>
                <a:gd name="T10" fmla="*/ 786 w 2299"/>
                <a:gd name="T11" fmla="*/ 0 h 9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99"/>
                <a:gd name="T19" fmla="*/ 0 h 948"/>
                <a:gd name="T20" fmla="*/ 2299 w 2299"/>
                <a:gd name="T21" fmla="*/ 948 h 9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87" name="Freeform 11"/>
            <p:cNvSpPr/>
            <p:nvPr/>
          </p:nvSpPr>
          <p:spPr bwMode="auto">
            <a:xfrm>
              <a:off x="1297" y="2494"/>
              <a:ext cx="1300" cy="1012"/>
            </a:xfrm>
            <a:custGeom>
              <a:avLst/>
              <a:gdLst>
                <a:gd name="T0" fmla="*/ 0 w 2224"/>
                <a:gd name="T1" fmla="*/ 573 h 1788"/>
                <a:gd name="T2" fmla="*/ 30 w 2224"/>
                <a:gd name="T3" fmla="*/ 242 h 1788"/>
                <a:gd name="T4" fmla="*/ 38 w 2224"/>
                <a:gd name="T5" fmla="*/ 100 h 1788"/>
                <a:gd name="T6" fmla="*/ 71 w 2224"/>
                <a:gd name="T7" fmla="*/ 40 h 1788"/>
                <a:gd name="T8" fmla="*/ 219 w 2224"/>
                <a:gd name="T9" fmla="*/ 11 h 1788"/>
                <a:gd name="T10" fmla="*/ 760 w 2224"/>
                <a:gd name="T11" fmla="*/ 0 h 1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4"/>
                <a:gd name="T19" fmla="*/ 0 h 1788"/>
                <a:gd name="T20" fmla="*/ 2224 w 2224"/>
                <a:gd name="T21" fmla="*/ 1788 h 17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88" name="Freeform 12"/>
            <p:cNvSpPr/>
            <p:nvPr/>
          </p:nvSpPr>
          <p:spPr bwMode="auto">
            <a:xfrm>
              <a:off x="1297" y="2162"/>
              <a:ext cx="1293" cy="1366"/>
            </a:xfrm>
            <a:custGeom>
              <a:avLst/>
              <a:gdLst>
                <a:gd name="T0" fmla="*/ 0 w 2212"/>
                <a:gd name="T1" fmla="*/ 785 h 2377"/>
                <a:gd name="T2" fmla="*/ 32 w 2212"/>
                <a:gd name="T3" fmla="*/ 412 h 2377"/>
                <a:gd name="T4" fmla="*/ 64 w 2212"/>
                <a:gd name="T5" fmla="*/ 122 h 2377"/>
                <a:gd name="T6" fmla="*/ 182 w 2212"/>
                <a:gd name="T7" fmla="*/ 20 h 2377"/>
                <a:gd name="T8" fmla="*/ 756 w 2212"/>
                <a:gd name="T9" fmla="*/ 1 h 2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2"/>
                <a:gd name="T16" fmla="*/ 0 h 2377"/>
                <a:gd name="T17" fmla="*/ 2212 w 2212"/>
                <a:gd name="T18" fmla="*/ 2377 h 2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7469" name="Rectangle 13"/>
            <p:cNvSpPr>
              <a:spLocks noChangeArrowheads="1"/>
            </p:cNvSpPr>
            <p:nvPr/>
          </p:nvSpPr>
          <p:spPr bwMode="auto">
            <a:xfrm>
              <a:off x="1152" y="3437"/>
              <a:ext cx="30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O</a:t>
              </a:r>
              <a:endPara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2962275" y="1695450"/>
            <a:ext cx="404813" cy="546100"/>
            <a:chOff x="1674" y="1104"/>
            <a:chExt cx="276" cy="344"/>
          </a:xfrm>
        </p:grpSpPr>
        <p:sp>
          <p:nvSpPr>
            <p:cNvPr id="173077" name="Oval 15"/>
            <p:cNvSpPr>
              <a:spLocks noChangeArrowheads="1"/>
            </p:cNvSpPr>
            <p:nvPr/>
          </p:nvSpPr>
          <p:spPr bwMode="auto">
            <a:xfrm>
              <a:off x="1739" y="1380"/>
              <a:ext cx="68" cy="68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rgbClr val="FF3300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7472" name="Rectangle 16"/>
            <p:cNvSpPr>
              <a:spLocks noChangeArrowheads="1"/>
            </p:cNvSpPr>
            <p:nvPr/>
          </p:nvSpPr>
          <p:spPr bwMode="auto">
            <a:xfrm>
              <a:off x="1674" y="11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Q</a:t>
              </a:r>
              <a:endParaRPr kumimoji="1" lang="en-US" altLang="zh-CN" sz="3200" b="1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581275" y="1714500"/>
            <a:ext cx="984250" cy="3467100"/>
            <a:chOff x="1761" y="1080"/>
            <a:chExt cx="672" cy="2184"/>
          </a:xfrm>
        </p:grpSpPr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 flipH="1">
              <a:off x="1761" y="1080"/>
              <a:ext cx="48" cy="216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 flipH="1">
              <a:off x="2085" y="1428"/>
              <a:ext cx="24" cy="182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3076" name="Line 20"/>
            <p:cNvSpPr>
              <a:spLocks noChangeShapeType="1"/>
            </p:cNvSpPr>
            <p:nvPr/>
          </p:nvSpPr>
          <p:spPr bwMode="auto">
            <a:xfrm flipH="1">
              <a:off x="2397" y="1716"/>
              <a:ext cx="36" cy="154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prstDash val="dash"/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2613025" y="3786188"/>
            <a:ext cx="920750" cy="839787"/>
            <a:chOff x="4051" y="2793"/>
            <a:chExt cx="629" cy="529"/>
          </a:xfrm>
        </p:grpSpPr>
        <p:sp>
          <p:nvSpPr>
            <p:cNvPr id="173072" name="Freeform 22"/>
            <p:cNvSpPr/>
            <p:nvPr/>
          </p:nvSpPr>
          <p:spPr bwMode="auto">
            <a:xfrm rot="5400000">
              <a:off x="4380" y="3022"/>
              <a:ext cx="265" cy="335"/>
            </a:xfrm>
            <a:custGeom>
              <a:avLst/>
              <a:gdLst>
                <a:gd name="T0" fmla="*/ 0 w 344"/>
                <a:gd name="T1" fmla="*/ 265 h 423"/>
                <a:gd name="T2" fmla="*/ 97 w 344"/>
                <a:gd name="T3" fmla="*/ 2 h 423"/>
                <a:gd name="T4" fmla="*/ 204 w 344"/>
                <a:gd name="T5" fmla="*/ 256 h 423"/>
                <a:gd name="T6" fmla="*/ 0 60000 65536"/>
                <a:gd name="T7" fmla="*/ 0 60000 65536"/>
                <a:gd name="T8" fmla="*/ 0 60000 65536"/>
                <a:gd name="T9" fmla="*/ 0 w 344"/>
                <a:gd name="T10" fmla="*/ 0 h 423"/>
                <a:gd name="T11" fmla="*/ 344 w 344"/>
                <a:gd name="T12" fmla="*/ 423 h 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423">
                  <a:moveTo>
                    <a:pt x="0" y="423"/>
                  </a:moveTo>
                  <a:cubicBezTo>
                    <a:pt x="53" y="214"/>
                    <a:pt x="107" y="6"/>
                    <a:pt x="164" y="3"/>
                  </a:cubicBezTo>
                  <a:cubicBezTo>
                    <a:pt x="221" y="0"/>
                    <a:pt x="314" y="341"/>
                    <a:pt x="344" y="408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3" name="Freeform 23"/>
            <p:cNvSpPr/>
            <p:nvPr/>
          </p:nvSpPr>
          <p:spPr bwMode="auto">
            <a:xfrm rot="5400000" flipV="1">
              <a:off x="4076" y="2768"/>
              <a:ext cx="266" cy="316"/>
            </a:xfrm>
            <a:custGeom>
              <a:avLst/>
              <a:gdLst>
                <a:gd name="T0" fmla="*/ 0 w 344"/>
                <a:gd name="T1" fmla="*/ 236 h 423"/>
                <a:gd name="T2" fmla="*/ 98 w 344"/>
                <a:gd name="T3" fmla="*/ 1 h 423"/>
                <a:gd name="T4" fmla="*/ 206 w 344"/>
                <a:gd name="T5" fmla="*/ 228 h 423"/>
                <a:gd name="T6" fmla="*/ 0 60000 65536"/>
                <a:gd name="T7" fmla="*/ 0 60000 65536"/>
                <a:gd name="T8" fmla="*/ 0 60000 65536"/>
                <a:gd name="T9" fmla="*/ 0 w 344"/>
                <a:gd name="T10" fmla="*/ 0 h 423"/>
                <a:gd name="T11" fmla="*/ 344 w 344"/>
                <a:gd name="T12" fmla="*/ 423 h 4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423">
                  <a:moveTo>
                    <a:pt x="0" y="423"/>
                  </a:moveTo>
                  <a:cubicBezTo>
                    <a:pt x="53" y="214"/>
                    <a:pt x="107" y="6"/>
                    <a:pt x="164" y="3"/>
                  </a:cubicBezTo>
                  <a:cubicBezTo>
                    <a:pt x="221" y="0"/>
                    <a:pt x="314" y="341"/>
                    <a:pt x="344" y="408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7480" name="Text Box 24"/>
          <p:cNvSpPr txBox="1">
            <a:spLocks noChangeArrowheads="1"/>
          </p:cNvSpPr>
          <p:nvPr/>
        </p:nvSpPr>
        <p:spPr bwMode="auto">
          <a:xfrm>
            <a:off x="3398838" y="4081463"/>
            <a:ext cx="85725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3200" b="1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</a:t>
            </a:r>
            <a:endParaRPr kumimoji="1" lang="en-US" altLang="zh-CN" sz="32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6" name="Group 25"/>
          <p:cNvGrpSpPr/>
          <p:nvPr/>
        </p:nvGrpSpPr>
        <p:grpSpPr bwMode="auto">
          <a:xfrm>
            <a:off x="987425" y="1712913"/>
            <a:ext cx="2622550" cy="1009650"/>
            <a:chOff x="674" y="1079"/>
            <a:chExt cx="1789" cy="636"/>
          </a:xfrm>
        </p:grpSpPr>
        <p:sp>
          <p:nvSpPr>
            <p:cNvPr id="173069" name="Line 26"/>
            <p:cNvSpPr>
              <a:spLocks noChangeShapeType="1"/>
            </p:cNvSpPr>
            <p:nvPr/>
          </p:nvSpPr>
          <p:spPr bwMode="auto">
            <a:xfrm flipH="1">
              <a:off x="722" y="1079"/>
              <a:ext cx="1225" cy="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0" name="Line 27"/>
            <p:cNvSpPr>
              <a:spLocks noChangeShapeType="1"/>
            </p:cNvSpPr>
            <p:nvPr/>
          </p:nvSpPr>
          <p:spPr bwMode="auto">
            <a:xfrm flipH="1">
              <a:off x="674" y="1403"/>
              <a:ext cx="1417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71" name="Line 28"/>
            <p:cNvSpPr>
              <a:spLocks noChangeShapeType="1"/>
            </p:cNvSpPr>
            <p:nvPr/>
          </p:nvSpPr>
          <p:spPr bwMode="auto">
            <a:xfrm flipH="1" flipV="1">
              <a:off x="710" y="1704"/>
              <a:ext cx="1753" cy="1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/>
          <p:nvPr/>
        </p:nvGrpSpPr>
        <p:grpSpPr bwMode="auto">
          <a:xfrm>
            <a:off x="1328738" y="1716088"/>
            <a:ext cx="673100" cy="977900"/>
            <a:chOff x="4423" y="2005"/>
            <a:chExt cx="459" cy="532"/>
          </a:xfrm>
        </p:grpSpPr>
        <p:sp>
          <p:nvSpPr>
            <p:cNvPr id="173067" name="Freeform 30"/>
            <p:cNvSpPr/>
            <p:nvPr/>
          </p:nvSpPr>
          <p:spPr bwMode="auto">
            <a:xfrm flipH="1" flipV="1">
              <a:off x="4663" y="2238"/>
              <a:ext cx="219" cy="299"/>
            </a:xfrm>
            <a:custGeom>
              <a:avLst/>
              <a:gdLst>
                <a:gd name="T0" fmla="*/ 0 w 562"/>
                <a:gd name="T1" fmla="*/ 301 h 294"/>
                <a:gd name="T2" fmla="*/ 40 w 562"/>
                <a:gd name="T3" fmla="*/ 0 h 294"/>
                <a:gd name="T4" fmla="*/ 85 w 562"/>
                <a:gd name="T5" fmla="*/ 304 h 294"/>
                <a:gd name="T6" fmla="*/ 0 60000 65536"/>
                <a:gd name="T7" fmla="*/ 0 60000 65536"/>
                <a:gd name="T8" fmla="*/ 0 60000 65536"/>
                <a:gd name="T9" fmla="*/ 0 w 562"/>
                <a:gd name="T10" fmla="*/ 0 h 294"/>
                <a:gd name="T11" fmla="*/ 562 w 562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2" h="294">
                  <a:moveTo>
                    <a:pt x="0" y="291"/>
                  </a:moveTo>
                  <a:cubicBezTo>
                    <a:pt x="85" y="145"/>
                    <a:pt x="170" y="0"/>
                    <a:pt x="264" y="0"/>
                  </a:cubicBezTo>
                  <a:cubicBezTo>
                    <a:pt x="358" y="0"/>
                    <a:pt x="460" y="147"/>
                    <a:pt x="562" y="294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068" name="Freeform 31"/>
            <p:cNvSpPr/>
            <p:nvPr/>
          </p:nvSpPr>
          <p:spPr bwMode="auto">
            <a:xfrm flipH="1">
              <a:off x="4423" y="2005"/>
              <a:ext cx="243" cy="256"/>
            </a:xfrm>
            <a:custGeom>
              <a:avLst/>
              <a:gdLst>
                <a:gd name="T0" fmla="*/ 0 w 562"/>
                <a:gd name="T1" fmla="*/ 220 h 294"/>
                <a:gd name="T2" fmla="*/ 49 w 562"/>
                <a:gd name="T3" fmla="*/ 0 h 294"/>
                <a:gd name="T4" fmla="*/ 105 w 562"/>
                <a:gd name="T5" fmla="*/ 223 h 294"/>
                <a:gd name="T6" fmla="*/ 0 60000 65536"/>
                <a:gd name="T7" fmla="*/ 0 60000 65536"/>
                <a:gd name="T8" fmla="*/ 0 60000 65536"/>
                <a:gd name="T9" fmla="*/ 0 w 562"/>
                <a:gd name="T10" fmla="*/ 0 h 294"/>
                <a:gd name="T11" fmla="*/ 562 w 562"/>
                <a:gd name="T12" fmla="*/ 294 h 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2" h="294">
                  <a:moveTo>
                    <a:pt x="0" y="291"/>
                  </a:moveTo>
                  <a:cubicBezTo>
                    <a:pt x="85" y="145"/>
                    <a:pt x="170" y="0"/>
                    <a:pt x="264" y="0"/>
                  </a:cubicBezTo>
                  <a:cubicBezTo>
                    <a:pt x="358" y="0"/>
                    <a:pt x="460" y="147"/>
                    <a:pt x="562" y="294"/>
                  </a:cubicBezTo>
                </a:path>
              </a:pathLst>
            </a:custGeom>
            <a:noFill/>
            <a:ln w="31750">
              <a:solidFill>
                <a:srgbClr val="008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7488" name="Text Box 32"/>
          <p:cNvSpPr txBox="1">
            <a:spLocks noChangeArrowheads="1"/>
          </p:cNvSpPr>
          <p:nvPr/>
        </p:nvSpPr>
        <p:spPr bwMode="auto">
          <a:xfrm>
            <a:off x="1058863" y="1128713"/>
            <a:ext cx="857250" cy="579437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3200" b="1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</a:t>
            </a:r>
            <a:r>
              <a:rPr kumimoji="1" lang="en-US" altLang="zh-CN" sz="3200" b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endParaRPr kumimoji="1" lang="en-US" altLang="zh-CN" sz="32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787489" name="AutoShape 33"/>
          <p:cNvSpPr>
            <a:spLocks noChangeArrowheads="1"/>
          </p:cNvSpPr>
          <p:nvPr/>
        </p:nvSpPr>
        <p:spPr bwMode="auto">
          <a:xfrm>
            <a:off x="5651500" y="436563"/>
            <a:ext cx="2751138" cy="4654550"/>
          </a:xfrm>
          <a:prstGeom prst="horizontalScroll">
            <a:avLst>
              <a:gd name="adj" fmla="val 12500"/>
            </a:avLst>
          </a:prstGeom>
          <a:solidFill>
            <a:srgbClr val="CCFFCC"/>
          </a:solidFill>
          <a:ln w="31750">
            <a:solidFill>
              <a:srgbClr val="800000"/>
            </a:solidFill>
            <a:round/>
            <a:headEnd type="none" w="sm" len="sm"/>
            <a:tailEnd type="none" w="med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总之，设置合适的静态工作点，并且输入的信号幅度适中，可避免放大电路产生非线性失真。 </a:t>
            </a:r>
            <a:endParaRPr kumimoji="1"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7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7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0" grpId="0" advAuto="0" autoUpdateAnimBg="0" build="p"/>
      <p:bldP spid="787488" grpId="0" advAuto="0" autoUpdateAnimBg="0" build="p"/>
      <p:bldP spid="787489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2910" y="395288"/>
            <a:ext cx="8185178" cy="2031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作业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:1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、共射放大电路中，已知</a:t>
            </a:r>
            <a:r>
              <a:rPr kumimoji="1"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Ucc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=12V,R</a:t>
            </a:r>
            <a:r>
              <a:rPr kumimoji="1" lang="en-US" altLang="zh-CN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=300k</a:t>
            </a:r>
            <a:r>
              <a:rPr kumimoji="1" lang="el-GR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Ω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，</a:t>
            </a:r>
            <a:r>
              <a:rPr kumimoji="1" lang="en-US" altLang="zh-CN" sz="2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Rc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=4k</a:t>
            </a:r>
            <a:r>
              <a:rPr kumimoji="1" lang="el-GR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 Ω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,R</a:t>
            </a:r>
            <a:r>
              <a:rPr kumimoji="1" lang="en-US" altLang="zh-CN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L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=4k</a:t>
            </a:r>
            <a:r>
              <a:rPr kumimoji="1" lang="el-GR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 Ω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，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Rs=100</a:t>
            </a:r>
            <a:r>
              <a:rPr kumimoji="1" lang="el-GR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 Ω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，三极管的</a:t>
            </a:r>
            <a:r>
              <a:rPr kumimoji="1" lang="el-GR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β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=40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/>
                <a:ea typeface="楷体_GB2312" pitchFamily="49" charset="-122"/>
                <a:cs typeface="Times New Roman" panose="02020803070505020304"/>
              </a:rPr>
              <a:t>，估算静态工作点。</a:t>
            </a:r>
            <a:endParaRPr kumimoji="1"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/>
              <a:ea typeface="楷体_GB2312" pitchFamily="49" charset="-122"/>
              <a:cs typeface="Times New Roman" panose="02020803070505020304"/>
            </a:endParaRPr>
          </a:p>
          <a:p>
            <a:pPr>
              <a:spcBef>
                <a:spcPct val="50000"/>
              </a:spcBef>
              <a:defRPr/>
            </a:pPr>
            <a:endParaRPr kumimoji="1"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/>
              <a:ea typeface="楷体_GB2312" pitchFamily="49" charset="-122"/>
              <a:cs typeface="Times New Roman" panose="02020803070505020304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3881" y="1693535"/>
            <a:ext cx="414340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" name="Group 48"/>
          <p:cNvGrpSpPr/>
          <p:nvPr/>
        </p:nvGrpSpPr>
        <p:grpSpPr bwMode="auto">
          <a:xfrm>
            <a:off x="6083303" y="1564950"/>
            <a:ext cx="2603500" cy="2857500"/>
            <a:chOff x="2336" y="482"/>
            <a:chExt cx="1640" cy="1800"/>
          </a:xfrm>
        </p:grpSpPr>
        <p:sp>
          <p:nvSpPr>
            <p:cNvPr id="69" name="Line 49"/>
            <p:cNvSpPr>
              <a:spLocks noChangeShapeType="1"/>
            </p:cNvSpPr>
            <p:nvPr/>
          </p:nvSpPr>
          <p:spPr bwMode="auto">
            <a:xfrm flipV="1">
              <a:off x="3184" y="739"/>
              <a:ext cx="1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50"/>
            <p:cNvSpPr>
              <a:spLocks noChangeShapeType="1"/>
            </p:cNvSpPr>
            <p:nvPr/>
          </p:nvSpPr>
          <p:spPr bwMode="auto">
            <a:xfrm flipV="1">
              <a:off x="3190" y="1054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51"/>
            <p:cNvSpPr>
              <a:spLocks noChangeShapeType="1"/>
            </p:cNvSpPr>
            <p:nvPr/>
          </p:nvSpPr>
          <p:spPr bwMode="auto">
            <a:xfrm>
              <a:off x="2687" y="1600"/>
              <a:ext cx="34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52"/>
            <p:cNvSpPr>
              <a:spLocks noChangeShapeType="1"/>
            </p:cNvSpPr>
            <p:nvPr/>
          </p:nvSpPr>
          <p:spPr bwMode="auto">
            <a:xfrm>
              <a:off x="3035" y="1440"/>
              <a:ext cx="0" cy="30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53"/>
            <p:cNvSpPr>
              <a:spLocks noChangeShapeType="1"/>
            </p:cNvSpPr>
            <p:nvPr/>
          </p:nvSpPr>
          <p:spPr bwMode="auto">
            <a:xfrm>
              <a:off x="3044" y="1647"/>
              <a:ext cx="155" cy="1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54"/>
            <p:cNvSpPr>
              <a:spLocks noChangeShapeType="1"/>
            </p:cNvSpPr>
            <p:nvPr/>
          </p:nvSpPr>
          <p:spPr bwMode="auto">
            <a:xfrm flipV="1">
              <a:off x="3044" y="1444"/>
              <a:ext cx="155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55"/>
            <p:cNvSpPr>
              <a:spLocks noChangeShapeType="1"/>
            </p:cNvSpPr>
            <p:nvPr/>
          </p:nvSpPr>
          <p:spPr bwMode="auto">
            <a:xfrm>
              <a:off x="3189" y="1016"/>
              <a:ext cx="0" cy="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56"/>
            <p:cNvSpPr>
              <a:spLocks noChangeShapeType="1"/>
            </p:cNvSpPr>
            <p:nvPr/>
          </p:nvSpPr>
          <p:spPr bwMode="auto">
            <a:xfrm>
              <a:off x="3189" y="1787"/>
              <a:ext cx="0" cy="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Line 57"/>
            <p:cNvSpPr>
              <a:spLocks noChangeShapeType="1"/>
            </p:cNvSpPr>
            <p:nvPr/>
          </p:nvSpPr>
          <p:spPr bwMode="auto">
            <a:xfrm>
              <a:off x="3191" y="1772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Text Box 58"/>
            <p:cNvSpPr txBox="1">
              <a:spLocks noChangeArrowheads="1"/>
            </p:cNvSpPr>
            <p:nvPr/>
          </p:nvSpPr>
          <p:spPr bwMode="auto">
            <a:xfrm>
              <a:off x="3430" y="482"/>
              <a:ext cx="54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 useBgFill="1">
          <p:nvSpPr>
            <p:cNvPr id="79" name="Rectangle 59"/>
            <p:cNvSpPr>
              <a:spLocks noChangeArrowheads="1"/>
            </p:cNvSpPr>
            <p:nvPr/>
          </p:nvSpPr>
          <p:spPr bwMode="auto">
            <a:xfrm>
              <a:off x="3146" y="980"/>
              <a:ext cx="77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Oval 60"/>
            <p:cNvSpPr>
              <a:spLocks noChangeArrowheads="1"/>
            </p:cNvSpPr>
            <p:nvPr/>
          </p:nvSpPr>
          <p:spPr bwMode="auto">
            <a:xfrm>
              <a:off x="3562" y="714"/>
              <a:ext cx="50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2803" y="842"/>
              <a:ext cx="33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3364" y="1661"/>
              <a:ext cx="24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63"/>
            <p:cNvSpPr>
              <a:spLocks noChangeShapeType="1"/>
            </p:cNvSpPr>
            <p:nvPr/>
          </p:nvSpPr>
          <p:spPr bwMode="auto">
            <a:xfrm flipV="1">
              <a:off x="2687" y="735"/>
              <a:ext cx="8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64"/>
            <p:cNvSpPr>
              <a:spLocks noChangeShapeType="1"/>
            </p:cNvSpPr>
            <p:nvPr/>
          </p:nvSpPr>
          <p:spPr bwMode="auto">
            <a:xfrm>
              <a:off x="3109" y="2272"/>
              <a:ext cx="160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65"/>
            <p:cNvSpPr>
              <a:spLocks noChangeShapeType="1"/>
            </p:cNvSpPr>
            <p:nvPr/>
          </p:nvSpPr>
          <p:spPr bwMode="auto">
            <a:xfrm flipV="1">
              <a:off x="2700" y="748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66"/>
            <p:cNvSpPr>
              <a:spLocks noChangeShapeType="1"/>
            </p:cNvSpPr>
            <p:nvPr/>
          </p:nvSpPr>
          <p:spPr bwMode="auto">
            <a:xfrm flipV="1">
              <a:off x="2706" y="1198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67"/>
            <p:cNvSpPr>
              <a:spLocks noChangeShapeType="1"/>
            </p:cNvSpPr>
            <p:nvPr/>
          </p:nvSpPr>
          <p:spPr bwMode="auto">
            <a:xfrm>
              <a:off x="2706" y="1161"/>
              <a:ext cx="0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88" name="Rectangle 68"/>
            <p:cNvSpPr>
              <a:spLocks noChangeArrowheads="1"/>
            </p:cNvSpPr>
            <p:nvPr/>
          </p:nvSpPr>
          <p:spPr bwMode="auto">
            <a:xfrm>
              <a:off x="2663" y="1016"/>
              <a:ext cx="76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Text Box 69"/>
            <p:cNvSpPr txBox="1">
              <a:spLocks noChangeArrowheads="1"/>
            </p:cNvSpPr>
            <p:nvPr/>
          </p:nvSpPr>
          <p:spPr bwMode="auto">
            <a:xfrm>
              <a:off x="2336" y="965"/>
              <a:ext cx="327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3314" y="798"/>
              <a:ext cx="0" cy="3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Rectangle 71"/>
            <p:cNvSpPr>
              <a:spLocks noChangeArrowheads="1"/>
            </p:cNvSpPr>
            <p:nvPr/>
          </p:nvSpPr>
          <p:spPr bwMode="auto">
            <a:xfrm>
              <a:off x="3369" y="808"/>
              <a:ext cx="28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Rectangle 72"/>
            <p:cNvSpPr>
              <a:spLocks noChangeArrowheads="1"/>
            </p:cNvSpPr>
            <p:nvPr/>
          </p:nvSpPr>
          <p:spPr bwMode="auto">
            <a:xfrm>
              <a:off x="2711" y="123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Line 73"/>
            <p:cNvSpPr>
              <a:spLocks noChangeShapeType="1"/>
            </p:cNvSpPr>
            <p:nvPr/>
          </p:nvSpPr>
          <p:spPr bwMode="auto">
            <a:xfrm rot="-5400000">
              <a:off x="2880" y="1430"/>
              <a:ext cx="0" cy="23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Rectangle 74"/>
            <p:cNvSpPr>
              <a:spLocks noChangeArrowheads="1"/>
            </p:cNvSpPr>
            <p:nvPr/>
          </p:nvSpPr>
          <p:spPr bwMode="auto">
            <a:xfrm>
              <a:off x="3198" y="1418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Rectangle 75"/>
            <p:cNvSpPr>
              <a:spLocks noChangeArrowheads="1"/>
            </p:cNvSpPr>
            <p:nvPr/>
          </p:nvSpPr>
          <p:spPr bwMode="auto">
            <a:xfrm>
              <a:off x="2581" y="1681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Text Box 76"/>
            <p:cNvSpPr txBox="1">
              <a:spLocks noChangeArrowheads="1"/>
            </p:cNvSpPr>
            <p:nvPr/>
          </p:nvSpPr>
          <p:spPr bwMode="auto">
            <a:xfrm>
              <a:off x="3198" y="1253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Text Box 77"/>
            <p:cNvSpPr txBox="1">
              <a:spLocks noChangeArrowheads="1"/>
            </p:cNvSpPr>
            <p:nvPr/>
          </p:nvSpPr>
          <p:spPr bwMode="auto">
            <a:xfrm>
              <a:off x="3198" y="169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8" name="Text Box 78"/>
            <p:cNvSpPr txBox="1">
              <a:spLocks noChangeArrowheads="1"/>
            </p:cNvSpPr>
            <p:nvPr/>
          </p:nvSpPr>
          <p:spPr bwMode="auto">
            <a:xfrm>
              <a:off x="2747" y="1546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Text Box 79"/>
            <p:cNvSpPr txBox="1">
              <a:spLocks noChangeArrowheads="1"/>
            </p:cNvSpPr>
            <p:nvPr/>
          </p:nvSpPr>
          <p:spPr bwMode="auto">
            <a:xfrm>
              <a:off x="2971" y="170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3" y="571480"/>
            <a:ext cx="82868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作业</a:t>
            </a:r>
            <a:r>
              <a:rPr kumimoji="1"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:2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在题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4-7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图所示电路中，晶体管的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β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=50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C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=3.2kΩ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=320kΩ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=38kΩ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L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=6.8kΩ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CC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=15V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rPr>
              <a:t>。估算静态工作点。</a:t>
            </a:r>
            <a:endParaRPr lang="zh-CN" altLang="en-US" sz="2800" dirty="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714348" y="2500306"/>
            <a:ext cx="3344863" cy="2697163"/>
            <a:chOff x="3606" y="584"/>
            <a:chExt cx="2107" cy="1699"/>
          </a:xfrm>
        </p:grpSpPr>
        <p:sp>
          <p:nvSpPr>
            <p:cNvPr id="4" name="Line 12"/>
            <p:cNvSpPr>
              <a:spLocks noChangeShapeType="1"/>
            </p:cNvSpPr>
            <p:nvPr/>
          </p:nvSpPr>
          <p:spPr bwMode="auto">
            <a:xfrm flipV="1">
              <a:off x="4786" y="1287"/>
              <a:ext cx="185" cy="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4786" y="1467"/>
              <a:ext cx="185" cy="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4287" y="1421"/>
              <a:ext cx="499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5"/>
            <p:cNvSpPr>
              <a:spLocks noChangeShapeType="1"/>
            </p:cNvSpPr>
            <p:nvPr/>
          </p:nvSpPr>
          <p:spPr bwMode="auto">
            <a:xfrm flipV="1">
              <a:off x="3924" y="1421"/>
              <a:ext cx="308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967" y="1558"/>
              <a:ext cx="0" cy="589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rot="10800000">
              <a:off x="4514" y="605"/>
              <a:ext cx="0" cy="816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3925" y="2147"/>
              <a:ext cx="1496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 flipH="1" flipV="1">
              <a:off x="4967" y="605"/>
              <a:ext cx="0" cy="68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4967" y="1149"/>
              <a:ext cx="181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head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 rot="5400000">
              <a:off x="4845" y="818"/>
              <a:ext cx="249" cy="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510" y="605"/>
              <a:ext cx="680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4196" y="718"/>
              <a:ext cx="384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3300"/>
                  </a:solidFill>
                  <a:latin typeface="Times New Roman" panose="02020803070505020304" pitchFamily="18" charset="0"/>
                </a:rPr>
                <a:t>R</a:t>
              </a:r>
              <a:r>
                <a:rPr kumimoji="1" lang="en-US" altLang="zh-CN" sz="2000" b="1" baseline="-25000">
                  <a:solidFill>
                    <a:srgbClr val="003300"/>
                  </a:solidFill>
                  <a:latin typeface="Times New Roman" panose="02020803070505020304" pitchFamily="18" charset="0"/>
                </a:rPr>
                <a:t>B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654" y="718"/>
              <a:ext cx="384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3300"/>
                  </a:solidFill>
                  <a:latin typeface="Times New Roman" panose="02020803070505020304" pitchFamily="18" charset="0"/>
                </a:rPr>
                <a:t>R</a:t>
              </a:r>
              <a:r>
                <a:rPr kumimoji="1" lang="en-US" altLang="zh-CN" sz="2000" b="1" baseline="-25000">
                  <a:solidFill>
                    <a:srgbClr val="003300"/>
                  </a:solidFill>
                  <a:latin typeface="Times New Roman" panose="02020803070505020304" pitchFamily="18" charset="0"/>
                </a:rPr>
                <a:t>C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4922" y="627"/>
              <a:ext cx="681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3300"/>
                  </a:solidFill>
                  <a:latin typeface="Times New Roman" panose="02020803070505020304" pitchFamily="18" charset="0"/>
                </a:rPr>
                <a:t>＋</a:t>
              </a:r>
              <a:r>
                <a:rPr kumimoji="1" lang="en-US" altLang="zh-CN" sz="2000" b="1" i="1">
                  <a:solidFill>
                    <a:srgbClr val="003300"/>
                  </a:solidFill>
                  <a:latin typeface="Times New Roman" panose="02020803070505020304" pitchFamily="18" charset="0"/>
                </a:rPr>
                <a:t>V</a:t>
              </a:r>
              <a:r>
                <a:rPr kumimoji="1" lang="en-US" altLang="zh-CN" sz="2000" b="1" baseline="-25000">
                  <a:solidFill>
                    <a:srgbClr val="003300"/>
                  </a:solidFill>
                  <a:latin typeface="Times New Roman" panose="02020803070505020304" pitchFamily="18" charset="0"/>
                </a:rPr>
                <a:t>CC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8" name="Text Box 26"/>
            <p:cNvSpPr txBox="1">
              <a:spLocks noChangeArrowheads="1"/>
            </p:cNvSpPr>
            <p:nvPr/>
          </p:nvSpPr>
          <p:spPr bwMode="auto">
            <a:xfrm>
              <a:off x="4922" y="1285"/>
              <a:ext cx="384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3300"/>
                  </a:solidFill>
                  <a:latin typeface="Times New Roman" panose="02020803070505020304" pitchFamily="18" charset="0"/>
                </a:rPr>
                <a:t>T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4876" y="2273"/>
              <a:ext cx="181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 flipV="1">
              <a:off x="4967" y="2147"/>
              <a:ext cx="0" cy="136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 rot="5400000">
              <a:off x="4385" y="818"/>
              <a:ext cx="249" cy="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30"/>
            <p:cNvSpPr>
              <a:spLocks noChangeArrowheads="1"/>
            </p:cNvSpPr>
            <p:nvPr/>
          </p:nvSpPr>
          <p:spPr bwMode="auto">
            <a:xfrm>
              <a:off x="5194" y="584"/>
              <a:ext cx="45" cy="45"/>
            </a:xfrm>
            <a:prstGeom prst="ellipse">
              <a:avLst/>
            </a:prstGeom>
            <a:noFill/>
            <a:ln w="28575">
              <a:solidFill>
                <a:srgbClr val="00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5194" y="1149"/>
              <a:ext cx="227" cy="0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5149" y="1059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5194" y="1059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4170" y="1081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3300"/>
                  </a:solidFill>
                  <a:latin typeface="Times New Roman" panose="02020803070505020304" pitchFamily="18" charset="0"/>
                </a:rPr>
                <a:t>C</a:t>
              </a:r>
              <a:r>
                <a:rPr kumimoji="1" lang="en-US" altLang="zh-CN" sz="2000" b="1" baseline="-25000">
                  <a:solidFill>
                    <a:srgbClr val="003300"/>
                  </a:solidFill>
                  <a:latin typeface="Times New Roman" panose="02020803070505020304" pitchFamily="18" charset="0"/>
                </a:rPr>
                <a:t>1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5086" y="832"/>
              <a:ext cx="480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3300"/>
                  </a:solidFill>
                  <a:latin typeface="Times New Roman" panose="02020803070505020304" pitchFamily="18" charset="0"/>
                </a:rPr>
                <a:t>C</a:t>
              </a:r>
              <a:r>
                <a:rPr kumimoji="1" lang="en-US" altLang="zh-CN" sz="2000" b="1" baseline="-25000">
                  <a:solidFill>
                    <a:srgbClr val="003300"/>
                  </a:solidFill>
                  <a:latin typeface="Times New Roman" panose="02020803070505020304" pitchFamily="18" charset="0"/>
                </a:rPr>
                <a:t>2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28" name="Oval 36"/>
            <p:cNvSpPr>
              <a:spLocks noChangeArrowheads="1"/>
            </p:cNvSpPr>
            <p:nvPr/>
          </p:nvSpPr>
          <p:spPr bwMode="auto">
            <a:xfrm>
              <a:off x="3834" y="1875"/>
              <a:ext cx="181" cy="181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rgbClr val="00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 flipV="1">
              <a:off x="3924" y="1422"/>
              <a:ext cx="0" cy="725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8"/>
            <p:cNvSpPr>
              <a:spLocks noChangeArrowheads="1"/>
            </p:cNvSpPr>
            <p:nvPr/>
          </p:nvSpPr>
          <p:spPr bwMode="auto">
            <a:xfrm>
              <a:off x="3606" y="1489"/>
              <a:ext cx="281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solidFill>
                    <a:srgbClr val="00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solidFill>
                    <a:srgbClr val="003300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S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 rot="5400000">
              <a:off x="3797" y="1567"/>
              <a:ext cx="249" cy="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 flipV="1">
              <a:off x="5421" y="1150"/>
              <a:ext cx="0" cy="997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 rot="5400000">
              <a:off x="5298" y="1567"/>
              <a:ext cx="249" cy="95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0033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42"/>
            <p:cNvSpPr>
              <a:spLocks noChangeArrowheads="1"/>
            </p:cNvSpPr>
            <p:nvPr/>
          </p:nvSpPr>
          <p:spPr bwMode="auto">
            <a:xfrm>
              <a:off x="5398" y="1129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634" y="1830"/>
              <a:ext cx="245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3300"/>
                  </a:solidFill>
                  <a:latin typeface="Times New Roman" panose="02020803070505020304" pitchFamily="18" charset="0"/>
                </a:rPr>
                <a:t>u</a:t>
              </a:r>
              <a:r>
                <a:rPr kumimoji="1" lang="en-US" altLang="zh-CN" sz="2000" b="1" baseline="-25000">
                  <a:solidFill>
                    <a:srgbClr val="003300"/>
                  </a:solidFill>
                  <a:latin typeface="Times New Roman" panose="02020803070505020304" pitchFamily="18" charset="0"/>
                </a:rPr>
                <a:t>s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5456" y="1489"/>
              <a:ext cx="257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3300"/>
                  </a:solidFill>
                  <a:latin typeface="Times New Roman" panose="02020803070505020304" pitchFamily="18" charset="0"/>
                </a:rPr>
                <a:t>u</a:t>
              </a:r>
              <a:r>
                <a:rPr kumimoji="1" lang="en-US" altLang="zh-CN" sz="2000" b="1" baseline="-25000">
                  <a:solidFill>
                    <a:srgbClr val="003300"/>
                  </a:solidFill>
                  <a:latin typeface="Times New Roman" panose="02020803070505020304" pitchFamily="18" charset="0"/>
                </a:rPr>
                <a:t>o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37" name="Rectangle 45"/>
            <p:cNvSpPr>
              <a:spLocks noChangeArrowheads="1"/>
            </p:cNvSpPr>
            <p:nvPr/>
          </p:nvSpPr>
          <p:spPr bwMode="auto">
            <a:xfrm>
              <a:off x="4029" y="1665"/>
              <a:ext cx="234" cy="25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3300"/>
                  </a:solidFill>
                  <a:latin typeface="Times New Roman" panose="02020803070505020304" pitchFamily="18" charset="0"/>
                </a:rPr>
                <a:t>u</a:t>
              </a:r>
              <a:r>
                <a:rPr kumimoji="1" lang="en-US" altLang="zh-CN" sz="2000" b="1" baseline="-25000">
                  <a:solidFill>
                    <a:srgbClr val="003300"/>
                  </a:solidFill>
                  <a:latin typeface="Times New Roman" panose="02020803070505020304" pitchFamily="18" charset="0"/>
                </a:rPr>
                <a:t>i</a:t>
              </a:r>
              <a:endParaRPr kumimoji="1" lang="en-US" altLang="zh-CN" sz="2000" b="1" baseline="-25000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4241" y="1331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>
              <a:off x="4287" y="1331"/>
              <a:ext cx="0" cy="18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Rectangle 48"/>
            <p:cNvSpPr>
              <a:spLocks noChangeArrowheads="1"/>
            </p:cNvSpPr>
            <p:nvPr/>
          </p:nvSpPr>
          <p:spPr bwMode="auto">
            <a:xfrm>
              <a:off x="5421" y="1281"/>
              <a:ext cx="261" cy="231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3300"/>
                  </a:solidFill>
                  <a:latin typeface="Times New Roman" panose="02020803070505020304" pitchFamily="18" charset="0"/>
                </a:rPr>
                <a:t>＋</a:t>
              </a:r>
              <a:endParaRPr kumimoji="1" lang="zh-CN" altLang="en-US" b="1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41" name="Rectangle 49"/>
            <p:cNvSpPr>
              <a:spLocks noChangeArrowheads="1"/>
            </p:cNvSpPr>
            <p:nvPr/>
          </p:nvSpPr>
          <p:spPr bwMode="auto">
            <a:xfrm>
              <a:off x="5421" y="1693"/>
              <a:ext cx="261" cy="231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3300"/>
                  </a:solidFill>
                  <a:latin typeface="Times New Roman" panose="02020803070505020304" pitchFamily="18" charset="0"/>
                </a:rPr>
                <a:t>－</a:t>
              </a:r>
              <a:endParaRPr kumimoji="1" lang="zh-CN" altLang="en-US" b="1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4015" y="1417"/>
              <a:ext cx="261" cy="231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3300"/>
                  </a:solidFill>
                  <a:latin typeface="Times New Roman" panose="02020803070505020304" pitchFamily="18" charset="0"/>
                </a:rPr>
                <a:t>＋</a:t>
              </a:r>
              <a:endParaRPr kumimoji="1" lang="zh-CN" altLang="en-US" b="1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43" name="Rectangle 51"/>
            <p:cNvSpPr>
              <a:spLocks noChangeArrowheads="1"/>
            </p:cNvSpPr>
            <p:nvPr/>
          </p:nvSpPr>
          <p:spPr bwMode="auto">
            <a:xfrm>
              <a:off x="4015" y="1961"/>
              <a:ext cx="261" cy="231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3300"/>
                  </a:solidFill>
                  <a:latin typeface="Times New Roman" panose="02020803070505020304" pitchFamily="18" charset="0"/>
                </a:rPr>
                <a:t>－</a:t>
              </a:r>
              <a:endParaRPr kumimoji="1" lang="zh-CN" altLang="en-US" b="1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44" name="Rectangle 52"/>
            <p:cNvSpPr>
              <a:spLocks noChangeArrowheads="1"/>
            </p:cNvSpPr>
            <p:nvPr/>
          </p:nvSpPr>
          <p:spPr bwMode="auto">
            <a:xfrm>
              <a:off x="3663" y="1693"/>
              <a:ext cx="261" cy="231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3300"/>
                  </a:solidFill>
                  <a:latin typeface="Times New Roman" panose="02020803070505020304" pitchFamily="18" charset="0"/>
                </a:rPr>
                <a:t>＋</a:t>
              </a:r>
              <a:endParaRPr kumimoji="1" lang="zh-CN" altLang="en-US" b="1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45" name="Rectangle 53"/>
            <p:cNvSpPr>
              <a:spLocks noChangeArrowheads="1"/>
            </p:cNvSpPr>
            <p:nvPr/>
          </p:nvSpPr>
          <p:spPr bwMode="auto">
            <a:xfrm>
              <a:off x="3663" y="2011"/>
              <a:ext cx="261" cy="231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003300"/>
                  </a:solidFill>
                  <a:latin typeface="Times New Roman" panose="02020803070505020304" pitchFamily="18" charset="0"/>
                </a:rPr>
                <a:t>－</a:t>
              </a:r>
              <a:endParaRPr kumimoji="1" lang="zh-CN" altLang="en-US" b="1">
                <a:solidFill>
                  <a:srgbClr val="003300"/>
                </a:solidFill>
                <a:latin typeface="Times New Roman" panose="02020803070505020304" pitchFamily="18" charset="0"/>
              </a:endParaRPr>
            </a:p>
          </p:txBody>
        </p: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>
              <a:off x="5398" y="2115"/>
              <a:ext cx="45" cy="4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55"/>
            <p:cNvSpPr>
              <a:spLocks noChangeShapeType="1"/>
            </p:cNvSpPr>
            <p:nvPr/>
          </p:nvSpPr>
          <p:spPr bwMode="auto">
            <a:xfrm>
              <a:off x="4786" y="1279"/>
              <a:ext cx="0" cy="2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" name="Group 48"/>
          <p:cNvGrpSpPr/>
          <p:nvPr/>
        </p:nvGrpSpPr>
        <p:grpSpPr bwMode="auto">
          <a:xfrm>
            <a:off x="5043808" y="2292660"/>
            <a:ext cx="2603500" cy="2857500"/>
            <a:chOff x="2336" y="482"/>
            <a:chExt cx="1640" cy="1800"/>
          </a:xfrm>
        </p:grpSpPr>
        <p:sp>
          <p:nvSpPr>
            <p:cNvPr id="69" name="Line 49"/>
            <p:cNvSpPr>
              <a:spLocks noChangeShapeType="1"/>
            </p:cNvSpPr>
            <p:nvPr/>
          </p:nvSpPr>
          <p:spPr bwMode="auto">
            <a:xfrm flipV="1">
              <a:off x="3184" y="739"/>
              <a:ext cx="1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70" name="Line 50"/>
            <p:cNvSpPr>
              <a:spLocks noChangeShapeType="1"/>
            </p:cNvSpPr>
            <p:nvPr/>
          </p:nvSpPr>
          <p:spPr bwMode="auto">
            <a:xfrm flipV="1">
              <a:off x="3190" y="1054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71" name="Line 51"/>
            <p:cNvSpPr>
              <a:spLocks noChangeShapeType="1"/>
            </p:cNvSpPr>
            <p:nvPr/>
          </p:nvSpPr>
          <p:spPr bwMode="auto">
            <a:xfrm>
              <a:off x="2687" y="1600"/>
              <a:ext cx="34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72" name="Line 52"/>
            <p:cNvSpPr>
              <a:spLocks noChangeShapeType="1"/>
            </p:cNvSpPr>
            <p:nvPr/>
          </p:nvSpPr>
          <p:spPr bwMode="auto">
            <a:xfrm>
              <a:off x="3035" y="1440"/>
              <a:ext cx="0" cy="30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73" name="Line 53"/>
            <p:cNvSpPr>
              <a:spLocks noChangeShapeType="1"/>
            </p:cNvSpPr>
            <p:nvPr/>
          </p:nvSpPr>
          <p:spPr bwMode="auto">
            <a:xfrm>
              <a:off x="3044" y="1647"/>
              <a:ext cx="155" cy="1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74" name="Line 54"/>
            <p:cNvSpPr>
              <a:spLocks noChangeShapeType="1"/>
            </p:cNvSpPr>
            <p:nvPr/>
          </p:nvSpPr>
          <p:spPr bwMode="auto">
            <a:xfrm flipV="1">
              <a:off x="3044" y="1444"/>
              <a:ext cx="155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75" name="Line 55"/>
            <p:cNvSpPr>
              <a:spLocks noChangeShapeType="1"/>
            </p:cNvSpPr>
            <p:nvPr/>
          </p:nvSpPr>
          <p:spPr bwMode="auto">
            <a:xfrm>
              <a:off x="3189" y="1016"/>
              <a:ext cx="0" cy="4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76" name="Line 56"/>
            <p:cNvSpPr>
              <a:spLocks noChangeShapeType="1"/>
            </p:cNvSpPr>
            <p:nvPr/>
          </p:nvSpPr>
          <p:spPr bwMode="auto">
            <a:xfrm>
              <a:off x="3189" y="1787"/>
              <a:ext cx="0" cy="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77" name="Line 57"/>
            <p:cNvSpPr>
              <a:spLocks noChangeShapeType="1"/>
            </p:cNvSpPr>
            <p:nvPr/>
          </p:nvSpPr>
          <p:spPr bwMode="auto">
            <a:xfrm>
              <a:off x="3191" y="1772"/>
              <a:ext cx="0" cy="4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78" name="Text Box 58"/>
            <p:cNvSpPr txBox="1">
              <a:spLocks noChangeArrowheads="1"/>
            </p:cNvSpPr>
            <p:nvPr/>
          </p:nvSpPr>
          <p:spPr bwMode="auto">
            <a:xfrm>
              <a:off x="3430" y="482"/>
              <a:ext cx="546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 useBgFill="1">
          <p:nvSpPr>
            <p:cNvPr id="79" name="Rectangle 59"/>
            <p:cNvSpPr>
              <a:spLocks noChangeArrowheads="1"/>
            </p:cNvSpPr>
            <p:nvPr/>
          </p:nvSpPr>
          <p:spPr bwMode="auto">
            <a:xfrm>
              <a:off x="3146" y="980"/>
              <a:ext cx="77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80" name="Oval 60"/>
            <p:cNvSpPr>
              <a:spLocks noChangeArrowheads="1"/>
            </p:cNvSpPr>
            <p:nvPr/>
          </p:nvSpPr>
          <p:spPr bwMode="auto">
            <a:xfrm>
              <a:off x="3562" y="714"/>
              <a:ext cx="50" cy="5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2803" y="842"/>
              <a:ext cx="335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Text Box 62"/>
            <p:cNvSpPr txBox="1">
              <a:spLocks noChangeArrowheads="1"/>
            </p:cNvSpPr>
            <p:nvPr/>
          </p:nvSpPr>
          <p:spPr bwMode="auto">
            <a:xfrm>
              <a:off x="3364" y="1661"/>
              <a:ext cx="242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T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63"/>
            <p:cNvSpPr>
              <a:spLocks noChangeShapeType="1"/>
            </p:cNvSpPr>
            <p:nvPr/>
          </p:nvSpPr>
          <p:spPr bwMode="auto">
            <a:xfrm flipV="1">
              <a:off x="2687" y="735"/>
              <a:ext cx="8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84" name="Line 64"/>
            <p:cNvSpPr>
              <a:spLocks noChangeShapeType="1"/>
            </p:cNvSpPr>
            <p:nvPr/>
          </p:nvSpPr>
          <p:spPr bwMode="auto">
            <a:xfrm>
              <a:off x="3109" y="2272"/>
              <a:ext cx="160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85" name="Line 65"/>
            <p:cNvSpPr>
              <a:spLocks noChangeShapeType="1"/>
            </p:cNvSpPr>
            <p:nvPr/>
          </p:nvSpPr>
          <p:spPr bwMode="auto">
            <a:xfrm flipV="1">
              <a:off x="2700" y="748"/>
              <a:ext cx="0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86" name="Line 66"/>
            <p:cNvSpPr>
              <a:spLocks noChangeShapeType="1"/>
            </p:cNvSpPr>
            <p:nvPr/>
          </p:nvSpPr>
          <p:spPr bwMode="auto">
            <a:xfrm flipV="1">
              <a:off x="2706" y="1198"/>
              <a:ext cx="0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87" name="Line 67"/>
            <p:cNvSpPr>
              <a:spLocks noChangeShapeType="1"/>
            </p:cNvSpPr>
            <p:nvPr/>
          </p:nvSpPr>
          <p:spPr bwMode="auto">
            <a:xfrm>
              <a:off x="2706" y="1161"/>
              <a:ext cx="0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 useBgFill="1">
          <p:nvSpPr>
            <p:cNvPr id="88" name="Rectangle 68"/>
            <p:cNvSpPr>
              <a:spLocks noChangeArrowheads="1"/>
            </p:cNvSpPr>
            <p:nvPr/>
          </p:nvSpPr>
          <p:spPr bwMode="auto">
            <a:xfrm>
              <a:off x="2663" y="1016"/>
              <a:ext cx="76" cy="243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89" name="Text Box 69"/>
            <p:cNvSpPr txBox="1">
              <a:spLocks noChangeArrowheads="1"/>
            </p:cNvSpPr>
            <p:nvPr/>
          </p:nvSpPr>
          <p:spPr bwMode="auto">
            <a:xfrm>
              <a:off x="2336" y="965"/>
              <a:ext cx="327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3314" y="798"/>
              <a:ext cx="0" cy="32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p>
              <a:endParaRPr lang="zh-CN" altLang="en-US"/>
            </a:p>
          </p:txBody>
        </p:sp>
        <p:sp>
          <p:nvSpPr>
            <p:cNvPr id="91" name="Rectangle 71"/>
            <p:cNvSpPr>
              <a:spLocks noChangeArrowheads="1"/>
            </p:cNvSpPr>
            <p:nvPr/>
          </p:nvSpPr>
          <p:spPr bwMode="auto">
            <a:xfrm>
              <a:off x="3369" y="808"/>
              <a:ext cx="28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Rectangle 72"/>
            <p:cNvSpPr>
              <a:spLocks noChangeArrowheads="1"/>
            </p:cNvSpPr>
            <p:nvPr/>
          </p:nvSpPr>
          <p:spPr bwMode="auto">
            <a:xfrm>
              <a:off x="2711" y="1234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Line 73"/>
            <p:cNvSpPr>
              <a:spLocks noChangeShapeType="1"/>
            </p:cNvSpPr>
            <p:nvPr/>
          </p:nvSpPr>
          <p:spPr bwMode="auto">
            <a:xfrm rot="-5400000">
              <a:off x="2880" y="1430"/>
              <a:ext cx="0" cy="23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p>
              <a:endParaRPr lang="zh-CN" altLang="en-US"/>
            </a:p>
          </p:txBody>
        </p:sp>
        <p:sp>
          <p:nvSpPr>
            <p:cNvPr id="94" name="Rectangle 74"/>
            <p:cNvSpPr>
              <a:spLocks noChangeArrowheads="1"/>
            </p:cNvSpPr>
            <p:nvPr/>
          </p:nvSpPr>
          <p:spPr bwMode="auto">
            <a:xfrm>
              <a:off x="3198" y="1418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CE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Rectangle 75"/>
            <p:cNvSpPr>
              <a:spLocks noChangeArrowheads="1"/>
            </p:cNvSpPr>
            <p:nvPr/>
          </p:nvSpPr>
          <p:spPr bwMode="auto">
            <a:xfrm>
              <a:off x="2581" y="1681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BE</a:t>
              </a:r>
              <a:endParaRPr kumimoji="1"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Text Box 76"/>
            <p:cNvSpPr txBox="1">
              <a:spLocks noChangeArrowheads="1"/>
            </p:cNvSpPr>
            <p:nvPr/>
          </p:nvSpPr>
          <p:spPr bwMode="auto">
            <a:xfrm>
              <a:off x="3198" y="1253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Text Box 77"/>
            <p:cNvSpPr txBox="1">
              <a:spLocks noChangeArrowheads="1"/>
            </p:cNvSpPr>
            <p:nvPr/>
          </p:nvSpPr>
          <p:spPr bwMode="auto">
            <a:xfrm>
              <a:off x="3198" y="1691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8" name="Text Box 78"/>
            <p:cNvSpPr txBox="1">
              <a:spLocks noChangeArrowheads="1"/>
            </p:cNvSpPr>
            <p:nvPr/>
          </p:nvSpPr>
          <p:spPr bwMode="auto">
            <a:xfrm>
              <a:off x="2747" y="1546"/>
              <a:ext cx="223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Text Box 79"/>
            <p:cNvSpPr txBox="1">
              <a:spLocks noChangeArrowheads="1"/>
            </p:cNvSpPr>
            <p:nvPr/>
          </p:nvSpPr>
          <p:spPr bwMode="auto">
            <a:xfrm>
              <a:off x="2971" y="1706"/>
              <a:ext cx="212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90000" tIns="46800" rIns="90000" bIns="46800" anchor="ctr">
              <a:spAutoFit/>
            </a:bodyPr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FF5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endParaRPr kumimoji="1" lang="en-US" altLang="zh-CN" sz="2400" b="1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395288" y="473075"/>
            <a:ext cx="7921625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4.3 </a:t>
            </a:r>
            <a:r>
              <a:rPr kumimoji="1"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场效应管及其放大电路简介</a:t>
            </a:r>
            <a:endParaRPr kumimoji="1" lang="zh-CN" altLang="en-US" sz="36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470900" cy="1373188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indent="666750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场效应管与三极管不同，它是电压控制器件，输出电流取决于输入电压，不需要信号源提供电流；输入阻抗高（可达</a:t>
            </a:r>
            <a:r>
              <a:rPr kumimoji="1" lang="en-US" altLang="zh-CN" sz="2800" b="1" dirty="0">
                <a:latin typeface="Times New Roman" panose="02020803070505020304" pitchFamily="18" charset="0"/>
              </a:rPr>
              <a:t>10</a:t>
            </a:r>
            <a:r>
              <a:rPr kumimoji="1" lang="en-US" altLang="zh-CN" sz="2800" b="1" baseline="30000" dirty="0">
                <a:latin typeface="Times New Roman" panose="02020803070505020304" pitchFamily="18" charset="0"/>
              </a:rPr>
              <a:t>9</a:t>
            </a:r>
            <a:r>
              <a:rPr kumimoji="1" lang="zh-CN" altLang="en-US" sz="2800" b="1" dirty="0">
                <a:latin typeface="Times New Roman" panose="02020803070505020304" pitchFamily="18" charset="0"/>
              </a:rPr>
              <a:t>～</a:t>
            </a:r>
            <a:r>
              <a:rPr kumimoji="1" lang="en-US" altLang="zh-CN" sz="2800" b="1" dirty="0">
                <a:latin typeface="Times New Roman" panose="02020803070505020304" pitchFamily="18" charset="0"/>
              </a:rPr>
              <a:t>10</a:t>
            </a:r>
            <a:r>
              <a:rPr kumimoji="1" lang="en-US" altLang="zh-CN" sz="2800" b="1" baseline="30000" dirty="0">
                <a:latin typeface="Times New Roman" panose="02020803070505020304" pitchFamily="18" charset="0"/>
              </a:rPr>
              <a:t>15</a:t>
            </a:r>
            <a:r>
              <a:rPr kumimoji="1" lang="en-US" altLang="zh-CN" sz="2800" b="1" dirty="0">
                <a:latin typeface="Times New Roman" panose="02020803070505020304" pitchFamily="18" charset="0"/>
              </a:rPr>
              <a:t>Ω</a:t>
            </a:r>
            <a:r>
              <a:rPr kumimoji="1" lang="en-US" altLang="zh-CN" sz="2800" b="1" dirty="0"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803070505020304" pitchFamily="18" charset="0"/>
                <a:ea typeface="楷体_GB2312" pitchFamily="49" charset="-122"/>
              </a:rPr>
              <a:t>），温度稳定性好。</a:t>
            </a:r>
            <a:endParaRPr kumimoji="1" lang="zh-CN" altLang="en-US" sz="2800" b="1" dirty="0"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74820" name="AutoShape 4"/>
          <p:cNvSpPr/>
          <p:nvPr/>
        </p:nvSpPr>
        <p:spPr bwMode="auto">
          <a:xfrm>
            <a:off x="1863725" y="3200400"/>
            <a:ext cx="263525" cy="1943100"/>
          </a:xfrm>
          <a:prstGeom prst="leftBrace">
            <a:avLst>
              <a:gd name="adj1" fmla="val 61446"/>
              <a:gd name="adj2" fmla="val 50000"/>
            </a:avLst>
          </a:prstGeom>
          <a:noFill/>
          <a:ln w="31750">
            <a:solidFill>
              <a:srgbClr val="00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74821" name="Rectangle 5"/>
          <p:cNvSpPr>
            <a:spLocks noChangeArrowheads="1"/>
          </p:cNvSpPr>
          <p:nvPr/>
        </p:nvSpPr>
        <p:spPr bwMode="auto">
          <a:xfrm>
            <a:off x="4078288" y="4065588"/>
            <a:ext cx="11636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rPr>
              <a:t>耗尽型</a:t>
            </a:r>
            <a:endParaRPr kumimoji="1" lang="zh-CN" altLang="en-US" sz="2800" b="1">
              <a:solidFill>
                <a:srgbClr val="FF0066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74822" name="Rectangle 6"/>
          <p:cNvSpPr>
            <a:spLocks noChangeArrowheads="1"/>
          </p:cNvSpPr>
          <p:nvPr/>
        </p:nvSpPr>
        <p:spPr bwMode="auto">
          <a:xfrm>
            <a:off x="4060825" y="5399088"/>
            <a:ext cx="11636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rPr>
              <a:t>增强型</a:t>
            </a:r>
            <a:endParaRPr kumimoji="1" lang="zh-CN" altLang="en-US" sz="2800" b="1">
              <a:solidFill>
                <a:srgbClr val="FF0066"/>
              </a:solidFill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74823" name="AutoShape 7"/>
          <p:cNvSpPr/>
          <p:nvPr/>
        </p:nvSpPr>
        <p:spPr bwMode="auto">
          <a:xfrm>
            <a:off x="3798888" y="4324350"/>
            <a:ext cx="174625" cy="1390650"/>
          </a:xfrm>
          <a:prstGeom prst="leftBrace">
            <a:avLst>
              <a:gd name="adj1" fmla="val 66364"/>
              <a:gd name="adj2" fmla="val 50000"/>
            </a:avLst>
          </a:prstGeom>
          <a:noFill/>
          <a:ln w="31750">
            <a:solidFill>
              <a:srgbClr val="00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5187950" y="3683000"/>
            <a:ext cx="3192463" cy="1187450"/>
            <a:chOff x="3540" y="2320"/>
            <a:chExt cx="2179" cy="748"/>
          </a:xfrm>
        </p:grpSpPr>
        <p:sp>
          <p:nvSpPr>
            <p:cNvPr id="197660" name="Rectangle 9"/>
            <p:cNvSpPr>
              <a:spLocks noChangeArrowheads="1"/>
            </p:cNvSpPr>
            <p:nvPr/>
          </p:nvSpPr>
          <p:spPr bwMode="auto">
            <a:xfrm>
              <a:off x="4241" y="2320"/>
              <a:ext cx="144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PMOS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管）</a:t>
              </a:r>
              <a:endParaRPr kumimoji="1" lang="zh-CN" altLang="en-US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61" name="Rectangle 10"/>
            <p:cNvSpPr>
              <a:spLocks noChangeArrowheads="1"/>
            </p:cNvSpPr>
            <p:nvPr/>
          </p:nvSpPr>
          <p:spPr bwMode="auto">
            <a:xfrm>
              <a:off x="4253" y="2740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NMOS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管）</a:t>
              </a:r>
              <a:endParaRPr kumimoji="1" lang="zh-CN" altLang="en-US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62" name="Rectangle 11"/>
            <p:cNvSpPr>
              <a:spLocks noChangeArrowheads="1"/>
            </p:cNvSpPr>
            <p:nvPr/>
          </p:nvSpPr>
          <p:spPr bwMode="auto">
            <a:xfrm>
              <a:off x="3692" y="2357"/>
              <a:ext cx="86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P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沟道</a:t>
              </a:r>
              <a:endParaRPr kumimoji="1" lang="zh-CN" altLang="en-US" sz="28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63" name="Rectangle 12"/>
            <p:cNvSpPr>
              <a:spLocks noChangeArrowheads="1"/>
            </p:cNvSpPr>
            <p:nvPr/>
          </p:nvSpPr>
          <p:spPr bwMode="auto">
            <a:xfrm>
              <a:off x="3692" y="2741"/>
              <a:ext cx="85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沟道</a:t>
              </a:r>
              <a:endParaRPr kumimoji="1" lang="zh-CN" altLang="en-US" sz="28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64" name="AutoShape 13"/>
            <p:cNvSpPr/>
            <p:nvPr/>
          </p:nvSpPr>
          <p:spPr bwMode="auto">
            <a:xfrm>
              <a:off x="3540" y="2520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2112963" y="4778375"/>
            <a:ext cx="2016125" cy="1055688"/>
            <a:chOff x="1442" y="3010"/>
            <a:chExt cx="1376" cy="665"/>
          </a:xfrm>
        </p:grpSpPr>
        <p:sp>
          <p:nvSpPr>
            <p:cNvPr id="197658" name="Rectangle 15"/>
            <p:cNvSpPr>
              <a:spLocks noChangeArrowheads="1"/>
            </p:cNvSpPr>
            <p:nvPr/>
          </p:nvSpPr>
          <p:spPr bwMode="auto">
            <a:xfrm>
              <a:off x="1442" y="3010"/>
              <a:ext cx="1376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绝缘栅型</a:t>
              </a:r>
              <a:endParaRPr kumimoji="1" lang="zh-CN" altLang="en-US" sz="32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59" name="Rectangle 16"/>
            <p:cNvSpPr>
              <a:spLocks noChangeArrowheads="1"/>
            </p:cNvSpPr>
            <p:nvPr/>
          </p:nvSpPr>
          <p:spPr bwMode="auto">
            <a:xfrm>
              <a:off x="1559" y="3310"/>
              <a:ext cx="957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MOS</a:t>
              </a: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管</a:t>
              </a:r>
              <a:endParaRPr kumimoji="1" lang="zh-CN" altLang="en-US" sz="32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139950" y="2762250"/>
            <a:ext cx="2209800" cy="1033463"/>
            <a:chOff x="1460" y="1740"/>
            <a:chExt cx="1508" cy="651"/>
          </a:xfrm>
        </p:grpSpPr>
        <p:sp useBgFill="1">
          <p:nvSpPr>
            <p:cNvPr id="197656" name="Text Box 18"/>
            <p:cNvSpPr txBox="1">
              <a:spLocks noChangeArrowheads="1"/>
            </p:cNvSpPr>
            <p:nvPr/>
          </p:nvSpPr>
          <p:spPr bwMode="auto">
            <a:xfrm>
              <a:off x="1460" y="1740"/>
              <a:ext cx="1508" cy="365"/>
            </a:xfrm>
            <a:prstGeom prst="rect">
              <a:avLst/>
            </a:prstGeom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32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结型</a:t>
              </a:r>
              <a:endParaRPr kumimoji="1" lang="zh-CN" altLang="en-US" sz="32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57" name="Rectangle 19"/>
            <p:cNvSpPr>
              <a:spLocks noChangeArrowheads="1"/>
            </p:cNvSpPr>
            <p:nvPr/>
          </p:nvSpPr>
          <p:spPr bwMode="auto">
            <a:xfrm>
              <a:off x="1465" y="2026"/>
              <a:ext cx="1168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JFET</a:t>
              </a:r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管</a:t>
              </a:r>
              <a:endParaRPr kumimoji="1" lang="zh-CN" altLang="en-US" sz="32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5205413" y="4997450"/>
            <a:ext cx="3209925" cy="1206500"/>
            <a:chOff x="3552" y="3148"/>
            <a:chExt cx="2191" cy="760"/>
          </a:xfrm>
        </p:grpSpPr>
        <p:sp>
          <p:nvSpPr>
            <p:cNvPr id="197651" name="Rectangle 21"/>
            <p:cNvSpPr>
              <a:spLocks noChangeArrowheads="1"/>
            </p:cNvSpPr>
            <p:nvPr/>
          </p:nvSpPr>
          <p:spPr bwMode="auto">
            <a:xfrm>
              <a:off x="3704" y="3197"/>
              <a:ext cx="86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P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沟道</a:t>
              </a:r>
              <a:endParaRPr kumimoji="1" lang="zh-CN" altLang="en-US" sz="28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52" name="Rectangle 22"/>
            <p:cNvSpPr>
              <a:spLocks noChangeArrowheads="1"/>
            </p:cNvSpPr>
            <p:nvPr/>
          </p:nvSpPr>
          <p:spPr bwMode="auto">
            <a:xfrm>
              <a:off x="3704" y="3581"/>
              <a:ext cx="85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沟道</a:t>
              </a:r>
              <a:endParaRPr kumimoji="1" lang="zh-CN" altLang="en-US" sz="28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53" name="AutoShape 23"/>
            <p:cNvSpPr/>
            <p:nvPr/>
          </p:nvSpPr>
          <p:spPr bwMode="auto">
            <a:xfrm>
              <a:off x="3552" y="3360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1750">
              <a:solidFill>
                <a:srgbClr val="0000FF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7654" name="Rectangle 24"/>
            <p:cNvSpPr>
              <a:spLocks noChangeArrowheads="1"/>
            </p:cNvSpPr>
            <p:nvPr/>
          </p:nvSpPr>
          <p:spPr bwMode="auto">
            <a:xfrm>
              <a:off x="4265" y="3148"/>
              <a:ext cx="144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PMOS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管）</a:t>
              </a:r>
              <a:endParaRPr kumimoji="1" lang="zh-CN" altLang="en-US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55" name="Rectangle 25"/>
            <p:cNvSpPr>
              <a:spLocks noChangeArrowheads="1"/>
            </p:cNvSpPr>
            <p:nvPr/>
          </p:nvSpPr>
          <p:spPr bwMode="auto">
            <a:xfrm>
              <a:off x="4277" y="3568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NMOS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管）</a:t>
              </a:r>
              <a:endParaRPr kumimoji="1" lang="zh-CN" altLang="en-US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26"/>
          <p:cNvGrpSpPr/>
          <p:nvPr/>
        </p:nvGrpSpPr>
        <p:grpSpPr bwMode="auto">
          <a:xfrm>
            <a:off x="0" y="3935413"/>
            <a:ext cx="2427288" cy="1017587"/>
            <a:chOff x="0" y="2479"/>
            <a:chExt cx="1656" cy="641"/>
          </a:xfrm>
        </p:grpSpPr>
        <p:sp>
          <p:nvSpPr>
            <p:cNvPr id="197649" name="Text Box 27"/>
            <p:cNvSpPr txBox="1">
              <a:spLocks noChangeArrowheads="1"/>
            </p:cNvSpPr>
            <p:nvPr/>
          </p:nvSpPr>
          <p:spPr bwMode="auto">
            <a:xfrm>
              <a:off x="612" y="2479"/>
              <a:ext cx="86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分类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:</a:t>
              </a:r>
              <a:endParaRPr kumimoji="1" lang="en-US" altLang="zh-CN" sz="2800" b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50" name="Text Box 28"/>
            <p:cNvSpPr txBox="1">
              <a:spLocks noChangeArrowheads="1"/>
            </p:cNvSpPr>
            <p:nvPr/>
          </p:nvSpPr>
          <p:spPr bwMode="auto">
            <a:xfrm>
              <a:off x="0" y="2793"/>
              <a:ext cx="165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6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种类型） </a:t>
              </a:r>
              <a:endParaRPr kumimoji="1"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74845" name="AutoShape 29"/>
          <p:cNvSpPr/>
          <p:nvPr/>
        </p:nvSpPr>
        <p:spPr bwMode="auto">
          <a:xfrm>
            <a:off x="3463925" y="2705100"/>
            <a:ext cx="141288" cy="685800"/>
          </a:xfrm>
          <a:prstGeom prst="leftBrace">
            <a:avLst>
              <a:gd name="adj1" fmla="val 40449"/>
              <a:gd name="adj2" fmla="val 50000"/>
            </a:avLst>
          </a:prstGeom>
          <a:noFill/>
          <a:ln w="31750">
            <a:solidFill>
              <a:srgbClr val="0000FF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30"/>
          <p:cNvGrpSpPr/>
          <p:nvPr/>
        </p:nvGrpSpPr>
        <p:grpSpPr bwMode="auto">
          <a:xfrm>
            <a:off x="3705225" y="2446338"/>
            <a:ext cx="1577975" cy="1128712"/>
            <a:chOff x="2528" y="1541"/>
            <a:chExt cx="1077" cy="711"/>
          </a:xfrm>
        </p:grpSpPr>
        <p:sp>
          <p:nvSpPr>
            <p:cNvPr id="197647" name="Rectangle 31"/>
            <p:cNvSpPr>
              <a:spLocks noChangeArrowheads="1"/>
            </p:cNvSpPr>
            <p:nvPr/>
          </p:nvSpPr>
          <p:spPr bwMode="auto">
            <a:xfrm>
              <a:off x="2528" y="1541"/>
              <a:ext cx="107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P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沟道</a:t>
              </a:r>
              <a:endParaRPr kumimoji="1" lang="zh-CN" altLang="en-US" sz="28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97648" name="Rectangle 32"/>
            <p:cNvSpPr>
              <a:spLocks noChangeArrowheads="1"/>
            </p:cNvSpPr>
            <p:nvPr/>
          </p:nvSpPr>
          <p:spPr bwMode="auto">
            <a:xfrm>
              <a:off x="2528" y="1925"/>
              <a:ext cx="104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沟道</a:t>
              </a:r>
              <a:endParaRPr kumimoji="1" lang="zh-CN" altLang="en-US" sz="2800" b="1">
                <a:solidFill>
                  <a:srgbClr val="FF0066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67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8" grpId="0" autoUpdateAnimBg="0"/>
      <p:bldP spid="674819" grpId="0" autoUpdateAnimBg="0"/>
      <p:bldP spid="674820" grpId="0" animBg="1"/>
      <p:bldP spid="674821" grpId="0" autoUpdateAnimBg="0"/>
      <p:bldP spid="674822" grpId="0" autoUpdateAnimBg="0"/>
      <p:bldP spid="674823" grpId="0" animBg="1"/>
      <p:bldP spid="67484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ChangeArrowheads="1"/>
          </p:cNvSpPr>
          <p:nvPr/>
        </p:nvSpPr>
        <p:spPr bwMode="auto">
          <a:xfrm>
            <a:off x="427038" y="1052513"/>
            <a:ext cx="8466137" cy="3984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晶闸管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 dirty="0" err="1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Thyristor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803070505020304" pitchFamily="18" charset="0"/>
                <a:ea typeface="楷体_GB2312" pitchFamily="49" charset="-122"/>
              </a:rPr>
              <a:t>）</a:t>
            </a:r>
            <a:endParaRPr kumimoji="1"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可控硅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SCR ) 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ilicon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C</a:t>
            </a: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ontrolled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R</a:t>
            </a:r>
            <a:r>
              <a:rPr kumimoji="1"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ectifier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）</a:t>
            </a:r>
            <a:endParaRPr kumimoji="1"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 </a:t>
            </a:r>
            <a:r>
              <a:rPr kumimoji="1" lang="zh-CN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晶闸管是在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三极管</a:t>
            </a:r>
            <a:r>
              <a:rPr kumimoji="1" lang="zh-CN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基础上发展起来的一种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大功</a:t>
            </a:r>
            <a:endParaRPr kumimoji="1"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率半导体器件。它的出现使半导体器件由弱电领域</a:t>
            </a:r>
            <a:endParaRPr kumimoji="1"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扩展到强电领域。</a:t>
            </a:r>
            <a:endParaRPr kumimoji="1"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     </a:t>
            </a:r>
            <a:r>
              <a:rPr kumimoji="1" lang="zh-CN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晶闸管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也像二极管那样具有</a:t>
            </a:r>
            <a:r>
              <a:rPr kumimoji="1" lang="zh-CN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单向导电性，但它的</a:t>
            </a:r>
            <a:endParaRPr kumimoji="1"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导通时间是可控的，主要用于整流、逆变、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调压及开</a:t>
            </a:r>
            <a:endParaRPr kumimoji="1"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关等方面。</a:t>
            </a:r>
            <a:endParaRPr kumimoji="1"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953347" name="Text Box 3"/>
          <p:cNvSpPr txBox="1">
            <a:spLocks noChangeArrowheads="1"/>
          </p:cNvSpPr>
          <p:nvPr/>
        </p:nvSpPr>
        <p:spPr bwMode="auto">
          <a:xfrm>
            <a:off x="539750" y="4868863"/>
            <a:ext cx="8175625" cy="150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体积小、重量轻、效率高、动作迅速、维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修简单、操作方便、寿命长、 容量大（正向平均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电流达千安、正向耐压达数千伏）。                            </a:t>
            </a:r>
            <a:endParaRPr kumimoji="1" lang="zh-CN" altLang="en-US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9750" y="4865688"/>
            <a:ext cx="1423988" cy="579437"/>
            <a:chOff x="230" y="3037"/>
            <a:chExt cx="897" cy="365"/>
          </a:xfrm>
        </p:grpSpPr>
        <p:sp>
          <p:nvSpPr>
            <p:cNvPr id="204806" name="Text Box 5"/>
            <p:cNvSpPr txBox="1">
              <a:spLocks noChangeArrowheads="1"/>
            </p:cNvSpPr>
            <p:nvPr/>
          </p:nvSpPr>
          <p:spPr bwMode="auto">
            <a:xfrm>
              <a:off x="230" y="3066"/>
              <a:ext cx="1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latin typeface="Times New Roman" panose="02020803070505020304" pitchFamily="18" charset="0"/>
                  <a:ea typeface="楷体_GB2312" pitchFamily="49" charset="-122"/>
                </a:rPr>
                <a:t> </a:t>
              </a:r>
              <a:endParaRPr kumimoji="1" lang="en-US" altLang="zh-CN" sz="2800" b="1">
                <a:solidFill>
                  <a:srgbClr val="000099"/>
                </a:solidFill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953350" name="Text Box 6"/>
            <p:cNvSpPr txBox="1">
              <a:spLocks noChangeArrowheads="1"/>
            </p:cNvSpPr>
            <p:nvPr/>
          </p:nvSpPr>
          <p:spPr bwMode="auto">
            <a:xfrm>
              <a:off x="240" y="3037"/>
              <a:ext cx="887" cy="36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优点</a:t>
              </a:r>
              <a:r>
                <a:rPr kumimoji="1" lang="zh-CN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rPr>
                <a:t>：</a:t>
              </a:r>
              <a:endPara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</a:endParaRPr>
            </a:p>
          </p:txBody>
        </p:sp>
      </p:grpSp>
      <p:sp>
        <p:nvSpPr>
          <p:cNvPr id="204805" name="Text Box 7"/>
          <p:cNvSpPr txBox="1">
            <a:spLocks noChangeArrowheads="1"/>
          </p:cNvSpPr>
          <p:nvPr/>
        </p:nvSpPr>
        <p:spPr bwMode="auto">
          <a:xfrm>
            <a:off x="2124075" y="476250"/>
            <a:ext cx="46799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FF0000"/>
                </a:solidFill>
                <a:latin typeface="Times New Roman" panose="02020803070505020304" pitchFamily="18" charset="0"/>
                <a:ea typeface="楷体_GB2312" pitchFamily="49" charset="-122"/>
              </a:rPr>
              <a:t>4.4 </a:t>
            </a:r>
            <a:r>
              <a:rPr kumimoji="1"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晶闸管及其应用</a:t>
            </a:r>
            <a:endParaRPr kumimoji="1" lang="zh-CN" altLang="en-US" sz="36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5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6" grpId="0" autoUpdateAnimBg="0" build="p"/>
      <p:bldP spid="953347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257300" y="2678113"/>
            <a:ext cx="2551113" cy="2663825"/>
            <a:chOff x="792" y="1687"/>
            <a:chExt cx="1547" cy="1678"/>
          </a:xfrm>
        </p:grpSpPr>
        <p:grpSp>
          <p:nvGrpSpPr>
            <p:cNvPr id="128082" name="Group 3"/>
            <p:cNvGrpSpPr/>
            <p:nvPr/>
          </p:nvGrpSpPr>
          <p:grpSpPr bwMode="auto">
            <a:xfrm>
              <a:off x="792" y="2050"/>
              <a:ext cx="1547" cy="1315"/>
              <a:chOff x="768" y="2482"/>
              <a:chExt cx="1547" cy="1315"/>
            </a:xfrm>
          </p:grpSpPr>
          <p:sp>
            <p:nvSpPr>
              <p:cNvPr id="600068" name="Text Box 4"/>
              <p:cNvSpPr txBox="1">
                <a:spLocks noChangeArrowheads="1"/>
              </p:cNvSpPr>
              <p:nvPr/>
            </p:nvSpPr>
            <p:spPr bwMode="auto">
              <a:xfrm>
                <a:off x="1007" y="3470"/>
                <a:ext cx="110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P</a:t>
                </a:r>
                <a:r>
                  <a:rPr kumimoji="1" lang="zh-CN" altLang="en-US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型半导体</a:t>
                </a:r>
                <a:endPara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pSp>
            <p:nvGrpSpPr>
              <p:cNvPr id="128085" name="Group 5"/>
              <p:cNvGrpSpPr/>
              <p:nvPr/>
            </p:nvGrpSpPr>
            <p:grpSpPr bwMode="auto">
              <a:xfrm>
                <a:off x="768" y="2482"/>
                <a:ext cx="1547" cy="887"/>
                <a:chOff x="768" y="1990"/>
                <a:chExt cx="1547" cy="887"/>
              </a:xfrm>
            </p:grpSpPr>
            <p:sp>
              <p:nvSpPr>
                <p:cNvPr id="128086" name="Rectangle 6"/>
                <p:cNvSpPr>
                  <a:spLocks noChangeArrowheads="1"/>
                </p:cNvSpPr>
                <p:nvPr/>
              </p:nvSpPr>
              <p:spPr bwMode="auto">
                <a:xfrm>
                  <a:off x="768" y="1990"/>
                  <a:ext cx="1547" cy="8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087" name="Oval 7"/>
                <p:cNvSpPr>
                  <a:spLocks noChangeArrowheads="1"/>
                </p:cNvSpPr>
                <p:nvPr/>
              </p:nvSpPr>
              <p:spPr bwMode="auto">
                <a:xfrm>
                  <a:off x="881" y="2068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088" name="Oval 8"/>
                <p:cNvSpPr>
                  <a:spLocks noChangeArrowheads="1"/>
                </p:cNvSpPr>
                <p:nvPr/>
              </p:nvSpPr>
              <p:spPr bwMode="auto">
                <a:xfrm>
                  <a:off x="977" y="2338"/>
                  <a:ext cx="70" cy="70"/>
                </a:xfrm>
                <a:prstGeom prst="ellipse">
                  <a:avLst/>
                </a:prstGeom>
                <a:solidFill>
                  <a:srgbClr val="FFFFCC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089" name="Oval 9"/>
                <p:cNvSpPr>
                  <a:spLocks noChangeArrowheads="1"/>
                </p:cNvSpPr>
                <p:nvPr/>
              </p:nvSpPr>
              <p:spPr bwMode="auto">
                <a:xfrm>
                  <a:off x="869" y="2488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007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45" y="248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128091" name="Oval 11"/>
                <p:cNvSpPr>
                  <a:spLocks noChangeArrowheads="1"/>
                </p:cNvSpPr>
                <p:nvPr/>
              </p:nvSpPr>
              <p:spPr bwMode="auto">
                <a:xfrm>
                  <a:off x="965" y="2758"/>
                  <a:ext cx="70" cy="70"/>
                </a:xfrm>
                <a:prstGeom prst="ellipse">
                  <a:avLst/>
                </a:prstGeom>
                <a:solidFill>
                  <a:srgbClr val="FFFFCC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092" name="Oval 12"/>
                <p:cNvSpPr>
                  <a:spLocks noChangeArrowheads="1"/>
                </p:cNvSpPr>
                <p:nvPr/>
              </p:nvSpPr>
              <p:spPr bwMode="auto">
                <a:xfrm>
                  <a:off x="1235" y="2062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093" name="Oval 13"/>
                <p:cNvSpPr>
                  <a:spLocks noChangeArrowheads="1"/>
                </p:cNvSpPr>
                <p:nvPr/>
              </p:nvSpPr>
              <p:spPr bwMode="auto">
                <a:xfrm>
                  <a:off x="1331" y="2332"/>
                  <a:ext cx="70" cy="70"/>
                </a:xfrm>
                <a:prstGeom prst="ellipse">
                  <a:avLst/>
                </a:prstGeom>
                <a:solidFill>
                  <a:srgbClr val="FFFFCC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094" name="Oval 14"/>
                <p:cNvSpPr>
                  <a:spLocks noChangeArrowheads="1"/>
                </p:cNvSpPr>
                <p:nvPr/>
              </p:nvSpPr>
              <p:spPr bwMode="auto">
                <a:xfrm>
                  <a:off x="1223" y="2482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007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87" y="247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128096" name="Oval 16"/>
                <p:cNvSpPr>
                  <a:spLocks noChangeArrowheads="1"/>
                </p:cNvSpPr>
                <p:nvPr/>
              </p:nvSpPr>
              <p:spPr bwMode="auto">
                <a:xfrm>
                  <a:off x="1319" y="2752"/>
                  <a:ext cx="70" cy="70"/>
                </a:xfrm>
                <a:prstGeom prst="ellipse">
                  <a:avLst/>
                </a:prstGeom>
                <a:solidFill>
                  <a:srgbClr val="FFFFCC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097" name="Oval 17"/>
                <p:cNvSpPr>
                  <a:spLocks noChangeArrowheads="1"/>
                </p:cNvSpPr>
                <p:nvPr/>
              </p:nvSpPr>
              <p:spPr bwMode="auto">
                <a:xfrm>
                  <a:off x="1619" y="2068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098" name="Oval 18"/>
                <p:cNvSpPr>
                  <a:spLocks noChangeArrowheads="1"/>
                </p:cNvSpPr>
                <p:nvPr/>
              </p:nvSpPr>
              <p:spPr bwMode="auto">
                <a:xfrm>
                  <a:off x="1715" y="2338"/>
                  <a:ext cx="70" cy="70"/>
                </a:xfrm>
                <a:prstGeom prst="ellipse">
                  <a:avLst/>
                </a:prstGeom>
                <a:solidFill>
                  <a:srgbClr val="FFFFCC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099" name="Oval 19"/>
                <p:cNvSpPr>
                  <a:spLocks noChangeArrowheads="1"/>
                </p:cNvSpPr>
                <p:nvPr/>
              </p:nvSpPr>
              <p:spPr bwMode="auto">
                <a:xfrm>
                  <a:off x="1607" y="2488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00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571" y="248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128101" name="Oval 21"/>
                <p:cNvSpPr>
                  <a:spLocks noChangeArrowheads="1"/>
                </p:cNvSpPr>
                <p:nvPr/>
              </p:nvSpPr>
              <p:spPr bwMode="auto">
                <a:xfrm>
                  <a:off x="1703" y="2758"/>
                  <a:ext cx="70" cy="70"/>
                </a:xfrm>
                <a:prstGeom prst="ellipse">
                  <a:avLst/>
                </a:prstGeom>
                <a:solidFill>
                  <a:srgbClr val="FFFFCC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102" name="Oval 22"/>
                <p:cNvSpPr>
                  <a:spLocks noChangeArrowheads="1"/>
                </p:cNvSpPr>
                <p:nvPr/>
              </p:nvSpPr>
              <p:spPr bwMode="auto">
                <a:xfrm>
                  <a:off x="1985" y="2050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103" name="Oval 23"/>
                <p:cNvSpPr>
                  <a:spLocks noChangeArrowheads="1"/>
                </p:cNvSpPr>
                <p:nvPr/>
              </p:nvSpPr>
              <p:spPr bwMode="auto">
                <a:xfrm>
                  <a:off x="2081" y="2320"/>
                  <a:ext cx="70" cy="70"/>
                </a:xfrm>
                <a:prstGeom prst="ellipse">
                  <a:avLst/>
                </a:prstGeom>
                <a:solidFill>
                  <a:srgbClr val="FFFFCC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104" name="Oval 24"/>
                <p:cNvSpPr>
                  <a:spLocks noChangeArrowheads="1"/>
                </p:cNvSpPr>
                <p:nvPr/>
              </p:nvSpPr>
              <p:spPr bwMode="auto">
                <a:xfrm>
                  <a:off x="1973" y="2470"/>
                  <a:ext cx="238" cy="238"/>
                </a:xfrm>
                <a:prstGeom prst="ellipse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008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949" y="245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128106" name="Oval 26"/>
                <p:cNvSpPr>
                  <a:spLocks noChangeArrowheads="1"/>
                </p:cNvSpPr>
                <p:nvPr/>
              </p:nvSpPr>
              <p:spPr bwMode="auto">
                <a:xfrm>
                  <a:off x="2069" y="2740"/>
                  <a:ext cx="70" cy="70"/>
                </a:xfrm>
                <a:prstGeom prst="ellipse">
                  <a:avLst/>
                </a:prstGeom>
                <a:solidFill>
                  <a:srgbClr val="FFFFCC"/>
                </a:solidFill>
                <a:ln w="31750">
                  <a:solidFill>
                    <a:srgbClr val="0000FF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009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57" y="206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60009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199" y="2056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60009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583" y="206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  <p:sp>
              <p:nvSpPr>
                <p:cNvPr id="60009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961" y="2032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zh-CN" altLang="en-US" sz="2400" b="1">
                      <a:solidFill>
                        <a:srgbClr val="00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803070505020304" pitchFamily="18" charset="0"/>
                    </a:rPr>
                    <a:t>－</a:t>
                  </a:r>
                  <a:endPara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endParaRPr>
                </a:p>
              </p:txBody>
            </p:sp>
          </p:grpSp>
        </p:grpSp>
        <p:sp>
          <p:nvSpPr>
            <p:cNvPr id="600095" name="Rectangle 31"/>
            <p:cNvSpPr>
              <a:spLocks noChangeArrowheads="1"/>
            </p:cNvSpPr>
            <p:nvPr/>
          </p:nvSpPr>
          <p:spPr bwMode="auto">
            <a:xfrm>
              <a:off x="1100" y="1687"/>
              <a:ext cx="102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示意图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00096" name="AutoShape 32"/>
          <p:cNvSpPr>
            <a:spLocks noChangeArrowheads="1"/>
          </p:cNvSpPr>
          <p:nvPr/>
        </p:nvSpPr>
        <p:spPr bwMode="auto">
          <a:xfrm>
            <a:off x="4757738" y="2801938"/>
            <a:ext cx="1052512" cy="579437"/>
          </a:xfrm>
          <a:prstGeom prst="wedgeRoundRectCallout">
            <a:avLst>
              <a:gd name="adj1" fmla="val 140347"/>
              <a:gd name="adj2" fmla="val 94931"/>
              <a:gd name="adj3" fmla="val 16667"/>
            </a:avLst>
          </a:prstGeom>
          <a:solidFill>
            <a:schemeClr val="bg1"/>
          </a:solidFill>
          <a:ln w="254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空穴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0097" name="Rectangle 33"/>
          <p:cNvSpPr>
            <a:spLocks noChangeArrowheads="1"/>
          </p:cNvSpPr>
          <p:nvPr/>
        </p:nvSpPr>
        <p:spPr bwMode="auto">
          <a:xfrm>
            <a:off x="250825" y="473075"/>
            <a:ext cx="59055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(2)  P</a:t>
            </a: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型半导体</a:t>
            </a:r>
            <a:r>
              <a:rPr kumimoji="1" lang="zh-CN" alt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（空穴半导体）</a:t>
            </a:r>
            <a:endParaRPr kumimoji="1" lang="zh-CN" altLang="en-US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0098" name="Line 34"/>
          <p:cNvSpPr>
            <a:spLocks noChangeShapeType="1"/>
          </p:cNvSpPr>
          <p:nvPr/>
        </p:nvSpPr>
        <p:spPr bwMode="auto">
          <a:xfrm rot="-5400000">
            <a:off x="7639050" y="923925"/>
            <a:ext cx="0" cy="2419350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pSp>
        <p:nvGrpSpPr>
          <p:cNvPr id="5" name="Group 35"/>
          <p:cNvGrpSpPr/>
          <p:nvPr/>
        </p:nvGrpSpPr>
        <p:grpSpPr bwMode="auto">
          <a:xfrm>
            <a:off x="406400" y="1595438"/>
            <a:ext cx="5524500" cy="1052512"/>
            <a:chOff x="196" y="1173"/>
            <a:chExt cx="3146" cy="663"/>
          </a:xfrm>
        </p:grpSpPr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196" y="1349"/>
              <a:ext cx="7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特点：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965" y="1173"/>
              <a:ext cx="21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多数载流子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/>
                  <a:ea typeface="楷体_GB2312" pitchFamily="49" charset="-122"/>
                </a:rPr>
                <a:t>——</a:t>
              </a: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空穴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0102" name="Rectangle 38"/>
            <p:cNvSpPr>
              <a:spLocks noChangeArrowheads="1"/>
            </p:cNvSpPr>
            <p:nvPr/>
          </p:nvSpPr>
          <p:spPr bwMode="auto">
            <a:xfrm>
              <a:off x="1001" y="1509"/>
              <a:ext cx="23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少数载流子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/>
                  <a:ea typeface="楷体_GB2312" pitchFamily="49" charset="-122"/>
                </a:rPr>
                <a:t>——</a:t>
              </a: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自由电子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8081" name="AutoShape 39"/>
            <p:cNvSpPr/>
            <p:nvPr/>
          </p:nvSpPr>
          <p:spPr bwMode="auto">
            <a:xfrm>
              <a:off x="828" y="1308"/>
              <a:ext cx="200" cy="468"/>
            </a:xfrm>
            <a:prstGeom prst="leftBrace">
              <a:avLst>
                <a:gd name="adj1" fmla="val 19500"/>
                <a:gd name="adj2" fmla="val 50000"/>
              </a:avLst>
            </a:prstGeom>
            <a:noFill/>
            <a:ln w="34925">
              <a:solidFill>
                <a:srgbClr val="000000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0104" name="Line 40"/>
          <p:cNvSpPr>
            <a:spLocks noChangeShapeType="1"/>
          </p:cNvSpPr>
          <p:nvPr/>
        </p:nvSpPr>
        <p:spPr bwMode="auto">
          <a:xfrm flipH="1">
            <a:off x="6362700" y="692150"/>
            <a:ext cx="9525" cy="1431925"/>
          </a:xfrm>
          <a:prstGeom prst="line">
            <a:avLst/>
          </a:prstGeom>
          <a:noFill/>
          <a:ln w="15875">
            <a:solidFill>
              <a:srgbClr val="339966"/>
            </a:solidFill>
            <a:prstDash val="dash"/>
            <a:round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sp>
        <p:nvSpPr>
          <p:cNvPr id="600105" name="Rectangle 41"/>
          <p:cNvSpPr>
            <a:spLocks noChangeArrowheads="1"/>
          </p:cNvSpPr>
          <p:nvPr/>
        </p:nvSpPr>
        <p:spPr bwMode="auto">
          <a:xfrm>
            <a:off x="323850" y="1038225"/>
            <a:ext cx="58991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本征半导体中掺入微量的三价元素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硼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6" name="Group 42"/>
          <p:cNvGrpSpPr/>
          <p:nvPr/>
        </p:nvGrpSpPr>
        <p:grpSpPr bwMode="auto">
          <a:xfrm>
            <a:off x="5607050" y="2228850"/>
            <a:ext cx="3403600" cy="3265488"/>
            <a:chOff x="3556" y="1512"/>
            <a:chExt cx="2144" cy="2057"/>
          </a:xfrm>
        </p:grpSpPr>
        <p:grpSp>
          <p:nvGrpSpPr>
            <p:cNvPr id="128031" name="Group 43"/>
            <p:cNvGrpSpPr/>
            <p:nvPr/>
          </p:nvGrpSpPr>
          <p:grpSpPr bwMode="auto">
            <a:xfrm>
              <a:off x="3699" y="1512"/>
              <a:ext cx="1909" cy="1854"/>
              <a:chOff x="3015" y="1716"/>
              <a:chExt cx="1909" cy="1854"/>
            </a:xfrm>
          </p:grpSpPr>
          <p:sp>
            <p:nvSpPr>
              <p:cNvPr id="128033" name="Freeform 44"/>
              <p:cNvSpPr/>
              <p:nvPr/>
            </p:nvSpPr>
            <p:spPr bwMode="auto">
              <a:xfrm rot="-5400000">
                <a:off x="3466" y="1458"/>
                <a:ext cx="271" cy="788"/>
              </a:xfrm>
              <a:custGeom>
                <a:avLst/>
                <a:gdLst>
                  <a:gd name="T0" fmla="*/ 202 w 320"/>
                  <a:gd name="T1" fmla="*/ 13 h 940"/>
                  <a:gd name="T2" fmla="*/ 205 w 320"/>
                  <a:gd name="T3" fmla="*/ 13 h 940"/>
                  <a:gd name="T4" fmla="*/ 102 w 320"/>
                  <a:gd name="T5" fmla="*/ 91 h 940"/>
                  <a:gd name="T6" fmla="*/ 14 w 320"/>
                  <a:gd name="T7" fmla="*/ 239 h 940"/>
                  <a:gd name="T8" fmla="*/ 21 w 320"/>
                  <a:gd name="T9" fmla="*/ 434 h 940"/>
                  <a:gd name="T10" fmla="*/ 113 w 320"/>
                  <a:gd name="T11" fmla="*/ 575 h 940"/>
                  <a:gd name="T12" fmla="*/ 163 w 320"/>
                  <a:gd name="T13" fmla="*/ 622 h 940"/>
                  <a:gd name="T14" fmla="*/ 218 w 320"/>
                  <a:gd name="T15" fmla="*/ 653 h 940"/>
                  <a:gd name="T16" fmla="*/ 227 w 320"/>
                  <a:gd name="T17" fmla="*/ 661 h 940"/>
                  <a:gd name="T18" fmla="*/ 218 w 320"/>
                  <a:gd name="T19" fmla="*/ 653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34" name="Freeform 45"/>
              <p:cNvSpPr/>
              <p:nvPr/>
            </p:nvSpPr>
            <p:spPr bwMode="auto">
              <a:xfrm rot="-5400000">
                <a:off x="4200" y="1464"/>
                <a:ext cx="271" cy="789"/>
              </a:xfrm>
              <a:custGeom>
                <a:avLst/>
                <a:gdLst>
                  <a:gd name="T0" fmla="*/ 202 w 320"/>
                  <a:gd name="T1" fmla="*/ 13 h 940"/>
                  <a:gd name="T2" fmla="*/ 205 w 320"/>
                  <a:gd name="T3" fmla="*/ 13 h 940"/>
                  <a:gd name="T4" fmla="*/ 102 w 320"/>
                  <a:gd name="T5" fmla="*/ 91 h 940"/>
                  <a:gd name="T6" fmla="*/ 14 w 320"/>
                  <a:gd name="T7" fmla="*/ 239 h 940"/>
                  <a:gd name="T8" fmla="*/ 21 w 320"/>
                  <a:gd name="T9" fmla="*/ 436 h 940"/>
                  <a:gd name="T10" fmla="*/ 113 w 320"/>
                  <a:gd name="T11" fmla="*/ 577 h 940"/>
                  <a:gd name="T12" fmla="*/ 163 w 320"/>
                  <a:gd name="T13" fmla="*/ 624 h 940"/>
                  <a:gd name="T14" fmla="*/ 218 w 320"/>
                  <a:gd name="T15" fmla="*/ 655 h 940"/>
                  <a:gd name="T16" fmla="*/ 227 w 320"/>
                  <a:gd name="T17" fmla="*/ 662 h 940"/>
                  <a:gd name="T18" fmla="*/ 218 w 320"/>
                  <a:gd name="T19" fmla="*/ 655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35" name="Oval 46"/>
              <p:cNvSpPr>
                <a:spLocks noChangeArrowheads="1"/>
              </p:cNvSpPr>
              <p:nvPr/>
            </p:nvSpPr>
            <p:spPr bwMode="auto">
              <a:xfrm>
                <a:off x="3907" y="2121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36" name="Oval 47"/>
              <p:cNvSpPr>
                <a:spLocks noChangeArrowheads="1"/>
              </p:cNvSpPr>
              <p:nvPr/>
            </p:nvSpPr>
            <p:spPr bwMode="auto">
              <a:xfrm>
                <a:off x="3420" y="2096"/>
                <a:ext cx="322" cy="325"/>
              </a:xfrm>
              <a:prstGeom prst="ellipse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37" name="Oval 48"/>
              <p:cNvSpPr>
                <a:spLocks noChangeArrowheads="1"/>
              </p:cNvSpPr>
              <p:nvPr/>
            </p:nvSpPr>
            <p:spPr bwMode="auto">
              <a:xfrm>
                <a:off x="3151" y="1838"/>
                <a:ext cx="877" cy="86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38" name="Oval 49"/>
              <p:cNvSpPr>
                <a:spLocks noChangeArrowheads="1"/>
              </p:cNvSpPr>
              <p:nvPr/>
            </p:nvSpPr>
            <p:spPr bwMode="auto">
              <a:xfrm>
                <a:off x="4146" y="2103"/>
                <a:ext cx="323" cy="324"/>
              </a:xfrm>
              <a:prstGeom prst="ellipse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39" name="Oval 50"/>
              <p:cNvSpPr>
                <a:spLocks noChangeArrowheads="1"/>
              </p:cNvSpPr>
              <p:nvPr/>
            </p:nvSpPr>
            <p:spPr bwMode="auto">
              <a:xfrm>
                <a:off x="3878" y="1844"/>
                <a:ext cx="875" cy="86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0" name="Oval 51"/>
              <p:cNvSpPr>
                <a:spLocks noChangeArrowheads="1"/>
              </p:cNvSpPr>
              <p:nvPr/>
            </p:nvSpPr>
            <p:spPr bwMode="auto">
              <a:xfrm>
                <a:off x="3427" y="2819"/>
                <a:ext cx="321" cy="326"/>
              </a:xfrm>
              <a:prstGeom prst="ellipse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1" name="Oval 52"/>
              <p:cNvSpPr>
                <a:spLocks noChangeArrowheads="1"/>
              </p:cNvSpPr>
              <p:nvPr/>
            </p:nvSpPr>
            <p:spPr bwMode="auto">
              <a:xfrm>
                <a:off x="3158" y="2562"/>
                <a:ext cx="876" cy="86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2" name="Oval 53"/>
              <p:cNvSpPr>
                <a:spLocks noChangeArrowheads="1"/>
              </p:cNvSpPr>
              <p:nvPr/>
            </p:nvSpPr>
            <p:spPr bwMode="auto">
              <a:xfrm>
                <a:off x="4184" y="2828"/>
                <a:ext cx="321" cy="326"/>
              </a:xfrm>
              <a:prstGeom prst="ellipse">
                <a:avLst/>
              </a:prstGeom>
              <a:solidFill>
                <a:srgbClr val="CCFFCC"/>
              </a:solidFill>
              <a:ln w="254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3" name="Oval 54"/>
              <p:cNvSpPr>
                <a:spLocks noChangeArrowheads="1"/>
              </p:cNvSpPr>
              <p:nvPr/>
            </p:nvSpPr>
            <p:spPr bwMode="auto">
              <a:xfrm>
                <a:off x="3915" y="2571"/>
                <a:ext cx="875" cy="86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4" name="Oval 55"/>
              <p:cNvSpPr>
                <a:spLocks noChangeArrowheads="1"/>
              </p:cNvSpPr>
              <p:nvPr/>
            </p:nvSpPr>
            <p:spPr bwMode="auto">
              <a:xfrm>
                <a:off x="3907" y="2291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5" name="Oval 56"/>
              <p:cNvSpPr>
                <a:spLocks noChangeArrowheads="1"/>
              </p:cNvSpPr>
              <p:nvPr/>
            </p:nvSpPr>
            <p:spPr bwMode="auto">
              <a:xfrm>
                <a:off x="4382" y="2583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6" name="Oval 57"/>
              <p:cNvSpPr>
                <a:spLocks noChangeArrowheads="1"/>
              </p:cNvSpPr>
              <p:nvPr/>
            </p:nvSpPr>
            <p:spPr bwMode="auto">
              <a:xfrm>
                <a:off x="4223" y="2593"/>
                <a:ext cx="86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7" name="Oval 58"/>
              <p:cNvSpPr>
                <a:spLocks noChangeArrowheads="1"/>
              </p:cNvSpPr>
              <p:nvPr/>
            </p:nvSpPr>
            <p:spPr bwMode="auto">
              <a:xfrm>
                <a:off x="3926" y="2856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8" name="Oval 59"/>
              <p:cNvSpPr>
                <a:spLocks noChangeArrowheads="1"/>
              </p:cNvSpPr>
              <p:nvPr/>
            </p:nvSpPr>
            <p:spPr bwMode="auto">
              <a:xfrm>
                <a:off x="3926" y="3007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49" name="Oval 60"/>
              <p:cNvSpPr>
                <a:spLocks noChangeArrowheads="1"/>
              </p:cNvSpPr>
              <p:nvPr/>
            </p:nvSpPr>
            <p:spPr bwMode="auto">
              <a:xfrm>
                <a:off x="3469" y="2593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128050" name="Oval 61"/>
              <p:cNvSpPr>
                <a:spLocks noChangeArrowheads="1"/>
              </p:cNvSpPr>
              <p:nvPr/>
            </p:nvSpPr>
            <p:spPr bwMode="auto">
              <a:xfrm>
                <a:off x="3596" y="2579"/>
                <a:ext cx="85" cy="94"/>
              </a:xfrm>
              <a:prstGeom prst="ellipse">
                <a:avLst/>
              </a:prstGeom>
              <a:ln w="25400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51" name="Oval 62"/>
              <p:cNvSpPr>
                <a:spLocks noChangeArrowheads="1"/>
              </p:cNvSpPr>
              <p:nvPr/>
            </p:nvSpPr>
            <p:spPr bwMode="auto">
              <a:xfrm>
                <a:off x="3186" y="2852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52" name="Oval 63"/>
              <p:cNvSpPr>
                <a:spLocks noChangeArrowheads="1"/>
              </p:cNvSpPr>
              <p:nvPr/>
            </p:nvSpPr>
            <p:spPr bwMode="auto">
              <a:xfrm>
                <a:off x="3186" y="3003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53" name="Oval 64"/>
              <p:cNvSpPr>
                <a:spLocks noChangeArrowheads="1"/>
              </p:cNvSpPr>
              <p:nvPr/>
            </p:nvSpPr>
            <p:spPr bwMode="auto">
              <a:xfrm>
                <a:off x="3474" y="1864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54" name="Oval 65"/>
              <p:cNvSpPr>
                <a:spLocks noChangeArrowheads="1"/>
              </p:cNvSpPr>
              <p:nvPr/>
            </p:nvSpPr>
            <p:spPr bwMode="auto">
              <a:xfrm>
                <a:off x="3624" y="1864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55" name="Oval 66"/>
              <p:cNvSpPr>
                <a:spLocks noChangeArrowheads="1"/>
              </p:cNvSpPr>
              <p:nvPr/>
            </p:nvSpPr>
            <p:spPr bwMode="auto">
              <a:xfrm>
                <a:off x="3167" y="2156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56" name="Oval 67"/>
              <p:cNvSpPr>
                <a:spLocks noChangeArrowheads="1"/>
              </p:cNvSpPr>
              <p:nvPr/>
            </p:nvSpPr>
            <p:spPr bwMode="auto">
              <a:xfrm>
                <a:off x="3176" y="2297"/>
                <a:ext cx="86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57" name="Oval 68"/>
              <p:cNvSpPr>
                <a:spLocks noChangeArrowheads="1"/>
              </p:cNvSpPr>
              <p:nvPr/>
            </p:nvSpPr>
            <p:spPr bwMode="auto">
              <a:xfrm>
                <a:off x="4389" y="3313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58" name="Oval 69"/>
              <p:cNvSpPr>
                <a:spLocks noChangeArrowheads="1"/>
              </p:cNvSpPr>
              <p:nvPr/>
            </p:nvSpPr>
            <p:spPr bwMode="auto">
              <a:xfrm>
                <a:off x="4230" y="3322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28059" name="Group 70"/>
              <p:cNvGrpSpPr/>
              <p:nvPr/>
            </p:nvGrpSpPr>
            <p:grpSpPr bwMode="auto">
              <a:xfrm>
                <a:off x="4648" y="2152"/>
                <a:ext cx="92" cy="239"/>
                <a:chOff x="3073" y="3321"/>
                <a:chExt cx="110" cy="282"/>
              </a:xfrm>
            </p:grpSpPr>
            <p:sp>
              <p:nvSpPr>
                <p:cNvPr id="128076" name="Oval 71"/>
                <p:cNvSpPr>
                  <a:spLocks noChangeArrowheads="1"/>
                </p:cNvSpPr>
                <p:nvPr/>
              </p:nvSpPr>
              <p:spPr bwMode="auto">
                <a:xfrm>
                  <a:off x="3073" y="3492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077" name="Oval 72"/>
                <p:cNvSpPr>
                  <a:spLocks noChangeArrowheads="1"/>
                </p:cNvSpPr>
                <p:nvPr/>
              </p:nvSpPr>
              <p:spPr bwMode="auto">
                <a:xfrm>
                  <a:off x="3081" y="3321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8060" name="Oval 73"/>
              <p:cNvSpPr>
                <a:spLocks noChangeArrowheads="1"/>
              </p:cNvSpPr>
              <p:nvPr/>
            </p:nvSpPr>
            <p:spPr bwMode="auto">
              <a:xfrm>
                <a:off x="3622" y="3304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61" name="Oval 74"/>
              <p:cNvSpPr>
                <a:spLocks noChangeArrowheads="1"/>
              </p:cNvSpPr>
              <p:nvPr/>
            </p:nvSpPr>
            <p:spPr bwMode="auto">
              <a:xfrm>
                <a:off x="3481" y="3310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62" name="Oval 75"/>
              <p:cNvSpPr>
                <a:spLocks noChangeArrowheads="1"/>
              </p:cNvSpPr>
              <p:nvPr/>
            </p:nvSpPr>
            <p:spPr bwMode="auto">
              <a:xfrm>
                <a:off x="4378" y="1855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63" name="Oval 76"/>
              <p:cNvSpPr>
                <a:spLocks noChangeArrowheads="1"/>
              </p:cNvSpPr>
              <p:nvPr/>
            </p:nvSpPr>
            <p:spPr bwMode="auto">
              <a:xfrm>
                <a:off x="4197" y="1852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64" name="Oval 77"/>
              <p:cNvSpPr>
                <a:spLocks noChangeArrowheads="1"/>
              </p:cNvSpPr>
              <p:nvPr/>
            </p:nvSpPr>
            <p:spPr bwMode="auto">
              <a:xfrm>
                <a:off x="4669" y="3006"/>
                <a:ext cx="87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65" name="Oval 78"/>
              <p:cNvSpPr>
                <a:spLocks noChangeArrowheads="1"/>
              </p:cNvSpPr>
              <p:nvPr/>
            </p:nvSpPr>
            <p:spPr bwMode="auto">
              <a:xfrm>
                <a:off x="4676" y="2871"/>
                <a:ext cx="85" cy="94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66" name="Freeform 79"/>
              <p:cNvSpPr/>
              <p:nvPr/>
            </p:nvSpPr>
            <p:spPr bwMode="auto">
              <a:xfrm>
                <a:off x="4639" y="1875"/>
                <a:ext cx="269" cy="796"/>
              </a:xfrm>
              <a:custGeom>
                <a:avLst/>
                <a:gdLst>
                  <a:gd name="T0" fmla="*/ 199 w 320"/>
                  <a:gd name="T1" fmla="*/ 13 h 940"/>
                  <a:gd name="T2" fmla="*/ 202 w 320"/>
                  <a:gd name="T3" fmla="*/ 13 h 940"/>
                  <a:gd name="T4" fmla="*/ 100 w 320"/>
                  <a:gd name="T5" fmla="*/ 92 h 940"/>
                  <a:gd name="T6" fmla="*/ 13 w 320"/>
                  <a:gd name="T7" fmla="*/ 244 h 940"/>
                  <a:gd name="T8" fmla="*/ 21 w 320"/>
                  <a:gd name="T9" fmla="*/ 443 h 940"/>
                  <a:gd name="T10" fmla="*/ 111 w 320"/>
                  <a:gd name="T11" fmla="*/ 587 h 940"/>
                  <a:gd name="T12" fmla="*/ 161 w 320"/>
                  <a:gd name="T13" fmla="*/ 634 h 940"/>
                  <a:gd name="T14" fmla="*/ 215 w 320"/>
                  <a:gd name="T15" fmla="*/ 666 h 940"/>
                  <a:gd name="T16" fmla="*/ 224 w 320"/>
                  <a:gd name="T17" fmla="*/ 674 h 940"/>
                  <a:gd name="T18" fmla="*/ 215 w 320"/>
                  <a:gd name="T19" fmla="*/ 666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67" name="Freeform 80"/>
              <p:cNvSpPr/>
              <p:nvPr/>
            </p:nvSpPr>
            <p:spPr bwMode="auto">
              <a:xfrm>
                <a:off x="4655" y="2589"/>
                <a:ext cx="269" cy="797"/>
              </a:xfrm>
              <a:custGeom>
                <a:avLst/>
                <a:gdLst>
                  <a:gd name="T0" fmla="*/ 199 w 320"/>
                  <a:gd name="T1" fmla="*/ 13 h 940"/>
                  <a:gd name="T2" fmla="*/ 202 w 320"/>
                  <a:gd name="T3" fmla="*/ 13 h 940"/>
                  <a:gd name="T4" fmla="*/ 100 w 320"/>
                  <a:gd name="T5" fmla="*/ 92 h 940"/>
                  <a:gd name="T6" fmla="*/ 13 w 320"/>
                  <a:gd name="T7" fmla="*/ 244 h 940"/>
                  <a:gd name="T8" fmla="*/ 21 w 320"/>
                  <a:gd name="T9" fmla="*/ 444 h 940"/>
                  <a:gd name="T10" fmla="*/ 111 w 320"/>
                  <a:gd name="T11" fmla="*/ 588 h 940"/>
                  <a:gd name="T12" fmla="*/ 161 w 320"/>
                  <a:gd name="T13" fmla="*/ 636 h 940"/>
                  <a:gd name="T14" fmla="*/ 215 w 320"/>
                  <a:gd name="T15" fmla="*/ 668 h 940"/>
                  <a:gd name="T16" fmla="*/ 224 w 320"/>
                  <a:gd name="T17" fmla="*/ 676 h 940"/>
                  <a:gd name="T18" fmla="*/ 215 w 320"/>
                  <a:gd name="T19" fmla="*/ 668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68" name="Freeform 81"/>
              <p:cNvSpPr/>
              <p:nvPr/>
            </p:nvSpPr>
            <p:spPr bwMode="auto">
              <a:xfrm rot="5400000" flipV="1">
                <a:off x="3480" y="3014"/>
                <a:ext cx="271" cy="789"/>
              </a:xfrm>
              <a:custGeom>
                <a:avLst/>
                <a:gdLst>
                  <a:gd name="T0" fmla="*/ 202 w 320"/>
                  <a:gd name="T1" fmla="*/ 13 h 940"/>
                  <a:gd name="T2" fmla="*/ 205 w 320"/>
                  <a:gd name="T3" fmla="*/ 13 h 940"/>
                  <a:gd name="T4" fmla="*/ 102 w 320"/>
                  <a:gd name="T5" fmla="*/ 91 h 940"/>
                  <a:gd name="T6" fmla="*/ 14 w 320"/>
                  <a:gd name="T7" fmla="*/ 239 h 940"/>
                  <a:gd name="T8" fmla="*/ 21 w 320"/>
                  <a:gd name="T9" fmla="*/ 436 h 940"/>
                  <a:gd name="T10" fmla="*/ 113 w 320"/>
                  <a:gd name="T11" fmla="*/ 577 h 940"/>
                  <a:gd name="T12" fmla="*/ 163 w 320"/>
                  <a:gd name="T13" fmla="*/ 624 h 940"/>
                  <a:gd name="T14" fmla="*/ 218 w 320"/>
                  <a:gd name="T15" fmla="*/ 655 h 940"/>
                  <a:gd name="T16" fmla="*/ 227 w 320"/>
                  <a:gd name="T17" fmla="*/ 662 h 940"/>
                  <a:gd name="T18" fmla="*/ 218 w 320"/>
                  <a:gd name="T19" fmla="*/ 655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69" name="Freeform 82"/>
              <p:cNvSpPr/>
              <p:nvPr/>
            </p:nvSpPr>
            <p:spPr bwMode="auto">
              <a:xfrm rot="5400000" flipV="1">
                <a:off x="4212" y="3040"/>
                <a:ext cx="271" cy="789"/>
              </a:xfrm>
              <a:custGeom>
                <a:avLst/>
                <a:gdLst>
                  <a:gd name="T0" fmla="*/ 202 w 320"/>
                  <a:gd name="T1" fmla="*/ 13 h 940"/>
                  <a:gd name="T2" fmla="*/ 205 w 320"/>
                  <a:gd name="T3" fmla="*/ 13 h 940"/>
                  <a:gd name="T4" fmla="*/ 102 w 320"/>
                  <a:gd name="T5" fmla="*/ 91 h 940"/>
                  <a:gd name="T6" fmla="*/ 14 w 320"/>
                  <a:gd name="T7" fmla="*/ 239 h 940"/>
                  <a:gd name="T8" fmla="*/ 21 w 320"/>
                  <a:gd name="T9" fmla="*/ 436 h 940"/>
                  <a:gd name="T10" fmla="*/ 113 w 320"/>
                  <a:gd name="T11" fmla="*/ 577 h 940"/>
                  <a:gd name="T12" fmla="*/ 163 w 320"/>
                  <a:gd name="T13" fmla="*/ 624 h 940"/>
                  <a:gd name="T14" fmla="*/ 218 w 320"/>
                  <a:gd name="T15" fmla="*/ 655 h 940"/>
                  <a:gd name="T16" fmla="*/ 227 w 320"/>
                  <a:gd name="T17" fmla="*/ 662 h 940"/>
                  <a:gd name="T18" fmla="*/ 218 w 320"/>
                  <a:gd name="T19" fmla="*/ 655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70" name="Freeform 83"/>
              <p:cNvSpPr/>
              <p:nvPr/>
            </p:nvSpPr>
            <p:spPr bwMode="auto">
              <a:xfrm flipH="1" flipV="1">
                <a:off x="3015" y="1835"/>
                <a:ext cx="269" cy="796"/>
              </a:xfrm>
              <a:custGeom>
                <a:avLst/>
                <a:gdLst>
                  <a:gd name="T0" fmla="*/ 199 w 320"/>
                  <a:gd name="T1" fmla="*/ 13 h 940"/>
                  <a:gd name="T2" fmla="*/ 202 w 320"/>
                  <a:gd name="T3" fmla="*/ 13 h 940"/>
                  <a:gd name="T4" fmla="*/ 100 w 320"/>
                  <a:gd name="T5" fmla="*/ 92 h 940"/>
                  <a:gd name="T6" fmla="*/ 13 w 320"/>
                  <a:gd name="T7" fmla="*/ 244 h 940"/>
                  <a:gd name="T8" fmla="*/ 21 w 320"/>
                  <a:gd name="T9" fmla="*/ 443 h 940"/>
                  <a:gd name="T10" fmla="*/ 111 w 320"/>
                  <a:gd name="T11" fmla="*/ 587 h 940"/>
                  <a:gd name="T12" fmla="*/ 161 w 320"/>
                  <a:gd name="T13" fmla="*/ 634 h 940"/>
                  <a:gd name="T14" fmla="*/ 215 w 320"/>
                  <a:gd name="T15" fmla="*/ 666 h 940"/>
                  <a:gd name="T16" fmla="*/ 224 w 320"/>
                  <a:gd name="T17" fmla="*/ 674 h 940"/>
                  <a:gd name="T18" fmla="*/ 215 w 320"/>
                  <a:gd name="T19" fmla="*/ 666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8071" name="Freeform 84"/>
              <p:cNvSpPr/>
              <p:nvPr/>
            </p:nvSpPr>
            <p:spPr bwMode="auto">
              <a:xfrm flipH="1" flipV="1">
                <a:off x="3020" y="2594"/>
                <a:ext cx="269" cy="796"/>
              </a:xfrm>
              <a:custGeom>
                <a:avLst/>
                <a:gdLst>
                  <a:gd name="T0" fmla="*/ 199 w 320"/>
                  <a:gd name="T1" fmla="*/ 13 h 940"/>
                  <a:gd name="T2" fmla="*/ 202 w 320"/>
                  <a:gd name="T3" fmla="*/ 13 h 940"/>
                  <a:gd name="T4" fmla="*/ 100 w 320"/>
                  <a:gd name="T5" fmla="*/ 92 h 940"/>
                  <a:gd name="T6" fmla="*/ 13 w 320"/>
                  <a:gd name="T7" fmla="*/ 244 h 940"/>
                  <a:gd name="T8" fmla="*/ 21 w 320"/>
                  <a:gd name="T9" fmla="*/ 443 h 940"/>
                  <a:gd name="T10" fmla="*/ 111 w 320"/>
                  <a:gd name="T11" fmla="*/ 587 h 940"/>
                  <a:gd name="T12" fmla="*/ 161 w 320"/>
                  <a:gd name="T13" fmla="*/ 634 h 940"/>
                  <a:gd name="T14" fmla="*/ 215 w 320"/>
                  <a:gd name="T15" fmla="*/ 666 h 940"/>
                  <a:gd name="T16" fmla="*/ 224 w 320"/>
                  <a:gd name="T17" fmla="*/ 674 h 940"/>
                  <a:gd name="T18" fmla="*/ 215 w 320"/>
                  <a:gd name="T19" fmla="*/ 666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0149" name="Text Box 85"/>
              <p:cNvSpPr txBox="1">
                <a:spLocks noChangeArrowheads="1"/>
              </p:cNvSpPr>
              <p:nvPr/>
            </p:nvSpPr>
            <p:spPr bwMode="auto">
              <a:xfrm>
                <a:off x="3451" y="2822"/>
                <a:ext cx="477" cy="327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rPr>
                  <a:t>B</a:t>
                </a:r>
                <a:r>
                  <a: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rPr>
                  <a:t>-</a:t>
                </a:r>
                <a:endPara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endParaRPr>
              </a:p>
            </p:txBody>
          </p:sp>
          <p:sp>
            <p:nvSpPr>
              <p:cNvPr id="600150" name="Text Box 86"/>
              <p:cNvSpPr txBox="1">
                <a:spLocks noChangeArrowheads="1"/>
              </p:cNvSpPr>
              <p:nvPr/>
            </p:nvSpPr>
            <p:spPr bwMode="auto">
              <a:xfrm>
                <a:off x="3455" y="2091"/>
                <a:ext cx="371" cy="287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rPr>
                  <a:t>si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endParaRPr>
              </a:p>
            </p:txBody>
          </p:sp>
          <p:sp>
            <p:nvSpPr>
              <p:cNvPr id="600151" name="Text Box 87"/>
              <p:cNvSpPr txBox="1">
                <a:spLocks noChangeArrowheads="1"/>
              </p:cNvSpPr>
              <p:nvPr/>
            </p:nvSpPr>
            <p:spPr bwMode="auto">
              <a:xfrm>
                <a:off x="4175" y="2107"/>
                <a:ext cx="372" cy="289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rPr>
                  <a:t>si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endParaRPr>
              </a:p>
            </p:txBody>
          </p:sp>
          <p:sp>
            <p:nvSpPr>
              <p:cNvPr id="600152" name="Text Box 88"/>
              <p:cNvSpPr txBox="1">
                <a:spLocks noChangeArrowheads="1"/>
              </p:cNvSpPr>
              <p:nvPr/>
            </p:nvSpPr>
            <p:spPr bwMode="auto">
              <a:xfrm>
                <a:off x="4211" y="2834"/>
                <a:ext cx="371" cy="287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长城楷体" pitchFamily="49" charset="-122"/>
                  </a:rPr>
                  <a:t>si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endParaRPr>
              </a:p>
            </p:txBody>
          </p:sp>
        </p:grpSp>
        <p:sp>
          <p:nvSpPr>
            <p:cNvPr id="600153" name="Rectangle 89"/>
            <p:cNvSpPr>
              <a:spLocks noChangeArrowheads="1"/>
            </p:cNvSpPr>
            <p:nvPr/>
          </p:nvSpPr>
          <p:spPr bwMode="auto">
            <a:xfrm>
              <a:off x="3556" y="3281"/>
              <a:ext cx="21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硅晶体中掺硼出现空穴</a:t>
              </a:r>
              <a:endPara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" name="Group 90"/>
          <p:cNvGrpSpPr/>
          <p:nvPr/>
        </p:nvGrpSpPr>
        <p:grpSpPr bwMode="auto">
          <a:xfrm>
            <a:off x="304800" y="5456238"/>
            <a:ext cx="8839200" cy="1014412"/>
            <a:chOff x="192" y="3437"/>
            <a:chExt cx="5376" cy="639"/>
          </a:xfrm>
        </p:grpSpPr>
        <p:sp>
          <p:nvSpPr>
            <p:cNvPr id="600155" name="Rectangle 91"/>
            <p:cNvSpPr>
              <a:spLocks noChangeArrowheads="1"/>
            </p:cNvSpPr>
            <p:nvPr/>
          </p:nvSpPr>
          <p:spPr bwMode="auto">
            <a:xfrm>
              <a:off x="968" y="3437"/>
              <a:ext cx="315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多数载流子数目由掺杂浓度确定</a:t>
              </a:r>
              <a:endPara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0156" name="Rectangle 92"/>
            <p:cNvSpPr>
              <a:spLocks noChangeArrowheads="1"/>
            </p:cNvSpPr>
            <p:nvPr/>
          </p:nvSpPr>
          <p:spPr bwMode="auto">
            <a:xfrm>
              <a:off x="999" y="3749"/>
              <a:ext cx="4569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少数载流子数目与温度有关。温度↑→少子↑</a:t>
              </a:r>
              <a:endParaRPr kumimoji="1" lang="zh-CN" altLang="en-US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00157" name="Text Box 93"/>
            <p:cNvSpPr txBox="1">
              <a:spLocks noChangeArrowheads="1"/>
            </p:cNvSpPr>
            <p:nvPr/>
          </p:nvSpPr>
          <p:spPr bwMode="auto">
            <a:xfrm>
              <a:off x="192" y="3612"/>
              <a:ext cx="95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结论：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0158" name="AutoShape 94"/>
            <p:cNvSpPr/>
            <p:nvPr/>
          </p:nvSpPr>
          <p:spPr bwMode="auto">
            <a:xfrm>
              <a:off x="836" y="3599"/>
              <a:ext cx="131" cy="361"/>
            </a:xfrm>
            <a:prstGeom prst="leftBrace">
              <a:avLst>
                <a:gd name="adj1" fmla="val 22964"/>
                <a:gd name="adj2" fmla="val 50000"/>
              </a:avLst>
            </a:prstGeom>
            <a:noFill/>
            <a:ln w="31750">
              <a:solidFill>
                <a:srgbClr val="993300"/>
              </a:solidFill>
              <a:rou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Char char="u"/>
                <a:defRPr/>
              </a:pPr>
              <a:endParaRPr kumimoji="1" lang="zh-CN" altLang="zh-CN" sz="2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0" name="Group 95"/>
          <p:cNvGrpSpPr/>
          <p:nvPr/>
        </p:nvGrpSpPr>
        <p:grpSpPr bwMode="auto">
          <a:xfrm>
            <a:off x="6491288" y="512763"/>
            <a:ext cx="2144712" cy="1520825"/>
            <a:chOff x="4065" y="305"/>
            <a:chExt cx="1351" cy="958"/>
          </a:xfrm>
        </p:grpSpPr>
        <p:sp>
          <p:nvSpPr>
            <p:cNvPr id="600160" name="Text Box 96"/>
            <p:cNvSpPr txBox="1">
              <a:spLocks noChangeArrowheads="1"/>
            </p:cNvSpPr>
            <p:nvPr/>
          </p:nvSpPr>
          <p:spPr bwMode="auto">
            <a:xfrm>
              <a:off x="4128" y="564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5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0161" name="Text Box 97"/>
            <p:cNvSpPr txBox="1">
              <a:spLocks noChangeArrowheads="1"/>
            </p:cNvSpPr>
            <p:nvPr/>
          </p:nvSpPr>
          <p:spPr bwMode="auto">
            <a:xfrm>
              <a:off x="4104" y="936"/>
              <a:ext cx="5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2-3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0162" name="Rectangle 98"/>
            <p:cNvSpPr>
              <a:spLocks noChangeArrowheads="1"/>
            </p:cNvSpPr>
            <p:nvPr/>
          </p:nvSpPr>
          <p:spPr bwMode="auto">
            <a:xfrm>
              <a:off x="4065" y="305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硼</a:t>
              </a:r>
              <a:r>
                <a:rPr kumimoji="1" lang="zh-CN" altLang="en-US" sz="2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B</a:t>
              </a:r>
              <a:endPara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128018" name="Oval 99"/>
            <p:cNvSpPr>
              <a:spLocks noChangeArrowheads="1"/>
            </p:cNvSpPr>
            <p:nvPr/>
          </p:nvSpPr>
          <p:spPr bwMode="auto">
            <a:xfrm>
              <a:off x="4747" y="590"/>
              <a:ext cx="481" cy="4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9" name="Oval 100"/>
            <p:cNvSpPr>
              <a:spLocks noChangeArrowheads="1"/>
            </p:cNvSpPr>
            <p:nvPr/>
          </p:nvSpPr>
          <p:spPr bwMode="auto">
            <a:xfrm>
              <a:off x="4847" y="689"/>
              <a:ext cx="275" cy="271"/>
            </a:xfrm>
            <a:prstGeom prst="ellipse">
              <a:avLst/>
            </a:prstGeom>
            <a:solidFill>
              <a:srgbClr val="CCFFCC"/>
            </a:solidFill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0" name="Oval 101"/>
            <p:cNvSpPr>
              <a:spLocks noChangeArrowheads="1"/>
            </p:cNvSpPr>
            <p:nvPr/>
          </p:nvSpPr>
          <p:spPr bwMode="auto">
            <a:xfrm>
              <a:off x="4595" y="449"/>
              <a:ext cx="791" cy="76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0166" name="Text Box 102"/>
            <p:cNvSpPr txBox="1">
              <a:spLocks noChangeArrowheads="1"/>
            </p:cNvSpPr>
            <p:nvPr/>
          </p:nvSpPr>
          <p:spPr bwMode="auto">
            <a:xfrm>
              <a:off x="4863" y="685"/>
              <a:ext cx="198" cy="288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长城楷体" pitchFamily="49" charset="-122"/>
                </a:rPr>
                <a:t>B</a:t>
              </a:r>
              <a:endPara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长城楷体" pitchFamily="49" charset="-122"/>
              </a:endParaRPr>
            </a:p>
          </p:txBody>
        </p:sp>
        <p:sp>
          <p:nvSpPr>
            <p:cNvPr id="128022" name="Oval 103"/>
            <p:cNvSpPr>
              <a:spLocks noChangeArrowheads="1"/>
            </p:cNvSpPr>
            <p:nvPr/>
          </p:nvSpPr>
          <p:spPr bwMode="auto">
            <a:xfrm>
              <a:off x="4557" y="923"/>
              <a:ext cx="89" cy="102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3" name="Oval 104"/>
            <p:cNvSpPr>
              <a:spLocks noChangeArrowheads="1"/>
            </p:cNvSpPr>
            <p:nvPr/>
          </p:nvSpPr>
          <p:spPr bwMode="auto">
            <a:xfrm>
              <a:off x="5327" y="917"/>
              <a:ext cx="89" cy="102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4" name="Oval 105"/>
            <p:cNvSpPr>
              <a:spLocks noChangeArrowheads="1"/>
            </p:cNvSpPr>
            <p:nvPr/>
          </p:nvSpPr>
          <p:spPr bwMode="auto">
            <a:xfrm>
              <a:off x="4946" y="389"/>
              <a:ext cx="89" cy="102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5" name="Oval 106"/>
            <p:cNvSpPr>
              <a:spLocks noChangeArrowheads="1"/>
            </p:cNvSpPr>
            <p:nvPr/>
          </p:nvSpPr>
          <p:spPr bwMode="auto">
            <a:xfrm>
              <a:off x="4944" y="564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26" name="Oval 107"/>
            <p:cNvSpPr>
              <a:spLocks noChangeArrowheads="1"/>
            </p:cNvSpPr>
            <p:nvPr/>
          </p:nvSpPr>
          <p:spPr bwMode="auto">
            <a:xfrm>
              <a:off x="4956" y="1008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108"/>
          <p:cNvGrpSpPr/>
          <p:nvPr/>
        </p:nvGrpSpPr>
        <p:grpSpPr bwMode="auto">
          <a:xfrm>
            <a:off x="6889750" y="3260725"/>
            <a:ext cx="1939925" cy="412750"/>
            <a:chOff x="4316" y="830"/>
            <a:chExt cx="1222" cy="260"/>
          </a:xfrm>
        </p:grpSpPr>
        <p:sp>
          <p:nvSpPr>
            <p:cNvPr id="128013" name="Oval 109"/>
            <p:cNvSpPr>
              <a:spLocks noChangeArrowheads="1"/>
            </p:cNvSpPr>
            <p:nvPr/>
          </p:nvSpPr>
          <p:spPr bwMode="auto">
            <a:xfrm>
              <a:off x="5452" y="830"/>
              <a:ext cx="86" cy="91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3366FF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014" name="Line 110"/>
            <p:cNvSpPr>
              <a:spLocks noChangeShapeType="1"/>
            </p:cNvSpPr>
            <p:nvPr/>
          </p:nvSpPr>
          <p:spPr bwMode="auto">
            <a:xfrm flipV="1">
              <a:off x="4316" y="882"/>
              <a:ext cx="1118" cy="2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96" grpId="0" animBg="1" autoUpdateAnimBg="0"/>
      <p:bldP spid="600097" grpId="0" autoUpdateAnimBg="0"/>
      <p:bldP spid="600098" grpId="0" animBg="1"/>
      <p:bldP spid="600104" grpId="0" animBg="1"/>
      <p:bldP spid="6001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4249738" cy="519112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4.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PN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结及其单向导电性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395288" y="1797050"/>
            <a:ext cx="8196262" cy="7747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476250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   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同一片半导体基片上，分别制造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型半导体和</a:t>
            </a:r>
            <a:r>
              <a:rPr kumimoji="1"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型半导体，在它们的交界面处形成的特殊区域。</a:t>
            </a:r>
            <a:endParaRPr kumimoji="1" lang="zh-CN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539750" y="908050"/>
            <a:ext cx="20732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(1) PN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1093" name="Rectangle 5"/>
          <p:cNvSpPr>
            <a:spLocks noChangeArrowheads="1"/>
          </p:cNvSpPr>
          <p:nvPr/>
        </p:nvSpPr>
        <p:spPr bwMode="auto">
          <a:xfrm>
            <a:off x="468313" y="2636838"/>
            <a:ext cx="370205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(2) PN</a:t>
            </a: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结的形成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148263" y="549275"/>
            <a:ext cx="2324100" cy="1143000"/>
            <a:chOff x="2268" y="372"/>
            <a:chExt cx="1464" cy="720"/>
          </a:xfrm>
        </p:grpSpPr>
        <p:sp>
          <p:nvSpPr>
            <p:cNvPr id="2128" name="Rectangle 7"/>
            <p:cNvSpPr>
              <a:spLocks noChangeArrowheads="1"/>
            </p:cNvSpPr>
            <p:nvPr/>
          </p:nvSpPr>
          <p:spPr bwMode="auto">
            <a:xfrm>
              <a:off x="2268" y="708"/>
              <a:ext cx="1464" cy="384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</p:spPr>
          <p:txBody>
            <a:bodyPr wrap="none"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29" name="Line 8"/>
            <p:cNvSpPr>
              <a:spLocks noChangeShapeType="1"/>
            </p:cNvSpPr>
            <p:nvPr/>
          </p:nvSpPr>
          <p:spPr bwMode="auto">
            <a:xfrm>
              <a:off x="2904" y="696"/>
              <a:ext cx="0" cy="3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130" name="Line 9"/>
            <p:cNvSpPr>
              <a:spLocks noChangeShapeType="1"/>
            </p:cNvSpPr>
            <p:nvPr/>
          </p:nvSpPr>
          <p:spPr bwMode="auto">
            <a:xfrm>
              <a:off x="3036" y="696"/>
              <a:ext cx="0" cy="3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601098" name="Text Box 10"/>
            <p:cNvSpPr txBox="1">
              <a:spLocks noChangeArrowheads="1"/>
            </p:cNvSpPr>
            <p:nvPr/>
          </p:nvSpPr>
          <p:spPr bwMode="auto">
            <a:xfrm>
              <a:off x="2448" y="744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1099" name="Text Box 11"/>
            <p:cNvSpPr txBox="1">
              <a:spLocks noChangeArrowheads="1"/>
            </p:cNvSpPr>
            <p:nvPr/>
          </p:nvSpPr>
          <p:spPr bwMode="auto">
            <a:xfrm>
              <a:off x="3204" y="73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N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1100" name="Text Box 12"/>
            <p:cNvSpPr txBox="1">
              <a:spLocks noChangeArrowheads="1"/>
            </p:cNvSpPr>
            <p:nvPr/>
          </p:nvSpPr>
          <p:spPr bwMode="auto">
            <a:xfrm>
              <a:off x="2688" y="372"/>
              <a:ext cx="68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PN</a:t>
              </a:r>
              <a:r>
                <a:rPr kumimoji="1"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结</a:t>
              </a:r>
              <a:endPara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01101" name="Rectangle 13"/>
          <p:cNvSpPr>
            <a:spLocks noChangeArrowheads="1"/>
          </p:cNvSpPr>
          <p:nvPr/>
        </p:nvSpPr>
        <p:spPr bwMode="auto">
          <a:xfrm>
            <a:off x="650875" y="3363913"/>
            <a:ext cx="2776538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P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区和</a:t>
            </a:r>
            <a:r>
              <a:rPr kumimoji="1"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区的载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流子浓度不同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sp>
        <p:nvSpPr>
          <p:cNvPr id="601102" name="Rectangle 14"/>
          <p:cNvSpPr>
            <a:spLocks noChangeArrowheads="1"/>
          </p:cNvSpPr>
          <p:nvPr/>
        </p:nvSpPr>
        <p:spPr bwMode="auto">
          <a:xfrm>
            <a:off x="466725" y="4808538"/>
            <a:ext cx="52101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rPr>
              <a:t>由载流子的浓度差→多子扩散</a:t>
            </a:r>
            <a:endParaRPr kumimoji="1" lang="zh-CN" altLang="en-US" sz="28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803070505020304" pitchFamily="18" charset="0"/>
              <a:ea typeface="楷体_GB2312" pitchFamily="49" charset="-122"/>
            </a:endParaRP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3486150" y="2547938"/>
            <a:ext cx="4922838" cy="1885950"/>
            <a:chOff x="2196" y="1605"/>
            <a:chExt cx="3101" cy="1188"/>
          </a:xfrm>
        </p:grpSpPr>
        <p:sp>
          <p:nvSpPr>
            <p:cNvPr id="2071" name="Line 16"/>
            <p:cNvSpPr>
              <a:spLocks noChangeShapeType="1"/>
            </p:cNvSpPr>
            <p:nvPr/>
          </p:nvSpPr>
          <p:spPr bwMode="auto">
            <a:xfrm flipH="1">
              <a:off x="3600" y="2232"/>
              <a:ext cx="43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72" name="Group 17"/>
            <p:cNvGrpSpPr/>
            <p:nvPr/>
          </p:nvGrpSpPr>
          <p:grpSpPr bwMode="auto">
            <a:xfrm>
              <a:off x="2196" y="1605"/>
              <a:ext cx="3101" cy="1188"/>
              <a:chOff x="2196" y="1569"/>
              <a:chExt cx="3101" cy="1188"/>
            </a:xfrm>
          </p:grpSpPr>
          <p:sp>
            <p:nvSpPr>
              <p:cNvPr id="2074" name="Rectangle 18"/>
              <p:cNvSpPr>
                <a:spLocks noChangeArrowheads="1"/>
              </p:cNvSpPr>
              <p:nvPr/>
            </p:nvSpPr>
            <p:spPr bwMode="auto">
              <a:xfrm>
                <a:off x="2196" y="1870"/>
                <a:ext cx="1547" cy="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5" name="Oval 19"/>
              <p:cNvSpPr>
                <a:spLocks noChangeArrowheads="1"/>
              </p:cNvSpPr>
              <p:nvPr/>
            </p:nvSpPr>
            <p:spPr bwMode="auto">
              <a:xfrm>
                <a:off x="2309" y="1948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Oval 20"/>
              <p:cNvSpPr>
                <a:spLocks noChangeArrowheads="1"/>
              </p:cNvSpPr>
              <p:nvPr/>
            </p:nvSpPr>
            <p:spPr bwMode="auto">
              <a:xfrm>
                <a:off x="2405" y="2218"/>
                <a:ext cx="70" cy="70"/>
              </a:xfrm>
              <a:prstGeom prst="ellipse">
                <a:avLst/>
              </a:prstGeom>
              <a:solidFill>
                <a:srgbClr val="FFFFCC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Oval 21"/>
              <p:cNvSpPr>
                <a:spLocks noChangeArrowheads="1"/>
              </p:cNvSpPr>
              <p:nvPr/>
            </p:nvSpPr>
            <p:spPr bwMode="auto">
              <a:xfrm>
                <a:off x="2297" y="2368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10" name="Text Box 22"/>
              <p:cNvSpPr txBox="1">
                <a:spLocks noChangeArrowheads="1"/>
              </p:cNvSpPr>
              <p:nvPr/>
            </p:nvSpPr>
            <p:spPr bwMode="auto">
              <a:xfrm>
                <a:off x="2273" y="236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－</a:t>
                </a:r>
                <a:endPara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2079" name="Oval 23"/>
              <p:cNvSpPr>
                <a:spLocks noChangeArrowheads="1"/>
              </p:cNvSpPr>
              <p:nvPr/>
            </p:nvSpPr>
            <p:spPr bwMode="auto">
              <a:xfrm>
                <a:off x="2393" y="2638"/>
                <a:ext cx="70" cy="70"/>
              </a:xfrm>
              <a:prstGeom prst="ellipse">
                <a:avLst/>
              </a:prstGeom>
              <a:solidFill>
                <a:srgbClr val="FFFFCC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0" name="Oval 24"/>
              <p:cNvSpPr>
                <a:spLocks noChangeArrowheads="1"/>
              </p:cNvSpPr>
              <p:nvPr/>
            </p:nvSpPr>
            <p:spPr bwMode="auto">
              <a:xfrm>
                <a:off x="2663" y="1942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1" name="Oval 25"/>
              <p:cNvSpPr>
                <a:spLocks noChangeArrowheads="1"/>
              </p:cNvSpPr>
              <p:nvPr/>
            </p:nvSpPr>
            <p:spPr bwMode="auto">
              <a:xfrm>
                <a:off x="2759" y="2212"/>
                <a:ext cx="70" cy="70"/>
              </a:xfrm>
              <a:prstGeom prst="ellipse">
                <a:avLst/>
              </a:prstGeom>
              <a:solidFill>
                <a:srgbClr val="FFFFCC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2" name="Oval 26"/>
              <p:cNvSpPr>
                <a:spLocks noChangeArrowheads="1"/>
              </p:cNvSpPr>
              <p:nvPr/>
            </p:nvSpPr>
            <p:spPr bwMode="auto">
              <a:xfrm>
                <a:off x="2651" y="2362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15" name="Text Box 27"/>
              <p:cNvSpPr txBox="1">
                <a:spLocks noChangeArrowheads="1"/>
              </p:cNvSpPr>
              <p:nvPr/>
            </p:nvSpPr>
            <p:spPr bwMode="auto">
              <a:xfrm>
                <a:off x="2615" y="235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－</a:t>
                </a:r>
                <a:endPara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2084" name="Oval 28"/>
              <p:cNvSpPr>
                <a:spLocks noChangeArrowheads="1"/>
              </p:cNvSpPr>
              <p:nvPr/>
            </p:nvSpPr>
            <p:spPr bwMode="auto">
              <a:xfrm>
                <a:off x="2747" y="2632"/>
                <a:ext cx="70" cy="70"/>
              </a:xfrm>
              <a:prstGeom prst="ellipse">
                <a:avLst/>
              </a:prstGeom>
              <a:solidFill>
                <a:srgbClr val="FFFFCC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5" name="Oval 29"/>
              <p:cNvSpPr>
                <a:spLocks noChangeArrowheads="1"/>
              </p:cNvSpPr>
              <p:nvPr/>
            </p:nvSpPr>
            <p:spPr bwMode="auto">
              <a:xfrm>
                <a:off x="3047" y="1948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6" name="Oval 30"/>
              <p:cNvSpPr>
                <a:spLocks noChangeArrowheads="1"/>
              </p:cNvSpPr>
              <p:nvPr/>
            </p:nvSpPr>
            <p:spPr bwMode="auto">
              <a:xfrm>
                <a:off x="3143" y="2218"/>
                <a:ext cx="70" cy="70"/>
              </a:xfrm>
              <a:prstGeom prst="ellipse">
                <a:avLst/>
              </a:prstGeom>
              <a:solidFill>
                <a:srgbClr val="FFFFCC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7" name="Oval 31"/>
              <p:cNvSpPr>
                <a:spLocks noChangeArrowheads="1"/>
              </p:cNvSpPr>
              <p:nvPr/>
            </p:nvSpPr>
            <p:spPr bwMode="auto">
              <a:xfrm>
                <a:off x="3035" y="2368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20" name="Text Box 32"/>
              <p:cNvSpPr txBox="1">
                <a:spLocks noChangeArrowheads="1"/>
              </p:cNvSpPr>
              <p:nvPr/>
            </p:nvSpPr>
            <p:spPr bwMode="auto">
              <a:xfrm>
                <a:off x="2999" y="236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－</a:t>
                </a:r>
                <a:endPara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2089" name="Oval 33"/>
              <p:cNvSpPr>
                <a:spLocks noChangeArrowheads="1"/>
              </p:cNvSpPr>
              <p:nvPr/>
            </p:nvSpPr>
            <p:spPr bwMode="auto">
              <a:xfrm>
                <a:off x="3131" y="2638"/>
                <a:ext cx="70" cy="70"/>
              </a:xfrm>
              <a:prstGeom prst="ellipse">
                <a:avLst/>
              </a:prstGeom>
              <a:solidFill>
                <a:srgbClr val="FFFFCC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0" name="Oval 34"/>
              <p:cNvSpPr>
                <a:spLocks noChangeArrowheads="1"/>
              </p:cNvSpPr>
              <p:nvPr/>
            </p:nvSpPr>
            <p:spPr bwMode="auto">
              <a:xfrm>
                <a:off x="3413" y="1930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1" name="Oval 35"/>
              <p:cNvSpPr>
                <a:spLocks noChangeArrowheads="1"/>
              </p:cNvSpPr>
              <p:nvPr/>
            </p:nvSpPr>
            <p:spPr bwMode="auto">
              <a:xfrm>
                <a:off x="3509" y="2200"/>
                <a:ext cx="70" cy="70"/>
              </a:xfrm>
              <a:prstGeom prst="ellipse">
                <a:avLst/>
              </a:prstGeom>
              <a:solidFill>
                <a:srgbClr val="FFFFCC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2" name="Oval 36"/>
              <p:cNvSpPr>
                <a:spLocks noChangeArrowheads="1"/>
              </p:cNvSpPr>
              <p:nvPr/>
            </p:nvSpPr>
            <p:spPr bwMode="auto">
              <a:xfrm>
                <a:off x="3401" y="2350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25" name="Text Box 37"/>
              <p:cNvSpPr txBox="1">
                <a:spLocks noChangeArrowheads="1"/>
              </p:cNvSpPr>
              <p:nvPr/>
            </p:nvSpPr>
            <p:spPr bwMode="auto">
              <a:xfrm>
                <a:off x="3377" y="233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－</a:t>
                </a:r>
                <a:endPara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2094" name="Oval 38"/>
              <p:cNvSpPr>
                <a:spLocks noChangeArrowheads="1"/>
              </p:cNvSpPr>
              <p:nvPr/>
            </p:nvSpPr>
            <p:spPr bwMode="auto">
              <a:xfrm>
                <a:off x="3497" y="2620"/>
                <a:ext cx="70" cy="70"/>
              </a:xfrm>
              <a:prstGeom prst="ellipse">
                <a:avLst/>
              </a:prstGeom>
              <a:solidFill>
                <a:srgbClr val="FFFFCC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27" name="Text Box 39"/>
              <p:cNvSpPr txBox="1">
                <a:spLocks noChangeArrowheads="1"/>
              </p:cNvSpPr>
              <p:nvPr/>
            </p:nvSpPr>
            <p:spPr bwMode="auto">
              <a:xfrm>
                <a:off x="2285" y="194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－</a:t>
                </a:r>
                <a:endPara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601128" name="Text Box 40"/>
              <p:cNvSpPr txBox="1">
                <a:spLocks noChangeArrowheads="1"/>
              </p:cNvSpPr>
              <p:nvPr/>
            </p:nvSpPr>
            <p:spPr bwMode="auto">
              <a:xfrm>
                <a:off x="2627" y="1936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－</a:t>
                </a:r>
                <a:endPara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601129" name="Text Box 41"/>
              <p:cNvSpPr txBox="1">
                <a:spLocks noChangeArrowheads="1"/>
              </p:cNvSpPr>
              <p:nvPr/>
            </p:nvSpPr>
            <p:spPr bwMode="auto">
              <a:xfrm>
                <a:off x="3011" y="194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－</a:t>
                </a:r>
                <a:endPara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601130" name="Text Box 42"/>
              <p:cNvSpPr txBox="1">
                <a:spLocks noChangeArrowheads="1"/>
              </p:cNvSpPr>
              <p:nvPr/>
            </p:nvSpPr>
            <p:spPr bwMode="auto">
              <a:xfrm>
                <a:off x="3389" y="191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－</a:t>
                </a:r>
                <a:endParaRPr kumimoji="1" lang="zh-CN" alt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601131" name="Rectangle 43"/>
              <p:cNvSpPr>
                <a:spLocks noChangeArrowheads="1"/>
              </p:cNvSpPr>
              <p:nvPr/>
            </p:nvSpPr>
            <p:spPr bwMode="auto">
              <a:xfrm>
                <a:off x="2888" y="1569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P</a:t>
                </a:r>
                <a:endPara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00" name="Rectangle 44"/>
              <p:cNvSpPr>
                <a:spLocks noChangeArrowheads="1"/>
              </p:cNvSpPr>
              <p:nvPr/>
            </p:nvSpPr>
            <p:spPr bwMode="auto">
              <a:xfrm>
                <a:off x="3744" y="1870"/>
                <a:ext cx="1547" cy="88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1" name="Oval 45"/>
              <p:cNvSpPr>
                <a:spLocks noChangeArrowheads="1"/>
              </p:cNvSpPr>
              <p:nvPr/>
            </p:nvSpPr>
            <p:spPr bwMode="auto">
              <a:xfrm>
                <a:off x="3857" y="1948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2" name="Oval 46"/>
              <p:cNvSpPr>
                <a:spLocks noChangeArrowheads="1"/>
              </p:cNvSpPr>
              <p:nvPr/>
            </p:nvSpPr>
            <p:spPr bwMode="auto">
              <a:xfrm>
                <a:off x="4061" y="2194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3" name="Oval 47"/>
              <p:cNvSpPr>
                <a:spLocks noChangeArrowheads="1"/>
              </p:cNvSpPr>
              <p:nvPr/>
            </p:nvSpPr>
            <p:spPr bwMode="auto">
              <a:xfrm>
                <a:off x="3845" y="2368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36" name="Text Box 48"/>
              <p:cNvSpPr txBox="1">
                <a:spLocks noChangeArrowheads="1"/>
              </p:cNvSpPr>
              <p:nvPr/>
            </p:nvSpPr>
            <p:spPr bwMode="auto">
              <a:xfrm>
                <a:off x="3857" y="235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2105" name="Oval 49"/>
              <p:cNvSpPr>
                <a:spLocks noChangeArrowheads="1"/>
              </p:cNvSpPr>
              <p:nvPr/>
            </p:nvSpPr>
            <p:spPr bwMode="auto">
              <a:xfrm>
                <a:off x="4049" y="2614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6" name="Oval 50"/>
              <p:cNvSpPr>
                <a:spLocks noChangeArrowheads="1"/>
              </p:cNvSpPr>
              <p:nvPr/>
            </p:nvSpPr>
            <p:spPr bwMode="auto">
              <a:xfrm>
                <a:off x="4211" y="1942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7" name="Oval 51"/>
              <p:cNvSpPr>
                <a:spLocks noChangeArrowheads="1"/>
              </p:cNvSpPr>
              <p:nvPr/>
            </p:nvSpPr>
            <p:spPr bwMode="auto">
              <a:xfrm>
                <a:off x="4415" y="2188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8" name="Oval 52"/>
              <p:cNvSpPr>
                <a:spLocks noChangeArrowheads="1"/>
              </p:cNvSpPr>
              <p:nvPr/>
            </p:nvSpPr>
            <p:spPr bwMode="auto">
              <a:xfrm>
                <a:off x="4199" y="2362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41" name="Text Box 53"/>
              <p:cNvSpPr txBox="1">
                <a:spLocks noChangeArrowheads="1"/>
              </p:cNvSpPr>
              <p:nvPr/>
            </p:nvSpPr>
            <p:spPr bwMode="auto">
              <a:xfrm>
                <a:off x="4211" y="2344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2110" name="Oval 54"/>
              <p:cNvSpPr>
                <a:spLocks noChangeArrowheads="1"/>
              </p:cNvSpPr>
              <p:nvPr/>
            </p:nvSpPr>
            <p:spPr bwMode="auto">
              <a:xfrm>
                <a:off x="4403" y="2608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1" name="Oval 55"/>
              <p:cNvSpPr>
                <a:spLocks noChangeArrowheads="1"/>
              </p:cNvSpPr>
              <p:nvPr/>
            </p:nvSpPr>
            <p:spPr bwMode="auto">
              <a:xfrm>
                <a:off x="4595" y="1948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2" name="Oval 56"/>
              <p:cNvSpPr>
                <a:spLocks noChangeArrowheads="1"/>
              </p:cNvSpPr>
              <p:nvPr/>
            </p:nvSpPr>
            <p:spPr bwMode="auto">
              <a:xfrm>
                <a:off x="4799" y="2194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3" name="Oval 57"/>
              <p:cNvSpPr>
                <a:spLocks noChangeArrowheads="1"/>
              </p:cNvSpPr>
              <p:nvPr/>
            </p:nvSpPr>
            <p:spPr bwMode="auto">
              <a:xfrm>
                <a:off x="4583" y="2368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46" name="Text Box 58"/>
              <p:cNvSpPr txBox="1">
                <a:spLocks noChangeArrowheads="1"/>
              </p:cNvSpPr>
              <p:nvPr/>
            </p:nvSpPr>
            <p:spPr bwMode="auto">
              <a:xfrm>
                <a:off x="4595" y="236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2115" name="Oval 59"/>
              <p:cNvSpPr>
                <a:spLocks noChangeArrowheads="1"/>
              </p:cNvSpPr>
              <p:nvPr/>
            </p:nvSpPr>
            <p:spPr bwMode="auto">
              <a:xfrm>
                <a:off x="4787" y="2614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6" name="Oval 60"/>
              <p:cNvSpPr>
                <a:spLocks noChangeArrowheads="1"/>
              </p:cNvSpPr>
              <p:nvPr/>
            </p:nvSpPr>
            <p:spPr bwMode="auto">
              <a:xfrm>
                <a:off x="4961" y="1930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7" name="Oval 61"/>
              <p:cNvSpPr>
                <a:spLocks noChangeArrowheads="1"/>
              </p:cNvSpPr>
              <p:nvPr/>
            </p:nvSpPr>
            <p:spPr bwMode="auto">
              <a:xfrm>
                <a:off x="5165" y="2176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8" name="Oval 62"/>
              <p:cNvSpPr>
                <a:spLocks noChangeArrowheads="1"/>
              </p:cNvSpPr>
              <p:nvPr/>
            </p:nvSpPr>
            <p:spPr bwMode="auto">
              <a:xfrm>
                <a:off x="4949" y="2350"/>
                <a:ext cx="238" cy="238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51" name="Text Box 63"/>
              <p:cNvSpPr txBox="1">
                <a:spLocks noChangeArrowheads="1"/>
              </p:cNvSpPr>
              <p:nvPr/>
            </p:nvSpPr>
            <p:spPr bwMode="auto">
              <a:xfrm>
                <a:off x="4961" y="233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2120" name="Oval 64"/>
              <p:cNvSpPr>
                <a:spLocks noChangeArrowheads="1"/>
              </p:cNvSpPr>
              <p:nvPr/>
            </p:nvSpPr>
            <p:spPr bwMode="auto">
              <a:xfrm>
                <a:off x="5153" y="2608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1153" name="Text Box 65"/>
              <p:cNvSpPr txBox="1">
                <a:spLocks noChangeArrowheads="1"/>
              </p:cNvSpPr>
              <p:nvPr/>
            </p:nvSpPr>
            <p:spPr bwMode="auto">
              <a:xfrm>
                <a:off x="3869" y="193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601154" name="Text Box 66"/>
              <p:cNvSpPr txBox="1">
                <a:spLocks noChangeArrowheads="1"/>
              </p:cNvSpPr>
              <p:nvPr/>
            </p:nvSpPr>
            <p:spPr bwMode="auto">
              <a:xfrm>
                <a:off x="4223" y="1924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601155" name="Text Box 67"/>
              <p:cNvSpPr txBox="1">
                <a:spLocks noChangeArrowheads="1"/>
              </p:cNvSpPr>
              <p:nvPr/>
            </p:nvSpPr>
            <p:spPr bwMode="auto">
              <a:xfrm>
                <a:off x="4595" y="193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601156" name="Text Box 68"/>
              <p:cNvSpPr txBox="1">
                <a:spLocks noChangeArrowheads="1"/>
              </p:cNvSpPr>
              <p:nvPr/>
            </p:nvSpPr>
            <p:spPr bwMode="auto">
              <a:xfrm>
                <a:off x="4961" y="1912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</a:rPr>
                  <a:t>+</a:t>
                </a:r>
                <a:endParaRPr kumimoji="1" lang="en-US" altLang="zh-CN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</a:endParaRPr>
              </a:p>
            </p:txBody>
          </p:sp>
          <p:sp>
            <p:nvSpPr>
              <p:cNvPr id="601157" name="Rectangle 69"/>
              <p:cNvSpPr>
                <a:spLocks noChangeArrowheads="1"/>
              </p:cNvSpPr>
              <p:nvPr/>
            </p:nvSpPr>
            <p:spPr bwMode="auto">
              <a:xfrm>
                <a:off x="4244" y="1581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803070505020304" pitchFamily="18" charset="0"/>
                    <a:ea typeface="楷体_GB2312" pitchFamily="49" charset="-122"/>
                  </a:rPr>
                  <a:t>N</a:t>
                </a:r>
                <a:endPara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26" name="Oval 70"/>
              <p:cNvSpPr>
                <a:spLocks noChangeArrowheads="1"/>
              </p:cNvSpPr>
              <p:nvPr/>
            </p:nvSpPr>
            <p:spPr bwMode="auto">
              <a:xfrm>
                <a:off x="2963" y="2260"/>
                <a:ext cx="70" cy="70"/>
              </a:xfrm>
              <a:prstGeom prst="ellipse">
                <a:avLst/>
              </a:prstGeom>
              <a:solidFill>
                <a:srgbClr val="0000FF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7" name="Oval 71"/>
              <p:cNvSpPr>
                <a:spLocks noChangeArrowheads="1"/>
              </p:cNvSpPr>
              <p:nvPr/>
            </p:nvSpPr>
            <p:spPr bwMode="auto">
              <a:xfrm>
                <a:off x="4499" y="2314"/>
                <a:ext cx="70" cy="70"/>
              </a:xfrm>
              <a:prstGeom prst="ellipse">
                <a:avLst/>
              </a:prstGeom>
              <a:solidFill>
                <a:srgbClr val="FFFFCC"/>
              </a:solidFill>
              <a:ln w="31750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73" name="Line 72"/>
            <p:cNvSpPr>
              <a:spLocks noChangeShapeType="1"/>
            </p:cNvSpPr>
            <p:nvPr/>
          </p:nvSpPr>
          <p:spPr bwMode="auto">
            <a:xfrm flipV="1">
              <a:off x="3510" y="2520"/>
              <a:ext cx="315" cy="18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tailEnd type="triangle" w="med" len="med"/>
            </a:ln>
          </p:spPr>
          <p:txBody>
            <a:bodyPr wrap="square" lIns="92075" tIns="46038" rIns="92075" bIns="46038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73"/>
          <p:cNvGrpSpPr/>
          <p:nvPr/>
        </p:nvGrpSpPr>
        <p:grpSpPr bwMode="auto">
          <a:xfrm>
            <a:off x="5295900" y="4498975"/>
            <a:ext cx="2879725" cy="1201738"/>
            <a:chOff x="3336" y="2834"/>
            <a:chExt cx="1447" cy="745"/>
          </a:xfrm>
        </p:grpSpPr>
        <p:sp>
          <p:nvSpPr>
            <p:cNvPr id="2062" name="AutoShape 74"/>
            <p:cNvSpPr/>
            <p:nvPr/>
          </p:nvSpPr>
          <p:spPr bwMode="auto">
            <a:xfrm>
              <a:off x="3336" y="2952"/>
              <a:ext cx="168" cy="552"/>
            </a:xfrm>
            <a:prstGeom prst="leftBrace">
              <a:avLst>
                <a:gd name="adj1" fmla="val 27381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 lIns="92075" tIns="46038" rIns="92075" bIns="46038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1163" name="Rectangle 75"/>
            <p:cNvSpPr>
              <a:spLocks noChangeArrowheads="1"/>
            </p:cNvSpPr>
            <p:nvPr/>
          </p:nvSpPr>
          <p:spPr bwMode="auto">
            <a:xfrm>
              <a:off x="3445" y="2861"/>
              <a:ext cx="402" cy="3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区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1164" name="Rectangle 76"/>
            <p:cNvSpPr>
              <a:spLocks noChangeArrowheads="1"/>
            </p:cNvSpPr>
            <p:nvPr/>
          </p:nvSpPr>
          <p:spPr bwMode="auto">
            <a:xfrm>
              <a:off x="4357" y="2885"/>
              <a:ext cx="382" cy="3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区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1165" name="Rectangle 77"/>
            <p:cNvSpPr>
              <a:spLocks noChangeArrowheads="1"/>
            </p:cNvSpPr>
            <p:nvPr/>
          </p:nvSpPr>
          <p:spPr bwMode="auto">
            <a:xfrm>
              <a:off x="3505" y="3257"/>
              <a:ext cx="479" cy="3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P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区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1166" name="Rectangle 78"/>
            <p:cNvSpPr>
              <a:spLocks noChangeArrowheads="1"/>
            </p:cNvSpPr>
            <p:nvPr/>
          </p:nvSpPr>
          <p:spPr bwMode="auto">
            <a:xfrm>
              <a:off x="4381" y="3245"/>
              <a:ext cx="402" cy="3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区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2067" name="Line 79"/>
            <p:cNvSpPr>
              <a:spLocks noChangeShapeType="1"/>
            </p:cNvSpPr>
            <p:nvPr/>
          </p:nvSpPr>
          <p:spPr bwMode="auto">
            <a:xfrm flipV="1">
              <a:off x="3888" y="3084"/>
              <a:ext cx="50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8" name="Line 80"/>
            <p:cNvSpPr>
              <a:spLocks noChangeShapeType="1"/>
            </p:cNvSpPr>
            <p:nvPr/>
          </p:nvSpPr>
          <p:spPr bwMode="auto">
            <a:xfrm flipV="1">
              <a:off x="3912" y="3444"/>
              <a:ext cx="504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lIns="92075" tIns="46038" rIns="92075" bIns="46038">
              <a:spAutoFit/>
            </a:bodyPr>
            <a:lstStyle/>
            <a:p>
              <a:endParaRPr lang="zh-CN" altLang="en-US"/>
            </a:p>
          </p:txBody>
        </p:sp>
        <p:sp>
          <p:nvSpPr>
            <p:cNvPr id="601169" name="Rectangle 81"/>
            <p:cNvSpPr>
              <a:spLocks noChangeArrowheads="1"/>
            </p:cNvSpPr>
            <p:nvPr/>
          </p:nvSpPr>
          <p:spPr bwMode="auto">
            <a:xfrm>
              <a:off x="3856" y="2834"/>
              <a:ext cx="401" cy="2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电子</a:t>
              </a:r>
              <a:endPara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sp>
          <p:nvSpPr>
            <p:cNvPr id="601170" name="Rectangle 82"/>
            <p:cNvSpPr>
              <a:spLocks noChangeArrowheads="1"/>
            </p:cNvSpPr>
            <p:nvPr/>
          </p:nvSpPr>
          <p:spPr bwMode="auto">
            <a:xfrm>
              <a:off x="3916" y="3182"/>
              <a:ext cx="400" cy="2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空穴</a:t>
              </a:r>
              <a:endPara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83"/>
          <p:cNvGrpSpPr/>
          <p:nvPr/>
        </p:nvGrpSpPr>
        <p:grpSpPr bwMode="auto">
          <a:xfrm>
            <a:off x="371475" y="5491163"/>
            <a:ext cx="8264525" cy="771525"/>
            <a:chOff x="234" y="3459"/>
            <a:chExt cx="5206" cy="486"/>
          </a:xfrm>
        </p:grpSpPr>
        <p:sp>
          <p:nvSpPr>
            <p:cNvPr id="601172" name="Rectangle 84"/>
            <p:cNvSpPr>
              <a:spLocks noChangeArrowheads="1"/>
            </p:cNvSpPr>
            <p:nvPr/>
          </p:nvSpPr>
          <p:spPr bwMode="auto">
            <a:xfrm>
              <a:off x="234" y="3533"/>
              <a:ext cx="50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  <a:buNone/>
                <a:defRPr/>
              </a:pPr>
              <a:r>
                <a:rPr kumimoji="1" lang="zh-CN" alt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803070505020304" pitchFamily="18" charset="0"/>
                  <a:ea typeface="楷体_GB2312" pitchFamily="49" charset="-122"/>
                </a:rPr>
                <a:t>正负离子显电性→建立空间电荷区→形成内电场</a:t>
              </a:r>
              <a:endPara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80307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50" name="Object 85"/>
            <p:cNvGraphicFramePr>
              <a:graphicFrameLocks noChangeAspect="1"/>
            </p:cNvGraphicFramePr>
            <p:nvPr/>
          </p:nvGraphicFramePr>
          <p:xfrm>
            <a:off x="5106" y="3459"/>
            <a:ext cx="334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公式" r:id="rId1" imgW="3352800" imgH="5181600" progId="Equation.3">
                    <p:embed/>
                  </p:oleObj>
                </mc:Choice>
                <mc:Fallback>
                  <p:oleObj name="公式" r:id="rId1" imgW="3352800" imgH="5181600" progId="Equation.3">
                    <p:embed/>
                    <p:pic>
                      <p:nvPicPr>
                        <p:cNvPr id="0" name="Object 8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106" y="3459"/>
                          <a:ext cx="334" cy="48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utoUpdateAnimBg="0"/>
      <p:bldP spid="601091" grpId="0" autoUpdateAnimBg="0"/>
      <p:bldP spid="601092" grpId="0" autoUpdateAnimBg="0"/>
      <p:bldP spid="601093" grpId="0" autoUpdateAnimBg="0"/>
      <p:bldP spid="601101" grpId="0" autoUpdateAnimBg="0"/>
      <p:bldP spid="601102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9645</Words>
  <Application>WPS 文字</Application>
  <PresentationFormat>全屏显示(4:3)</PresentationFormat>
  <Paragraphs>2538</Paragraphs>
  <Slides>77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124</vt:i4>
      </vt:variant>
      <vt:variant>
        <vt:lpstr>幻灯片标题</vt:lpstr>
      </vt:variant>
      <vt:variant>
        <vt:i4>77</vt:i4>
      </vt:variant>
    </vt:vector>
  </HeadingPairs>
  <TitlesOfParts>
    <vt:vector size="229" baseType="lpstr">
      <vt:lpstr>Arial</vt:lpstr>
      <vt:lpstr>方正书宋_GBK</vt:lpstr>
      <vt:lpstr>Wingdings</vt:lpstr>
      <vt:lpstr>宋体</vt:lpstr>
      <vt:lpstr>汉仪书宋二KW</vt:lpstr>
      <vt:lpstr>Times New Roman</vt:lpstr>
      <vt:lpstr>楷体_GB2312</vt:lpstr>
      <vt:lpstr>汉仪楷体简</vt:lpstr>
      <vt:lpstr>Monotype Sorts</vt:lpstr>
      <vt:lpstr>Times New Roman</vt:lpstr>
      <vt:lpstr>Thonburi</vt:lpstr>
      <vt:lpstr>长城楷体</vt:lpstr>
      <vt:lpstr>黑体</vt:lpstr>
      <vt:lpstr>长城粗隶书</vt:lpstr>
      <vt:lpstr>苹方-简</vt:lpstr>
      <vt:lpstr>Symbol</vt:lpstr>
      <vt:lpstr>方正琥珀繁体</vt:lpstr>
      <vt:lpstr>宋体</vt:lpstr>
      <vt:lpstr>Webdings</vt:lpstr>
      <vt:lpstr>DengXian</vt:lpstr>
      <vt:lpstr>汉仪中等线KW</vt:lpstr>
      <vt:lpstr>宋体</vt:lpstr>
      <vt:lpstr>微软雅黑</vt:lpstr>
      <vt:lpstr>汉仪旗黑</vt:lpstr>
      <vt:lpstr>Arial Unicode MS</vt:lpstr>
      <vt:lpstr>Kingsoft Sign</vt:lpstr>
      <vt:lpstr>汉仪中黑KW</vt:lpstr>
      <vt:lpstr>自定义设计方案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Word.Picture.8</vt:lpstr>
      <vt:lpstr>Equation.3</vt:lpstr>
      <vt:lpstr>Equation.3</vt:lpstr>
      <vt:lpstr>Equation.3</vt:lpstr>
      <vt:lpstr>Word.Picture.8</vt:lpstr>
      <vt:lpstr>Word.Picture.8</vt:lpstr>
      <vt:lpstr>Word.Picture.8</vt:lpstr>
      <vt:lpstr>Word.Picture.8</vt:lpstr>
      <vt:lpstr>Equation.3</vt:lpstr>
      <vt:lpstr>Word.Picture.8</vt:lpstr>
      <vt:lpstr>Word.Picture.8</vt:lpstr>
      <vt:lpstr>Word.Picture.8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电工路电子技术第4章</dc:title>
  <dc:creator>王建平</dc:creator>
  <cp:lastModifiedBy>malili</cp:lastModifiedBy>
  <cp:revision>503</cp:revision>
  <dcterms:created xsi:type="dcterms:W3CDTF">2023-03-15T03:49:29Z</dcterms:created>
  <dcterms:modified xsi:type="dcterms:W3CDTF">2023-03-15T03:49:29Z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