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7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5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68" r:id="rId72"/>
    <p:sldId id="369" r:id="rId73"/>
    <p:sldId id="370" r:id="rId74"/>
    <p:sldId id="371" r:id="rId75"/>
    <p:sldId id="372" r:id="rId76"/>
    <p:sldId id="373" r:id="rId77"/>
  </p:sldIdLst>
  <p:sldSz cx="9118600" cy="6845300"/>
  <p:notesSz cx="9118600" cy="68453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6">
          <p15:clr>
            <a:srgbClr val="A4A3A4"/>
          </p15:clr>
        </p15:guide>
        <p15:guide id="2" pos="2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4660"/>
  </p:normalViewPr>
  <p:slideViewPr>
    <p:cSldViewPr>
      <p:cViewPr varScale="1">
        <p:scale>
          <a:sx n="88" d="100"/>
          <a:sy n="88" d="100"/>
        </p:scale>
        <p:origin x="504" y="68"/>
      </p:cViewPr>
      <p:guideLst>
        <p:guide orient="horz" pos="3116"/>
        <p:guide pos="2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51393" cy="343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65097" y="0"/>
            <a:ext cx="3951393" cy="3434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05710" y="855663"/>
            <a:ext cx="4107180" cy="231028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1860" y="3294301"/>
            <a:ext cx="7294880" cy="2695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01847"/>
            <a:ext cx="3951393" cy="343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65097" y="6501847"/>
            <a:ext cx="3951393" cy="343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22043"/>
            <a:ext cx="7750810" cy="1437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33368"/>
            <a:ext cx="6383020" cy="171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70C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4419"/>
            <a:ext cx="3966591" cy="4517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9" y="1574419"/>
            <a:ext cx="3966591" cy="4517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22043"/>
            <a:ext cx="7750810" cy="1437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33368"/>
            <a:ext cx="6383020" cy="171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70C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70C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4419"/>
            <a:ext cx="3966591" cy="4517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9" y="1574419"/>
            <a:ext cx="3966591" cy="4517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6033" y="131571"/>
            <a:ext cx="3606533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0234" y="2760471"/>
            <a:ext cx="8818130" cy="219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0324" y="6366129"/>
            <a:ext cx="2917952" cy="342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6366129"/>
            <a:ext cx="2097278" cy="342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65392" y="6366129"/>
            <a:ext cx="2097278" cy="342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矩形 6"/>
          <p:cNvSpPr/>
          <p:nvPr userDrawn="1"/>
        </p:nvSpPr>
        <p:spPr>
          <a:xfrm>
            <a:off x="0" y="781050"/>
            <a:ext cx="9118600" cy="127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636" y="112267"/>
            <a:ext cx="8989326" cy="742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70C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981" y="1196847"/>
            <a:ext cx="8972637" cy="1799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0324" y="6366129"/>
            <a:ext cx="2917952" cy="342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5930" y="6366129"/>
            <a:ext cx="2097278" cy="342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65392" y="6366129"/>
            <a:ext cx="2097278" cy="342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矩形 6"/>
          <p:cNvSpPr/>
          <p:nvPr userDrawn="1"/>
        </p:nvSpPr>
        <p:spPr>
          <a:xfrm>
            <a:off x="0" y="781050"/>
            <a:ext cx="9118600" cy="127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6033" y="116966"/>
            <a:ext cx="3606533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ts val="3295"/>
              </a:lnSpc>
            </a:pPr>
            <a:r>
              <a:rPr lang="zh-CN" spc="-5" dirty="0"/>
              <a:t>第</a:t>
            </a:r>
            <a:r>
              <a:rPr lang="en-US" altLang="zh-CN" spc="-5" dirty="0"/>
              <a:t>5</a:t>
            </a:r>
            <a:r>
              <a:rPr lang="zh-CN" altLang="en-US" spc="-5" dirty="0"/>
              <a:t>章  </a:t>
            </a:r>
            <a:r>
              <a:rPr spc="-5" dirty="0"/>
              <a:t>时序逻辑电路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37" y="941015"/>
            <a:ext cx="8912225" cy="176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23265" marR="5080" indent="-711200">
              <a:lnSpc>
                <a:spcPct val="107000"/>
              </a:lnSpc>
              <a:tabLst>
                <a:tab pos="469900" algn="l"/>
              </a:tabLst>
            </a:pPr>
            <a:r>
              <a:rPr sz="2800" spc="1310" dirty="0">
                <a:solidFill>
                  <a:srgbClr val="0070C0"/>
                </a:solidFill>
                <a:latin typeface="Arial Unicode MS" panose="020B0604020202020204" charset="-122"/>
                <a:cs typeface="Arial Unicode MS" panose="020B0604020202020204" charset="-122"/>
              </a:rPr>
              <a:t>·	</a:t>
            </a:r>
            <a:r>
              <a:rPr sz="2800" b="1" spc="-5" dirty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时序逻辑电路的定义 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电路在任何时候</a:t>
            </a: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输出稳定</a:t>
            </a:r>
            <a:r>
              <a:rPr sz="2800" b="1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，不仅与该时刻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800" b="1" spc="-10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输入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469265" marR="258445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信</a:t>
            </a:r>
            <a:r>
              <a:rPr sz="2800" b="1" spc="-10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号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有关，而且与该时刻以前</a:t>
            </a: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电路状</a:t>
            </a:r>
            <a:r>
              <a:rPr sz="2800" b="1" spc="-10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态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有关；电路  结构具有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反馈回路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8235" y="3498596"/>
            <a:ext cx="1759585" cy="890905"/>
          </a:xfrm>
          <a:custGeom>
            <a:avLst/>
            <a:gdLst/>
            <a:ahLst/>
            <a:cxnLst/>
            <a:rect l="l" t="t" r="r" b="b"/>
            <a:pathLst>
              <a:path w="1759585" h="890904">
                <a:moveTo>
                  <a:pt x="0" y="0"/>
                </a:moveTo>
                <a:lnTo>
                  <a:pt x="0" y="890777"/>
                </a:lnTo>
                <a:lnTo>
                  <a:pt x="1759457" y="890777"/>
                </a:lnTo>
                <a:lnTo>
                  <a:pt x="1759457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8235" y="4934965"/>
            <a:ext cx="1759585" cy="890905"/>
          </a:xfrm>
          <a:custGeom>
            <a:avLst/>
            <a:gdLst/>
            <a:ahLst/>
            <a:cxnLst/>
            <a:rect l="l" t="t" r="r" b="b"/>
            <a:pathLst>
              <a:path w="1759585" h="890904">
                <a:moveTo>
                  <a:pt x="0" y="0"/>
                </a:moveTo>
                <a:lnTo>
                  <a:pt x="0" y="890777"/>
                </a:lnTo>
                <a:lnTo>
                  <a:pt x="1759458" y="890777"/>
                </a:lnTo>
                <a:lnTo>
                  <a:pt x="1759457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97467" y="3498596"/>
            <a:ext cx="810895" cy="411480"/>
          </a:xfrm>
          <a:custGeom>
            <a:avLst/>
            <a:gdLst/>
            <a:ahLst/>
            <a:cxnLst/>
            <a:rect l="l" t="t" r="r" b="b"/>
            <a:pathLst>
              <a:path w="810895" h="411479">
                <a:moveTo>
                  <a:pt x="608076" y="0"/>
                </a:moveTo>
                <a:lnTo>
                  <a:pt x="608076" y="102869"/>
                </a:lnTo>
                <a:lnTo>
                  <a:pt x="0" y="102869"/>
                </a:lnTo>
                <a:lnTo>
                  <a:pt x="0" y="308609"/>
                </a:lnTo>
                <a:lnTo>
                  <a:pt x="608076" y="308609"/>
                </a:lnTo>
                <a:lnTo>
                  <a:pt x="608076" y="411479"/>
                </a:lnTo>
                <a:lnTo>
                  <a:pt x="810767" y="205739"/>
                </a:lnTo>
                <a:lnTo>
                  <a:pt x="608076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2933" y="3498596"/>
            <a:ext cx="811530" cy="411480"/>
          </a:xfrm>
          <a:custGeom>
            <a:avLst/>
            <a:gdLst/>
            <a:ahLst/>
            <a:cxnLst/>
            <a:rect l="l" t="t" r="r" b="b"/>
            <a:pathLst>
              <a:path w="811529" h="411479">
                <a:moveTo>
                  <a:pt x="608838" y="0"/>
                </a:moveTo>
                <a:lnTo>
                  <a:pt x="608838" y="102869"/>
                </a:lnTo>
                <a:lnTo>
                  <a:pt x="0" y="102870"/>
                </a:lnTo>
                <a:lnTo>
                  <a:pt x="0" y="308610"/>
                </a:lnTo>
                <a:lnTo>
                  <a:pt x="608838" y="308609"/>
                </a:lnTo>
                <a:lnTo>
                  <a:pt x="608838" y="411479"/>
                </a:lnTo>
                <a:lnTo>
                  <a:pt x="811517" y="205739"/>
                </a:lnTo>
                <a:lnTo>
                  <a:pt x="608838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67693" y="4046473"/>
            <a:ext cx="676275" cy="0"/>
          </a:xfrm>
          <a:custGeom>
            <a:avLst/>
            <a:gdLst/>
            <a:ahLst/>
            <a:cxnLst/>
            <a:rect l="l" t="t" r="r" b="b"/>
            <a:pathLst>
              <a:path w="676275">
                <a:moveTo>
                  <a:pt x="0" y="0"/>
                </a:moveTo>
                <a:lnTo>
                  <a:pt x="67588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43575" y="4046473"/>
            <a:ext cx="0" cy="1572895"/>
          </a:xfrm>
          <a:custGeom>
            <a:avLst/>
            <a:gdLst/>
            <a:ahLst/>
            <a:cxnLst/>
            <a:rect l="l" t="t" r="r" b="b"/>
            <a:pathLst>
              <a:path h="1572895">
                <a:moveTo>
                  <a:pt x="0" y="0"/>
                </a:moveTo>
                <a:lnTo>
                  <a:pt x="0" y="157276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70385" y="5619241"/>
            <a:ext cx="473709" cy="0"/>
          </a:xfrm>
          <a:custGeom>
            <a:avLst/>
            <a:gdLst/>
            <a:ahLst/>
            <a:cxnLst/>
            <a:rect l="l" t="t" r="r" b="b"/>
            <a:pathLst>
              <a:path w="473710">
                <a:moveTo>
                  <a:pt x="473189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67693" y="4320794"/>
            <a:ext cx="474980" cy="0"/>
          </a:xfrm>
          <a:custGeom>
            <a:avLst/>
            <a:gdLst/>
            <a:ahLst/>
            <a:cxnLst/>
            <a:rect l="l" t="t" r="r" b="b"/>
            <a:pathLst>
              <a:path w="474979">
                <a:moveTo>
                  <a:pt x="0" y="0"/>
                </a:moveTo>
                <a:lnTo>
                  <a:pt x="474713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42407" y="4320794"/>
            <a:ext cx="0" cy="1026160"/>
          </a:xfrm>
          <a:custGeom>
            <a:avLst/>
            <a:gdLst/>
            <a:ahLst/>
            <a:cxnLst/>
            <a:rect l="l" t="t" r="r" b="b"/>
            <a:pathLst>
              <a:path h="1026160">
                <a:moveTo>
                  <a:pt x="0" y="0"/>
                </a:moveTo>
                <a:lnTo>
                  <a:pt x="0" y="102565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70385" y="5346446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272021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70385" y="5210047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136398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70385" y="5619241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0"/>
                </a:moveTo>
                <a:lnTo>
                  <a:pt x="0" y="13639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67693" y="5551423"/>
            <a:ext cx="203200" cy="204470"/>
          </a:xfrm>
          <a:custGeom>
            <a:avLst/>
            <a:gdLst/>
            <a:ahLst/>
            <a:cxnLst/>
            <a:rect l="l" t="t" r="r" b="b"/>
            <a:pathLst>
              <a:path w="203200" h="204470">
                <a:moveTo>
                  <a:pt x="202691" y="204215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67693" y="5210047"/>
            <a:ext cx="203200" cy="341630"/>
          </a:xfrm>
          <a:custGeom>
            <a:avLst/>
            <a:gdLst/>
            <a:ahLst/>
            <a:cxnLst/>
            <a:rect l="l" t="t" r="r" b="b"/>
            <a:pathLst>
              <a:path w="203200" h="341629">
                <a:moveTo>
                  <a:pt x="0" y="341376"/>
                </a:moveTo>
                <a:lnTo>
                  <a:pt x="20269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70669" y="5277865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337565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0669" y="4320794"/>
            <a:ext cx="0" cy="957580"/>
          </a:xfrm>
          <a:custGeom>
            <a:avLst/>
            <a:gdLst/>
            <a:ahLst/>
            <a:cxnLst/>
            <a:rect l="l" t="t" r="r" b="b"/>
            <a:pathLst>
              <a:path h="957579">
                <a:moveTo>
                  <a:pt x="0" y="957071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70669" y="4320794"/>
            <a:ext cx="203200" cy="0"/>
          </a:xfrm>
          <a:custGeom>
            <a:avLst/>
            <a:gdLst/>
            <a:ahLst/>
            <a:cxnLst/>
            <a:rect l="l" t="t" r="r" b="b"/>
            <a:pathLst>
              <a:path w="203200">
                <a:moveTo>
                  <a:pt x="0" y="0"/>
                </a:moveTo>
                <a:lnTo>
                  <a:pt x="20269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0159" y="5551423"/>
            <a:ext cx="608330" cy="0"/>
          </a:xfrm>
          <a:custGeom>
            <a:avLst/>
            <a:gdLst/>
            <a:ahLst/>
            <a:cxnLst/>
            <a:rect l="l" t="t" r="r" b="b"/>
            <a:pathLst>
              <a:path w="608329">
                <a:moveTo>
                  <a:pt x="60807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00159" y="4114291"/>
            <a:ext cx="0" cy="1437640"/>
          </a:xfrm>
          <a:custGeom>
            <a:avLst/>
            <a:gdLst/>
            <a:ahLst/>
            <a:cxnLst/>
            <a:rect l="l" t="t" r="r" b="b"/>
            <a:pathLst>
              <a:path h="1437639">
                <a:moveTo>
                  <a:pt x="0" y="1437132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00159" y="4114291"/>
            <a:ext cx="473709" cy="0"/>
          </a:xfrm>
          <a:custGeom>
            <a:avLst/>
            <a:gdLst/>
            <a:ahLst/>
            <a:cxnLst/>
            <a:rect l="l" t="t" r="r" b="b"/>
            <a:pathLst>
              <a:path w="473710">
                <a:moveTo>
                  <a:pt x="0" y="0"/>
                </a:moveTo>
                <a:lnTo>
                  <a:pt x="473201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73361" y="3977894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136397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73361" y="3977894"/>
            <a:ext cx="135255" cy="205104"/>
          </a:xfrm>
          <a:custGeom>
            <a:avLst/>
            <a:gdLst/>
            <a:ahLst/>
            <a:cxnLst/>
            <a:rect l="l" t="t" r="r" b="b"/>
            <a:pathLst>
              <a:path w="135254" h="205104">
                <a:moveTo>
                  <a:pt x="0" y="0"/>
                </a:moveTo>
                <a:lnTo>
                  <a:pt x="134874" y="20497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73361" y="4182871"/>
            <a:ext cx="135255" cy="274320"/>
          </a:xfrm>
          <a:custGeom>
            <a:avLst/>
            <a:gdLst/>
            <a:ahLst/>
            <a:cxnLst/>
            <a:rect l="l" t="t" r="r" b="b"/>
            <a:pathLst>
              <a:path w="135254" h="274320">
                <a:moveTo>
                  <a:pt x="134874" y="0"/>
                </a:moveTo>
                <a:lnTo>
                  <a:pt x="0" y="27431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73361" y="4320794"/>
            <a:ext cx="0" cy="136525"/>
          </a:xfrm>
          <a:custGeom>
            <a:avLst/>
            <a:gdLst/>
            <a:ahLst/>
            <a:cxnLst/>
            <a:rect l="l" t="t" r="r" b="b"/>
            <a:pathLst>
              <a:path h="136525">
                <a:moveTo>
                  <a:pt x="0" y="136397"/>
                </a:moveTo>
                <a:lnTo>
                  <a:pt x="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944925" y="3457702"/>
            <a:ext cx="26289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Z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76793" y="5598875"/>
            <a:ext cx="30226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49973" y="5735167"/>
            <a:ext cx="38163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W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72135" y="3731767"/>
            <a:ext cx="12446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b="1" dirty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组合电路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72135" y="5168290"/>
            <a:ext cx="12446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dirty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存储电路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176" y="3460292"/>
            <a:ext cx="2200910" cy="435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外部输入信号</a:t>
            </a:r>
            <a:r>
              <a:rPr sz="2400" b="1" spc="-114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X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44723" y="5506770"/>
            <a:ext cx="12446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b="1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驱动信号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52276" y="5538927"/>
            <a:ext cx="12446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状态信号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62579" y="3524377"/>
            <a:ext cx="18542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外部输出信号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427720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6057" y="169671"/>
            <a:ext cx="368046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与非门构成的</a:t>
            </a:r>
            <a:r>
              <a:rPr spc="-5" dirty="0">
                <a:latin typeface="Times New Roman" panose="02020503050405090304"/>
                <a:cs typeface="Times New Roman" panose="02020503050405090304"/>
              </a:rPr>
              <a:t>RS</a:t>
            </a:r>
            <a:r>
              <a:rPr spc="-5" dirty="0"/>
              <a:t>锁存器</a:t>
            </a:r>
          </a:p>
        </p:txBody>
      </p:sp>
      <p:sp>
        <p:nvSpPr>
          <p:cNvPr id="3" name="object 3"/>
          <p:cNvSpPr/>
          <p:nvPr/>
        </p:nvSpPr>
        <p:spPr>
          <a:xfrm>
            <a:off x="1568589" y="1064767"/>
            <a:ext cx="485775" cy="782955"/>
          </a:xfrm>
          <a:custGeom>
            <a:avLst/>
            <a:gdLst/>
            <a:ahLst/>
            <a:cxnLst/>
            <a:rect l="l" t="t" r="r" b="b"/>
            <a:pathLst>
              <a:path w="485775" h="782955">
                <a:moveTo>
                  <a:pt x="0" y="0"/>
                </a:moveTo>
                <a:lnTo>
                  <a:pt x="0" y="782574"/>
                </a:lnTo>
                <a:lnTo>
                  <a:pt x="485394" y="782574"/>
                </a:lnTo>
                <a:lnTo>
                  <a:pt x="485394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3983" y="1455674"/>
            <a:ext cx="70485" cy="66675"/>
          </a:xfrm>
          <a:custGeom>
            <a:avLst/>
            <a:gdLst/>
            <a:ahLst/>
            <a:cxnLst/>
            <a:rect l="l" t="t" r="r" b="b"/>
            <a:pathLst>
              <a:path w="70485" h="66675">
                <a:moveTo>
                  <a:pt x="35052" y="0"/>
                </a:moveTo>
                <a:lnTo>
                  <a:pt x="21538" y="2547"/>
                </a:lnTo>
                <a:lnTo>
                  <a:pt x="10382" y="9525"/>
                </a:lnTo>
                <a:lnTo>
                  <a:pt x="2797" y="19931"/>
                </a:lnTo>
                <a:lnTo>
                  <a:pt x="0" y="32765"/>
                </a:lnTo>
                <a:lnTo>
                  <a:pt x="2797" y="46041"/>
                </a:lnTo>
                <a:lnTo>
                  <a:pt x="10382" y="56673"/>
                </a:lnTo>
                <a:lnTo>
                  <a:pt x="21538" y="63734"/>
                </a:lnTo>
                <a:lnTo>
                  <a:pt x="35052" y="66293"/>
                </a:lnTo>
                <a:lnTo>
                  <a:pt x="48887" y="63734"/>
                </a:lnTo>
                <a:lnTo>
                  <a:pt x="60007" y="56673"/>
                </a:lnTo>
                <a:lnTo>
                  <a:pt x="67413" y="46041"/>
                </a:lnTo>
                <a:lnTo>
                  <a:pt x="70104" y="32765"/>
                </a:lnTo>
                <a:lnTo>
                  <a:pt x="67413" y="19931"/>
                </a:lnTo>
                <a:lnTo>
                  <a:pt x="60007" y="9524"/>
                </a:lnTo>
                <a:lnTo>
                  <a:pt x="48887" y="2547"/>
                </a:lnTo>
                <a:lnTo>
                  <a:pt x="35052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4087" y="1473200"/>
            <a:ext cx="832485" cy="0"/>
          </a:xfrm>
          <a:custGeom>
            <a:avLst/>
            <a:gdLst/>
            <a:ahLst/>
            <a:cxnLst/>
            <a:rect l="l" t="t" r="r" b="b"/>
            <a:pathLst>
              <a:path w="832485">
                <a:moveTo>
                  <a:pt x="0" y="0"/>
                </a:moveTo>
                <a:lnTo>
                  <a:pt x="83210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11331" y="1114044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68589" y="2107945"/>
            <a:ext cx="485775" cy="782955"/>
          </a:xfrm>
          <a:custGeom>
            <a:avLst/>
            <a:gdLst/>
            <a:ahLst/>
            <a:cxnLst/>
            <a:rect l="l" t="t" r="r" b="b"/>
            <a:pathLst>
              <a:path w="485775" h="782955">
                <a:moveTo>
                  <a:pt x="0" y="0"/>
                </a:moveTo>
                <a:lnTo>
                  <a:pt x="0" y="782573"/>
                </a:lnTo>
                <a:lnTo>
                  <a:pt x="485394" y="782573"/>
                </a:lnTo>
                <a:lnTo>
                  <a:pt x="485394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53983" y="2500376"/>
            <a:ext cx="70485" cy="64769"/>
          </a:xfrm>
          <a:custGeom>
            <a:avLst/>
            <a:gdLst/>
            <a:ahLst/>
            <a:cxnLst/>
            <a:rect l="l" t="t" r="r" b="b"/>
            <a:pathLst>
              <a:path w="70485" h="64769">
                <a:moveTo>
                  <a:pt x="35052" y="0"/>
                </a:moveTo>
                <a:lnTo>
                  <a:pt x="21538" y="2536"/>
                </a:lnTo>
                <a:lnTo>
                  <a:pt x="10382" y="9429"/>
                </a:lnTo>
                <a:lnTo>
                  <a:pt x="2797" y="19609"/>
                </a:lnTo>
                <a:lnTo>
                  <a:pt x="0" y="32004"/>
                </a:lnTo>
                <a:lnTo>
                  <a:pt x="2797" y="44838"/>
                </a:lnTo>
                <a:lnTo>
                  <a:pt x="10382" y="55245"/>
                </a:lnTo>
                <a:lnTo>
                  <a:pt x="21538" y="62222"/>
                </a:lnTo>
                <a:lnTo>
                  <a:pt x="35052" y="64769"/>
                </a:lnTo>
                <a:lnTo>
                  <a:pt x="48887" y="62222"/>
                </a:lnTo>
                <a:lnTo>
                  <a:pt x="60007" y="55244"/>
                </a:lnTo>
                <a:lnTo>
                  <a:pt x="67413" y="44838"/>
                </a:lnTo>
                <a:lnTo>
                  <a:pt x="70104" y="32004"/>
                </a:lnTo>
                <a:lnTo>
                  <a:pt x="67413" y="19609"/>
                </a:lnTo>
                <a:lnTo>
                  <a:pt x="60007" y="9429"/>
                </a:lnTo>
                <a:lnTo>
                  <a:pt x="48887" y="2536"/>
                </a:lnTo>
                <a:lnTo>
                  <a:pt x="35052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24087" y="2515616"/>
            <a:ext cx="832485" cy="0"/>
          </a:xfrm>
          <a:custGeom>
            <a:avLst/>
            <a:gdLst/>
            <a:ahLst/>
            <a:cxnLst/>
            <a:rect l="l" t="t" r="r" b="b"/>
            <a:pathLst>
              <a:path w="832485">
                <a:moveTo>
                  <a:pt x="0" y="0"/>
                </a:moveTo>
                <a:lnTo>
                  <a:pt x="83210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11331" y="2157221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00693" y="1455674"/>
            <a:ext cx="0" cy="391795"/>
          </a:xfrm>
          <a:custGeom>
            <a:avLst/>
            <a:gdLst/>
            <a:ahLst/>
            <a:cxnLst/>
            <a:rect l="l" t="t" r="r" b="b"/>
            <a:pathLst>
              <a:path h="391794">
                <a:moveTo>
                  <a:pt x="0" y="0"/>
                </a:moveTo>
                <a:lnTo>
                  <a:pt x="0" y="39166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60563" y="1847342"/>
            <a:ext cx="1040130" cy="196215"/>
          </a:xfrm>
          <a:custGeom>
            <a:avLst/>
            <a:gdLst/>
            <a:ahLst/>
            <a:cxnLst/>
            <a:rect l="l" t="t" r="r" b="b"/>
            <a:pathLst>
              <a:path w="1040130" h="196214">
                <a:moveTo>
                  <a:pt x="1040130" y="0"/>
                </a:moveTo>
                <a:lnTo>
                  <a:pt x="0" y="19583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60563" y="2043176"/>
            <a:ext cx="0" cy="260350"/>
          </a:xfrm>
          <a:custGeom>
            <a:avLst/>
            <a:gdLst/>
            <a:ahLst/>
            <a:cxnLst/>
            <a:rect l="l" t="t" r="r" b="b"/>
            <a:pathLst>
              <a:path h="260350">
                <a:moveTo>
                  <a:pt x="0" y="0"/>
                </a:moveTo>
                <a:lnTo>
                  <a:pt x="0" y="25984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60563" y="2303017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00693" y="2107945"/>
            <a:ext cx="0" cy="392430"/>
          </a:xfrm>
          <a:custGeom>
            <a:avLst/>
            <a:gdLst/>
            <a:ahLst/>
            <a:cxnLst/>
            <a:rect l="l" t="t" r="r" b="b"/>
            <a:pathLst>
              <a:path h="392430">
                <a:moveTo>
                  <a:pt x="0" y="39243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60563" y="1912873"/>
            <a:ext cx="1040130" cy="195580"/>
          </a:xfrm>
          <a:custGeom>
            <a:avLst/>
            <a:gdLst/>
            <a:ahLst/>
            <a:cxnLst/>
            <a:rect l="l" t="t" r="r" b="b"/>
            <a:pathLst>
              <a:path w="1040130" h="195580">
                <a:moveTo>
                  <a:pt x="1040130" y="19507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0563" y="1652270"/>
            <a:ext cx="0" cy="260985"/>
          </a:xfrm>
          <a:custGeom>
            <a:avLst/>
            <a:gdLst/>
            <a:ahLst/>
            <a:cxnLst/>
            <a:rect l="l" t="t" r="r" b="b"/>
            <a:pathLst>
              <a:path h="260985">
                <a:moveTo>
                  <a:pt x="0" y="26060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60563" y="1652270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82433" y="1259839"/>
            <a:ext cx="486409" cy="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0" y="0"/>
                </a:moveTo>
                <a:lnTo>
                  <a:pt x="48615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2433" y="2695448"/>
            <a:ext cx="486409" cy="0"/>
          </a:xfrm>
          <a:custGeom>
            <a:avLst/>
            <a:gdLst/>
            <a:ahLst/>
            <a:cxnLst/>
            <a:rect l="l" t="t" r="r" b="b"/>
            <a:pathLst>
              <a:path w="486409">
                <a:moveTo>
                  <a:pt x="486156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6357" y="1099820"/>
            <a:ext cx="34163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40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240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0637" y="2469896"/>
            <a:ext cx="39306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240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240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11309" y="2157221"/>
            <a:ext cx="272415" cy="59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  <a:tabLst>
                <a:tab pos="221615" algn="l"/>
              </a:tabLst>
            </a:pPr>
            <a:r>
              <a:rPr sz="2000" b="1" u="heavy" spc="-5" dirty="0">
                <a:latin typeface="Times New Roman" panose="02020503050405090304"/>
                <a:cs typeface="Times New Roman" panose="02020503050405090304"/>
              </a:rPr>
              <a:t> 	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22225">
              <a:lnSpc>
                <a:spcPts val="253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35534" y="1360271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5159" y="1123441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6485" y="2500376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>
                <a:moveTo>
                  <a:pt x="0" y="0"/>
                </a:moveTo>
                <a:lnTo>
                  <a:pt x="2080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97183" y="1190497"/>
            <a:ext cx="932180" cy="1481455"/>
          </a:xfrm>
          <a:custGeom>
            <a:avLst/>
            <a:gdLst/>
            <a:ahLst/>
            <a:cxnLst/>
            <a:rect l="l" t="t" r="r" b="b"/>
            <a:pathLst>
              <a:path w="932179" h="1481455">
                <a:moveTo>
                  <a:pt x="0" y="0"/>
                </a:moveTo>
                <a:lnTo>
                  <a:pt x="0" y="1481328"/>
                </a:lnTo>
                <a:lnTo>
                  <a:pt x="931926" y="1481328"/>
                </a:lnTo>
                <a:lnTo>
                  <a:pt x="931926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30839" y="1593596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400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30839" y="2267966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400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29096" y="1593596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5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12167" y="2267966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400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862963" y="1463294"/>
            <a:ext cx="861060" cy="98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0235" algn="l"/>
              </a:tabLst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S	Q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R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75306" y="2099716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729096" y="2233676"/>
            <a:ext cx="67310" cy="67945"/>
          </a:xfrm>
          <a:custGeom>
            <a:avLst/>
            <a:gdLst/>
            <a:ahLst/>
            <a:cxnLst/>
            <a:rect l="l" t="t" r="r" b="b"/>
            <a:pathLst>
              <a:path w="67310" h="67944">
                <a:moveTo>
                  <a:pt x="33527" y="0"/>
                </a:moveTo>
                <a:lnTo>
                  <a:pt x="20574" y="2666"/>
                </a:lnTo>
                <a:lnTo>
                  <a:pt x="9905" y="9905"/>
                </a:lnTo>
                <a:lnTo>
                  <a:pt x="2667" y="20573"/>
                </a:lnTo>
                <a:lnTo>
                  <a:pt x="0" y="33527"/>
                </a:lnTo>
                <a:lnTo>
                  <a:pt x="2667" y="46922"/>
                </a:lnTo>
                <a:lnTo>
                  <a:pt x="9905" y="57816"/>
                </a:lnTo>
                <a:lnTo>
                  <a:pt x="20574" y="65139"/>
                </a:lnTo>
                <a:lnTo>
                  <a:pt x="33527" y="67817"/>
                </a:lnTo>
                <a:lnTo>
                  <a:pt x="46483" y="65139"/>
                </a:lnTo>
                <a:lnTo>
                  <a:pt x="57156" y="57816"/>
                </a:lnTo>
                <a:lnTo>
                  <a:pt x="64399" y="46922"/>
                </a:lnTo>
                <a:lnTo>
                  <a:pt x="67068" y="33527"/>
                </a:lnTo>
                <a:lnTo>
                  <a:pt x="64399" y="20573"/>
                </a:lnTo>
                <a:lnTo>
                  <a:pt x="57156" y="9905"/>
                </a:lnTo>
                <a:lnTo>
                  <a:pt x="46483" y="2666"/>
                </a:lnTo>
                <a:lnTo>
                  <a:pt x="33527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92898" y="1190497"/>
            <a:ext cx="932180" cy="1481455"/>
          </a:xfrm>
          <a:custGeom>
            <a:avLst/>
            <a:gdLst/>
            <a:ahLst/>
            <a:cxnLst/>
            <a:rect l="l" t="t" r="r" b="b"/>
            <a:pathLst>
              <a:path w="932179" h="1481455">
                <a:moveTo>
                  <a:pt x="0" y="0"/>
                </a:moveTo>
                <a:lnTo>
                  <a:pt x="0" y="1481328"/>
                </a:lnTo>
                <a:lnTo>
                  <a:pt x="931926" y="1481327"/>
                </a:lnTo>
                <a:lnTo>
                  <a:pt x="931926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728091" y="1593596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5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728091" y="2267966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3985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124825" y="1593596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400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124825" y="2267966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4000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259453" y="1463294"/>
            <a:ext cx="861694" cy="983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1505" algn="l"/>
              </a:tabLst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S	Q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R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872710" y="2099716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859648" y="2133092"/>
            <a:ext cx="199390" cy="0"/>
          </a:xfrm>
          <a:custGeom>
            <a:avLst/>
            <a:gdLst/>
            <a:ahLst/>
            <a:cxnLst/>
            <a:rect l="l" t="t" r="r" b="b"/>
            <a:pathLst>
              <a:path w="199390">
                <a:moveTo>
                  <a:pt x="0" y="0"/>
                </a:moveTo>
                <a:lnTo>
                  <a:pt x="19889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332861" y="1690623"/>
            <a:ext cx="38163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或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730889" y="1560067"/>
            <a:ext cx="66675" cy="68580"/>
          </a:xfrm>
          <a:custGeom>
            <a:avLst/>
            <a:gdLst/>
            <a:ahLst/>
            <a:cxnLst/>
            <a:rect l="l" t="t" r="r" b="b"/>
            <a:pathLst>
              <a:path w="66675" h="68580">
                <a:moveTo>
                  <a:pt x="33527" y="0"/>
                </a:moveTo>
                <a:lnTo>
                  <a:pt x="20574" y="2678"/>
                </a:lnTo>
                <a:lnTo>
                  <a:pt x="9906" y="10001"/>
                </a:lnTo>
                <a:lnTo>
                  <a:pt x="2667" y="20895"/>
                </a:lnTo>
                <a:lnTo>
                  <a:pt x="0" y="34289"/>
                </a:lnTo>
                <a:lnTo>
                  <a:pt x="2666" y="47684"/>
                </a:lnTo>
                <a:lnTo>
                  <a:pt x="9905" y="58578"/>
                </a:lnTo>
                <a:lnTo>
                  <a:pt x="20573" y="65901"/>
                </a:lnTo>
                <a:lnTo>
                  <a:pt x="33527" y="68580"/>
                </a:lnTo>
                <a:lnTo>
                  <a:pt x="46362" y="65901"/>
                </a:lnTo>
                <a:lnTo>
                  <a:pt x="56768" y="58578"/>
                </a:lnTo>
                <a:lnTo>
                  <a:pt x="63746" y="47684"/>
                </a:lnTo>
                <a:lnTo>
                  <a:pt x="66293" y="34289"/>
                </a:lnTo>
                <a:lnTo>
                  <a:pt x="63746" y="20895"/>
                </a:lnTo>
                <a:lnTo>
                  <a:pt x="56768" y="10001"/>
                </a:lnTo>
                <a:lnTo>
                  <a:pt x="46362" y="2678"/>
                </a:lnTo>
                <a:lnTo>
                  <a:pt x="33527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30889" y="2233676"/>
            <a:ext cx="66675" cy="67945"/>
          </a:xfrm>
          <a:custGeom>
            <a:avLst/>
            <a:gdLst/>
            <a:ahLst/>
            <a:cxnLst/>
            <a:rect l="l" t="t" r="r" b="b"/>
            <a:pathLst>
              <a:path w="66675" h="67944">
                <a:moveTo>
                  <a:pt x="33527" y="0"/>
                </a:moveTo>
                <a:lnTo>
                  <a:pt x="20574" y="2666"/>
                </a:lnTo>
                <a:lnTo>
                  <a:pt x="9906" y="9905"/>
                </a:lnTo>
                <a:lnTo>
                  <a:pt x="2667" y="20573"/>
                </a:lnTo>
                <a:lnTo>
                  <a:pt x="0" y="33527"/>
                </a:lnTo>
                <a:lnTo>
                  <a:pt x="2666" y="46922"/>
                </a:lnTo>
                <a:lnTo>
                  <a:pt x="9905" y="57816"/>
                </a:lnTo>
                <a:lnTo>
                  <a:pt x="20573" y="65139"/>
                </a:lnTo>
                <a:lnTo>
                  <a:pt x="33527" y="67817"/>
                </a:lnTo>
                <a:lnTo>
                  <a:pt x="46362" y="65139"/>
                </a:lnTo>
                <a:lnTo>
                  <a:pt x="56768" y="57816"/>
                </a:lnTo>
                <a:lnTo>
                  <a:pt x="63746" y="46922"/>
                </a:lnTo>
                <a:lnTo>
                  <a:pt x="66293" y="33527"/>
                </a:lnTo>
                <a:lnTo>
                  <a:pt x="63746" y="20573"/>
                </a:lnTo>
                <a:lnTo>
                  <a:pt x="56768" y="9905"/>
                </a:lnTo>
                <a:lnTo>
                  <a:pt x="46362" y="2666"/>
                </a:lnTo>
                <a:lnTo>
                  <a:pt x="33527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26617" y="1560067"/>
            <a:ext cx="66675" cy="68580"/>
          </a:xfrm>
          <a:custGeom>
            <a:avLst/>
            <a:gdLst/>
            <a:ahLst/>
            <a:cxnLst/>
            <a:rect l="l" t="t" r="r" b="b"/>
            <a:pathLst>
              <a:path w="66675" h="68580">
                <a:moveTo>
                  <a:pt x="32753" y="0"/>
                </a:moveTo>
                <a:lnTo>
                  <a:pt x="19925" y="2678"/>
                </a:lnTo>
                <a:lnTo>
                  <a:pt x="9523" y="10001"/>
                </a:lnTo>
                <a:lnTo>
                  <a:pt x="2547" y="20895"/>
                </a:lnTo>
                <a:lnTo>
                  <a:pt x="0" y="34289"/>
                </a:lnTo>
                <a:lnTo>
                  <a:pt x="2547" y="47684"/>
                </a:lnTo>
                <a:lnTo>
                  <a:pt x="9523" y="58578"/>
                </a:lnTo>
                <a:lnTo>
                  <a:pt x="19925" y="65901"/>
                </a:lnTo>
                <a:lnTo>
                  <a:pt x="32753" y="68580"/>
                </a:lnTo>
                <a:lnTo>
                  <a:pt x="46028" y="65901"/>
                </a:lnTo>
                <a:lnTo>
                  <a:pt x="56661" y="58578"/>
                </a:lnTo>
                <a:lnTo>
                  <a:pt x="63721" y="47684"/>
                </a:lnTo>
                <a:lnTo>
                  <a:pt x="66281" y="34289"/>
                </a:lnTo>
                <a:lnTo>
                  <a:pt x="63721" y="20895"/>
                </a:lnTo>
                <a:lnTo>
                  <a:pt x="56661" y="10001"/>
                </a:lnTo>
                <a:lnTo>
                  <a:pt x="46028" y="2678"/>
                </a:lnTo>
                <a:lnTo>
                  <a:pt x="32753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126617" y="2233676"/>
            <a:ext cx="66675" cy="67945"/>
          </a:xfrm>
          <a:custGeom>
            <a:avLst/>
            <a:gdLst/>
            <a:ahLst/>
            <a:cxnLst/>
            <a:rect l="l" t="t" r="r" b="b"/>
            <a:pathLst>
              <a:path w="66675" h="67944">
                <a:moveTo>
                  <a:pt x="32753" y="0"/>
                </a:moveTo>
                <a:lnTo>
                  <a:pt x="19925" y="2666"/>
                </a:lnTo>
                <a:lnTo>
                  <a:pt x="9523" y="9905"/>
                </a:lnTo>
                <a:lnTo>
                  <a:pt x="2547" y="20573"/>
                </a:lnTo>
                <a:lnTo>
                  <a:pt x="0" y="33527"/>
                </a:lnTo>
                <a:lnTo>
                  <a:pt x="2547" y="46922"/>
                </a:lnTo>
                <a:lnTo>
                  <a:pt x="9523" y="57816"/>
                </a:lnTo>
                <a:lnTo>
                  <a:pt x="19925" y="65139"/>
                </a:lnTo>
                <a:lnTo>
                  <a:pt x="32753" y="67817"/>
                </a:lnTo>
                <a:lnTo>
                  <a:pt x="46028" y="65139"/>
                </a:lnTo>
                <a:lnTo>
                  <a:pt x="56661" y="57816"/>
                </a:lnTo>
                <a:lnTo>
                  <a:pt x="63721" y="46922"/>
                </a:lnTo>
                <a:lnTo>
                  <a:pt x="66281" y="33527"/>
                </a:lnTo>
                <a:lnTo>
                  <a:pt x="63721" y="20573"/>
                </a:lnTo>
                <a:lnTo>
                  <a:pt x="56661" y="9905"/>
                </a:lnTo>
                <a:lnTo>
                  <a:pt x="46028" y="2666"/>
                </a:lnTo>
                <a:lnTo>
                  <a:pt x="32753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8" name="图片 67" descr="屏幕快照 2021-02-25 下午9.16.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3218815"/>
            <a:ext cx="7987030" cy="3275965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8467725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-5" dirty="0"/>
              <a:t>门控锁存器</a:t>
            </a:r>
          </a:p>
        </p:txBody>
      </p:sp>
      <p:sp>
        <p:nvSpPr>
          <p:cNvPr id="3" name="object 3"/>
          <p:cNvSpPr/>
          <p:nvPr/>
        </p:nvSpPr>
        <p:spPr>
          <a:xfrm>
            <a:off x="2223909" y="2058416"/>
            <a:ext cx="443865" cy="695960"/>
          </a:xfrm>
          <a:custGeom>
            <a:avLst/>
            <a:gdLst/>
            <a:ahLst/>
            <a:cxnLst/>
            <a:rect l="l" t="t" r="r" b="b"/>
            <a:pathLst>
              <a:path w="443864" h="695960">
                <a:moveTo>
                  <a:pt x="0" y="0"/>
                </a:moveTo>
                <a:lnTo>
                  <a:pt x="0" y="695706"/>
                </a:lnTo>
                <a:lnTo>
                  <a:pt x="443484" y="695706"/>
                </a:lnTo>
                <a:lnTo>
                  <a:pt x="443484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78161" y="2195576"/>
            <a:ext cx="441325" cy="628650"/>
          </a:xfrm>
          <a:custGeom>
            <a:avLst/>
            <a:gdLst/>
            <a:ahLst/>
            <a:cxnLst/>
            <a:rect l="l" t="t" r="r" b="b"/>
            <a:pathLst>
              <a:path w="441325" h="628650">
                <a:moveTo>
                  <a:pt x="0" y="0"/>
                </a:moveTo>
                <a:lnTo>
                  <a:pt x="0" y="628649"/>
                </a:lnTo>
                <a:lnTo>
                  <a:pt x="441198" y="628649"/>
                </a:lnTo>
                <a:lnTo>
                  <a:pt x="441198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9359" y="2443226"/>
            <a:ext cx="74930" cy="71120"/>
          </a:xfrm>
          <a:custGeom>
            <a:avLst/>
            <a:gdLst/>
            <a:ahLst/>
            <a:cxnLst/>
            <a:rect l="l" t="t" r="r" b="b"/>
            <a:pathLst>
              <a:path w="74929" h="71119">
                <a:moveTo>
                  <a:pt x="37337" y="0"/>
                </a:moveTo>
                <a:lnTo>
                  <a:pt x="22824" y="2797"/>
                </a:lnTo>
                <a:lnTo>
                  <a:pt x="10953" y="10382"/>
                </a:lnTo>
                <a:lnTo>
                  <a:pt x="2940" y="21538"/>
                </a:lnTo>
                <a:lnTo>
                  <a:pt x="0" y="35051"/>
                </a:lnTo>
                <a:lnTo>
                  <a:pt x="2940" y="49006"/>
                </a:lnTo>
                <a:lnTo>
                  <a:pt x="10953" y="60388"/>
                </a:lnTo>
                <a:lnTo>
                  <a:pt x="22824" y="68056"/>
                </a:lnTo>
                <a:lnTo>
                  <a:pt x="37337" y="70865"/>
                </a:lnTo>
                <a:lnTo>
                  <a:pt x="51851" y="68056"/>
                </a:lnTo>
                <a:lnTo>
                  <a:pt x="63722" y="60388"/>
                </a:lnTo>
                <a:lnTo>
                  <a:pt x="71735" y="49006"/>
                </a:lnTo>
                <a:lnTo>
                  <a:pt x="74675" y="35051"/>
                </a:lnTo>
                <a:lnTo>
                  <a:pt x="71735" y="21538"/>
                </a:lnTo>
                <a:lnTo>
                  <a:pt x="63722" y="10382"/>
                </a:lnTo>
                <a:lnTo>
                  <a:pt x="51851" y="2797"/>
                </a:lnTo>
                <a:lnTo>
                  <a:pt x="37337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0037" y="2474467"/>
            <a:ext cx="811530" cy="0"/>
          </a:xfrm>
          <a:custGeom>
            <a:avLst/>
            <a:gdLst/>
            <a:ahLst/>
            <a:cxnLst/>
            <a:rect l="l" t="t" r="r" b="b"/>
            <a:pathLst>
              <a:path w="811529">
                <a:moveTo>
                  <a:pt x="0" y="0"/>
                </a:moveTo>
                <a:lnTo>
                  <a:pt x="81153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84245" y="2163445"/>
            <a:ext cx="72707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475" dirty="0">
                <a:latin typeface="微软雅黑" panose="020B0503020204020204" charset="-122"/>
                <a:cs typeface="微软雅黑" panose="020B0503020204020204" charset="-122"/>
              </a:rPr>
              <a:t>≥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78161" y="3308096"/>
            <a:ext cx="441325" cy="628650"/>
          </a:xfrm>
          <a:custGeom>
            <a:avLst/>
            <a:gdLst/>
            <a:ahLst/>
            <a:cxnLst/>
            <a:rect l="l" t="t" r="r" b="b"/>
            <a:pathLst>
              <a:path w="441325" h="628650">
                <a:moveTo>
                  <a:pt x="0" y="0"/>
                </a:moveTo>
                <a:lnTo>
                  <a:pt x="0" y="628650"/>
                </a:lnTo>
                <a:lnTo>
                  <a:pt x="441198" y="628650"/>
                </a:lnTo>
                <a:lnTo>
                  <a:pt x="441198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19359" y="3573271"/>
            <a:ext cx="74930" cy="67945"/>
          </a:xfrm>
          <a:custGeom>
            <a:avLst/>
            <a:gdLst/>
            <a:ahLst/>
            <a:cxnLst/>
            <a:rect l="l" t="t" r="r" b="b"/>
            <a:pathLst>
              <a:path w="74929" h="67945">
                <a:moveTo>
                  <a:pt x="37337" y="0"/>
                </a:moveTo>
                <a:lnTo>
                  <a:pt x="22824" y="2678"/>
                </a:lnTo>
                <a:lnTo>
                  <a:pt x="10953" y="10001"/>
                </a:lnTo>
                <a:lnTo>
                  <a:pt x="2940" y="20895"/>
                </a:lnTo>
                <a:lnTo>
                  <a:pt x="0" y="34289"/>
                </a:lnTo>
                <a:lnTo>
                  <a:pt x="2940" y="47243"/>
                </a:lnTo>
                <a:lnTo>
                  <a:pt x="10953" y="57911"/>
                </a:lnTo>
                <a:lnTo>
                  <a:pt x="22824" y="65150"/>
                </a:lnTo>
                <a:lnTo>
                  <a:pt x="37337" y="67817"/>
                </a:lnTo>
                <a:lnTo>
                  <a:pt x="51851" y="65150"/>
                </a:lnTo>
                <a:lnTo>
                  <a:pt x="63722" y="57912"/>
                </a:lnTo>
                <a:lnTo>
                  <a:pt x="71735" y="47244"/>
                </a:lnTo>
                <a:lnTo>
                  <a:pt x="74675" y="34289"/>
                </a:lnTo>
                <a:lnTo>
                  <a:pt x="71735" y="20895"/>
                </a:lnTo>
                <a:lnTo>
                  <a:pt x="63722" y="10001"/>
                </a:lnTo>
                <a:lnTo>
                  <a:pt x="51851" y="2678"/>
                </a:lnTo>
                <a:lnTo>
                  <a:pt x="37337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23871" y="2054307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84505" y="3278123"/>
            <a:ext cx="135001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5145" algn="l"/>
                <a:tab pos="1336675" algn="l"/>
              </a:tabLst>
            </a:pPr>
            <a:r>
              <a:rPr sz="2000" b="1" spc="235" dirty="0">
                <a:latin typeface="微软雅黑" panose="020B0503020204020204" charset="-122"/>
                <a:cs typeface="微软雅黑" panose="020B0503020204020204" charset="-122"/>
              </a:rPr>
              <a:t>≥</a:t>
            </a:r>
            <a:r>
              <a:rPr sz="2000" b="1" spc="235" dirty="0">
                <a:latin typeface="Times New Roman" panose="02020503050405090304"/>
                <a:cs typeface="Times New Roman" panose="02020503050405090304"/>
              </a:rPr>
              <a:t>1	</a:t>
            </a:r>
            <a:r>
              <a:rPr sz="2000" b="1" u="heavy" spc="22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b="1" u="heavy" spc="235" dirty="0">
                <a:latin typeface="Times New Roman" panose="02020503050405090304"/>
                <a:cs typeface="Times New Roman" panose="02020503050405090304"/>
              </a:rPr>
              <a:t>	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25433" y="3447541"/>
            <a:ext cx="443865" cy="699135"/>
          </a:xfrm>
          <a:custGeom>
            <a:avLst/>
            <a:gdLst/>
            <a:ahLst/>
            <a:cxnLst/>
            <a:rect l="l" t="t" r="r" b="b"/>
            <a:pathLst>
              <a:path w="443864" h="699135">
                <a:moveTo>
                  <a:pt x="0" y="0"/>
                </a:moveTo>
                <a:lnTo>
                  <a:pt x="0" y="698753"/>
                </a:lnTo>
                <a:lnTo>
                  <a:pt x="443483" y="698753"/>
                </a:lnTo>
                <a:lnTo>
                  <a:pt x="443483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25503" y="3443478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79891" y="2544572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145542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79891" y="2544572"/>
            <a:ext cx="0" cy="1112520"/>
          </a:xfrm>
          <a:custGeom>
            <a:avLst/>
            <a:gdLst/>
            <a:ahLst/>
            <a:cxnLst/>
            <a:rect l="l" t="t" r="r" b="b"/>
            <a:pathLst>
              <a:path h="1112520">
                <a:moveTo>
                  <a:pt x="0" y="0"/>
                </a:moveTo>
                <a:lnTo>
                  <a:pt x="0" y="111251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79891" y="3657091"/>
            <a:ext cx="146050" cy="0"/>
          </a:xfrm>
          <a:custGeom>
            <a:avLst/>
            <a:gdLst/>
            <a:ahLst/>
            <a:cxnLst/>
            <a:rect l="l" t="t" r="r" b="b"/>
            <a:pathLst>
              <a:path w="146050">
                <a:moveTo>
                  <a:pt x="0" y="0"/>
                </a:moveTo>
                <a:lnTo>
                  <a:pt x="14554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6189" y="2266442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809244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16189" y="4006850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809244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16189" y="3101594"/>
            <a:ext cx="664210" cy="0"/>
          </a:xfrm>
          <a:custGeom>
            <a:avLst/>
            <a:gdLst/>
            <a:ahLst/>
            <a:cxnLst/>
            <a:rect l="l" t="t" r="r" b="b"/>
            <a:pathLst>
              <a:path w="664210">
                <a:moveTo>
                  <a:pt x="663701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68917" y="2405126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68917" y="3797300"/>
            <a:ext cx="809625" cy="0"/>
          </a:xfrm>
          <a:custGeom>
            <a:avLst/>
            <a:gdLst/>
            <a:ahLst/>
            <a:cxnLst/>
            <a:rect l="l" t="t" r="r" b="b"/>
            <a:pathLst>
              <a:path w="809625">
                <a:moveTo>
                  <a:pt x="0" y="0"/>
                </a:moveTo>
                <a:lnTo>
                  <a:pt x="80924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62843" y="2474467"/>
            <a:ext cx="0" cy="349885"/>
          </a:xfrm>
          <a:custGeom>
            <a:avLst/>
            <a:gdLst/>
            <a:ahLst/>
            <a:cxnLst/>
            <a:rect l="l" t="t" r="r" b="b"/>
            <a:pathLst>
              <a:path h="349885">
                <a:moveTo>
                  <a:pt x="0" y="0"/>
                </a:moveTo>
                <a:lnTo>
                  <a:pt x="0" y="34975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7943" y="2824226"/>
            <a:ext cx="1104900" cy="485775"/>
          </a:xfrm>
          <a:custGeom>
            <a:avLst/>
            <a:gdLst/>
            <a:ahLst/>
            <a:cxnLst/>
            <a:rect l="l" t="t" r="r" b="b"/>
            <a:pathLst>
              <a:path w="1104900" h="485775">
                <a:moveTo>
                  <a:pt x="1104900" y="0"/>
                </a:moveTo>
                <a:lnTo>
                  <a:pt x="0" y="48539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57943" y="3309620"/>
            <a:ext cx="0" cy="208279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802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57943" y="3517646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>
                <a:moveTo>
                  <a:pt x="0" y="0"/>
                </a:moveTo>
                <a:lnTo>
                  <a:pt x="22021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62843" y="3241039"/>
            <a:ext cx="0" cy="348615"/>
          </a:xfrm>
          <a:custGeom>
            <a:avLst/>
            <a:gdLst/>
            <a:ahLst/>
            <a:cxnLst/>
            <a:rect l="l" t="t" r="r" b="b"/>
            <a:pathLst>
              <a:path h="348614">
                <a:moveTo>
                  <a:pt x="0" y="348234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57943" y="2962148"/>
            <a:ext cx="1104900" cy="279400"/>
          </a:xfrm>
          <a:custGeom>
            <a:avLst/>
            <a:gdLst/>
            <a:ahLst/>
            <a:cxnLst/>
            <a:rect l="l" t="t" r="r" b="b"/>
            <a:pathLst>
              <a:path w="1104900" h="279400">
                <a:moveTo>
                  <a:pt x="1104900" y="278891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57943" y="2684017"/>
            <a:ext cx="0" cy="278130"/>
          </a:xfrm>
          <a:custGeom>
            <a:avLst/>
            <a:gdLst/>
            <a:ahLst/>
            <a:cxnLst/>
            <a:rect l="l" t="t" r="r" b="b"/>
            <a:pathLst>
              <a:path h="278130">
                <a:moveTo>
                  <a:pt x="0" y="27813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57943" y="2684017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>
                <a:moveTo>
                  <a:pt x="0" y="0"/>
                </a:moveTo>
                <a:lnTo>
                  <a:pt x="22021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909957" y="1970023"/>
            <a:ext cx="39306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R</a:t>
            </a:r>
            <a:r>
              <a:rPr sz="2400" b="1" baseline="-21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endParaRPr sz="240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68631" y="3762247"/>
            <a:ext cx="34163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400" b="1" baseline="-21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endParaRPr sz="240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27639" y="2093467"/>
            <a:ext cx="24574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R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27639" y="3829913"/>
            <a:ext cx="19494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S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27639" y="2926791"/>
            <a:ext cx="24574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C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861439" y="2301036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83384" y="3413556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78717" y="3449065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>
                <a:moveTo>
                  <a:pt x="0" y="0"/>
                </a:moveTo>
                <a:lnTo>
                  <a:pt x="22021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738746" y="2222245"/>
            <a:ext cx="914400" cy="1524000"/>
          </a:xfrm>
          <a:custGeom>
            <a:avLst/>
            <a:gdLst/>
            <a:ahLst/>
            <a:cxnLst/>
            <a:rect l="l" t="t" r="r" b="b"/>
            <a:pathLst>
              <a:path w="914400" h="1524000">
                <a:moveTo>
                  <a:pt x="0" y="0"/>
                </a:moveTo>
                <a:lnTo>
                  <a:pt x="0" y="1524000"/>
                </a:lnTo>
                <a:lnTo>
                  <a:pt x="914400" y="15240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81546" y="252704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81546" y="298424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281546" y="344144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653146" y="252704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729346" y="34414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776865" y="2257653"/>
            <a:ext cx="854710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" marR="5080" indent="-12065">
              <a:lnSpc>
                <a:spcPct val="145000"/>
              </a:lnSpc>
              <a:tabLst>
                <a:tab pos="644525" algn="l"/>
              </a:tabLst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S	Q  C</a:t>
            </a: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R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427836" y="3274956"/>
            <a:ext cx="222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Q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653146" y="34002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2952"/>
                </a:lnTo>
                <a:lnTo>
                  <a:pt x="11334" y="11049"/>
                </a:lnTo>
                <a:lnTo>
                  <a:pt x="3059" y="23145"/>
                </a:lnTo>
                <a:lnTo>
                  <a:pt x="0" y="38100"/>
                </a:lnTo>
                <a:lnTo>
                  <a:pt x="3059" y="52732"/>
                </a:lnTo>
                <a:lnTo>
                  <a:pt x="11334" y="64865"/>
                </a:lnTo>
                <a:lnTo>
                  <a:pt x="23467" y="73140"/>
                </a:lnTo>
                <a:lnTo>
                  <a:pt x="38100" y="76200"/>
                </a:lnTo>
                <a:lnTo>
                  <a:pt x="53059" y="73140"/>
                </a:lnTo>
                <a:lnTo>
                  <a:pt x="65155" y="64865"/>
                </a:lnTo>
                <a:lnTo>
                  <a:pt x="73249" y="52732"/>
                </a:lnTo>
                <a:lnTo>
                  <a:pt x="76200" y="38100"/>
                </a:lnTo>
                <a:lnTo>
                  <a:pt x="73249" y="23145"/>
                </a:lnTo>
                <a:lnTo>
                  <a:pt x="65155" y="11049"/>
                </a:lnTo>
                <a:lnTo>
                  <a:pt x="53059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3031" y="866886"/>
            <a:ext cx="3530600" cy="976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505" dirty="0">
                <a:solidFill>
                  <a:srgbClr val="0070C0"/>
                </a:solidFill>
                <a:latin typeface="Lucida Sans" panose="020B0602030504020204"/>
                <a:cs typeface="Lucida Sans" panose="020B0602030504020204"/>
              </a:rPr>
              <a:t>·	</a:t>
            </a:r>
            <a:r>
              <a:rPr sz="2800" b="1" spc="-5" dirty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门控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RS</a:t>
            </a:r>
            <a:r>
              <a:rPr sz="2800" b="1" spc="-5" dirty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锁存器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24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4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4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）电路结构及逻辑符号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031" y="4411471"/>
            <a:ext cx="9043670" cy="196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4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4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）逻辑功能分析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822325">
              <a:lnSpc>
                <a:spcPct val="100000"/>
              </a:lnSpc>
              <a:spcBef>
                <a:spcPts val="825"/>
              </a:spcBef>
              <a:tabLst>
                <a:tab pos="2726055" algn="l"/>
              </a:tabLst>
            </a:pPr>
            <a:r>
              <a:rPr sz="2800" b="1" spc="-4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R</a:t>
            </a:r>
            <a:r>
              <a:rPr sz="2850" b="1" spc="-60" baseline="-20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40" dirty="0">
                <a:latin typeface="Times New Roman" panose="02020503050405090304"/>
                <a:cs typeface="Times New Roman" panose="02020503050405090304"/>
              </a:rPr>
              <a:t>=R·</a:t>
            </a:r>
            <a:r>
              <a:rPr sz="2800" b="1" spc="-4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C	</a:t>
            </a:r>
            <a:r>
              <a:rPr sz="2800" b="1" spc="-4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="1" spc="-60" baseline="-19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40" dirty="0">
                <a:latin typeface="Times New Roman" panose="02020503050405090304"/>
                <a:cs typeface="Times New Roman" panose="02020503050405090304"/>
              </a:rPr>
              <a:t>=S·</a:t>
            </a:r>
            <a:r>
              <a:rPr sz="2800" b="1" spc="-4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C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654050">
              <a:lnSpc>
                <a:spcPct val="100000"/>
              </a:lnSpc>
              <a:spcBef>
                <a:spcPts val="1095"/>
              </a:spcBef>
              <a:tabLst>
                <a:tab pos="1111250" algn="l"/>
              </a:tabLst>
            </a:pPr>
            <a:r>
              <a:rPr sz="2800" spc="-745" dirty="0">
                <a:latin typeface="Lucida Sans" panose="020B0602030504020204"/>
                <a:cs typeface="Lucida Sans" panose="020B0602030504020204"/>
              </a:rPr>
              <a:t>.／	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C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=1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时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:</a:t>
            </a:r>
            <a:r>
              <a:rPr sz="2800" b="1" spc="-2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门控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RS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锁存器功能和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RS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锁存器完全相同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;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654050">
              <a:lnSpc>
                <a:spcPct val="100000"/>
              </a:lnSpc>
              <a:spcBef>
                <a:spcPts val="5"/>
              </a:spcBef>
              <a:tabLst>
                <a:tab pos="1111250" algn="l"/>
              </a:tabLst>
            </a:pPr>
            <a:r>
              <a:rPr sz="2800" spc="-745" dirty="0">
                <a:latin typeface="Lucida Sans" panose="020B0602030504020204"/>
                <a:cs typeface="Lucida Sans" panose="020B0602030504020204"/>
              </a:rPr>
              <a:t>.／	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C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=0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时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:</a:t>
            </a:r>
            <a:r>
              <a:rPr sz="2800" b="1" spc="1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R</a:t>
            </a:r>
            <a:r>
              <a:rPr sz="2850" b="1" spc="-7" baseline="-20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8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="1" spc="-7" baseline="-20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=0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，锁存器状态保持不变。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467725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门</a:t>
            </a:r>
            <a:r>
              <a:rPr spc="-10" dirty="0"/>
              <a:t>控</a:t>
            </a:r>
            <a:r>
              <a:rPr spc="-5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pc="5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pc="-5" dirty="0"/>
              <a:t>锁存器</a:t>
            </a:r>
          </a:p>
        </p:txBody>
      </p:sp>
      <p:sp>
        <p:nvSpPr>
          <p:cNvPr id="3" name="object 3"/>
          <p:cNvSpPr/>
          <p:nvPr/>
        </p:nvSpPr>
        <p:spPr>
          <a:xfrm>
            <a:off x="2995561" y="484187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416564" y="1631442"/>
          <a:ext cx="4535408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4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C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R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405"/>
                        </a:lnSpc>
                      </a:pPr>
                      <a:r>
                        <a:rPr sz="3600" b="1" spc="-7" baseline="-16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600" b="1" spc="-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405"/>
                        </a:lnSpc>
                      </a:pPr>
                      <a:r>
                        <a:rPr sz="3600" b="1" spc="-7" baseline="-16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600" b="1" spc="-5" dirty="0">
                          <a:latin typeface="Times New Roman" panose="02020503050405090304"/>
                          <a:cs typeface="Times New Roman" panose="02020503050405090304"/>
                        </a:rPr>
                        <a:t>n+1</a:t>
                      </a: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405"/>
                        </a:lnSpc>
                      </a:pPr>
                      <a:r>
                        <a:rPr sz="3600" b="1" spc="-7" baseline="-16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600" b="1" spc="-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645537" y="1069594"/>
            <a:ext cx="154940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-745" dirty="0">
                <a:solidFill>
                  <a:srgbClr val="00B050"/>
                </a:solidFill>
                <a:latin typeface="Lucida Sans" panose="020B0602030504020204"/>
                <a:cs typeface="Lucida Sans" panose="020B0602030504020204"/>
              </a:rPr>
              <a:t>.／	</a:t>
            </a:r>
            <a:r>
              <a:rPr sz="2800" b="1" spc="-5" dirty="0">
                <a:solidFill>
                  <a:srgbClr val="00B050"/>
                </a:solidFill>
                <a:latin typeface="微软雅黑" panose="020B0503020204020204" charset="-122"/>
                <a:cs typeface="微软雅黑" panose="020B0503020204020204" charset="-122"/>
              </a:rPr>
              <a:t>特性表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xfrm>
            <a:off x="142240" y="1685544"/>
            <a:ext cx="3966591" cy="45178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47370" algn="ctr">
              <a:lnSpc>
                <a:spcPct val="100000"/>
              </a:lnSpc>
            </a:pPr>
            <a:r>
              <a:rPr spc="5" dirty="0"/>
              <a:t>（</a:t>
            </a:r>
            <a:r>
              <a:rPr spc="-10" dirty="0">
                <a:latin typeface="Times New Roman" panose="02020503050405090304"/>
                <a:cs typeface="Times New Roman" panose="02020503050405090304"/>
              </a:rPr>
              <a:t>3</a:t>
            </a:r>
            <a:r>
              <a:rPr spc="-5" dirty="0"/>
              <a:t>）逻辑功能描述</a:t>
            </a:r>
          </a:p>
          <a:p>
            <a:pPr marR="546100" algn="ctr">
              <a:lnSpc>
                <a:spcPct val="100000"/>
              </a:lnSpc>
              <a:spcBef>
                <a:spcPts val="2225"/>
              </a:spcBef>
              <a:tabLst>
                <a:tab pos="457200" algn="l"/>
              </a:tabLst>
            </a:pPr>
            <a:r>
              <a:rPr b="0" spc="-745" dirty="0">
                <a:solidFill>
                  <a:srgbClr val="00B050"/>
                </a:solidFill>
                <a:latin typeface="Lucida Sans" panose="020B0602030504020204"/>
                <a:cs typeface="Lucida Sans" panose="020B0602030504020204"/>
              </a:rPr>
              <a:t>.／	</a:t>
            </a:r>
            <a:r>
              <a:rPr spc="-5" dirty="0">
                <a:solidFill>
                  <a:srgbClr val="00B050"/>
                </a:solidFill>
              </a:rPr>
              <a:t>特性方程</a:t>
            </a:r>
          </a:p>
          <a:p>
            <a:pPr marL="915670">
              <a:lnSpc>
                <a:spcPct val="100000"/>
              </a:lnSpc>
              <a:spcBef>
                <a:spcPts val="1215"/>
              </a:spcBef>
            </a:pPr>
            <a:r>
              <a:rPr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C</a:t>
            </a:r>
            <a:r>
              <a:rPr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=0</a:t>
            </a:r>
            <a:r>
              <a:rPr dirty="0">
                <a:solidFill>
                  <a:srgbClr val="000000"/>
                </a:solidFill>
              </a:rPr>
              <a:t>时</a:t>
            </a:r>
          </a:p>
          <a:p>
            <a:pPr marL="1271270">
              <a:lnSpc>
                <a:spcPct val="100000"/>
              </a:lnSpc>
              <a:spcBef>
                <a:spcPts val="565"/>
              </a:spcBef>
            </a:pPr>
            <a:r>
              <a:rPr sz="4200" spc="-7" baseline="-16000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00" spc="-5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n+1</a:t>
            </a:r>
            <a:r>
              <a:rPr sz="1900" spc="-80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4200" spc="-7" baseline="-16000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=Q</a:t>
            </a:r>
            <a:r>
              <a:rPr sz="1900" spc="-5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n</a:t>
            </a:r>
            <a:endParaRPr sz="19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 panose="02020503050405090304"/>
              <a:cs typeface="Times New Roman" panose="02020503050405090304"/>
            </a:endParaRPr>
          </a:p>
          <a:p>
            <a:pPr marL="898525">
              <a:lnSpc>
                <a:spcPts val="3220"/>
              </a:lnSpc>
            </a:pPr>
            <a:r>
              <a:rPr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C</a:t>
            </a:r>
            <a:r>
              <a:rPr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=1</a:t>
            </a:r>
            <a:r>
              <a:rPr dirty="0">
                <a:solidFill>
                  <a:srgbClr val="000000"/>
                </a:solidFill>
              </a:rPr>
              <a:t>时</a:t>
            </a:r>
          </a:p>
          <a:p>
            <a:pPr marL="1320165" marR="5080" indent="-238125">
              <a:lnSpc>
                <a:spcPct val="95000"/>
              </a:lnSpc>
              <a:spcBef>
                <a:spcPts val="95"/>
              </a:spcBef>
            </a:pPr>
            <a:r>
              <a:rPr sz="6000" b="0" spc="-15" baseline="-16000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{</a:t>
            </a:r>
            <a:r>
              <a:rPr sz="2800" spc="-10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spc="-15" baseline="23000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n+1 </a:t>
            </a:r>
            <a:r>
              <a:rPr sz="2800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= S +</a:t>
            </a:r>
            <a:r>
              <a:rPr sz="2800" spc="-80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spc="-5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RQ</a:t>
            </a:r>
            <a:r>
              <a:rPr sz="2850" spc="-7" baseline="23000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n  </a:t>
            </a:r>
            <a:r>
              <a:rPr sz="2800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SR =</a:t>
            </a:r>
            <a:r>
              <a:rPr sz="2800" spc="-95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2791" y="3242564"/>
            <a:ext cx="448945" cy="0"/>
          </a:xfrm>
          <a:custGeom>
            <a:avLst/>
            <a:gdLst/>
            <a:ahLst/>
            <a:cxnLst/>
            <a:rect l="l" t="t" r="r" b="b"/>
            <a:pathLst>
              <a:path w="448944">
                <a:moveTo>
                  <a:pt x="0" y="0"/>
                </a:moveTo>
                <a:lnTo>
                  <a:pt x="448817" y="0"/>
                </a:lnTo>
              </a:path>
            </a:pathLst>
          </a:custGeom>
          <a:ln w="23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71609" y="2794507"/>
            <a:ext cx="0" cy="448309"/>
          </a:xfrm>
          <a:custGeom>
            <a:avLst/>
            <a:gdLst/>
            <a:ahLst/>
            <a:cxnLst/>
            <a:rect l="l" t="t" r="r" b="b"/>
            <a:pathLst>
              <a:path h="448310">
                <a:moveTo>
                  <a:pt x="0" y="0"/>
                </a:moveTo>
                <a:lnTo>
                  <a:pt x="0" y="448056"/>
                </a:lnTo>
              </a:path>
            </a:pathLst>
          </a:custGeom>
          <a:ln w="23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71609" y="2794507"/>
            <a:ext cx="897255" cy="0"/>
          </a:xfrm>
          <a:custGeom>
            <a:avLst/>
            <a:gdLst/>
            <a:ahLst/>
            <a:cxnLst/>
            <a:rect l="l" t="t" r="r" b="b"/>
            <a:pathLst>
              <a:path w="897254">
                <a:moveTo>
                  <a:pt x="0" y="0"/>
                </a:moveTo>
                <a:lnTo>
                  <a:pt x="896874" y="0"/>
                </a:lnTo>
              </a:path>
            </a:pathLst>
          </a:custGeom>
          <a:ln w="23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68483" y="2794507"/>
            <a:ext cx="3140710" cy="448309"/>
          </a:xfrm>
          <a:custGeom>
            <a:avLst/>
            <a:gdLst/>
            <a:ahLst/>
            <a:cxnLst/>
            <a:rect l="l" t="t" r="r" b="b"/>
            <a:pathLst>
              <a:path w="3140709" h="448310">
                <a:moveTo>
                  <a:pt x="0" y="0"/>
                </a:moveTo>
                <a:lnTo>
                  <a:pt x="0" y="448056"/>
                </a:lnTo>
                <a:lnTo>
                  <a:pt x="897636" y="448056"/>
                </a:lnTo>
                <a:lnTo>
                  <a:pt x="897636" y="0"/>
                </a:lnTo>
                <a:lnTo>
                  <a:pt x="2691383" y="0"/>
                </a:lnTo>
                <a:lnTo>
                  <a:pt x="2691383" y="448055"/>
                </a:lnTo>
                <a:lnTo>
                  <a:pt x="3140189" y="448055"/>
                </a:lnTo>
              </a:path>
            </a:pathLst>
          </a:custGeom>
          <a:ln w="23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22791" y="3691382"/>
            <a:ext cx="448945" cy="0"/>
          </a:xfrm>
          <a:custGeom>
            <a:avLst/>
            <a:gdLst/>
            <a:ahLst/>
            <a:cxnLst/>
            <a:rect l="l" t="t" r="r" b="b"/>
            <a:pathLst>
              <a:path w="448944">
                <a:moveTo>
                  <a:pt x="0" y="0"/>
                </a:moveTo>
                <a:lnTo>
                  <a:pt x="448817" y="0"/>
                </a:lnTo>
              </a:path>
            </a:pathLst>
          </a:custGeom>
          <a:ln w="23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71609" y="3691382"/>
            <a:ext cx="0" cy="448309"/>
          </a:xfrm>
          <a:custGeom>
            <a:avLst/>
            <a:gdLst/>
            <a:ahLst/>
            <a:cxnLst/>
            <a:rect l="l" t="t" r="r" b="b"/>
            <a:pathLst>
              <a:path h="448310">
                <a:moveTo>
                  <a:pt x="0" y="448055"/>
                </a:moveTo>
                <a:lnTo>
                  <a:pt x="0" y="0"/>
                </a:lnTo>
              </a:path>
            </a:pathLst>
          </a:custGeom>
          <a:ln w="23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71609" y="4139438"/>
            <a:ext cx="897255" cy="0"/>
          </a:xfrm>
          <a:custGeom>
            <a:avLst/>
            <a:gdLst/>
            <a:ahLst/>
            <a:cxnLst/>
            <a:rect l="l" t="t" r="r" b="b"/>
            <a:pathLst>
              <a:path w="897254">
                <a:moveTo>
                  <a:pt x="0" y="0"/>
                </a:moveTo>
                <a:lnTo>
                  <a:pt x="896874" y="0"/>
                </a:lnTo>
              </a:path>
            </a:pathLst>
          </a:custGeom>
          <a:ln w="23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68483" y="3691382"/>
            <a:ext cx="3140710" cy="448309"/>
          </a:xfrm>
          <a:custGeom>
            <a:avLst/>
            <a:gdLst/>
            <a:ahLst/>
            <a:cxnLst/>
            <a:rect l="l" t="t" r="r" b="b"/>
            <a:pathLst>
              <a:path w="3140709" h="448310">
                <a:moveTo>
                  <a:pt x="0" y="448056"/>
                </a:moveTo>
                <a:lnTo>
                  <a:pt x="0" y="0"/>
                </a:lnTo>
                <a:lnTo>
                  <a:pt x="897636" y="0"/>
                </a:lnTo>
                <a:lnTo>
                  <a:pt x="897636" y="448056"/>
                </a:lnTo>
                <a:lnTo>
                  <a:pt x="2691383" y="448055"/>
                </a:lnTo>
                <a:lnTo>
                  <a:pt x="2691383" y="0"/>
                </a:lnTo>
                <a:lnTo>
                  <a:pt x="3140189" y="0"/>
                </a:lnTo>
              </a:path>
            </a:pathLst>
          </a:custGeom>
          <a:ln w="23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22791" y="2345689"/>
            <a:ext cx="897255" cy="0"/>
          </a:xfrm>
          <a:custGeom>
            <a:avLst/>
            <a:gdLst/>
            <a:ahLst/>
            <a:cxnLst/>
            <a:rect l="l" t="t" r="r" b="b"/>
            <a:pathLst>
              <a:path w="897254">
                <a:moveTo>
                  <a:pt x="0" y="0"/>
                </a:moveTo>
                <a:lnTo>
                  <a:pt x="896874" y="0"/>
                </a:lnTo>
              </a:path>
            </a:pathLst>
          </a:custGeom>
          <a:ln w="23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19665" y="1897633"/>
            <a:ext cx="3589020" cy="448309"/>
          </a:xfrm>
          <a:custGeom>
            <a:avLst/>
            <a:gdLst/>
            <a:ahLst/>
            <a:cxnLst/>
            <a:rect l="l" t="t" r="r" b="b"/>
            <a:pathLst>
              <a:path w="3589020" h="448310">
                <a:moveTo>
                  <a:pt x="0" y="448056"/>
                </a:moveTo>
                <a:lnTo>
                  <a:pt x="0" y="0"/>
                </a:lnTo>
                <a:lnTo>
                  <a:pt x="2692133" y="0"/>
                </a:lnTo>
                <a:lnTo>
                  <a:pt x="2692133" y="448056"/>
                </a:lnTo>
                <a:lnTo>
                  <a:pt x="3589007" y="448056"/>
                </a:lnTo>
              </a:path>
            </a:pathLst>
          </a:custGeom>
          <a:ln w="23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22791" y="4588255"/>
            <a:ext cx="4486275" cy="448309"/>
          </a:xfrm>
          <a:custGeom>
            <a:avLst/>
            <a:gdLst/>
            <a:ahLst/>
            <a:cxnLst/>
            <a:rect l="l" t="t" r="r" b="b"/>
            <a:pathLst>
              <a:path w="4486275" h="448310">
                <a:moveTo>
                  <a:pt x="0" y="448056"/>
                </a:moveTo>
                <a:lnTo>
                  <a:pt x="896874" y="448056"/>
                </a:lnTo>
                <a:lnTo>
                  <a:pt x="896874" y="0"/>
                </a:lnTo>
                <a:lnTo>
                  <a:pt x="1345691" y="0"/>
                </a:lnTo>
                <a:lnTo>
                  <a:pt x="1345691" y="448056"/>
                </a:lnTo>
                <a:lnTo>
                  <a:pt x="2243328" y="448056"/>
                </a:lnTo>
                <a:lnTo>
                  <a:pt x="2243328" y="0"/>
                </a:lnTo>
                <a:lnTo>
                  <a:pt x="4485881" y="0"/>
                </a:lnTo>
              </a:path>
            </a:pathLst>
          </a:custGeom>
          <a:ln w="237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935" y="1025397"/>
            <a:ext cx="2260600" cy="408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-745" dirty="0">
                <a:solidFill>
                  <a:srgbClr val="00B050"/>
                </a:solidFill>
                <a:latin typeface="Lucida Sans" panose="020B0602030504020204"/>
                <a:cs typeface="Lucida Sans" panose="020B0602030504020204"/>
              </a:rPr>
              <a:t>.／	</a:t>
            </a:r>
            <a:r>
              <a:rPr sz="2800" b="1" spc="-5" dirty="0">
                <a:solidFill>
                  <a:srgbClr val="00B050"/>
                </a:solidFill>
                <a:latin typeface="微软雅黑" panose="020B0503020204020204" charset="-122"/>
                <a:cs typeface="微软雅黑" panose="020B0503020204020204" charset="-122"/>
              </a:rPr>
              <a:t>工作波形图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 panose="02020503050405090304"/>
              <a:cs typeface="Times New Roman" panose="02020503050405090304"/>
            </a:endParaRPr>
          </a:p>
          <a:p>
            <a:pPr marR="248285" algn="r">
              <a:lnSpc>
                <a:spcPct val="100000"/>
              </a:lnSpc>
              <a:spcBef>
                <a:spcPts val="2000"/>
              </a:spcBef>
            </a:pPr>
            <a:r>
              <a:rPr sz="2450" spc="20" dirty="0">
                <a:latin typeface="Times New Roman" panose="02020503050405090304"/>
                <a:cs typeface="Times New Roman" panose="02020503050405090304"/>
              </a:rPr>
              <a:t>C</a:t>
            </a:r>
            <a:endParaRPr sz="245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2450">
              <a:latin typeface="Times New Roman" panose="02020503050405090304"/>
              <a:cs typeface="Times New Roman" panose="02020503050405090304"/>
            </a:endParaRPr>
          </a:p>
          <a:p>
            <a:pPr marL="1771650" marR="248285" indent="1905" algn="r">
              <a:lnSpc>
                <a:spcPct val="144000"/>
              </a:lnSpc>
            </a:pPr>
            <a:r>
              <a:rPr sz="2450" spc="10" dirty="0">
                <a:latin typeface="Times New Roman" panose="02020503050405090304"/>
                <a:cs typeface="Times New Roman" panose="02020503050405090304"/>
              </a:rPr>
              <a:t>S  </a:t>
            </a:r>
            <a:r>
              <a:rPr sz="2450" spc="20" dirty="0">
                <a:latin typeface="Times New Roman" panose="02020503050405090304"/>
                <a:cs typeface="Times New Roman" panose="02020503050405090304"/>
              </a:rPr>
              <a:t>R</a:t>
            </a:r>
            <a:endParaRPr sz="245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Times New Roman" panose="02020503050405090304"/>
              <a:cs typeface="Times New Roman" panose="02020503050405090304"/>
            </a:endParaRPr>
          </a:p>
          <a:p>
            <a:pPr marR="252095" algn="r">
              <a:lnSpc>
                <a:spcPct val="100000"/>
              </a:lnSpc>
            </a:pPr>
            <a:r>
              <a:rPr sz="2450" spc="20" dirty="0">
                <a:latin typeface="Times New Roman" panose="02020503050405090304"/>
                <a:cs typeface="Times New Roman" panose="02020503050405090304"/>
              </a:rPr>
              <a:t>Q</a:t>
            </a:r>
            <a:endParaRPr sz="245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门</a:t>
            </a:r>
            <a:r>
              <a:rPr spc="-10" dirty="0"/>
              <a:t>控</a:t>
            </a:r>
            <a:r>
              <a:rPr spc="-5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pc="5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pc="-5" dirty="0"/>
              <a:t>锁存器</a:t>
            </a:r>
          </a:p>
        </p:txBody>
      </p:sp>
      <p:sp>
        <p:nvSpPr>
          <p:cNvPr id="15" name="object 15"/>
          <p:cNvSpPr/>
          <p:nvPr/>
        </p:nvSpPr>
        <p:spPr>
          <a:xfrm>
            <a:off x="3325761" y="2414270"/>
            <a:ext cx="0" cy="2232025"/>
          </a:xfrm>
          <a:custGeom>
            <a:avLst/>
            <a:gdLst/>
            <a:ahLst/>
            <a:cxnLst/>
            <a:rect l="l" t="t" r="r" b="b"/>
            <a:pathLst>
              <a:path h="2232025">
                <a:moveTo>
                  <a:pt x="0" y="0"/>
                </a:moveTo>
                <a:lnTo>
                  <a:pt x="0" y="2231898"/>
                </a:lnTo>
              </a:path>
            </a:pathLst>
          </a:custGeom>
          <a:ln w="19050">
            <a:solidFill>
              <a:srgbClr val="00B0F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99619" y="2414270"/>
            <a:ext cx="29845" cy="2232025"/>
          </a:xfrm>
          <a:custGeom>
            <a:avLst/>
            <a:gdLst/>
            <a:ahLst/>
            <a:cxnLst/>
            <a:rect l="l" t="t" r="r" b="b"/>
            <a:pathLst>
              <a:path w="29845" h="2232025">
                <a:moveTo>
                  <a:pt x="29705" y="0"/>
                </a:moveTo>
                <a:lnTo>
                  <a:pt x="0" y="2231897"/>
                </a:lnTo>
              </a:path>
            </a:pathLst>
          </a:custGeom>
          <a:ln w="19050">
            <a:solidFill>
              <a:srgbClr val="00B0F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15" y="849376"/>
            <a:ext cx="4114800" cy="91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ct val="100000"/>
              </a:lnSpc>
              <a:tabLst>
                <a:tab pos="497840" algn="l"/>
              </a:tabLst>
            </a:pPr>
            <a:r>
              <a:rPr sz="2800" spc="505" dirty="0">
                <a:solidFill>
                  <a:srgbClr val="0070C0"/>
                </a:solidFill>
                <a:latin typeface="Lucida Sans" panose="020B0602030504020204"/>
                <a:cs typeface="Lucida Sans" panose="020B0602030504020204"/>
              </a:rPr>
              <a:t>·	</a:t>
            </a:r>
            <a:r>
              <a:rPr sz="2800" b="1" dirty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门控 </a:t>
            </a:r>
            <a:r>
              <a:rPr sz="2800" b="1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229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锁存器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）电路结构及逻辑符号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08263" y="2090420"/>
            <a:ext cx="457200" cy="763905"/>
          </a:xfrm>
          <a:custGeom>
            <a:avLst/>
            <a:gdLst/>
            <a:ahLst/>
            <a:cxnLst/>
            <a:rect l="l" t="t" r="r" b="b"/>
            <a:pathLst>
              <a:path w="457200" h="763905">
                <a:moveTo>
                  <a:pt x="0" y="0"/>
                </a:moveTo>
                <a:lnTo>
                  <a:pt x="0" y="763524"/>
                </a:lnTo>
                <a:lnTo>
                  <a:pt x="457199" y="763524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05187" y="2241295"/>
            <a:ext cx="457200" cy="687705"/>
          </a:xfrm>
          <a:custGeom>
            <a:avLst/>
            <a:gdLst/>
            <a:ahLst/>
            <a:cxnLst/>
            <a:rect l="l" t="t" r="r" b="b"/>
            <a:pathLst>
              <a:path w="457200" h="687705">
                <a:moveTo>
                  <a:pt x="0" y="0"/>
                </a:moveTo>
                <a:lnTo>
                  <a:pt x="0" y="687324"/>
                </a:lnTo>
                <a:lnTo>
                  <a:pt x="457200" y="687324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62387" y="25125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1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56113" y="254762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08305" y="2222753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05187" y="3460496"/>
            <a:ext cx="457200" cy="687705"/>
          </a:xfrm>
          <a:custGeom>
            <a:avLst/>
            <a:gdLst/>
            <a:ahLst/>
            <a:cxnLst/>
            <a:rect l="l" t="t" r="r" b="b"/>
            <a:pathLst>
              <a:path w="457200" h="687704">
                <a:moveTo>
                  <a:pt x="0" y="0"/>
                </a:moveTo>
                <a:lnTo>
                  <a:pt x="0" y="687324"/>
                </a:lnTo>
                <a:lnTo>
                  <a:pt x="457200" y="687324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62387" y="374929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08333" y="2082546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09787" y="3612896"/>
            <a:ext cx="457200" cy="763905"/>
          </a:xfrm>
          <a:custGeom>
            <a:avLst/>
            <a:gdLst/>
            <a:ahLst/>
            <a:cxnLst/>
            <a:rect l="l" t="t" r="r" b="b"/>
            <a:pathLst>
              <a:path w="457200" h="763904">
                <a:moveTo>
                  <a:pt x="0" y="0"/>
                </a:moveTo>
                <a:lnTo>
                  <a:pt x="0" y="763524"/>
                </a:lnTo>
                <a:lnTo>
                  <a:pt x="457199" y="763524"/>
                </a:lnTo>
                <a:lnTo>
                  <a:pt x="457199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09857" y="3605021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57387" y="26238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7387" y="262382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57387" y="38430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6411" y="4224020"/>
            <a:ext cx="1103630" cy="0"/>
          </a:xfrm>
          <a:custGeom>
            <a:avLst/>
            <a:gdLst/>
            <a:ahLst/>
            <a:cxnLst/>
            <a:rect l="l" t="t" r="r" b="b"/>
            <a:pathLst>
              <a:path w="1103630">
                <a:moveTo>
                  <a:pt x="1103376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2611" y="3233420"/>
            <a:ext cx="875030" cy="0"/>
          </a:xfrm>
          <a:custGeom>
            <a:avLst/>
            <a:gdLst/>
            <a:ahLst/>
            <a:cxnLst/>
            <a:rect l="l" t="t" r="r" b="b"/>
            <a:pathLst>
              <a:path w="875030">
                <a:moveTo>
                  <a:pt x="874776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3187" y="247142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19587" y="254762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76587" y="2928620"/>
            <a:ext cx="1143000" cy="533400"/>
          </a:xfrm>
          <a:custGeom>
            <a:avLst/>
            <a:gdLst/>
            <a:ahLst/>
            <a:cxnLst/>
            <a:rect l="l" t="t" r="r" b="b"/>
            <a:pathLst>
              <a:path w="1143000" h="533400">
                <a:moveTo>
                  <a:pt x="1143000" y="0"/>
                </a:moveTo>
                <a:lnTo>
                  <a:pt x="0" y="533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76587" y="346202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76587" y="36906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19587" y="338582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76587" y="3081020"/>
            <a:ext cx="1143000" cy="304800"/>
          </a:xfrm>
          <a:custGeom>
            <a:avLst/>
            <a:gdLst/>
            <a:ahLst/>
            <a:cxnLst/>
            <a:rect l="l" t="t" r="r" b="b"/>
            <a:pathLst>
              <a:path w="1143000" h="304800">
                <a:moveTo>
                  <a:pt x="114300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76587" y="277622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76587" y="27762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775083" y="1967738"/>
            <a:ext cx="39306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R</a:t>
            </a:r>
            <a:r>
              <a:rPr sz="2400" b="1" baseline="-21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endParaRPr sz="240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75083" y="4055617"/>
            <a:ext cx="34163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400" b="1" baseline="-21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endParaRPr sz="240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4908" y="4030471"/>
            <a:ext cx="24574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D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4908" y="3039871"/>
            <a:ext cx="24574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C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32814" y="2354071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33937" y="23952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466987" y="243332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1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0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408305" y="3413252"/>
            <a:ext cx="1610995" cy="537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7675" algn="l"/>
                <a:tab pos="1285875" algn="l"/>
              </a:tabLst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	</a:t>
            </a:r>
            <a:r>
              <a:rPr sz="2000" b="1" u="heavy" spc="-5" dirty="0">
                <a:latin typeface="Times New Roman" panose="02020503050405090304"/>
                <a:cs typeface="Times New Roman" panose="02020503050405090304"/>
              </a:rPr>
              <a:t> 	</a:t>
            </a:r>
            <a:r>
              <a:rPr sz="2000" b="1" spc="9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3600" b="1" baseline="-29000" dirty="0">
                <a:latin typeface="Times New Roman" panose="02020503050405090304"/>
                <a:cs typeface="Times New Roman" panose="02020503050405090304"/>
              </a:rPr>
              <a:t>Q</a:t>
            </a:r>
            <a:endParaRPr sz="3600" baseline="-29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543187" y="395732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66987" y="391922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2952"/>
                </a:lnTo>
                <a:lnTo>
                  <a:pt x="11334" y="11049"/>
                </a:lnTo>
                <a:lnTo>
                  <a:pt x="3059" y="23145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0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71787" y="40921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71787" y="200507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00187" y="2033270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0"/>
                </a:moveTo>
                <a:lnTo>
                  <a:pt x="0" y="457199"/>
                </a:lnTo>
                <a:lnTo>
                  <a:pt x="304800" y="457199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704987" y="222377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099"/>
                </a:ln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781187" y="226187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485779" y="2052320"/>
            <a:ext cx="1397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247787" y="22428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209687" y="2242820"/>
            <a:ext cx="76200" cy="2019300"/>
          </a:xfrm>
          <a:custGeom>
            <a:avLst/>
            <a:gdLst/>
            <a:ahLst/>
            <a:cxnLst/>
            <a:rect l="l" t="t" r="r" b="b"/>
            <a:pathLst>
              <a:path w="76200" h="2019300">
                <a:moveTo>
                  <a:pt x="76200" y="1981200"/>
                </a:moveTo>
                <a:lnTo>
                  <a:pt x="73247" y="1966245"/>
                </a:lnTo>
                <a:lnTo>
                  <a:pt x="65150" y="1954149"/>
                </a:lnTo>
                <a:lnTo>
                  <a:pt x="53054" y="1946052"/>
                </a:lnTo>
                <a:lnTo>
                  <a:pt x="38100" y="1943100"/>
                </a:lnTo>
                <a:lnTo>
                  <a:pt x="23467" y="1946052"/>
                </a:lnTo>
                <a:lnTo>
                  <a:pt x="11334" y="1954149"/>
                </a:lnTo>
                <a:lnTo>
                  <a:pt x="3059" y="1966245"/>
                </a:lnTo>
                <a:lnTo>
                  <a:pt x="0" y="1981200"/>
                </a:lnTo>
                <a:lnTo>
                  <a:pt x="3059" y="1996154"/>
                </a:lnTo>
                <a:lnTo>
                  <a:pt x="11334" y="2008251"/>
                </a:lnTo>
                <a:lnTo>
                  <a:pt x="23467" y="2016347"/>
                </a:lnTo>
                <a:lnTo>
                  <a:pt x="28956" y="2017454"/>
                </a:lnTo>
                <a:lnTo>
                  <a:pt x="28956" y="1981200"/>
                </a:lnTo>
                <a:lnTo>
                  <a:pt x="48006" y="1981200"/>
                </a:lnTo>
                <a:lnTo>
                  <a:pt x="48006" y="2017344"/>
                </a:lnTo>
                <a:lnTo>
                  <a:pt x="53054" y="2016347"/>
                </a:lnTo>
                <a:lnTo>
                  <a:pt x="65151" y="2008250"/>
                </a:lnTo>
                <a:lnTo>
                  <a:pt x="73247" y="1996154"/>
                </a:lnTo>
                <a:lnTo>
                  <a:pt x="76200" y="1981200"/>
                </a:lnTo>
                <a:close/>
              </a:path>
              <a:path w="76200" h="2019300">
                <a:moveTo>
                  <a:pt x="48006" y="1945055"/>
                </a:moveTo>
                <a:lnTo>
                  <a:pt x="48005" y="0"/>
                </a:lnTo>
                <a:lnTo>
                  <a:pt x="28955" y="0"/>
                </a:lnTo>
                <a:lnTo>
                  <a:pt x="28956" y="1944945"/>
                </a:lnTo>
                <a:lnTo>
                  <a:pt x="38100" y="1943100"/>
                </a:lnTo>
                <a:lnTo>
                  <a:pt x="48006" y="1945055"/>
                </a:lnTo>
                <a:close/>
              </a:path>
              <a:path w="76200" h="2019300">
                <a:moveTo>
                  <a:pt x="48006" y="2017344"/>
                </a:moveTo>
                <a:lnTo>
                  <a:pt x="48006" y="1981200"/>
                </a:lnTo>
                <a:lnTo>
                  <a:pt x="28956" y="1981200"/>
                </a:lnTo>
                <a:lnTo>
                  <a:pt x="28956" y="2017454"/>
                </a:lnTo>
                <a:lnTo>
                  <a:pt x="38100" y="2019300"/>
                </a:lnTo>
                <a:lnTo>
                  <a:pt x="48006" y="2017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45617" y="2261870"/>
            <a:ext cx="914400" cy="1524000"/>
          </a:xfrm>
          <a:custGeom>
            <a:avLst/>
            <a:gdLst/>
            <a:ahLst/>
            <a:cxnLst/>
            <a:rect l="l" t="t" r="r" b="b"/>
            <a:pathLst>
              <a:path w="914400" h="1524000">
                <a:moveTo>
                  <a:pt x="0" y="0"/>
                </a:moveTo>
                <a:lnTo>
                  <a:pt x="0" y="1524000"/>
                </a:lnTo>
                <a:lnTo>
                  <a:pt x="914400" y="15240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88417" y="256667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88417" y="342239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807574" y="3273473"/>
            <a:ext cx="33528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C</a:t>
            </a: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660017" y="256667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36217" y="348107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794633" y="2433828"/>
            <a:ext cx="843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3095" algn="l"/>
              </a:tabLst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D	Q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434694" y="3314580"/>
            <a:ext cx="222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Q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660017" y="343992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6200" y="38100"/>
                </a:lnTo>
                <a:lnTo>
                  <a:pt x="73140" y="23145"/>
                </a:lnTo>
                <a:lnTo>
                  <a:pt x="64865" y="11049"/>
                </a:lnTo>
                <a:lnTo>
                  <a:pt x="52732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-5" dirty="0"/>
              <a:t>门控锁存器</a:t>
            </a:r>
          </a:p>
        </p:txBody>
      </p:sp>
      <p:sp>
        <p:nvSpPr>
          <p:cNvPr id="55" name="object 55"/>
          <p:cNvSpPr/>
          <p:nvPr/>
        </p:nvSpPr>
        <p:spPr>
          <a:xfrm>
            <a:off x="2852559" y="534492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67493" y="533044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62465" y="586994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98785" y="586994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73333" y="586994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1154" y="4694300"/>
            <a:ext cx="8176895" cy="163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）逻辑功能分析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633730">
              <a:lnSpc>
                <a:spcPct val="100000"/>
              </a:lnSpc>
              <a:spcBef>
                <a:spcPts val="1210"/>
              </a:spcBef>
              <a:tabLst>
                <a:tab pos="1090930" algn="l"/>
              </a:tabLst>
            </a:pPr>
            <a:r>
              <a:rPr sz="2800" spc="-745" dirty="0">
                <a:latin typeface="Lucida Sans" panose="020B0602030504020204"/>
                <a:cs typeface="Lucida Sans" panose="020B0602030504020204"/>
              </a:rPr>
              <a:t>.／	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C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=0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时，</a:t>
            </a:r>
            <a:r>
              <a:rPr sz="28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R</a:t>
            </a:r>
            <a:r>
              <a:rPr sz="2850" b="1" spc="-7" baseline="-20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8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="1" spc="-7" baseline="-20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=1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，电路处于保持状态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;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641350">
              <a:lnSpc>
                <a:spcPct val="100000"/>
              </a:lnSpc>
              <a:spcBef>
                <a:spcPts val="975"/>
              </a:spcBef>
              <a:tabLst>
                <a:tab pos="1098550" algn="l"/>
              </a:tabLst>
            </a:pPr>
            <a:r>
              <a:rPr sz="2800" spc="-745" dirty="0">
                <a:latin typeface="Lucida Sans" panose="020B0602030504020204"/>
                <a:cs typeface="Lucida Sans" panose="020B0602030504020204"/>
              </a:rPr>
              <a:t>.／	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8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C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=1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时，</a:t>
            </a: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R</a:t>
            </a:r>
            <a:r>
              <a:rPr sz="2850" b="1" baseline="-20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=D,</a:t>
            </a:r>
            <a:r>
              <a:rPr sz="2800" b="1" spc="-5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="1" spc="-7" baseline="-20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=D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，电路的新状态为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467725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313" y="2899155"/>
            <a:ext cx="166878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-745" dirty="0">
                <a:solidFill>
                  <a:srgbClr val="00B050"/>
                </a:solidFill>
                <a:latin typeface="Lucida Sans" panose="020B0602030504020204"/>
                <a:cs typeface="Lucida Sans" panose="020B0602030504020204"/>
              </a:rPr>
              <a:t>.／	</a:t>
            </a:r>
            <a:r>
              <a:rPr sz="2800" b="1" spc="-5" dirty="0">
                <a:solidFill>
                  <a:srgbClr val="00B050"/>
                </a:solidFill>
                <a:latin typeface="微软雅黑" panose="020B0503020204020204" charset="-122"/>
                <a:cs typeface="微软雅黑" panose="020B0503020204020204" charset="-122"/>
              </a:rPr>
              <a:t>特性</a:t>
            </a:r>
            <a:r>
              <a:rPr sz="2800" b="1" spc="5" dirty="0">
                <a:solidFill>
                  <a:srgbClr val="00B050"/>
                </a:solidFill>
                <a:latin typeface="微软雅黑" panose="020B0503020204020204" charset="-122"/>
                <a:cs typeface="微软雅黑" panose="020B0503020204020204" charset="-122"/>
              </a:rPr>
              <a:t>表</a:t>
            </a:r>
            <a:r>
              <a:rPr sz="2800" b="1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: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71612" y="3691001"/>
          <a:ext cx="1857375" cy="1847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75565">
                        <a:lnSpc>
                          <a:spcPts val="2800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D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2095"/>
                        </a:lnSpc>
                      </a:pPr>
                      <a:r>
                        <a:rPr sz="3600" b="1" baseline="-16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600" b="1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ts val="2095"/>
                        </a:lnSpc>
                      </a:pPr>
                      <a:r>
                        <a:rPr sz="3600" b="1" spc="-7" baseline="-16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600" b="1" spc="-5" dirty="0">
                          <a:latin typeface="Times New Roman" panose="02020503050405090304"/>
                          <a:cs typeface="Times New Roman" panose="02020503050405090304"/>
                        </a:rPr>
                        <a:t>n+1</a:t>
                      </a: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56">
                <a:tc>
                  <a:txBody>
                    <a:bodyPr/>
                    <a:lstStyle/>
                    <a:p>
                      <a:pPr marL="75565">
                        <a:lnSpc>
                          <a:spcPts val="268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68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268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845">
                <a:tc>
                  <a:txBody>
                    <a:bodyPr/>
                    <a:lstStyle/>
                    <a:p>
                      <a:pPr marL="75565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45">
                <a:tc>
                  <a:txBody>
                    <a:bodyPr/>
                    <a:lstStyle/>
                    <a:p>
                      <a:pPr marL="75565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52">
                <a:tc>
                  <a:txBody>
                    <a:bodyPr/>
                    <a:lstStyle/>
                    <a:p>
                      <a:pPr marL="75565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05313" y="1403228"/>
            <a:ext cx="2023745" cy="1087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1960" marR="5080" indent="-429895">
              <a:lnSpc>
                <a:spcPct val="126000"/>
              </a:lnSpc>
              <a:tabLst>
                <a:tab pos="469900" algn="l"/>
              </a:tabLst>
            </a:pPr>
            <a:r>
              <a:rPr sz="2800" spc="-745" dirty="0">
                <a:solidFill>
                  <a:srgbClr val="00B050"/>
                </a:solidFill>
                <a:latin typeface="Lucida Sans" panose="020B0602030504020204"/>
                <a:cs typeface="Lucida Sans" panose="020B0602030504020204"/>
              </a:rPr>
              <a:t>.／		</a:t>
            </a:r>
            <a:r>
              <a:rPr sz="2800" b="1" spc="-5" dirty="0">
                <a:solidFill>
                  <a:srgbClr val="00B050"/>
                </a:solidFill>
                <a:latin typeface="微软雅黑" panose="020B0503020204020204" charset="-122"/>
                <a:cs typeface="微软雅黑" panose="020B0503020204020204" charset="-122"/>
              </a:rPr>
              <a:t>特性方</a:t>
            </a:r>
            <a:r>
              <a:rPr sz="2800" b="1" spc="-10" dirty="0">
                <a:solidFill>
                  <a:srgbClr val="00B050"/>
                </a:solidFill>
                <a:latin typeface="微软雅黑" panose="020B0503020204020204" charset="-122"/>
                <a:cs typeface="微软雅黑" panose="020B0503020204020204" charset="-122"/>
              </a:rPr>
              <a:t>程</a:t>
            </a:r>
            <a:r>
              <a:rPr sz="2800" b="1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: 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n+1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=D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7565" y="2052573"/>
            <a:ext cx="137414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5" dirty="0"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C=1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时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41268" y="938529"/>
            <a:ext cx="304736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800" b="1" spc="-10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3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）逻辑功能描述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21477" y="431012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820" y="4279"/>
                </a:lnTo>
                <a:lnTo>
                  <a:pt x="173731" y="16623"/>
                </a:lnTo>
                <a:lnTo>
                  <a:pt x="132192" y="36293"/>
                </a:lnTo>
                <a:lnTo>
                  <a:pt x="94962" y="62548"/>
                </a:lnTo>
                <a:lnTo>
                  <a:pt x="62799" y="94648"/>
                </a:lnTo>
                <a:lnTo>
                  <a:pt x="36463" y="131854"/>
                </a:lnTo>
                <a:lnTo>
                  <a:pt x="16711" y="173424"/>
                </a:lnTo>
                <a:lnTo>
                  <a:pt x="4304" y="218619"/>
                </a:lnTo>
                <a:lnTo>
                  <a:pt x="0" y="266700"/>
                </a:lnTo>
                <a:lnTo>
                  <a:pt x="4304" y="314579"/>
                </a:lnTo>
                <a:lnTo>
                  <a:pt x="16711" y="359668"/>
                </a:lnTo>
                <a:lnTo>
                  <a:pt x="36463" y="401207"/>
                </a:lnTo>
                <a:lnTo>
                  <a:pt x="62799" y="438437"/>
                </a:lnTo>
                <a:lnTo>
                  <a:pt x="94962" y="470600"/>
                </a:lnTo>
                <a:lnTo>
                  <a:pt x="132192" y="496936"/>
                </a:lnTo>
                <a:lnTo>
                  <a:pt x="173731" y="516688"/>
                </a:lnTo>
                <a:lnTo>
                  <a:pt x="218820" y="529095"/>
                </a:lnTo>
                <a:lnTo>
                  <a:pt x="266700" y="533400"/>
                </a:lnTo>
                <a:lnTo>
                  <a:pt x="314582" y="529095"/>
                </a:lnTo>
                <a:lnTo>
                  <a:pt x="359673" y="516688"/>
                </a:lnTo>
                <a:lnTo>
                  <a:pt x="401212" y="496936"/>
                </a:lnTo>
                <a:lnTo>
                  <a:pt x="438442" y="470600"/>
                </a:lnTo>
                <a:lnTo>
                  <a:pt x="470604" y="438437"/>
                </a:lnTo>
                <a:lnTo>
                  <a:pt x="496939" y="401207"/>
                </a:lnTo>
                <a:lnTo>
                  <a:pt x="516689" y="359668"/>
                </a:lnTo>
                <a:lnTo>
                  <a:pt x="529096" y="314579"/>
                </a:lnTo>
                <a:lnTo>
                  <a:pt x="533400" y="266700"/>
                </a:lnTo>
                <a:lnTo>
                  <a:pt x="529096" y="218619"/>
                </a:lnTo>
                <a:lnTo>
                  <a:pt x="516689" y="173424"/>
                </a:lnTo>
                <a:lnTo>
                  <a:pt x="496939" y="131854"/>
                </a:lnTo>
                <a:lnTo>
                  <a:pt x="470604" y="94648"/>
                </a:lnTo>
                <a:lnTo>
                  <a:pt x="438442" y="62548"/>
                </a:lnTo>
                <a:lnTo>
                  <a:pt x="401212" y="36293"/>
                </a:lnTo>
                <a:lnTo>
                  <a:pt x="359673" y="16623"/>
                </a:lnTo>
                <a:lnTo>
                  <a:pt x="314582" y="4279"/>
                </a:lnTo>
                <a:lnTo>
                  <a:pt x="2667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7877" y="431012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823" y="4279"/>
                </a:lnTo>
                <a:lnTo>
                  <a:pt x="173736" y="16623"/>
                </a:lnTo>
                <a:lnTo>
                  <a:pt x="132198" y="36293"/>
                </a:lnTo>
                <a:lnTo>
                  <a:pt x="94967" y="62548"/>
                </a:lnTo>
                <a:lnTo>
                  <a:pt x="62803" y="94648"/>
                </a:lnTo>
                <a:lnTo>
                  <a:pt x="36465" y="131854"/>
                </a:lnTo>
                <a:lnTo>
                  <a:pt x="16713" y="173424"/>
                </a:lnTo>
                <a:lnTo>
                  <a:pt x="4304" y="218619"/>
                </a:lnTo>
                <a:lnTo>
                  <a:pt x="0" y="266700"/>
                </a:lnTo>
                <a:lnTo>
                  <a:pt x="4304" y="314579"/>
                </a:lnTo>
                <a:lnTo>
                  <a:pt x="16713" y="359668"/>
                </a:lnTo>
                <a:lnTo>
                  <a:pt x="36465" y="401207"/>
                </a:lnTo>
                <a:lnTo>
                  <a:pt x="62803" y="438437"/>
                </a:lnTo>
                <a:lnTo>
                  <a:pt x="94967" y="470600"/>
                </a:lnTo>
                <a:lnTo>
                  <a:pt x="132198" y="496936"/>
                </a:lnTo>
                <a:lnTo>
                  <a:pt x="173736" y="516688"/>
                </a:lnTo>
                <a:lnTo>
                  <a:pt x="218823" y="529095"/>
                </a:lnTo>
                <a:lnTo>
                  <a:pt x="266700" y="533400"/>
                </a:lnTo>
                <a:lnTo>
                  <a:pt x="314582" y="529095"/>
                </a:lnTo>
                <a:lnTo>
                  <a:pt x="359673" y="516688"/>
                </a:lnTo>
                <a:lnTo>
                  <a:pt x="401212" y="496936"/>
                </a:lnTo>
                <a:lnTo>
                  <a:pt x="438442" y="470600"/>
                </a:lnTo>
                <a:lnTo>
                  <a:pt x="470604" y="438437"/>
                </a:lnTo>
                <a:lnTo>
                  <a:pt x="496939" y="401207"/>
                </a:lnTo>
                <a:lnTo>
                  <a:pt x="516689" y="359668"/>
                </a:lnTo>
                <a:lnTo>
                  <a:pt x="529096" y="314579"/>
                </a:lnTo>
                <a:lnTo>
                  <a:pt x="533400" y="266700"/>
                </a:lnTo>
                <a:lnTo>
                  <a:pt x="529096" y="218619"/>
                </a:lnTo>
                <a:lnTo>
                  <a:pt x="516689" y="173424"/>
                </a:lnTo>
                <a:lnTo>
                  <a:pt x="496939" y="131854"/>
                </a:lnTo>
                <a:lnTo>
                  <a:pt x="470604" y="94648"/>
                </a:lnTo>
                <a:lnTo>
                  <a:pt x="438442" y="62548"/>
                </a:lnTo>
                <a:lnTo>
                  <a:pt x="401212" y="36293"/>
                </a:lnTo>
                <a:lnTo>
                  <a:pt x="359673" y="16623"/>
                </a:lnTo>
                <a:lnTo>
                  <a:pt x="314582" y="4279"/>
                </a:lnTo>
                <a:lnTo>
                  <a:pt x="2667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1069" y="4072018"/>
            <a:ext cx="1379220" cy="302895"/>
          </a:xfrm>
          <a:custGeom>
            <a:avLst/>
            <a:gdLst/>
            <a:ahLst/>
            <a:cxnLst/>
            <a:rect l="l" t="t" r="r" b="b"/>
            <a:pathLst>
              <a:path w="1379220" h="302895">
                <a:moveTo>
                  <a:pt x="1336196" y="237028"/>
                </a:moveTo>
                <a:lnTo>
                  <a:pt x="1282709" y="187778"/>
                </a:lnTo>
                <a:lnTo>
                  <a:pt x="1248489" y="161708"/>
                </a:lnTo>
                <a:lnTo>
                  <a:pt x="1212388" y="137576"/>
                </a:lnTo>
                <a:lnTo>
                  <a:pt x="1174548" y="115386"/>
                </a:lnTo>
                <a:lnTo>
                  <a:pt x="1135117" y="95138"/>
                </a:lnTo>
                <a:lnTo>
                  <a:pt x="1094240" y="76836"/>
                </a:lnTo>
                <a:lnTo>
                  <a:pt x="1052061" y="60481"/>
                </a:lnTo>
                <a:lnTo>
                  <a:pt x="1008726" y="46075"/>
                </a:lnTo>
                <a:lnTo>
                  <a:pt x="964381" y="33622"/>
                </a:lnTo>
                <a:lnTo>
                  <a:pt x="919171" y="23121"/>
                </a:lnTo>
                <a:lnTo>
                  <a:pt x="873241" y="14577"/>
                </a:lnTo>
                <a:lnTo>
                  <a:pt x="826738" y="7990"/>
                </a:lnTo>
                <a:lnTo>
                  <a:pt x="779805" y="3364"/>
                </a:lnTo>
                <a:lnTo>
                  <a:pt x="732589" y="700"/>
                </a:lnTo>
                <a:lnTo>
                  <a:pt x="685235" y="0"/>
                </a:lnTo>
                <a:lnTo>
                  <a:pt x="637889" y="1266"/>
                </a:lnTo>
                <a:lnTo>
                  <a:pt x="590695" y="4501"/>
                </a:lnTo>
                <a:lnTo>
                  <a:pt x="543800" y="9706"/>
                </a:lnTo>
                <a:lnTo>
                  <a:pt x="497348" y="16884"/>
                </a:lnTo>
                <a:lnTo>
                  <a:pt x="451485" y="26037"/>
                </a:lnTo>
                <a:lnTo>
                  <a:pt x="406357" y="37168"/>
                </a:lnTo>
                <a:lnTo>
                  <a:pt x="362108" y="50277"/>
                </a:lnTo>
                <a:lnTo>
                  <a:pt x="318885" y="65367"/>
                </a:lnTo>
                <a:lnTo>
                  <a:pt x="276832" y="82441"/>
                </a:lnTo>
                <a:lnTo>
                  <a:pt x="236095" y="101500"/>
                </a:lnTo>
                <a:lnTo>
                  <a:pt x="196820" y="122547"/>
                </a:lnTo>
                <a:lnTo>
                  <a:pt x="159151" y="145583"/>
                </a:lnTo>
                <a:lnTo>
                  <a:pt x="123235" y="170611"/>
                </a:lnTo>
                <a:lnTo>
                  <a:pt x="89216" y="197634"/>
                </a:lnTo>
                <a:lnTo>
                  <a:pt x="57240" y="226652"/>
                </a:lnTo>
                <a:lnTo>
                  <a:pt x="27453" y="257668"/>
                </a:lnTo>
                <a:lnTo>
                  <a:pt x="0" y="290685"/>
                </a:lnTo>
                <a:lnTo>
                  <a:pt x="15227" y="302877"/>
                </a:lnTo>
                <a:lnTo>
                  <a:pt x="42945" y="269588"/>
                </a:lnTo>
                <a:lnTo>
                  <a:pt x="73084" y="238388"/>
                </a:lnTo>
                <a:lnTo>
                  <a:pt x="105489" y="209274"/>
                </a:lnTo>
                <a:lnTo>
                  <a:pt x="140003" y="182243"/>
                </a:lnTo>
                <a:lnTo>
                  <a:pt x="176470" y="157291"/>
                </a:lnTo>
                <a:lnTo>
                  <a:pt x="214736" y="134416"/>
                </a:lnTo>
                <a:lnTo>
                  <a:pt x="254644" y="113614"/>
                </a:lnTo>
                <a:lnTo>
                  <a:pt x="296038" y="94884"/>
                </a:lnTo>
                <a:lnTo>
                  <a:pt x="338763" y="78220"/>
                </a:lnTo>
                <a:lnTo>
                  <a:pt x="382663" y="63622"/>
                </a:lnTo>
                <a:lnTo>
                  <a:pt x="427583" y="51085"/>
                </a:lnTo>
                <a:lnTo>
                  <a:pt x="473365" y="40606"/>
                </a:lnTo>
                <a:lnTo>
                  <a:pt x="519855" y="32183"/>
                </a:lnTo>
                <a:lnTo>
                  <a:pt x="566897" y="25813"/>
                </a:lnTo>
                <a:lnTo>
                  <a:pt x="614335" y="21492"/>
                </a:lnTo>
                <a:lnTo>
                  <a:pt x="662014" y="19218"/>
                </a:lnTo>
                <a:lnTo>
                  <a:pt x="709777" y="18987"/>
                </a:lnTo>
                <a:lnTo>
                  <a:pt x="757469" y="20796"/>
                </a:lnTo>
                <a:lnTo>
                  <a:pt x="804934" y="24643"/>
                </a:lnTo>
                <a:lnTo>
                  <a:pt x="852016" y="30524"/>
                </a:lnTo>
                <a:lnTo>
                  <a:pt x="898560" y="38437"/>
                </a:lnTo>
                <a:lnTo>
                  <a:pt x="944409" y="48378"/>
                </a:lnTo>
                <a:lnTo>
                  <a:pt x="989409" y="60344"/>
                </a:lnTo>
                <a:lnTo>
                  <a:pt x="1033402" y="74332"/>
                </a:lnTo>
                <a:lnTo>
                  <a:pt x="1076234" y="90340"/>
                </a:lnTo>
                <a:lnTo>
                  <a:pt x="1117749" y="108364"/>
                </a:lnTo>
                <a:lnTo>
                  <a:pt x="1157791" y="128401"/>
                </a:lnTo>
                <a:lnTo>
                  <a:pt x="1196204" y="150449"/>
                </a:lnTo>
                <a:lnTo>
                  <a:pt x="1232832" y="174504"/>
                </a:lnTo>
                <a:lnTo>
                  <a:pt x="1267520" y="200563"/>
                </a:lnTo>
                <a:lnTo>
                  <a:pt x="1300112" y="228623"/>
                </a:lnTo>
                <a:lnTo>
                  <a:pt x="1321488" y="249801"/>
                </a:lnTo>
                <a:lnTo>
                  <a:pt x="1336196" y="237028"/>
                </a:lnTo>
                <a:close/>
              </a:path>
              <a:path w="1379220" h="302895">
                <a:moveTo>
                  <a:pt x="1344917" y="286273"/>
                </a:moveTo>
                <a:lnTo>
                  <a:pt x="1344917" y="245727"/>
                </a:lnTo>
                <a:lnTo>
                  <a:pt x="1330452" y="258681"/>
                </a:lnTo>
                <a:lnTo>
                  <a:pt x="1321488" y="249801"/>
                </a:lnTo>
                <a:lnTo>
                  <a:pt x="1300734" y="267825"/>
                </a:lnTo>
                <a:lnTo>
                  <a:pt x="1344917" y="286273"/>
                </a:lnTo>
                <a:close/>
              </a:path>
              <a:path w="1379220" h="302895">
                <a:moveTo>
                  <a:pt x="1344917" y="245727"/>
                </a:moveTo>
                <a:lnTo>
                  <a:pt x="1336196" y="237028"/>
                </a:lnTo>
                <a:lnTo>
                  <a:pt x="1321488" y="249801"/>
                </a:lnTo>
                <a:lnTo>
                  <a:pt x="1330452" y="258681"/>
                </a:lnTo>
                <a:lnTo>
                  <a:pt x="1344917" y="245727"/>
                </a:lnTo>
                <a:close/>
              </a:path>
              <a:path w="1379220" h="302895">
                <a:moveTo>
                  <a:pt x="1379207" y="300591"/>
                </a:moveTo>
                <a:lnTo>
                  <a:pt x="1358646" y="217533"/>
                </a:lnTo>
                <a:lnTo>
                  <a:pt x="1336196" y="237028"/>
                </a:lnTo>
                <a:lnTo>
                  <a:pt x="1344917" y="245727"/>
                </a:lnTo>
                <a:lnTo>
                  <a:pt x="1344917" y="286273"/>
                </a:lnTo>
                <a:lnTo>
                  <a:pt x="1379207" y="3005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8677" y="4778755"/>
            <a:ext cx="1379220" cy="302260"/>
          </a:xfrm>
          <a:custGeom>
            <a:avLst/>
            <a:gdLst/>
            <a:ahLst/>
            <a:cxnLst/>
            <a:rect l="l" t="t" r="r" b="b"/>
            <a:pathLst>
              <a:path w="1379220" h="302260">
                <a:moveTo>
                  <a:pt x="78486" y="35052"/>
                </a:moveTo>
                <a:lnTo>
                  <a:pt x="0" y="1524"/>
                </a:lnTo>
                <a:lnTo>
                  <a:pt x="20574" y="84582"/>
                </a:lnTo>
                <a:lnTo>
                  <a:pt x="34302" y="72840"/>
                </a:lnTo>
                <a:lnTo>
                  <a:pt x="34302" y="56388"/>
                </a:lnTo>
                <a:lnTo>
                  <a:pt x="48780" y="43434"/>
                </a:lnTo>
                <a:lnTo>
                  <a:pt x="58007" y="52566"/>
                </a:lnTo>
                <a:lnTo>
                  <a:pt x="78486" y="35052"/>
                </a:lnTo>
                <a:close/>
              </a:path>
              <a:path w="1379220" h="302260">
                <a:moveTo>
                  <a:pt x="58007" y="52566"/>
                </a:moveTo>
                <a:lnTo>
                  <a:pt x="48780" y="43434"/>
                </a:lnTo>
                <a:lnTo>
                  <a:pt x="34302" y="56388"/>
                </a:lnTo>
                <a:lnTo>
                  <a:pt x="43184" y="65244"/>
                </a:lnTo>
                <a:lnTo>
                  <a:pt x="58007" y="52566"/>
                </a:lnTo>
                <a:close/>
              </a:path>
              <a:path w="1379220" h="302260">
                <a:moveTo>
                  <a:pt x="43184" y="65244"/>
                </a:moveTo>
                <a:lnTo>
                  <a:pt x="34302" y="56388"/>
                </a:lnTo>
                <a:lnTo>
                  <a:pt x="34302" y="72840"/>
                </a:lnTo>
                <a:lnTo>
                  <a:pt x="43184" y="65244"/>
                </a:lnTo>
                <a:close/>
              </a:path>
              <a:path w="1379220" h="302260">
                <a:moveTo>
                  <a:pt x="1379220" y="11430"/>
                </a:moveTo>
                <a:lnTo>
                  <a:pt x="1363992" y="0"/>
                </a:lnTo>
                <a:lnTo>
                  <a:pt x="1336070" y="33191"/>
                </a:lnTo>
                <a:lnTo>
                  <a:pt x="1305760" y="64307"/>
                </a:lnTo>
                <a:lnTo>
                  <a:pt x="1273215" y="93348"/>
                </a:lnTo>
                <a:lnTo>
                  <a:pt x="1238590" y="120318"/>
                </a:lnTo>
                <a:lnTo>
                  <a:pt x="1202039" y="145218"/>
                </a:lnTo>
                <a:lnTo>
                  <a:pt x="1163715" y="168051"/>
                </a:lnTo>
                <a:lnTo>
                  <a:pt x="1123772" y="188819"/>
                </a:lnTo>
                <a:lnTo>
                  <a:pt x="1082363" y="207524"/>
                </a:lnTo>
                <a:lnTo>
                  <a:pt x="1039643" y="224168"/>
                </a:lnTo>
                <a:lnTo>
                  <a:pt x="995765" y="238754"/>
                </a:lnTo>
                <a:lnTo>
                  <a:pt x="950883" y="251285"/>
                </a:lnTo>
                <a:lnTo>
                  <a:pt x="905151" y="261761"/>
                </a:lnTo>
                <a:lnTo>
                  <a:pt x="858723" y="270186"/>
                </a:lnTo>
                <a:lnTo>
                  <a:pt x="811752" y="276561"/>
                </a:lnTo>
                <a:lnTo>
                  <a:pt x="764392" y="280890"/>
                </a:lnTo>
                <a:lnTo>
                  <a:pt x="716797" y="283173"/>
                </a:lnTo>
                <a:lnTo>
                  <a:pt x="669121" y="283414"/>
                </a:lnTo>
                <a:lnTo>
                  <a:pt x="621517" y="281614"/>
                </a:lnTo>
                <a:lnTo>
                  <a:pt x="574139" y="277777"/>
                </a:lnTo>
                <a:lnTo>
                  <a:pt x="527141" y="271903"/>
                </a:lnTo>
                <a:lnTo>
                  <a:pt x="480677" y="263996"/>
                </a:lnTo>
                <a:lnTo>
                  <a:pt x="434901" y="254057"/>
                </a:lnTo>
                <a:lnTo>
                  <a:pt x="389966" y="242089"/>
                </a:lnTo>
                <a:lnTo>
                  <a:pt x="346026" y="228094"/>
                </a:lnTo>
                <a:lnTo>
                  <a:pt x="303234" y="212074"/>
                </a:lnTo>
                <a:lnTo>
                  <a:pt x="261746" y="194032"/>
                </a:lnTo>
                <a:lnTo>
                  <a:pt x="221714" y="173970"/>
                </a:lnTo>
                <a:lnTo>
                  <a:pt x="183292" y="151890"/>
                </a:lnTo>
                <a:lnTo>
                  <a:pt x="146633" y="127794"/>
                </a:lnTo>
                <a:lnTo>
                  <a:pt x="111893" y="101684"/>
                </a:lnTo>
                <a:lnTo>
                  <a:pt x="79224" y="73563"/>
                </a:lnTo>
                <a:lnTo>
                  <a:pt x="58007" y="52566"/>
                </a:lnTo>
                <a:lnTo>
                  <a:pt x="43184" y="65244"/>
                </a:lnTo>
                <a:lnTo>
                  <a:pt x="96535" y="114343"/>
                </a:lnTo>
                <a:lnTo>
                  <a:pt x="130763" y="140419"/>
                </a:lnTo>
                <a:lnTo>
                  <a:pt x="166872" y="164558"/>
                </a:lnTo>
                <a:lnTo>
                  <a:pt x="204716" y="186757"/>
                </a:lnTo>
                <a:lnTo>
                  <a:pt x="244150" y="207014"/>
                </a:lnTo>
                <a:lnTo>
                  <a:pt x="285028" y="225327"/>
                </a:lnTo>
                <a:lnTo>
                  <a:pt x="327207" y="241693"/>
                </a:lnTo>
                <a:lnTo>
                  <a:pt x="370540" y="256110"/>
                </a:lnTo>
                <a:lnTo>
                  <a:pt x="414882" y="268577"/>
                </a:lnTo>
                <a:lnTo>
                  <a:pt x="460088" y="279089"/>
                </a:lnTo>
                <a:lnTo>
                  <a:pt x="506012" y="287646"/>
                </a:lnTo>
                <a:lnTo>
                  <a:pt x="552510" y="294244"/>
                </a:lnTo>
                <a:lnTo>
                  <a:pt x="599436" y="298882"/>
                </a:lnTo>
                <a:lnTo>
                  <a:pt x="646645" y="301557"/>
                </a:lnTo>
                <a:lnTo>
                  <a:pt x="693992" y="302267"/>
                </a:lnTo>
                <a:lnTo>
                  <a:pt x="741331" y="301010"/>
                </a:lnTo>
                <a:lnTo>
                  <a:pt x="788518" y="297783"/>
                </a:lnTo>
                <a:lnTo>
                  <a:pt x="835406" y="292584"/>
                </a:lnTo>
                <a:lnTo>
                  <a:pt x="881852" y="285410"/>
                </a:lnTo>
                <a:lnTo>
                  <a:pt x="927708" y="276260"/>
                </a:lnTo>
                <a:lnTo>
                  <a:pt x="972831" y="265130"/>
                </a:lnTo>
                <a:lnTo>
                  <a:pt x="1017075" y="252020"/>
                </a:lnTo>
                <a:lnTo>
                  <a:pt x="1060295" y="236925"/>
                </a:lnTo>
                <a:lnTo>
                  <a:pt x="1102345" y="219845"/>
                </a:lnTo>
                <a:lnTo>
                  <a:pt x="1143081" y="200776"/>
                </a:lnTo>
                <a:lnTo>
                  <a:pt x="1182357" y="179717"/>
                </a:lnTo>
                <a:lnTo>
                  <a:pt x="1220027" y="156665"/>
                </a:lnTo>
                <a:lnTo>
                  <a:pt x="1255948" y="131618"/>
                </a:lnTo>
                <a:lnTo>
                  <a:pt x="1289972" y="104573"/>
                </a:lnTo>
                <a:lnTo>
                  <a:pt x="1321956" y="75528"/>
                </a:lnTo>
                <a:lnTo>
                  <a:pt x="1351753" y="44481"/>
                </a:lnTo>
                <a:lnTo>
                  <a:pt x="1379220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8024" y="4299740"/>
            <a:ext cx="480059" cy="539115"/>
          </a:xfrm>
          <a:custGeom>
            <a:avLst/>
            <a:gdLst/>
            <a:ahLst/>
            <a:cxnLst/>
            <a:rect l="l" t="t" r="r" b="b"/>
            <a:pathLst>
              <a:path w="480060" h="539114">
                <a:moveTo>
                  <a:pt x="423981" y="40812"/>
                </a:moveTo>
                <a:lnTo>
                  <a:pt x="397861" y="25836"/>
                </a:lnTo>
                <a:lnTo>
                  <a:pt x="359603" y="11175"/>
                </a:lnTo>
                <a:lnTo>
                  <a:pt x="320518" y="2666"/>
                </a:lnTo>
                <a:lnTo>
                  <a:pt x="281191" y="0"/>
                </a:lnTo>
                <a:lnTo>
                  <a:pt x="242208" y="2864"/>
                </a:lnTo>
                <a:lnTo>
                  <a:pt x="204153" y="10950"/>
                </a:lnTo>
                <a:lnTo>
                  <a:pt x="167612" y="23946"/>
                </a:lnTo>
                <a:lnTo>
                  <a:pt x="133169" y="41542"/>
                </a:lnTo>
                <a:lnTo>
                  <a:pt x="101411" y="63426"/>
                </a:lnTo>
                <a:lnTo>
                  <a:pt x="72923" y="89289"/>
                </a:lnTo>
                <a:lnTo>
                  <a:pt x="48288" y="118819"/>
                </a:lnTo>
                <a:lnTo>
                  <a:pt x="28094" y="151707"/>
                </a:lnTo>
                <a:lnTo>
                  <a:pt x="12924" y="187640"/>
                </a:lnTo>
                <a:lnTo>
                  <a:pt x="3364" y="226310"/>
                </a:lnTo>
                <a:lnTo>
                  <a:pt x="0" y="267404"/>
                </a:lnTo>
                <a:lnTo>
                  <a:pt x="3415" y="310613"/>
                </a:lnTo>
                <a:lnTo>
                  <a:pt x="14994" y="355280"/>
                </a:lnTo>
                <a:lnTo>
                  <a:pt x="20278" y="367184"/>
                </a:lnTo>
                <a:lnTo>
                  <a:pt x="20278" y="249789"/>
                </a:lnTo>
                <a:lnTo>
                  <a:pt x="27191" y="207846"/>
                </a:lnTo>
                <a:lnTo>
                  <a:pt x="40919" y="169146"/>
                </a:lnTo>
                <a:lnTo>
                  <a:pt x="60701" y="134056"/>
                </a:lnTo>
                <a:lnTo>
                  <a:pt x="85777" y="102942"/>
                </a:lnTo>
                <a:lnTo>
                  <a:pt x="115383" y="76170"/>
                </a:lnTo>
                <a:lnTo>
                  <a:pt x="148760" y="54105"/>
                </a:lnTo>
                <a:lnTo>
                  <a:pt x="185146" y="37114"/>
                </a:lnTo>
                <a:lnTo>
                  <a:pt x="223780" y="25562"/>
                </a:lnTo>
                <a:lnTo>
                  <a:pt x="263901" y="19816"/>
                </a:lnTo>
                <a:lnTo>
                  <a:pt x="304747" y="20241"/>
                </a:lnTo>
                <a:lnTo>
                  <a:pt x="345558" y="27203"/>
                </a:lnTo>
                <a:lnTo>
                  <a:pt x="385571" y="41068"/>
                </a:lnTo>
                <a:lnTo>
                  <a:pt x="412267" y="55739"/>
                </a:lnTo>
                <a:lnTo>
                  <a:pt x="423981" y="40812"/>
                </a:lnTo>
                <a:close/>
              </a:path>
              <a:path w="480060" h="539114">
                <a:moveTo>
                  <a:pt x="472045" y="466061"/>
                </a:moveTo>
                <a:lnTo>
                  <a:pt x="459853" y="451583"/>
                </a:lnTo>
                <a:lnTo>
                  <a:pt x="425251" y="477940"/>
                </a:lnTo>
                <a:lnTo>
                  <a:pt x="388162" y="497684"/>
                </a:lnTo>
                <a:lnTo>
                  <a:pt x="349332" y="511025"/>
                </a:lnTo>
                <a:lnTo>
                  <a:pt x="309508" y="518169"/>
                </a:lnTo>
                <a:lnTo>
                  <a:pt x="269437" y="519326"/>
                </a:lnTo>
                <a:lnTo>
                  <a:pt x="229867" y="514704"/>
                </a:lnTo>
                <a:lnTo>
                  <a:pt x="191543" y="504509"/>
                </a:lnTo>
                <a:lnTo>
                  <a:pt x="155214" y="488951"/>
                </a:lnTo>
                <a:lnTo>
                  <a:pt x="121626" y="468237"/>
                </a:lnTo>
                <a:lnTo>
                  <a:pt x="91525" y="442575"/>
                </a:lnTo>
                <a:lnTo>
                  <a:pt x="65659" y="412173"/>
                </a:lnTo>
                <a:lnTo>
                  <a:pt x="44776" y="377240"/>
                </a:lnTo>
                <a:lnTo>
                  <a:pt x="29620" y="337984"/>
                </a:lnTo>
                <a:lnTo>
                  <a:pt x="20941" y="294611"/>
                </a:lnTo>
                <a:lnTo>
                  <a:pt x="20278" y="249789"/>
                </a:lnTo>
                <a:lnTo>
                  <a:pt x="20278" y="367184"/>
                </a:lnTo>
                <a:lnTo>
                  <a:pt x="56338" y="431302"/>
                </a:lnTo>
                <a:lnTo>
                  <a:pt x="84634" y="462260"/>
                </a:lnTo>
                <a:lnTo>
                  <a:pt x="117032" y="488253"/>
                </a:lnTo>
                <a:lnTo>
                  <a:pt x="152800" y="509082"/>
                </a:lnTo>
                <a:lnTo>
                  <a:pt x="191201" y="524550"/>
                </a:lnTo>
                <a:lnTo>
                  <a:pt x="231501" y="534457"/>
                </a:lnTo>
                <a:lnTo>
                  <a:pt x="272965" y="538607"/>
                </a:lnTo>
                <a:lnTo>
                  <a:pt x="314860" y="536802"/>
                </a:lnTo>
                <a:lnTo>
                  <a:pt x="356450" y="528842"/>
                </a:lnTo>
                <a:lnTo>
                  <a:pt x="397000" y="514531"/>
                </a:lnTo>
                <a:lnTo>
                  <a:pt x="435777" y="493670"/>
                </a:lnTo>
                <a:lnTo>
                  <a:pt x="472045" y="466061"/>
                </a:lnTo>
                <a:close/>
              </a:path>
              <a:path w="480060" h="539114">
                <a:moveTo>
                  <a:pt x="434707" y="84454"/>
                </a:moveTo>
                <a:lnTo>
                  <a:pt x="434707" y="46961"/>
                </a:lnTo>
                <a:lnTo>
                  <a:pt x="424026" y="62201"/>
                </a:lnTo>
                <a:lnTo>
                  <a:pt x="412267" y="55739"/>
                </a:lnTo>
                <a:lnTo>
                  <a:pt x="395832" y="76679"/>
                </a:lnTo>
                <a:lnTo>
                  <a:pt x="434707" y="84454"/>
                </a:lnTo>
                <a:close/>
              </a:path>
              <a:path w="480060" h="539114">
                <a:moveTo>
                  <a:pt x="434707" y="46961"/>
                </a:moveTo>
                <a:lnTo>
                  <a:pt x="423981" y="40812"/>
                </a:lnTo>
                <a:lnTo>
                  <a:pt x="412267" y="55739"/>
                </a:lnTo>
                <a:lnTo>
                  <a:pt x="424026" y="62201"/>
                </a:lnTo>
                <a:lnTo>
                  <a:pt x="434707" y="46961"/>
                </a:lnTo>
                <a:close/>
              </a:path>
              <a:path w="480060" h="539114">
                <a:moveTo>
                  <a:pt x="479652" y="93443"/>
                </a:moveTo>
                <a:lnTo>
                  <a:pt x="443076" y="16481"/>
                </a:lnTo>
                <a:lnTo>
                  <a:pt x="423981" y="40812"/>
                </a:lnTo>
                <a:lnTo>
                  <a:pt x="434707" y="46961"/>
                </a:lnTo>
                <a:lnTo>
                  <a:pt x="434707" y="84454"/>
                </a:lnTo>
                <a:lnTo>
                  <a:pt x="479652" y="934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55077" y="4300447"/>
            <a:ext cx="479425" cy="537845"/>
          </a:xfrm>
          <a:custGeom>
            <a:avLst/>
            <a:gdLst/>
            <a:ahLst/>
            <a:cxnLst/>
            <a:rect l="l" t="t" r="r" b="b"/>
            <a:pathLst>
              <a:path w="479425" h="537845">
                <a:moveTo>
                  <a:pt x="83820" y="461543"/>
                </a:moveTo>
                <a:lnTo>
                  <a:pt x="0" y="444779"/>
                </a:lnTo>
                <a:lnTo>
                  <a:pt x="36588" y="521741"/>
                </a:lnTo>
                <a:lnTo>
                  <a:pt x="44970" y="511058"/>
                </a:lnTo>
                <a:lnTo>
                  <a:pt x="44970" y="491261"/>
                </a:lnTo>
                <a:lnTo>
                  <a:pt x="55642" y="476024"/>
                </a:lnTo>
                <a:lnTo>
                  <a:pt x="67354" y="482529"/>
                </a:lnTo>
                <a:lnTo>
                  <a:pt x="83820" y="461543"/>
                </a:lnTo>
                <a:close/>
              </a:path>
              <a:path w="479425" h="537845">
                <a:moveTo>
                  <a:pt x="479360" y="279476"/>
                </a:moveTo>
                <a:lnTo>
                  <a:pt x="476250" y="227609"/>
                </a:lnTo>
                <a:lnTo>
                  <a:pt x="464668" y="182968"/>
                </a:lnTo>
                <a:lnTo>
                  <a:pt x="446775" y="142714"/>
                </a:lnTo>
                <a:lnTo>
                  <a:pt x="423306" y="107040"/>
                </a:lnTo>
                <a:lnTo>
                  <a:pt x="394998" y="76140"/>
                </a:lnTo>
                <a:lnTo>
                  <a:pt x="362585" y="50207"/>
                </a:lnTo>
                <a:lnTo>
                  <a:pt x="326805" y="29432"/>
                </a:lnTo>
                <a:lnTo>
                  <a:pt x="288393" y="14011"/>
                </a:lnTo>
                <a:lnTo>
                  <a:pt x="248084" y="4136"/>
                </a:lnTo>
                <a:lnTo>
                  <a:pt x="206615" y="0"/>
                </a:lnTo>
                <a:lnTo>
                  <a:pt x="164721" y="1795"/>
                </a:lnTo>
                <a:lnTo>
                  <a:pt x="123139" y="9716"/>
                </a:lnTo>
                <a:lnTo>
                  <a:pt x="82604" y="23955"/>
                </a:lnTo>
                <a:lnTo>
                  <a:pt x="43852" y="44706"/>
                </a:lnTo>
                <a:lnTo>
                  <a:pt x="7620" y="72161"/>
                </a:lnTo>
                <a:lnTo>
                  <a:pt x="19812" y="86639"/>
                </a:lnTo>
                <a:lnTo>
                  <a:pt x="54544" y="60438"/>
                </a:lnTo>
                <a:lnTo>
                  <a:pt x="91706" y="40807"/>
                </a:lnTo>
                <a:lnTo>
                  <a:pt x="130559" y="27543"/>
                </a:lnTo>
                <a:lnTo>
                  <a:pt x="170368" y="20443"/>
                </a:lnTo>
                <a:lnTo>
                  <a:pt x="210393" y="19302"/>
                </a:lnTo>
                <a:lnTo>
                  <a:pt x="249898" y="23918"/>
                </a:lnTo>
                <a:lnTo>
                  <a:pt x="288145" y="34085"/>
                </a:lnTo>
                <a:lnTo>
                  <a:pt x="324397" y="49601"/>
                </a:lnTo>
                <a:lnTo>
                  <a:pt x="357917" y="70262"/>
                </a:lnTo>
                <a:lnTo>
                  <a:pt x="387967" y="95864"/>
                </a:lnTo>
                <a:lnTo>
                  <a:pt x="413811" y="126204"/>
                </a:lnTo>
                <a:lnTo>
                  <a:pt x="434709" y="161078"/>
                </a:lnTo>
                <a:lnTo>
                  <a:pt x="449926" y="200281"/>
                </a:lnTo>
                <a:lnTo>
                  <a:pt x="458724" y="243611"/>
                </a:lnTo>
                <a:lnTo>
                  <a:pt x="459479" y="288394"/>
                </a:lnTo>
                <a:lnTo>
                  <a:pt x="459479" y="366336"/>
                </a:lnTo>
                <a:lnTo>
                  <a:pt x="472200" y="329921"/>
                </a:lnTo>
                <a:lnTo>
                  <a:pt x="479360" y="279476"/>
                </a:lnTo>
                <a:close/>
              </a:path>
              <a:path w="479425" h="537845">
                <a:moveTo>
                  <a:pt x="67354" y="482529"/>
                </a:moveTo>
                <a:lnTo>
                  <a:pt x="55638" y="476021"/>
                </a:lnTo>
                <a:lnTo>
                  <a:pt x="44970" y="491261"/>
                </a:lnTo>
                <a:lnTo>
                  <a:pt x="55642" y="497456"/>
                </a:lnTo>
                <a:lnTo>
                  <a:pt x="67354" y="482529"/>
                </a:lnTo>
                <a:close/>
              </a:path>
              <a:path w="479425" h="537845">
                <a:moveTo>
                  <a:pt x="55642" y="497456"/>
                </a:moveTo>
                <a:lnTo>
                  <a:pt x="44970" y="491261"/>
                </a:lnTo>
                <a:lnTo>
                  <a:pt x="44970" y="511058"/>
                </a:lnTo>
                <a:lnTo>
                  <a:pt x="55642" y="497456"/>
                </a:lnTo>
                <a:close/>
              </a:path>
              <a:path w="479425" h="537845">
                <a:moveTo>
                  <a:pt x="459479" y="366336"/>
                </a:moveTo>
                <a:lnTo>
                  <a:pt x="459479" y="288394"/>
                </a:lnTo>
                <a:lnTo>
                  <a:pt x="452620" y="330339"/>
                </a:lnTo>
                <a:lnTo>
                  <a:pt x="438912" y="369072"/>
                </a:lnTo>
                <a:lnTo>
                  <a:pt x="419123" y="404219"/>
                </a:lnTo>
                <a:lnTo>
                  <a:pt x="394021" y="435404"/>
                </a:lnTo>
                <a:lnTo>
                  <a:pt x="364373" y="462254"/>
                </a:lnTo>
                <a:lnTo>
                  <a:pt x="330947" y="484394"/>
                </a:lnTo>
                <a:lnTo>
                  <a:pt x="294510" y="501449"/>
                </a:lnTo>
                <a:lnTo>
                  <a:pt x="255830" y="513044"/>
                </a:lnTo>
                <a:lnTo>
                  <a:pt x="215673" y="518806"/>
                </a:lnTo>
                <a:lnTo>
                  <a:pt x="174809" y="518359"/>
                </a:lnTo>
                <a:lnTo>
                  <a:pt x="134003" y="511329"/>
                </a:lnTo>
                <a:lnTo>
                  <a:pt x="94024" y="497341"/>
                </a:lnTo>
                <a:lnTo>
                  <a:pt x="67354" y="482529"/>
                </a:lnTo>
                <a:lnTo>
                  <a:pt x="55642" y="497456"/>
                </a:lnTo>
                <a:lnTo>
                  <a:pt x="85294" y="514669"/>
                </a:lnTo>
                <a:lnTo>
                  <a:pt x="129502" y="529929"/>
                </a:lnTo>
                <a:lnTo>
                  <a:pt x="176083" y="537271"/>
                </a:lnTo>
                <a:lnTo>
                  <a:pt x="223522" y="536922"/>
                </a:lnTo>
                <a:lnTo>
                  <a:pt x="270308" y="529113"/>
                </a:lnTo>
                <a:lnTo>
                  <a:pt x="314927" y="514070"/>
                </a:lnTo>
                <a:lnTo>
                  <a:pt x="355866" y="492023"/>
                </a:lnTo>
                <a:lnTo>
                  <a:pt x="396602" y="459996"/>
                </a:lnTo>
                <a:lnTo>
                  <a:pt x="430070" y="421454"/>
                </a:lnTo>
                <a:lnTo>
                  <a:pt x="455520" y="377671"/>
                </a:lnTo>
                <a:lnTo>
                  <a:pt x="459479" y="366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639337" y="5106416"/>
            <a:ext cx="5721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D=0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1141" y="4801616"/>
            <a:ext cx="5721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D=0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42941" y="4801616"/>
            <a:ext cx="5721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D=1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37687" y="4385564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11040" y="4401718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08555" y="2987547"/>
            <a:ext cx="1905635" cy="1089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-745" dirty="0">
                <a:solidFill>
                  <a:srgbClr val="00B050"/>
                </a:solidFill>
                <a:latin typeface="Lucida Sans" panose="020B0602030504020204"/>
                <a:cs typeface="Lucida Sans" panose="020B0602030504020204"/>
              </a:rPr>
              <a:t>.／	</a:t>
            </a:r>
            <a:r>
              <a:rPr sz="2800" b="1" spc="-5" dirty="0">
                <a:solidFill>
                  <a:srgbClr val="00B050"/>
                </a:solidFill>
                <a:latin typeface="微软雅黑" panose="020B0503020204020204" charset="-122"/>
                <a:cs typeface="微软雅黑" panose="020B0503020204020204" charset="-122"/>
              </a:rPr>
              <a:t>状态图：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26820">
              <a:lnSpc>
                <a:spcPct val="100000"/>
              </a:lnSpc>
              <a:spcBef>
                <a:spcPts val="2245"/>
              </a:spcBef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D=1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005223" y="159006"/>
            <a:ext cx="223774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门控 </a:t>
            </a:r>
            <a:r>
              <a:rPr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pc="-229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pc="-5" dirty="0"/>
              <a:t>锁存器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8467725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787" y="998728"/>
            <a:ext cx="598487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-745" dirty="0">
                <a:solidFill>
                  <a:srgbClr val="00B050"/>
                </a:solidFill>
                <a:latin typeface="Lucida Sans" panose="020B0602030504020204"/>
                <a:cs typeface="Lucida Sans" panose="020B0602030504020204"/>
              </a:rPr>
              <a:t>.／	</a:t>
            </a:r>
            <a:r>
              <a:rPr sz="2800" b="1" spc="-5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solidFill>
                  <a:srgbClr val="00B050"/>
                </a:solidFill>
                <a:latin typeface="微软雅黑" panose="020B0503020204020204" charset="-122"/>
                <a:cs typeface="微软雅黑" panose="020B0503020204020204" charset="-122"/>
              </a:rPr>
              <a:t>锁存器工作波形图</a:t>
            </a:r>
            <a:r>
              <a:rPr sz="2800" b="1" spc="-5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:</a:t>
            </a:r>
            <a:r>
              <a:rPr sz="2800" b="1" spc="-50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(</a:t>
            </a:r>
            <a:r>
              <a:rPr sz="2800" b="1" spc="-5" dirty="0">
                <a:solidFill>
                  <a:srgbClr val="00B050"/>
                </a:solidFill>
                <a:latin typeface="微软雅黑" panose="020B0503020204020204" charset="-122"/>
                <a:cs typeface="微软雅黑" panose="020B0503020204020204" charset="-122"/>
              </a:rPr>
              <a:t>假设初态为</a:t>
            </a:r>
            <a:r>
              <a:rPr sz="2800" b="1" spc="-5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0)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1261" y="287147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97061" y="241427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97061" y="241427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59061" y="241427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59061" y="287147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21061" y="241427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21061" y="241427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83061" y="241427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3061" y="287147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7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49848" y="241427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49848" y="241427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59448" y="241427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59448" y="287147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92848" y="241427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92848" y="241427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11261" y="370967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40061" y="325247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40061" y="325247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11661" y="325247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11661" y="370967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29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54648" y="325247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54648" y="325247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097648" y="325247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97648" y="370967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0061" y="3633470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0"/>
                </a:moveTo>
                <a:lnTo>
                  <a:pt x="0" y="129540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21061" y="287147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20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83061" y="287147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11661" y="2871470"/>
            <a:ext cx="0" cy="2057400"/>
          </a:xfrm>
          <a:custGeom>
            <a:avLst/>
            <a:gdLst/>
            <a:ahLst/>
            <a:cxnLst/>
            <a:rect l="l" t="t" r="r" b="b"/>
            <a:pathLst>
              <a:path h="2057400">
                <a:moveTo>
                  <a:pt x="0" y="0"/>
                </a:moveTo>
                <a:lnTo>
                  <a:pt x="0" y="205740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54648" y="2414270"/>
            <a:ext cx="0" cy="2590800"/>
          </a:xfrm>
          <a:custGeom>
            <a:avLst/>
            <a:gdLst/>
            <a:ahLst/>
            <a:cxnLst/>
            <a:rect l="l" t="t" r="r" b="b"/>
            <a:pathLst>
              <a:path h="2590800">
                <a:moveTo>
                  <a:pt x="0" y="0"/>
                </a:moveTo>
                <a:lnTo>
                  <a:pt x="0" y="259080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59448" y="2871470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0"/>
                </a:moveTo>
                <a:lnTo>
                  <a:pt x="0" y="129540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92848" y="2795270"/>
            <a:ext cx="0" cy="1752600"/>
          </a:xfrm>
          <a:custGeom>
            <a:avLst/>
            <a:gdLst/>
            <a:ahLst/>
            <a:cxnLst/>
            <a:rect l="l" t="t" r="r" b="b"/>
            <a:pathLst>
              <a:path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97648" y="2414270"/>
            <a:ext cx="0" cy="2590800"/>
          </a:xfrm>
          <a:custGeom>
            <a:avLst/>
            <a:gdLst/>
            <a:ahLst/>
            <a:cxnLst/>
            <a:rect l="l" t="t" r="r" b="b"/>
            <a:pathLst>
              <a:path h="2590800">
                <a:moveTo>
                  <a:pt x="0" y="0"/>
                </a:moveTo>
                <a:lnTo>
                  <a:pt x="0" y="259080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11261" y="4471670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7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21061" y="401447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21061" y="409067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83061" y="401447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83061" y="447167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5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954648" y="409067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54648" y="409067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259448" y="409067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259448" y="4471670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792848" y="409067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792848" y="409067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141355" y="2540253"/>
            <a:ext cx="318770" cy="211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 indent="-16510">
              <a:lnSpc>
                <a:spcPct val="100000"/>
              </a:lnSpc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D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28575" marR="5080">
              <a:lnSpc>
                <a:spcPct val="179000"/>
              </a:lnSpc>
              <a:spcBef>
                <a:spcPts val="1200"/>
              </a:spcBef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C  Q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979555" y="4547870"/>
            <a:ext cx="6350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锁存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55955" y="4547870"/>
            <a:ext cx="10922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跟</a:t>
            </a:r>
            <a:r>
              <a:rPr sz="2400" b="1" spc="5" dirty="0">
                <a:latin typeface="微软雅黑" panose="020B0503020204020204" charset="-122"/>
                <a:cs typeface="微软雅黑" panose="020B0503020204020204" charset="-122"/>
              </a:rPr>
              <a:t>随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D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03785" y="4547870"/>
            <a:ext cx="28454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0265" algn="l"/>
                <a:tab pos="2221865" algn="l"/>
              </a:tabLst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锁存	</a:t>
            </a:r>
            <a:r>
              <a:rPr sz="2400" b="1" spc="-1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跟</a:t>
            </a:r>
            <a:r>
              <a:rPr sz="2400" b="1" spc="5" dirty="0">
                <a:latin typeface="微软雅黑" panose="020B0503020204020204" charset="-122"/>
                <a:cs typeface="微软雅黑" panose="020B0503020204020204" charset="-122"/>
              </a:rPr>
              <a:t>随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400" b="1" dirty="0">
                <a:latin typeface="Times New Roman" panose="02020503050405090304"/>
                <a:cs typeface="Times New Roman" panose="02020503050405090304"/>
              </a:rPr>
              <a:t>	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锁存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3022733" y="176529"/>
            <a:ext cx="223774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门控 </a:t>
            </a:r>
            <a:r>
              <a:rPr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pc="-229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pc="-5" dirty="0"/>
              <a:t>锁存器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467725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07859" y="1831848"/>
          <a:ext cx="7652384" cy="3425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5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7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41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85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1125855">
                        <a:lnSpc>
                          <a:spcPct val="100000"/>
                        </a:lnSpc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型号</a:t>
                      </a:r>
                      <a:endParaRPr sz="2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85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功能</a:t>
                      </a:r>
                      <a:endParaRPr sz="2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109982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74279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1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Times New Roman" panose="02020503050405090304"/>
                          <a:cs typeface="Times New Roman" panose="02020503050405090304"/>
                        </a:rPr>
                        <a:t>4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r>
                        <a:rPr sz="2400" b="1" spc="-10" dirty="0">
                          <a:latin typeface="Times New Roman" panose="02020503050405090304"/>
                          <a:cs typeface="Times New Roman" panose="02020503050405090304"/>
                        </a:rPr>
                        <a:t>RS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锁存器（输入低电平有效）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7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22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109982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74375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sz="22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Times New Roman" panose="02020503050405090304"/>
                          <a:cs typeface="Times New Roman" panose="02020503050405090304"/>
                        </a:rPr>
                        <a:t>4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位门控</a:t>
                      </a:r>
                      <a:r>
                        <a:rPr sz="2400" b="1" spc="-10" dirty="0">
                          <a:latin typeface="Times New Roman" panose="02020503050405090304"/>
                          <a:cs typeface="Times New Roman" panose="02020503050405090304"/>
                        </a:rPr>
                        <a:t>D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锁存器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1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109982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74373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Times New Roman" panose="02020503050405090304"/>
                          <a:cs typeface="Times New Roman" panose="02020503050405090304"/>
                        </a:rPr>
                        <a:t>8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位门控</a:t>
                      </a:r>
                      <a:r>
                        <a:rPr sz="2400" b="1" spc="-10" dirty="0">
                          <a:latin typeface="Times New Roman" panose="02020503050405090304"/>
                          <a:cs typeface="Times New Roman" panose="02020503050405090304"/>
                        </a:rPr>
                        <a:t>D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锁存器（三态输出）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909957" y="166623"/>
            <a:ext cx="2513965" cy="1396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集成锁存器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ts val="3295"/>
              </a:lnSpc>
            </a:pP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部分集成锁存器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467725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132" y="166623"/>
            <a:ext cx="8735695" cy="599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7555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触发器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indent="710565">
              <a:lnSpc>
                <a:spcPct val="154000"/>
              </a:lnSpc>
              <a:spcBef>
                <a:spcPts val="1580"/>
              </a:spcBef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利用一个称为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“</a:t>
            </a:r>
            <a:r>
              <a:rPr sz="2800" b="1" spc="-5" dirty="0">
                <a:solidFill>
                  <a:srgbClr val="FF3300"/>
                </a:solidFill>
                <a:latin typeface="微软雅黑" panose="020B0503020204020204" charset="-122"/>
                <a:cs typeface="微软雅黑" panose="020B0503020204020204" charset="-122"/>
              </a:rPr>
              <a:t>时钟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”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的特殊</a:t>
            </a:r>
            <a:r>
              <a:rPr sz="2800" b="1" spc="-5" dirty="0">
                <a:solidFill>
                  <a:srgbClr val="FF3300"/>
                </a:solidFill>
                <a:latin typeface="微软雅黑" panose="020B0503020204020204" charset="-122"/>
                <a:cs typeface="微软雅黑" panose="020B0503020204020204" charset="-122"/>
              </a:rPr>
              <a:t>定时控制信号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去限制存  储单元状态</a:t>
            </a: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800" b="1" spc="-5" dirty="0">
                <a:solidFill>
                  <a:srgbClr val="FF3300"/>
                </a:solidFill>
                <a:latin typeface="微软雅黑" panose="020B0503020204020204" charset="-122"/>
                <a:cs typeface="微软雅黑" panose="020B0503020204020204" charset="-122"/>
              </a:rPr>
              <a:t>改变时</a:t>
            </a:r>
            <a:r>
              <a:rPr sz="2800" b="1" spc="-10" dirty="0">
                <a:solidFill>
                  <a:srgbClr val="FF3300"/>
                </a:solidFill>
                <a:latin typeface="微软雅黑" panose="020B0503020204020204" charset="-122"/>
                <a:cs typeface="微软雅黑" panose="020B0503020204020204" charset="-122"/>
              </a:rPr>
              <a:t>间</a:t>
            </a:r>
            <a:r>
              <a:rPr sz="2800" b="1" spc="35" dirty="0">
                <a:latin typeface="微软雅黑" panose="020B0503020204020204" charset="-122"/>
                <a:cs typeface="微软雅黑" panose="020B0503020204020204" charset="-122"/>
              </a:rPr>
              <a:t>,具有这种特点的存储单元电路称 </a:t>
            </a:r>
            <a:r>
              <a:rPr sz="2800" b="1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800" b="1" spc="-1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触发器（FF：Flip-Flop）</a:t>
            </a: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704850">
              <a:lnSpc>
                <a:spcPct val="100000"/>
              </a:lnSpc>
              <a:spcBef>
                <a:spcPts val="1740"/>
              </a:spcBef>
              <a:tabLst>
                <a:tab pos="1162050" algn="l"/>
              </a:tabLst>
            </a:pPr>
            <a:r>
              <a:rPr sz="2800" spc="-580" dirty="0">
                <a:solidFill>
                  <a:srgbClr val="7030A0"/>
                </a:solidFill>
                <a:latin typeface="Arial Unicode MS" panose="020B0604020202020204" charset="-122"/>
                <a:cs typeface="Arial Unicode MS" panose="020B0604020202020204" charset="-122"/>
              </a:rPr>
              <a:t>》	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主从触发器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704850">
              <a:lnSpc>
                <a:spcPct val="100000"/>
              </a:lnSpc>
              <a:spcBef>
                <a:spcPts val="1685"/>
              </a:spcBef>
              <a:tabLst>
                <a:tab pos="1162050" algn="l"/>
              </a:tabLst>
            </a:pPr>
            <a:r>
              <a:rPr sz="2800" spc="-580" dirty="0">
                <a:solidFill>
                  <a:srgbClr val="7030A0"/>
                </a:solidFill>
                <a:latin typeface="Arial Unicode MS" panose="020B0604020202020204" charset="-122"/>
                <a:cs typeface="Arial Unicode MS" panose="020B0604020202020204" charset="-122"/>
              </a:rPr>
              <a:t>》	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边沿触发器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82880" indent="710565" algn="just">
              <a:lnSpc>
                <a:spcPct val="150000"/>
              </a:lnSpc>
              <a:spcBef>
                <a:spcPts val="1440"/>
              </a:spcBef>
            </a:pPr>
            <a:r>
              <a:rPr sz="2800" b="1" spc="-5" dirty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边沿触发</a:t>
            </a:r>
            <a:r>
              <a:rPr sz="2800" b="1" dirty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器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的状态改变仅出现在时钟脉冲的上升沿  或者下降沿上，而在时钟为稳定</a:t>
            </a:r>
            <a:r>
              <a:rPr sz="2800" b="1" spc="5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800" b="1" spc="-10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5" dirty="0">
                <a:latin typeface="微软雅黑" panose="020B0503020204020204" charset="-122"/>
                <a:cs typeface="微软雅黑" panose="020B0503020204020204" charset="-122"/>
              </a:rPr>
              <a:t>或</a:t>
            </a:r>
            <a:r>
              <a:rPr sz="2800" b="1" spc="-1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期间，输入信号  都不能进入触发器。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8467725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spc="-5" dirty="0"/>
              <a:t>边沿触发器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776615" y="2741167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19515" y="26649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099"/>
                </a:ln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08511" y="2740152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48215" y="2741167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91115" y="26649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1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80111" y="2740152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48215" y="4188967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91115" y="41127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80111" y="4187952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76615" y="4188967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19515" y="41127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08511" y="4187952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3615" y="4188967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6515" y="41127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65511" y="4187952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91215" y="4188967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34115" y="41127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23111" y="4187952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57615" y="3122167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990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29215" y="3122167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990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57615" y="2207767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1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29215" y="2207767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4615" y="3807967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4615" y="380796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19415" y="3807967"/>
            <a:ext cx="381000" cy="1143000"/>
          </a:xfrm>
          <a:custGeom>
            <a:avLst/>
            <a:gdLst/>
            <a:ahLst/>
            <a:cxnLst/>
            <a:rect l="l" t="t" r="r" b="b"/>
            <a:pathLst>
              <a:path w="381000" h="1143000">
                <a:moveTo>
                  <a:pt x="0" y="0"/>
                </a:moveTo>
                <a:lnTo>
                  <a:pt x="381000" y="1143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00415" y="495096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52815" y="456996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19515" y="3769867"/>
            <a:ext cx="419100" cy="76200"/>
          </a:xfrm>
          <a:custGeom>
            <a:avLst/>
            <a:gdLst/>
            <a:ahLst/>
            <a:cxnLst/>
            <a:rect l="l" t="t" r="r" b="b"/>
            <a:pathLst>
              <a:path w="419100" h="76200">
                <a:moveTo>
                  <a:pt x="74287" y="28956"/>
                </a:moveTo>
                <a:lnTo>
                  <a:pt x="73140" y="23467"/>
                </a:lnTo>
                <a:lnTo>
                  <a:pt x="64865" y="11334"/>
                </a:lnTo>
                <a:lnTo>
                  <a:pt x="52732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38100" y="28956"/>
                </a:lnTo>
                <a:lnTo>
                  <a:pt x="74287" y="28956"/>
                </a:lnTo>
                <a:close/>
              </a:path>
              <a:path w="419100" h="76200">
                <a:moveTo>
                  <a:pt x="76200" y="38100"/>
                </a:moveTo>
                <a:lnTo>
                  <a:pt x="74287" y="28956"/>
                </a:lnTo>
                <a:lnTo>
                  <a:pt x="38100" y="28956"/>
                </a:lnTo>
                <a:lnTo>
                  <a:pt x="38100" y="48006"/>
                </a:lnTo>
                <a:lnTo>
                  <a:pt x="74173" y="48006"/>
                </a:lnTo>
                <a:lnTo>
                  <a:pt x="76200" y="38100"/>
                </a:lnTo>
                <a:close/>
              </a:path>
              <a:path w="419100" h="76200">
                <a:moveTo>
                  <a:pt x="74173" y="48006"/>
                </a:moveTo>
                <a:lnTo>
                  <a:pt x="38100" y="48006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4173" y="48006"/>
                </a:lnTo>
                <a:close/>
              </a:path>
              <a:path w="419100" h="76200">
                <a:moveTo>
                  <a:pt x="76200" y="48006"/>
                </a:moveTo>
                <a:lnTo>
                  <a:pt x="76200" y="38100"/>
                </a:lnTo>
                <a:lnTo>
                  <a:pt x="74173" y="48006"/>
                </a:lnTo>
                <a:lnTo>
                  <a:pt x="76200" y="48006"/>
                </a:lnTo>
                <a:close/>
              </a:path>
              <a:path w="419100" h="76200">
                <a:moveTo>
                  <a:pt x="419099" y="48006"/>
                </a:moveTo>
                <a:lnTo>
                  <a:pt x="419099" y="28956"/>
                </a:lnTo>
                <a:lnTo>
                  <a:pt x="74287" y="28956"/>
                </a:lnTo>
                <a:lnTo>
                  <a:pt x="76200" y="38100"/>
                </a:lnTo>
                <a:lnTo>
                  <a:pt x="76200" y="48006"/>
                </a:lnTo>
                <a:lnTo>
                  <a:pt x="419099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38615" y="3807967"/>
            <a:ext cx="533400" cy="1143000"/>
          </a:xfrm>
          <a:custGeom>
            <a:avLst/>
            <a:gdLst/>
            <a:ahLst/>
            <a:cxnLst/>
            <a:rect l="l" t="t" r="r" b="b"/>
            <a:pathLst>
              <a:path w="533400" h="1143000">
                <a:moveTo>
                  <a:pt x="0" y="0"/>
                </a:moveTo>
                <a:lnTo>
                  <a:pt x="533400" y="1143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72015" y="495096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00615" y="456996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76615" y="3807967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71815" y="3807967"/>
            <a:ext cx="304800" cy="1143000"/>
          </a:xfrm>
          <a:custGeom>
            <a:avLst/>
            <a:gdLst/>
            <a:ahLst/>
            <a:cxnLst/>
            <a:rect l="l" t="t" r="r" b="b"/>
            <a:pathLst>
              <a:path w="304800" h="1143000">
                <a:moveTo>
                  <a:pt x="304800" y="0"/>
                </a:moveTo>
                <a:lnTo>
                  <a:pt x="0" y="1143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67015" y="495096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67015" y="456996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10015" y="4569967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10015" y="5103367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29215" y="4569967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72215" y="3807967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91215" y="3807967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986415" y="3807967"/>
            <a:ext cx="304800" cy="1066800"/>
          </a:xfrm>
          <a:custGeom>
            <a:avLst/>
            <a:gdLst/>
            <a:ahLst/>
            <a:cxnLst/>
            <a:rect l="l" t="t" r="r" b="b"/>
            <a:pathLst>
              <a:path w="304800" h="1066800">
                <a:moveTo>
                  <a:pt x="30480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57815" y="487476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57815" y="4569967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491115" y="3769867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74287" y="28956"/>
                </a:moveTo>
                <a:lnTo>
                  <a:pt x="73140" y="23467"/>
                </a:lnTo>
                <a:lnTo>
                  <a:pt x="64865" y="11334"/>
                </a:lnTo>
                <a:lnTo>
                  <a:pt x="52732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38100" y="28956"/>
                </a:lnTo>
                <a:lnTo>
                  <a:pt x="74287" y="28956"/>
                </a:lnTo>
                <a:close/>
              </a:path>
              <a:path w="342900" h="76200">
                <a:moveTo>
                  <a:pt x="76200" y="38100"/>
                </a:moveTo>
                <a:lnTo>
                  <a:pt x="74287" y="28956"/>
                </a:lnTo>
                <a:lnTo>
                  <a:pt x="38100" y="28956"/>
                </a:lnTo>
                <a:lnTo>
                  <a:pt x="38100" y="48006"/>
                </a:lnTo>
                <a:lnTo>
                  <a:pt x="74173" y="48006"/>
                </a:lnTo>
                <a:lnTo>
                  <a:pt x="76200" y="38100"/>
                </a:lnTo>
                <a:close/>
              </a:path>
              <a:path w="342900" h="76200">
                <a:moveTo>
                  <a:pt x="74173" y="48006"/>
                </a:moveTo>
                <a:lnTo>
                  <a:pt x="38100" y="48006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4173" y="48006"/>
                </a:lnTo>
                <a:close/>
              </a:path>
              <a:path w="342900" h="76200">
                <a:moveTo>
                  <a:pt x="76200" y="48006"/>
                </a:moveTo>
                <a:lnTo>
                  <a:pt x="76200" y="38100"/>
                </a:lnTo>
                <a:lnTo>
                  <a:pt x="74173" y="48006"/>
                </a:lnTo>
                <a:lnTo>
                  <a:pt x="76200" y="48006"/>
                </a:lnTo>
                <a:close/>
              </a:path>
              <a:path w="342900" h="76200">
                <a:moveTo>
                  <a:pt x="342900" y="48006"/>
                </a:moveTo>
                <a:lnTo>
                  <a:pt x="342900" y="28956"/>
                </a:lnTo>
                <a:lnTo>
                  <a:pt x="74287" y="28956"/>
                </a:lnTo>
                <a:lnTo>
                  <a:pt x="76200" y="38100"/>
                </a:lnTo>
                <a:lnTo>
                  <a:pt x="76200" y="48006"/>
                </a:lnTo>
                <a:lnTo>
                  <a:pt x="342900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34015" y="3807967"/>
            <a:ext cx="381000" cy="1066800"/>
          </a:xfrm>
          <a:custGeom>
            <a:avLst/>
            <a:gdLst/>
            <a:ahLst/>
            <a:cxnLst/>
            <a:rect l="l" t="t" r="r" b="b"/>
            <a:pathLst>
              <a:path w="381000" h="1066800">
                <a:moveTo>
                  <a:pt x="0" y="0"/>
                </a:moveTo>
                <a:lnTo>
                  <a:pt x="381000" y="1066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43615" y="4569967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95915" y="4836667"/>
            <a:ext cx="76200" cy="419100"/>
          </a:xfrm>
          <a:custGeom>
            <a:avLst/>
            <a:gdLst/>
            <a:ahLst/>
            <a:cxnLst/>
            <a:rect l="l" t="t" r="r" b="b"/>
            <a:pathLst>
              <a:path w="76200" h="419100">
                <a:moveTo>
                  <a:pt x="76200" y="38100"/>
                </a:moveTo>
                <a:lnTo>
                  <a:pt x="73140" y="23467"/>
                </a:lnTo>
                <a:lnTo>
                  <a:pt x="64865" y="11334"/>
                </a:lnTo>
                <a:lnTo>
                  <a:pt x="52732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28193" y="74244"/>
                </a:lnTo>
                <a:lnTo>
                  <a:pt x="28193" y="38100"/>
                </a:lnTo>
                <a:lnTo>
                  <a:pt x="47243" y="38100"/>
                </a:lnTo>
                <a:lnTo>
                  <a:pt x="47243" y="74354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6200" y="38100"/>
                </a:lnTo>
                <a:close/>
              </a:path>
              <a:path w="76200" h="419100">
                <a:moveTo>
                  <a:pt x="47243" y="74354"/>
                </a:moveTo>
                <a:lnTo>
                  <a:pt x="47243" y="38100"/>
                </a:lnTo>
                <a:lnTo>
                  <a:pt x="28193" y="38100"/>
                </a:lnTo>
                <a:lnTo>
                  <a:pt x="28193" y="74244"/>
                </a:lnTo>
                <a:lnTo>
                  <a:pt x="38100" y="76200"/>
                </a:lnTo>
                <a:lnTo>
                  <a:pt x="47243" y="74354"/>
                </a:lnTo>
                <a:close/>
              </a:path>
              <a:path w="76200" h="419100">
                <a:moveTo>
                  <a:pt x="47243" y="419100"/>
                </a:moveTo>
                <a:lnTo>
                  <a:pt x="47243" y="74354"/>
                </a:lnTo>
                <a:lnTo>
                  <a:pt x="38100" y="76200"/>
                </a:lnTo>
                <a:lnTo>
                  <a:pt x="28193" y="74244"/>
                </a:lnTo>
                <a:lnTo>
                  <a:pt x="28193" y="419100"/>
                </a:lnTo>
                <a:lnTo>
                  <a:pt x="47243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38415" y="5255767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2895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38415" y="4569967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9815" y="456996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81415" y="4569967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824615" y="4569967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0"/>
                </a:moveTo>
                <a:lnTo>
                  <a:pt x="0" y="1295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81515" y="5065267"/>
            <a:ext cx="76200" cy="723900"/>
          </a:xfrm>
          <a:custGeom>
            <a:avLst/>
            <a:gdLst/>
            <a:ahLst/>
            <a:cxnLst/>
            <a:rect l="l" t="t" r="r" b="b"/>
            <a:pathLst>
              <a:path w="76200" h="723900">
                <a:moveTo>
                  <a:pt x="76200" y="38100"/>
                </a:moveTo>
                <a:lnTo>
                  <a:pt x="73140" y="23467"/>
                </a:lnTo>
                <a:lnTo>
                  <a:pt x="64865" y="11334"/>
                </a:lnTo>
                <a:lnTo>
                  <a:pt x="52732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28193" y="74244"/>
                </a:lnTo>
                <a:lnTo>
                  <a:pt x="28193" y="38100"/>
                </a:lnTo>
                <a:lnTo>
                  <a:pt x="47243" y="38100"/>
                </a:lnTo>
                <a:lnTo>
                  <a:pt x="47243" y="74354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6200" y="38100"/>
                </a:lnTo>
                <a:close/>
              </a:path>
              <a:path w="76200" h="723900">
                <a:moveTo>
                  <a:pt x="47243" y="74354"/>
                </a:moveTo>
                <a:lnTo>
                  <a:pt x="47243" y="38100"/>
                </a:lnTo>
                <a:lnTo>
                  <a:pt x="28193" y="38100"/>
                </a:lnTo>
                <a:lnTo>
                  <a:pt x="28193" y="74244"/>
                </a:lnTo>
                <a:lnTo>
                  <a:pt x="38100" y="76200"/>
                </a:lnTo>
                <a:lnTo>
                  <a:pt x="47243" y="74354"/>
                </a:lnTo>
                <a:close/>
              </a:path>
              <a:path w="76200" h="723900">
                <a:moveTo>
                  <a:pt x="47244" y="723900"/>
                </a:moveTo>
                <a:lnTo>
                  <a:pt x="47243" y="74354"/>
                </a:lnTo>
                <a:lnTo>
                  <a:pt x="38100" y="76200"/>
                </a:lnTo>
                <a:lnTo>
                  <a:pt x="28193" y="74244"/>
                </a:lnTo>
                <a:lnTo>
                  <a:pt x="28194" y="723900"/>
                </a:lnTo>
                <a:lnTo>
                  <a:pt x="47244" y="723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19515" y="2322067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74287" y="28955"/>
                </a:moveTo>
                <a:lnTo>
                  <a:pt x="73140" y="23467"/>
                </a:lnTo>
                <a:lnTo>
                  <a:pt x="64865" y="11334"/>
                </a:lnTo>
                <a:lnTo>
                  <a:pt x="52732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38100" y="28955"/>
                </a:lnTo>
                <a:lnTo>
                  <a:pt x="74287" y="28955"/>
                </a:lnTo>
                <a:close/>
              </a:path>
              <a:path w="342900" h="76200">
                <a:moveTo>
                  <a:pt x="76200" y="38099"/>
                </a:moveTo>
                <a:lnTo>
                  <a:pt x="74287" y="28955"/>
                </a:lnTo>
                <a:lnTo>
                  <a:pt x="38100" y="28955"/>
                </a:lnTo>
                <a:lnTo>
                  <a:pt x="38100" y="48005"/>
                </a:lnTo>
                <a:lnTo>
                  <a:pt x="74173" y="48005"/>
                </a:lnTo>
                <a:lnTo>
                  <a:pt x="76200" y="38099"/>
                </a:lnTo>
                <a:close/>
              </a:path>
              <a:path w="342900" h="76200">
                <a:moveTo>
                  <a:pt x="74173" y="48005"/>
                </a:moveTo>
                <a:lnTo>
                  <a:pt x="38100" y="48005"/>
                </a:lnTo>
                <a:lnTo>
                  <a:pt x="38100" y="76199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4173" y="48005"/>
                </a:lnTo>
                <a:close/>
              </a:path>
              <a:path w="342900" h="76200">
                <a:moveTo>
                  <a:pt x="76200" y="48005"/>
                </a:moveTo>
                <a:lnTo>
                  <a:pt x="76200" y="38099"/>
                </a:lnTo>
                <a:lnTo>
                  <a:pt x="74173" y="48005"/>
                </a:lnTo>
                <a:lnTo>
                  <a:pt x="76200" y="48005"/>
                </a:lnTo>
                <a:close/>
              </a:path>
              <a:path w="342900" h="76200">
                <a:moveTo>
                  <a:pt x="342900" y="48005"/>
                </a:moveTo>
                <a:lnTo>
                  <a:pt x="342900" y="28955"/>
                </a:lnTo>
                <a:lnTo>
                  <a:pt x="74287" y="28955"/>
                </a:lnTo>
                <a:lnTo>
                  <a:pt x="76200" y="38099"/>
                </a:lnTo>
                <a:lnTo>
                  <a:pt x="76200" y="48005"/>
                </a:lnTo>
                <a:lnTo>
                  <a:pt x="342900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462415" y="2360167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0" y="0"/>
                </a:moveTo>
                <a:lnTo>
                  <a:pt x="533400" y="99060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995815" y="335076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00615" y="3122167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57815" y="3122167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757815" y="335076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24415" y="3350767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48215" y="2322067"/>
            <a:ext cx="419100" cy="76200"/>
          </a:xfrm>
          <a:custGeom>
            <a:avLst/>
            <a:gdLst/>
            <a:ahLst/>
            <a:cxnLst/>
            <a:rect l="l" t="t" r="r" b="b"/>
            <a:pathLst>
              <a:path w="419100" h="76200">
                <a:moveTo>
                  <a:pt x="344745" y="28956"/>
                </a:moveTo>
                <a:lnTo>
                  <a:pt x="0" y="28956"/>
                </a:lnTo>
                <a:lnTo>
                  <a:pt x="0" y="48006"/>
                </a:lnTo>
                <a:lnTo>
                  <a:pt x="342900" y="48006"/>
                </a:lnTo>
                <a:lnTo>
                  <a:pt x="342900" y="38100"/>
                </a:lnTo>
                <a:lnTo>
                  <a:pt x="344745" y="28956"/>
                </a:lnTo>
                <a:close/>
              </a:path>
              <a:path w="419100" h="76200">
                <a:moveTo>
                  <a:pt x="381000" y="48006"/>
                </a:moveTo>
                <a:lnTo>
                  <a:pt x="381000" y="28956"/>
                </a:lnTo>
                <a:lnTo>
                  <a:pt x="344745" y="28956"/>
                </a:lnTo>
                <a:lnTo>
                  <a:pt x="342900" y="38100"/>
                </a:lnTo>
                <a:lnTo>
                  <a:pt x="344855" y="48006"/>
                </a:lnTo>
                <a:lnTo>
                  <a:pt x="381000" y="48006"/>
                </a:lnTo>
                <a:close/>
              </a:path>
              <a:path w="419100" h="76200">
                <a:moveTo>
                  <a:pt x="344855" y="48006"/>
                </a:moveTo>
                <a:lnTo>
                  <a:pt x="342900" y="38100"/>
                </a:lnTo>
                <a:lnTo>
                  <a:pt x="342900" y="48006"/>
                </a:lnTo>
                <a:lnTo>
                  <a:pt x="344855" y="48006"/>
                </a:lnTo>
                <a:close/>
              </a:path>
              <a:path w="419100" h="76200">
                <a:moveTo>
                  <a:pt x="419100" y="38100"/>
                </a:moveTo>
                <a:lnTo>
                  <a:pt x="416040" y="23467"/>
                </a:lnTo>
                <a:lnTo>
                  <a:pt x="407765" y="11334"/>
                </a:lnTo>
                <a:lnTo>
                  <a:pt x="395632" y="3059"/>
                </a:lnTo>
                <a:lnTo>
                  <a:pt x="381000" y="0"/>
                </a:lnTo>
                <a:lnTo>
                  <a:pt x="366045" y="3059"/>
                </a:lnTo>
                <a:lnTo>
                  <a:pt x="353949" y="11334"/>
                </a:lnTo>
                <a:lnTo>
                  <a:pt x="345852" y="23467"/>
                </a:lnTo>
                <a:lnTo>
                  <a:pt x="344745" y="28956"/>
                </a:lnTo>
                <a:lnTo>
                  <a:pt x="381000" y="28956"/>
                </a:lnTo>
                <a:lnTo>
                  <a:pt x="381000" y="76200"/>
                </a:lnTo>
                <a:lnTo>
                  <a:pt x="395632" y="73247"/>
                </a:lnTo>
                <a:lnTo>
                  <a:pt x="407765" y="65150"/>
                </a:lnTo>
                <a:lnTo>
                  <a:pt x="416040" y="53054"/>
                </a:lnTo>
                <a:lnTo>
                  <a:pt x="419100" y="38100"/>
                </a:lnTo>
                <a:close/>
              </a:path>
              <a:path w="419100" h="76200">
                <a:moveTo>
                  <a:pt x="381000" y="76200"/>
                </a:moveTo>
                <a:lnTo>
                  <a:pt x="381000" y="48006"/>
                </a:lnTo>
                <a:lnTo>
                  <a:pt x="344855" y="48006"/>
                </a:lnTo>
                <a:lnTo>
                  <a:pt x="345852" y="53054"/>
                </a:lnTo>
                <a:lnTo>
                  <a:pt x="353949" y="65151"/>
                </a:lnTo>
                <a:lnTo>
                  <a:pt x="366045" y="73247"/>
                </a:lnTo>
                <a:lnTo>
                  <a:pt x="3810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91015" y="2360167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457200" y="0"/>
                </a:moveTo>
                <a:lnTo>
                  <a:pt x="0" y="990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386215" y="335076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86215" y="3122167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29015" y="3122167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471815" y="335076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703455" y="5886448"/>
            <a:ext cx="5759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CLK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735707" y="5840013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D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958964" y="4873748"/>
            <a:ext cx="32829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454531" y="4972050"/>
            <a:ext cx="32766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111631" y="3159252"/>
            <a:ext cx="32766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84511" y="5026152"/>
            <a:ext cx="16700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S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25481" y="5178297"/>
            <a:ext cx="14478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latin typeface="Times New Roman" panose="02020503050405090304"/>
                <a:cs typeface="Times New Roman" panose="02020503050405090304"/>
              </a:rPr>
              <a:t>D</a:t>
            </a:r>
            <a:endParaRPr sz="13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094111" y="3159252"/>
            <a:ext cx="28575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4596015" y="4569967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665992" y="2021205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721487" y="2090420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929015" y="491286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424565" y="500811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215015" y="487476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81215" y="506526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109865" y="318922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128909" y="319836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738765" y="214147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263015" y="2509520"/>
            <a:ext cx="914400" cy="2133600"/>
          </a:xfrm>
          <a:custGeom>
            <a:avLst/>
            <a:gdLst/>
            <a:ahLst/>
            <a:cxnLst/>
            <a:rect l="l" t="t" r="r" b="b"/>
            <a:pathLst>
              <a:path w="914400" h="2133600">
                <a:moveTo>
                  <a:pt x="0" y="0"/>
                </a:moveTo>
                <a:lnTo>
                  <a:pt x="0" y="2133600"/>
                </a:lnTo>
                <a:lnTo>
                  <a:pt x="914400" y="21336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805815" y="32623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805815" y="388112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7312031" y="3064002"/>
            <a:ext cx="335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D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456666" y="3720950"/>
            <a:ext cx="33528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C</a:t>
            </a: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8177415" y="311912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253615" y="40335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7933061" y="2986278"/>
            <a:ext cx="222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Q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952092" y="3867030"/>
            <a:ext cx="222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Q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8177415" y="399237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48" y="73247"/>
                </a:lnTo>
                <a:lnTo>
                  <a:pt x="65146" y="65150"/>
                </a:lnTo>
                <a:lnTo>
                  <a:pt x="73245" y="53054"/>
                </a:lnTo>
                <a:lnTo>
                  <a:pt x="76200" y="38100"/>
                </a:lnTo>
                <a:lnTo>
                  <a:pt x="73245" y="23145"/>
                </a:lnTo>
                <a:lnTo>
                  <a:pt x="65146" y="11049"/>
                </a:lnTo>
                <a:lnTo>
                  <a:pt x="53048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263015" y="372872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63015" y="388112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186815" y="266192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48" y="73247"/>
                </a:lnTo>
                <a:lnTo>
                  <a:pt x="65146" y="65151"/>
                </a:lnTo>
                <a:lnTo>
                  <a:pt x="73245" y="53054"/>
                </a:lnTo>
                <a:lnTo>
                  <a:pt x="76200" y="38100"/>
                </a:lnTo>
                <a:lnTo>
                  <a:pt x="73245" y="23145"/>
                </a:lnTo>
                <a:lnTo>
                  <a:pt x="65146" y="11049"/>
                </a:lnTo>
                <a:lnTo>
                  <a:pt x="53048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186815" y="441452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48" y="73247"/>
                </a:lnTo>
                <a:lnTo>
                  <a:pt x="65146" y="65150"/>
                </a:lnTo>
                <a:lnTo>
                  <a:pt x="73245" y="53054"/>
                </a:lnTo>
                <a:lnTo>
                  <a:pt x="76200" y="38100"/>
                </a:lnTo>
                <a:lnTo>
                  <a:pt x="73245" y="23145"/>
                </a:lnTo>
                <a:lnTo>
                  <a:pt x="65146" y="11049"/>
                </a:lnTo>
                <a:lnTo>
                  <a:pt x="53048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7326509" y="2562097"/>
            <a:ext cx="15303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S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323537" y="4314774"/>
            <a:ext cx="1905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R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958215" y="269087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958215" y="445262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6656711" y="2547620"/>
            <a:ext cx="26289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1800" b="1" spc="-7" baseline="-23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1800" baseline="-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6656711" y="4285742"/>
            <a:ext cx="30099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1800" b="1" spc="-7" baseline="-23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1800" baseline="-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6516503" y="3099053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D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6275698" y="3701700"/>
            <a:ext cx="5759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CLK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6653415" y="254762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653415" y="428117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9785" y="962152"/>
            <a:ext cx="6096635" cy="987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1310" dirty="0">
                <a:solidFill>
                  <a:srgbClr val="0070C0"/>
                </a:solidFill>
                <a:latin typeface="Arial Unicode MS" panose="020B0604020202020204" charset="-122"/>
                <a:cs typeface="Arial Unicode MS" panose="020B0604020202020204" charset="-122"/>
              </a:rPr>
              <a:t>·	</a:t>
            </a:r>
            <a:r>
              <a:rPr sz="2800" b="1" spc="-5" dirty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边沿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触发器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93370">
              <a:lnSpc>
                <a:spcPct val="100000"/>
              </a:lnSpc>
              <a:spcBef>
                <a:spcPts val="975"/>
              </a:spcBef>
              <a:tabLst>
                <a:tab pos="750570" algn="l"/>
              </a:tabLst>
            </a:pPr>
            <a:r>
              <a:rPr sz="2800" spc="-580" dirty="0">
                <a:solidFill>
                  <a:srgbClr val="7030A0"/>
                </a:solidFill>
                <a:latin typeface="Arial Unicode MS" panose="020B0604020202020204" charset="-122"/>
                <a:cs typeface="Arial Unicode MS" panose="020B0604020202020204" charset="-122"/>
              </a:rPr>
              <a:t>》	</a:t>
            </a:r>
            <a:r>
              <a:rPr sz="2800" b="1" spc="-10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电路结构（</a:t>
            </a:r>
            <a:r>
              <a:rPr sz="2800" b="1" spc="-10" dirty="0">
                <a:solidFill>
                  <a:srgbClr val="7030A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维持阻塞</a:t>
            </a:r>
            <a:r>
              <a:rPr sz="2800" b="1" spc="-10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）与逻辑符号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8467725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675" y="996950"/>
            <a:ext cx="8727440" cy="466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1310" dirty="0">
                <a:solidFill>
                  <a:srgbClr val="0070C0"/>
                </a:solidFill>
                <a:latin typeface="Arial Unicode MS" panose="020B0604020202020204" charset="-122"/>
                <a:cs typeface="Arial Unicode MS" panose="020B0604020202020204" charset="-122"/>
              </a:rPr>
              <a:t>·	</a:t>
            </a:r>
            <a:r>
              <a:rPr sz="2800" b="1" spc="-15" dirty="0">
                <a:solidFill>
                  <a:srgbClr val="0070C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存储电路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925" marR="618490" indent="710565" algn="just">
              <a:lnSpc>
                <a:spcPct val="103000"/>
              </a:lnSpc>
              <a:spcBef>
                <a:spcPts val="1060"/>
              </a:spcBef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存储电路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由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存储器</a:t>
            </a:r>
            <a:r>
              <a:rPr sz="28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件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组成，能存储一位二值信号的  存储器件称</a:t>
            </a: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800" b="1" spc="-5" dirty="0">
                <a:solidFill>
                  <a:srgbClr val="22228B"/>
                </a:solidFill>
                <a:latin typeface="微软雅黑" panose="020B0503020204020204" charset="-122"/>
                <a:cs typeface="微软雅黑" panose="020B0503020204020204" charset="-122"/>
              </a:rPr>
              <a:t>存储单元电</a:t>
            </a:r>
            <a:r>
              <a:rPr sz="2800" b="1" spc="-10" dirty="0">
                <a:solidFill>
                  <a:srgbClr val="22228B"/>
                </a:solidFill>
                <a:latin typeface="微软雅黑" panose="020B0503020204020204" charset="-122"/>
                <a:cs typeface="微软雅黑" panose="020B0503020204020204" charset="-122"/>
              </a:rPr>
              <a:t>路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。存储单元电路大多</a:t>
            </a:r>
            <a:r>
              <a:rPr sz="2800" b="1" spc="-15" dirty="0"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8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双稳 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态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电路。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547370">
              <a:lnSpc>
                <a:spcPct val="100000"/>
              </a:lnSpc>
              <a:spcBef>
                <a:spcPts val="2435"/>
              </a:spcBef>
              <a:tabLst>
                <a:tab pos="1003935" algn="l"/>
              </a:tabLst>
            </a:pPr>
            <a:r>
              <a:rPr sz="2800" spc="-580" dirty="0">
                <a:solidFill>
                  <a:srgbClr val="7030A0"/>
                </a:solidFill>
                <a:latin typeface="Arial Unicode MS" panose="020B0604020202020204" charset="-122"/>
                <a:cs typeface="Arial Unicode MS" panose="020B0604020202020204" charset="-122"/>
              </a:rPr>
              <a:t>》	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锁存器：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直接由激励信号控制电路状态的存储单元。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004570" marR="1069975" indent="-457835" algn="just">
              <a:lnSpc>
                <a:spcPct val="100000"/>
              </a:lnSpc>
              <a:spcBef>
                <a:spcPts val="2380"/>
              </a:spcBef>
            </a:pPr>
            <a:r>
              <a:rPr sz="2800" spc="-580" dirty="0">
                <a:solidFill>
                  <a:srgbClr val="7030A0"/>
                </a:solidFill>
                <a:latin typeface="Arial Unicode MS" panose="020B0604020202020204" charset="-122"/>
                <a:cs typeface="Arial Unicode MS" panose="020B0604020202020204" charset="-122"/>
              </a:rPr>
              <a:t>》 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触发器：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除激励信号外，还包含一个称为时钟的控制信号输入端。激励信号和时钟一起控制电路的状态。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ts val="3295"/>
              </a:lnSpc>
            </a:pPr>
            <a:r>
              <a:rPr spc="-5" dirty="0"/>
              <a:t>时序逻辑电路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8427720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2463" y="2437892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0999"/>
                </a:lnTo>
                <a:lnTo>
                  <a:pt x="685800" y="380999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5363" y="236169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099"/>
                </a:ln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54359" y="2436876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4063" y="2437892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36963" y="236169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25959" y="2436876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94063" y="388569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36963" y="380949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25959" y="3884676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22463" y="388569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65363" y="380949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54359" y="3884676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9463" y="388569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2363" y="380949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1359" y="3884676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37063" y="388569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79963" y="380949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68959" y="3884676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703463" y="2818892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9905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75063" y="2818892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990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03463" y="1904492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1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75063" y="1904492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0463" y="350469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0463" y="350469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5263" y="3504691"/>
            <a:ext cx="381000" cy="1143000"/>
          </a:xfrm>
          <a:custGeom>
            <a:avLst/>
            <a:gdLst/>
            <a:ahLst/>
            <a:cxnLst/>
            <a:rect l="l" t="t" r="r" b="b"/>
            <a:pathLst>
              <a:path w="381000" h="1143000">
                <a:moveTo>
                  <a:pt x="0" y="0"/>
                </a:moveTo>
                <a:lnTo>
                  <a:pt x="381000" y="1143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46263" y="464769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8663" y="426669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65363" y="3466591"/>
            <a:ext cx="419100" cy="76200"/>
          </a:xfrm>
          <a:custGeom>
            <a:avLst/>
            <a:gdLst/>
            <a:ahLst/>
            <a:cxnLst/>
            <a:rect l="l" t="t" r="r" b="b"/>
            <a:pathLst>
              <a:path w="419100" h="76200">
                <a:moveTo>
                  <a:pt x="74354" y="28956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38100" y="28956"/>
                </a:lnTo>
                <a:lnTo>
                  <a:pt x="74354" y="28956"/>
                </a:lnTo>
                <a:close/>
              </a:path>
              <a:path w="419100" h="76200">
                <a:moveTo>
                  <a:pt x="76200" y="38100"/>
                </a:moveTo>
                <a:lnTo>
                  <a:pt x="74354" y="28956"/>
                </a:lnTo>
                <a:lnTo>
                  <a:pt x="38100" y="28956"/>
                </a:lnTo>
                <a:lnTo>
                  <a:pt x="38100" y="48006"/>
                </a:lnTo>
                <a:lnTo>
                  <a:pt x="74244" y="48006"/>
                </a:lnTo>
                <a:lnTo>
                  <a:pt x="76200" y="38100"/>
                </a:lnTo>
                <a:close/>
              </a:path>
              <a:path w="419100" h="76200">
                <a:moveTo>
                  <a:pt x="74244" y="48006"/>
                </a:moveTo>
                <a:lnTo>
                  <a:pt x="38100" y="48006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4244" y="48006"/>
                </a:lnTo>
                <a:close/>
              </a:path>
              <a:path w="419100" h="76200">
                <a:moveTo>
                  <a:pt x="76200" y="48006"/>
                </a:moveTo>
                <a:lnTo>
                  <a:pt x="76200" y="38100"/>
                </a:lnTo>
                <a:lnTo>
                  <a:pt x="74244" y="48006"/>
                </a:lnTo>
                <a:lnTo>
                  <a:pt x="76200" y="48006"/>
                </a:lnTo>
                <a:close/>
              </a:path>
              <a:path w="419100" h="76200">
                <a:moveTo>
                  <a:pt x="419100" y="48006"/>
                </a:moveTo>
                <a:lnTo>
                  <a:pt x="419100" y="28956"/>
                </a:lnTo>
                <a:lnTo>
                  <a:pt x="74354" y="28956"/>
                </a:lnTo>
                <a:lnTo>
                  <a:pt x="76200" y="38100"/>
                </a:lnTo>
                <a:lnTo>
                  <a:pt x="76200" y="48006"/>
                </a:lnTo>
                <a:lnTo>
                  <a:pt x="419100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84463" y="3504691"/>
            <a:ext cx="533400" cy="1143000"/>
          </a:xfrm>
          <a:custGeom>
            <a:avLst/>
            <a:gdLst/>
            <a:ahLst/>
            <a:cxnLst/>
            <a:rect l="l" t="t" r="r" b="b"/>
            <a:pathLst>
              <a:path w="533400" h="1143000">
                <a:moveTo>
                  <a:pt x="0" y="0"/>
                </a:moveTo>
                <a:lnTo>
                  <a:pt x="533399" y="1143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17863" y="464769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46463" y="426669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22463" y="350469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17663" y="3504691"/>
            <a:ext cx="304800" cy="1143000"/>
          </a:xfrm>
          <a:custGeom>
            <a:avLst/>
            <a:gdLst/>
            <a:ahLst/>
            <a:cxnLst/>
            <a:rect l="l" t="t" r="r" b="b"/>
            <a:pathLst>
              <a:path w="304800" h="1143000">
                <a:moveTo>
                  <a:pt x="304800" y="0"/>
                </a:moveTo>
                <a:lnTo>
                  <a:pt x="0" y="1143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2863" y="464769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2863" y="426669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55863" y="4266691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55863" y="4800091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1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75063" y="4266691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18063" y="350469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37063" y="350469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32263" y="3504691"/>
            <a:ext cx="304800" cy="1066800"/>
          </a:xfrm>
          <a:custGeom>
            <a:avLst/>
            <a:gdLst/>
            <a:ahLst/>
            <a:cxnLst/>
            <a:rect l="l" t="t" r="r" b="b"/>
            <a:pathLst>
              <a:path w="304800" h="1066800">
                <a:moveTo>
                  <a:pt x="30480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03663" y="457149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03663" y="426669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36963" y="3466591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74354" y="28956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38100" y="28956"/>
                </a:lnTo>
                <a:lnTo>
                  <a:pt x="74354" y="28956"/>
                </a:lnTo>
                <a:close/>
              </a:path>
              <a:path w="342900" h="76200">
                <a:moveTo>
                  <a:pt x="76200" y="38100"/>
                </a:moveTo>
                <a:lnTo>
                  <a:pt x="74354" y="28956"/>
                </a:lnTo>
                <a:lnTo>
                  <a:pt x="38100" y="28956"/>
                </a:lnTo>
                <a:lnTo>
                  <a:pt x="38100" y="48006"/>
                </a:lnTo>
                <a:lnTo>
                  <a:pt x="74244" y="48006"/>
                </a:lnTo>
                <a:lnTo>
                  <a:pt x="76200" y="38100"/>
                </a:lnTo>
                <a:close/>
              </a:path>
              <a:path w="342900" h="76200">
                <a:moveTo>
                  <a:pt x="74244" y="48006"/>
                </a:moveTo>
                <a:lnTo>
                  <a:pt x="38100" y="48006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4244" y="48006"/>
                </a:lnTo>
                <a:close/>
              </a:path>
              <a:path w="342900" h="76200">
                <a:moveTo>
                  <a:pt x="76200" y="48006"/>
                </a:moveTo>
                <a:lnTo>
                  <a:pt x="76200" y="38100"/>
                </a:lnTo>
                <a:lnTo>
                  <a:pt x="74244" y="48006"/>
                </a:lnTo>
                <a:lnTo>
                  <a:pt x="76200" y="48006"/>
                </a:lnTo>
                <a:close/>
              </a:path>
              <a:path w="342900" h="76200">
                <a:moveTo>
                  <a:pt x="342900" y="48006"/>
                </a:moveTo>
                <a:lnTo>
                  <a:pt x="342900" y="28956"/>
                </a:lnTo>
                <a:lnTo>
                  <a:pt x="74354" y="28956"/>
                </a:lnTo>
                <a:lnTo>
                  <a:pt x="76200" y="38100"/>
                </a:lnTo>
                <a:lnTo>
                  <a:pt x="76200" y="48006"/>
                </a:lnTo>
                <a:lnTo>
                  <a:pt x="342900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79863" y="3504691"/>
            <a:ext cx="381000" cy="1066800"/>
          </a:xfrm>
          <a:custGeom>
            <a:avLst/>
            <a:gdLst/>
            <a:ahLst/>
            <a:cxnLst/>
            <a:rect l="l" t="t" r="r" b="b"/>
            <a:pathLst>
              <a:path w="381000" h="1066800">
                <a:moveTo>
                  <a:pt x="0" y="0"/>
                </a:moveTo>
                <a:lnTo>
                  <a:pt x="381000" y="1066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89463" y="426669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41763" y="4533391"/>
            <a:ext cx="76200" cy="419100"/>
          </a:xfrm>
          <a:custGeom>
            <a:avLst/>
            <a:gdLst/>
            <a:ahLst/>
            <a:cxnLst/>
            <a:rect l="l" t="t" r="r" b="b"/>
            <a:pathLst>
              <a:path w="76200" h="419100">
                <a:moveTo>
                  <a:pt x="76200" y="38100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28956" y="74394"/>
                </a:lnTo>
                <a:lnTo>
                  <a:pt x="28956" y="38100"/>
                </a:lnTo>
                <a:lnTo>
                  <a:pt x="48006" y="38100"/>
                </a:lnTo>
                <a:lnTo>
                  <a:pt x="48006" y="74244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close/>
              </a:path>
              <a:path w="76200" h="419100">
                <a:moveTo>
                  <a:pt x="48006" y="74244"/>
                </a:moveTo>
                <a:lnTo>
                  <a:pt x="48006" y="38100"/>
                </a:lnTo>
                <a:lnTo>
                  <a:pt x="28956" y="38100"/>
                </a:lnTo>
                <a:lnTo>
                  <a:pt x="28956" y="74394"/>
                </a:lnTo>
                <a:lnTo>
                  <a:pt x="38100" y="76200"/>
                </a:lnTo>
                <a:lnTo>
                  <a:pt x="48006" y="74244"/>
                </a:lnTo>
                <a:close/>
              </a:path>
              <a:path w="76200" h="419100">
                <a:moveTo>
                  <a:pt x="48006" y="419100"/>
                </a:moveTo>
                <a:lnTo>
                  <a:pt x="48006" y="74244"/>
                </a:lnTo>
                <a:lnTo>
                  <a:pt x="38100" y="76200"/>
                </a:lnTo>
                <a:lnTo>
                  <a:pt x="28956" y="74394"/>
                </a:lnTo>
                <a:lnTo>
                  <a:pt x="28956" y="419100"/>
                </a:lnTo>
                <a:lnTo>
                  <a:pt x="48006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4263" y="4952491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28955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4263" y="4266691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5663" y="426669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627263" y="426669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370463" y="4266691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0"/>
                </a:moveTo>
                <a:lnTo>
                  <a:pt x="0" y="1295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27363" y="4761991"/>
            <a:ext cx="76200" cy="723900"/>
          </a:xfrm>
          <a:custGeom>
            <a:avLst/>
            <a:gdLst/>
            <a:ahLst/>
            <a:cxnLst/>
            <a:rect l="l" t="t" r="r" b="b"/>
            <a:pathLst>
              <a:path w="76200" h="723900">
                <a:moveTo>
                  <a:pt x="76199" y="38100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099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28956" y="74394"/>
                </a:lnTo>
                <a:lnTo>
                  <a:pt x="28956" y="38100"/>
                </a:lnTo>
                <a:lnTo>
                  <a:pt x="48005" y="38100"/>
                </a:lnTo>
                <a:lnTo>
                  <a:pt x="48005" y="74244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199" y="38100"/>
                </a:lnTo>
                <a:close/>
              </a:path>
              <a:path w="76200" h="723900">
                <a:moveTo>
                  <a:pt x="48005" y="74244"/>
                </a:moveTo>
                <a:lnTo>
                  <a:pt x="48005" y="38100"/>
                </a:lnTo>
                <a:lnTo>
                  <a:pt x="28956" y="38100"/>
                </a:lnTo>
                <a:lnTo>
                  <a:pt x="28956" y="74394"/>
                </a:lnTo>
                <a:lnTo>
                  <a:pt x="38099" y="76200"/>
                </a:lnTo>
                <a:lnTo>
                  <a:pt x="48005" y="74244"/>
                </a:lnTo>
                <a:close/>
              </a:path>
              <a:path w="76200" h="723900">
                <a:moveTo>
                  <a:pt x="48005" y="723900"/>
                </a:moveTo>
                <a:lnTo>
                  <a:pt x="48005" y="74244"/>
                </a:lnTo>
                <a:lnTo>
                  <a:pt x="38099" y="76200"/>
                </a:lnTo>
                <a:lnTo>
                  <a:pt x="28956" y="74394"/>
                </a:lnTo>
                <a:lnTo>
                  <a:pt x="28956" y="723900"/>
                </a:lnTo>
                <a:lnTo>
                  <a:pt x="48005" y="723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65363" y="2018792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74354" y="28955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145" y="3059"/>
                </a:lnTo>
                <a:lnTo>
                  <a:pt x="11048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38100" y="28955"/>
                </a:lnTo>
                <a:lnTo>
                  <a:pt x="74354" y="28955"/>
                </a:lnTo>
                <a:close/>
              </a:path>
              <a:path w="342900" h="76200">
                <a:moveTo>
                  <a:pt x="76200" y="38099"/>
                </a:moveTo>
                <a:lnTo>
                  <a:pt x="74354" y="28955"/>
                </a:lnTo>
                <a:lnTo>
                  <a:pt x="38100" y="28955"/>
                </a:lnTo>
                <a:lnTo>
                  <a:pt x="38100" y="48005"/>
                </a:lnTo>
                <a:lnTo>
                  <a:pt x="74244" y="48005"/>
                </a:lnTo>
                <a:lnTo>
                  <a:pt x="76200" y="38099"/>
                </a:lnTo>
                <a:close/>
              </a:path>
              <a:path w="342900" h="76200">
                <a:moveTo>
                  <a:pt x="74244" y="48005"/>
                </a:moveTo>
                <a:lnTo>
                  <a:pt x="38100" y="48005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4244" y="48005"/>
                </a:lnTo>
                <a:close/>
              </a:path>
              <a:path w="342900" h="76200">
                <a:moveTo>
                  <a:pt x="76200" y="48005"/>
                </a:moveTo>
                <a:lnTo>
                  <a:pt x="76200" y="38099"/>
                </a:lnTo>
                <a:lnTo>
                  <a:pt x="74244" y="48005"/>
                </a:lnTo>
                <a:lnTo>
                  <a:pt x="76200" y="48005"/>
                </a:lnTo>
                <a:close/>
              </a:path>
              <a:path w="342900" h="76200">
                <a:moveTo>
                  <a:pt x="342900" y="48005"/>
                </a:moveTo>
                <a:lnTo>
                  <a:pt x="342900" y="28955"/>
                </a:lnTo>
                <a:lnTo>
                  <a:pt x="74354" y="28955"/>
                </a:lnTo>
                <a:lnTo>
                  <a:pt x="76200" y="38099"/>
                </a:lnTo>
                <a:lnTo>
                  <a:pt x="76200" y="48005"/>
                </a:lnTo>
                <a:lnTo>
                  <a:pt x="342900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08263" y="2056892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0" y="0"/>
                </a:moveTo>
                <a:lnTo>
                  <a:pt x="533399" y="9905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41663" y="304749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46463" y="2818892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03663" y="2818892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03663" y="304749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70263" y="304749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694063" y="2018792"/>
            <a:ext cx="419100" cy="76200"/>
          </a:xfrm>
          <a:custGeom>
            <a:avLst/>
            <a:gdLst/>
            <a:ahLst/>
            <a:cxnLst/>
            <a:rect l="l" t="t" r="r" b="b"/>
            <a:pathLst>
              <a:path w="419100" h="76200">
                <a:moveTo>
                  <a:pt x="344745" y="28956"/>
                </a:moveTo>
                <a:lnTo>
                  <a:pt x="0" y="28956"/>
                </a:lnTo>
                <a:lnTo>
                  <a:pt x="0" y="48006"/>
                </a:lnTo>
                <a:lnTo>
                  <a:pt x="342900" y="48006"/>
                </a:lnTo>
                <a:lnTo>
                  <a:pt x="342900" y="38100"/>
                </a:lnTo>
                <a:lnTo>
                  <a:pt x="344745" y="28956"/>
                </a:lnTo>
                <a:close/>
              </a:path>
              <a:path w="419100" h="76200">
                <a:moveTo>
                  <a:pt x="381000" y="48006"/>
                </a:moveTo>
                <a:lnTo>
                  <a:pt x="381000" y="28956"/>
                </a:lnTo>
                <a:lnTo>
                  <a:pt x="344745" y="28956"/>
                </a:lnTo>
                <a:lnTo>
                  <a:pt x="342900" y="38100"/>
                </a:lnTo>
                <a:lnTo>
                  <a:pt x="344855" y="48006"/>
                </a:lnTo>
                <a:lnTo>
                  <a:pt x="381000" y="48006"/>
                </a:lnTo>
                <a:close/>
              </a:path>
              <a:path w="419100" h="76200">
                <a:moveTo>
                  <a:pt x="344855" y="48006"/>
                </a:moveTo>
                <a:lnTo>
                  <a:pt x="342900" y="38100"/>
                </a:lnTo>
                <a:lnTo>
                  <a:pt x="342900" y="48006"/>
                </a:lnTo>
                <a:lnTo>
                  <a:pt x="344855" y="48006"/>
                </a:lnTo>
                <a:close/>
              </a:path>
              <a:path w="419100" h="76200">
                <a:moveTo>
                  <a:pt x="419100" y="38100"/>
                </a:moveTo>
                <a:lnTo>
                  <a:pt x="416147" y="23467"/>
                </a:lnTo>
                <a:lnTo>
                  <a:pt x="408050" y="11334"/>
                </a:lnTo>
                <a:lnTo>
                  <a:pt x="395954" y="3059"/>
                </a:lnTo>
                <a:lnTo>
                  <a:pt x="381000" y="0"/>
                </a:lnTo>
                <a:lnTo>
                  <a:pt x="366045" y="3059"/>
                </a:lnTo>
                <a:lnTo>
                  <a:pt x="353949" y="11334"/>
                </a:lnTo>
                <a:lnTo>
                  <a:pt x="345852" y="23467"/>
                </a:lnTo>
                <a:lnTo>
                  <a:pt x="344745" y="28956"/>
                </a:lnTo>
                <a:lnTo>
                  <a:pt x="381000" y="28956"/>
                </a:lnTo>
                <a:lnTo>
                  <a:pt x="381000" y="76200"/>
                </a:lnTo>
                <a:lnTo>
                  <a:pt x="395954" y="73247"/>
                </a:lnTo>
                <a:lnTo>
                  <a:pt x="408050" y="65150"/>
                </a:lnTo>
                <a:lnTo>
                  <a:pt x="416147" y="53054"/>
                </a:lnTo>
                <a:lnTo>
                  <a:pt x="419100" y="38100"/>
                </a:lnTo>
                <a:close/>
              </a:path>
              <a:path w="419100" h="76200">
                <a:moveTo>
                  <a:pt x="381000" y="76200"/>
                </a:moveTo>
                <a:lnTo>
                  <a:pt x="381000" y="48006"/>
                </a:lnTo>
                <a:lnTo>
                  <a:pt x="344855" y="48006"/>
                </a:lnTo>
                <a:lnTo>
                  <a:pt x="345852" y="53054"/>
                </a:lnTo>
                <a:lnTo>
                  <a:pt x="353949" y="65150"/>
                </a:lnTo>
                <a:lnTo>
                  <a:pt x="366045" y="73247"/>
                </a:lnTo>
                <a:lnTo>
                  <a:pt x="3810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236863" y="2056892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457199" y="0"/>
                </a:moveTo>
                <a:lnTo>
                  <a:pt x="0" y="990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32063" y="304749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32063" y="2818892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474863" y="2818892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17663" y="304749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281554" y="5537499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D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504812" y="4570473"/>
            <a:ext cx="32829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657479" y="2855976"/>
            <a:ext cx="32766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359" y="4722876"/>
            <a:ext cx="16700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S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1329" y="4875021"/>
            <a:ext cx="14478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latin typeface="Times New Roman" panose="02020503050405090304"/>
                <a:cs typeface="Times New Roman" panose="02020503050405090304"/>
              </a:rPr>
              <a:t>D</a:t>
            </a:r>
            <a:endParaRPr sz="13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39959" y="2855976"/>
            <a:ext cx="28575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141863" y="426669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60863" y="457149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55713" y="288594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675519" y="289509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462163" y="4318254"/>
            <a:ext cx="3810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2000" b="1" u="heavy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 	</a:t>
            </a: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957713" y="4432439"/>
            <a:ext cx="37211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1775" algn="l"/>
              </a:tabLst>
            </a:pPr>
            <a:r>
              <a:rPr sz="2000" b="1" u="heavy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 	</a:t>
            </a: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459367" y="3068554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0243" y="4456038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109932" y="3027194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776777" y="3179695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087616" y="3068554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249303" y="5156377"/>
            <a:ext cx="575945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0">
              <a:lnSpc>
                <a:spcPct val="100000"/>
              </a:lnSpc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CLK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767401" y="3068554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834149" y="4592553"/>
            <a:ext cx="49403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29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3000" b="1" spc="-7" baseline="-17000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1950" b="1" spc="-7" baseline="-47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1950" baseline="-47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86152" y="4363928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697240" y="4363928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424070" y="3499161"/>
            <a:ext cx="26543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A50021"/>
                </a:solidFill>
                <a:latin typeface="Times New Roman" panose="02020503050405090304"/>
                <a:cs typeface="Times New Roman" panose="02020503050405090304"/>
              </a:rPr>
              <a:t>M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881587" y="3373304"/>
            <a:ext cx="43942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22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3000" b="1" spc="-7" baseline="-38000" dirty="0">
                <a:solidFill>
                  <a:srgbClr val="A50021"/>
                </a:solidFill>
                <a:latin typeface="Times New Roman" panose="02020503050405090304"/>
                <a:cs typeface="Times New Roman" panose="02020503050405090304"/>
              </a:rPr>
              <a:t>N</a:t>
            </a:r>
            <a:endParaRPr sz="3000" baseline="-38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97237" y="1739138"/>
            <a:ext cx="127571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spc="-15" baseline="24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n</a:t>
            </a:r>
            <a:r>
              <a:rPr sz="24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400" b="1" spc="-1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400" b="1" spc="265" dirty="0">
                <a:solidFill>
                  <a:srgbClr val="FF330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3600" b="1" baseline="5000" dirty="0">
                <a:latin typeface="Times New Roman" panose="02020503050405090304"/>
                <a:cs typeface="Times New Roman" panose="02020503050405090304"/>
              </a:rPr>
              <a:t>Q</a:t>
            </a:r>
            <a:endParaRPr sz="3600" baseline="5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96933" y="2125624"/>
            <a:ext cx="6350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dirty="0">
                <a:solidFill>
                  <a:srgbClr val="FF3300"/>
                </a:solidFill>
                <a:latin typeface="微软雅黑" panose="020B0503020204020204" charset="-122"/>
                <a:cs typeface="微软雅黑" panose="020B0503020204020204" charset="-122"/>
              </a:rPr>
              <a:t>情况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883021" y="2437892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225921" y="236169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9" y="73247"/>
                </a:lnTo>
                <a:lnTo>
                  <a:pt x="65155" y="65150"/>
                </a:lnTo>
                <a:lnTo>
                  <a:pt x="73249" y="53054"/>
                </a:lnTo>
                <a:lnTo>
                  <a:pt x="76200" y="38100"/>
                </a:lnTo>
                <a:lnTo>
                  <a:pt x="73249" y="23467"/>
                </a:lnTo>
                <a:lnTo>
                  <a:pt x="65155" y="11334"/>
                </a:lnTo>
                <a:lnTo>
                  <a:pt x="53059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254620" y="2437892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97533" y="236169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1" y="3059"/>
                </a:lnTo>
                <a:lnTo>
                  <a:pt x="11329" y="11334"/>
                </a:lnTo>
                <a:lnTo>
                  <a:pt x="3058" y="23467"/>
                </a:lnTo>
                <a:lnTo>
                  <a:pt x="0" y="38100"/>
                </a:lnTo>
                <a:lnTo>
                  <a:pt x="3058" y="53054"/>
                </a:lnTo>
                <a:lnTo>
                  <a:pt x="11329" y="65150"/>
                </a:lnTo>
                <a:lnTo>
                  <a:pt x="23461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6114929" y="2436876"/>
            <a:ext cx="160845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83665" algn="l"/>
              </a:tabLst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	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254620" y="388569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597533" y="380949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1" y="3059"/>
                </a:lnTo>
                <a:lnTo>
                  <a:pt x="11329" y="11334"/>
                </a:lnTo>
                <a:lnTo>
                  <a:pt x="3058" y="23467"/>
                </a:lnTo>
                <a:lnTo>
                  <a:pt x="0" y="38100"/>
                </a:lnTo>
                <a:lnTo>
                  <a:pt x="3058" y="53054"/>
                </a:lnTo>
                <a:lnTo>
                  <a:pt x="11329" y="65150"/>
                </a:lnTo>
                <a:lnTo>
                  <a:pt x="23461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7486529" y="3884676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883021" y="388569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25921" y="380949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9" y="73247"/>
                </a:lnTo>
                <a:lnTo>
                  <a:pt x="65155" y="65150"/>
                </a:lnTo>
                <a:lnTo>
                  <a:pt x="73249" y="53054"/>
                </a:lnTo>
                <a:lnTo>
                  <a:pt x="76200" y="38100"/>
                </a:lnTo>
                <a:lnTo>
                  <a:pt x="73249" y="23467"/>
                </a:lnTo>
                <a:lnTo>
                  <a:pt x="65155" y="11334"/>
                </a:lnTo>
                <a:lnTo>
                  <a:pt x="53059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114929" y="3884676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4740033" y="388569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082933" y="380949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1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4971929" y="3884676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8397620" y="388569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740520" y="380949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9" y="73247"/>
                </a:lnTo>
                <a:lnTo>
                  <a:pt x="65155" y="65150"/>
                </a:lnTo>
                <a:lnTo>
                  <a:pt x="73249" y="53054"/>
                </a:lnTo>
                <a:lnTo>
                  <a:pt x="76200" y="38100"/>
                </a:lnTo>
                <a:lnTo>
                  <a:pt x="73249" y="23467"/>
                </a:lnTo>
                <a:lnTo>
                  <a:pt x="65155" y="11334"/>
                </a:lnTo>
                <a:lnTo>
                  <a:pt x="53059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8629529" y="3884676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6264021" y="2818892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9905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635633" y="2818892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9905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264021" y="1904492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635633" y="1904492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121033" y="350469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121033" y="350469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425833" y="3504691"/>
            <a:ext cx="381000" cy="1143000"/>
          </a:xfrm>
          <a:custGeom>
            <a:avLst/>
            <a:gdLst/>
            <a:ahLst/>
            <a:cxnLst/>
            <a:rect l="l" t="t" r="r" b="b"/>
            <a:pathLst>
              <a:path w="381000" h="1143000">
                <a:moveTo>
                  <a:pt x="0" y="0"/>
                </a:moveTo>
                <a:lnTo>
                  <a:pt x="380987" y="1143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806821" y="464769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959221" y="426669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225921" y="3466591"/>
            <a:ext cx="419100" cy="76200"/>
          </a:xfrm>
          <a:custGeom>
            <a:avLst/>
            <a:gdLst/>
            <a:ahLst/>
            <a:cxnLst/>
            <a:rect l="l" t="t" r="r" b="b"/>
            <a:pathLst>
              <a:path w="419100" h="76200">
                <a:moveTo>
                  <a:pt x="74355" y="28956"/>
                </a:moveTo>
                <a:lnTo>
                  <a:pt x="73249" y="23467"/>
                </a:lnTo>
                <a:lnTo>
                  <a:pt x="65155" y="11334"/>
                </a:lnTo>
                <a:lnTo>
                  <a:pt x="53059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38100" y="28956"/>
                </a:lnTo>
                <a:lnTo>
                  <a:pt x="74355" y="28956"/>
                </a:lnTo>
                <a:close/>
              </a:path>
              <a:path w="419100" h="76200">
                <a:moveTo>
                  <a:pt x="76200" y="38100"/>
                </a:moveTo>
                <a:lnTo>
                  <a:pt x="74355" y="28956"/>
                </a:lnTo>
                <a:lnTo>
                  <a:pt x="38100" y="28956"/>
                </a:lnTo>
                <a:lnTo>
                  <a:pt x="38100" y="48006"/>
                </a:lnTo>
                <a:lnTo>
                  <a:pt x="74245" y="48006"/>
                </a:lnTo>
                <a:lnTo>
                  <a:pt x="76200" y="38100"/>
                </a:lnTo>
                <a:close/>
              </a:path>
              <a:path w="419100" h="76200">
                <a:moveTo>
                  <a:pt x="74245" y="48006"/>
                </a:moveTo>
                <a:lnTo>
                  <a:pt x="38100" y="48006"/>
                </a:lnTo>
                <a:lnTo>
                  <a:pt x="38100" y="76200"/>
                </a:lnTo>
                <a:lnTo>
                  <a:pt x="53059" y="73247"/>
                </a:lnTo>
                <a:lnTo>
                  <a:pt x="65155" y="65150"/>
                </a:lnTo>
                <a:lnTo>
                  <a:pt x="73249" y="53054"/>
                </a:lnTo>
                <a:lnTo>
                  <a:pt x="74245" y="48006"/>
                </a:lnTo>
                <a:close/>
              </a:path>
              <a:path w="419100" h="76200">
                <a:moveTo>
                  <a:pt x="76200" y="48006"/>
                </a:moveTo>
                <a:lnTo>
                  <a:pt x="76200" y="38100"/>
                </a:lnTo>
                <a:lnTo>
                  <a:pt x="74245" y="48006"/>
                </a:lnTo>
                <a:lnTo>
                  <a:pt x="76200" y="48006"/>
                </a:lnTo>
                <a:close/>
              </a:path>
              <a:path w="419100" h="76200">
                <a:moveTo>
                  <a:pt x="419100" y="48006"/>
                </a:moveTo>
                <a:lnTo>
                  <a:pt x="419100" y="28956"/>
                </a:lnTo>
                <a:lnTo>
                  <a:pt x="74355" y="28956"/>
                </a:lnTo>
                <a:lnTo>
                  <a:pt x="76200" y="38100"/>
                </a:lnTo>
                <a:lnTo>
                  <a:pt x="76200" y="48006"/>
                </a:lnTo>
                <a:lnTo>
                  <a:pt x="419100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645020" y="3504691"/>
            <a:ext cx="533400" cy="1143000"/>
          </a:xfrm>
          <a:custGeom>
            <a:avLst/>
            <a:gdLst/>
            <a:ahLst/>
            <a:cxnLst/>
            <a:rect l="l" t="t" r="r" b="b"/>
            <a:pathLst>
              <a:path w="533400" h="1143000">
                <a:moveTo>
                  <a:pt x="0" y="0"/>
                </a:moveTo>
                <a:lnTo>
                  <a:pt x="533400" y="1143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7178420" y="464769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407033" y="426669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883021" y="350469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578221" y="3504691"/>
            <a:ext cx="304800" cy="1143000"/>
          </a:xfrm>
          <a:custGeom>
            <a:avLst/>
            <a:gdLst/>
            <a:ahLst/>
            <a:cxnLst/>
            <a:rect l="l" t="t" r="r" b="b"/>
            <a:pathLst>
              <a:path w="304800" h="1143000">
                <a:moveTo>
                  <a:pt x="304800" y="0"/>
                </a:moveTo>
                <a:lnTo>
                  <a:pt x="0" y="1143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73433" y="464769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787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273433" y="426669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416421" y="4266691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416421" y="4800091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635633" y="4266691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778620" y="350469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397620" y="350469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092820" y="3504691"/>
            <a:ext cx="304800" cy="1066800"/>
          </a:xfrm>
          <a:custGeom>
            <a:avLst/>
            <a:gdLst/>
            <a:ahLst/>
            <a:cxnLst/>
            <a:rect l="l" t="t" r="r" b="b"/>
            <a:pathLst>
              <a:path w="304800" h="1066800">
                <a:moveTo>
                  <a:pt x="30480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864220" y="457149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864220" y="426669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597533" y="3466591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74354" y="28956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461" y="3059"/>
                </a:lnTo>
                <a:lnTo>
                  <a:pt x="11329" y="11334"/>
                </a:lnTo>
                <a:lnTo>
                  <a:pt x="3058" y="23467"/>
                </a:lnTo>
                <a:lnTo>
                  <a:pt x="0" y="38100"/>
                </a:lnTo>
                <a:lnTo>
                  <a:pt x="3058" y="53054"/>
                </a:lnTo>
                <a:lnTo>
                  <a:pt x="11329" y="65150"/>
                </a:lnTo>
                <a:lnTo>
                  <a:pt x="23461" y="73247"/>
                </a:lnTo>
                <a:lnTo>
                  <a:pt x="38100" y="76200"/>
                </a:lnTo>
                <a:lnTo>
                  <a:pt x="38100" y="28956"/>
                </a:lnTo>
                <a:lnTo>
                  <a:pt x="74354" y="28956"/>
                </a:lnTo>
                <a:close/>
              </a:path>
              <a:path w="342900" h="76200">
                <a:moveTo>
                  <a:pt x="76200" y="38100"/>
                </a:moveTo>
                <a:lnTo>
                  <a:pt x="74354" y="28956"/>
                </a:lnTo>
                <a:lnTo>
                  <a:pt x="38100" y="28956"/>
                </a:lnTo>
                <a:lnTo>
                  <a:pt x="38100" y="48006"/>
                </a:lnTo>
                <a:lnTo>
                  <a:pt x="74244" y="48006"/>
                </a:lnTo>
                <a:lnTo>
                  <a:pt x="76200" y="38100"/>
                </a:lnTo>
                <a:close/>
              </a:path>
              <a:path w="342900" h="76200">
                <a:moveTo>
                  <a:pt x="74244" y="48006"/>
                </a:moveTo>
                <a:lnTo>
                  <a:pt x="38100" y="48006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4244" y="48006"/>
                </a:lnTo>
                <a:close/>
              </a:path>
              <a:path w="342900" h="76200">
                <a:moveTo>
                  <a:pt x="76200" y="48006"/>
                </a:moveTo>
                <a:lnTo>
                  <a:pt x="76200" y="38100"/>
                </a:lnTo>
                <a:lnTo>
                  <a:pt x="74244" y="48006"/>
                </a:lnTo>
                <a:lnTo>
                  <a:pt x="76200" y="48006"/>
                </a:lnTo>
                <a:close/>
              </a:path>
              <a:path w="342900" h="76200">
                <a:moveTo>
                  <a:pt x="342900" y="48006"/>
                </a:moveTo>
                <a:lnTo>
                  <a:pt x="342900" y="28956"/>
                </a:lnTo>
                <a:lnTo>
                  <a:pt x="74354" y="28956"/>
                </a:lnTo>
                <a:lnTo>
                  <a:pt x="76200" y="38100"/>
                </a:lnTo>
                <a:lnTo>
                  <a:pt x="76200" y="48006"/>
                </a:lnTo>
                <a:lnTo>
                  <a:pt x="342900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940420" y="3504691"/>
            <a:ext cx="381000" cy="1066800"/>
          </a:xfrm>
          <a:custGeom>
            <a:avLst/>
            <a:gdLst/>
            <a:ahLst/>
            <a:cxnLst/>
            <a:rect l="l" t="t" r="r" b="b"/>
            <a:pathLst>
              <a:path w="381000" h="1066800">
                <a:moveTo>
                  <a:pt x="0" y="0"/>
                </a:moveTo>
                <a:lnTo>
                  <a:pt x="381000" y="1066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8550020" y="426669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902320" y="4533391"/>
            <a:ext cx="76200" cy="419100"/>
          </a:xfrm>
          <a:custGeom>
            <a:avLst/>
            <a:gdLst/>
            <a:ahLst/>
            <a:cxnLst/>
            <a:rect l="l" t="t" r="r" b="b"/>
            <a:pathLst>
              <a:path w="76200" h="419100">
                <a:moveTo>
                  <a:pt x="76200" y="38100"/>
                </a:moveTo>
                <a:lnTo>
                  <a:pt x="73249" y="23467"/>
                </a:lnTo>
                <a:lnTo>
                  <a:pt x="65155" y="11334"/>
                </a:lnTo>
                <a:lnTo>
                  <a:pt x="53059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28955" y="74354"/>
                </a:lnTo>
                <a:lnTo>
                  <a:pt x="28955" y="38100"/>
                </a:lnTo>
                <a:lnTo>
                  <a:pt x="48005" y="38100"/>
                </a:lnTo>
                <a:lnTo>
                  <a:pt x="48005" y="74244"/>
                </a:lnTo>
                <a:lnTo>
                  <a:pt x="53059" y="73247"/>
                </a:lnTo>
                <a:lnTo>
                  <a:pt x="65155" y="65150"/>
                </a:lnTo>
                <a:lnTo>
                  <a:pt x="73249" y="53054"/>
                </a:lnTo>
                <a:lnTo>
                  <a:pt x="76200" y="38100"/>
                </a:lnTo>
                <a:close/>
              </a:path>
              <a:path w="76200" h="419100">
                <a:moveTo>
                  <a:pt x="48005" y="74244"/>
                </a:moveTo>
                <a:lnTo>
                  <a:pt x="48005" y="38100"/>
                </a:lnTo>
                <a:lnTo>
                  <a:pt x="28955" y="38100"/>
                </a:lnTo>
                <a:lnTo>
                  <a:pt x="28955" y="74354"/>
                </a:lnTo>
                <a:lnTo>
                  <a:pt x="38100" y="76200"/>
                </a:lnTo>
                <a:lnTo>
                  <a:pt x="48005" y="74244"/>
                </a:lnTo>
                <a:close/>
              </a:path>
              <a:path w="76200" h="419100">
                <a:moveTo>
                  <a:pt x="48005" y="419100"/>
                </a:moveTo>
                <a:lnTo>
                  <a:pt x="48005" y="74244"/>
                </a:lnTo>
                <a:lnTo>
                  <a:pt x="38100" y="76200"/>
                </a:lnTo>
                <a:lnTo>
                  <a:pt x="28955" y="74354"/>
                </a:lnTo>
                <a:lnTo>
                  <a:pt x="28955" y="419100"/>
                </a:lnTo>
                <a:lnTo>
                  <a:pt x="48005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044833" y="4952491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2895587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044833" y="4266691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816233" y="426669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187821" y="426669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8931020" y="4266691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0"/>
                </a:moveTo>
                <a:lnTo>
                  <a:pt x="0" y="1295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987920" y="4761991"/>
            <a:ext cx="76200" cy="723900"/>
          </a:xfrm>
          <a:custGeom>
            <a:avLst/>
            <a:gdLst/>
            <a:ahLst/>
            <a:cxnLst/>
            <a:rect l="l" t="t" r="r" b="b"/>
            <a:pathLst>
              <a:path w="76200" h="723900">
                <a:moveTo>
                  <a:pt x="76200" y="38100"/>
                </a:moveTo>
                <a:lnTo>
                  <a:pt x="73249" y="23467"/>
                </a:lnTo>
                <a:lnTo>
                  <a:pt x="65155" y="11334"/>
                </a:lnTo>
                <a:lnTo>
                  <a:pt x="53059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28955" y="74354"/>
                </a:lnTo>
                <a:lnTo>
                  <a:pt x="28955" y="38100"/>
                </a:lnTo>
                <a:lnTo>
                  <a:pt x="48005" y="38100"/>
                </a:lnTo>
                <a:lnTo>
                  <a:pt x="48005" y="74244"/>
                </a:lnTo>
                <a:lnTo>
                  <a:pt x="53059" y="73247"/>
                </a:lnTo>
                <a:lnTo>
                  <a:pt x="65155" y="65150"/>
                </a:lnTo>
                <a:lnTo>
                  <a:pt x="73249" y="53054"/>
                </a:lnTo>
                <a:lnTo>
                  <a:pt x="76200" y="38100"/>
                </a:lnTo>
                <a:close/>
              </a:path>
              <a:path w="76200" h="723900">
                <a:moveTo>
                  <a:pt x="48005" y="74244"/>
                </a:moveTo>
                <a:lnTo>
                  <a:pt x="48005" y="38100"/>
                </a:lnTo>
                <a:lnTo>
                  <a:pt x="28955" y="38100"/>
                </a:lnTo>
                <a:lnTo>
                  <a:pt x="28955" y="74354"/>
                </a:lnTo>
                <a:lnTo>
                  <a:pt x="38100" y="76200"/>
                </a:lnTo>
                <a:lnTo>
                  <a:pt x="48005" y="74244"/>
                </a:lnTo>
                <a:close/>
              </a:path>
              <a:path w="76200" h="723900">
                <a:moveTo>
                  <a:pt x="48005" y="723900"/>
                </a:moveTo>
                <a:lnTo>
                  <a:pt x="48005" y="74244"/>
                </a:lnTo>
                <a:lnTo>
                  <a:pt x="38100" y="76200"/>
                </a:lnTo>
                <a:lnTo>
                  <a:pt x="28955" y="74354"/>
                </a:lnTo>
                <a:lnTo>
                  <a:pt x="28955" y="723900"/>
                </a:lnTo>
                <a:lnTo>
                  <a:pt x="48005" y="723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225921" y="2018792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74355" y="28956"/>
                </a:moveTo>
                <a:lnTo>
                  <a:pt x="73249" y="23467"/>
                </a:lnTo>
                <a:lnTo>
                  <a:pt x="65155" y="11334"/>
                </a:lnTo>
                <a:lnTo>
                  <a:pt x="53059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38100" y="28956"/>
                </a:lnTo>
                <a:lnTo>
                  <a:pt x="74355" y="28956"/>
                </a:lnTo>
                <a:close/>
              </a:path>
              <a:path w="342900" h="76200">
                <a:moveTo>
                  <a:pt x="76200" y="38100"/>
                </a:moveTo>
                <a:lnTo>
                  <a:pt x="74355" y="28956"/>
                </a:lnTo>
                <a:lnTo>
                  <a:pt x="38100" y="28956"/>
                </a:lnTo>
                <a:lnTo>
                  <a:pt x="38100" y="48006"/>
                </a:lnTo>
                <a:lnTo>
                  <a:pt x="74245" y="48006"/>
                </a:lnTo>
                <a:lnTo>
                  <a:pt x="76200" y="38100"/>
                </a:lnTo>
                <a:close/>
              </a:path>
              <a:path w="342900" h="76200">
                <a:moveTo>
                  <a:pt x="74245" y="48006"/>
                </a:moveTo>
                <a:lnTo>
                  <a:pt x="38100" y="48006"/>
                </a:lnTo>
                <a:lnTo>
                  <a:pt x="38100" y="76200"/>
                </a:lnTo>
                <a:lnTo>
                  <a:pt x="53059" y="73247"/>
                </a:lnTo>
                <a:lnTo>
                  <a:pt x="65155" y="65150"/>
                </a:lnTo>
                <a:lnTo>
                  <a:pt x="73249" y="53054"/>
                </a:lnTo>
                <a:lnTo>
                  <a:pt x="74245" y="48006"/>
                </a:lnTo>
                <a:close/>
              </a:path>
              <a:path w="342900" h="76200">
                <a:moveTo>
                  <a:pt x="76200" y="48006"/>
                </a:moveTo>
                <a:lnTo>
                  <a:pt x="76200" y="38100"/>
                </a:lnTo>
                <a:lnTo>
                  <a:pt x="74245" y="48006"/>
                </a:lnTo>
                <a:lnTo>
                  <a:pt x="76200" y="48006"/>
                </a:lnTo>
                <a:close/>
              </a:path>
              <a:path w="342900" h="76200">
                <a:moveTo>
                  <a:pt x="342900" y="48006"/>
                </a:moveTo>
                <a:lnTo>
                  <a:pt x="342900" y="28956"/>
                </a:lnTo>
                <a:lnTo>
                  <a:pt x="74355" y="28956"/>
                </a:lnTo>
                <a:lnTo>
                  <a:pt x="76200" y="38100"/>
                </a:lnTo>
                <a:lnTo>
                  <a:pt x="76200" y="48006"/>
                </a:lnTo>
                <a:lnTo>
                  <a:pt x="342900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568820" y="2056892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0" y="0"/>
                </a:moveTo>
                <a:lnTo>
                  <a:pt x="533400" y="9905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102220" y="304749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407033" y="2818892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864220" y="2818892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864220" y="304749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330820" y="3047492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12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254633" y="2018792"/>
            <a:ext cx="419100" cy="76200"/>
          </a:xfrm>
          <a:custGeom>
            <a:avLst/>
            <a:gdLst/>
            <a:ahLst/>
            <a:cxnLst/>
            <a:rect l="l" t="t" r="r" b="b"/>
            <a:pathLst>
              <a:path w="419100" h="76200">
                <a:moveTo>
                  <a:pt x="344811" y="28956"/>
                </a:moveTo>
                <a:lnTo>
                  <a:pt x="0" y="28956"/>
                </a:lnTo>
                <a:lnTo>
                  <a:pt x="0" y="48006"/>
                </a:lnTo>
                <a:lnTo>
                  <a:pt x="342900" y="48006"/>
                </a:lnTo>
                <a:lnTo>
                  <a:pt x="342900" y="38100"/>
                </a:lnTo>
                <a:lnTo>
                  <a:pt x="344811" y="28956"/>
                </a:lnTo>
                <a:close/>
              </a:path>
              <a:path w="419100" h="76200">
                <a:moveTo>
                  <a:pt x="381000" y="48006"/>
                </a:moveTo>
                <a:lnTo>
                  <a:pt x="381000" y="28956"/>
                </a:lnTo>
                <a:lnTo>
                  <a:pt x="344811" y="28956"/>
                </a:lnTo>
                <a:lnTo>
                  <a:pt x="342900" y="38100"/>
                </a:lnTo>
                <a:lnTo>
                  <a:pt x="344925" y="48006"/>
                </a:lnTo>
                <a:lnTo>
                  <a:pt x="381000" y="48006"/>
                </a:lnTo>
                <a:close/>
              </a:path>
              <a:path w="419100" h="76200">
                <a:moveTo>
                  <a:pt x="344925" y="48006"/>
                </a:moveTo>
                <a:lnTo>
                  <a:pt x="342900" y="38100"/>
                </a:lnTo>
                <a:lnTo>
                  <a:pt x="342900" y="48006"/>
                </a:lnTo>
                <a:lnTo>
                  <a:pt x="344925" y="48006"/>
                </a:lnTo>
                <a:close/>
              </a:path>
              <a:path w="419100" h="76200">
                <a:moveTo>
                  <a:pt x="419100" y="38100"/>
                </a:moveTo>
                <a:lnTo>
                  <a:pt x="416147" y="23467"/>
                </a:lnTo>
                <a:lnTo>
                  <a:pt x="408050" y="11334"/>
                </a:lnTo>
                <a:lnTo>
                  <a:pt x="395954" y="3059"/>
                </a:lnTo>
                <a:lnTo>
                  <a:pt x="381000" y="0"/>
                </a:lnTo>
                <a:lnTo>
                  <a:pt x="366361" y="3059"/>
                </a:lnTo>
                <a:lnTo>
                  <a:pt x="354229" y="11334"/>
                </a:lnTo>
                <a:lnTo>
                  <a:pt x="345958" y="23467"/>
                </a:lnTo>
                <a:lnTo>
                  <a:pt x="344811" y="28956"/>
                </a:lnTo>
                <a:lnTo>
                  <a:pt x="381000" y="28956"/>
                </a:lnTo>
                <a:lnTo>
                  <a:pt x="381000" y="76200"/>
                </a:lnTo>
                <a:lnTo>
                  <a:pt x="395954" y="73247"/>
                </a:lnTo>
                <a:lnTo>
                  <a:pt x="408050" y="65150"/>
                </a:lnTo>
                <a:lnTo>
                  <a:pt x="416147" y="53054"/>
                </a:lnTo>
                <a:lnTo>
                  <a:pt x="419100" y="38100"/>
                </a:lnTo>
                <a:close/>
              </a:path>
              <a:path w="419100" h="76200">
                <a:moveTo>
                  <a:pt x="381000" y="76200"/>
                </a:moveTo>
                <a:lnTo>
                  <a:pt x="381000" y="48006"/>
                </a:lnTo>
                <a:lnTo>
                  <a:pt x="344925" y="48006"/>
                </a:lnTo>
                <a:lnTo>
                  <a:pt x="345958" y="53054"/>
                </a:lnTo>
                <a:lnTo>
                  <a:pt x="354229" y="65150"/>
                </a:lnTo>
                <a:lnTo>
                  <a:pt x="366361" y="73247"/>
                </a:lnTo>
                <a:lnTo>
                  <a:pt x="3810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797420" y="2056892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457200" y="0"/>
                </a:moveTo>
                <a:lnTo>
                  <a:pt x="0" y="9905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492621" y="304749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492621" y="2818892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035421" y="2818892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5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578221" y="304749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6066144" y="4570473"/>
            <a:ext cx="32829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590929" y="4722876"/>
            <a:ext cx="16700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S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731899" y="4875021"/>
            <a:ext cx="14478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latin typeface="Times New Roman" panose="02020503050405090304"/>
                <a:cs typeface="Times New Roman" panose="02020503050405090304"/>
              </a:rPr>
              <a:t>D</a:t>
            </a:r>
            <a:endParaRPr sz="13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5200529" y="2855976"/>
            <a:ext cx="28575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8842886" y="5537448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D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8218811" y="2855976"/>
            <a:ext cx="32766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8702420" y="426669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3267335" y="1787144"/>
            <a:ext cx="482346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72635" algn="l"/>
              </a:tabLst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	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8321420" y="457149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216283" y="288594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236077" y="289509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4591068" y="4456291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5670757" y="3027448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6337601" y="3179949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6810635" y="5156630"/>
            <a:ext cx="575945" cy="74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100">
              <a:lnSpc>
                <a:spcPct val="100000"/>
              </a:lnSpc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CLK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5346977" y="4364182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6022721" y="4318254"/>
            <a:ext cx="38163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3000" b="1" u="heavy" spc="-7" baseline="-10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 	</a:t>
            </a: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7258065" y="4364182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5985655" y="3499415"/>
            <a:ext cx="26543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A50021"/>
                </a:solidFill>
                <a:latin typeface="Times New Roman" panose="02020503050405090304"/>
                <a:cs typeface="Times New Roman" panose="02020503050405090304"/>
              </a:rPr>
              <a:t>M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4748663" y="1747520"/>
            <a:ext cx="128460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spc="-7" baseline="24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n</a:t>
            </a:r>
            <a:r>
              <a:rPr sz="24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=0</a:t>
            </a:r>
            <a:r>
              <a:rPr sz="2400" b="1" spc="-5" dirty="0">
                <a:solidFill>
                  <a:srgbClr val="FF330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400" b="1" spc="-480" dirty="0">
                <a:solidFill>
                  <a:srgbClr val="FF33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600" b="1" baseline="7000" dirty="0">
                <a:latin typeface="Times New Roman" panose="02020503050405090304"/>
                <a:cs typeface="Times New Roman" panose="02020503050405090304"/>
              </a:rPr>
              <a:t>Q</a:t>
            </a:r>
            <a:endParaRPr sz="3600" baseline="7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4748358" y="2133091"/>
            <a:ext cx="6350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b="1" dirty="0">
                <a:solidFill>
                  <a:srgbClr val="FF3300"/>
                </a:solidFill>
                <a:latin typeface="微软雅黑" panose="020B0503020204020204" charset="-122"/>
                <a:cs typeface="微软雅黑" panose="020B0503020204020204" charset="-122"/>
              </a:rPr>
              <a:t>情况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388804" y="5959347"/>
            <a:ext cx="6699250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注意：在该时刻，</a:t>
            </a:r>
            <a:r>
              <a:rPr sz="24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4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的改变不会使输出状态变</a:t>
            </a:r>
            <a:r>
              <a:rPr sz="2400" b="1" spc="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化</a:t>
            </a:r>
            <a:r>
              <a:rPr sz="28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8518270" y="4432566"/>
            <a:ext cx="37211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1775" algn="l"/>
              </a:tabLst>
            </a:pPr>
            <a:r>
              <a:rPr sz="2000" b="1" u="heavy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 	</a:t>
            </a: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8019887" y="3068682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1630365" y="1582871"/>
            <a:ext cx="645668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16050" algn="l"/>
                <a:tab pos="1882775" algn="l"/>
                <a:tab pos="4573270" algn="l"/>
                <a:tab pos="5976620" algn="l"/>
                <a:tab pos="6443345" algn="l"/>
              </a:tabLst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	</a:t>
            </a:r>
            <a:r>
              <a:rPr sz="3000" b="1" spc="-7" baseline="1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r>
              <a:rPr sz="3000" b="1" u="heavy" spc="-7" baseline="1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 	</a:t>
            </a:r>
            <a:r>
              <a:rPr sz="3000" b="1" spc="-7" baseline="1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	</a:t>
            </a: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	1 </a:t>
            </a:r>
            <a:r>
              <a:rPr sz="2000" b="1" spc="-13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b="1" u="heavy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b="1" u="heavy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	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6648440" y="3068808"/>
            <a:ext cx="83185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1515" algn="l"/>
              </a:tabLst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	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8394669" y="4592680"/>
            <a:ext cx="495300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28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3000" b="1" spc="-7" baseline="-17000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1950" b="1" spc="-7" baseline="-47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1950" baseline="-47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7442107" y="3373430"/>
            <a:ext cx="438784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21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3000" b="1" spc="-7" baseline="-38000" dirty="0">
                <a:solidFill>
                  <a:srgbClr val="A50021"/>
                </a:solidFill>
                <a:latin typeface="Times New Roman" panose="02020503050405090304"/>
                <a:cs typeface="Times New Roman" panose="02020503050405090304"/>
              </a:rPr>
              <a:t>N</a:t>
            </a:r>
            <a:endParaRPr sz="3000" baseline="-38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108083" y="932941"/>
            <a:ext cx="795655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设</a:t>
            </a:r>
            <a:r>
              <a:rPr sz="24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400" b="1" spc="-7" baseline="-21000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D </a:t>
            </a:r>
            <a:r>
              <a:rPr sz="24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=R</a:t>
            </a:r>
            <a:r>
              <a:rPr sz="2400" b="1" spc="-7" baseline="-21000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4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=1, </a:t>
            </a:r>
            <a:r>
              <a:rPr sz="2400" b="1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并</a:t>
            </a:r>
            <a:r>
              <a:rPr sz="2400" b="1" spc="-33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CLK=0</a:t>
            </a:r>
            <a:r>
              <a:rPr sz="24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：由于</a:t>
            </a:r>
            <a:r>
              <a:rPr sz="24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M=N=1</a:t>
            </a:r>
            <a:r>
              <a:rPr sz="24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，所以输出</a:t>
            </a:r>
            <a:r>
              <a:rPr sz="24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保持不变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422541" y="993139"/>
            <a:ext cx="227329" cy="0"/>
          </a:xfrm>
          <a:custGeom>
            <a:avLst/>
            <a:gdLst/>
            <a:ahLst/>
            <a:cxnLst/>
            <a:rect l="l" t="t" r="r" b="b"/>
            <a:pathLst>
              <a:path w="227329">
                <a:moveTo>
                  <a:pt x="0" y="0"/>
                </a:moveTo>
                <a:lnTo>
                  <a:pt x="2270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960513" y="99313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>
            <a:spLocks noGrp="1"/>
          </p:cNvSpPr>
          <p:nvPr>
            <p:ph type="title"/>
          </p:nvPr>
        </p:nvSpPr>
        <p:spPr>
          <a:xfrm>
            <a:off x="2759081" y="198628"/>
            <a:ext cx="206121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边</a:t>
            </a:r>
            <a:r>
              <a:rPr spc="-10" dirty="0"/>
              <a:t>沿</a:t>
            </a:r>
            <a:r>
              <a:rPr spc="-1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dirty="0"/>
              <a:t>触发器</a:t>
            </a:r>
          </a:p>
        </p:txBody>
      </p:sp>
      <p:sp>
        <p:nvSpPr>
          <p:cNvPr id="191" name="文本框 190"/>
          <p:cNvSpPr txBox="1"/>
          <p:nvPr/>
        </p:nvSpPr>
        <p:spPr>
          <a:xfrm>
            <a:off x="8467725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414" y="1029970"/>
            <a:ext cx="516636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）如果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CLK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由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变为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时，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D=0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9737" y="2534666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52637" y="245846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099"/>
                </a:ln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1633" y="2533650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81337" y="2534666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4237" y="245846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13233" y="2533650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81337" y="3982465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24237" y="39062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13233" y="3981450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09737" y="3982465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637" y="39062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41633" y="3981450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6737" y="3982465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9637" y="39062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8634" y="3981450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24337" y="3982465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7237" y="39062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56233" y="3981450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90737" y="2915666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990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62337" y="2915666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990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90737" y="200126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1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62337" y="200126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7737" y="360146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7737" y="360146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52537" y="3601465"/>
            <a:ext cx="381000" cy="1143000"/>
          </a:xfrm>
          <a:custGeom>
            <a:avLst/>
            <a:gdLst/>
            <a:ahLst/>
            <a:cxnLst/>
            <a:rect l="l" t="t" r="r" b="b"/>
            <a:pathLst>
              <a:path w="381000" h="1143000">
                <a:moveTo>
                  <a:pt x="0" y="0"/>
                </a:moveTo>
                <a:lnTo>
                  <a:pt x="381000" y="1143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33537" y="474446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85937" y="4363465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52637" y="3563365"/>
            <a:ext cx="419100" cy="76200"/>
          </a:xfrm>
          <a:custGeom>
            <a:avLst/>
            <a:gdLst/>
            <a:ahLst/>
            <a:cxnLst/>
            <a:rect l="l" t="t" r="r" b="b"/>
            <a:pathLst>
              <a:path w="419100" h="76200">
                <a:moveTo>
                  <a:pt x="74354" y="28956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38100" y="28956"/>
                </a:lnTo>
                <a:lnTo>
                  <a:pt x="74354" y="28956"/>
                </a:lnTo>
                <a:close/>
              </a:path>
              <a:path w="419100" h="76200">
                <a:moveTo>
                  <a:pt x="76200" y="38100"/>
                </a:moveTo>
                <a:lnTo>
                  <a:pt x="74354" y="28956"/>
                </a:lnTo>
                <a:lnTo>
                  <a:pt x="38100" y="28956"/>
                </a:lnTo>
                <a:lnTo>
                  <a:pt x="38100" y="48006"/>
                </a:lnTo>
                <a:lnTo>
                  <a:pt x="74244" y="48006"/>
                </a:lnTo>
                <a:lnTo>
                  <a:pt x="76200" y="38100"/>
                </a:lnTo>
                <a:close/>
              </a:path>
              <a:path w="419100" h="76200">
                <a:moveTo>
                  <a:pt x="74244" y="48006"/>
                </a:moveTo>
                <a:lnTo>
                  <a:pt x="38100" y="48006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4244" y="48006"/>
                </a:lnTo>
                <a:close/>
              </a:path>
              <a:path w="419100" h="76200">
                <a:moveTo>
                  <a:pt x="76200" y="48006"/>
                </a:moveTo>
                <a:lnTo>
                  <a:pt x="76200" y="38100"/>
                </a:lnTo>
                <a:lnTo>
                  <a:pt x="74244" y="48006"/>
                </a:lnTo>
                <a:lnTo>
                  <a:pt x="76200" y="48006"/>
                </a:lnTo>
                <a:close/>
              </a:path>
              <a:path w="419100" h="76200">
                <a:moveTo>
                  <a:pt x="419100" y="48006"/>
                </a:moveTo>
                <a:lnTo>
                  <a:pt x="419100" y="28956"/>
                </a:lnTo>
                <a:lnTo>
                  <a:pt x="74354" y="28956"/>
                </a:lnTo>
                <a:lnTo>
                  <a:pt x="76200" y="38100"/>
                </a:lnTo>
                <a:lnTo>
                  <a:pt x="76200" y="48006"/>
                </a:lnTo>
                <a:lnTo>
                  <a:pt x="419100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71737" y="3601465"/>
            <a:ext cx="533400" cy="1143000"/>
          </a:xfrm>
          <a:custGeom>
            <a:avLst/>
            <a:gdLst/>
            <a:ahLst/>
            <a:cxnLst/>
            <a:rect l="l" t="t" r="r" b="b"/>
            <a:pathLst>
              <a:path w="533400" h="1143000">
                <a:moveTo>
                  <a:pt x="0" y="0"/>
                </a:moveTo>
                <a:lnTo>
                  <a:pt x="533399" y="1143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05137" y="474446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33737" y="4363465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09737" y="360146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04937" y="3601465"/>
            <a:ext cx="304800" cy="1143000"/>
          </a:xfrm>
          <a:custGeom>
            <a:avLst/>
            <a:gdLst/>
            <a:ahLst/>
            <a:cxnLst/>
            <a:rect l="l" t="t" r="r" b="b"/>
            <a:pathLst>
              <a:path w="304800" h="1143000">
                <a:moveTo>
                  <a:pt x="304800" y="0"/>
                </a:moveTo>
                <a:lnTo>
                  <a:pt x="0" y="1143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00137" y="474446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00137" y="4363465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143137" y="436346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43137" y="4896865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1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62337" y="4363465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05337" y="360146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24337" y="360146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19537" y="3601465"/>
            <a:ext cx="304800" cy="1066800"/>
          </a:xfrm>
          <a:custGeom>
            <a:avLst/>
            <a:gdLst/>
            <a:ahLst/>
            <a:cxnLst/>
            <a:rect l="l" t="t" r="r" b="b"/>
            <a:pathLst>
              <a:path w="304800" h="1066800">
                <a:moveTo>
                  <a:pt x="30480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90937" y="466826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0937" y="436346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24237" y="3563365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74354" y="28956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38100" y="28956"/>
                </a:lnTo>
                <a:lnTo>
                  <a:pt x="74354" y="28956"/>
                </a:lnTo>
                <a:close/>
              </a:path>
              <a:path w="342900" h="76200">
                <a:moveTo>
                  <a:pt x="76200" y="38100"/>
                </a:moveTo>
                <a:lnTo>
                  <a:pt x="74354" y="28956"/>
                </a:lnTo>
                <a:lnTo>
                  <a:pt x="38100" y="28956"/>
                </a:lnTo>
                <a:lnTo>
                  <a:pt x="38100" y="48006"/>
                </a:lnTo>
                <a:lnTo>
                  <a:pt x="74244" y="48006"/>
                </a:lnTo>
                <a:lnTo>
                  <a:pt x="76200" y="38100"/>
                </a:lnTo>
                <a:close/>
              </a:path>
              <a:path w="342900" h="76200">
                <a:moveTo>
                  <a:pt x="74244" y="48006"/>
                </a:moveTo>
                <a:lnTo>
                  <a:pt x="38100" y="48006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4244" y="48006"/>
                </a:lnTo>
                <a:close/>
              </a:path>
              <a:path w="342900" h="76200">
                <a:moveTo>
                  <a:pt x="76200" y="48006"/>
                </a:moveTo>
                <a:lnTo>
                  <a:pt x="76200" y="38100"/>
                </a:lnTo>
                <a:lnTo>
                  <a:pt x="74244" y="48006"/>
                </a:lnTo>
                <a:lnTo>
                  <a:pt x="76200" y="48006"/>
                </a:lnTo>
                <a:close/>
              </a:path>
              <a:path w="342900" h="76200">
                <a:moveTo>
                  <a:pt x="342900" y="48006"/>
                </a:moveTo>
                <a:lnTo>
                  <a:pt x="342900" y="28956"/>
                </a:lnTo>
                <a:lnTo>
                  <a:pt x="74354" y="28956"/>
                </a:lnTo>
                <a:lnTo>
                  <a:pt x="76200" y="38100"/>
                </a:lnTo>
                <a:lnTo>
                  <a:pt x="76200" y="48006"/>
                </a:lnTo>
                <a:lnTo>
                  <a:pt x="342900" y="480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67137" y="3601465"/>
            <a:ext cx="381000" cy="1066800"/>
          </a:xfrm>
          <a:custGeom>
            <a:avLst/>
            <a:gdLst/>
            <a:ahLst/>
            <a:cxnLst/>
            <a:rect l="l" t="t" r="r" b="b"/>
            <a:pathLst>
              <a:path w="381000" h="1066800">
                <a:moveTo>
                  <a:pt x="0" y="0"/>
                </a:moveTo>
                <a:lnTo>
                  <a:pt x="381000" y="106680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76737" y="436346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29037" y="4630165"/>
            <a:ext cx="76200" cy="419100"/>
          </a:xfrm>
          <a:custGeom>
            <a:avLst/>
            <a:gdLst/>
            <a:ahLst/>
            <a:cxnLst/>
            <a:rect l="l" t="t" r="r" b="b"/>
            <a:pathLst>
              <a:path w="76200" h="419100">
                <a:moveTo>
                  <a:pt x="76200" y="38100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28956" y="74354"/>
                </a:lnTo>
                <a:lnTo>
                  <a:pt x="28956" y="38100"/>
                </a:lnTo>
                <a:lnTo>
                  <a:pt x="48006" y="38100"/>
                </a:lnTo>
                <a:lnTo>
                  <a:pt x="48006" y="74244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close/>
              </a:path>
              <a:path w="76200" h="419100">
                <a:moveTo>
                  <a:pt x="48006" y="74244"/>
                </a:moveTo>
                <a:lnTo>
                  <a:pt x="48006" y="38100"/>
                </a:lnTo>
                <a:lnTo>
                  <a:pt x="28956" y="38100"/>
                </a:lnTo>
                <a:lnTo>
                  <a:pt x="28956" y="74354"/>
                </a:lnTo>
                <a:lnTo>
                  <a:pt x="38100" y="76200"/>
                </a:lnTo>
                <a:lnTo>
                  <a:pt x="48006" y="74244"/>
                </a:lnTo>
                <a:close/>
              </a:path>
              <a:path w="76200" h="419100">
                <a:moveTo>
                  <a:pt x="48006" y="419100"/>
                </a:moveTo>
                <a:lnTo>
                  <a:pt x="48006" y="74244"/>
                </a:lnTo>
                <a:lnTo>
                  <a:pt x="38100" y="76200"/>
                </a:lnTo>
                <a:lnTo>
                  <a:pt x="28956" y="74354"/>
                </a:lnTo>
                <a:lnTo>
                  <a:pt x="28956" y="419100"/>
                </a:lnTo>
                <a:lnTo>
                  <a:pt x="48006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1537" y="5049265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28955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1537" y="4363465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2937" y="4363465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14537" y="436346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657737" y="4363465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0"/>
                </a:moveTo>
                <a:lnTo>
                  <a:pt x="0" y="1295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14637" y="4858765"/>
            <a:ext cx="76200" cy="723900"/>
          </a:xfrm>
          <a:custGeom>
            <a:avLst/>
            <a:gdLst/>
            <a:ahLst/>
            <a:cxnLst/>
            <a:rect l="l" t="t" r="r" b="b"/>
            <a:pathLst>
              <a:path w="76200" h="723900">
                <a:moveTo>
                  <a:pt x="76200" y="38100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28956" y="74354"/>
                </a:lnTo>
                <a:lnTo>
                  <a:pt x="28956" y="38100"/>
                </a:lnTo>
                <a:lnTo>
                  <a:pt x="48006" y="38100"/>
                </a:lnTo>
                <a:lnTo>
                  <a:pt x="48006" y="74244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close/>
              </a:path>
              <a:path w="76200" h="723900">
                <a:moveTo>
                  <a:pt x="48006" y="74244"/>
                </a:moveTo>
                <a:lnTo>
                  <a:pt x="48006" y="38100"/>
                </a:lnTo>
                <a:lnTo>
                  <a:pt x="28956" y="38100"/>
                </a:lnTo>
                <a:lnTo>
                  <a:pt x="28956" y="74354"/>
                </a:lnTo>
                <a:lnTo>
                  <a:pt x="38100" y="76200"/>
                </a:lnTo>
                <a:lnTo>
                  <a:pt x="48006" y="74244"/>
                </a:lnTo>
                <a:close/>
              </a:path>
              <a:path w="76200" h="723900">
                <a:moveTo>
                  <a:pt x="48006" y="723900"/>
                </a:moveTo>
                <a:lnTo>
                  <a:pt x="48006" y="74244"/>
                </a:lnTo>
                <a:lnTo>
                  <a:pt x="38100" y="76200"/>
                </a:lnTo>
                <a:lnTo>
                  <a:pt x="28956" y="74354"/>
                </a:lnTo>
                <a:lnTo>
                  <a:pt x="28956" y="723900"/>
                </a:lnTo>
                <a:lnTo>
                  <a:pt x="48006" y="723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52637" y="2115566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74354" y="28955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199"/>
                </a:lnTo>
                <a:lnTo>
                  <a:pt x="38100" y="28955"/>
                </a:lnTo>
                <a:lnTo>
                  <a:pt x="74354" y="28955"/>
                </a:lnTo>
                <a:close/>
              </a:path>
              <a:path w="342900" h="76200">
                <a:moveTo>
                  <a:pt x="76200" y="38099"/>
                </a:moveTo>
                <a:lnTo>
                  <a:pt x="74354" y="28955"/>
                </a:lnTo>
                <a:lnTo>
                  <a:pt x="38100" y="28955"/>
                </a:lnTo>
                <a:lnTo>
                  <a:pt x="38100" y="48005"/>
                </a:lnTo>
                <a:lnTo>
                  <a:pt x="74244" y="48005"/>
                </a:lnTo>
                <a:lnTo>
                  <a:pt x="76200" y="38099"/>
                </a:lnTo>
                <a:close/>
              </a:path>
              <a:path w="342900" h="76200">
                <a:moveTo>
                  <a:pt x="74244" y="48005"/>
                </a:moveTo>
                <a:lnTo>
                  <a:pt x="38100" y="48005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4244" y="48005"/>
                </a:lnTo>
                <a:close/>
              </a:path>
              <a:path w="342900" h="76200">
                <a:moveTo>
                  <a:pt x="76200" y="48005"/>
                </a:moveTo>
                <a:lnTo>
                  <a:pt x="76200" y="38099"/>
                </a:lnTo>
                <a:lnTo>
                  <a:pt x="74244" y="48005"/>
                </a:lnTo>
                <a:lnTo>
                  <a:pt x="76200" y="48005"/>
                </a:lnTo>
                <a:close/>
              </a:path>
              <a:path w="342900" h="76200">
                <a:moveTo>
                  <a:pt x="342900" y="48005"/>
                </a:moveTo>
                <a:lnTo>
                  <a:pt x="342900" y="28955"/>
                </a:lnTo>
                <a:lnTo>
                  <a:pt x="74354" y="28955"/>
                </a:lnTo>
                <a:lnTo>
                  <a:pt x="76200" y="38099"/>
                </a:lnTo>
                <a:lnTo>
                  <a:pt x="76200" y="48005"/>
                </a:lnTo>
                <a:lnTo>
                  <a:pt x="342900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95537" y="2153666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0" y="0"/>
                </a:moveTo>
                <a:lnTo>
                  <a:pt x="533399" y="99060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28937" y="314426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33737" y="291566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90937" y="291566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90937" y="314426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57537" y="314426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81337" y="2115566"/>
            <a:ext cx="419100" cy="76200"/>
          </a:xfrm>
          <a:custGeom>
            <a:avLst/>
            <a:gdLst/>
            <a:ahLst/>
            <a:cxnLst/>
            <a:rect l="l" t="t" r="r" b="b"/>
            <a:pathLst>
              <a:path w="419100" h="76200">
                <a:moveTo>
                  <a:pt x="344812" y="28956"/>
                </a:moveTo>
                <a:lnTo>
                  <a:pt x="0" y="28956"/>
                </a:lnTo>
                <a:lnTo>
                  <a:pt x="0" y="48006"/>
                </a:lnTo>
                <a:lnTo>
                  <a:pt x="342900" y="48006"/>
                </a:lnTo>
                <a:lnTo>
                  <a:pt x="342900" y="38100"/>
                </a:lnTo>
                <a:lnTo>
                  <a:pt x="344812" y="28956"/>
                </a:lnTo>
                <a:close/>
              </a:path>
              <a:path w="419100" h="76200">
                <a:moveTo>
                  <a:pt x="381000" y="48006"/>
                </a:moveTo>
                <a:lnTo>
                  <a:pt x="381000" y="28956"/>
                </a:lnTo>
                <a:lnTo>
                  <a:pt x="344812" y="28956"/>
                </a:lnTo>
                <a:lnTo>
                  <a:pt x="342900" y="38100"/>
                </a:lnTo>
                <a:lnTo>
                  <a:pt x="344926" y="48006"/>
                </a:lnTo>
                <a:lnTo>
                  <a:pt x="381000" y="48006"/>
                </a:lnTo>
                <a:close/>
              </a:path>
              <a:path w="419100" h="76200">
                <a:moveTo>
                  <a:pt x="344926" y="48006"/>
                </a:moveTo>
                <a:lnTo>
                  <a:pt x="342900" y="38100"/>
                </a:lnTo>
                <a:lnTo>
                  <a:pt x="342900" y="48006"/>
                </a:lnTo>
                <a:lnTo>
                  <a:pt x="344926" y="48006"/>
                </a:lnTo>
                <a:close/>
              </a:path>
              <a:path w="419100" h="76200">
                <a:moveTo>
                  <a:pt x="419100" y="38100"/>
                </a:moveTo>
                <a:lnTo>
                  <a:pt x="416147" y="23467"/>
                </a:lnTo>
                <a:lnTo>
                  <a:pt x="408050" y="11334"/>
                </a:lnTo>
                <a:lnTo>
                  <a:pt x="395954" y="3059"/>
                </a:lnTo>
                <a:lnTo>
                  <a:pt x="381000" y="0"/>
                </a:lnTo>
                <a:lnTo>
                  <a:pt x="366367" y="3059"/>
                </a:lnTo>
                <a:lnTo>
                  <a:pt x="354234" y="11334"/>
                </a:lnTo>
                <a:lnTo>
                  <a:pt x="345959" y="23467"/>
                </a:lnTo>
                <a:lnTo>
                  <a:pt x="344812" y="28956"/>
                </a:lnTo>
                <a:lnTo>
                  <a:pt x="381000" y="28956"/>
                </a:lnTo>
                <a:lnTo>
                  <a:pt x="381000" y="76200"/>
                </a:lnTo>
                <a:lnTo>
                  <a:pt x="395954" y="73247"/>
                </a:lnTo>
                <a:lnTo>
                  <a:pt x="408050" y="65150"/>
                </a:lnTo>
                <a:lnTo>
                  <a:pt x="416147" y="53054"/>
                </a:lnTo>
                <a:lnTo>
                  <a:pt x="419100" y="38100"/>
                </a:lnTo>
                <a:close/>
              </a:path>
              <a:path w="419100" h="76200">
                <a:moveTo>
                  <a:pt x="381000" y="76200"/>
                </a:moveTo>
                <a:lnTo>
                  <a:pt x="381000" y="48006"/>
                </a:lnTo>
                <a:lnTo>
                  <a:pt x="344926" y="48006"/>
                </a:lnTo>
                <a:lnTo>
                  <a:pt x="345959" y="53054"/>
                </a:lnTo>
                <a:lnTo>
                  <a:pt x="354234" y="65150"/>
                </a:lnTo>
                <a:lnTo>
                  <a:pt x="366367" y="73247"/>
                </a:lnTo>
                <a:lnTo>
                  <a:pt x="3810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24137" y="2153666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457200" y="0"/>
                </a:moveTo>
                <a:lnTo>
                  <a:pt x="0" y="990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219337" y="314426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7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219337" y="291566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762137" y="291566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304937" y="314426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568829" y="5634273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D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792087" y="4667247"/>
            <a:ext cx="32829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287653" y="4765547"/>
            <a:ext cx="32766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944753" y="2952750"/>
            <a:ext cx="32766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17633" y="4819650"/>
            <a:ext cx="16700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S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58603" y="4971795"/>
            <a:ext cx="14478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latin typeface="Times New Roman" panose="02020503050405090304"/>
                <a:cs typeface="Times New Roman" panose="02020503050405090304"/>
              </a:rPr>
              <a:t>D</a:t>
            </a:r>
            <a:endParaRPr sz="13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27233" y="2952750"/>
            <a:ext cx="28575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429137" y="436346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497209" y="1807717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048137" y="466826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4337" y="485876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42987" y="298272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962793" y="299186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571887" y="193497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3716191" y="3165328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17771" y="4419595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397460" y="3124222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064305" y="3276723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099601" y="4529213"/>
            <a:ext cx="5175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190" algn="l"/>
              </a:tabLst>
            </a:pPr>
            <a:r>
              <a:rPr sz="3000" b="1" spc="202" baseline="31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000" b="1" u="heavy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b="1" u="heavy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	</a:t>
            </a: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073680" y="4460956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984768" y="4460956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711598" y="3596189"/>
            <a:ext cx="26543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A50021"/>
                </a:solidFill>
                <a:latin typeface="Times New Roman" panose="02020503050405090304"/>
                <a:cs typeface="Times New Roman" panose="02020503050405090304"/>
              </a:rPr>
              <a:t>M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169115" y="3470331"/>
            <a:ext cx="440690" cy="43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000" b="1" spc="229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3000" b="1" spc="-7" baseline="-26000" dirty="0">
                <a:solidFill>
                  <a:srgbClr val="A50021"/>
                </a:solidFill>
                <a:latin typeface="Times New Roman" panose="02020503050405090304"/>
                <a:cs typeface="Times New Roman" panose="02020503050405090304"/>
              </a:rPr>
              <a:t>N</a:t>
            </a:r>
            <a:endParaRPr sz="3000" baseline="-26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693037" y="5296916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718439" y="4708397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16092" y="4724383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556816" y="3565272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70696" y="3505134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2991243" y="5354065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40791" y="48006"/>
                </a:moveTo>
                <a:lnTo>
                  <a:pt x="240791" y="28956"/>
                </a:lnTo>
                <a:lnTo>
                  <a:pt x="0" y="28956"/>
                </a:lnTo>
                <a:lnTo>
                  <a:pt x="0" y="48006"/>
                </a:lnTo>
                <a:lnTo>
                  <a:pt x="240791" y="48006"/>
                </a:lnTo>
                <a:close/>
              </a:path>
              <a:path w="304800" h="76200">
                <a:moveTo>
                  <a:pt x="304800" y="38100"/>
                </a:moveTo>
                <a:lnTo>
                  <a:pt x="228600" y="0"/>
                </a:lnTo>
                <a:lnTo>
                  <a:pt x="228600" y="28956"/>
                </a:lnTo>
                <a:lnTo>
                  <a:pt x="240791" y="28956"/>
                </a:lnTo>
                <a:lnTo>
                  <a:pt x="240791" y="70104"/>
                </a:lnTo>
                <a:lnTo>
                  <a:pt x="304800" y="38100"/>
                </a:lnTo>
                <a:close/>
              </a:path>
              <a:path w="304800" h="76200">
                <a:moveTo>
                  <a:pt x="240791" y="70104"/>
                </a:moveTo>
                <a:lnTo>
                  <a:pt x="240791" y="48006"/>
                </a:lnTo>
                <a:lnTo>
                  <a:pt x="228600" y="48006"/>
                </a:lnTo>
                <a:lnTo>
                  <a:pt x="228600" y="76200"/>
                </a:lnTo>
                <a:lnTo>
                  <a:pt x="240791" y="70104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520999" y="4365333"/>
            <a:ext cx="6096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 </a:t>
            </a:r>
            <a:r>
              <a:rPr sz="2000" b="1" spc="-204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b="1" u="heavy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b="1" u="heavy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	</a:t>
            </a:r>
            <a:r>
              <a:rPr sz="3000" b="1" spc="-7" baseline="-11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3000" baseline="-1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537339" y="5257800"/>
            <a:ext cx="945515" cy="73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>
              <a:lnSpc>
                <a:spcPct val="100000"/>
              </a:lnSpc>
              <a:tabLst>
                <a:tab pos="805815" algn="l"/>
              </a:tabLst>
            </a:pPr>
            <a:r>
              <a:rPr sz="3000" b="1" spc="-7" baseline="1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	</a:t>
            </a: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CLK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302415" y="1690892"/>
            <a:ext cx="514984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60"/>
              </a:lnSpc>
            </a:pPr>
            <a:r>
              <a:rPr sz="2000" b="1" spc="-5" dirty="0">
                <a:solidFill>
                  <a:srgbClr val="65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264795">
              <a:lnSpc>
                <a:spcPts val="244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889557" y="1695460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65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490089" y="2119629"/>
            <a:ext cx="153797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baseline="23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n+1</a:t>
            </a:r>
            <a:r>
              <a:rPr sz="28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=D=0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3" name="object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556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dirty="0"/>
              <a:t>边</a:t>
            </a:r>
            <a:r>
              <a:rPr spc="-10" dirty="0"/>
              <a:t>沿</a:t>
            </a:r>
            <a:r>
              <a:rPr spc="-1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dirty="0"/>
              <a:t>触发器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5659767" y="4281170"/>
            <a:ext cx="3308350" cy="1569720"/>
          </a:xfrm>
          <a:prstGeom prst="rect">
            <a:avLst/>
          </a:prstGeom>
          <a:ln w="9525">
            <a:solidFill>
              <a:srgbClr val="7030A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1440" marR="213360">
              <a:lnSpc>
                <a:spcPct val="102000"/>
              </a:lnSpc>
              <a:spcBef>
                <a:spcPts val="225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如果在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CLK=1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期间， 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输入</a:t>
            </a:r>
            <a:r>
              <a:rPr sz="2400" b="1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发生变化，但由  于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N=</a:t>
            </a:r>
            <a:r>
              <a:rPr sz="2400" b="1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，输入变化不发  生作用。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8467725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183" y="1062735"/>
            <a:ext cx="516636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）如果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CLK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由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变为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时，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D=1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8109" y="260477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1009" y="252857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099"/>
                </a:lnTo>
                <a:lnTo>
                  <a:pt x="73247" y="23145"/>
                </a:lnTo>
                <a:lnTo>
                  <a:pt x="65151" y="11048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70005" y="2603753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09709" y="260477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2609" y="252857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1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0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41605" y="2603753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09709" y="405257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52609" y="397637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2952"/>
                </a:lnTo>
                <a:lnTo>
                  <a:pt x="11334" y="11049"/>
                </a:lnTo>
                <a:lnTo>
                  <a:pt x="3059" y="23145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0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41605" y="4051554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38109" y="405257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81009" y="397637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2952"/>
                </a:lnTo>
                <a:lnTo>
                  <a:pt x="11334" y="11049"/>
                </a:lnTo>
                <a:lnTo>
                  <a:pt x="3059" y="23145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1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70005" y="4051554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5109" y="405257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8009" y="397637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2952"/>
                </a:lnTo>
                <a:lnTo>
                  <a:pt x="11334" y="11049"/>
                </a:lnTo>
                <a:lnTo>
                  <a:pt x="3059" y="23145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0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7005" y="4051554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52709" y="405257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95609" y="397637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2952"/>
                </a:lnTo>
                <a:lnTo>
                  <a:pt x="11334" y="11049"/>
                </a:lnTo>
                <a:lnTo>
                  <a:pt x="3059" y="23145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0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284605" y="4051554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19109" y="298577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990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90709" y="298577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990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19109" y="207137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1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90709" y="207137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6109" y="367157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6109" y="367157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80909" y="3671570"/>
            <a:ext cx="381000" cy="1143000"/>
          </a:xfrm>
          <a:custGeom>
            <a:avLst/>
            <a:gdLst/>
            <a:ahLst/>
            <a:cxnLst/>
            <a:rect l="l" t="t" r="r" b="b"/>
            <a:pathLst>
              <a:path w="381000" h="1143000">
                <a:moveTo>
                  <a:pt x="0" y="0"/>
                </a:moveTo>
                <a:lnTo>
                  <a:pt x="381000" y="1143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61909" y="481457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14309" y="443357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81009" y="3633470"/>
            <a:ext cx="419100" cy="76200"/>
          </a:xfrm>
          <a:custGeom>
            <a:avLst/>
            <a:gdLst/>
            <a:ahLst/>
            <a:cxnLst/>
            <a:rect l="l" t="t" r="r" b="b"/>
            <a:pathLst>
              <a:path w="419100" h="76200">
                <a:moveTo>
                  <a:pt x="74394" y="28955"/>
                </a:moveTo>
                <a:lnTo>
                  <a:pt x="73247" y="23145"/>
                </a:lnTo>
                <a:lnTo>
                  <a:pt x="65150" y="11049"/>
                </a:lnTo>
                <a:lnTo>
                  <a:pt x="53054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9"/>
                </a:lnTo>
                <a:lnTo>
                  <a:pt x="3059" y="23145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38100" y="28955"/>
                </a:lnTo>
                <a:lnTo>
                  <a:pt x="74394" y="28955"/>
                </a:lnTo>
                <a:close/>
              </a:path>
              <a:path w="419100" h="76200">
                <a:moveTo>
                  <a:pt x="76200" y="38100"/>
                </a:moveTo>
                <a:lnTo>
                  <a:pt x="74394" y="28955"/>
                </a:lnTo>
                <a:lnTo>
                  <a:pt x="38100" y="28955"/>
                </a:lnTo>
                <a:lnTo>
                  <a:pt x="38100" y="48005"/>
                </a:lnTo>
                <a:lnTo>
                  <a:pt x="74244" y="48005"/>
                </a:lnTo>
                <a:lnTo>
                  <a:pt x="76200" y="38100"/>
                </a:lnTo>
                <a:close/>
              </a:path>
              <a:path w="419100" h="76200">
                <a:moveTo>
                  <a:pt x="74244" y="48005"/>
                </a:moveTo>
                <a:lnTo>
                  <a:pt x="38100" y="48005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4244" y="48005"/>
                </a:lnTo>
                <a:close/>
              </a:path>
              <a:path w="419100" h="76200">
                <a:moveTo>
                  <a:pt x="76200" y="48005"/>
                </a:moveTo>
                <a:lnTo>
                  <a:pt x="76200" y="38100"/>
                </a:lnTo>
                <a:lnTo>
                  <a:pt x="74244" y="48005"/>
                </a:lnTo>
                <a:lnTo>
                  <a:pt x="76200" y="48005"/>
                </a:lnTo>
                <a:close/>
              </a:path>
              <a:path w="419100" h="76200">
                <a:moveTo>
                  <a:pt x="419100" y="48005"/>
                </a:moveTo>
                <a:lnTo>
                  <a:pt x="419100" y="28955"/>
                </a:lnTo>
                <a:lnTo>
                  <a:pt x="74394" y="28955"/>
                </a:lnTo>
                <a:lnTo>
                  <a:pt x="76200" y="38100"/>
                </a:lnTo>
                <a:lnTo>
                  <a:pt x="76200" y="48005"/>
                </a:lnTo>
                <a:lnTo>
                  <a:pt x="419100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00109" y="3671570"/>
            <a:ext cx="533400" cy="1143000"/>
          </a:xfrm>
          <a:custGeom>
            <a:avLst/>
            <a:gdLst/>
            <a:ahLst/>
            <a:cxnLst/>
            <a:rect l="l" t="t" r="r" b="b"/>
            <a:pathLst>
              <a:path w="533400" h="1143000">
                <a:moveTo>
                  <a:pt x="0" y="0"/>
                </a:moveTo>
                <a:lnTo>
                  <a:pt x="533399" y="1143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33509" y="481457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62109" y="443357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38109" y="367157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233309" y="3671570"/>
            <a:ext cx="304800" cy="1143000"/>
          </a:xfrm>
          <a:custGeom>
            <a:avLst/>
            <a:gdLst/>
            <a:ahLst/>
            <a:cxnLst/>
            <a:rect l="l" t="t" r="r" b="b"/>
            <a:pathLst>
              <a:path w="304800" h="1143000">
                <a:moveTo>
                  <a:pt x="304800" y="0"/>
                </a:moveTo>
                <a:lnTo>
                  <a:pt x="0" y="1143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8509" y="481457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8509" y="443357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71509" y="443357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71509" y="496697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90709" y="443357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33709" y="367157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52709" y="367157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47909" y="3671570"/>
            <a:ext cx="304800" cy="1066800"/>
          </a:xfrm>
          <a:custGeom>
            <a:avLst/>
            <a:gdLst/>
            <a:ahLst/>
            <a:cxnLst/>
            <a:rect l="l" t="t" r="r" b="b"/>
            <a:pathLst>
              <a:path w="304800" h="1066800">
                <a:moveTo>
                  <a:pt x="304800" y="0"/>
                </a:moveTo>
                <a:lnTo>
                  <a:pt x="0" y="1066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19309" y="473837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19309" y="443357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252609" y="3633470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74394" y="28955"/>
                </a:moveTo>
                <a:lnTo>
                  <a:pt x="73247" y="23145"/>
                </a:lnTo>
                <a:lnTo>
                  <a:pt x="65150" y="11049"/>
                </a:lnTo>
                <a:lnTo>
                  <a:pt x="53054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9"/>
                </a:lnTo>
                <a:lnTo>
                  <a:pt x="3059" y="23145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38100" y="28955"/>
                </a:lnTo>
                <a:lnTo>
                  <a:pt x="74394" y="28955"/>
                </a:lnTo>
                <a:close/>
              </a:path>
              <a:path w="342900" h="76200">
                <a:moveTo>
                  <a:pt x="76200" y="38100"/>
                </a:moveTo>
                <a:lnTo>
                  <a:pt x="74394" y="28955"/>
                </a:lnTo>
                <a:lnTo>
                  <a:pt x="38100" y="28955"/>
                </a:lnTo>
                <a:lnTo>
                  <a:pt x="38100" y="48005"/>
                </a:lnTo>
                <a:lnTo>
                  <a:pt x="74244" y="48005"/>
                </a:lnTo>
                <a:lnTo>
                  <a:pt x="76200" y="38100"/>
                </a:lnTo>
                <a:close/>
              </a:path>
              <a:path w="342900" h="76200">
                <a:moveTo>
                  <a:pt x="74244" y="48005"/>
                </a:moveTo>
                <a:lnTo>
                  <a:pt x="38100" y="48005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4244" y="48005"/>
                </a:lnTo>
                <a:close/>
              </a:path>
              <a:path w="342900" h="76200">
                <a:moveTo>
                  <a:pt x="76200" y="48005"/>
                </a:moveTo>
                <a:lnTo>
                  <a:pt x="76200" y="38100"/>
                </a:lnTo>
                <a:lnTo>
                  <a:pt x="74244" y="48005"/>
                </a:lnTo>
                <a:lnTo>
                  <a:pt x="76200" y="48005"/>
                </a:lnTo>
                <a:close/>
              </a:path>
              <a:path w="342900" h="76200">
                <a:moveTo>
                  <a:pt x="342900" y="48005"/>
                </a:moveTo>
                <a:lnTo>
                  <a:pt x="342900" y="28955"/>
                </a:lnTo>
                <a:lnTo>
                  <a:pt x="74394" y="28955"/>
                </a:lnTo>
                <a:lnTo>
                  <a:pt x="76200" y="38100"/>
                </a:lnTo>
                <a:lnTo>
                  <a:pt x="76200" y="48005"/>
                </a:lnTo>
                <a:lnTo>
                  <a:pt x="342900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95509" y="3671570"/>
            <a:ext cx="381000" cy="1066800"/>
          </a:xfrm>
          <a:custGeom>
            <a:avLst/>
            <a:gdLst/>
            <a:ahLst/>
            <a:cxnLst/>
            <a:rect l="l" t="t" r="r" b="b"/>
            <a:pathLst>
              <a:path w="381000" h="1066800">
                <a:moveTo>
                  <a:pt x="0" y="0"/>
                </a:moveTo>
                <a:lnTo>
                  <a:pt x="381000" y="1066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205109" y="443357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57409" y="4700270"/>
            <a:ext cx="76200" cy="419100"/>
          </a:xfrm>
          <a:custGeom>
            <a:avLst/>
            <a:gdLst/>
            <a:ahLst/>
            <a:cxnLst/>
            <a:rect l="l" t="t" r="r" b="b"/>
            <a:pathLst>
              <a:path w="76200" h="419100">
                <a:moveTo>
                  <a:pt x="76200" y="38100"/>
                </a:moveTo>
                <a:lnTo>
                  <a:pt x="73247" y="23145"/>
                </a:lnTo>
                <a:lnTo>
                  <a:pt x="65150" y="11049"/>
                </a:lnTo>
                <a:lnTo>
                  <a:pt x="53054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9"/>
                </a:lnTo>
                <a:lnTo>
                  <a:pt x="3059" y="23145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28956" y="74354"/>
                </a:lnTo>
                <a:lnTo>
                  <a:pt x="28956" y="38100"/>
                </a:lnTo>
                <a:lnTo>
                  <a:pt x="48006" y="38100"/>
                </a:lnTo>
                <a:lnTo>
                  <a:pt x="48006" y="74244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close/>
              </a:path>
              <a:path w="76200" h="419100">
                <a:moveTo>
                  <a:pt x="48006" y="74244"/>
                </a:moveTo>
                <a:lnTo>
                  <a:pt x="48006" y="38100"/>
                </a:lnTo>
                <a:lnTo>
                  <a:pt x="28956" y="38100"/>
                </a:lnTo>
                <a:lnTo>
                  <a:pt x="28956" y="74354"/>
                </a:lnTo>
                <a:lnTo>
                  <a:pt x="38100" y="76200"/>
                </a:lnTo>
                <a:lnTo>
                  <a:pt x="48006" y="74244"/>
                </a:lnTo>
                <a:close/>
              </a:path>
              <a:path w="76200" h="419100">
                <a:moveTo>
                  <a:pt x="48006" y="419100"/>
                </a:moveTo>
                <a:lnTo>
                  <a:pt x="48006" y="74244"/>
                </a:lnTo>
                <a:lnTo>
                  <a:pt x="38100" y="76200"/>
                </a:lnTo>
                <a:lnTo>
                  <a:pt x="28956" y="74354"/>
                </a:lnTo>
                <a:lnTo>
                  <a:pt x="28956" y="419100"/>
                </a:lnTo>
                <a:lnTo>
                  <a:pt x="48006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9909" y="5119370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28955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9909" y="4433570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1309" y="4433570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42909" y="443357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86109" y="4433570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0"/>
                </a:moveTo>
                <a:lnTo>
                  <a:pt x="0" y="1295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643009" y="4928870"/>
            <a:ext cx="76200" cy="723900"/>
          </a:xfrm>
          <a:custGeom>
            <a:avLst/>
            <a:gdLst/>
            <a:ahLst/>
            <a:cxnLst/>
            <a:rect l="l" t="t" r="r" b="b"/>
            <a:pathLst>
              <a:path w="76200" h="723900">
                <a:moveTo>
                  <a:pt x="76200" y="38100"/>
                </a:moveTo>
                <a:lnTo>
                  <a:pt x="73247" y="23145"/>
                </a:lnTo>
                <a:lnTo>
                  <a:pt x="65150" y="11049"/>
                </a:lnTo>
                <a:lnTo>
                  <a:pt x="53054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9"/>
                </a:lnTo>
                <a:lnTo>
                  <a:pt x="3059" y="23145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28956" y="74354"/>
                </a:lnTo>
                <a:lnTo>
                  <a:pt x="28956" y="38100"/>
                </a:lnTo>
                <a:lnTo>
                  <a:pt x="48006" y="38100"/>
                </a:lnTo>
                <a:lnTo>
                  <a:pt x="48006" y="74244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close/>
              </a:path>
              <a:path w="76200" h="723900">
                <a:moveTo>
                  <a:pt x="48006" y="74244"/>
                </a:moveTo>
                <a:lnTo>
                  <a:pt x="48006" y="38100"/>
                </a:lnTo>
                <a:lnTo>
                  <a:pt x="28956" y="38100"/>
                </a:lnTo>
                <a:lnTo>
                  <a:pt x="28956" y="74354"/>
                </a:lnTo>
                <a:lnTo>
                  <a:pt x="38100" y="76200"/>
                </a:lnTo>
                <a:lnTo>
                  <a:pt x="48006" y="74244"/>
                </a:lnTo>
                <a:close/>
              </a:path>
              <a:path w="76200" h="723900">
                <a:moveTo>
                  <a:pt x="48006" y="723900"/>
                </a:moveTo>
                <a:lnTo>
                  <a:pt x="48006" y="74244"/>
                </a:lnTo>
                <a:lnTo>
                  <a:pt x="38100" y="76200"/>
                </a:lnTo>
                <a:lnTo>
                  <a:pt x="28956" y="74354"/>
                </a:lnTo>
                <a:lnTo>
                  <a:pt x="28956" y="723900"/>
                </a:lnTo>
                <a:lnTo>
                  <a:pt x="48006" y="723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81009" y="2185670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74394" y="28955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199"/>
                </a:lnTo>
                <a:lnTo>
                  <a:pt x="38100" y="28955"/>
                </a:lnTo>
                <a:lnTo>
                  <a:pt x="74394" y="28955"/>
                </a:lnTo>
                <a:close/>
              </a:path>
              <a:path w="342900" h="76200">
                <a:moveTo>
                  <a:pt x="76200" y="38099"/>
                </a:moveTo>
                <a:lnTo>
                  <a:pt x="74394" y="28955"/>
                </a:lnTo>
                <a:lnTo>
                  <a:pt x="38100" y="28955"/>
                </a:lnTo>
                <a:lnTo>
                  <a:pt x="38100" y="48005"/>
                </a:lnTo>
                <a:lnTo>
                  <a:pt x="74244" y="48005"/>
                </a:lnTo>
                <a:lnTo>
                  <a:pt x="76200" y="38099"/>
                </a:lnTo>
                <a:close/>
              </a:path>
              <a:path w="342900" h="76200">
                <a:moveTo>
                  <a:pt x="74244" y="48006"/>
                </a:moveTo>
                <a:lnTo>
                  <a:pt x="38100" y="48005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4244" y="48006"/>
                </a:lnTo>
                <a:close/>
              </a:path>
              <a:path w="342900" h="76200">
                <a:moveTo>
                  <a:pt x="76200" y="48005"/>
                </a:moveTo>
                <a:lnTo>
                  <a:pt x="76200" y="38099"/>
                </a:lnTo>
                <a:lnTo>
                  <a:pt x="74244" y="48006"/>
                </a:lnTo>
                <a:lnTo>
                  <a:pt x="76200" y="48005"/>
                </a:lnTo>
                <a:close/>
              </a:path>
              <a:path w="342900" h="76200">
                <a:moveTo>
                  <a:pt x="342900" y="48005"/>
                </a:moveTo>
                <a:lnTo>
                  <a:pt x="342900" y="28955"/>
                </a:lnTo>
                <a:lnTo>
                  <a:pt x="74394" y="28955"/>
                </a:lnTo>
                <a:lnTo>
                  <a:pt x="76200" y="38099"/>
                </a:lnTo>
                <a:lnTo>
                  <a:pt x="76200" y="48005"/>
                </a:lnTo>
                <a:lnTo>
                  <a:pt x="342900" y="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223909" y="2223770"/>
            <a:ext cx="533400" cy="990600"/>
          </a:xfrm>
          <a:custGeom>
            <a:avLst/>
            <a:gdLst/>
            <a:ahLst/>
            <a:cxnLst/>
            <a:rect l="l" t="t" r="r" b="b"/>
            <a:pathLst>
              <a:path w="533400" h="990600">
                <a:moveTo>
                  <a:pt x="0" y="0"/>
                </a:moveTo>
                <a:lnTo>
                  <a:pt x="533400" y="990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57309" y="321437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62109" y="298577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19309" y="298577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19309" y="321437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85909" y="321437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09709" y="2185670"/>
            <a:ext cx="419100" cy="76200"/>
          </a:xfrm>
          <a:custGeom>
            <a:avLst/>
            <a:gdLst/>
            <a:ahLst/>
            <a:cxnLst/>
            <a:rect l="l" t="t" r="r" b="b"/>
            <a:pathLst>
              <a:path w="419100" h="76200">
                <a:moveTo>
                  <a:pt x="344771" y="28956"/>
                </a:moveTo>
                <a:lnTo>
                  <a:pt x="0" y="28956"/>
                </a:lnTo>
                <a:lnTo>
                  <a:pt x="0" y="48006"/>
                </a:lnTo>
                <a:lnTo>
                  <a:pt x="342900" y="48006"/>
                </a:lnTo>
                <a:lnTo>
                  <a:pt x="342900" y="38100"/>
                </a:lnTo>
                <a:lnTo>
                  <a:pt x="344771" y="28956"/>
                </a:lnTo>
                <a:close/>
              </a:path>
              <a:path w="419100" h="76200">
                <a:moveTo>
                  <a:pt x="381000" y="48006"/>
                </a:moveTo>
                <a:lnTo>
                  <a:pt x="381000" y="28956"/>
                </a:lnTo>
                <a:lnTo>
                  <a:pt x="344771" y="28956"/>
                </a:lnTo>
                <a:lnTo>
                  <a:pt x="342900" y="38100"/>
                </a:lnTo>
                <a:lnTo>
                  <a:pt x="344926" y="48006"/>
                </a:lnTo>
                <a:lnTo>
                  <a:pt x="381000" y="48006"/>
                </a:lnTo>
                <a:close/>
              </a:path>
              <a:path w="419100" h="76200">
                <a:moveTo>
                  <a:pt x="344926" y="48006"/>
                </a:moveTo>
                <a:lnTo>
                  <a:pt x="342900" y="38100"/>
                </a:lnTo>
                <a:lnTo>
                  <a:pt x="342900" y="48006"/>
                </a:lnTo>
                <a:lnTo>
                  <a:pt x="344926" y="48006"/>
                </a:lnTo>
                <a:close/>
              </a:path>
              <a:path w="419100" h="76200">
                <a:moveTo>
                  <a:pt x="419100" y="38100"/>
                </a:moveTo>
                <a:lnTo>
                  <a:pt x="416147" y="23145"/>
                </a:lnTo>
                <a:lnTo>
                  <a:pt x="408050" y="11048"/>
                </a:lnTo>
                <a:lnTo>
                  <a:pt x="395954" y="2952"/>
                </a:lnTo>
                <a:lnTo>
                  <a:pt x="381000" y="0"/>
                </a:lnTo>
                <a:lnTo>
                  <a:pt x="366367" y="2952"/>
                </a:lnTo>
                <a:lnTo>
                  <a:pt x="354234" y="11049"/>
                </a:lnTo>
                <a:lnTo>
                  <a:pt x="345959" y="23145"/>
                </a:lnTo>
                <a:lnTo>
                  <a:pt x="344771" y="28956"/>
                </a:lnTo>
                <a:lnTo>
                  <a:pt x="381000" y="28956"/>
                </a:lnTo>
                <a:lnTo>
                  <a:pt x="381000" y="76200"/>
                </a:lnTo>
                <a:lnTo>
                  <a:pt x="395954" y="73247"/>
                </a:lnTo>
                <a:lnTo>
                  <a:pt x="408050" y="65150"/>
                </a:lnTo>
                <a:lnTo>
                  <a:pt x="416147" y="53054"/>
                </a:lnTo>
                <a:lnTo>
                  <a:pt x="419100" y="38100"/>
                </a:lnTo>
                <a:close/>
              </a:path>
              <a:path w="419100" h="76200">
                <a:moveTo>
                  <a:pt x="381000" y="76200"/>
                </a:moveTo>
                <a:lnTo>
                  <a:pt x="381000" y="48006"/>
                </a:lnTo>
                <a:lnTo>
                  <a:pt x="344926" y="48006"/>
                </a:lnTo>
                <a:lnTo>
                  <a:pt x="345959" y="53054"/>
                </a:lnTo>
                <a:lnTo>
                  <a:pt x="354234" y="65151"/>
                </a:lnTo>
                <a:lnTo>
                  <a:pt x="366367" y="73247"/>
                </a:lnTo>
                <a:lnTo>
                  <a:pt x="3810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52509" y="2223770"/>
            <a:ext cx="457200" cy="990600"/>
          </a:xfrm>
          <a:custGeom>
            <a:avLst/>
            <a:gdLst/>
            <a:ahLst/>
            <a:cxnLst/>
            <a:rect l="l" t="t" r="r" b="b"/>
            <a:pathLst>
              <a:path w="457200" h="990600">
                <a:moveTo>
                  <a:pt x="457199" y="0"/>
                </a:moveTo>
                <a:lnTo>
                  <a:pt x="0" y="990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47709" y="321437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47709" y="298577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90509" y="298577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233309" y="321437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497201" y="5703615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D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721220" y="4737350"/>
            <a:ext cx="32829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873887" y="3022853"/>
            <a:ext cx="32766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46005" y="4889754"/>
            <a:ext cx="16700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S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6976" y="5041900"/>
            <a:ext cx="14478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latin typeface="Times New Roman" panose="02020503050405090304"/>
                <a:cs typeface="Times New Roman" panose="02020503050405090304"/>
              </a:rPr>
              <a:t>D</a:t>
            </a:r>
            <a:endParaRPr sz="13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55605" y="3022853"/>
            <a:ext cx="28575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357509" y="443357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425581" y="1877821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482981" y="1954021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3976509" y="473837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1359" y="305282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91165" y="306197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173359" y="4598555"/>
            <a:ext cx="37211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31775" algn="l"/>
              </a:tabLst>
            </a:pPr>
            <a:r>
              <a:rPr sz="2000" b="1" u="heavy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 	</a:t>
            </a: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675012" y="3235432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45889" y="4622915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325578" y="3194071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992423" y="3346572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049795" y="4759430"/>
            <a:ext cx="494665" cy="438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28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3000" b="1" spc="-7" baseline="-17000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1950" b="1" spc="-7" baseline="-47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1950" baseline="-47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01798" y="4530805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912886" y="4530805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639716" y="3665277"/>
            <a:ext cx="26543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A50021"/>
                </a:solidFill>
                <a:latin typeface="Times New Roman" panose="02020503050405090304"/>
                <a:cs typeface="Times New Roman" panose="02020503050405090304"/>
              </a:rPr>
              <a:t>M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097233" y="3540181"/>
            <a:ext cx="439420" cy="485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22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3000" b="1" spc="-7" baseline="-38000" dirty="0">
                <a:solidFill>
                  <a:srgbClr val="A50021"/>
                </a:solidFill>
                <a:latin typeface="Times New Roman" panose="02020503050405090304"/>
                <a:cs typeface="Times New Roman" panose="02020503050405090304"/>
              </a:rPr>
              <a:t>N</a:t>
            </a:r>
            <a:endParaRPr sz="3000" baseline="-38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4621409" y="5367020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646811" y="4778502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44464" y="4794487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485188" y="3635376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99068" y="3575238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909709" y="5424170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41553" y="48005"/>
                </a:moveTo>
                <a:lnTo>
                  <a:pt x="241553" y="28955"/>
                </a:lnTo>
                <a:lnTo>
                  <a:pt x="0" y="28955"/>
                </a:lnTo>
                <a:lnTo>
                  <a:pt x="0" y="48005"/>
                </a:lnTo>
                <a:lnTo>
                  <a:pt x="241553" y="48005"/>
                </a:lnTo>
                <a:close/>
              </a:path>
              <a:path w="304800" h="76200">
                <a:moveTo>
                  <a:pt x="304800" y="38100"/>
                </a:moveTo>
                <a:lnTo>
                  <a:pt x="228600" y="0"/>
                </a:lnTo>
                <a:lnTo>
                  <a:pt x="228600" y="28955"/>
                </a:lnTo>
                <a:lnTo>
                  <a:pt x="241553" y="28955"/>
                </a:lnTo>
                <a:lnTo>
                  <a:pt x="241553" y="69723"/>
                </a:lnTo>
                <a:lnTo>
                  <a:pt x="304800" y="38100"/>
                </a:lnTo>
                <a:close/>
              </a:path>
              <a:path w="304800" h="76200">
                <a:moveTo>
                  <a:pt x="241553" y="69723"/>
                </a:moveTo>
                <a:lnTo>
                  <a:pt x="241553" y="48005"/>
                </a:lnTo>
                <a:lnTo>
                  <a:pt x="228600" y="48005"/>
                </a:lnTo>
                <a:lnTo>
                  <a:pt x="228600" y="76200"/>
                </a:lnTo>
                <a:lnTo>
                  <a:pt x="241553" y="69723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1449371" y="4435437"/>
            <a:ext cx="60960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 </a:t>
            </a:r>
            <a:r>
              <a:rPr sz="2000" b="1" spc="-204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b="1" u="heavy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b="1" u="heavy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	</a:t>
            </a:r>
            <a:r>
              <a:rPr sz="3000" b="1" spc="-7" baseline="-11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3000" baseline="-1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465711" y="5322492"/>
            <a:ext cx="1002665" cy="744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>
              <a:lnSpc>
                <a:spcPct val="100000"/>
              </a:lnSpc>
              <a:tabLst>
                <a:tab pos="862965" algn="l"/>
              </a:tabLst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	1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CLK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906403" y="1633220"/>
            <a:ext cx="183515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92225" algn="l"/>
                <a:tab pos="1593215" algn="l"/>
                <a:tab pos="1821180" algn="l"/>
              </a:tabLst>
            </a:pPr>
            <a:r>
              <a:rPr sz="2400" b="1" dirty="0">
                <a:solidFill>
                  <a:srgbClr val="653300"/>
                </a:solidFill>
                <a:latin typeface="Times New Roman" panose="02020503050405090304"/>
                <a:cs typeface="Times New Roman" panose="02020503050405090304"/>
              </a:rPr>
              <a:t>1	0	</a:t>
            </a:r>
            <a:r>
              <a:rPr sz="2400" b="1" u="heavy" dirty="0">
                <a:solidFill>
                  <a:srgbClr val="653300"/>
                </a:solidFill>
                <a:latin typeface="Times New Roman" panose="02020503050405090304"/>
                <a:cs typeface="Times New Roman" panose="02020503050405090304"/>
              </a:rPr>
              <a:t> 	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xfrm>
            <a:off x="2759081" y="198628"/>
            <a:ext cx="206121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边</a:t>
            </a:r>
            <a:r>
              <a:rPr spc="-10" dirty="0"/>
              <a:t>沿</a:t>
            </a:r>
            <a:r>
              <a:rPr spc="-1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dirty="0"/>
              <a:t>触发器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5084729" y="2046471"/>
            <a:ext cx="153797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baseline="23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n+1</a:t>
            </a:r>
            <a:r>
              <a:rPr sz="28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=D=1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576709" y="4068571"/>
            <a:ext cx="3283585" cy="1938655"/>
          </a:xfrm>
          <a:prstGeom prst="rect">
            <a:avLst/>
          </a:prstGeom>
          <a:ln w="9525">
            <a:solidFill>
              <a:srgbClr val="7030A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2710" marR="125095" indent="-635">
              <a:lnSpc>
                <a:spcPct val="102000"/>
              </a:lnSpc>
              <a:spcBef>
                <a:spcPts val="225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如果在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CLK=1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期间， 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输入</a:t>
            </a:r>
            <a:r>
              <a:rPr sz="2400" b="1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发生变化，但</a:t>
            </a:r>
            <a:r>
              <a:rPr sz="2400" b="1" dirty="0">
                <a:latin typeface="Times New Roman" panose="02020503050405090304"/>
                <a:cs typeface="Times New Roman" panose="02020503050405090304"/>
              </a:rPr>
              <a:t>M 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400" b="1" dirty="0">
                <a:latin typeface="Times New Roman" panose="02020503050405090304"/>
                <a:cs typeface="Times New Roman" panose="02020503050405090304"/>
              </a:rPr>
              <a:t>N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不会发生变化，因  此输入变化不发生作用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92710">
              <a:lnSpc>
                <a:spcPts val="2875"/>
              </a:lnSpc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8467725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70390" y="1098550"/>
            <a:ext cx="3583940" cy="1743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-580" dirty="0">
                <a:solidFill>
                  <a:srgbClr val="3333CC"/>
                </a:solidFill>
                <a:latin typeface="Arial Unicode MS" panose="020B0604020202020204" charset="-122"/>
                <a:cs typeface="Arial Unicode MS" panose="020B0604020202020204" charset="-122"/>
              </a:rPr>
              <a:t>》	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特性表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 panose="02020503050405090304"/>
              <a:cs typeface="Times New Roman" panose="02020503050405090304"/>
            </a:endParaRPr>
          </a:p>
          <a:p>
            <a:pPr marR="5080" algn="r">
              <a:lnSpc>
                <a:spcPct val="100000"/>
              </a:lnSpc>
            </a:pP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54940">
              <a:lnSpc>
                <a:spcPct val="100000"/>
              </a:lnSpc>
              <a:spcBef>
                <a:spcPts val="1150"/>
              </a:spcBef>
            </a:pPr>
            <a:r>
              <a:rPr sz="2800" b="1" spc="150" dirty="0">
                <a:solidFill>
                  <a:srgbClr val="FF3300"/>
                </a:solidFill>
                <a:latin typeface="微软雅黑" panose="020B0503020204020204" charset="-122"/>
                <a:cs typeface="微软雅黑" panose="020B0503020204020204" charset="-122"/>
              </a:rPr>
              <a:t>↑</a:t>
            </a:r>
            <a:r>
              <a:rPr sz="2800" b="1" spc="150" dirty="0">
                <a:latin typeface="微软雅黑" panose="020B0503020204020204" charset="-122"/>
                <a:cs typeface="微软雅黑" panose="020B0503020204020204" charset="-122"/>
              </a:rPr>
              <a:t>表示上升沿触发</a:t>
            </a:r>
            <a:r>
              <a:rPr sz="2800" b="1" spc="150" dirty="0">
                <a:latin typeface="Times New Roman" panose="02020503050405090304"/>
                <a:cs typeface="Times New Roman" panose="02020503050405090304"/>
              </a:rPr>
              <a:t>.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9064" y="198616"/>
            <a:ext cx="206121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边</a:t>
            </a:r>
            <a:r>
              <a:rPr spc="-10" dirty="0"/>
              <a:t>沿</a:t>
            </a:r>
            <a:r>
              <a:rPr spc="-1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dirty="0"/>
              <a:t>触发器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0399" y="4848348"/>
            <a:ext cx="2019935" cy="106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-580" dirty="0">
                <a:solidFill>
                  <a:srgbClr val="3333CC"/>
                </a:solidFill>
                <a:latin typeface="Arial Unicode MS" panose="020B0604020202020204" charset="-122"/>
                <a:cs typeface="Arial Unicode MS" panose="020B0604020202020204" charset="-122"/>
              </a:rPr>
              <a:t>》	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特性方程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877570">
              <a:lnSpc>
                <a:spcPct val="100000"/>
              </a:lnSpc>
              <a:spcBef>
                <a:spcPts val="765"/>
              </a:spcBef>
            </a:pPr>
            <a:r>
              <a:rPr sz="4200" b="1" spc="-7" baseline="-16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00" b="1" dirty="0">
                <a:latin typeface="Times New Roman" panose="02020503050405090304"/>
                <a:cs typeface="Times New Roman" panose="02020503050405090304"/>
              </a:rPr>
              <a:t>n+1</a:t>
            </a:r>
            <a:r>
              <a:rPr sz="4200" b="1" spc="-7" baseline="-16000" dirty="0">
                <a:latin typeface="Times New Roman" panose="02020503050405090304"/>
                <a:cs typeface="Times New Roman" panose="02020503050405090304"/>
              </a:rPr>
              <a:t>=D</a:t>
            </a:r>
            <a:endParaRPr sz="4200" baseline="-16000">
              <a:latin typeface="Times New Roman" panose="02020503050405090304"/>
              <a:cs typeface="Times New Roman" panose="02020503050405090304"/>
            </a:endParaRPr>
          </a:p>
        </p:txBody>
      </p:sp>
      <p:pic>
        <p:nvPicPr>
          <p:cNvPr id="7" name="图片 6" descr="屏幕快照 2021-02-25 下午9.29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60" y="1783715"/>
            <a:ext cx="4368165" cy="2780665"/>
          </a:xfrm>
          <a:prstGeom prst="rect">
            <a:avLst/>
          </a:prstGeom>
        </p:spPr>
      </p:pic>
      <p:sp>
        <p:nvSpPr>
          <p:cNvPr id="191" name="文本框 190"/>
          <p:cNvSpPr txBox="1"/>
          <p:nvPr/>
        </p:nvSpPr>
        <p:spPr>
          <a:xfrm>
            <a:off x="8467725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8535" y="3228848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12935" y="284784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2935" y="2847848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2535" y="284784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2535" y="3228848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84535" y="284784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84535" y="2847848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94135" y="284784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94135" y="3228848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56135" y="284784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09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56135" y="2847848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18122" y="2847848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09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18122" y="3228848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8535" y="3457447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79535" y="345744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79535" y="383844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08135" y="345744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08135" y="3457447"/>
            <a:ext cx="4495800" cy="0"/>
          </a:xfrm>
          <a:custGeom>
            <a:avLst/>
            <a:gdLst/>
            <a:ahLst/>
            <a:cxnLst/>
            <a:rect l="l" t="t" r="r" b="b"/>
            <a:pathLst>
              <a:path w="4495800">
                <a:moveTo>
                  <a:pt x="0" y="0"/>
                </a:moveTo>
                <a:lnTo>
                  <a:pt x="44957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98535" y="4067047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27335" y="4067047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27335" y="4371847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13135" y="4067047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3135" y="406704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65535" y="4067047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65535" y="4371847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75135" y="4067047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75135" y="4067047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7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60922" y="4067047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860922" y="4371847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12935" y="3228848"/>
            <a:ext cx="0" cy="1981200"/>
          </a:xfrm>
          <a:custGeom>
            <a:avLst/>
            <a:gdLst/>
            <a:ahLst/>
            <a:cxnLst/>
            <a:rect l="l" t="t" r="r" b="b"/>
            <a:pathLst>
              <a:path h="1981200">
                <a:moveTo>
                  <a:pt x="0" y="0"/>
                </a:moveTo>
                <a:lnTo>
                  <a:pt x="0" y="198120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84535" y="3228848"/>
            <a:ext cx="0" cy="1981200"/>
          </a:xfrm>
          <a:custGeom>
            <a:avLst/>
            <a:gdLst/>
            <a:ahLst/>
            <a:cxnLst/>
            <a:rect l="l" t="t" r="r" b="b"/>
            <a:pathLst>
              <a:path h="1981200">
                <a:moveTo>
                  <a:pt x="0" y="0"/>
                </a:moveTo>
                <a:lnTo>
                  <a:pt x="0" y="198120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56135" y="3228848"/>
            <a:ext cx="0" cy="1981200"/>
          </a:xfrm>
          <a:custGeom>
            <a:avLst/>
            <a:gdLst/>
            <a:ahLst/>
            <a:cxnLst/>
            <a:rect l="l" t="t" r="r" b="b"/>
            <a:pathLst>
              <a:path h="1981200">
                <a:moveTo>
                  <a:pt x="0" y="0"/>
                </a:moveTo>
                <a:lnTo>
                  <a:pt x="0" y="198120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79535" y="3457447"/>
            <a:ext cx="0" cy="1752600"/>
          </a:xfrm>
          <a:custGeom>
            <a:avLst/>
            <a:gdLst/>
            <a:ahLst/>
            <a:cxnLst/>
            <a:rect l="l" t="t" r="r" b="b"/>
            <a:pathLst>
              <a:path h="1752600">
                <a:moveTo>
                  <a:pt x="0" y="0"/>
                </a:moveTo>
                <a:lnTo>
                  <a:pt x="0" y="175260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79535" y="4981447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812935" y="4676647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12935" y="4676647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84535" y="4676647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84535" y="4981447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56135" y="4676647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56135" y="4676647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5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98535" y="4676647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0" y="304800"/>
                </a:lnTo>
                <a:lnTo>
                  <a:pt x="381000" y="3048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98535" y="4676647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0" y="0"/>
                </a:moveTo>
                <a:lnTo>
                  <a:pt x="0" y="304800"/>
                </a:lnTo>
                <a:lnTo>
                  <a:pt x="381000" y="3048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244987" y="3000247"/>
            <a:ext cx="6864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CLK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44631" y="3247501"/>
            <a:ext cx="393065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000"/>
              </a:lnSpc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2400" b="1" baseline="-21000" dirty="0">
                <a:latin typeface="Times New Roman" panose="02020503050405090304"/>
                <a:cs typeface="Times New Roman" panose="02020503050405090304"/>
              </a:rPr>
              <a:t>D  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D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44631" y="4634738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441335" y="345744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58959" y="1104646"/>
            <a:ext cx="3034030" cy="1335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-580" dirty="0">
                <a:solidFill>
                  <a:srgbClr val="3333CC"/>
                </a:solidFill>
                <a:latin typeface="Arial Unicode MS" panose="020B0604020202020204" charset="-122"/>
                <a:cs typeface="Arial Unicode MS" panose="020B0604020202020204" charset="-122"/>
              </a:rPr>
              <a:t>》	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时序图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>
              <a:latin typeface="Times New Roman" panose="02020503050405090304"/>
              <a:cs typeface="Times New Roman" panose="02020503050405090304"/>
            </a:endParaRPr>
          </a:p>
          <a:p>
            <a:pPr marL="369570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=1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时波形图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: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10043" y="200507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">
              <a:lnSpc>
                <a:spcPct val="100000"/>
              </a:lnSpc>
            </a:pPr>
            <a:r>
              <a:rPr dirty="0"/>
              <a:t>边</a:t>
            </a:r>
            <a:r>
              <a:rPr spc="-10" dirty="0"/>
              <a:t>沿</a:t>
            </a:r>
            <a:r>
              <a:rPr spc="-1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dirty="0"/>
              <a:t>触发器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3051689" y="2854452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391214" y="2884140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2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46701" y="2875005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3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8467725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1330">
              <a:lnSpc>
                <a:spcPts val="3295"/>
              </a:lnSpc>
            </a:pPr>
            <a:r>
              <a:rPr spc="-5" dirty="0"/>
              <a:t>边沿触发器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392" y="906529"/>
            <a:ext cx="307086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1310" dirty="0">
                <a:solidFill>
                  <a:srgbClr val="0070C0"/>
                </a:solidFill>
                <a:latin typeface="Arial Unicode MS" panose="020B0604020202020204" charset="-122"/>
                <a:cs typeface="Arial Unicode MS" panose="020B0604020202020204" charset="-122"/>
              </a:rPr>
              <a:t>·	</a:t>
            </a:r>
            <a:r>
              <a:rPr sz="2800" b="1" spc="-5" dirty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负边沿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JK</a:t>
            </a:r>
            <a:r>
              <a:rPr sz="2800" b="1" spc="-5" dirty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触发器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53515" y="2271776"/>
            <a:ext cx="914400" cy="1524000"/>
          </a:xfrm>
          <a:custGeom>
            <a:avLst/>
            <a:gdLst/>
            <a:ahLst/>
            <a:cxnLst/>
            <a:rect l="l" t="t" r="r" b="b"/>
            <a:pathLst>
              <a:path w="914400" h="1524000">
                <a:moveTo>
                  <a:pt x="0" y="0"/>
                </a:moveTo>
                <a:lnTo>
                  <a:pt x="0" y="1524000"/>
                </a:lnTo>
                <a:lnTo>
                  <a:pt x="914400" y="15240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96315" y="25765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96315" y="3033776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96315" y="34909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67915" y="257657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44115" y="349097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91873" y="2306421"/>
            <a:ext cx="854710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 marR="5080" indent="-144780">
              <a:lnSpc>
                <a:spcPct val="145000"/>
              </a:lnSpc>
              <a:tabLst>
                <a:tab pos="643890" algn="l"/>
              </a:tabLst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J	Q  C</a:t>
            </a: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K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2592" y="3323724"/>
            <a:ext cx="222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Q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67915" y="34490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48" y="73247"/>
                </a:lnTo>
                <a:lnTo>
                  <a:pt x="65146" y="65150"/>
                </a:lnTo>
                <a:lnTo>
                  <a:pt x="73245" y="53054"/>
                </a:lnTo>
                <a:lnTo>
                  <a:pt x="76200" y="38100"/>
                </a:lnTo>
                <a:lnTo>
                  <a:pt x="73245" y="23467"/>
                </a:lnTo>
                <a:lnTo>
                  <a:pt x="65146" y="11334"/>
                </a:lnTo>
                <a:lnTo>
                  <a:pt x="53048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53515" y="2957576"/>
            <a:ext cx="152400" cy="76200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0" y="0"/>
                </a:moveTo>
                <a:lnTo>
                  <a:pt x="152400" y="76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53515" y="3033776"/>
            <a:ext cx="152400" cy="76200"/>
          </a:xfrm>
          <a:custGeom>
            <a:avLst/>
            <a:gdLst/>
            <a:ahLst/>
            <a:cxnLst/>
            <a:rect l="l" t="t" r="r" b="b"/>
            <a:pathLst>
              <a:path w="152400" h="76200">
                <a:moveTo>
                  <a:pt x="152400" y="0"/>
                </a:moveTo>
                <a:lnTo>
                  <a:pt x="0" y="76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77315" y="299567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2732"/>
                </a:lnTo>
                <a:lnTo>
                  <a:pt x="11049" y="64865"/>
                </a:lnTo>
                <a:lnTo>
                  <a:pt x="23145" y="73140"/>
                </a:lnTo>
                <a:lnTo>
                  <a:pt x="38100" y="76200"/>
                </a:lnTo>
                <a:lnTo>
                  <a:pt x="53048" y="73140"/>
                </a:lnTo>
                <a:lnTo>
                  <a:pt x="65146" y="64865"/>
                </a:lnTo>
                <a:lnTo>
                  <a:pt x="73245" y="52732"/>
                </a:lnTo>
                <a:lnTo>
                  <a:pt x="76200" y="38100"/>
                </a:lnTo>
                <a:lnTo>
                  <a:pt x="73245" y="23145"/>
                </a:lnTo>
                <a:lnTo>
                  <a:pt x="65146" y="11049"/>
                </a:lnTo>
                <a:lnTo>
                  <a:pt x="53048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09161" y="3928617"/>
            <a:ext cx="144843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逻辑符号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70213" y="581812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46285" y="580059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58959" y="5272023"/>
            <a:ext cx="3406140" cy="9347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-580" dirty="0">
                <a:solidFill>
                  <a:srgbClr val="7030A0"/>
                </a:solidFill>
                <a:latin typeface="Arial Unicode MS" panose="020B0604020202020204" charset="-122"/>
                <a:cs typeface="Arial Unicode MS" panose="020B0604020202020204" charset="-122"/>
              </a:rPr>
              <a:t>》	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特性方程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951865">
              <a:lnSpc>
                <a:spcPct val="100000"/>
              </a:lnSpc>
              <a:spcBef>
                <a:spcPts val="550"/>
              </a:spcBef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baseline="23000" dirty="0">
                <a:latin typeface="Times New Roman" panose="02020503050405090304"/>
                <a:cs typeface="Times New Roman" panose="02020503050405090304"/>
              </a:rPr>
              <a:t>n+1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800" b="1" spc="-8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JQ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+KQ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endParaRPr sz="2850" baseline="23000">
              <a:latin typeface="Times New Roman" panose="02020503050405090304"/>
              <a:cs typeface="Times New Roman" panose="02020503050405090304"/>
            </a:endParaRPr>
          </a:p>
        </p:txBody>
      </p:sp>
      <p:pic>
        <p:nvPicPr>
          <p:cNvPr id="72" name="图片 71" descr="屏幕快照 2021-02-25 下午9.31.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55" y="1693545"/>
            <a:ext cx="6209665" cy="3136265"/>
          </a:xfrm>
          <a:prstGeom prst="rect">
            <a:avLst/>
          </a:prstGeom>
        </p:spPr>
      </p:pic>
      <p:sp>
        <p:nvSpPr>
          <p:cNvPr id="191" name="文本框 190"/>
          <p:cNvSpPr txBox="1"/>
          <p:nvPr/>
        </p:nvSpPr>
        <p:spPr>
          <a:xfrm>
            <a:off x="8467725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140" y="1031494"/>
            <a:ext cx="154940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-580" dirty="0">
                <a:solidFill>
                  <a:srgbClr val="7030A0"/>
                </a:solidFill>
                <a:latin typeface="Arial Unicode MS" panose="020B0604020202020204" charset="-122"/>
                <a:cs typeface="Arial Unicode MS" panose="020B0604020202020204" charset="-122"/>
              </a:rPr>
              <a:t>》	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特性表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1330">
              <a:lnSpc>
                <a:spcPct val="100000"/>
              </a:lnSpc>
            </a:pPr>
            <a:r>
              <a:rPr spc="-5" dirty="0"/>
              <a:t>负边沿</a:t>
            </a:r>
            <a:r>
              <a:rPr spc="-5" dirty="0">
                <a:latin typeface="Times New Roman" panose="02020503050405090304"/>
                <a:cs typeface="Times New Roman" panose="02020503050405090304"/>
              </a:rPr>
              <a:t>JK</a:t>
            </a:r>
            <a:r>
              <a:rPr spc="-5" dirty="0"/>
              <a:t>触发器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97918" y="1750816"/>
            <a:ext cx="246634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baseline="23000" dirty="0">
                <a:latin typeface="Times New Roman" panose="02020503050405090304"/>
                <a:cs typeface="Times New Roman" panose="02020503050405090304"/>
              </a:rPr>
              <a:t>n+1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800" b="1" spc="-8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JQ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+KQ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endParaRPr sz="2850" baseline="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47289" y="2708655"/>
            <a:ext cx="1398270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b="1" baseline="-16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00" b="1" dirty="0">
                <a:latin typeface="Times New Roman" panose="02020503050405090304"/>
                <a:cs typeface="Times New Roman" panose="02020503050405090304"/>
              </a:rPr>
              <a:t>n+1</a:t>
            </a:r>
            <a:r>
              <a:rPr sz="4200" b="1" baseline="-16000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4200" b="1" spc="-142" baseline="-1600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4200" b="1" spc="-7" baseline="-16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9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37383" y="3491229"/>
            <a:ext cx="1165225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b="1" baseline="-16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00" b="1" dirty="0">
                <a:latin typeface="Times New Roman" panose="02020503050405090304"/>
                <a:cs typeface="Times New Roman" panose="02020503050405090304"/>
              </a:rPr>
              <a:t>n+1</a:t>
            </a:r>
            <a:r>
              <a:rPr sz="4200" b="1" baseline="-16000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4200" b="1" spc="-150" baseline="-1600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4200" b="1" baseline="-16000" dirty="0">
                <a:latin typeface="Times New Roman" panose="02020503050405090304"/>
                <a:cs typeface="Times New Roman" panose="02020503050405090304"/>
              </a:rPr>
              <a:t>0</a:t>
            </a:r>
            <a:endParaRPr sz="4200" baseline="-16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34261" y="4241800"/>
            <a:ext cx="1165225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b="1" baseline="-16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00" b="1" dirty="0">
                <a:latin typeface="Times New Roman" panose="02020503050405090304"/>
                <a:cs typeface="Times New Roman" panose="02020503050405090304"/>
              </a:rPr>
              <a:t>n+1</a:t>
            </a:r>
            <a:r>
              <a:rPr sz="4200" b="1" baseline="-16000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4200" b="1" spc="-150" baseline="-1600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4200" b="1" baseline="-16000" dirty="0">
                <a:latin typeface="Times New Roman" panose="02020503050405090304"/>
                <a:cs typeface="Times New Roman" panose="02020503050405090304"/>
              </a:rPr>
              <a:t>1</a:t>
            </a:r>
            <a:endParaRPr sz="4200" baseline="-16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09981" y="5026659"/>
            <a:ext cx="1398270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b="1" baseline="-16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00" b="1" dirty="0">
                <a:latin typeface="Times New Roman" panose="02020503050405090304"/>
                <a:cs typeface="Times New Roman" panose="02020503050405090304"/>
              </a:rPr>
              <a:t>n+1</a:t>
            </a:r>
            <a:r>
              <a:rPr sz="4200" b="1" baseline="-16000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4200" b="1" spc="-142" baseline="-1600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4200" b="1" spc="-7" baseline="-16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9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936117" y="5078221"/>
            <a:ext cx="360680" cy="0"/>
          </a:xfrm>
          <a:custGeom>
            <a:avLst/>
            <a:gdLst/>
            <a:ahLst/>
            <a:cxnLst/>
            <a:rect l="l" t="t" r="r" b="b"/>
            <a:pathLst>
              <a:path w="360679">
                <a:moveTo>
                  <a:pt x="0" y="0"/>
                </a:moveTo>
                <a:lnTo>
                  <a:pt x="3604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图片 22" descr="屏幕快照 2021-02-25 下午9.33.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1750695"/>
            <a:ext cx="3860165" cy="3860165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6936117" y="1750816"/>
            <a:ext cx="2657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7531100" y="1750816"/>
            <a:ext cx="2657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文本框 190"/>
          <p:cNvSpPr txBox="1"/>
          <p:nvPr/>
        </p:nvSpPr>
        <p:spPr>
          <a:xfrm>
            <a:off x="8467725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1330">
              <a:lnSpc>
                <a:spcPct val="100000"/>
              </a:lnSpc>
            </a:pPr>
            <a:r>
              <a:rPr spc="-5" dirty="0"/>
              <a:t>负边沿</a:t>
            </a:r>
            <a:r>
              <a:rPr spc="-5" dirty="0">
                <a:latin typeface="Times New Roman" panose="02020503050405090304"/>
                <a:cs typeface="Times New Roman" panose="02020503050405090304"/>
              </a:rPr>
              <a:t>JK</a:t>
            </a:r>
            <a:r>
              <a:rPr spc="-5" dirty="0"/>
              <a:t>触发器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430" y="4719562"/>
            <a:ext cx="154940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-580" dirty="0">
                <a:solidFill>
                  <a:srgbClr val="7030A0"/>
                </a:solidFill>
                <a:latin typeface="Arial Unicode MS" panose="020B0604020202020204" charset="-122"/>
                <a:cs typeface="Arial Unicode MS" panose="020B0604020202020204" charset="-122"/>
              </a:rPr>
              <a:t>》	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状态图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01733" y="5027167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780"/>
                </a:lnTo>
                <a:lnTo>
                  <a:pt x="16711" y="359975"/>
                </a:lnTo>
                <a:lnTo>
                  <a:pt x="36463" y="401545"/>
                </a:lnTo>
                <a:lnTo>
                  <a:pt x="62799" y="438751"/>
                </a:lnTo>
                <a:lnTo>
                  <a:pt x="94962" y="470851"/>
                </a:lnTo>
                <a:lnTo>
                  <a:pt x="132192" y="497106"/>
                </a:lnTo>
                <a:lnTo>
                  <a:pt x="173731" y="516776"/>
                </a:lnTo>
                <a:lnTo>
                  <a:pt x="218820" y="529120"/>
                </a:lnTo>
                <a:lnTo>
                  <a:pt x="266700" y="533400"/>
                </a:lnTo>
                <a:lnTo>
                  <a:pt x="314780" y="529120"/>
                </a:lnTo>
                <a:lnTo>
                  <a:pt x="359975" y="516776"/>
                </a:lnTo>
                <a:lnTo>
                  <a:pt x="401545" y="497106"/>
                </a:lnTo>
                <a:lnTo>
                  <a:pt x="438751" y="470851"/>
                </a:lnTo>
                <a:lnTo>
                  <a:pt x="470851" y="438751"/>
                </a:lnTo>
                <a:lnTo>
                  <a:pt x="497106" y="401545"/>
                </a:lnTo>
                <a:lnTo>
                  <a:pt x="516776" y="359975"/>
                </a:lnTo>
                <a:lnTo>
                  <a:pt x="529120" y="314780"/>
                </a:lnTo>
                <a:lnTo>
                  <a:pt x="533400" y="266700"/>
                </a:lnTo>
                <a:lnTo>
                  <a:pt x="529120" y="218820"/>
                </a:lnTo>
                <a:lnTo>
                  <a:pt x="516776" y="173731"/>
                </a:lnTo>
                <a:lnTo>
                  <a:pt x="497106" y="132192"/>
                </a:lnTo>
                <a:lnTo>
                  <a:pt x="470851" y="94962"/>
                </a:lnTo>
                <a:lnTo>
                  <a:pt x="438751" y="62799"/>
                </a:lnTo>
                <a:lnTo>
                  <a:pt x="401545" y="36463"/>
                </a:lnTo>
                <a:lnTo>
                  <a:pt x="359975" y="16711"/>
                </a:lnTo>
                <a:lnTo>
                  <a:pt x="314780" y="4304"/>
                </a:lnTo>
                <a:lnTo>
                  <a:pt x="2667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8133" y="5027167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780"/>
                </a:lnTo>
                <a:lnTo>
                  <a:pt x="16711" y="359975"/>
                </a:lnTo>
                <a:lnTo>
                  <a:pt x="36463" y="401545"/>
                </a:lnTo>
                <a:lnTo>
                  <a:pt x="62799" y="438751"/>
                </a:lnTo>
                <a:lnTo>
                  <a:pt x="94962" y="470851"/>
                </a:lnTo>
                <a:lnTo>
                  <a:pt x="132192" y="497106"/>
                </a:lnTo>
                <a:lnTo>
                  <a:pt x="173731" y="516776"/>
                </a:lnTo>
                <a:lnTo>
                  <a:pt x="218820" y="529120"/>
                </a:lnTo>
                <a:lnTo>
                  <a:pt x="266700" y="533400"/>
                </a:lnTo>
                <a:lnTo>
                  <a:pt x="314780" y="529120"/>
                </a:lnTo>
                <a:lnTo>
                  <a:pt x="359975" y="516776"/>
                </a:lnTo>
                <a:lnTo>
                  <a:pt x="401545" y="497106"/>
                </a:lnTo>
                <a:lnTo>
                  <a:pt x="438751" y="470851"/>
                </a:lnTo>
                <a:lnTo>
                  <a:pt x="470851" y="438751"/>
                </a:lnTo>
                <a:lnTo>
                  <a:pt x="497106" y="401545"/>
                </a:lnTo>
                <a:lnTo>
                  <a:pt x="516776" y="359975"/>
                </a:lnTo>
                <a:lnTo>
                  <a:pt x="529120" y="314780"/>
                </a:lnTo>
                <a:lnTo>
                  <a:pt x="533400" y="266699"/>
                </a:lnTo>
                <a:lnTo>
                  <a:pt x="529120" y="218820"/>
                </a:lnTo>
                <a:lnTo>
                  <a:pt x="516776" y="173731"/>
                </a:lnTo>
                <a:lnTo>
                  <a:pt x="497106" y="132192"/>
                </a:lnTo>
                <a:lnTo>
                  <a:pt x="470851" y="94962"/>
                </a:lnTo>
                <a:lnTo>
                  <a:pt x="438751" y="62799"/>
                </a:lnTo>
                <a:lnTo>
                  <a:pt x="401545" y="36463"/>
                </a:lnTo>
                <a:lnTo>
                  <a:pt x="359975" y="16711"/>
                </a:lnTo>
                <a:lnTo>
                  <a:pt x="314780" y="4304"/>
                </a:lnTo>
                <a:lnTo>
                  <a:pt x="2667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52075" y="4789358"/>
            <a:ext cx="1378585" cy="302895"/>
          </a:xfrm>
          <a:custGeom>
            <a:avLst/>
            <a:gdLst/>
            <a:ahLst/>
            <a:cxnLst/>
            <a:rect l="l" t="t" r="r" b="b"/>
            <a:pathLst>
              <a:path w="1378585" h="302895">
                <a:moveTo>
                  <a:pt x="1335680" y="236987"/>
                </a:moveTo>
                <a:lnTo>
                  <a:pt x="1282525" y="188178"/>
                </a:lnTo>
                <a:lnTo>
                  <a:pt x="1248226" y="162074"/>
                </a:lnTo>
                <a:lnTo>
                  <a:pt x="1212056" y="137909"/>
                </a:lnTo>
                <a:lnTo>
                  <a:pt x="1174159" y="115685"/>
                </a:lnTo>
                <a:lnTo>
                  <a:pt x="1134681" y="95403"/>
                </a:lnTo>
                <a:lnTo>
                  <a:pt x="1093765" y="77068"/>
                </a:lnTo>
                <a:lnTo>
                  <a:pt x="1051557" y="60680"/>
                </a:lnTo>
                <a:lnTo>
                  <a:pt x="1008203" y="46243"/>
                </a:lnTo>
                <a:lnTo>
                  <a:pt x="963845" y="33759"/>
                </a:lnTo>
                <a:lnTo>
                  <a:pt x="918630" y="23230"/>
                </a:lnTo>
                <a:lnTo>
                  <a:pt x="872702" y="14659"/>
                </a:lnTo>
                <a:lnTo>
                  <a:pt x="826206" y="8048"/>
                </a:lnTo>
                <a:lnTo>
                  <a:pt x="779287" y="3400"/>
                </a:lnTo>
                <a:lnTo>
                  <a:pt x="732089" y="716"/>
                </a:lnTo>
                <a:lnTo>
                  <a:pt x="684757" y="0"/>
                </a:lnTo>
                <a:lnTo>
                  <a:pt x="637437" y="1253"/>
                </a:lnTo>
                <a:lnTo>
                  <a:pt x="590273" y="4478"/>
                </a:lnTo>
                <a:lnTo>
                  <a:pt x="543410" y="9678"/>
                </a:lnTo>
                <a:lnTo>
                  <a:pt x="496992" y="16855"/>
                </a:lnTo>
                <a:lnTo>
                  <a:pt x="451164" y="26012"/>
                </a:lnTo>
                <a:lnTo>
                  <a:pt x="406072" y="37149"/>
                </a:lnTo>
                <a:lnTo>
                  <a:pt x="361860" y="50272"/>
                </a:lnTo>
                <a:lnTo>
                  <a:pt x="318673" y="65380"/>
                </a:lnTo>
                <a:lnTo>
                  <a:pt x="276655" y="82478"/>
                </a:lnTo>
                <a:lnTo>
                  <a:pt x="235952" y="101567"/>
                </a:lnTo>
                <a:lnTo>
                  <a:pt x="196708" y="122650"/>
                </a:lnTo>
                <a:lnTo>
                  <a:pt x="159068" y="145728"/>
                </a:lnTo>
                <a:lnTo>
                  <a:pt x="123178" y="170806"/>
                </a:lnTo>
                <a:lnTo>
                  <a:pt x="89180" y="197884"/>
                </a:lnTo>
                <a:lnTo>
                  <a:pt x="57222" y="226966"/>
                </a:lnTo>
                <a:lnTo>
                  <a:pt x="27447" y="258054"/>
                </a:lnTo>
                <a:lnTo>
                  <a:pt x="0" y="291149"/>
                </a:lnTo>
                <a:lnTo>
                  <a:pt x="14478" y="302579"/>
                </a:lnTo>
                <a:lnTo>
                  <a:pt x="42284" y="269390"/>
                </a:lnTo>
                <a:lnTo>
                  <a:pt x="72507" y="238277"/>
                </a:lnTo>
                <a:lnTo>
                  <a:pt x="104991" y="209237"/>
                </a:lnTo>
                <a:lnTo>
                  <a:pt x="139581" y="182268"/>
                </a:lnTo>
                <a:lnTo>
                  <a:pt x="176120" y="157369"/>
                </a:lnTo>
                <a:lnTo>
                  <a:pt x="214452" y="134537"/>
                </a:lnTo>
                <a:lnTo>
                  <a:pt x="254423" y="113769"/>
                </a:lnTo>
                <a:lnTo>
                  <a:pt x="295876" y="95064"/>
                </a:lnTo>
                <a:lnTo>
                  <a:pt x="338655" y="78420"/>
                </a:lnTo>
                <a:lnTo>
                  <a:pt x="382605" y="63833"/>
                </a:lnTo>
                <a:lnTo>
                  <a:pt x="427570" y="51303"/>
                </a:lnTo>
                <a:lnTo>
                  <a:pt x="473394" y="40826"/>
                </a:lnTo>
                <a:lnTo>
                  <a:pt x="519922" y="32400"/>
                </a:lnTo>
                <a:lnTo>
                  <a:pt x="566997" y="26024"/>
                </a:lnTo>
                <a:lnTo>
                  <a:pt x="614464" y="21695"/>
                </a:lnTo>
                <a:lnTo>
                  <a:pt x="662168" y="19411"/>
                </a:lnTo>
                <a:lnTo>
                  <a:pt x="709952" y="19169"/>
                </a:lnTo>
                <a:lnTo>
                  <a:pt x="757661" y="20968"/>
                </a:lnTo>
                <a:lnTo>
                  <a:pt x="805138" y="24804"/>
                </a:lnTo>
                <a:lnTo>
                  <a:pt x="852229" y="30677"/>
                </a:lnTo>
                <a:lnTo>
                  <a:pt x="898777" y="38584"/>
                </a:lnTo>
                <a:lnTo>
                  <a:pt x="944627" y="48522"/>
                </a:lnTo>
                <a:lnTo>
                  <a:pt x="989623" y="60489"/>
                </a:lnTo>
                <a:lnTo>
                  <a:pt x="1033608" y="74483"/>
                </a:lnTo>
                <a:lnTo>
                  <a:pt x="1076429" y="90502"/>
                </a:lnTo>
                <a:lnTo>
                  <a:pt x="1117928" y="108544"/>
                </a:lnTo>
                <a:lnTo>
                  <a:pt x="1157950" y="128606"/>
                </a:lnTo>
                <a:lnTo>
                  <a:pt x="1196339" y="150687"/>
                </a:lnTo>
                <a:lnTo>
                  <a:pt x="1232939" y="174783"/>
                </a:lnTo>
                <a:lnTo>
                  <a:pt x="1267595" y="200893"/>
                </a:lnTo>
                <a:lnTo>
                  <a:pt x="1300151" y="229015"/>
                </a:lnTo>
                <a:lnTo>
                  <a:pt x="1320890" y="249637"/>
                </a:lnTo>
                <a:lnTo>
                  <a:pt x="1335680" y="236987"/>
                </a:lnTo>
                <a:close/>
              </a:path>
              <a:path w="1378585" h="302895">
                <a:moveTo>
                  <a:pt x="1344930" y="286733"/>
                </a:moveTo>
                <a:lnTo>
                  <a:pt x="1344930" y="246191"/>
                </a:lnTo>
                <a:lnTo>
                  <a:pt x="1330452" y="259145"/>
                </a:lnTo>
                <a:lnTo>
                  <a:pt x="1320890" y="249637"/>
                </a:lnTo>
                <a:lnTo>
                  <a:pt x="1299972" y="267527"/>
                </a:lnTo>
                <a:lnTo>
                  <a:pt x="1344930" y="286733"/>
                </a:lnTo>
                <a:close/>
              </a:path>
              <a:path w="1378585" h="302895">
                <a:moveTo>
                  <a:pt x="1344930" y="246191"/>
                </a:moveTo>
                <a:lnTo>
                  <a:pt x="1335680" y="236987"/>
                </a:lnTo>
                <a:lnTo>
                  <a:pt x="1320890" y="249637"/>
                </a:lnTo>
                <a:lnTo>
                  <a:pt x="1330452" y="259145"/>
                </a:lnTo>
                <a:lnTo>
                  <a:pt x="1344930" y="246191"/>
                </a:lnTo>
                <a:close/>
              </a:path>
              <a:path w="1378585" h="302895">
                <a:moveTo>
                  <a:pt x="1378458" y="301055"/>
                </a:moveTo>
                <a:lnTo>
                  <a:pt x="1357884" y="217997"/>
                </a:lnTo>
                <a:lnTo>
                  <a:pt x="1335680" y="236987"/>
                </a:lnTo>
                <a:lnTo>
                  <a:pt x="1344930" y="246191"/>
                </a:lnTo>
                <a:lnTo>
                  <a:pt x="1344930" y="286733"/>
                </a:lnTo>
                <a:lnTo>
                  <a:pt x="1378458" y="301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59695" y="5495797"/>
            <a:ext cx="1378585" cy="302895"/>
          </a:xfrm>
          <a:custGeom>
            <a:avLst/>
            <a:gdLst/>
            <a:ahLst/>
            <a:cxnLst/>
            <a:rect l="l" t="t" r="r" b="b"/>
            <a:pathLst>
              <a:path w="1378585" h="302895">
                <a:moveTo>
                  <a:pt x="78486" y="35051"/>
                </a:moveTo>
                <a:lnTo>
                  <a:pt x="0" y="2286"/>
                </a:lnTo>
                <a:lnTo>
                  <a:pt x="20574" y="84581"/>
                </a:lnTo>
                <a:lnTo>
                  <a:pt x="33528" y="73502"/>
                </a:lnTo>
                <a:lnTo>
                  <a:pt x="33528" y="57150"/>
                </a:lnTo>
                <a:lnTo>
                  <a:pt x="48006" y="44196"/>
                </a:lnTo>
                <a:lnTo>
                  <a:pt x="57159" y="53292"/>
                </a:lnTo>
                <a:lnTo>
                  <a:pt x="78486" y="35051"/>
                </a:lnTo>
                <a:close/>
              </a:path>
              <a:path w="1378585" h="302895">
                <a:moveTo>
                  <a:pt x="57159" y="53292"/>
                </a:moveTo>
                <a:lnTo>
                  <a:pt x="48006" y="44196"/>
                </a:lnTo>
                <a:lnTo>
                  <a:pt x="33528" y="57150"/>
                </a:lnTo>
                <a:lnTo>
                  <a:pt x="42380" y="65931"/>
                </a:lnTo>
                <a:lnTo>
                  <a:pt x="57159" y="53292"/>
                </a:lnTo>
                <a:close/>
              </a:path>
              <a:path w="1378585" h="302895">
                <a:moveTo>
                  <a:pt x="42380" y="65931"/>
                </a:moveTo>
                <a:lnTo>
                  <a:pt x="33528" y="57150"/>
                </a:lnTo>
                <a:lnTo>
                  <a:pt x="33528" y="73502"/>
                </a:lnTo>
                <a:lnTo>
                  <a:pt x="42380" y="65931"/>
                </a:lnTo>
                <a:close/>
              </a:path>
              <a:path w="1378585" h="302895">
                <a:moveTo>
                  <a:pt x="1378458" y="12191"/>
                </a:moveTo>
                <a:lnTo>
                  <a:pt x="1363979" y="0"/>
                </a:lnTo>
                <a:lnTo>
                  <a:pt x="1336308" y="33230"/>
                </a:lnTo>
                <a:lnTo>
                  <a:pt x="1306199" y="64378"/>
                </a:lnTo>
                <a:lnTo>
                  <a:pt x="1273808" y="93447"/>
                </a:lnTo>
                <a:lnTo>
                  <a:pt x="1239292" y="120440"/>
                </a:lnTo>
                <a:lnTo>
                  <a:pt x="1202810" y="145359"/>
                </a:lnTo>
                <a:lnTo>
                  <a:pt x="1164517" y="168207"/>
                </a:lnTo>
                <a:lnTo>
                  <a:pt x="1124571" y="188986"/>
                </a:lnTo>
                <a:lnTo>
                  <a:pt x="1083130" y="207700"/>
                </a:lnTo>
                <a:lnTo>
                  <a:pt x="1040349" y="224351"/>
                </a:lnTo>
                <a:lnTo>
                  <a:pt x="996386" y="238941"/>
                </a:lnTo>
                <a:lnTo>
                  <a:pt x="951398" y="251475"/>
                </a:lnTo>
                <a:lnTo>
                  <a:pt x="905542" y="261953"/>
                </a:lnTo>
                <a:lnTo>
                  <a:pt x="858975" y="270379"/>
                </a:lnTo>
                <a:lnTo>
                  <a:pt x="811854" y="276756"/>
                </a:lnTo>
                <a:lnTo>
                  <a:pt x="764337" y="281087"/>
                </a:lnTo>
                <a:lnTo>
                  <a:pt x="716580" y="283373"/>
                </a:lnTo>
                <a:lnTo>
                  <a:pt x="668740" y="283618"/>
                </a:lnTo>
                <a:lnTo>
                  <a:pt x="620974" y="281825"/>
                </a:lnTo>
                <a:lnTo>
                  <a:pt x="573440" y="277996"/>
                </a:lnTo>
                <a:lnTo>
                  <a:pt x="526294" y="272134"/>
                </a:lnTo>
                <a:lnTo>
                  <a:pt x="479694" y="264241"/>
                </a:lnTo>
                <a:lnTo>
                  <a:pt x="433796" y="254321"/>
                </a:lnTo>
                <a:lnTo>
                  <a:pt x="388758" y="242376"/>
                </a:lnTo>
                <a:lnTo>
                  <a:pt x="344736" y="228408"/>
                </a:lnTo>
                <a:lnTo>
                  <a:pt x="301888" y="212422"/>
                </a:lnTo>
                <a:lnTo>
                  <a:pt x="260371" y="194418"/>
                </a:lnTo>
                <a:lnTo>
                  <a:pt x="220341" y="174400"/>
                </a:lnTo>
                <a:lnTo>
                  <a:pt x="181956" y="152371"/>
                </a:lnTo>
                <a:lnTo>
                  <a:pt x="145373" y="128333"/>
                </a:lnTo>
                <a:lnTo>
                  <a:pt x="110749" y="102290"/>
                </a:lnTo>
                <a:lnTo>
                  <a:pt x="78241" y="74243"/>
                </a:lnTo>
                <a:lnTo>
                  <a:pt x="57159" y="53292"/>
                </a:lnTo>
                <a:lnTo>
                  <a:pt x="42380" y="65931"/>
                </a:lnTo>
                <a:lnTo>
                  <a:pt x="95950" y="115006"/>
                </a:lnTo>
                <a:lnTo>
                  <a:pt x="130250" y="141043"/>
                </a:lnTo>
                <a:lnTo>
                  <a:pt x="166418" y="165149"/>
                </a:lnTo>
                <a:lnTo>
                  <a:pt x="204309" y="187322"/>
                </a:lnTo>
                <a:lnTo>
                  <a:pt x="243778" y="207558"/>
                </a:lnTo>
                <a:lnTo>
                  <a:pt x="284682" y="225855"/>
                </a:lnTo>
                <a:lnTo>
                  <a:pt x="326875" y="242211"/>
                </a:lnTo>
                <a:lnTo>
                  <a:pt x="370213" y="256622"/>
                </a:lnTo>
                <a:lnTo>
                  <a:pt x="414552" y="269086"/>
                </a:lnTo>
                <a:lnTo>
                  <a:pt x="459748" y="279600"/>
                </a:lnTo>
                <a:lnTo>
                  <a:pt x="505656" y="288162"/>
                </a:lnTo>
                <a:lnTo>
                  <a:pt x="552131" y="294768"/>
                </a:lnTo>
                <a:lnTo>
                  <a:pt x="599029" y="299417"/>
                </a:lnTo>
                <a:lnTo>
                  <a:pt x="646207" y="302106"/>
                </a:lnTo>
                <a:lnTo>
                  <a:pt x="693518" y="302831"/>
                </a:lnTo>
                <a:lnTo>
                  <a:pt x="740820" y="301590"/>
                </a:lnTo>
                <a:lnTo>
                  <a:pt x="787968" y="298381"/>
                </a:lnTo>
                <a:lnTo>
                  <a:pt x="834816" y="293200"/>
                </a:lnTo>
                <a:lnTo>
                  <a:pt x="881222" y="286046"/>
                </a:lnTo>
                <a:lnTo>
                  <a:pt x="927039" y="276915"/>
                </a:lnTo>
                <a:lnTo>
                  <a:pt x="972125" y="265805"/>
                </a:lnTo>
                <a:lnTo>
                  <a:pt x="1016335" y="252713"/>
                </a:lnTo>
                <a:lnTo>
                  <a:pt x="1059523" y="237636"/>
                </a:lnTo>
                <a:lnTo>
                  <a:pt x="1101547" y="220572"/>
                </a:lnTo>
                <a:lnTo>
                  <a:pt x="1142260" y="201517"/>
                </a:lnTo>
                <a:lnTo>
                  <a:pt x="1181520" y="180470"/>
                </a:lnTo>
                <a:lnTo>
                  <a:pt x="1219181" y="157428"/>
                </a:lnTo>
                <a:lnTo>
                  <a:pt x="1255100" y="132388"/>
                </a:lnTo>
                <a:lnTo>
                  <a:pt x="1289131" y="105346"/>
                </a:lnTo>
                <a:lnTo>
                  <a:pt x="1321131" y="76302"/>
                </a:lnTo>
                <a:lnTo>
                  <a:pt x="1350954" y="45251"/>
                </a:lnTo>
                <a:lnTo>
                  <a:pt x="1378458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98792" y="5017151"/>
            <a:ext cx="479425" cy="539115"/>
          </a:xfrm>
          <a:custGeom>
            <a:avLst/>
            <a:gdLst/>
            <a:ahLst/>
            <a:cxnLst/>
            <a:rect l="l" t="t" r="r" b="b"/>
            <a:pathLst>
              <a:path w="479425" h="539114">
                <a:moveTo>
                  <a:pt x="423953" y="40979"/>
                </a:moveTo>
                <a:lnTo>
                  <a:pt x="398250" y="26071"/>
                </a:lnTo>
                <a:lnTo>
                  <a:pt x="360071" y="11295"/>
                </a:lnTo>
                <a:lnTo>
                  <a:pt x="321003" y="2709"/>
                </a:lnTo>
                <a:lnTo>
                  <a:pt x="281645" y="0"/>
                </a:lnTo>
                <a:lnTo>
                  <a:pt x="242591" y="2850"/>
                </a:lnTo>
                <a:lnTo>
                  <a:pt x="204439" y="10946"/>
                </a:lnTo>
                <a:lnTo>
                  <a:pt x="167783" y="23971"/>
                </a:lnTo>
                <a:lnTo>
                  <a:pt x="133222" y="41611"/>
                </a:lnTo>
                <a:lnTo>
                  <a:pt x="101350" y="63549"/>
                </a:lnTo>
                <a:lnTo>
                  <a:pt x="72764" y="89472"/>
                </a:lnTo>
                <a:lnTo>
                  <a:pt x="48061" y="119063"/>
                </a:lnTo>
                <a:lnTo>
                  <a:pt x="27837" y="152007"/>
                </a:lnTo>
                <a:lnTo>
                  <a:pt x="12688" y="187988"/>
                </a:lnTo>
                <a:lnTo>
                  <a:pt x="3210" y="226692"/>
                </a:lnTo>
                <a:lnTo>
                  <a:pt x="0" y="267803"/>
                </a:lnTo>
                <a:lnTo>
                  <a:pt x="3653" y="311006"/>
                </a:lnTo>
                <a:lnTo>
                  <a:pt x="14946" y="355563"/>
                </a:lnTo>
                <a:lnTo>
                  <a:pt x="19714" y="366394"/>
                </a:lnTo>
                <a:lnTo>
                  <a:pt x="19714" y="250371"/>
                </a:lnTo>
                <a:lnTo>
                  <a:pt x="26631" y="208523"/>
                </a:lnTo>
                <a:lnTo>
                  <a:pt x="40399" y="169843"/>
                </a:lnTo>
                <a:lnTo>
                  <a:pt x="60247" y="134713"/>
                </a:lnTo>
                <a:lnTo>
                  <a:pt x="85402" y="103514"/>
                </a:lnTo>
                <a:lnTo>
                  <a:pt x="115096" y="76628"/>
                </a:lnTo>
                <a:lnTo>
                  <a:pt x="148557" y="54436"/>
                </a:lnTo>
                <a:lnTo>
                  <a:pt x="185014" y="37320"/>
                </a:lnTo>
                <a:lnTo>
                  <a:pt x="223697" y="25662"/>
                </a:lnTo>
                <a:lnTo>
                  <a:pt x="263834" y="19843"/>
                </a:lnTo>
                <a:lnTo>
                  <a:pt x="304655" y="20246"/>
                </a:lnTo>
                <a:lnTo>
                  <a:pt x="345390" y="27250"/>
                </a:lnTo>
                <a:lnTo>
                  <a:pt x="385267" y="41239"/>
                </a:lnTo>
                <a:lnTo>
                  <a:pt x="412158" y="56254"/>
                </a:lnTo>
                <a:lnTo>
                  <a:pt x="423953" y="40979"/>
                </a:lnTo>
                <a:close/>
              </a:path>
              <a:path w="479425" h="539114">
                <a:moveTo>
                  <a:pt x="471521" y="466454"/>
                </a:moveTo>
                <a:lnTo>
                  <a:pt x="459329" y="451976"/>
                </a:lnTo>
                <a:lnTo>
                  <a:pt x="424573" y="478261"/>
                </a:lnTo>
                <a:lnTo>
                  <a:pt x="387424" y="497948"/>
                </a:lnTo>
                <a:lnTo>
                  <a:pt x="348610" y="511245"/>
                </a:lnTo>
                <a:lnTo>
                  <a:pt x="308862" y="518359"/>
                </a:lnTo>
                <a:lnTo>
                  <a:pt x="268908" y="519497"/>
                </a:lnTo>
                <a:lnTo>
                  <a:pt x="229477" y="514866"/>
                </a:lnTo>
                <a:lnTo>
                  <a:pt x="191300" y="504673"/>
                </a:lnTo>
                <a:lnTo>
                  <a:pt x="155106" y="489126"/>
                </a:lnTo>
                <a:lnTo>
                  <a:pt x="121623" y="468432"/>
                </a:lnTo>
                <a:lnTo>
                  <a:pt x="91582" y="442798"/>
                </a:lnTo>
                <a:lnTo>
                  <a:pt x="65711" y="412431"/>
                </a:lnTo>
                <a:lnTo>
                  <a:pt x="44741" y="377538"/>
                </a:lnTo>
                <a:lnTo>
                  <a:pt x="29399" y="338327"/>
                </a:lnTo>
                <a:lnTo>
                  <a:pt x="20417" y="295004"/>
                </a:lnTo>
                <a:lnTo>
                  <a:pt x="19714" y="250371"/>
                </a:lnTo>
                <a:lnTo>
                  <a:pt x="19714" y="366394"/>
                </a:lnTo>
                <a:lnTo>
                  <a:pt x="55996" y="431421"/>
                </a:lnTo>
                <a:lnTo>
                  <a:pt x="84253" y="462324"/>
                </a:lnTo>
                <a:lnTo>
                  <a:pt x="116664" y="488280"/>
                </a:lnTo>
                <a:lnTo>
                  <a:pt x="152479" y="509088"/>
                </a:lnTo>
                <a:lnTo>
                  <a:pt x="190948" y="524552"/>
                </a:lnTo>
                <a:lnTo>
                  <a:pt x="231320" y="534472"/>
                </a:lnTo>
                <a:lnTo>
                  <a:pt x="272846" y="538649"/>
                </a:lnTo>
                <a:lnTo>
                  <a:pt x="314776" y="536886"/>
                </a:lnTo>
                <a:lnTo>
                  <a:pt x="356358" y="528983"/>
                </a:lnTo>
                <a:lnTo>
                  <a:pt x="396843" y="514743"/>
                </a:lnTo>
                <a:lnTo>
                  <a:pt x="435481" y="493966"/>
                </a:lnTo>
                <a:lnTo>
                  <a:pt x="471521" y="466454"/>
                </a:lnTo>
                <a:close/>
              </a:path>
              <a:path w="479425" h="539114">
                <a:moveTo>
                  <a:pt x="434945" y="84916"/>
                </a:moveTo>
                <a:lnTo>
                  <a:pt x="434945" y="47354"/>
                </a:lnTo>
                <a:lnTo>
                  <a:pt x="423515" y="62594"/>
                </a:lnTo>
                <a:lnTo>
                  <a:pt x="412158" y="56254"/>
                </a:lnTo>
                <a:lnTo>
                  <a:pt x="396083" y="77072"/>
                </a:lnTo>
                <a:lnTo>
                  <a:pt x="434945" y="84916"/>
                </a:lnTo>
                <a:close/>
              </a:path>
              <a:path w="479425" h="539114">
                <a:moveTo>
                  <a:pt x="434945" y="47354"/>
                </a:moveTo>
                <a:lnTo>
                  <a:pt x="423953" y="40979"/>
                </a:lnTo>
                <a:lnTo>
                  <a:pt x="412158" y="56254"/>
                </a:lnTo>
                <a:lnTo>
                  <a:pt x="423515" y="62594"/>
                </a:lnTo>
                <a:lnTo>
                  <a:pt x="434945" y="47354"/>
                </a:lnTo>
                <a:close/>
              </a:path>
              <a:path w="479425" h="539114">
                <a:moveTo>
                  <a:pt x="479141" y="93836"/>
                </a:moveTo>
                <a:lnTo>
                  <a:pt x="442565" y="16874"/>
                </a:lnTo>
                <a:lnTo>
                  <a:pt x="423953" y="40979"/>
                </a:lnTo>
                <a:lnTo>
                  <a:pt x="434945" y="47354"/>
                </a:lnTo>
                <a:lnTo>
                  <a:pt x="434945" y="84916"/>
                </a:lnTo>
                <a:lnTo>
                  <a:pt x="479141" y="938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36095" y="5017990"/>
            <a:ext cx="478790" cy="538480"/>
          </a:xfrm>
          <a:custGeom>
            <a:avLst/>
            <a:gdLst/>
            <a:ahLst/>
            <a:cxnLst/>
            <a:rect l="l" t="t" r="r" b="b"/>
            <a:pathLst>
              <a:path w="478789" h="538479">
                <a:moveTo>
                  <a:pt x="83058" y="461805"/>
                </a:moveTo>
                <a:lnTo>
                  <a:pt x="0" y="445041"/>
                </a:lnTo>
                <a:lnTo>
                  <a:pt x="36576" y="522003"/>
                </a:lnTo>
                <a:lnTo>
                  <a:pt x="44196" y="512135"/>
                </a:lnTo>
                <a:lnTo>
                  <a:pt x="44196" y="491523"/>
                </a:lnTo>
                <a:lnTo>
                  <a:pt x="55625" y="476283"/>
                </a:lnTo>
                <a:lnTo>
                  <a:pt x="66966" y="482645"/>
                </a:lnTo>
                <a:lnTo>
                  <a:pt x="83058" y="461805"/>
                </a:lnTo>
                <a:close/>
              </a:path>
              <a:path w="478789" h="538479">
                <a:moveTo>
                  <a:pt x="478802" y="271304"/>
                </a:moveTo>
                <a:lnTo>
                  <a:pt x="475475" y="227871"/>
                </a:lnTo>
                <a:lnTo>
                  <a:pt x="464137" y="183341"/>
                </a:lnTo>
                <a:lnTo>
                  <a:pt x="446450" y="143137"/>
                </a:lnTo>
                <a:lnTo>
                  <a:pt x="423150" y="107465"/>
                </a:lnTo>
                <a:lnTo>
                  <a:pt x="394977" y="76528"/>
                </a:lnTo>
                <a:lnTo>
                  <a:pt x="362669" y="50529"/>
                </a:lnTo>
                <a:lnTo>
                  <a:pt x="326964" y="29673"/>
                </a:lnTo>
                <a:lnTo>
                  <a:pt x="288601" y="14164"/>
                </a:lnTo>
                <a:lnTo>
                  <a:pt x="248316" y="4204"/>
                </a:lnTo>
                <a:lnTo>
                  <a:pt x="206850" y="0"/>
                </a:lnTo>
                <a:lnTo>
                  <a:pt x="164939" y="1753"/>
                </a:lnTo>
                <a:lnTo>
                  <a:pt x="123322" y="9668"/>
                </a:lnTo>
                <a:lnTo>
                  <a:pt x="82738" y="23949"/>
                </a:lnTo>
                <a:lnTo>
                  <a:pt x="43924" y="44799"/>
                </a:lnTo>
                <a:lnTo>
                  <a:pt x="7620" y="72423"/>
                </a:lnTo>
                <a:lnTo>
                  <a:pt x="19812" y="86901"/>
                </a:lnTo>
                <a:lnTo>
                  <a:pt x="54596" y="60564"/>
                </a:lnTo>
                <a:lnTo>
                  <a:pt x="91766" y="40829"/>
                </a:lnTo>
                <a:lnTo>
                  <a:pt x="130595" y="27490"/>
                </a:lnTo>
                <a:lnTo>
                  <a:pt x="170352" y="20341"/>
                </a:lnTo>
                <a:lnTo>
                  <a:pt x="210309" y="19174"/>
                </a:lnTo>
                <a:lnTo>
                  <a:pt x="249738" y="23785"/>
                </a:lnTo>
                <a:lnTo>
                  <a:pt x="287910" y="33966"/>
                </a:lnTo>
                <a:lnTo>
                  <a:pt x="324096" y="49511"/>
                </a:lnTo>
                <a:lnTo>
                  <a:pt x="357568" y="70214"/>
                </a:lnTo>
                <a:lnTo>
                  <a:pt x="387597" y="95869"/>
                </a:lnTo>
                <a:lnTo>
                  <a:pt x="413455" y="126268"/>
                </a:lnTo>
                <a:lnTo>
                  <a:pt x="434412" y="161206"/>
                </a:lnTo>
                <a:lnTo>
                  <a:pt x="449740" y="200477"/>
                </a:lnTo>
                <a:lnTo>
                  <a:pt x="458711" y="243873"/>
                </a:lnTo>
                <a:lnTo>
                  <a:pt x="459580" y="288346"/>
                </a:lnTo>
                <a:lnTo>
                  <a:pt x="459580" y="366281"/>
                </a:lnTo>
                <a:lnTo>
                  <a:pt x="465867" y="351315"/>
                </a:lnTo>
                <a:lnTo>
                  <a:pt x="475408" y="312553"/>
                </a:lnTo>
                <a:lnTo>
                  <a:pt x="478802" y="271304"/>
                </a:lnTo>
                <a:close/>
              </a:path>
              <a:path w="478789" h="538479">
                <a:moveTo>
                  <a:pt x="66966" y="482645"/>
                </a:moveTo>
                <a:lnTo>
                  <a:pt x="55625" y="476283"/>
                </a:lnTo>
                <a:lnTo>
                  <a:pt x="44196" y="491523"/>
                </a:lnTo>
                <a:lnTo>
                  <a:pt x="55263" y="497801"/>
                </a:lnTo>
                <a:lnTo>
                  <a:pt x="66966" y="482645"/>
                </a:lnTo>
                <a:close/>
              </a:path>
              <a:path w="478789" h="538479">
                <a:moveTo>
                  <a:pt x="55263" y="497801"/>
                </a:moveTo>
                <a:lnTo>
                  <a:pt x="44196" y="491523"/>
                </a:lnTo>
                <a:lnTo>
                  <a:pt x="44196" y="512135"/>
                </a:lnTo>
                <a:lnTo>
                  <a:pt x="55263" y="497801"/>
                </a:lnTo>
                <a:close/>
              </a:path>
              <a:path w="478789" h="538479">
                <a:moveTo>
                  <a:pt x="459580" y="366281"/>
                </a:moveTo>
                <a:lnTo>
                  <a:pt x="459580" y="288346"/>
                </a:lnTo>
                <a:lnTo>
                  <a:pt x="452741" y="330076"/>
                </a:lnTo>
                <a:lnTo>
                  <a:pt x="438980" y="368679"/>
                </a:lnTo>
                <a:lnTo>
                  <a:pt x="419083" y="403767"/>
                </a:lnTo>
                <a:lnTo>
                  <a:pt x="393836" y="434953"/>
                </a:lnTo>
                <a:lnTo>
                  <a:pt x="364026" y="461851"/>
                </a:lnTo>
                <a:lnTo>
                  <a:pt x="330439" y="484075"/>
                </a:lnTo>
                <a:lnTo>
                  <a:pt x="293862" y="501237"/>
                </a:lnTo>
                <a:lnTo>
                  <a:pt x="255080" y="512952"/>
                </a:lnTo>
                <a:lnTo>
                  <a:pt x="214880" y="518833"/>
                </a:lnTo>
                <a:lnTo>
                  <a:pt x="174048" y="518493"/>
                </a:lnTo>
                <a:lnTo>
                  <a:pt x="133371" y="511546"/>
                </a:lnTo>
                <a:lnTo>
                  <a:pt x="93635" y="497605"/>
                </a:lnTo>
                <a:lnTo>
                  <a:pt x="66966" y="482645"/>
                </a:lnTo>
                <a:lnTo>
                  <a:pt x="55263" y="497801"/>
                </a:lnTo>
                <a:lnTo>
                  <a:pt x="81304" y="512571"/>
                </a:lnTo>
                <a:lnTo>
                  <a:pt x="119743" y="527206"/>
                </a:lnTo>
                <a:lnTo>
                  <a:pt x="158937" y="535731"/>
                </a:lnTo>
                <a:lnTo>
                  <a:pt x="198310" y="538446"/>
                </a:lnTo>
                <a:lnTo>
                  <a:pt x="237288" y="535654"/>
                </a:lnTo>
                <a:lnTo>
                  <a:pt x="275295" y="527657"/>
                </a:lnTo>
                <a:lnTo>
                  <a:pt x="311757" y="514758"/>
                </a:lnTo>
                <a:lnTo>
                  <a:pt x="346098" y="497257"/>
                </a:lnTo>
                <a:lnTo>
                  <a:pt x="377744" y="475458"/>
                </a:lnTo>
                <a:lnTo>
                  <a:pt x="406119" y="449662"/>
                </a:lnTo>
                <a:lnTo>
                  <a:pt x="430647" y="420172"/>
                </a:lnTo>
                <a:lnTo>
                  <a:pt x="450755" y="387289"/>
                </a:lnTo>
                <a:lnTo>
                  <a:pt x="459580" y="3662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04189" y="4152900"/>
            <a:ext cx="619760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J=1  K</a:t>
            </a:r>
            <a:r>
              <a:rPr sz="2000" b="1" spc="-20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000" b="1" spc="475" dirty="0">
                <a:latin typeface="微软雅黑" panose="020B0503020204020204" charset="-122"/>
                <a:cs typeface="微软雅黑" panose="020B0503020204020204" charset="-122"/>
              </a:rPr>
              <a:t>×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35400" y="5826100"/>
            <a:ext cx="550545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J</a:t>
            </a: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000" b="1" spc="280" dirty="0">
                <a:latin typeface="微软雅黑" panose="020B0503020204020204" charset="-122"/>
                <a:cs typeface="微软雅黑" panose="020B0503020204020204" charset="-122"/>
              </a:rPr>
              <a:t>×  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K=1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8023" y="4925302"/>
            <a:ext cx="550545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J</a:t>
            </a: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000" b="1" spc="280" dirty="0">
                <a:latin typeface="微软雅黑" panose="020B0503020204020204" charset="-122"/>
                <a:cs typeface="微软雅黑" panose="020B0503020204020204" charset="-122"/>
              </a:rPr>
              <a:t>×  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K=0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18389" y="5103367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90826" y="5119522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14429" y="4941570"/>
            <a:ext cx="619760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J=0  K</a:t>
            </a:r>
            <a:r>
              <a:rPr sz="2000" b="1" spc="-20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000" b="1" spc="475" dirty="0">
                <a:latin typeface="微软雅黑" panose="020B0503020204020204" charset="-122"/>
                <a:cs typeface="微软雅黑" panose="020B0503020204020204" charset="-122"/>
              </a:rPr>
              <a:t>×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15883" y="1801622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01683" y="149682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01683" y="149682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11283" y="149682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11283" y="180162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20883" y="149682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20883" y="149682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30483" y="149682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0483" y="180162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40083" y="149682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40083" y="149682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5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49671" y="149682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49671" y="180162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59271" y="149682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59271" y="149682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68870" y="149682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68870" y="180162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15883" y="233502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73083" y="203022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73083" y="2030222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30283" y="203022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30283" y="2335022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616083" y="203022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16083" y="2030222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01883" y="203022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01883" y="2335022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44883" y="203022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44883" y="2030222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7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511670" y="203022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11670" y="2335022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16470" y="203022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16470" y="2030222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015883" y="2868422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29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58883" y="256362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58883" y="256362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49483" y="256362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49483" y="2868422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911483" y="256362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11483" y="2563622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92483" y="256362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292483" y="2868422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30671" y="256362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130671" y="2563622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11283" y="180162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30483" y="180162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0"/>
                </a:moveTo>
                <a:lnTo>
                  <a:pt x="0" y="228600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49671" y="180162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0"/>
                </a:moveTo>
                <a:lnTo>
                  <a:pt x="0" y="2285999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968870" y="180162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0"/>
                </a:moveTo>
                <a:lnTo>
                  <a:pt x="0" y="2285999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470539" y="1506473"/>
            <a:ext cx="5759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CLK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016645" y="3173222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0"/>
                </a:moveTo>
                <a:lnTo>
                  <a:pt x="0" y="304800"/>
                </a:lnTo>
                <a:lnTo>
                  <a:pt x="1295399" y="304800"/>
                </a:lnTo>
                <a:lnTo>
                  <a:pt x="1295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15883" y="3173222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0"/>
                </a:moveTo>
                <a:lnTo>
                  <a:pt x="0" y="304800"/>
                </a:lnTo>
                <a:lnTo>
                  <a:pt x="1295399" y="304800"/>
                </a:lnTo>
                <a:lnTo>
                  <a:pt x="1295399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311283" y="3478021"/>
            <a:ext cx="2435860" cy="0"/>
          </a:xfrm>
          <a:custGeom>
            <a:avLst/>
            <a:gdLst/>
            <a:ahLst/>
            <a:cxnLst/>
            <a:rect l="l" t="t" r="r" b="b"/>
            <a:pathLst>
              <a:path w="2435860">
                <a:moveTo>
                  <a:pt x="0" y="0"/>
                </a:moveTo>
                <a:lnTo>
                  <a:pt x="243533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749671" y="317322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49671" y="3173222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968870" y="317322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68870" y="347802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638179" y="1821555"/>
            <a:ext cx="299085" cy="1687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4450">
              <a:lnSpc>
                <a:spcPct val="146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J  K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2937" y="921003"/>
            <a:ext cx="154940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-580" dirty="0">
                <a:solidFill>
                  <a:srgbClr val="7030A0"/>
                </a:solidFill>
                <a:latin typeface="Arial Unicode MS" panose="020B0604020202020204" charset="-122"/>
                <a:cs typeface="Arial Unicode MS" panose="020B0604020202020204" charset="-122"/>
              </a:rPr>
              <a:t>》	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时序图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30531" y="1503426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137600" y="1485917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2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348477" y="1493529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3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586757" y="1485917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4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8467725" y="63411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3870">
              <a:lnSpc>
                <a:spcPts val="3295"/>
              </a:lnSpc>
            </a:pPr>
            <a:r>
              <a:rPr spc="-5" dirty="0"/>
              <a:t>集成触发器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9719" y="1903476"/>
          <a:ext cx="8444230" cy="3304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9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型号</a:t>
                      </a:r>
                      <a:endParaRPr sz="2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2800" b="1" spc="-1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集成器件数</a:t>
                      </a:r>
                      <a:endParaRPr sz="2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r>
                        <a:rPr sz="2800" b="1" spc="-15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sz="2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7474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2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正边沿</a:t>
                      </a:r>
                      <a:r>
                        <a:rPr sz="2400" b="1" spc="-10" dirty="0">
                          <a:latin typeface="Times New Roman" panose="02020503050405090304"/>
                          <a:cs typeface="Times New Roman" panose="02020503050405090304"/>
                        </a:rPr>
                        <a:t>D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触发器，有异步置</a:t>
                      </a:r>
                      <a:r>
                        <a:rPr sz="2400" b="1" spc="-10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与置</a:t>
                      </a:r>
                      <a:r>
                        <a:rPr sz="2400" b="1" spc="-10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端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3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74374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8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正边沿</a:t>
                      </a:r>
                      <a:r>
                        <a:rPr sz="2400" b="1" spc="-10" dirty="0">
                          <a:latin typeface="Times New Roman" panose="02020503050405090304"/>
                          <a:cs typeface="Times New Roman" panose="02020503050405090304"/>
                        </a:rPr>
                        <a:t>D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触发器，有三态输出功能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6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74112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2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负边沿</a:t>
                      </a:r>
                      <a:r>
                        <a:rPr sz="2400" b="1" spc="-10" dirty="0">
                          <a:latin typeface="Times New Roman" panose="02020503050405090304"/>
                          <a:cs typeface="Times New Roman" panose="02020503050405090304"/>
                        </a:rPr>
                        <a:t>JK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触发器，有异步置</a:t>
                      </a:r>
                      <a:r>
                        <a:rPr sz="2400" b="1" spc="-10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与置</a:t>
                      </a:r>
                      <a:r>
                        <a:rPr sz="2400" b="1" spc="-10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端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3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74114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2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负边沿</a:t>
                      </a:r>
                      <a:r>
                        <a:rPr sz="2400" b="1" spc="-10" dirty="0">
                          <a:latin typeface="Times New Roman" panose="02020503050405090304"/>
                          <a:cs typeface="Times New Roman" panose="02020503050405090304"/>
                        </a:rPr>
                        <a:t>JK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触发器，有异步置</a:t>
                      </a:r>
                      <a:r>
                        <a:rPr sz="2400" b="1" spc="-10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与置</a:t>
                      </a:r>
                      <a:r>
                        <a:rPr sz="2400" b="1" spc="-10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r>
                        <a:rPr sz="2400" b="1" spc="-1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端</a:t>
                      </a:r>
                      <a:endParaRPr sz="24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983109" y="1247902"/>
            <a:ext cx="251396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部分集成触发器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8467725" y="63411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372" rIns="0" bIns="0" rtlCol="0">
            <a:spAutoFit/>
          </a:bodyPr>
          <a:lstStyle/>
          <a:p>
            <a:pPr marL="2266950">
              <a:lnSpc>
                <a:spcPts val="3750"/>
              </a:lnSpc>
            </a:pPr>
            <a:r>
              <a:rPr sz="3200" spc="-5" dirty="0">
                <a:solidFill>
                  <a:srgbClr val="000000"/>
                </a:solidFill>
              </a:rPr>
              <a:t>触发器逻辑功能转换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9711" y="1196847"/>
            <a:ext cx="429196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spc="-5" dirty="0">
                <a:solidFill>
                  <a:srgbClr val="0070C0"/>
                </a:solidFill>
                <a:latin typeface="Microsoft JhengHei"/>
                <a:cs typeface="Microsoft JhengHei"/>
              </a:rPr>
              <a:t>触发器逻辑功能转换示意图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5819" y="2566670"/>
            <a:ext cx="1143000" cy="11430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168275" rIns="0" bIns="0" rtlCol="0">
            <a:spAutoFit/>
          </a:bodyPr>
          <a:lstStyle/>
          <a:p>
            <a:pPr marL="219075" marR="185420">
              <a:lnSpc>
                <a:spcPct val="100000"/>
              </a:lnSpc>
              <a:spcBef>
                <a:spcPts val="1325"/>
              </a:spcBef>
            </a:pPr>
            <a:r>
              <a:rPr sz="2800" b="1" dirty="0">
                <a:solidFill>
                  <a:srgbClr val="C00000"/>
                </a:solidFill>
                <a:latin typeface="Microsoft JhengHei"/>
                <a:cs typeface="Microsoft JhengHei"/>
              </a:rPr>
              <a:t>转换  电路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3053" y="2645653"/>
            <a:ext cx="1092200" cy="890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87630">
              <a:lnSpc>
                <a:spcPct val="105000"/>
              </a:lnSpc>
            </a:pPr>
            <a:r>
              <a:rPr sz="2800" b="1" dirty="0">
                <a:latin typeface="Microsoft JhengHei"/>
                <a:cs typeface="Microsoft JhengHei"/>
              </a:rPr>
              <a:t>已有  </a:t>
            </a:r>
            <a:r>
              <a:rPr sz="2800" b="1" spc="-5" dirty="0">
                <a:latin typeface="Microsoft JhengHei"/>
                <a:cs typeface="Microsoft JhengHei"/>
              </a:rPr>
              <a:t>触发器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23219" y="2566670"/>
            <a:ext cx="1371600" cy="1219200"/>
          </a:xfrm>
          <a:custGeom>
            <a:avLst/>
            <a:gdLst/>
            <a:ahLst/>
            <a:cxnLst/>
            <a:rect l="l" t="t" r="r" b="b"/>
            <a:pathLst>
              <a:path w="1371600" h="1219200">
                <a:moveTo>
                  <a:pt x="0" y="0"/>
                </a:moveTo>
                <a:lnTo>
                  <a:pt x="0" y="1219200"/>
                </a:lnTo>
                <a:lnTo>
                  <a:pt x="1371600" y="1219200"/>
                </a:lnTo>
                <a:lnTo>
                  <a:pt x="13716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08819" y="283337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50391" y="48006"/>
                </a:moveTo>
                <a:lnTo>
                  <a:pt x="850391" y="28956"/>
                </a:lnTo>
                <a:lnTo>
                  <a:pt x="0" y="28956"/>
                </a:lnTo>
                <a:lnTo>
                  <a:pt x="0" y="48006"/>
                </a:lnTo>
                <a:lnTo>
                  <a:pt x="850391" y="48006"/>
                </a:lnTo>
                <a:close/>
              </a:path>
              <a:path w="914400" h="76200">
                <a:moveTo>
                  <a:pt x="914400" y="38100"/>
                </a:moveTo>
                <a:lnTo>
                  <a:pt x="838200" y="0"/>
                </a:lnTo>
                <a:lnTo>
                  <a:pt x="838200" y="28956"/>
                </a:lnTo>
                <a:lnTo>
                  <a:pt x="850391" y="28956"/>
                </a:lnTo>
                <a:lnTo>
                  <a:pt x="850391" y="70104"/>
                </a:lnTo>
                <a:lnTo>
                  <a:pt x="914400" y="38100"/>
                </a:lnTo>
                <a:close/>
              </a:path>
              <a:path w="914400" h="76200">
                <a:moveTo>
                  <a:pt x="850391" y="70104"/>
                </a:moveTo>
                <a:lnTo>
                  <a:pt x="850391" y="48006"/>
                </a:lnTo>
                <a:lnTo>
                  <a:pt x="838200" y="48006"/>
                </a:lnTo>
                <a:lnTo>
                  <a:pt x="838200" y="76200"/>
                </a:lnTo>
                <a:lnTo>
                  <a:pt x="850391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08819" y="344297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50391" y="48005"/>
                </a:moveTo>
                <a:lnTo>
                  <a:pt x="850391" y="28955"/>
                </a:lnTo>
                <a:lnTo>
                  <a:pt x="0" y="28955"/>
                </a:lnTo>
                <a:lnTo>
                  <a:pt x="0" y="48005"/>
                </a:lnTo>
                <a:lnTo>
                  <a:pt x="850391" y="48005"/>
                </a:lnTo>
                <a:close/>
              </a:path>
              <a:path w="914400" h="76200">
                <a:moveTo>
                  <a:pt x="914400" y="38100"/>
                </a:moveTo>
                <a:lnTo>
                  <a:pt x="838200" y="0"/>
                </a:lnTo>
                <a:lnTo>
                  <a:pt x="838200" y="28955"/>
                </a:lnTo>
                <a:lnTo>
                  <a:pt x="850391" y="28955"/>
                </a:lnTo>
                <a:lnTo>
                  <a:pt x="850391" y="70103"/>
                </a:lnTo>
                <a:lnTo>
                  <a:pt x="914400" y="38100"/>
                </a:lnTo>
                <a:close/>
              </a:path>
              <a:path w="914400" h="76200">
                <a:moveTo>
                  <a:pt x="850391" y="70103"/>
                </a:moveTo>
                <a:lnTo>
                  <a:pt x="850391" y="48005"/>
                </a:lnTo>
                <a:lnTo>
                  <a:pt x="838200" y="48005"/>
                </a:lnTo>
                <a:lnTo>
                  <a:pt x="838200" y="76200"/>
                </a:lnTo>
                <a:lnTo>
                  <a:pt x="850391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94807" y="287147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94807" y="348107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80019" y="283337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21792" y="48006"/>
                </a:moveTo>
                <a:lnTo>
                  <a:pt x="621792" y="28956"/>
                </a:lnTo>
                <a:lnTo>
                  <a:pt x="0" y="28956"/>
                </a:lnTo>
                <a:lnTo>
                  <a:pt x="0" y="48006"/>
                </a:lnTo>
                <a:lnTo>
                  <a:pt x="621792" y="48006"/>
                </a:lnTo>
                <a:close/>
              </a:path>
              <a:path w="685800" h="76200">
                <a:moveTo>
                  <a:pt x="685800" y="38100"/>
                </a:moveTo>
                <a:lnTo>
                  <a:pt x="609600" y="0"/>
                </a:lnTo>
                <a:lnTo>
                  <a:pt x="609600" y="28956"/>
                </a:lnTo>
                <a:lnTo>
                  <a:pt x="621792" y="28956"/>
                </a:lnTo>
                <a:lnTo>
                  <a:pt x="621792" y="70104"/>
                </a:lnTo>
                <a:lnTo>
                  <a:pt x="685800" y="38100"/>
                </a:lnTo>
                <a:close/>
              </a:path>
              <a:path w="685800" h="76200">
                <a:moveTo>
                  <a:pt x="621792" y="70104"/>
                </a:moveTo>
                <a:lnTo>
                  <a:pt x="621792" y="48006"/>
                </a:lnTo>
                <a:lnTo>
                  <a:pt x="609600" y="48006"/>
                </a:lnTo>
                <a:lnTo>
                  <a:pt x="609600" y="76200"/>
                </a:lnTo>
                <a:lnTo>
                  <a:pt x="621792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80019" y="336677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21792" y="48005"/>
                </a:moveTo>
                <a:lnTo>
                  <a:pt x="621792" y="28955"/>
                </a:lnTo>
                <a:lnTo>
                  <a:pt x="0" y="28955"/>
                </a:lnTo>
                <a:lnTo>
                  <a:pt x="0" y="48005"/>
                </a:lnTo>
                <a:lnTo>
                  <a:pt x="621792" y="48005"/>
                </a:lnTo>
                <a:close/>
              </a:path>
              <a:path w="685800" h="76200">
                <a:moveTo>
                  <a:pt x="685800" y="38100"/>
                </a:moveTo>
                <a:lnTo>
                  <a:pt x="609600" y="0"/>
                </a:lnTo>
                <a:lnTo>
                  <a:pt x="609600" y="28955"/>
                </a:lnTo>
                <a:lnTo>
                  <a:pt x="621792" y="28955"/>
                </a:lnTo>
                <a:lnTo>
                  <a:pt x="621792" y="70103"/>
                </a:lnTo>
                <a:lnTo>
                  <a:pt x="685800" y="38100"/>
                </a:lnTo>
                <a:close/>
              </a:path>
              <a:path w="685800" h="76200">
                <a:moveTo>
                  <a:pt x="621792" y="70103"/>
                </a:moveTo>
                <a:lnTo>
                  <a:pt x="621792" y="48005"/>
                </a:lnTo>
                <a:lnTo>
                  <a:pt x="609600" y="48005"/>
                </a:lnTo>
                <a:lnTo>
                  <a:pt x="609600" y="76200"/>
                </a:lnTo>
                <a:lnTo>
                  <a:pt x="621792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85319" y="2261870"/>
            <a:ext cx="76200" cy="647700"/>
          </a:xfrm>
          <a:custGeom>
            <a:avLst/>
            <a:gdLst/>
            <a:ahLst/>
            <a:cxnLst/>
            <a:rect l="l" t="t" r="r" b="b"/>
            <a:pathLst>
              <a:path w="76200" h="647700">
                <a:moveTo>
                  <a:pt x="76200" y="609600"/>
                </a:moveTo>
                <a:lnTo>
                  <a:pt x="73140" y="594645"/>
                </a:lnTo>
                <a:lnTo>
                  <a:pt x="64865" y="582548"/>
                </a:lnTo>
                <a:lnTo>
                  <a:pt x="52732" y="574452"/>
                </a:lnTo>
                <a:lnTo>
                  <a:pt x="38100" y="571500"/>
                </a:lnTo>
                <a:lnTo>
                  <a:pt x="23140" y="574452"/>
                </a:lnTo>
                <a:lnTo>
                  <a:pt x="11044" y="582549"/>
                </a:lnTo>
                <a:lnTo>
                  <a:pt x="2950" y="594645"/>
                </a:lnTo>
                <a:lnTo>
                  <a:pt x="0" y="609600"/>
                </a:lnTo>
                <a:lnTo>
                  <a:pt x="2950" y="624554"/>
                </a:lnTo>
                <a:lnTo>
                  <a:pt x="11044" y="636651"/>
                </a:lnTo>
                <a:lnTo>
                  <a:pt x="23140" y="644747"/>
                </a:lnTo>
                <a:lnTo>
                  <a:pt x="28181" y="645742"/>
                </a:lnTo>
                <a:lnTo>
                  <a:pt x="28181" y="609600"/>
                </a:lnTo>
                <a:lnTo>
                  <a:pt x="47231" y="609600"/>
                </a:lnTo>
                <a:lnTo>
                  <a:pt x="47231" y="645857"/>
                </a:lnTo>
                <a:lnTo>
                  <a:pt x="52732" y="644747"/>
                </a:lnTo>
                <a:lnTo>
                  <a:pt x="64865" y="636651"/>
                </a:lnTo>
                <a:lnTo>
                  <a:pt x="73140" y="624554"/>
                </a:lnTo>
                <a:lnTo>
                  <a:pt x="76200" y="609600"/>
                </a:lnTo>
                <a:close/>
              </a:path>
              <a:path w="76200" h="647700">
                <a:moveTo>
                  <a:pt x="47231" y="573342"/>
                </a:moveTo>
                <a:lnTo>
                  <a:pt x="47231" y="0"/>
                </a:lnTo>
                <a:lnTo>
                  <a:pt x="28181" y="0"/>
                </a:lnTo>
                <a:lnTo>
                  <a:pt x="28181" y="573457"/>
                </a:lnTo>
                <a:lnTo>
                  <a:pt x="38100" y="571500"/>
                </a:lnTo>
                <a:lnTo>
                  <a:pt x="47231" y="573342"/>
                </a:lnTo>
                <a:close/>
              </a:path>
              <a:path w="76200" h="647700">
                <a:moveTo>
                  <a:pt x="47231" y="645857"/>
                </a:moveTo>
                <a:lnTo>
                  <a:pt x="47231" y="609600"/>
                </a:lnTo>
                <a:lnTo>
                  <a:pt x="28181" y="609600"/>
                </a:lnTo>
                <a:lnTo>
                  <a:pt x="28181" y="645742"/>
                </a:lnTo>
                <a:lnTo>
                  <a:pt x="38100" y="647700"/>
                </a:lnTo>
                <a:lnTo>
                  <a:pt x="47231" y="6458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75419" y="2261870"/>
            <a:ext cx="3048000" cy="0"/>
          </a:xfrm>
          <a:custGeom>
            <a:avLst/>
            <a:gdLst/>
            <a:ahLst/>
            <a:cxnLst/>
            <a:rect l="l" t="t" r="r" b="b"/>
            <a:pathLst>
              <a:path w="3048000">
                <a:moveTo>
                  <a:pt x="30479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7319" y="226187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76200" y="228600"/>
                </a:moveTo>
                <a:lnTo>
                  <a:pt x="0" y="228600"/>
                </a:lnTo>
                <a:lnTo>
                  <a:pt x="28193" y="284987"/>
                </a:lnTo>
                <a:lnTo>
                  <a:pt x="28193" y="241554"/>
                </a:lnTo>
                <a:lnTo>
                  <a:pt x="47243" y="241554"/>
                </a:lnTo>
                <a:lnTo>
                  <a:pt x="47243" y="286512"/>
                </a:lnTo>
                <a:lnTo>
                  <a:pt x="76200" y="228600"/>
                </a:lnTo>
                <a:close/>
              </a:path>
              <a:path w="76200" h="304800">
                <a:moveTo>
                  <a:pt x="47243" y="228600"/>
                </a:moveTo>
                <a:lnTo>
                  <a:pt x="47243" y="0"/>
                </a:lnTo>
                <a:lnTo>
                  <a:pt x="28193" y="0"/>
                </a:lnTo>
                <a:lnTo>
                  <a:pt x="28193" y="228600"/>
                </a:lnTo>
                <a:lnTo>
                  <a:pt x="47243" y="228600"/>
                </a:lnTo>
                <a:close/>
              </a:path>
              <a:path w="76200" h="304800">
                <a:moveTo>
                  <a:pt x="47243" y="286512"/>
                </a:moveTo>
                <a:lnTo>
                  <a:pt x="47243" y="241554"/>
                </a:lnTo>
                <a:lnTo>
                  <a:pt x="28193" y="241554"/>
                </a:lnTo>
                <a:lnTo>
                  <a:pt x="28193" y="284987"/>
                </a:lnTo>
                <a:lnTo>
                  <a:pt x="38100" y="304800"/>
                </a:lnTo>
                <a:lnTo>
                  <a:pt x="47243" y="286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85319" y="3442970"/>
            <a:ext cx="76200" cy="571500"/>
          </a:xfrm>
          <a:custGeom>
            <a:avLst/>
            <a:gdLst/>
            <a:ahLst/>
            <a:cxnLst/>
            <a:rect l="l" t="t" r="r" b="b"/>
            <a:pathLst>
              <a:path w="76200" h="571500">
                <a:moveTo>
                  <a:pt x="76200" y="38100"/>
                </a:moveTo>
                <a:lnTo>
                  <a:pt x="73140" y="23145"/>
                </a:lnTo>
                <a:lnTo>
                  <a:pt x="64865" y="11049"/>
                </a:lnTo>
                <a:lnTo>
                  <a:pt x="52732" y="2952"/>
                </a:lnTo>
                <a:lnTo>
                  <a:pt x="38100" y="0"/>
                </a:lnTo>
                <a:lnTo>
                  <a:pt x="23140" y="2952"/>
                </a:lnTo>
                <a:lnTo>
                  <a:pt x="11044" y="11049"/>
                </a:lnTo>
                <a:lnTo>
                  <a:pt x="2950" y="23145"/>
                </a:lnTo>
                <a:lnTo>
                  <a:pt x="0" y="38100"/>
                </a:lnTo>
                <a:lnTo>
                  <a:pt x="2950" y="53054"/>
                </a:lnTo>
                <a:lnTo>
                  <a:pt x="11044" y="65150"/>
                </a:lnTo>
                <a:lnTo>
                  <a:pt x="23140" y="73247"/>
                </a:lnTo>
                <a:lnTo>
                  <a:pt x="28181" y="74242"/>
                </a:lnTo>
                <a:lnTo>
                  <a:pt x="28181" y="38100"/>
                </a:lnTo>
                <a:lnTo>
                  <a:pt x="47231" y="38100"/>
                </a:lnTo>
                <a:lnTo>
                  <a:pt x="47231" y="74357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6200" y="38100"/>
                </a:lnTo>
                <a:close/>
              </a:path>
              <a:path w="76200" h="571500">
                <a:moveTo>
                  <a:pt x="47231" y="74357"/>
                </a:moveTo>
                <a:lnTo>
                  <a:pt x="47231" y="38100"/>
                </a:lnTo>
                <a:lnTo>
                  <a:pt x="28181" y="38100"/>
                </a:lnTo>
                <a:lnTo>
                  <a:pt x="28181" y="74242"/>
                </a:lnTo>
                <a:lnTo>
                  <a:pt x="38100" y="76200"/>
                </a:lnTo>
                <a:lnTo>
                  <a:pt x="47231" y="74357"/>
                </a:lnTo>
                <a:close/>
              </a:path>
              <a:path w="76200" h="571500">
                <a:moveTo>
                  <a:pt x="47231" y="571500"/>
                </a:moveTo>
                <a:lnTo>
                  <a:pt x="47231" y="74357"/>
                </a:lnTo>
                <a:lnTo>
                  <a:pt x="38100" y="76200"/>
                </a:lnTo>
                <a:lnTo>
                  <a:pt x="28181" y="74242"/>
                </a:lnTo>
                <a:lnTo>
                  <a:pt x="28181" y="571500"/>
                </a:lnTo>
                <a:lnTo>
                  <a:pt x="47231" y="571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9219" y="4014470"/>
            <a:ext cx="3124200" cy="0"/>
          </a:xfrm>
          <a:custGeom>
            <a:avLst/>
            <a:gdLst/>
            <a:ahLst/>
            <a:cxnLst/>
            <a:rect l="l" t="t" r="r" b="b"/>
            <a:pathLst>
              <a:path w="3124200">
                <a:moveTo>
                  <a:pt x="31241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61119" y="3709670"/>
            <a:ext cx="76200" cy="304800"/>
          </a:xfrm>
          <a:custGeom>
            <a:avLst/>
            <a:gdLst/>
            <a:ahLst/>
            <a:cxnLst/>
            <a:rect l="l" t="t" r="r" b="b"/>
            <a:pathLst>
              <a:path w="76200" h="3048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8193" y="76200"/>
                </a:lnTo>
                <a:lnTo>
                  <a:pt x="28193" y="63246"/>
                </a:lnTo>
                <a:lnTo>
                  <a:pt x="47243" y="63246"/>
                </a:lnTo>
                <a:lnTo>
                  <a:pt x="47243" y="76200"/>
                </a:lnTo>
                <a:lnTo>
                  <a:pt x="76200" y="76200"/>
                </a:lnTo>
                <a:close/>
              </a:path>
              <a:path w="76200" h="304800">
                <a:moveTo>
                  <a:pt x="47243" y="76200"/>
                </a:moveTo>
                <a:lnTo>
                  <a:pt x="47243" y="63246"/>
                </a:lnTo>
                <a:lnTo>
                  <a:pt x="28193" y="63246"/>
                </a:lnTo>
                <a:lnTo>
                  <a:pt x="28193" y="76200"/>
                </a:lnTo>
                <a:lnTo>
                  <a:pt x="47243" y="76200"/>
                </a:lnTo>
                <a:close/>
              </a:path>
              <a:path w="76200" h="304800">
                <a:moveTo>
                  <a:pt x="47243" y="304800"/>
                </a:moveTo>
                <a:lnTo>
                  <a:pt x="47243" y="76200"/>
                </a:lnTo>
                <a:lnTo>
                  <a:pt x="28193" y="76200"/>
                </a:lnTo>
                <a:lnTo>
                  <a:pt x="28193" y="304800"/>
                </a:lnTo>
                <a:lnTo>
                  <a:pt x="47243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38713" y="2679953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A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53938" y="3273466"/>
            <a:ext cx="1949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B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43464" y="2527452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X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54121" y="3197342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Y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95871" y="2679953"/>
            <a:ext cx="222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Q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33932" y="3311781"/>
            <a:ext cx="222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Q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437769" y="332867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23219" y="310007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23219" y="317627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18419" y="317627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61019" y="2109470"/>
            <a:ext cx="4191000" cy="2286000"/>
          </a:xfrm>
          <a:custGeom>
            <a:avLst/>
            <a:gdLst/>
            <a:ahLst/>
            <a:cxnLst/>
            <a:rect l="l" t="t" r="r" b="b"/>
            <a:pathLst>
              <a:path w="4191000" h="2286000">
                <a:moveTo>
                  <a:pt x="0" y="0"/>
                </a:moveTo>
                <a:lnTo>
                  <a:pt x="0" y="2286000"/>
                </a:lnTo>
                <a:lnTo>
                  <a:pt x="4190999" y="2286000"/>
                </a:lnTo>
                <a:lnTo>
                  <a:pt x="4190999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132205" y="4598670"/>
            <a:ext cx="36449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CP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30611" y="317627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22839" y="5176773"/>
            <a:ext cx="405574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JhengHei"/>
                <a:cs typeface="Microsoft JhengHei"/>
              </a:rPr>
              <a:t>求转换电路的</a:t>
            </a:r>
            <a:r>
              <a:rPr sz="2800" b="1" spc="-5" dirty="0">
                <a:solidFill>
                  <a:srgbClr val="C00000"/>
                </a:solidFill>
                <a:latin typeface="Microsoft JhengHei"/>
                <a:cs typeface="Microsoft JhengHei"/>
              </a:rPr>
              <a:t>函数表达式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: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75594" y="5113538"/>
            <a:ext cx="2045970" cy="1103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X=f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(A,B,Q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)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Y=f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(A,B,Q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)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12789" y="1827529"/>
            <a:ext cx="767715" cy="294640"/>
          </a:xfrm>
          <a:custGeom>
            <a:avLst/>
            <a:gdLst/>
            <a:ahLst/>
            <a:cxnLst/>
            <a:rect l="l" t="t" r="r" b="b"/>
            <a:pathLst>
              <a:path w="767715" h="294639">
                <a:moveTo>
                  <a:pt x="699978" y="47614"/>
                </a:moveTo>
                <a:lnTo>
                  <a:pt x="691454" y="24035"/>
                </a:lnTo>
                <a:lnTo>
                  <a:pt x="0" y="269747"/>
                </a:lnTo>
                <a:lnTo>
                  <a:pt x="8381" y="294131"/>
                </a:lnTo>
                <a:lnTo>
                  <a:pt x="699978" y="47614"/>
                </a:lnTo>
                <a:close/>
              </a:path>
              <a:path w="767715" h="294639">
                <a:moveTo>
                  <a:pt x="767333" y="10668"/>
                </a:moveTo>
                <a:lnTo>
                  <a:pt x="682764" y="0"/>
                </a:lnTo>
                <a:lnTo>
                  <a:pt x="691454" y="24035"/>
                </a:lnTo>
                <a:lnTo>
                  <a:pt x="703338" y="19812"/>
                </a:lnTo>
                <a:lnTo>
                  <a:pt x="711707" y="43433"/>
                </a:lnTo>
                <a:lnTo>
                  <a:pt x="711707" y="68461"/>
                </a:lnTo>
                <a:lnTo>
                  <a:pt x="767333" y="10668"/>
                </a:lnTo>
                <a:close/>
              </a:path>
              <a:path w="767715" h="294639">
                <a:moveTo>
                  <a:pt x="711707" y="43433"/>
                </a:moveTo>
                <a:lnTo>
                  <a:pt x="703338" y="19812"/>
                </a:lnTo>
                <a:lnTo>
                  <a:pt x="691454" y="24035"/>
                </a:lnTo>
                <a:lnTo>
                  <a:pt x="699978" y="47614"/>
                </a:lnTo>
                <a:lnTo>
                  <a:pt x="711707" y="43433"/>
                </a:lnTo>
                <a:close/>
              </a:path>
              <a:path w="767715" h="294639">
                <a:moveTo>
                  <a:pt x="711707" y="68461"/>
                </a:moveTo>
                <a:lnTo>
                  <a:pt x="711707" y="43433"/>
                </a:lnTo>
                <a:lnTo>
                  <a:pt x="699978" y="47614"/>
                </a:lnTo>
                <a:lnTo>
                  <a:pt x="708659" y="71627"/>
                </a:lnTo>
                <a:lnTo>
                  <a:pt x="711707" y="684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159631" y="1630426"/>
            <a:ext cx="1802764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spc="-5" dirty="0">
                <a:solidFill>
                  <a:srgbClr val="7030A0"/>
                </a:solidFill>
                <a:latin typeface="Microsoft JhengHei"/>
                <a:cs typeface="Microsoft JhengHei"/>
              </a:rPr>
              <a:t>待求触发器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8467725" y="63411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615">
              <a:lnSpc>
                <a:spcPts val="3295"/>
              </a:lnSpc>
            </a:pPr>
            <a:r>
              <a:rPr spc="-5" dirty="0"/>
              <a:t>时序逻辑电路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505" y="934720"/>
            <a:ext cx="7472045" cy="1036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1310" dirty="0">
                <a:solidFill>
                  <a:srgbClr val="0070C0"/>
                </a:solidFill>
                <a:latin typeface="Arial Unicode MS" panose="020B0604020202020204" charset="-122"/>
                <a:cs typeface="Arial Unicode MS" panose="020B0604020202020204" charset="-122"/>
              </a:rPr>
              <a:t>·	</a:t>
            </a:r>
            <a:r>
              <a:rPr sz="2800" b="1" spc="-5" dirty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时序逻辑电路的分类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47650">
              <a:lnSpc>
                <a:spcPct val="100000"/>
              </a:lnSpc>
              <a:spcBef>
                <a:spcPts val="1365"/>
              </a:spcBef>
              <a:tabLst>
                <a:tab pos="704850" algn="l"/>
              </a:tabLst>
            </a:pPr>
            <a:r>
              <a:rPr sz="2800" spc="-580" dirty="0">
                <a:solidFill>
                  <a:srgbClr val="7030A0"/>
                </a:solidFill>
                <a:latin typeface="Arial Unicode MS" panose="020B0604020202020204" charset="-122"/>
                <a:cs typeface="Arial Unicode MS" panose="020B0604020202020204" charset="-122"/>
              </a:rPr>
              <a:t>》	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按存储电路中存储单元状态改变的特点分类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6689" y="2093467"/>
            <a:ext cx="23114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spc="-595" dirty="0">
                <a:latin typeface="Arial Unicode MS" panose="020B0604020202020204" charset="-122"/>
                <a:cs typeface="Arial Unicode MS" panose="020B0604020202020204" charset="-122"/>
              </a:rPr>
              <a:t>.／	</a:t>
            </a:r>
            <a:r>
              <a:rPr sz="2400" b="1" spc="-595" dirty="0">
                <a:latin typeface="微软雅黑" panose="020B0503020204020204" charset="-122"/>
                <a:cs typeface="微软雅黑" panose="020B0503020204020204" charset="-122"/>
              </a:rPr>
              <a:t>同步时序电路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9087" y="2123947"/>
            <a:ext cx="23114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spc="-595" dirty="0">
                <a:latin typeface="Arial Unicode MS" panose="020B0604020202020204" charset="-122"/>
                <a:cs typeface="Arial Unicode MS" panose="020B0604020202020204" charset="-122"/>
              </a:rPr>
              <a:t>.／	</a:t>
            </a:r>
            <a:r>
              <a:rPr sz="2400" b="1" spc="-595" dirty="0">
                <a:latin typeface="微软雅黑" panose="020B0503020204020204" charset="-122"/>
                <a:cs typeface="微软雅黑" panose="020B0503020204020204" charset="-122"/>
              </a:rPr>
              <a:t>异步时序电路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633" y="5224017"/>
            <a:ext cx="4749165" cy="1073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-580" dirty="0">
                <a:solidFill>
                  <a:srgbClr val="7030A0"/>
                </a:solidFill>
                <a:latin typeface="Arial Unicode MS" panose="020B0604020202020204" charset="-122"/>
                <a:cs typeface="Arial Unicode MS" panose="020B0604020202020204" charset="-122"/>
              </a:rPr>
              <a:t>》	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按时序电路的逻辑功能分类</a:t>
            </a:r>
            <a:endParaRPr sz="2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839470">
              <a:lnSpc>
                <a:spcPct val="100000"/>
              </a:lnSpc>
              <a:spcBef>
                <a:spcPts val="2130"/>
              </a:spcBef>
              <a:tabLst>
                <a:tab pos="1296035" algn="l"/>
                <a:tab pos="2839085" algn="l"/>
                <a:tab pos="3296285" algn="l"/>
              </a:tabLst>
            </a:pPr>
            <a:r>
              <a:rPr sz="3600" spc="-892" baseline="2000" dirty="0">
                <a:latin typeface="Arial Unicode MS" panose="020B0604020202020204" charset="-122"/>
                <a:cs typeface="Arial Unicode MS" panose="020B0604020202020204" charset="-122"/>
              </a:rPr>
              <a:t>.／	</a:t>
            </a:r>
            <a:r>
              <a:rPr sz="3600" b="1" baseline="2000" dirty="0">
                <a:latin typeface="微软雅黑" panose="020B0503020204020204" charset="-122"/>
                <a:cs typeface="微软雅黑" panose="020B0503020204020204" charset="-122"/>
              </a:rPr>
              <a:t>计数器	</a:t>
            </a:r>
            <a:r>
              <a:rPr sz="2400" spc="-595" dirty="0">
                <a:latin typeface="Arial Unicode MS" panose="020B0604020202020204" charset="-122"/>
                <a:cs typeface="Arial Unicode MS" panose="020B0604020202020204" charset="-122"/>
              </a:rPr>
              <a:t>.／	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寄存器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2360" y="5909867"/>
            <a:ext cx="20066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spc="-595" dirty="0">
                <a:latin typeface="Arial Unicode MS" panose="020B0604020202020204" charset="-122"/>
                <a:cs typeface="Arial Unicode MS" panose="020B0604020202020204" charset="-122"/>
              </a:rPr>
              <a:t>.／	</a:t>
            </a:r>
            <a:r>
              <a:rPr sz="2400" b="1" spc="-595" dirty="0">
                <a:latin typeface="微软雅黑" panose="020B0503020204020204" charset="-122"/>
                <a:cs typeface="微软雅黑" panose="020B0503020204020204" charset="-122"/>
              </a:rPr>
              <a:t>移位寄存器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3056" y="5852869"/>
            <a:ext cx="939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spc="-595" dirty="0">
                <a:latin typeface="Arial Unicode MS" panose="020B0604020202020204" charset="-122"/>
                <a:cs typeface="Arial Unicode MS" panose="020B0604020202020204" charset="-122"/>
              </a:rPr>
              <a:t>.／	</a:t>
            </a:r>
            <a:r>
              <a:rPr sz="2400" b="1" spc="-595" dirty="0">
                <a:latin typeface="Times New Roman" panose="02020503050405090304"/>
                <a:cs typeface="Times New Roman" panose="02020503050405090304"/>
              </a:rPr>
              <a:t>......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150234" y="2751581"/>
            <a:ext cx="8818130" cy="219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530">
              <a:lnSpc>
                <a:spcPct val="100000"/>
              </a:lnSpc>
              <a:tabLst>
                <a:tab pos="634365" algn="l"/>
              </a:tabLst>
            </a:pPr>
            <a:r>
              <a:rPr b="0" spc="-580" dirty="0">
                <a:latin typeface="Arial Unicode MS" panose="020B0604020202020204" charset="-122"/>
                <a:cs typeface="Arial Unicode MS" panose="020B0604020202020204" charset="-122"/>
              </a:rPr>
              <a:t>》	</a:t>
            </a:r>
            <a:r>
              <a:rPr spc="-5" dirty="0"/>
              <a:t>按输出信号的特点分类</a:t>
            </a:r>
          </a:p>
          <a:p>
            <a:pPr marL="1465580" marR="360045" indent="-457200">
              <a:lnSpc>
                <a:spcPct val="105000"/>
              </a:lnSpc>
              <a:spcBef>
                <a:spcPts val="1440"/>
              </a:spcBef>
              <a:tabLst>
                <a:tab pos="1466215" algn="l"/>
              </a:tabLst>
            </a:pPr>
            <a:r>
              <a:rPr sz="2400" b="0" spc="-595" dirty="0">
                <a:solidFill>
                  <a:srgbClr val="000000"/>
                </a:solidFill>
                <a:latin typeface="Arial Unicode MS" panose="020B0604020202020204" charset="-122"/>
                <a:cs typeface="Arial Unicode MS" panose="020B0604020202020204" charset="-122"/>
              </a:rPr>
              <a:t>.／	</a:t>
            </a:r>
            <a:r>
              <a:rPr sz="2400" spc="-5" dirty="0">
                <a:solidFill>
                  <a:srgbClr val="000000"/>
                </a:solidFill>
              </a:rPr>
              <a:t>米里</a:t>
            </a:r>
            <a:r>
              <a:rPr sz="2400" spc="-5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(Mealy)</a:t>
            </a:r>
            <a:r>
              <a:rPr sz="2400" spc="-5" dirty="0">
                <a:solidFill>
                  <a:srgbClr val="000000"/>
                </a:solidFill>
              </a:rPr>
              <a:t>型</a:t>
            </a:r>
            <a:r>
              <a:rPr sz="2400" spc="-5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:</a:t>
            </a:r>
            <a:r>
              <a:rPr sz="2400" spc="-80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400" dirty="0">
                <a:solidFill>
                  <a:srgbClr val="000000"/>
                </a:solidFill>
              </a:rPr>
              <a:t>输出信号</a:t>
            </a:r>
            <a:r>
              <a:rPr sz="2400" dirty="0">
                <a:solidFill>
                  <a:srgbClr val="C00000"/>
                </a:solidFill>
              </a:rPr>
              <a:t>不仅仅</a:t>
            </a:r>
            <a:r>
              <a:rPr sz="2400" dirty="0">
                <a:solidFill>
                  <a:srgbClr val="000000"/>
                </a:solidFill>
              </a:rPr>
              <a:t>取决于存储电路的状  态，而且还取决于外部输入信号。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465580" marR="5080" indent="-457200">
              <a:lnSpc>
                <a:spcPct val="105000"/>
              </a:lnSpc>
              <a:spcBef>
                <a:spcPts val="340"/>
              </a:spcBef>
              <a:tabLst>
                <a:tab pos="1466215" algn="l"/>
              </a:tabLst>
            </a:pPr>
            <a:r>
              <a:rPr sz="2400" b="0" spc="-595" dirty="0">
                <a:solidFill>
                  <a:srgbClr val="000000"/>
                </a:solidFill>
                <a:latin typeface="Arial Unicode MS" panose="020B0604020202020204" charset="-122"/>
                <a:cs typeface="Arial Unicode MS" panose="020B0604020202020204" charset="-122"/>
              </a:rPr>
              <a:t>.／	</a:t>
            </a:r>
            <a:r>
              <a:rPr sz="2400" spc="-5" dirty="0">
                <a:solidFill>
                  <a:srgbClr val="000000"/>
                </a:solidFill>
              </a:rPr>
              <a:t>摩尔</a:t>
            </a:r>
            <a:r>
              <a:rPr sz="2400" spc="-5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(Moore)</a:t>
            </a:r>
            <a:r>
              <a:rPr sz="2400" spc="-5" dirty="0">
                <a:solidFill>
                  <a:srgbClr val="000000"/>
                </a:solidFill>
              </a:rPr>
              <a:t>型</a:t>
            </a:r>
            <a:r>
              <a:rPr sz="2400" spc="-5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:</a:t>
            </a:r>
            <a:r>
              <a:rPr sz="2400" spc="-85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400" dirty="0">
                <a:solidFill>
                  <a:srgbClr val="000000"/>
                </a:solidFill>
              </a:rPr>
              <a:t>输出信号</a:t>
            </a:r>
            <a:r>
              <a:rPr sz="2400" dirty="0">
                <a:solidFill>
                  <a:srgbClr val="C00000"/>
                </a:solidFill>
              </a:rPr>
              <a:t>仅仅</a:t>
            </a:r>
            <a:r>
              <a:rPr sz="2400" dirty="0">
                <a:solidFill>
                  <a:srgbClr val="000000"/>
                </a:solidFill>
              </a:rPr>
              <a:t>取决于存储电路的状态，  而和该时刻的外部输入信号无关。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427720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75691" y="176657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51751" y="176657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69978" y="1594754"/>
            <a:ext cx="2378710" cy="1205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 marR="5080" indent="-77470">
              <a:lnSpc>
                <a:spcPct val="128000"/>
              </a:lnSpc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baseline="23000" dirty="0">
                <a:latin typeface="Times New Roman" panose="02020503050405090304"/>
                <a:cs typeface="Times New Roman" panose="02020503050405090304"/>
              </a:rPr>
              <a:t>n+1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J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baseline="23000" dirty="0">
                <a:latin typeface="Times New Roman" panose="02020503050405090304"/>
                <a:cs typeface="Times New Roman" panose="02020503050405090304"/>
              </a:rPr>
              <a:t>n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+</a:t>
            </a:r>
            <a:r>
              <a:rPr sz="28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K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baseline="23000" dirty="0">
                <a:latin typeface="Times New Roman" panose="02020503050405090304"/>
                <a:cs typeface="Times New Roman" panose="02020503050405090304"/>
              </a:rPr>
              <a:t>n  </a:t>
            </a:r>
            <a:r>
              <a:rPr sz="4200" b="1" spc="-7" baseline="-16000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n+1</a:t>
            </a:r>
            <a:r>
              <a:rPr sz="4200" b="1" spc="-7" baseline="-16000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=D</a:t>
            </a:r>
            <a:endParaRPr sz="4200" baseline="-16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05" y="845505"/>
            <a:ext cx="5265420" cy="2599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" marR="146685" indent="-49530">
              <a:lnSpc>
                <a:spcPct val="152000"/>
              </a:lnSpc>
              <a:tabLst>
                <a:tab pos="469900" algn="l"/>
              </a:tabLst>
            </a:pPr>
            <a:r>
              <a:rPr sz="2800" spc="505" dirty="0">
                <a:solidFill>
                  <a:srgbClr val="0070C0"/>
                </a:solidFill>
                <a:latin typeface="Lucida Sans" panose="020B0602030504020204"/>
                <a:cs typeface="Lucida Sans" panose="020B0602030504020204"/>
              </a:rPr>
              <a:t>·	</a:t>
            </a:r>
            <a:r>
              <a:rPr sz="2800" b="1" spc="-5" dirty="0">
                <a:solidFill>
                  <a:srgbClr val="0070C0"/>
                </a:solidFill>
                <a:latin typeface="Microsoft JhengHei"/>
                <a:cs typeface="Microsoft JhengHei"/>
              </a:rPr>
              <a:t>把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JK</a:t>
            </a:r>
            <a:r>
              <a:rPr sz="2800" b="1" spc="-5" dirty="0">
                <a:solidFill>
                  <a:srgbClr val="0070C0"/>
                </a:solidFill>
                <a:latin typeface="Microsoft JhengHei"/>
                <a:cs typeface="Microsoft JhengHei"/>
              </a:rPr>
              <a:t>触发器转换为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solidFill>
                  <a:srgbClr val="0070C0"/>
                </a:solidFill>
                <a:latin typeface="Microsoft JhengHei"/>
                <a:cs typeface="Microsoft JhengHei"/>
              </a:rPr>
              <a:t>触发器  </a:t>
            </a:r>
            <a:r>
              <a:rPr sz="2800" b="1" dirty="0">
                <a:latin typeface="Microsoft JhengHei"/>
                <a:cs typeface="Microsoft JhengHei"/>
              </a:rPr>
              <a:t>解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:</a:t>
            </a:r>
            <a:r>
              <a:rPr sz="2800" b="1" spc="-6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Microsoft JhengHei"/>
                <a:cs typeface="Microsoft JhengHei"/>
              </a:rPr>
              <a:t>已有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JK</a:t>
            </a:r>
            <a:r>
              <a:rPr sz="2800" b="1" spc="-5" dirty="0">
                <a:latin typeface="Microsoft JhengHei"/>
                <a:cs typeface="Microsoft JhengHei"/>
              </a:rPr>
              <a:t>触发器的特性方程为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: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609600" marR="5080" indent="23495">
              <a:lnSpc>
                <a:spcPct val="151000"/>
              </a:lnSpc>
              <a:spcBef>
                <a:spcPts val="20"/>
              </a:spcBef>
            </a:pPr>
            <a:r>
              <a:rPr sz="2800" b="1" spc="-5" dirty="0">
                <a:solidFill>
                  <a:srgbClr val="7030A0"/>
                </a:solidFill>
                <a:latin typeface="Microsoft JhengHei"/>
                <a:cs typeface="Microsoft JhengHei"/>
              </a:rPr>
              <a:t>待求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solidFill>
                  <a:srgbClr val="7030A0"/>
                </a:solidFill>
                <a:latin typeface="Microsoft JhengHei"/>
                <a:cs typeface="Microsoft JhengHei"/>
              </a:rPr>
              <a:t>触发器的特性方程为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:  </a:t>
            </a:r>
            <a:r>
              <a:rPr sz="2800" b="1" spc="5" dirty="0">
                <a:latin typeface="Microsoft JhengHei"/>
                <a:cs typeface="Microsoft JhengHei"/>
              </a:rPr>
              <a:t>将</a:t>
            </a:r>
            <a:r>
              <a:rPr sz="2800" b="1" spc="-1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latin typeface="Microsoft JhengHei"/>
                <a:cs typeface="Microsoft JhengHei"/>
              </a:rPr>
              <a:t>触发器的特性方程转换</a:t>
            </a:r>
            <a:r>
              <a:rPr sz="2800" b="1" spc="5" dirty="0">
                <a:latin typeface="Microsoft JhengHei"/>
                <a:cs typeface="Microsoft JhengHei"/>
              </a:rPr>
              <a:t>为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: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8170" y="3554625"/>
            <a:ext cx="462153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n+1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=D=D(Q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+Q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)=DQ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+DQ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endParaRPr sz="2850" baseline="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07067" y="363804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04219" y="363804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7287" y="4407154"/>
            <a:ext cx="3679190" cy="146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b="1" dirty="0">
                <a:latin typeface="Microsoft JhengHei"/>
                <a:cs typeface="Microsoft JhengHei"/>
              </a:rPr>
              <a:t>比</a:t>
            </a:r>
            <a:r>
              <a:rPr sz="2800" b="1" spc="-10" dirty="0">
                <a:latin typeface="Microsoft JhengHei"/>
                <a:cs typeface="Microsoft JhengHei"/>
              </a:rPr>
              <a:t>较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J</a:t>
            </a:r>
            <a:r>
              <a:rPr sz="2800" b="1" spc="-10" dirty="0">
                <a:latin typeface="Times New Roman" panose="02020503050405090304"/>
                <a:cs typeface="Times New Roman" panose="02020503050405090304"/>
              </a:rPr>
              <a:t>K</a:t>
            </a:r>
            <a:r>
              <a:rPr sz="2800" b="1" spc="-5" dirty="0">
                <a:latin typeface="Microsoft JhengHei"/>
                <a:cs typeface="Microsoft JhengHei"/>
              </a:rPr>
              <a:t>触发器的特性方  程，可得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: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60960">
              <a:lnSpc>
                <a:spcPct val="100000"/>
              </a:lnSpc>
              <a:spcBef>
                <a:spcPts val="1365"/>
              </a:spcBef>
              <a:tabLst>
                <a:tab pos="1320800" algn="l"/>
              </a:tabLst>
            </a:pPr>
            <a:r>
              <a:rPr sz="2800" b="1" spc="-5" dirty="0">
                <a:solidFill>
                  <a:srgbClr val="C00000"/>
                </a:solidFill>
                <a:latin typeface="Times New Roman" panose="02020503050405090304"/>
                <a:cs typeface="Times New Roman" panose="02020503050405090304"/>
              </a:rPr>
              <a:t>J=D	K=D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11361" y="551027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99" y="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82293" y="4214876"/>
            <a:ext cx="914400" cy="1524000"/>
          </a:xfrm>
          <a:custGeom>
            <a:avLst/>
            <a:gdLst/>
            <a:ahLst/>
            <a:cxnLst/>
            <a:rect l="l" t="t" r="r" b="b"/>
            <a:pathLst>
              <a:path w="914400" h="1524000">
                <a:moveTo>
                  <a:pt x="0" y="0"/>
                </a:moveTo>
                <a:lnTo>
                  <a:pt x="0" y="1524000"/>
                </a:lnTo>
                <a:lnTo>
                  <a:pt x="914400" y="15240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25093" y="45196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8893" y="49768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25093" y="5434076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15743" y="451967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72893" y="543407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19890" y="4249521"/>
            <a:ext cx="855344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275" marR="5080" indent="-144780">
              <a:lnSpc>
                <a:spcPct val="145000"/>
              </a:lnSpc>
              <a:tabLst>
                <a:tab pos="644525" algn="l"/>
              </a:tabLst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J	Q  C</a:t>
            </a: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K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71370" y="5266824"/>
            <a:ext cx="222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Q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96693" y="539216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6200" y="38100"/>
                </a:lnTo>
                <a:lnTo>
                  <a:pt x="73140" y="23467"/>
                </a:lnTo>
                <a:lnTo>
                  <a:pt x="64865" y="11334"/>
                </a:lnTo>
                <a:lnTo>
                  <a:pt x="52732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77293" y="4519676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14477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10693" y="4824476"/>
            <a:ext cx="533400" cy="3048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0"/>
              </a:spcBef>
            </a:pPr>
            <a:r>
              <a:rPr sz="1600" b="1" dirty="0">
                <a:latin typeface="Times New Roman" panose="02020503050405090304"/>
                <a:cs typeface="Times New Roman" panose="02020503050405090304"/>
              </a:rPr>
              <a:t>1</a:t>
            </a:r>
            <a:endParaRPr sz="16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39293" y="512927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2732"/>
                </a:lnTo>
                <a:lnTo>
                  <a:pt x="11049" y="64865"/>
                </a:lnTo>
                <a:lnTo>
                  <a:pt x="23145" y="73140"/>
                </a:lnTo>
                <a:lnTo>
                  <a:pt x="38100" y="76200"/>
                </a:lnTo>
                <a:lnTo>
                  <a:pt x="52732" y="73140"/>
                </a:lnTo>
                <a:lnTo>
                  <a:pt x="64865" y="64865"/>
                </a:lnTo>
                <a:lnTo>
                  <a:pt x="73140" y="52732"/>
                </a:lnTo>
                <a:lnTo>
                  <a:pt x="76200" y="38100"/>
                </a:lnTo>
                <a:lnTo>
                  <a:pt x="73140" y="23145"/>
                </a:lnTo>
                <a:lnTo>
                  <a:pt x="64865" y="11049"/>
                </a:lnTo>
                <a:lnTo>
                  <a:pt x="52732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39293" y="4481576"/>
            <a:ext cx="76200" cy="342900"/>
          </a:xfrm>
          <a:custGeom>
            <a:avLst/>
            <a:gdLst/>
            <a:ahLst/>
            <a:cxnLst/>
            <a:rect l="l" t="t" r="r" b="b"/>
            <a:pathLst>
              <a:path w="76200" h="342900">
                <a:moveTo>
                  <a:pt x="76200" y="38100"/>
                </a:moveTo>
                <a:lnTo>
                  <a:pt x="73140" y="23145"/>
                </a:lnTo>
                <a:lnTo>
                  <a:pt x="64865" y="11049"/>
                </a:lnTo>
                <a:lnTo>
                  <a:pt x="52732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2732"/>
                </a:lnTo>
                <a:lnTo>
                  <a:pt x="11049" y="64865"/>
                </a:lnTo>
                <a:lnTo>
                  <a:pt x="23145" y="73140"/>
                </a:lnTo>
                <a:lnTo>
                  <a:pt x="28181" y="74170"/>
                </a:lnTo>
                <a:lnTo>
                  <a:pt x="28181" y="38100"/>
                </a:lnTo>
                <a:lnTo>
                  <a:pt x="47231" y="38100"/>
                </a:lnTo>
                <a:lnTo>
                  <a:pt x="47231" y="74290"/>
                </a:lnTo>
                <a:lnTo>
                  <a:pt x="52732" y="73140"/>
                </a:lnTo>
                <a:lnTo>
                  <a:pt x="64865" y="64865"/>
                </a:lnTo>
                <a:lnTo>
                  <a:pt x="73140" y="52732"/>
                </a:lnTo>
                <a:lnTo>
                  <a:pt x="76200" y="38100"/>
                </a:lnTo>
                <a:close/>
              </a:path>
              <a:path w="76200" h="342900">
                <a:moveTo>
                  <a:pt x="47231" y="74290"/>
                </a:moveTo>
                <a:lnTo>
                  <a:pt x="47231" y="38100"/>
                </a:lnTo>
                <a:lnTo>
                  <a:pt x="28181" y="38100"/>
                </a:lnTo>
                <a:lnTo>
                  <a:pt x="28181" y="74170"/>
                </a:lnTo>
                <a:lnTo>
                  <a:pt x="38100" y="76200"/>
                </a:lnTo>
                <a:lnTo>
                  <a:pt x="47231" y="74290"/>
                </a:lnTo>
                <a:close/>
              </a:path>
              <a:path w="76200" h="342900">
                <a:moveTo>
                  <a:pt x="47231" y="342900"/>
                </a:moveTo>
                <a:lnTo>
                  <a:pt x="47231" y="74290"/>
                </a:lnTo>
                <a:lnTo>
                  <a:pt x="38100" y="76200"/>
                </a:lnTo>
                <a:lnTo>
                  <a:pt x="28181" y="74170"/>
                </a:lnTo>
                <a:lnTo>
                  <a:pt x="28181" y="342900"/>
                </a:lnTo>
                <a:lnTo>
                  <a:pt x="47231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58343" y="5434076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77393" y="520547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048893" y="4976876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31387" y="5789674"/>
            <a:ext cx="5759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CLK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59890" y="4418177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D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506093" y="492887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6200" y="38100"/>
                </a:lnTo>
                <a:lnTo>
                  <a:pt x="73140" y="23145"/>
                </a:lnTo>
                <a:lnTo>
                  <a:pt x="64865" y="11049"/>
                </a:lnTo>
                <a:lnTo>
                  <a:pt x="52732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75422" y="4748276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82293" y="4976876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15240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355" rIns="0" bIns="0" rtlCol="0">
            <a:spAutoFit/>
          </a:bodyPr>
          <a:lstStyle/>
          <a:p>
            <a:pPr marL="2266950">
              <a:lnSpc>
                <a:spcPts val="3295"/>
              </a:lnSpc>
            </a:pPr>
            <a:r>
              <a:rPr sz="2800" spc="-5" dirty="0">
                <a:solidFill>
                  <a:srgbClr val="000000"/>
                </a:solidFill>
              </a:rPr>
              <a:t>触发器逻辑功能转换</a:t>
            </a:r>
            <a:endParaRPr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335" y="1098550"/>
            <a:ext cx="472884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505" dirty="0">
                <a:solidFill>
                  <a:srgbClr val="0070C0"/>
                </a:solidFill>
                <a:latin typeface="Lucida Sans" panose="020B0602030504020204"/>
                <a:cs typeface="Lucida Sans" panose="020B0602030504020204"/>
              </a:rPr>
              <a:t>·	</a:t>
            </a:r>
            <a:r>
              <a:rPr sz="2800" b="1" spc="-5" dirty="0">
                <a:solidFill>
                  <a:srgbClr val="0070C0"/>
                </a:solidFill>
                <a:latin typeface="Microsoft JhengHei"/>
                <a:cs typeface="Microsoft JhengHei"/>
              </a:rPr>
              <a:t>将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JK</a:t>
            </a:r>
            <a:r>
              <a:rPr sz="2800" b="1" spc="-5" dirty="0">
                <a:solidFill>
                  <a:srgbClr val="0070C0"/>
                </a:solidFill>
                <a:latin typeface="Microsoft JhengHei"/>
                <a:cs typeface="Microsoft JhengHei"/>
              </a:rPr>
              <a:t>触发器转换为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T</a:t>
            </a:r>
            <a:r>
              <a:rPr sz="2800" b="1" spc="-5" dirty="0">
                <a:solidFill>
                  <a:srgbClr val="0070C0"/>
                </a:solidFill>
                <a:latin typeface="Microsoft JhengHei"/>
                <a:cs typeface="Microsoft JhengHei"/>
              </a:rPr>
              <a:t>触发器</a:t>
            </a:r>
            <a:endParaRPr sz="2800">
              <a:latin typeface="Microsoft JhengHei"/>
              <a:cs typeface="Microsoft JhengHe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51288" y="2250820"/>
          <a:ext cx="2143125" cy="1847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168275">
                        <a:lnSpc>
                          <a:spcPts val="280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T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2105"/>
                        </a:lnSpc>
                      </a:pPr>
                      <a:r>
                        <a:rPr sz="3600" b="1" baseline="-16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600" b="1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ts val="2105"/>
                        </a:lnSpc>
                      </a:pPr>
                      <a:r>
                        <a:rPr sz="3600" b="1" spc="-7" baseline="-16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600" b="1" spc="-5" dirty="0">
                          <a:latin typeface="Times New Roman" panose="02020503050405090304"/>
                          <a:cs typeface="Times New Roman" panose="02020503050405090304"/>
                        </a:rPr>
                        <a:t>n+1</a:t>
                      </a: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356">
                <a:tc>
                  <a:txBody>
                    <a:bodyPr/>
                    <a:lstStyle/>
                    <a:p>
                      <a:pPr marL="168275">
                        <a:lnSpc>
                          <a:spcPts val="268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268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268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845">
                <a:tc>
                  <a:txBody>
                    <a:bodyPr/>
                    <a:lstStyle/>
                    <a:p>
                      <a:pPr marL="168275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45">
                <a:tc>
                  <a:txBody>
                    <a:bodyPr/>
                    <a:lstStyle/>
                    <a:p>
                      <a:pPr marL="168275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52">
                <a:tc>
                  <a:txBody>
                    <a:bodyPr/>
                    <a:lstStyle/>
                    <a:p>
                      <a:pPr marL="168275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24307" y="1891538"/>
            <a:ext cx="20580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C00000"/>
                </a:solidFill>
                <a:latin typeface="Times New Roman" panose="02020503050405090304"/>
                <a:cs typeface="Times New Roman" panose="02020503050405090304"/>
              </a:rPr>
              <a:t>T</a:t>
            </a:r>
            <a:r>
              <a:rPr sz="2400" b="1" dirty="0">
                <a:latin typeface="Microsoft JhengHei"/>
                <a:cs typeface="Microsoft JhengHei"/>
              </a:rPr>
              <a:t>触发器特性表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6639" y="2055367"/>
            <a:ext cx="914400" cy="1524000"/>
          </a:xfrm>
          <a:custGeom>
            <a:avLst/>
            <a:gdLst/>
            <a:ahLst/>
            <a:cxnLst/>
            <a:rect l="l" t="t" r="r" b="b"/>
            <a:pathLst>
              <a:path w="914400" h="1524000">
                <a:moveTo>
                  <a:pt x="0" y="0"/>
                </a:moveTo>
                <a:lnTo>
                  <a:pt x="0" y="1524000"/>
                </a:lnTo>
                <a:lnTo>
                  <a:pt x="914400" y="15240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439" y="250342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1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9439" y="312216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5655" y="2305050"/>
            <a:ext cx="3219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T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00290" y="2961998"/>
            <a:ext cx="33528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C</a:t>
            </a: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21039" y="236016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97239" y="327456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76685" y="2227326"/>
            <a:ext cx="222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Q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5716" y="3108078"/>
            <a:ext cx="222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Q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21039" y="323342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1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06639" y="2969767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6639" y="3122167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0890" y="2340102"/>
            <a:ext cx="1949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T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324" y="2942748"/>
            <a:ext cx="5759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CLK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6085" y="3680967"/>
            <a:ext cx="144843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spc="-5" dirty="0">
                <a:latin typeface="Microsoft JhengHei"/>
                <a:cs typeface="Microsoft JhengHei"/>
              </a:rPr>
              <a:t>逻辑符号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40655" y="1932194"/>
            <a:ext cx="2395220" cy="2145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b="1" spc="-10" dirty="0">
                <a:latin typeface="Times New Roman" panose="02020503050405090304"/>
                <a:cs typeface="Times New Roman" panose="02020503050405090304"/>
              </a:rPr>
              <a:t>T</a:t>
            </a:r>
            <a:r>
              <a:rPr sz="2800" b="1" spc="-5" dirty="0">
                <a:latin typeface="Microsoft JhengHei"/>
                <a:cs typeface="Microsoft JhengHei"/>
              </a:rPr>
              <a:t>触发器的特性  </a:t>
            </a:r>
            <a:r>
              <a:rPr sz="2800" b="1" dirty="0">
                <a:latin typeface="Microsoft JhengHei"/>
                <a:cs typeface="Microsoft JhengHei"/>
              </a:rPr>
              <a:t>归纳为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: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190500">
              <a:lnSpc>
                <a:spcPct val="100000"/>
              </a:lnSpc>
              <a:spcBef>
                <a:spcPts val="5"/>
              </a:spcBef>
              <a:tabLst>
                <a:tab pos="1162685" algn="l"/>
              </a:tabLst>
            </a:pPr>
            <a:r>
              <a:rPr sz="2800" b="1" spc="-5" dirty="0">
                <a:solidFill>
                  <a:srgbClr val="C00000"/>
                </a:solidFill>
                <a:latin typeface="Times New Roman" panose="02020503050405090304"/>
                <a:cs typeface="Times New Roman" panose="02020503050405090304"/>
              </a:rPr>
              <a:t>T=0	</a:t>
            </a:r>
            <a:r>
              <a:rPr sz="2800" b="1" dirty="0">
                <a:solidFill>
                  <a:srgbClr val="C00000"/>
                </a:solidFill>
                <a:latin typeface="Microsoft JhengHei"/>
                <a:cs typeface="Microsoft JhengHei"/>
              </a:rPr>
              <a:t>保持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 panose="02020503050405090304"/>
              <a:cs typeface="Times New Roman" panose="02020503050405090304"/>
            </a:endParaRPr>
          </a:p>
          <a:p>
            <a:pPr marL="190500">
              <a:lnSpc>
                <a:spcPct val="100000"/>
              </a:lnSpc>
              <a:tabLst>
                <a:tab pos="1162685" algn="l"/>
              </a:tabLst>
            </a:pPr>
            <a:r>
              <a:rPr sz="2800" b="1" spc="-5" dirty="0">
                <a:solidFill>
                  <a:srgbClr val="C00000"/>
                </a:solidFill>
                <a:latin typeface="Times New Roman" panose="02020503050405090304"/>
                <a:cs typeface="Times New Roman" panose="02020503050405090304"/>
              </a:rPr>
              <a:t>T=1	</a:t>
            </a:r>
            <a:r>
              <a:rPr sz="2800" b="1" dirty="0">
                <a:solidFill>
                  <a:srgbClr val="C00000"/>
                </a:solidFill>
                <a:latin typeface="Microsoft JhengHei"/>
                <a:cs typeface="Microsoft JhengHei"/>
              </a:rPr>
              <a:t>翻转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357" rIns="0" bIns="0" rtlCol="0">
            <a:spAutoFit/>
          </a:bodyPr>
          <a:lstStyle/>
          <a:p>
            <a:pPr marL="2266950">
              <a:lnSpc>
                <a:spcPts val="3295"/>
              </a:lnSpc>
            </a:pPr>
            <a:r>
              <a:rPr sz="2800" spc="-5" dirty="0">
                <a:solidFill>
                  <a:srgbClr val="000000"/>
                </a:solidFill>
              </a:rPr>
              <a:t>触发器逻辑功能转换</a:t>
            </a:r>
            <a:endParaRPr sz="2800"/>
          </a:p>
        </p:txBody>
      </p:sp>
      <p:sp>
        <p:nvSpPr>
          <p:cNvPr id="22" name="object 22"/>
          <p:cNvSpPr/>
          <p:nvPr/>
        </p:nvSpPr>
        <p:spPr>
          <a:xfrm>
            <a:off x="5399163" y="497154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08751" y="497154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43028" y="4934198"/>
            <a:ext cx="5685790" cy="1014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C00000"/>
                </a:solidFill>
                <a:latin typeface="Times New Roman" panose="02020503050405090304"/>
                <a:cs typeface="Times New Roman" panose="02020503050405090304"/>
              </a:rPr>
              <a:t>T</a:t>
            </a:r>
            <a:r>
              <a:rPr sz="2800" b="1" spc="-5" dirty="0">
                <a:latin typeface="Microsoft JhengHei"/>
                <a:cs typeface="Microsoft JhengHei"/>
              </a:rPr>
              <a:t>触发器的特性方程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:</a:t>
            </a:r>
            <a:r>
              <a:rPr sz="2800" b="1" spc="-4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n+1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=TQ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+TQ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endParaRPr sz="2850" baseline="23000">
              <a:latin typeface="Times New Roman" panose="02020503050405090304"/>
              <a:cs typeface="Times New Roman" panose="02020503050405090304"/>
            </a:endParaRPr>
          </a:p>
          <a:p>
            <a:pPr marR="461010" algn="r">
              <a:lnSpc>
                <a:spcPct val="100000"/>
              </a:lnSpc>
              <a:spcBef>
                <a:spcPts val="1175"/>
              </a:spcBef>
            </a:pP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=T</a:t>
            </a:r>
            <a:r>
              <a:rPr sz="2800" b="1" spc="-10" dirty="0">
                <a:latin typeface="方正姚体"/>
                <a:cs typeface="方正姚体"/>
              </a:rPr>
              <a:t>⊕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baseline="23000" dirty="0">
                <a:latin typeface="Times New Roman" panose="02020503050405090304"/>
                <a:cs typeface="Times New Roman" panose="02020503050405090304"/>
              </a:rPr>
              <a:t>n</a:t>
            </a:r>
            <a:endParaRPr sz="2850" baseline="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8467725" y="63411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56213" y="97408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07139" y="97408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3908" y="952246"/>
            <a:ext cx="7841615" cy="2052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C00000"/>
                </a:solidFill>
                <a:latin typeface="Times New Roman" panose="02020503050405090304"/>
                <a:cs typeface="Times New Roman" panose="02020503050405090304"/>
              </a:rPr>
              <a:t>T</a:t>
            </a:r>
            <a:r>
              <a:rPr sz="2800" b="1" spc="-5" dirty="0">
                <a:solidFill>
                  <a:srgbClr val="C00000"/>
                </a:solidFill>
                <a:latin typeface="Microsoft JhengHei"/>
                <a:cs typeface="Microsoft JhengHei"/>
              </a:rPr>
              <a:t>触发器</a:t>
            </a:r>
            <a:r>
              <a:rPr sz="2800" b="1" spc="-5" dirty="0">
                <a:latin typeface="Microsoft JhengHei"/>
                <a:cs typeface="Microsoft JhengHei"/>
              </a:rPr>
              <a:t>的特性方程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:</a:t>
            </a:r>
            <a:r>
              <a:rPr sz="2800" b="1" spc="-3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n+1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=TQ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+TQ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endParaRPr sz="2850" baseline="23000">
              <a:latin typeface="Times New Roman" panose="02020503050405090304"/>
              <a:cs typeface="Times New Roman" panose="02020503050405090304"/>
            </a:endParaRPr>
          </a:p>
          <a:p>
            <a:pPr marL="12700" marR="5080" indent="-635">
              <a:lnSpc>
                <a:spcPts val="6720"/>
              </a:lnSpc>
              <a:spcBef>
                <a:spcPts val="50"/>
              </a:spcBef>
              <a:tabLst>
                <a:tab pos="1109980" algn="l"/>
                <a:tab pos="4554220" algn="l"/>
              </a:tabLst>
            </a:pPr>
            <a:r>
              <a:rPr sz="2800" b="1" spc="-5" dirty="0">
                <a:latin typeface="Microsoft JhengHei"/>
                <a:cs typeface="Microsoft JhengHei"/>
              </a:rPr>
              <a:t>将上式和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JK</a:t>
            </a:r>
            <a:r>
              <a:rPr sz="2800" b="1" spc="-5" dirty="0">
                <a:latin typeface="Microsoft JhengHei"/>
                <a:cs typeface="Microsoft JhengHei"/>
              </a:rPr>
              <a:t>触发器特性方程	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n+1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=JQ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+KQ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r>
              <a:rPr sz="2850" b="1" spc="644" baseline="2300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Microsoft JhengHei"/>
                <a:cs typeface="Microsoft JhengHei"/>
              </a:rPr>
              <a:t>比较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, 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Microsoft JhengHei"/>
                <a:cs typeface="Microsoft JhengHei"/>
              </a:rPr>
              <a:t>可得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:	</a:t>
            </a:r>
            <a:r>
              <a:rPr sz="2800" b="1" dirty="0">
                <a:solidFill>
                  <a:srgbClr val="C00000"/>
                </a:solidFill>
                <a:latin typeface="Times New Roman" panose="02020503050405090304"/>
                <a:cs typeface="Times New Roman" panose="02020503050405090304"/>
              </a:rPr>
              <a:t>J = K =</a:t>
            </a:r>
            <a:r>
              <a:rPr sz="2800" b="1" spc="-114" dirty="0">
                <a:solidFill>
                  <a:srgbClr val="C0000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dirty="0">
                <a:solidFill>
                  <a:srgbClr val="C00000"/>
                </a:solidFill>
                <a:latin typeface="Times New Roman" panose="02020503050405090304"/>
                <a:cs typeface="Times New Roman" panose="02020503050405090304"/>
              </a:rPr>
              <a:t>T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75401" y="178257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85001" y="178257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89485" y="2877566"/>
            <a:ext cx="914400" cy="1524000"/>
          </a:xfrm>
          <a:custGeom>
            <a:avLst/>
            <a:gdLst/>
            <a:ahLst/>
            <a:cxnLst/>
            <a:rect l="l" t="t" r="r" b="b"/>
            <a:pathLst>
              <a:path w="914400" h="1524000">
                <a:moveTo>
                  <a:pt x="0" y="0"/>
                </a:moveTo>
                <a:lnTo>
                  <a:pt x="0" y="1524000"/>
                </a:lnTo>
                <a:lnTo>
                  <a:pt x="914400" y="15240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56085" y="363956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03872" y="318236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80072" y="409676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27844" y="2912973"/>
            <a:ext cx="854710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 marR="5080" indent="-144145">
              <a:lnSpc>
                <a:spcPct val="145000"/>
              </a:lnSpc>
              <a:tabLst>
                <a:tab pos="643890" algn="l"/>
              </a:tabLst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J	Q  C</a:t>
            </a: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K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8562" y="3930276"/>
            <a:ext cx="222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Q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03872" y="405561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9" y="73247"/>
                </a:lnTo>
                <a:lnTo>
                  <a:pt x="65155" y="65150"/>
                </a:lnTo>
                <a:lnTo>
                  <a:pt x="73249" y="53054"/>
                </a:lnTo>
                <a:lnTo>
                  <a:pt x="76200" y="38100"/>
                </a:lnTo>
                <a:lnTo>
                  <a:pt x="73249" y="23467"/>
                </a:lnTo>
                <a:lnTo>
                  <a:pt x="65155" y="11334"/>
                </a:lnTo>
                <a:lnTo>
                  <a:pt x="53059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56085" y="3639565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96250" y="3020493"/>
            <a:ext cx="1949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T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75085" y="3136645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75085" y="4127246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13285" y="359384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1" y="2952"/>
                </a:lnTo>
                <a:lnTo>
                  <a:pt x="11329" y="11049"/>
                </a:lnTo>
                <a:lnTo>
                  <a:pt x="3058" y="23145"/>
                </a:lnTo>
                <a:lnTo>
                  <a:pt x="0" y="38100"/>
                </a:lnTo>
                <a:lnTo>
                  <a:pt x="3058" y="53054"/>
                </a:lnTo>
                <a:lnTo>
                  <a:pt x="11329" y="65150"/>
                </a:lnTo>
                <a:lnTo>
                  <a:pt x="23461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0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89485" y="348869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387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89485" y="362204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87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70285" y="3136645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1037" y="4468367"/>
            <a:ext cx="8301355" cy="146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5840" algn="ctr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CLK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 marR="5080">
              <a:lnSpc>
                <a:spcPct val="100000"/>
              </a:lnSpc>
            </a:pPr>
            <a:r>
              <a:rPr sz="2800" b="1" dirty="0">
                <a:solidFill>
                  <a:srgbClr val="C00000"/>
                </a:solidFill>
                <a:latin typeface="Microsoft JhengHei"/>
                <a:cs typeface="Microsoft JhengHei"/>
              </a:rPr>
              <a:t>注</a:t>
            </a:r>
            <a:r>
              <a:rPr sz="2800" b="1" spc="-10" dirty="0">
                <a:solidFill>
                  <a:srgbClr val="C00000"/>
                </a:solidFill>
                <a:latin typeface="Microsoft JhengHei"/>
                <a:cs typeface="Microsoft JhengHei"/>
              </a:rPr>
              <a:t>意</a:t>
            </a:r>
            <a:r>
              <a:rPr sz="2800" b="1" spc="-5" dirty="0">
                <a:latin typeface="Microsoft JhengHei"/>
                <a:cs typeface="Microsoft JhengHei"/>
              </a:rPr>
              <a:t>：在这个电路中，由于采用的</a:t>
            </a:r>
            <a:r>
              <a:rPr sz="2800" b="1" spc="-10" dirty="0">
                <a:latin typeface="Microsoft JhengHei"/>
                <a:cs typeface="Microsoft JhengHei"/>
              </a:rPr>
              <a:t>是</a:t>
            </a:r>
            <a:r>
              <a:rPr sz="2800" b="1" spc="-5" dirty="0">
                <a:solidFill>
                  <a:srgbClr val="3333CC"/>
                </a:solidFill>
                <a:latin typeface="Microsoft JhengHei"/>
                <a:cs typeface="Microsoft JhengHei"/>
              </a:rPr>
              <a:t>下降边</a:t>
            </a:r>
            <a:r>
              <a:rPr sz="2800" b="1" spc="-10" dirty="0">
                <a:solidFill>
                  <a:srgbClr val="3333CC"/>
                </a:solidFill>
                <a:latin typeface="Microsoft JhengHei"/>
                <a:cs typeface="Microsoft JhengHei"/>
              </a:rPr>
              <a:t>沿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J</a:t>
            </a:r>
            <a:r>
              <a:rPr sz="2800" b="1" spc="-10" dirty="0">
                <a:latin typeface="Times New Roman" panose="02020503050405090304"/>
                <a:cs typeface="Times New Roman" panose="02020503050405090304"/>
              </a:rPr>
              <a:t>K</a:t>
            </a:r>
            <a:r>
              <a:rPr sz="2800" b="1" dirty="0">
                <a:latin typeface="Microsoft JhengHei"/>
                <a:cs typeface="Microsoft JhengHei"/>
              </a:rPr>
              <a:t>触发  </a:t>
            </a:r>
            <a:r>
              <a:rPr sz="2800" b="1" spc="-5" dirty="0">
                <a:latin typeface="Microsoft JhengHei"/>
                <a:cs typeface="Microsoft JhengHei"/>
              </a:rPr>
              <a:t>器，所以得到的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T</a:t>
            </a:r>
            <a:r>
              <a:rPr sz="2800" b="1" spc="-5" dirty="0">
                <a:latin typeface="Microsoft JhengHei"/>
                <a:cs typeface="Microsoft JhengHei"/>
              </a:rPr>
              <a:t>触发器也是</a:t>
            </a:r>
            <a:r>
              <a:rPr sz="2800" b="1" spc="-5" dirty="0">
                <a:solidFill>
                  <a:srgbClr val="3333CC"/>
                </a:solidFill>
                <a:latin typeface="Microsoft JhengHei"/>
                <a:cs typeface="Microsoft JhengHei"/>
              </a:rPr>
              <a:t>下降边沿</a:t>
            </a:r>
            <a:r>
              <a:rPr sz="2800" b="1" spc="-5" dirty="0">
                <a:latin typeface="Microsoft JhengHei"/>
                <a:cs typeface="Microsoft JhengHei"/>
              </a:rPr>
              <a:t>的。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59" rIns="0" bIns="0" rtlCol="0">
            <a:spAutoFit/>
          </a:bodyPr>
          <a:lstStyle/>
          <a:p>
            <a:pPr marL="1694180">
              <a:lnSpc>
                <a:spcPct val="100000"/>
              </a:lnSpc>
            </a:pPr>
            <a:r>
              <a:rPr sz="2800" spc="-5" dirty="0">
                <a:solidFill>
                  <a:srgbClr val="000000"/>
                </a:solidFill>
              </a:rPr>
              <a:t>将</a:t>
            </a:r>
            <a:r>
              <a:rPr sz="2800" spc="-5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JK</a:t>
            </a:r>
            <a:r>
              <a:rPr sz="2800" spc="-5" dirty="0">
                <a:solidFill>
                  <a:srgbClr val="000000"/>
                </a:solidFill>
              </a:rPr>
              <a:t>触发器转换为</a:t>
            </a:r>
            <a:r>
              <a:rPr sz="2800" spc="-5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T</a:t>
            </a:r>
            <a:r>
              <a:rPr sz="2800" spc="-5" dirty="0">
                <a:solidFill>
                  <a:srgbClr val="000000"/>
                </a:solidFill>
              </a:rPr>
              <a:t>触发器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8467725" y="63411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90" rIns="0" bIns="0" rtlCol="0">
            <a:spAutoFit/>
          </a:bodyPr>
          <a:lstStyle/>
          <a:p>
            <a:pPr marL="1694180">
              <a:lnSpc>
                <a:spcPct val="100000"/>
              </a:lnSpc>
            </a:pPr>
            <a:r>
              <a:rPr sz="2800" spc="-5" dirty="0">
                <a:solidFill>
                  <a:srgbClr val="000000"/>
                </a:solidFill>
              </a:rPr>
              <a:t>将</a:t>
            </a:r>
            <a:r>
              <a:rPr sz="2800" spc="-5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JK</a:t>
            </a:r>
            <a:r>
              <a:rPr sz="2800" spc="-5" dirty="0">
                <a:solidFill>
                  <a:srgbClr val="000000"/>
                </a:solidFill>
              </a:rPr>
              <a:t>触发器转换为</a:t>
            </a:r>
            <a:r>
              <a:rPr sz="2800" spc="-5" dirty="0">
                <a:solidFill>
                  <a:srgbClr val="000000"/>
                </a:solidFill>
                <a:latin typeface="Times New Roman" panose="02020503050405090304"/>
                <a:cs typeface="Times New Roman" panose="02020503050405090304"/>
              </a:rPr>
              <a:t>T’</a:t>
            </a:r>
            <a:r>
              <a:rPr sz="2800" spc="-5" dirty="0">
                <a:solidFill>
                  <a:srgbClr val="000000"/>
                </a:solidFill>
              </a:rPr>
              <a:t>触发器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61341" y="2993389"/>
            <a:ext cx="914400" cy="1524000"/>
          </a:xfrm>
          <a:custGeom>
            <a:avLst/>
            <a:gdLst/>
            <a:ahLst/>
            <a:cxnLst/>
            <a:rect l="l" t="t" r="r" b="b"/>
            <a:pathLst>
              <a:path w="914400" h="1524000">
                <a:moveTo>
                  <a:pt x="0" y="0"/>
                </a:moveTo>
                <a:lnTo>
                  <a:pt x="0" y="1524000"/>
                </a:lnTo>
                <a:lnTo>
                  <a:pt x="914400" y="15240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27941" y="375539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1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75741" y="329819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51941" y="421259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9700" y="3028797"/>
            <a:ext cx="854710" cy="1351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640" marR="5080" indent="-144780">
              <a:lnSpc>
                <a:spcPct val="145000"/>
              </a:lnSpc>
              <a:tabLst>
                <a:tab pos="643890" algn="l"/>
              </a:tabLst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J	Q  C</a:t>
            </a: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K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50418" y="4046100"/>
            <a:ext cx="222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Q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75741" y="417144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6200" y="38100"/>
                </a:lnTo>
                <a:lnTo>
                  <a:pt x="73140" y="23467"/>
                </a:lnTo>
                <a:lnTo>
                  <a:pt x="64865" y="11334"/>
                </a:lnTo>
                <a:lnTo>
                  <a:pt x="52732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27941" y="375539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53057" y="4584954"/>
            <a:ext cx="5759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CLK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7339" y="3137079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46941" y="3252470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0"/>
                </a:moveTo>
                <a:lnTo>
                  <a:pt x="0" y="990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46941" y="424307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85141" y="370967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6200" y="38100"/>
                </a:lnTo>
                <a:lnTo>
                  <a:pt x="73140" y="23145"/>
                </a:lnTo>
                <a:lnTo>
                  <a:pt x="64865" y="11049"/>
                </a:lnTo>
                <a:lnTo>
                  <a:pt x="52732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61341" y="360527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61341" y="373862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42141" y="325247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1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981" y="1196847"/>
            <a:ext cx="8522335" cy="17995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10565">
              <a:lnSpc>
                <a:spcPct val="100000"/>
              </a:lnSpc>
            </a:pPr>
            <a:r>
              <a:rPr sz="2800" b="1" dirty="0">
                <a:latin typeface="Microsoft JhengHei"/>
                <a:cs typeface="Microsoft JhengHei"/>
              </a:rPr>
              <a:t>如</a:t>
            </a:r>
            <a:r>
              <a:rPr sz="2800" b="1" spc="-10" dirty="0">
                <a:latin typeface="Microsoft JhengHei"/>
                <a:cs typeface="Microsoft JhengHei"/>
              </a:rPr>
              <a:t>果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T=1</a:t>
            </a:r>
            <a:r>
              <a:rPr sz="2800" b="1" spc="-5" dirty="0">
                <a:latin typeface="Microsoft JhengHei"/>
                <a:cs typeface="Microsoft JhengHei"/>
              </a:rPr>
              <a:t>，则该触发器</a:t>
            </a:r>
            <a:r>
              <a:rPr sz="2800" b="1" spc="5" dirty="0">
                <a:latin typeface="Microsoft JhengHei"/>
                <a:cs typeface="Microsoft JhengHei"/>
              </a:rPr>
              <a:t>在</a:t>
            </a:r>
            <a:r>
              <a:rPr sz="2800" b="1" spc="-10" dirty="0">
                <a:latin typeface="Times New Roman" panose="02020503050405090304"/>
                <a:cs typeface="Times New Roman" panose="02020503050405090304"/>
              </a:rPr>
              <a:t>CLK</a:t>
            </a:r>
            <a:r>
              <a:rPr sz="2800" b="1" spc="-5" dirty="0">
                <a:latin typeface="Microsoft JhengHei"/>
                <a:cs typeface="Microsoft JhengHei"/>
              </a:rPr>
              <a:t>控制下只具有翻转功  能，我们把它称为</a:t>
            </a:r>
            <a:r>
              <a:rPr sz="2800" b="1" spc="-5" dirty="0">
                <a:solidFill>
                  <a:srgbClr val="C00000"/>
                </a:solidFill>
                <a:latin typeface="Times New Roman" panose="02020503050405090304"/>
                <a:cs typeface="Times New Roman" panose="02020503050405090304"/>
              </a:rPr>
              <a:t>T’</a:t>
            </a:r>
            <a:r>
              <a:rPr sz="2800" b="1" spc="-5" dirty="0">
                <a:solidFill>
                  <a:srgbClr val="C00000"/>
                </a:solidFill>
                <a:latin typeface="Microsoft JhengHei"/>
                <a:cs typeface="Microsoft JhengHei"/>
              </a:rPr>
              <a:t>触发器</a:t>
            </a:r>
            <a:r>
              <a:rPr sz="2800" b="1" spc="-5" dirty="0">
                <a:latin typeface="Microsoft JhengHei"/>
                <a:cs typeface="Microsoft JhengHei"/>
              </a:rPr>
              <a:t>。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Times New Roman" panose="02020503050405090304"/>
              <a:cs typeface="Times New Roman" panose="02020503050405090304"/>
            </a:endParaRPr>
          </a:p>
          <a:p>
            <a:pPr marL="781050">
              <a:lnSpc>
                <a:spcPct val="100000"/>
              </a:lnSpc>
            </a:pP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n+1 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=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方正姚体"/>
                <a:cs typeface="方正姚体"/>
              </a:rPr>
              <a:t>⊕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 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800" b="1" spc="40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endParaRPr sz="2850" baseline="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92411" y="2609342"/>
            <a:ext cx="287655" cy="0"/>
          </a:xfrm>
          <a:custGeom>
            <a:avLst/>
            <a:gdLst/>
            <a:ahLst/>
            <a:cxnLst/>
            <a:rect l="l" t="t" r="r" b="b"/>
            <a:pathLst>
              <a:path w="287654">
                <a:moveTo>
                  <a:pt x="0" y="0"/>
                </a:moveTo>
                <a:lnTo>
                  <a:pt x="28727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文本框 190"/>
          <p:cNvSpPr txBox="1"/>
          <p:nvPr/>
        </p:nvSpPr>
        <p:spPr>
          <a:xfrm>
            <a:off x="8467725" y="63411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608" y="1079500"/>
            <a:ext cx="630872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505" dirty="0">
                <a:solidFill>
                  <a:srgbClr val="0070C0"/>
                </a:solidFill>
                <a:latin typeface="Lucida Sans" panose="020B0602030504020204"/>
                <a:cs typeface="Lucida Sans" panose="020B0602030504020204"/>
              </a:rPr>
              <a:t>·	</a:t>
            </a:r>
            <a:r>
              <a:rPr sz="2800" b="1" spc="-5" dirty="0">
                <a:solidFill>
                  <a:srgbClr val="0070C0"/>
                </a:solidFill>
                <a:latin typeface="Microsoft JhengHei"/>
                <a:cs typeface="Microsoft JhengHei"/>
              </a:rPr>
              <a:t>将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solidFill>
                  <a:srgbClr val="0070C0"/>
                </a:solidFill>
                <a:latin typeface="Microsoft JhengHei"/>
                <a:cs typeface="Microsoft JhengHei"/>
              </a:rPr>
              <a:t>触发器转换为</a:t>
            </a:r>
            <a:r>
              <a:rPr sz="2800" b="1" spc="-5" dirty="0">
                <a:solidFill>
                  <a:srgbClr val="C00000"/>
                </a:solidFill>
                <a:latin typeface="Times New Roman" panose="02020503050405090304"/>
                <a:cs typeface="Times New Roman" panose="02020503050405090304"/>
              </a:rPr>
              <a:t>T</a:t>
            </a:r>
            <a:r>
              <a:rPr sz="2800" b="1" spc="-5" dirty="0">
                <a:solidFill>
                  <a:srgbClr val="C00000"/>
                </a:solidFill>
                <a:latin typeface="Microsoft JhengHei"/>
                <a:cs typeface="Microsoft JhengHei"/>
              </a:rPr>
              <a:t>触发器和</a:t>
            </a:r>
            <a:r>
              <a:rPr sz="2800" b="1" spc="-5" dirty="0">
                <a:solidFill>
                  <a:srgbClr val="C00000"/>
                </a:solidFill>
                <a:latin typeface="Times New Roman" panose="02020503050405090304"/>
                <a:cs typeface="Times New Roman" panose="02020503050405090304"/>
              </a:rPr>
              <a:t>T’</a:t>
            </a:r>
            <a:r>
              <a:rPr sz="2800" b="1" spc="-5" dirty="0">
                <a:solidFill>
                  <a:srgbClr val="C00000"/>
                </a:solidFill>
                <a:latin typeface="Microsoft JhengHei"/>
                <a:cs typeface="Microsoft JhengHei"/>
              </a:rPr>
              <a:t>触发器</a:t>
            </a:r>
            <a:endParaRPr sz="2800"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543" rIns="0" bIns="0" rtlCol="0">
            <a:spAutoFit/>
          </a:bodyPr>
          <a:lstStyle/>
          <a:p>
            <a:pPr marL="1991360">
              <a:lnSpc>
                <a:spcPts val="3295"/>
              </a:lnSpc>
            </a:pPr>
            <a:r>
              <a:rPr sz="2800" spc="-5" dirty="0">
                <a:solidFill>
                  <a:srgbClr val="000000"/>
                </a:solidFill>
              </a:rPr>
              <a:t>触发器逻辑功能的转换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98749" y="1646557"/>
            <a:ext cx="4875530" cy="117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3880" marR="5080" indent="-551815">
              <a:lnSpc>
                <a:spcPct val="136000"/>
              </a:lnSpc>
            </a:pPr>
            <a:r>
              <a:rPr sz="2800" b="1" dirty="0">
                <a:latin typeface="Microsoft JhengHei"/>
                <a:cs typeface="Microsoft JhengHei"/>
              </a:rPr>
              <a:t>解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:</a:t>
            </a:r>
            <a:r>
              <a:rPr sz="2800" b="1" spc="-7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Microsoft JhengHei"/>
                <a:cs typeface="Microsoft JhengHei"/>
              </a:rPr>
              <a:t>已有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solidFill>
                  <a:srgbClr val="7030A0"/>
                </a:solidFill>
                <a:latin typeface="Microsoft JhengHei"/>
                <a:cs typeface="Microsoft JhengHei"/>
              </a:rPr>
              <a:t>触发器</a:t>
            </a:r>
            <a:r>
              <a:rPr sz="2800" b="1" spc="-5" dirty="0">
                <a:latin typeface="Microsoft JhengHei"/>
                <a:cs typeface="Microsoft JhengHei"/>
              </a:rPr>
              <a:t>的特性方程为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:  </a:t>
            </a:r>
            <a:r>
              <a:rPr sz="2800" b="1" spc="-5" dirty="0">
                <a:latin typeface="Microsoft JhengHei"/>
                <a:cs typeface="Microsoft JhengHei"/>
              </a:rPr>
              <a:t>待求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T</a:t>
            </a:r>
            <a:r>
              <a:rPr sz="2800" b="1" spc="-5" dirty="0">
                <a:solidFill>
                  <a:srgbClr val="7030A0"/>
                </a:solidFill>
                <a:latin typeface="Microsoft JhengHei"/>
                <a:cs typeface="Microsoft JhengHei"/>
              </a:rPr>
              <a:t>触发器</a:t>
            </a:r>
            <a:r>
              <a:rPr sz="2800" b="1" spc="-5" dirty="0">
                <a:latin typeface="Microsoft JhengHei"/>
                <a:cs typeface="Microsoft JhengHei"/>
              </a:rPr>
              <a:t>的特性方程为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: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4289" y="1700529"/>
            <a:ext cx="2108200" cy="112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b="1" spc="-7" baseline="-16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00" b="1" spc="-5" dirty="0">
                <a:latin typeface="Times New Roman" panose="02020503050405090304"/>
                <a:cs typeface="Times New Roman" panose="02020503050405090304"/>
              </a:rPr>
              <a:t>n+1 </a:t>
            </a:r>
            <a:r>
              <a:rPr sz="4200" b="1" baseline="-16000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4200" b="1" spc="-104" baseline="-1600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4200" b="1" baseline="-16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4200" baseline="-16000">
              <a:latin typeface="Times New Roman" panose="02020503050405090304"/>
              <a:cs typeface="Times New Roman" panose="02020503050405090304"/>
            </a:endParaRPr>
          </a:p>
          <a:p>
            <a:pPr marL="69850">
              <a:lnSpc>
                <a:spcPct val="100000"/>
              </a:lnSpc>
              <a:spcBef>
                <a:spcPts val="2020"/>
              </a:spcBef>
            </a:pP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n+1 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800" b="1" spc="-8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T</a:t>
            </a:r>
            <a:r>
              <a:rPr sz="2800" b="1" spc="-5" dirty="0">
                <a:latin typeface="方正姚体"/>
                <a:cs typeface="方正姚体"/>
              </a:rPr>
              <a:t>⊕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endParaRPr sz="2850" baseline="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9363" y="2990596"/>
            <a:ext cx="166751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D =</a:t>
            </a:r>
            <a:r>
              <a:rPr sz="2800" b="1" spc="-10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T</a:t>
            </a:r>
            <a:r>
              <a:rPr sz="2800" b="1" spc="-5" dirty="0">
                <a:latin typeface="方正姚体"/>
                <a:cs typeface="方正姚体"/>
              </a:rPr>
              <a:t>⊕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endParaRPr sz="2850" baseline="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4259" y="3024123"/>
            <a:ext cx="547751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JhengHei"/>
                <a:cs typeface="Microsoft JhengHei"/>
              </a:rPr>
              <a:t>比较两个触发器的特性方程，可得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: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02527" y="385445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1676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59727" y="4141723"/>
            <a:ext cx="914400" cy="1645920"/>
          </a:xfrm>
          <a:custGeom>
            <a:avLst/>
            <a:gdLst/>
            <a:ahLst/>
            <a:cxnLst/>
            <a:rect l="l" t="t" r="r" b="b"/>
            <a:pathLst>
              <a:path w="914400" h="1645920">
                <a:moveTo>
                  <a:pt x="0" y="0"/>
                </a:moveTo>
                <a:lnTo>
                  <a:pt x="0" y="1645920"/>
                </a:lnTo>
                <a:lnTo>
                  <a:pt x="914400" y="164592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02527" y="4638547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502527" y="525729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008755" y="4440173"/>
            <a:ext cx="335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D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53390" y="5097122"/>
            <a:ext cx="33528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C</a:t>
            </a: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874127" y="449529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50327" y="540969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29785" y="4362450"/>
            <a:ext cx="222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Q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48816" y="5243202"/>
            <a:ext cx="222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Q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874127" y="536854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51" y="3059"/>
                </a:lnTo>
                <a:lnTo>
                  <a:pt x="11053" y="11334"/>
                </a:lnTo>
                <a:lnTo>
                  <a:pt x="2954" y="23467"/>
                </a:lnTo>
                <a:lnTo>
                  <a:pt x="0" y="38100"/>
                </a:lnTo>
                <a:lnTo>
                  <a:pt x="2954" y="53054"/>
                </a:lnTo>
                <a:lnTo>
                  <a:pt x="11053" y="65150"/>
                </a:lnTo>
                <a:lnTo>
                  <a:pt x="23151" y="73247"/>
                </a:lnTo>
                <a:lnTo>
                  <a:pt x="38100" y="76200"/>
                </a:lnTo>
                <a:lnTo>
                  <a:pt x="53059" y="73247"/>
                </a:lnTo>
                <a:lnTo>
                  <a:pt x="65155" y="65150"/>
                </a:lnTo>
                <a:lnTo>
                  <a:pt x="73249" y="53054"/>
                </a:lnTo>
                <a:lnTo>
                  <a:pt x="76200" y="38100"/>
                </a:lnTo>
                <a:lnTo>
                  <a:pt x="73249" y="23467"/>
                </a:lnTo>
                <a:lnTo>
                  <a:pt x="65155" y="11334"/>
                </a:lnTo>
                <a:lnTo>
                  <a:pt x="53059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59727" y="510489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59727" y="525729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640709" y="4277867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D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72342" y="5077929"/>
            <a:ext cx="5759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CLK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178927" y="4505197"/>
            <a:ext cx="341630" cy="0"/>
          </a:xfrm>
          <a:custGeom>
            <a:avLst/>
            <a:gdLst/>
            <a:ahLst/>
            <a:cxnLst/>
            <a:rect l="l" t="t" r="r" b="b"/>
            <a:pathLst>
              <a:path w="341629">
                <a:moveTo>
                  <a:pt x="0" y="0"/>
                </a:moveTo>
                <a:lnTo>
                  <a:pt x="34138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178927" y="3863594"/>
            <a:ext cx="0" cy="1556385"/>
          </a:xfrm>
          <a:custGeom>
            <a:avLst/>
            <a:gdLst/>
            <a:ahLst/>
            <a:cxnLst/>
            <a:rect l="l" t="t" r="r" b="b"/>
            <a:pathLst>
              <a:path h="1556385">
                <a:moveTo>
                  <a:pt x="0" y="155600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502527" y="3863594"/>
            <a:ext cx="0" cy="784225"/>
          </a:xfrm>
          <a:custGeom>
            <a:avLst/>
            <a:gdLst/>
            <a:ahLst/>
            <a:cxnLst/>
            <a:rect l="l" t="t" r="r" b="b"/>
            <a:pathLst>
              <a:path h="784225">
                <a:moveTo>
                  <a:pt x="0" y="0"/>
                </a:moveTo>
                <a:lnTo>
                  <a:pt x="0" y="78409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844163" y="5932422"/>
            <a:ext cx="12446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T</a:t>
            </a:r>
            <a:r>
              <a:rPr sz="24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’</a:t>
            </a:r>
            <a:r>
              <a:rPr sz="2400" b="1" dirty="0">
                <a:solidFill>
                  <a:srgbClr val="7030A0"/>
                </a:solidFill>
                <a:latin typeface="Microsoft JhengHei"/>
                <a:cs typeface="Microsoft JhengHei"/>
              </a:rPr>
              <a:t>触发器</a:t>
            </a:r>
            <a:endParaRPr sz="2400">
              <a:latin typeface="Microsoft JhengHei"/>
              <a:cs typeface="Microsoft JhengHei"/>
            </a:endParaRPr>
          </a:p>
        </p:txBody>
      </p:sp>
      <p:pic>
        <p:nvPicPr>
          <p:cNvPr id="70" name="图片 69" descr="屏幕快照 2021-02-25 下午9.36.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5" y="3849370"/>
            <a:ext cx="4330065" cy="2082800"/>
          </a:xfrm>
          <a:prstGeom prst="rect">
            <a:avLst/>
          </a:prstGeom>
        </p:spPr>
      </p:pic>
      <p:sp>
        <p:nvSpPr>
          <p:cNvPr id="191" name="文本框 190"/>
          <p:cNvSpPr txBox="1"/>
          <p:nvPr/>
        </p:nvSpPr>
        <p:spPr>
          <a:xfrm>
            <a:off x="8467725" y="63411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34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18600" cy="6845300"/>
          </a:xfrm>
          <a:custGeom>
            <a:avLst/>
            <a:gdLst/>
            <a:ahLst/>
            <a:cxnLst/>
            <a:rect l="l" t="t" r="r" b="b"/>
            <a:pathLst>
              <a:path w="9118600" h="6845300">
                <a:moveTo>
                  <a:pt x="0" y="6845300"/>
                </a:moveTo>
                <a:lnTo>
                  <a:pt x="9118600" y="6845300"/>
                </a:lnTo>
                <a:lnTo>
                  <a:pt x="9118600" y="0"/>
                </a:lnTo>
                <a:lnTo>
                  <a:pt x="0" y="0"/>
                </a:lnTo>
                <a:lnTo>
                  <a:pt x="0" y="684530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5080">
              <a:lnSpc>
                <a:spcPct val="100000"/>
              </a:lnSpc>
            </a:pPr>
            <a:r>
              <a:rPr dirty="0"/>
              <a:t>例：试用</a:t>
            </a:r>
            <a:r>
              <a:rPr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dirty="0"/>
              <a:t>触发器和四选一</a:t>
            </a:r>
            <a:r>
              <a:rPr dirty="0">
                <a:latin typeface="Times New Roman" panose="02020503050405090304"/>
                <a:cs typeface="Times New Roman" panose="02020503050405090304"/>
              </a:rPr>
              <a:t>MUX</a:t>
            </a:r>
            <a:r>
              <a:rPr dirty="0"/>
              <a:t>构成一个多功能触</a:t>
            </a:r>
            <a:r>
              <a:rPr spc="-100" dirty="0"/>
              <a:t> </a:t>
            </a:r>
            <a:r>
              <a:rPr dirty="0"/>
              <a:t>发器，其功能如  </a:t>
            </a:r>
            <a:r>
              <a:rPr spc="-5" dirty="0"/>
              <a:t>下表所示。表中</a:t>
            </a:r>
            <a:r>
              <a:rPr spc="-5" dirty="0">
                <a:latin typeface="Times New Roman" panose="02020503050405090304"/>
                <a:cs typeface="Times New Roman" panose="02020503050405090304"/>
              </a:rPr>
              <a:t>L</a:t>
            </a:r>
            <a:r>
              <a:rPr spc="-5" dirty="0"/>
              <a:t>、</a:t>
            </a:r>
            <a:r>
              <a:rPr spc="-5" dirty="0">
                <a:latin typeface="Times New Roman" panose="02020503050405090304"/>
                <a:cs typeface="Times New Roman" panose="02020503050405090304"/>
              </a:rPr>
              <a:t>T</a:t>
            </a:r>
            <a:r>
              <a:rPr spc="-5" dirty="0"/>
              <a:t>为控制变量，</a:t>
            </a:r>
            <a:r>
              <a:rPr spc="-5" dirty="0">
                <a:latin typeface="Times New Roman" panose="02020503050405090304"/>
                <a:cs typeface="Times New Roman" panose="02020503050405090304"/>
              </a:rPr>
              <a:t>N</a:t>
            </a:r>
            <a:r>
              <a:rPr spc="-5" dirty="0"/>
              <a:t>为数据输入变量。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2838" y="1169542"/>
          <a:ext cx="2543175" cy="1847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L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T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380"/>
                        </a:lnSpc>
                      </a:pPr>
                      <a:r>
                        <a:rPr sz="3600" b="1" spc="-7" baseline="-16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600" b="1" spc="-5" dirty="0">
                          <a:latin typeface="Times New Roman" panose="02020503050405090304"/>
                          <a:cs typeface="Times New Roman" panose="02020503050405090304"/>
                        </a:rPr>
                        <a:t>n+1</a:t>
                      </a: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97">
                <a:tc>
                  <a:txBody>
                    <a:bodyPr/>
                    <a:lstStyle/>
                    <a:p>
                      <a:pPr marL="85725">
                        <a:lnSpc>
                          <a:spcPts val="280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280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2805"/>
                        </a:lnSpc>
                      </a:pPr>
                      <a:r>
                        <a:rPr sz="2400" b="1" spc="605" dirty="0">
                          <a:latin typeface="Microsoft JhengHei"/>
                          <a:cs typeface="Microsoft JhengHei"/>
                        </a:rPr>
                        <a:t>×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105"/>
                        </a:lnSpc>
                      </a:pPr>
                      <a:r>
                        <a:rPr sz="3600" b="1" spc="-7" baseline="-16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600" b="1" spc="-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34">
                <a:tc>
                  <a:txBody>
                    <a:bodyPr/>
                    <a:lstStyle/>
                    <a:p>
                      <a:pPr marL="85725">
                        <a:lnSpc>
                          <a:spcPts val="271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271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2715"/>
                        </a:lnSpc>
                      </a:pPr>
                      <a:r>
                        <a:rPr sz="2400" b="1" spc="605" dirty="0">
                          <a:latin typeface="Microsoft JhengHei"/>
                          <a:cs typeface="Microsoft JhengHei"/>
                        </a:rPr>
                        <a:t>×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010"/>
                        </a:lnSpc>
                      </a:pPr>
                      <a:r>
                        <a:rPr sz="3600" b="1" spc="-7" baseline="-16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600" b="1" spc="-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379">
                <a:tc>
                  <a:txBody>
                    <a:bodyPr/>
                    <a:lstStyle/>
                    <a:p>
                      <a:pPr marL="85725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ts val="2650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ts val="2650"/>
                        </a:lnSpc>
                      </a:pPr>
                      <a:r>
                        <a:rPr sz="2400" b="1" u="heavy" spc="-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938">
                <a:tc>
                  <a:txBody>
                    <a:bodyPr/>
                    <a:lstStyle/>
                    <a:p>
                      <a:pPr marL="85725">
                        <a:lnSpc>
                          <a:spcPts val="252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252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ts val="2520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ts val="2520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465463" y="199821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030736" y="1180972"/>
          <a:ext cx="3228975" cy="1847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L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T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2375"/>
                        </a:lnSpc>
                      </a:pPr>
                      <a:r>
                        <a:rPr sz="3600" b="1" spc="-7" baseline="-16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600" b="1" spc="-5" dirty="0">
                          <a:latin typeface="Times New Roman" panose="02020503050405090304"/>
                          <a:cs typeface="Times New Roman" panose="02020503050405090304"/>
                        </a:rPr>
                        <a:t>n+1</a:t>
                      </a: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-5" dirty="0">
                          <a:solidFill>
                            <a:srgbClr val="C000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D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45">
                <a:tc>
                  <a:txBody>
                    <a:bodyPr/>
                    <a:lstStyle/>
                    <a:p>
                      <a:pPr marL="85725">
                        <a:lnSpc>
                          <a:spcPts val="280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280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2805"/>
                        </a:lnSpc>
                      </a:pPr>
                      <a:r>
                        <a:rPr sz="2400" b="1" spc="605" dirty="0">
                          <a:latin typeface="Microsoft JhengHei"/>
                          <a:cs typeface="Microsoft JhengHei"/>
                        </a:rPr>
                        <a:t>×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105"/>
                        </a:lnSpc>
                      </a:pPr>
                      <a:r>
                        <a:rPr sz="3600" b="1" spc="-7" baseline="-16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600" b="1" spc="-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125"/>
                        </a:lnSpc>
                      </a:pPr>
                      <a:r>
                        <a:rPr sz="3600" b="1" spc="-7" baseline="-16000" dirty="0">
                          <a:solidFill>
                            <a:srgbClr val="C000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410">
                <a:tc>
                  <a:txBody>
                    <a:bodyPr/>
                    <a:lstStyle/>
                    <a:p>
                      <a:pPr marL="85725">
                        <a:lnSpc>
                          <a:spcPts val="270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270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2700"/>
                        </a:lnSpc>
                      </a:pPr>
                      <a:r>
                        <a:rPr sz="2400" b="1" spc="605" dirty="0">
                          <a:latin typeface="Microsoft JhengHei"/>
                          <a:cs typeface="Microsoft JhengHei"/>
                        </a:rPr>
                        <a:t>×</a:t>
                      </a:r>
                      <a:endParaRPr sz="2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2000"/>
                        </a:lnSpc>
                      </a:pPr>
                      <a:r>
                        <a:rPr sz="3600" b="1" spc="-7" baseline="-16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600" b="1" spc="-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025"/>
                        </a:lnSpc>
                      </a:pPr>
                      <a:r>
                        <a:rPr sz="3600" b="1" spc="-7" baseline="-16000" dirty="0">
                          <a:solidFill>
                            <a:srgbClr val="C000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600" b="1" spc="-5" dirty="0">
                          <a:solidFill>
                            <a:srgbClr val="C000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21">
                <a:tc>
                  <a:txBody>
                    <a:bodyPr/>
                    <a:lstStyle/>
                    <a:p>
                      <a:pPr marL="85725">
                        <a:lnSpc>
                          <a:spcPts val="263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263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ts val="263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ts val="2635"/>
                        </a:lnSpc>
                      </a:pPr>
                      <a:r>
                        <a:rPr sz="2400" b="1" u="heavy" spc="-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660"/>
                        </a:lnSpc>
                      </a:pPr>
                      <a:r>
                        <a:rPr sz="2400" b="1" spc="-5" dirty="0">
                          <a:solidFill>
                            <a:srgbClr val="C000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871">
                <a:tc>
                  <a:txBody>
                    <a:bodyPr/>
                    <a:lstStyle/>
                    <a:p>
                      <a:pPr marL="85725">
                        <a:lnSpc>
                          <a:spcPts val="251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ts val="251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ts val="2510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ts val="2510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34950">
                        <a:lnSpc>
                          <a:spcPts val="2510"/>
                        </a:lnSpc>
                      </a:pPr>
                      <a:r>
                        <a:rPr sz="2400" b="1" spc="-5" dirty="0">
                          <a:solidFill>
                            <a:srgbClr val="C000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945248" y="199059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83448" y="200964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83448" y="273354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06533" y="2024126"/>
            <a:ext cx="1167765" cy="123825"/>
          </a:xfrm>
          <a:custGeom>
            <a:avLst/>
            <a:gdLst/>
            <a:ahLst/>
            <a:cxnLst/>
            <a:rect l="l" t="t" r="r" b="b"/>
            <a:pathLst>
              <a:path w="1167764" h="123825">
                <a:moveTo>
                  <a:pt x="1063752" y="82295"/>
                </a:moveTo>
                <a:lnTo>
                  <a:pt x="1063752" y="41147"/>
                </a:lnTo>
                <a:lnTo>
                  <a:pt x="0" y="41147"/>
                </a:lnTo>
                <a:lnTo>
                  <a:pt x="0" y="82295"/>
                </a:lnTo>
                <a:lnTo>
                  <a:pt x="1063752" y="82295"/>
                </a:lnTo>
                <a:close/>
              </a:path>
              <a:path w="1167764" h="123825">
                <a:moveTo>
                  <a:pt x="1167384" y="61721"/>
                </a:moveTo>
                <a:lnTo>
                  <a:pt x="1043177" y="0"/>
                </a:lnTo>
                <a:lnTo>
                  <a:pt x="1043177" y="41147"/>
                </a:lnTo>
                <a:lnTo>
                  <a:pt x="1063752" y="41147"/>
                </a:lnTo>
                <a:lnTo>
                  <a:pt x="1063752" y="113220"/>
                </a:lnTo>
                <a:lnTo>
                  <a:pt x="1167384" y="61721"/>
                </a:lnTo>
                <a:close/>
              </a:path>
              <a:path w="1167764" h="123825">
                <a:moveTo>
                  <a:pt x="1063752" y="113220"/>
                </a:moveTo>
                <a:lnTo>
                  <a:pt x="1063752" y="82295"/>
                </a:lnTo>
                <a:lnTo>
                  <a:pt x="1043177" y="82295"/>
                </a:lnTo>
                <a:lnTo>
                  <a:pt x="1043177" y="123443"/>
                </a:lnTo>
                <a:lnTo>
                  <a:pt x="1063752" y="11322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91007" y="1645411"/>
            <a:ext cx="6350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b="1" dirty="0">
                <a:solidFill>
                  <a:srgbClr val="00B050"/>
                </a:solidFill>
                <a:latin typeface="Microsoft JhengHei"/>
                <a:cs typeface="Microsoft JhengHei"/>
              </a:rPr>
              <a:t>列表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5213" y="4321302"/>
            <a:ext cx="829944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1950" b="1" spc="-7" baseline="-21000" dirty="0">
                <a:latin typeface="Times New Roman" panose="02020503050405090304"/>
                <a:cs typeface="Times New Roman" panose="02020503050405090304"/>
              </a:rPr>
              <a:t>0 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000" b="1" spc="-9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50" b="1" spc="-7" baseline="26000" dirty="0">
                <a:latin typeface="Times New Roman" panose="02020503050405090304"/>
                <a:cs typeface="Times New Roman" panose="02020503050405090304"/>
              </a:rPr>
              <a:t>n</a:t>
            </a:r>
            <a:endParaRPr sz="1950" baseline="26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01413" y="4730242"/>
            <a:ext cx="829944" cy="158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" marR="5080" indent="-27305">
              <a:lnSpc>
                <a:spcPct val="167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1950" b="1" spc="-7" baseline="-21000" dirty="0">
                <a:latin typeface="Times New Roman" panose="02020503050405090304"/>
                <a:cs typeface="Times New Roman" panose="02020503050405090304"/>
              </a:rPr>
              <a:t>1 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000" b="1" spc="-8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50" b="1" spc="-7" baseline="26000" dirty="0">
                <a:latin typeface="Times New Roman" panose="02020503050405090304"/>
                <a:cs typeface="Times New Roman" panose="02020503050405090304"/>
              </a:rPr>
              <a:t>n  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1950" b="1" spc="-7" baseline="-21000" dirty="0">
                <a:latin typeface="Times New Roman" panose="02020503050405090304"/>
                <a:cs typeface="Times New Roman" panose="02020503050405090304"/>
              </a:rPr>
              <a:t>2 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= N  D</a:t>
            </a:r>
            <a:r>
              <a:rPr sz="1950" b="1" spc="-7" baseline="-21000" dirty="0">
                <a:latin typeface="Times New Roman" panose="02020503050405090304"/>
                <a:cs typeface="Times New Roman" panose="02020503050405090304"/>
              </a:rPr>
              <a:t>3 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000" b="1" spc="-8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23122" y="48892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23122" y="591337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57946" y="3385820"/>
            <a:ext cx="114300" cy="684530"/>
          </a:xfrm>
          <a:custGeom>
            <a:avLst/>
            <a:gdLst/>
            <a:ahLst/>
            <a:cxnLst/>
            <a:rect l="l" t="t" r="r" b="b"/>
            <a:pathLst>
              <a:path w="114300" h="684529">
                <a:moveTo>
                  <a:pt x="76200" y="646176"/>
                </a:moveTo>
                <a:lnTo>
                  <a:pt x="76200" y="589026"/>
                </a:lnTo>
                <a:lnTo>
                  <a:pt x="38100" y="589026"/>
                </a:lnTo>
                <a:lnTo>
                  <a:pt x="38001" y="569976"/>
                </a:lnTo>
                <a:lnTo>
                  <a:pt x="0" y="569976"/>
                </a:lnTo>
                <a:lnTo>
                  <a:pt x="57150" y="684276"/>
                </a:lnTo>
                <a:lnTo>
                  <a:pt x="76200" y="646176"/>
                </a:lnTo>
                <a:close/>
              </a:path>
              <a:path w="114300" h="684529">
                <a:moveTo>
                  <a:pt x="76101" y="569976"/>
                </a:moveTo>
                <a:lnTo>
                  <a:pt x="73151" y="0"/>
                </a:lnTo>
                <a:lnTo>
                  <a:pt x="35051" y="0"/>
                </a:lnTo>
                <a:lnTo>
                  <a:pt x="38001" y="569976"/>
                </a:lnTo>
                <a:lnTo>
                  <a:pt x="76101" y="569976"/>
                </a:lnTo>
                <a:close/>
              </a:path>
              <a:path w="114300" h="684529">
                <a:moveTo>
                  <a:pt x="76200" y="589026"/>
                </a:moveTo>
                <a:lnTo>
                  <a:pt x="76101" y="569976"/>
                </a:lnTo>
                <a:lnTo>
                  <a:pt x="38001" y="569976"/>
                </a:lnTo>
                <a:lnTo>
                  <a:pt x="38100" y="589026"/>
                </a:lnTo>
                <a:lnTo>
                  <a:pt x="76200" y="589026"/>
                </a:lnTo>
                <a:close/>
              </a:path>
              <a:path w="114300" h="684529">
                <a:moveTo>
                  <a:pt x="114300" y="569976"/>
                </a:moveTo>
                <a:lnTo>
                  <a:pt x="76101" y="569976"/>
                </a:lnTo>
                <a:lnTo>
                  <a:pt x="76200" y="646176"/>
                </a:lnTo>
                <a:lnTo>
                  <a:pt x="114300" y="569976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124329" y="3517645"/>
            <a:ext cx="269875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B050"/>
                </a:solidFill>
                <a:latin typeface="Microsoft JhengHei"/>
                <a:cs typeface="Microsoft JhengHei"/>
              </a:rPr>
              <a:t>令</a:t>
            </a:r>
            <a:r>
              <a:rPr sz="2400" b="1" spc="-5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L=A</a:t>
            </a:r>
            <a:r>
              <a:rPr sz="2400" b="1" spc="-5" dirty="0">
                <a:solidFill>
                  <a:srgbClr val="00B050"/>
                </a:solidFill>
                <a:latin typeface="Microsoft JhengHei"/>
                <a:cs typeface="Microsoft JhengHei"/>
              </a:rPr>
              <a:t>，</a:t>
            </a:r>
            <a:r>
              <a:rPr sz="2400" b="1" spc="-5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T=B</a:t>
            </a:r>
            <a:r>
              <a:rPr sz="2400" b="1" spc="-5" dirty="0">
                <a:solidFill>
                  <a:srgbClr val="00B050"/>
                </a:solidFill>
                <a:latin typeface="Microsoft JhengHei"/>
                <a:cs typeface="Microsoft JhengHei"/>
              </a:rPr>
              <a:t>，求</a:t>
            </a:r>
            <a:r>
              <a:rPr sz="2400" b="1" spc="-5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400" b="1" spc="-7" baseline="-21000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i</a:t>
            </a:r>
            <a:endParaRPr sz="240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09937" y="4455667"/>
            <a:ext cx="914400" cy="1524000"/>
          </a:xfrm>
          <a:custGeom>
            <a:avLst/>
            <a:gdLst/>
            <a:ahLst/>
            <a:cxnLst/>
            <a:rect l="l" t="t" r="r" b="b"/>
            <a:pathLst>
              <a:path w="914400" h="1524000">
                <a:moveTo>
                  <a:pt x="0" y="0"/>
                </a:moveTo>
                <a:lnTo>
                  <a:pt x="0" y="1524000"/>
                </a:lnTo>
                <a:lnTo>
                  <a:pt x="914400" y="15240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5337" y="5522467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>
                <a:moveTo>
                  <a:pt x="25145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58953" y="4705350"/>
            <a:ext cx="335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D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03588" y="5362298"/>
            <a:ext cx="33528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C</a:t>
            </a: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24337" y="4760467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00537" y="5674867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79983" y="4627626"/>
            <a:ext cx="222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Q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99014" y="5508378"/>
            <a:ext cx="222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Q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24337" y="563372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2952"/>
                </a:lnTo>
                <a:lnTo>
                  <a:pt x="11334" y="11049"/>
                </a:lnTo>
                <a:lnTo>
                  <a:pt x="3059" y="23145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0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09937" y="5370067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09937" y="5522467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399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5129" y="5407152"/>
            <a:ext cx="5759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CLK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09737" y="4227067"/>
            <a:ext cx="762000" cy="1219200"/>
          </a:xfrm>
          <a:custGeom>
            <a:avLst/>
            <a:gdLst/>
            <a:ahLst/>
            <a:cxnLst/>
            <a:rect l="l" t="t" r="r" b="b"/>
            <a:pathLst>
              <a:path w="762000" h="1219200">
                <a:moveTo>
                  <a:pt x="0" y="0"/>
                </a:moveTo>
                <a:lnTo>
                  <a:pt x="0" y="1219200"/>
                </a:lnTo>
                <a:lnTo>
                  <a:pt x="762000" y="121920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673231" y="4264152"/>
            <a:ext cx="152400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2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3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609737" y="3465067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71737" y="3465067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19337" y="407466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19337" y="4074667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09737" y="3465067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0"/>
                </a:moveTo>
                <a:lnTo>
                  <a:pt x="0" y="609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09737" y="407466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62137" y="4074667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673231" y="3778174"/>
            <a:ext cx="1397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73231" y="3419602"/>
            <a:ext cx="60388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b="1" spc="-112" baseline="11000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4200" spc="-112" baseline="-15000" dirty="0">
                <a:latin typeface="Times New Roman" panose="02020503050405090304"/>
                <a:cs typeface="Times New Roman" panose="02020503050405090304"/>
              </a:rPr>
              <a:t>}</a:t>
            </a:r>
            <a:r>
              <a:rPr sz="2700" b="1" spc="-112" baseline="-35000" dirty="0">
                <a:latin typeface="Times New Roman" panose="02020503050405090304"/>
                <a:cs typeface="Times New Roman" panose="02020503050405090304"/>
              </a:rPr>
              <a:t>G</a:t>
            </a:r>
            <a:r>
              <a:rPr sz="2700" b="1" spc="-179" baseline="-3500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1400" b="1" u="heavy" spc="-5" dirty="0">
                <a:latin typeface="Times New Roman" panose="02020503050405090304"/>
                <a:cs typeface="Times New Roman" panose="02020503050405090304"/>
              </a:rPr>
              <a:t>0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162435" y="3809924"/>
            <a:ext cx="1143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3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19137" y="361746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9137" y="392226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9137" y="506526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314837" y="5636767"/>
            <a:ext cx="76200" cy="495300"/>
          </a:xfrm>
          <a:custGeom>
            <a:avLst/>
            <a:gdLst/>
            <a:ahLst/>
            <a:cxnLst/>
            <a:rect l="l" t="t" r="r" b="b"/>
            <a:pathLst>
              <a:path w="76200" h="495300">
                <a:moveTo>
                  <a:pt x="76200" y="38100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28956" y="74354"/>
                </a:lnTo>
                <a:lnTo>
                  <a:pt x="28956" y="38100"/>
                </a:lnTo>
                <a:lnTo>
                  <a:pt x="48006" y="38100"/>
                </a:lnTo>
                <a:lnTo>
                  <a:pt x="48006" y="74244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close/>
              </a:path>
              <a:path w="76200" h="495300">
                <a:moveTo>
                  <a:pt x="48006" y="74244"/>
                </a:moveTo>
                <a:lnTo>
                  <a:pt x="48006" y="38100"/>
                </a:lnTo>
                <a:lnTo>
                  <a:pt x="28956" y="38100"/>
                </a:lnTo>
                <a:lnTo>
                  <a:pt x="28956" y="74354"/>
                </a:lnTo>
                <a:lnTo>
                  <a:pt x="38100" y="76200"/>
                </a:lnTo>
                <a:lnTo>
                  <a:pt x="48006" y="74244"/>
                </a:lnTo>
                <a:close/>
              </a:path>
              <a:path w="76200" h="495300">
                <a:moveTo>
                  <a:pt x="48006" y="495300"/>
                </a:moveTo>
                <a:lnTo>
                  <a:pt x="48006" y="74244"/>
                </a:lnTo>
                <a:lnTo>
                  <a:pt x="38100" y="76200"/>
                </a:lnTo>
                <a:lnTo>
                  <a:pt x="28956" y="74354"/>
                </a:lnTo>
                <a:lnTo>
                  <a:pt x="28956" y="495300"/>
                </a:lnTo>
                <a:lnTo>
                  <a:pt x="48006" y="495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76337" y="6132067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3276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76337" y="4760467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137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76337" y="4760467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467237" y="4722367"/>
            <a:ext cx="76200" cy="1562100"/>
          </a:xfrm>
          <a:custGeom>
            <a:avLst/>
            <a:gdLst/>
            <a:ahLst/>
            <a:cxnLst/>
            <a:rect l="l" t="t" r="r" b="b"/>
            <a:pathLst>
              <a:path w="76200" h="1562100">
                <a:moveTo>
                  <a:pt x="76200" y="38100"/>
                </a:move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28956" y="74354"/>
                </a:lnTo>
                <a:lnTo>
                  <a:pt x="28956" y="38100"/>
                </a:lnTo>
                <a:lnTo>
                  <a:pt x="48006" y="38100"/>
                </a:lnTo>
                <a:lnTo>
                  <a:pt x="48006" y="74244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close/>
              </a:path>
              <a:path w="76200" h="1562100">
                <a:moveTo>
                  <a:pt x="48006" y="74244"/>
                </a:moveTo>
                <a:lnTo>
                  <a:pt x="48006" y="38100"/>
                </a:lnTo>
                <a:lnTo>
                  <a:pt x="28956" y="38100"/>
                </a:lnTo>
                <a:lnTo>
                  <a:pt x="28956" y="74354"/>
                </a:lnTo>
                <a:lnTo>
                  <a:pt x="38100" y="76200"/>
                </a:lnTo>
                <a:lnTo>
                  <a:pt x="48006" y="74244"/>
                </a:lnTo>
                <a:close/>
              </a:path>
              <a:path w="76200" h="1562100">
                <a:moveTo>
                  <a:pt x="48006" y="1562099"/>
                </a:moveTo>
                <a:lnTo>
                  <a:pt x="48006" y="74244"/>
                </a:lnTo>
                <a:lnTo>
                  <a:pt x="38100" y="76200"/>
                </a:lnTo>
                <a:lnTo>
                  <a:pt x="28956" y="74354"/>
                </a:lnTo>
                <a:lnTo>
                  <a:pt x="28956" y="1562099"/>
                </a:lnTo>
                <a:lnTo>
                  <a:pt x="48006" y="1562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3937" y="6284467"/>
            <a:ext cx="3581400" cy="0"/>
          </a:xfrm>
          <a:custGeom>
            <a:avLst/>
            <a:gdLst/>
            <a:ahLst/>
            <a:cxnLst/>
            <a:rect l="l" t="t" r="r" b="b"/>
            <a:pathLst>
              <a:path w="3581400">
                <a:moveTo>
                  <a:pt x="3581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3937" y="4455667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1828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23937" y="4455667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54387" y="4827270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N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41446" y="3502208"/>
            <a:ext cx="194945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T  L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371737" y="4836667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8381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19137" y="5331967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41433" y="5162550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N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57187" y="517956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451989" y="5043170"/>
            <a:ext cx="9398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b="1" dirty="0">
                <a:solidFill>
                  <a:srgbClr val="00B050"/>
                </a:solidFill>
                <a:latin typeface="Microsoft JhengHei"/>
                <a:cs typeface="Microsoft JhengHei"/>
              </a:rPr>
              <a:t>逻辑图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25759" y="3620516"/>
            <a:ext cx="1905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A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331931" y="3315792"/>
            <a:ext cx="17843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B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271909" y="5450840"/>
            <a:ext cx="1432560" cy="124460"/>
          </a:xfrm>
          <a:custGeom>
            <a:avLst/>
            <a:gdLst/>
            <a:ahLst/>
            <a:cxnLst/>
            <a:rect l="l" t="t" r="r" b="b"/>
            <a:pathLst>
              <a:path w="1432559" h="124460">
                <a:moveTo>
                  <a:pt x="124206" y="41910"/>
                </a:moveTo>
                <a:lnTo>
                  <a:pt x="124206" y="0"/>
                </a:lnTo>
                <a:lnTo>
                  <a:pt x="0" y="62484"/>
                </a:lnTo>
                <a:lnTo>
                  <a:pt x="103632" y="113982"/>
                </a:lnTo>
                <a:lnTo>
                  <a:pt x="103631" y="41910"/>
                </a:lnTo>
                <a:lnTo>
                  <a:pt x="124206" y="41910"/>
                </a:lnTo>
                <a:close/>
              </a:path>
              <a:path w="1432559" h="124460">
                <a:moveTo>
                  <a:pt x="1432559" y="83058"/>
                </a:moveTo>
                <a:lnTo>
                  <a:pt x="1432559" y="41910"/>
                </a:lnTo>
                <a:lnTo>
                  <a:pt x="103631" y="41910"/>
                </a:lnTo>
                <a:lnTo>
                  <a:pt x="103631" y="83058"/>
                </a:lnTo>
                <a:lnTo>
                  <a:pt x="1432559" y="83058"/>
                </a:lnTo>
                <a:close/>
              </a:path>
              <a:path w="1432559" h="124460">
                <a:moveTo>
                  <a:pt x="124206" y="124206"/>
                </a:moveTo>
                <a:lnTo>
                  <a:pt x="124206" y="83058"/>
                </a:lnTo>
                <a:lnTo>
                  <a:pt x="103631" y="83058"/>
                </a:lnTo>
                <a:lnTo>
                  <a:pt x="103632" y="113982"/>
                </a:lnTo>
                <a:lnTo>
                  <a:pt x="124206" y="124206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290707" y="5033264"/>
            <a:ext cx="267335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1800" b="1" spc="-7" baseline="-23000" dirty="0">
                <a:latin typeface="Times New Roman" panose="02020503050405090304"/>
                <a:cs typeface="Times New Roman" panose="02020503050405090304"/>
              </a:rPr>
              <a:t>3</a:t>
            </a:r>
            <a:endParaRPr sz="1800" baseline="-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92231" y="4776470"/>
            <a:ext cx="1905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D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457585" y="4915916"/>
            <a:ext cx="1016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 panose="02020503050405090304"/>
                <a:cs typeface="Times New Roman" panose="02020503050405090304"/>
              </a:rPr>
              <a:t>2</a:t>
            </a:r>
            <a:endParaRPr sz="12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292231" y="4457192"/>
            <a:ext cx="1905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D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457585" y="4596638"/>
            <a:ext cx="101600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Times New Roman" panose="02020503050405090304"/>
                <a:cs typeface="Times New Roman" panose="02020503050405090304"/>
              </a:rPr>
              <a:t>1</a:t>
            </a:r>
            <a:endParaRPr sz="12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303661" y="4150867"/>
            <a:ext cx="267335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1800" b="1" spc="-7" baseline="-23000" dirty="0">
                <a:latin typeface="Times New Roman" panose="02020503050405090304"/>
                <a:cs typeface="Times New Roman" panose="02020503050405090304"/>
              </a:rPr>
              <a:t>0</a:t>
            </a:r>
            <a:endParaRPr sz="1800" baseline="-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91" name="文本框 190"/>
          <p:cNvSpPr txBox="1"/>
          <p:nvPr/>
        </p:nvSpPr>
        <p:spPr>
          <a:xfrm>
            <a:off x="8467725" y="63411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64" y="1032255"/>
            <a:ext cx="8583930" cy="2432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1310" dirty="0">
                <a:solidFill>
                  <a:srgbClr val="0070C0"/>
                </a:solidFill>
                <a:latin typeface="Arial Unicode MS" panose="020B0604020202020204" charset="-122"/>
                <a:cs typeface="Arial Unicode MS" panose="020B0604020202020204" charset="-122"/>
              </a:rPr>
              <a:t>·	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输入信号的建立时间和保持时间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96215">
              <a:lnSpc>
                <a:spcPct val="100000"/>
              </a:lnSpc>
              <a:spcBef>
                <a:spcPts val="1970"/>
              </a:spcBef>
              <a:tabLst>
                <a:tab pos="653415" algn="l"/>
              </a:tabLst>
            </a:pPr>
            <a:r>
              <a:rPr sz="2800" spc="-580" dirty="0">
                <a:solidFill>
                  <a:srgbClr val="7030A0"/>
                </a:solidFill>
                <a:latin typeface="Arial Unicode MS" panose="020B0604020202020204" charset="-122"/>
                <a:cs typeface="Arial Unicode MS" panose="020B0604020202020204" charset="-122"/>
              </a:rPr>
              <a:t>》	</a:t>
            </a:r>
            <a:r>
              <a:rPr sz="2800" b="1" spc="-5" dirty="0">
                <a:solidFill>
                  <a:srgbClr val="7030A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建立时间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40995" marR="5080" indent="609600">
              <a:lnSpc>
                <a:spcPct val="100000"/>
              </a:lnSpc>
              <a:spcBef>
                <a:spcPts val="1635"/>
              </a:spcBef>
            </a:pP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为使触发器做好触发准备，要求输入信号在时钟脉冲的边沿到来之前，提前一段时间到来，提前的这段时间叫建立时间，用</a:t>
            </a:r>
            <a:r>
              <a:rPr sz="2400" b="1" dirty="0">
                <a:latin typeface="Times New Roman" panose="02020503050405090304"/>
                <a:cs typeface="Times New Roman" panose="02020503050405090304"/>
              </a:rPr>
              <a:t>t</a:t>
            </a:r>
            <a:r>
              <a:rPr sz="2400" b="1" baseline="-21000" dirty="0">
                <a:latin typeface="Times New Roman" panose="02020503050405090304"/>
                <a:cs typeface="Times New Roman" panose="02020503050405090304"/>
              </a:rPr>
              <a:t>set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表示。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27207" y="3622801"/>
            <a:ext cx="6408419" cy="2458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ts val="3295"/>
              </a:lnSpc>
            </a:pPr>
            <a:r>
              <a:rPr spc="-5" dirty="0"/>
              <a:t>触发器脉冲工作特性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758" y="1006347"/>
            <a:ext cx="8764905" cy="143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-580" dirty="0">
                <a:solidFill>
                  <a:srgbClr val="7030A0"/>
                </a:solidFill>
                <a:latin typeface="Arial Unicode MS" panose="020B0604020202020204" charset="-122"/>
                <a:cs typeface="Arial Unicode MS" panose="020B0604020202020204" charset="-122"/>
              </a:rPr>
              <a:t>》	</a:t>
            </a:r>
            <a:r>
              <a:rPr sz="2800" b="1" spc="-5" dirty="0">
                <a:solidFill>
                  <a:srgbClr val="7030A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保持时间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07975" marR="5080" indent="609600">
              <a:lnSpc>
                <a:spcPct val="100000"/>
              </a:lnSpc>
              <a:spcBef>
                <a:spcPts val="2070"/>
              </a:spcBef>
            </a:pP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为了保证触发器可靠翻转，在时钟脉冲到达后，输入信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号必须维持一段时间不变。这段时间称为保持时间，用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t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h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表示。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8286" y="3016249"/>
            <a:ext cx="8064245" cy="2904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2257" y="244347"/>
            <a:ext cx="358140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-5" dirty="0"/>
              <a:t>触发器的脉冲工作特性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755" y="984250"/>
            <a:ext cx="8495030" cy="2441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1310" dirty="0">
                <a:solidFill>
                  <a:srgbClr val="0070C0"/>
                </a:solidFill>
                <a:latin typeface="Arial Unicode MS" panose="020B0604020202020204" charset="-122"/>
                <a:cs typeface="Arial Unicode MS" panose="020B0604020202020204" charset="-122"/>
              </a:rPr>
              <a:t>·	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触发器的传输延迟时间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52095" marR="5080" indent="609600">
              <a:lnSpc>
                <a:spcPct val="105000"/>
              </a:lnSpc>
              <a:spcBef>
                <a:spcPts val="955"/>
              </a:spcBef>
            </a:pP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从时钟脉冲边沿到触发器的新状态稳定建立起来，所需要  的时间叫做</a:t>
            </a:r>
            <a:r>
              <a:rPr sz="2400" b="1" dirty="0">
                <a:solidFill>
                  <a:srgbClr val="FF33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传输延迟时间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imes New Roman" panose="02020503050405090304"/>
              <a:cs typeface="Times New Roman" panose="02020503050405090304"/>
            </a:endParaRPr>
          </a:p>
          <a:p>
            <a:pPr marL="323850">
              <a:lnSpc>
                <a:spcPts val="2875"/>
              </a:lnSpc>
            </a:pPr>
            <a:r>
              <a:rPr sz="2400" spc="-495" dirty="0">
                <a:solidFill>
                  <a:srgbClr val="FF3300"/>
                </a:solidFill>
                <a:latin typeface="Arial Unicode MS" panose="020B0604020202020204" charset="-122"/>
                <a:cs typeface="Arial Unicode MS" panose="020B0604020202020204" charset="-122"/>
              </a:rPr>
              <a:t>》   </a:t>
            </a:r>
            <a:r>
              <a:rPr sz="2400" spc="-385" dirty="0">
                <a:solidFill>
                  <a:srgbClr val="FF33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t</a:t>
            </a:r>
            <a:r>
              <a:rPr sz="2400" b="1" spc="-7" baseline="-21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PLH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表示输出端由低电平变为高电平的传输延迟时间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323850">
              <a:lnSpc>
                <a:spcPts val="2875"/>
              </a:lnSpc>
            </a:pPr>
            <a:r>
              <a:rPr sz="2400" spc="-495" dirty="0">
                <a:solidFill>
                  <a:srgbClr val="FF3300"/>
                </a:solidFill>
                <a:latin typeface="Arial Unicode MS" panose="020B0604020202020204" charset="-122"/>
                <a:cs typeface="Arial Unicode MS" panose="020B0604020202020204" charset="-122"/>
              </a:rPr>
              <a:t>》   </a:t>
            </a:r>
            <a:r>
              <a:rPr sz="2400" spc="-375" dirty="0">
                <a:solidFill>
                  <a:srgbClr val="FF3300"/>
                </a:solidFill>
                <a:latin typeface="Arial Unicode MS" panose="020B0604020202020204" charset="-122"/>
                <a:cs typeface="Arial Unicode MS" panose="020B0604020202020204" charset="-122"/>
              </a:rPr>
              <a:t> </a:t>
            </a:r>
            <a:r>
              <a:rPr sz="24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t</a:t>
            </a:r>
            <a:r>
              <a:rPr sz="2400" b="1" spc="-7" baseline="-21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PHL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表示输出端由高电平变为低电平的传输延迟时间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8131" y="3839971"/>
            <a:ext cx="8569451" cy="2462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-5" dirty="0"/>
              <a:t>触发器的脉冲工作特性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133" y="979678"/>
            <a:ext cx="8668385" cy="3741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1310" dirty="0">
                <a:solidFill>
                  <a:srgbClr val="0070C0"/>
                </a:solidFill>
                <a:latin typeface="Arial Unicode MS" panose="020B0604020202020204" charset="-122"/>
                <a:cs typeface="Arial Unicode MS" panose="020B0604020202020204" charset="-122"/>
              </a:rPr>
              <a:t>·	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触发器的最高时钟频率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91490" marR="90805" indent="609600" algn="just">
              <a:lnSpc>
                <a:spcPct val="100000"/>
              </a:lnSpc>
              <a:spcBef>
                <a:spcPts val="835"/>
              </a:spcBef>
            </a:pP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在保证触发器可靠翻转的条件下， 所允许的时钟频率有  一个上限值 （最高频率）</a:t>
            </a:r>
            <a:r>
              <a:rPr sz="2400" b="1" spc="-100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，该上限值即为</a:t>
            </a:r>
            <a:r>
              <a:rPr sz="2400" b="1" dirty="0">
                <a:solidFill>
                  <a:srgbClr val="FF33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触发器的最高时钟  </a:t>
            </a:r>
            <a:r>
              <a:rPr sz="2400" b="1" spc="-5" dirty="0">
                <a:solidFill>
                  <a:srgbClr val="FF33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频率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，用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f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max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表示。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1865"/>
              </a:spcBef>
              <a:tabLst>
                <a:tab pos="469900" algn="l"/>
              </a:tabLst>
            </a:pPr>
            <a:r>
              <a:rPr sz="2800" spc="1310" dirty="0">
                <a:solidFill>
                  <a:srgbClr val="0070C0"/>
                </a:solidFill>
                <a:latin typeface="Arial Unicode MS" panose="020B0604020202020204" charset="-122"/>
                <a:cs typeface="Arial Unicode MS" panose="020B0604020202020204" charset="-122"/>
              </a:rPr>
              <a:t>·	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脉冲宽度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25450" marR="5080" indent="609600">
              <a:lnSpc>
                <a:spcPct val="100000"/>
              </a:lnSpc>
              <a:spcBef>
                <a:spcPts val="1755"/>
              </a:spcBef>
            </a:pP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为保证时序逻辑电路能够正常稳定地工作，要求输入信号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的脉冲宽度大于</a:t>
            </a:r>
            <a:r>
              <a:rPr sz="2400" b="1" spc="-5" dirty="0">
                <a:solidFill>
                  <a:srgbClr val="FF33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最小脉冲宽度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（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t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w</a:t>
            </a: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）。</a:t>
            </a:r>
            <a:endParaRPr sz="24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-5" dirty="0"/>
              <a:t>触发器的脉冲工作特性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679" y="1513078"/>
            <a:ext cx="368236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-580" dirty="0">
                <a:solidFill>
                  <a:srgbClr val="008000"/>
                </a:solidFill>
                <a:latin typeface="Arial Unicode MS" panose="020B0604020202020204" charset="-122"/>
                <a:cs typeface="Arial Unicode MS" panose="020B0604020202020204" charset="-122"/>
              </a:rPr>
              <a:t>》	</a:t>
            </a:r>
            <a:r>
              <a:rPr sz="2800" b="1" spc="-5" dirty="0">
                <a:solidFill>
                  <a:srgbClr val="008000"/>
                </a:solidFill>
                <a:latin typeface="微软雅黑" panose="020B0503020204020204" charset="-122"/>
                <a:cs typeface="微软雅黑" panose="020B0503020204020204" charset="-122"/>
              </a:rPr>
              <a:t>电路结构及逻辑符号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4665" y="2198623"/>
            <a:ext cx="533400" cy="914400"/>
          </a:xfrm>
          <a:custGeom>
            <a:avLst/>
            <a:gdLst/>
            <a:ahLst/>
            <a:cxnLst/>
            <a:rect l="l" t="t" r="r" b="b"/>
            <a:pathLst>
              <a:path w="533400" h="914400">
                <a:moveTo>
                  <a:pt x="0" y="0"/>
                </a:moveTo>
                <a:lnTo>
                  <a:pt x="0" y="914400"/>
                </a:lnTo>
                <a:lnTo>
                  <a:pt x="533400" y="914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8065" y="26558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2732"/>
                </a:lnTo>
                <a:lnTo>
                  <a:pt x="11049" y="64865"/>
                </a:lnTo>
                <a:lnTo>
                  <a:pt x="23145" y="73140"/>
                </a:lnTo>
                <a:lnTo>
                  <a:pt x="38100" y="76200"/>
                </a:lnTo>
                <a:lnTo>
                  <a:pt x="53054" y="73140"/>
                </a:lnTo>
                <a:lnTo>
                  <a:pt x="65150" y="64865"/>
                </a:lnTo>
                <a:lnTo>
                  <a:pt x="73247" y="52732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1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24265" y="2678048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94155" y="2249170"/>
            <a:ext cx="53086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475" dirty="0">
                <a:latin typeface="微软雅黑" panose="020B0503020204020204" charset="-122"/>
                <a:cs typeface="微软雅黑" panose="020B0503020204020204" charset="-122"/>
              </a:rPr>
              <a:t>≥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14665" y="3417823"/>
            <a:ext cx="533400" cy="914400"/>
          </a:xfrm>
          <a:custGeom>
            <a:avLst/>
            <a:gdLst/>
            <a:ahLst/>
            <a:cxnLst/>
            <a:rect l="l" t="t" r="r" b="b"/>
            <a:pathLst>
              <a:path w="533400" h="914400">
                <a:moveTo>
                  <a:pt x="0" y="0"/>
                </a:moveTo>
                <a:lnTo>
                  <a:pt x="0" y="914400"/>
                </a:lnTo>
                <a:lnTo>
                  <a:pt x="533400" y="914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48065" y="38750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2732"/>
                </a:lnTo>
                <a:lnTo>
                  <a:pt x="11049" y="64865"/>
                </a:lnTo>
                <a:lnTo>
                  <a:pt x="23145" y="73140"/>
                </a:lnTo>
                <a:lnTo>
                  <a:pt x="38100" y="76200"/>
                </a:lnTo>
                <a:lnTo>
                  <a:pt x="53054" y="73140"/>
                </a:lnTo>
                <a:lnTo>
                  <a:pt x="65150" y="64865"/>
                </a:lnTo>
                <a:lnTo>
                  <a:pt x="73247" y="52732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1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24265" y="3894073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94155" y="3468370"/>
            <a:ext cx="6400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475" dirty="0">
                <a:latin typeface="微软雅黑" panose="020B0503020204020204" charset="-122"/>
                <a:cs typeface="微软雅黑" panose="020B0503020204020204" charset="-122"/>
              </a:rPr>
              <a:t>≥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29065" y="2677922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86065" y="3113023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6065" y="33416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6065" y="364642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29065" y="342239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6065" y="3189223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86065" y="28844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86065" y="288442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1265" y="242722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1265" y="410362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533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7090" y="2232914"/>
            <a:ext cx="34163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40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240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6035" y="3833114"/>
            <a:ext cx="39306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240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240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02159" y="3722623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02165" y="2249423"/>
            <a:ext cx="278765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240665" algn="l"/>
              </a:tabLst>
            </a:pPr>
            <a:r>
              <a:rPr sz="2000" b="1" u="heavy" spc="-5" dirty="0">
                <a:latin typeface="Times New Roman" panose="02020503050405090304"/>
                <a:cs typeface="Times New Roman" panose="02020503050405090304"/>
              </a:rPr>
              <a:t> 	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28575">
              <a:lnSpc>
                <a:spcPts val="281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92789" y="2329815"/>
            <a:ext cx="976630" cy="1544955"/>
          </a:xfrm>
          <a:custGeom>
            <a:avLst/>
            <a:gdLst/>
            <a:ahLst/>
            <a:cxnLst/>
            <a:rect l="l" t="t" r="r" b="b"/>
            <a:pathLst>
              <a:path w="976629" h="1544954">
                <a:moveTo>
                  <a:pt x="0" y="0"/>
                </a:moveTo>
                <a:lnTo>
                  <a:pt x="0" y="1544574"/>
                </a:lnTo>
                <a:lnTo>
                  <a:pt x="976122" y="1544573"/>
                </a:lnTo>
                <a:lnTo>
                  <a:pt x="976122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73689" y="2751073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73689" y="34544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668898" y="2751073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55017" y="34544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756283" y="3246373"/>
            <a:ext cx="24574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R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56283" y="2613914"/>
            <a:ext cx="89154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1350" algn="l"/>
              </a:tabLst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S	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05761" y="3268878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68898" y="3419347"/>
            <a:ext cx="68580" cy="69850"/>
          </a:xfrm>
          <a:custGeom>
            <a:avLst/>
            <a:gdLst/>
            <a:ahLst/>
            <a:cxnLst/>
            <a:rect l="l" t="t" r="r" b="b"/>
            <a:pathLst>
              <a:path w="68579" h="69850">
                <a:moveTo>
                  <a:pt x="34289" y="0"/>
                </a:moveTo>
                <a:lnTo>
                  <a:pt x="20895" y="2690"/>
                </a:lnTo>
                <a:lnTo>
                  <a:pt x="10001" y="10096"/>
                </a:lnTo>
                <a:lnTo>
                  <a:pt x="2678" y="21216"/>
                </a:lnTo>
                <a:lnTo>
                  <a:pt x="0" y="35051"/>
                </a:lnTo>
                <a:lnTo>
                  <a:pt x="2678" y="48446"/>
                </a:lnTo>
                <a:lnTo>
                  <a:pt x="10001" y="59340"/>
                </a:lnTo>
                <a:lnTo>
                  <a:pt x="20895" y="66663"/>
                </a:lnTo>
                <a:lnTo>
                  <a:pt x="34289" y="69341"/>
                </a:lnTo>
                <a:lnTo>
                  <a:pt x="47686" y="66663"/>
                </a:lnTo>
                <a:lnTo>
                  <a:pt x="58585" y="59340"/>
                </a:lnTo>
                <a:lnTo>
                  <a:pt x="65911" y="48446"/>
                </a:lnTo>
                <a:lnTo>
                  <a:pt x="68592" y="35051"/>
                </a:lnTo>
                <a:lnTo>
                  <a:pt x="65911" y="21216"/>
                </a:lnTo>
                <a:lnTo>
                  <a:pt x="58585" y="10096"/>
                </a:lnTo>
                <a:lnTo>
                  <a:pt x="47686" y="2690"/>
                </a:lnTo>
                <a:lnTo>
                  <a:pt x="34289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297809" y="2847847"/>
            <a:ext cx="3302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或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73810" y="4604664"/>
            <a:ext cx="3101340" cy="1085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415" marR="5080" indent="-6350">
              <a:lnSpc>
                <a:spcPct val="118000"/>
              </a:lnSpc>
              <a:tabLst>
                <a:tab pos="534035" algn="l"/>
              </a:tabLst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="1" baseline="-20000" dirty="0">
                <a:latin typeface="Times New Roman" panose="02020503050405090304"/>
                <a:cs typeface="Times New Roman" panose="02020503050405090304"/>
              </a:rPr>
              <a:t>D	</a:t>
            </a:r>
            <a:r>
              <a:rPr sz="2800" b="1" spc="-10" dirty="0">
                <a:latin typeface="Times New Roman" panose="02020503050405090304"/>
                <a:cs typeface="Times New Roman" panose="02020503050405090304"/>
              </a:rPr>
              <a:t>—</a:t>
            </a:r>
            <a:r>
              <a:rPr sz="2800" b="1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置位</a:t>
            </a:r>
            <a:r>
              <a:rPr sz="2800" b="1" spc="-10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端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(</a:t>
            </a:r>
            <a:r>
              <a:rPr sz="2800" b="1" spc="5" dirty="0">
                <a:latin typeface="微软雅黑" panose="020B0503020204020204" charset="-122"/>
                <a:cs typeface="微软雅黑" panose="020B0503020204020204" charset="-122"/>
              </a:rPr>
              <a:t>置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5" dirty="0">
                <a:latin typeface="微软雅黑" panose="020B0503020204020204" charset="-122"/>
                <a:cs typeface="微软雅黑" panose="020B0503020204020204" charset="-122"/>
              </a:rPr>
              <a:t>端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) 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50" b="1" spc="254" baseline="-2000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—</a:t>
            </a:r>
            <a:r>
              <a:rPr sz="2800" b="1" spc="-5" dirty="0">
                <a:solidFill>
                  <a:srgbClr val="7030A0"/>
                </a:solidFill>
                <a:latin typeface="微软雅黑" panose="020B0503020204020204" charset="-122"/>
                <a:cs typeface="微软雅黑" panose="020B0503020204020204" charset="-122"/>
              </a:rPr>
              <a:t>复位端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(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置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端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)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5839" y="4753149"/>
            <a:ext cx="322770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两个输入端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(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激励端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):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7353" y="5903591"/>
            <a:ext cx="397764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9810" algn="l"/>
              </a:tabLst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定义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:	</a:t>
            </a:r>
            <a:r>
              <a:rPr sz="2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Q=</a:t>
            </a:r>
            <a:r>
              <a:rPr sz="2800" b="1" spc="-5" dirty="0">
                <a:solidFill>
                  <a:srgbClr val="C000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, </a:t>
            </a:r>
            <a:r>
              <a:rPr sz="28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Q=1</a:t>
            </a:r>
            <a:r>
              <a:rPr sz="2800" b="1" spc="-7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800" b="1" spc="-5" dirty="0">
                <a:solidFill>
                  <a:srgbClr val="C000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状态</a:t>
            </a:r>
            <a:r>
              <a:rPr sz="2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;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01963" y="5903591"/>
            <a:ext cx="294068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Q=</a:t>
            </a:r>
            <a:r>
              <a:rPr sz="2800" b="1" dirty="0">
                <a:solidFill>
                  <a:srgbClr val="C000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, </a:t>
            </a:r>
            <a:r>
              <a:rPr sz="2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Q=0</a:t>
            </a:r>
            <a:r>
              <a:rPr sz="2800" b="1" spc="-8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800" b="1" spc="-5" dirty="0">
                <a:solidFill>
                  <a:srgbClr val="C000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状态</a:t>
            </a:r>
            <a:r>
              <a:rPr sz="2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.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371737" y="590346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2222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11977" y="590346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2D2D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128658" y="937005"/>
            <a:ext cx="200469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b="0" spc="1310" dirty="0">
                <a:solidFill>
                  <a:srgbClr val="0070C0"/>
                </a:solidFill>
                <a:latin typeface="Arial Unicode MS" panose="020B0604020202020204" charset="-122"/>
                <a:cs typeface="Arial Unicode MS" panose="020B0604020202020204" charset="-122"/>
              </a:rPr>
              <a:t>·	</a:t>
            </a:r>
            <a:r>
              <a:rPr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R</a:t>
            </a:r>
            <a:r>
              <a:rPr spc="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pc="-5" dirty="0">
                <a:solidFill>
                  <a:srgbClr val="0070C0"/>
                </a:solidFill>
              </a:rPr>
              <a:t>锁存器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169039" y="178041"/>
            <a:ext cx="109220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锁存器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object 26"/>
          <p:cNvSpPr/>
          <p:nvPr/>
        </p:nvSpPr>
        <p:spPr>
          <a:xfrm>
            <a:off x="6762889" y="2801873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27"/>
          <p:cNvSpPr/>
          <p:nvPr/>
        </p:nvSpPr>
        <p:spPr>
          <a:xfrm>
            <a:off x="6762889" y="350520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8"/>
          <p:cNvSpPr/>
          <p:nvPr/>
        </p:nvSpPr>
        <p:spPr>
          <a:xfrm>
            <a:off x="8158098" y="2801873"/>
            <a:ext cx="417830" cy="0"/>
          </a:xfrm>
          <a:custGeom>
            <a:avLst/>
            <a:gdLst/>
            <a:ahLst/>
            <a:cxnLst/>
            <a:rect l="l" t="t" r="r" b="b"/>
            <a:pathLst>
              <a:path w="417829">
                <a:moveTo>
                  <a:pt x="0" y="0"/>
                </a:moveTo>
                <a:lnTo>
                  <a:pt x="4175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9"/>
          <p:cNvSpPr/>
          <p:nvPr/>
        </p:nvSpPr>
        <p:spPr>
          <a:xfrm>
            <a:off x="8166112" y="3544570"/>
            <a:ext cx="419100" cy="0"/>
          </a:xfrm>
          <a:custGeom>
            <a:avLst/>
            <a:gdLst/>
            <a:ahLst/>
            <a:cxnLst/>
            <a:rect l="l" t="t" r="r" b="b"/>
            <a:pathLst>
              <a:path w="419100">
                <a:moveTo>
                  <a:pt x="0" y="0"/>
                </a:moveTo>
                <a:lnTo>
                  <a:pt x="4191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0"/>
          <p:cNvSpPr txBox="1"/>
          <p:nvPr/>
        </p:nvSpPr>
        <p:spPr>
          <a:xfrm>
            <a:off x="7245483" y="3297173"/>
            <a:ext cx="24574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R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0" name="object 31"/>
          <p:cNvSpPr txBox="1"/>
          <p:nvPr/>
        </p:nvSpPr>
        <p:spPr>
          <a:xfrm>
            <a:off x="7245483" y="2664714"/>
            <a:ext cx="89154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1350" algn="l"/>
              </a:tabLst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S	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3" name="object 25"/>
          <p:cNvSpPr/>
          <p:nvPr/>
        </p:nvSpPr>
        <p:spPr>
          <a:xfrm>
            <a:off x="7181989" y="2380615"/>
            <a:ext cx="976630" cy="1544955"/>
          </a:xfrm>
          <a:custGeom>
            <a:avLst/>
            <a:gdLst/>
            <a:ahLst/>
            <a:cxnLst/>
            <a:rect l="l" t="t" r="r" b="b"/>
            <a:pathLst>
              <a:path w="976629" h="1544954">
                <a:moveTo>
                  <a:pt x="0" y="0"/>
                </a:moveTo>
                <a:lnTo>
                  <a:pt x="0" y="1544574"/>
                </a:lnTo>
                <a:lnTo>
                  <a:pt x="976122" y="1544573"/>
                </a:lnTo>
                <a:lnTo>
                  <a:pt x="976122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24"/>
          <p:cNvSpPr txBox="1"/>
          <p:nvPr/>
        </p:nvSpPr>
        <p:spPr>
          <a:xfrm>
            <a:off x="7853565" y="3138423"/>
            <a:ext cx="278765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240665" algn="l"/>
              </a:tabLst>
            </a:pPr>
            <a:r>
              <a:rPr sz="2000" b="1" u="heavy" spc="-5" dirty="0">
                <a:latin typeface="Times New Roman" panose="02020503050405090304"/>
                <a:cs typeface="Times New Roman" panose="02020503050405090304"/>
              </a:rPr>
              <a:t> 	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28575">
              <a:lnSpc>
                <a:spcPts val="281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427720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2890">
              <a:lnSpc>
                <a:spcPts val="3295"/>
              </a:lnSpc>
            </a:pPr>
            <a:r>
              <a:rPr spc="-5" dirty="0"/>
              <a:t>锁存器应用示例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350" y="1088659"/>
            <a:ext cx="190563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505" dirty="0">
                <a:solidFill>
                  <a:srgbClr val="0070C0"/>
                </a:solidFill>
                <a:latin typeface="Lucida Sans" panose="020B0602030504020204"/>
                <a:cs typeface="Lucida Sans" panose="020B0602030504020204"/>
              </a:rPr>
              <a:t>·	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消颤开关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97439" y="3409441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8039" y="340944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88039" y="371424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64239" y="340944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64239" y="340944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40439" y="340944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40439" y="371424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16639" y="340944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16639" y="340944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92839" y="340944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92839" y="3714241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5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26427" y="340944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226427" y="340944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02627" y="340944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02627" y="371424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78827" y="340944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78827" y="340944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55027" y="340944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55027" y="371424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31227" y="340944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1227" y="3409441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97439" y="424764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02239" y="394284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02239" y="394284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178439" y="394284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178439" y="424764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54639" y="394284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54639" y="394284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30839" y="394284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30839" y="424764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07039" y="394284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07039" y="3942841"/>
            <a:ext cx="3352800" cy="0"/>
          </a:xfrm>
          <a:custGeom>
            <a:avLst/>
            <a:gdLst/>
            <a:ahLst/>
            <a:cxnLst/>
            <a:rect l="l" t="t" r="r" b="b"/>
            <a:pathLst>
              <a:path w="3352800">
                <a:moveTo>
                  <a:pt x="0" y="0"/>
                </a:moveTo>
                <a:lnTo>
                  <a:pt x="33527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59827" y="394284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59827" y="424764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36027" y="394284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36027" y="394284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12227" y="394284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12227" y="424764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88427" y="394284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988427" y="394284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064627" y="394284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064627" y="424764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88039" y="3714241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0"/>
                </a:moveTo>
                <a:lnTo>
                  <a:pt x="0" y="114300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59827" y="401904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97439" y="4857241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88039" y="447624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88039" y="4476241"/>
            <a:ext cx="2971800" cy="0"/>
          </a:xfrm>
          <a:custGeom>
            <a:avLst/>
            <a:gdLst/>
            <a:ahLst/>
            <a:cxnLst/>
            <a:rect l="l" t="t" r="r" b="b"/>
            <a:pathLst>
              <a:path w="2971800">
                <a:moveTo>
                  <a:pt x="0" y="0"/>
                </a:moveTo>
                <a:lnTo>
                  <a:pt x="29717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759827" y="447624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59827" y="4857241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209935" y="5508497"/>
            <a:ext cx="35560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3000" b="1" spc="-7" baseline="14000" dirty="0">
                <a:latin typeface="Times New Roman" panose="02020503050405090304"/>
                <a:cs typeface="Times New Roman" panose="02020503050405090304"/>
              </a:rPr>
              <a:t>V</a:t>
            </a:r>
            <a:r>
              <a:rPr sz="1300" b="1" spc="-5" dirty="0">
                <a:latin typeface="Times New Roman" panose="02020503050405090304"/>
                <a:cs typeface="Times New Roman" panose="02020503050405090304"/>
              </a:rPr>
              <a:t>cc</a:t>
            </a:r>
            <a:endParaRPr sz="13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435239" y="2971292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0" y="609600"/>
                </a:lnTo>
                <a:lnTo>
                  <a:pt x="381000" y="6096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498733" y="2916173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816239" y="323799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26833" y="2916173"/>
            <a:ext cx="2540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2000" b="1" u="heavy" spc="-5" dirty="0">
                <a:latin typeface="Times New Roman" panose="02020503050405090304"/>
                <a:cs typeface="Times New Roman" panose="02020503050405090304"/>
              </a:rPr>
              <a:t> 	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435239" y="4038091"/>
            <a:ext cx="381000" cy="609600"/>
          </a:xfrm>
          <a:custGeom>
            <a:avLst/>
            <a:gdLst/>
            <a:ahLst/>
            <a:cxnLst/>
            <a:rect l="l" t="t" r="r" b="b"/>
            <a:pathLst>
              <a:path w="381000" h="609600">
                <a:moveTo>
                  <a:pt x="0" y="0"/>
                </a:moveTo>
                <a:lnTo>
                  <a:pt x="0" y="609600"/>
                </a:lnTo>
                <a:lnTo>
                  <a:pt x="381000" y="609600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498733" y="3982973"/>
            <a:ext cx="23685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816239" y="429564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2732"/>
                </a:lnTo>
                <a:lnTo>
                  <a:pt x="11048" y="64865"/>
                </a:lnTo>
                <a:lnTo>
                  <a:pt x="23145" y="73140"/>
                </a:lnTo>
                <a:lnTo>
                  <a:pt x="38100" y="76200"/>
                </a:lnTo>
                <a:lnTo>
                  <a:pt x="53054" y="73140"/>
                </a:lnTo>
                <a:lnTo>
                  <a:pt x="65150" y="64865"/>
                </a:lnTo>
                <a:lnTo>
                  <a:pt x="73247" y="52732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1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92439" y="327609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97239" y="327609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282839" y="3580891"/>
            <a:ext cx="914400" cy="381000"/>
          </a:xfrm>
          <a:custGeom>
            <a:avLst/>
            <a:gdLst/>
            <a:ahLst/>
            <a:cxnLst/>
            <a:rect l="l" t="t" r="r" b="b"/>
            <a:pathLst>
              <a:path w="914400" h="381000">
                <a:moveTo>
                  <a:pt x="91440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82839" y="396189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82839" y="419049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892439" y="433374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197239" y="396189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282839" y="3657091"/>
            <a:ext cx="914400" cy="304800"/>
          </a:xfrm>
          <a:custGeom>
            <a:avLst/>
            <a:gdLst/>
            <a:ahLst/>
            <a:cxnLst/>
            <a:rect l="l" t="t" r="r" b="b"/>
            <a:pathLst>
              <a:path w="914400" h="304800">
                <a:moveTo>
                  <a:pt x="91440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282839" y="342849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282839" y="342849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3239" y="3123692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3239" y="3123692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35139" y="358089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3239" y="403809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3239" y="449529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16039" y="3771391"/>
            <a:ext cx="342900" cy="76200"/>
          </a:xfrm>
          <a:custGeom>
            <a:avLst/>
            <a:gdLst/>
            <a:ahLst/>
            <a:cxnLst/>
            <a:rect l="l" t="t" r="r" b="b"/>
            <a:pathLst>
              <a:path w="342900" h="76200">
                <a:moveTo>
                  <a:pt x="268545" y="28956"/>
                </a:moveTo>
                <a:lnTo>
                  <a:pt x="0" y="28956"/>
                </a:lnTo>
                <a:lnTo>
                  <a:pt x="0" y="48006"/>
                </a:lnTo>
                <a:lnTo>
                  <a:pt x="266700" y="48006"/>
                </a:lnTo>
                <a:lnTo>
                  <a:pt x="266700" y="38100"/>
                </a:lnTo>
                <a:lnTo>
                  <a:pt x="268545" y="28956"/>
                </a:lnTo>
                <a:close/>
              </a:path>
              <a:path w="342900" h="76200">
                <a:moveTo>
                  <a:pt x="304800" y="48006"/>
                </a:moveTo>
                <a:lnTo>
                  <a:pt x="304800" y="28956"/>
                </a:lnTo>
                <a:lnTo>
                  <a:pt x="268545" y="28956"/>
                </a:lnTo>
                <a:lnTo>
                  <a:pt x="266700" y="38100"/>
                </a:lnTo>
                <a:lnTo>
                  <a:pt x="268655" y="48006"/>
                </a:lnTo>
                <a:lnTo>
                  <a:pt x="304800" y="48006"/>
                </a:lnTo>
                <a:close/>
              </a:path>
              <a:path w="342900" h="76200">
                <a:moveTo>
                  <a:pt x="268655" y="48006"/>
                </a:moveTo>
                <a:lnTo>
                  <a:pt x="266700" y="38100"/>
                </a:lnTo>
                <a:lnTo>
                  <a:pt x="266700" y="48006"/>
                </a:lnTo>
                <a:lnTo>
                  <a:pt x="268655" y="48006"/>
                </a:lnTo>
                <a:close/>
              </a:path>
              <a:path w="342900" h="76200">
                <a:moveTo>
                  <a:pt x="342900" y="38100"/>
                </a:moveTo>
                <a:lnTo>
                  <a:pt x="339947" y="23467"/>
                </a:lnTo>
                <a:lnTo>
                  <a:pt x="331851" y="11334"/>
                </a:lnTo>
                <a:lnTo>
                  <a:pt x="319754" y="3059"/>
                </a:lnTo>
                <a:lnTo>
                  <a:pt x="304800" y="0"/>
                </a:lnTo>
                <a:lnTo>
                  <a:pt x="289845" y="3059"/>
                </a:lnTo>
                <a:lnTo>
                  <a:pt x="277749" y="11334"/>
                </a:lnTo>
                <a:lnTo>
                  <a:pt x="269652" y="23467"/>
                </a:lnTo>
                <a:lnTo>
                  <a:pt x="268545" y="28956"/>
                </a:lnTo>
                <a:lnTo>
                  <a:pt x="304800" y="28956"/>
                </a:lnTo>
                <a:lnTo>
                  <a:pt x="304800" y="76200"/>
                </a:lnTo>
                <a:lnTo>
                  <a:pt x="319754" y="73247"/>
                </a:lnTo>
                <a:lnTo>
                  <a:pt x="331850" y="65150"/>
                </a:lnTo>
                <a:lnTo>
                  <a:pt x="339947" y="53054"/>
                </a:lnTo>
                <a:lnTo>
                  <a:pt x="342900" y="38100"/>
                </a:lnTo>
                <a:close/>
              </a:path>
              <a:path w="342900" h="76200">
                <a:moveTo>
                  <a:pt x="304800" y="76200"/>
                </a:moveTo>
                <a:lnTo>
                  <a:pt x="304800" y="48006"/>
                </a:lnTo>
                <a:lnTo>
                  <a:pt x="268655" y="48006"/>
                </a:lnTo>
                <a:lnTo>
                  <a:pt x="269652" y="53054"/>
                </a:lnTo>
                <a:lnTo>
                  <a:pt x="277749" y="65150"/>
                </a:lnTo>
                <a:lnTo>
                  <a:pt x="289845" y="73247"/>
                </a:lnTo>
                <a:lnTo>
                  <a:pt x="3048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25233" y="396189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1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16039" y="380949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39839" y="403809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54239" y="449529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78039" y="4800091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0"/>
                </a:moveTo>
                <a:lnTo>
                  <a:pt x="0" y="533400"/>
                </a:lnTo>
                <a:lnTo>
                  <a:pt x="152400" y="53340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54239" y="533349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54239" y="281889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78039" y="2285492"/>
            <a:ext cx="152400" cy="533400"/>
          </a:xfrm>
          <a:custGeom>
            <a:avLst/>
            <a:gdLst/>
            <a:ahLst/>
            <a:cxnLst/>
            <a:rect l="l" t="t" r="r" b="b"/>
            <a:pathLst>
              <a:path w="152400" h="533400">
                <a:moveTo>
                  <a:pt x="0" y="0"/>
                </a:moveTo>
                <a:lnTo>
                  <a:pt x="0" y="533399"/>
                </a:lnTo>
                <a:lnTo>
                  <a:pt x="152400" y="533399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54239" y="198069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1193933" y="1866900"/>
            <a:ext cx="35560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3000" b="1" spc="-7" baseline="14000" dirty="0">
                <a:latin typeface="Times New Roman" panose="02020503050405090304"/>
                <a:cs typeface="Times New Roman" panose="02020503050405090304"/>
              </a:rPr>
              <a:t>V</a:t>
            </a:r>
            <a:r>
              <a:rPr sz="1300" b="1" spc="-5" dirty="0">
                <a:latin typeface="Times New Roman" panose="02020503050405090304"/>
                <a:cs typeface="Times New Roman" panose="02020503050405090304"/>
              </a:rPr>
              <a:t>cc</a:t>
            </a:r>
            <a:endParaRPr sz="13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193933" y="2320544"/>
            <a:ext cx="24574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R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200029" y="4835144"/>
            <a:ext cx="24574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R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67035" y="4127754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R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049915" y="4279900"/>
            <a:ext cx="14478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latin typeface="Times New Roman" panose="02020503050405090304"/>
                <a:cs typeface="Times New Roman" panose="02020503050405090304"/>
              </a:rPr>
              <a:t>D</a:t>
            </a:r>
            <a:endParaRPr sz="13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52735" y="3144773"/>
            <a:ext cx="28575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853833" y="414324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20839" y="382397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0"/>
                </a:moveTo>
                <a:lnTo>
                  <a:pt x="228600" y="228600"/>
                </a:lnTo>
              </a:path>
            </a:pathLst>
          </a:custGeom>
          <a:ln w="19050">
            <a:solidFill>
              <a:srgbClr val="FF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295535" y="3387344"/>
            <a:ext cx="19494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S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873381" y="1786280"/>
            <a:ext cx="1296035" cy="64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000"/>
              </a:lnSpc>
            </a:pPr>
            <a:r>
              <a:rPr sz="2000" b="1" dirty="0">
                <a:solidFill>
                  <a:srgbClr val="7030A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开关</a:t>
            </a:r>
            <a:r>
              <a:rPr sz="2000" b="1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000" b="1" dirty="0">
                <a:solidFill>
                  <a:srgbClr val="7030A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离开  </a:t>
            </a:r>
            <a:r>
              <a:rPr sz="2000" b="1" spc="-5" dirty="0">
                <a:solidFill>
                  <a:srgbClr val="7030A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下面触点时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605972" y="1809878"/>
            <a:ext cx="1296035" cy="64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000"/>
              </a:lnSpc>
            </a:pPr>
            <a:r>
              <a:rPr sz="2000" b="1" dirty="0">
                <a:solidFill>
                  <a:srgbClr val="00B05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开关</a:t>
            </a:r>
            <a:r>
              <a:rPr sz="2000" b="1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000" b="1" dirty="0">
                <a:solidFill>
                  <a:srgbClr val="00B05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接触  </a:t>
            </a:r>
            <a:r>
              <a:rPr sz="2000" b="1" spc="-5" dirty="0">
                <a:solidFill>
                  <a:srgbClr val="00B05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上面触点时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4140339" y="2749550"/>
            <a:ext cx="76200" cy="1024890"/>
          </a:xfrm>
          <a:custGeom>
            <a:avLst/>
            <a:gdLst/>
            <a:ahLst/>
            <a:cxnLst/>
            <a:rect l="l" t="t" r="r" b="b"/>
            <a:pathLst>
              <a:path w="76200" h="1024889">
                <a:moveTo>
                  <a:pt x="47243" y="76199"/>
                </a:moveTo>
                <a:lnTo>
                  <a:pt x="47243" y="0"/>
                </a:lnTo>
                <a:lnTo>
                  <a:pt x="28193" y="0"/>
                </a:lnTo>
                <a:lnTo>
                  <a:pt x="28193" y="76199"/>
                </a:lnTo>
                <a:lnTo>
                  <a:pt x="47243" y="76199"/>
                </a:lnTo>
                <a:close/>
              </a:path>
              <a:path w="76200" h="1024889">
                <a:moveTo>
                  <a:pt x="47243" y="209550"/>
                </a:moveTo>
                <a:lnTo>
                  <a:pt x="47243" y="133349"/>
                </a:lnTo>
                <a:lnTo>
                  <a:pt x="28193" y="133349"/>
                </a:lnTo>
                <a:lnTo>
                  <a:pt x="28193" y="209550"/>
                </a:lnTo>
                <a:lnTo>
                  <a:pt x="47243" y="209550"/>
                </a:lnTo>
                <a:close/>
              </a:path>
              <a:path w="76200" h="1024889">
                <a:moveTo>
                  <a:pt x="47243" y="342900"/>
                </a:moveTo>
                <a:lnTo>
                  <a:pt x="47243" y="266700"/>
                </a:lnTo>
                <a:lnTo>
                  <a:pt x="28193" y="266700"/>
                </a:lnTo>
                <a:lnTo>
                  <a:pt x="28193" y="342900"/>
                </a:lnTo>
                <a:lnTo>
                  <a:pt x="47243" y="342900"/>
                </a:lnTo>
                <a:close/>
              </a:path>
              <a:path w="76200" h="1024889">
                <a:moveTo>
                  <a:pt x="47243" y="476250"/>
                </a:moveTo>
                <a:lnTo>
                  <a:pt x="47243" y="400050"/>
                </a:lnTo>
                <a:lnTo>
                  <a:pt x="28193" y="400050"/>
                </a:lnTo>
                <a:lnTo>
                  <a:pt x="28193" y="476250"/>
                </a:lnTo>
                <a:lnTo>
                  <a:pt x="47243" y="476250"/>
                </a:lnTo>
                <a:close/>
              </a:path>
              <a:path w="76200" h="1024889">
                <a:moveTo>
                  <a:pt x="47243" y="609600"/>
                </a:moveTo>
                <a:lnTo>
                  <a:pt x="47243" y="533400"/>
                </a:lnTo>
                <a:lnTo>
                  <a:pt x="28193" y="533400"/>
                </a:lnTo>
                <a:lnTo>
                  <a:pt x="28193" y="609600"/>
                </a:lnTo>
                <a:lnTo>
                  <a:pt x="47243" y="609600"/>
                </a:lnTo>
                <a:close/>
              </a:path>
              <a:path w="76200" h="1024889">
                <a:moveTo>
                  <a:pt x="47243" y="742950"/>
                </a:moveTo>
                <a:lnTo>
                  <a:pt x="47243" y="666750"/>
                </a:lnTo>
                <a:lnTo>
                  <a:pt x="28193" y="666750"/>
                </a:lnTo>
                <a:lnTo>
                  <a:pt x="28193" y="742950"/>
                </a:lnTo>
                <a:lnTo>
                  <a:pt x="47243" y="742950"/>
                </a:lnTo>
                <a:close/>
              </a:path>
              <a:path w="76200" h="1024889">
                <a:moveTo>
                  <a:pt x="47243" y="876300"/>
                </a:moveTo>
                <a:lnTo>
                  <a:pt x="47243" y="800100"/>
                </a:lnTo>
                <a:lnTo>
                  <a:pt x="28193" y="800100"/>
                </a:lnTo>
                <a:lnTo>
                  <a:pt x="28193" y="876300"/>
                </a:lnTo>
                <a:lnTo>
                  <a:pt x="47243" y="876300"/>
                </a:lnTo>
                <a:close/>
              </a:path>
              <a:path w="76200" h="1024889">
                <a:moveTo>
                  <a:pt x="76200" y="948689"/>
                </a:moveTo>
                <a:lnTo>
                  <a:pt x="0" y="948689"/>
                </a:lnTo>
                <a:lnTo>
                  <a:pt x="28193" y="1005077"/>
                </a:lnTo>
                <a:lnTo>
                  <a:pt x="28193" y="961644"/>
                </a:lnTo>
                <a:lnTo>
                  <a:pt x="47243" y="961644"/>
                </a:lnTo>
                <a:lnTo>
                  <a:pt x="47243" y="1006602"/>
                </a:lnTo>
                <a:lnTo>
                  <a:pt x="76200" y="948689"/>
                </a:lnTo>
                <a:close/>
              </a:path>
              <a:path w="76200" h="1024889">
                <a:moveTo>
                  <a:pt x="47243" y="948689"/>
                </a:moveTo>
                <a:lnTo>
                  <a:pt x="47243" y="933450"/>
                </a:lnTo>
                <a:lnTo>
                  <a:pt x="28193" y="933450"/>
                </a:lnTo>
                <a:lnTo>
                  <a:pt x="28193" y="948689"/>
                </a:lnTo>
                <a:lnTo>
                  <a:pt x="47243" y="948689"/>
                </a:lnTo>
                <a:close/>
              </a:path>
              <a:path w="76200" h="1024889">
                <a:moveTo>
                  <a:pt x="47243" y="1006602"/>
                </a:moveTo>
                <a:lnTo>
                  <a:pt x="47243" y="961644"/>
                </a:lnTo>
                <a:lnTo>
                  <a:pt x="28193" y="961644"/>
                </a:lnTo>
                <a:lnTo>
                  <a:pt x="28193" y="1005077"/>
                </a:lnTo>
                <a:lnTo>
                  <a:pt x="38100" y="1024889"/>
                </a:lnTo>
                <a:lnTo>
                  <a:pt x="47243" y="1006602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16461" y="2507995"/>
            <a:ext cx="745490" cy="768350"/>
          </a:xfrm>
          <a:custGeom>
            <a:avLst/>
            <a:gdLst/>
            <a:ahLst/>
            <a:cxnLst/>
            <a:rect l="l" t="t" r="r" b="b"/>
            <a:pathLst>
              <a:path w="745489" h="768350">
                <a:moveTo>
                  <a:pt x="745223" y="12954"/>
                </a:moveTo>
                <a:lnTo>
                  <a:pt x="731520" y="0"/>
                </a:lnTo>
                <a:lnTo>
                  <a:pt x="678179" y="54102"/>
                </a:lnTo>
                <a:lnTo>
                  <a:pt x="691896" y="67818"/>
                </a:lnTo>
                <a:lnTo>
                  <a:pt x="745223" y="12954"/>
                </a:lnTo>
                <a:close/>
              </a:path>
              <a:path w="745489" h="768350">
                <a:moveTo>
                  <a:pt x="652259" y="108966"/>
                </a:moveTo>
                <a:lnTo>
                  <a:pt x="638555" y="95250"/>
                </a:lnTo>
                <a:lnTo>
                  <a:pt x="585965" y="150114"/>
                </a:lnTo>
                <a:lnTo>
                  <a:pt x="599694" y="163830"/>
                </a:lnTo>
                <a:lnTo>
                  <a:pt x="652259" y="108966"/>
                </a:lnTo>
                <a:close/>
              </a:path>
              <a:path w="745489" h="768350">
                <a:moveTo>
                  <a:pt x="559295" y="204216"/>
                </a:moveTo>
                <a:lnTo>
                  <a:pt x="545592" y="191262"/>
                </a:lnTo>
                <a:lnTo>
                  <a:pt x="493001" y="246126"/>
                </a:lnTo>
                <a:lnTo>
                  <a:pt x="506730" y="259080"/>
                </a:lnTo>
                <a:lnTo>
                  <a:pt x="559295" y="204216"/>
                </a:lnTo>
                <a:close/>
              </a:path>
              <a:path w="745489" h="768350">
                <a:moveTo>
                  <a:pt x="467106" y="300228"/>
                </a:moveTo>
                <a:lnTo>
                  <a:pt x="453377" y="287274"/>
                </a:lnTo>
                <a:lnTo>
                  <a:pt x="400037" y="342138"/>
                </a:lnTo>
                <a:lnTo>
                  <a:pt x="413766" y="355092"/>
                </a:lnTo>
                <a:lnTo>
                  <a:pt x="467106" y="300228"/>
                </a:lnTo>
                <a:close/>
              </a:path>
              <a:path w="745489" h="768350">
                <a:moveTo>
                  <a:pt x="374142" y="396239"/>
                </a:moveTo>
                <a:lnTo>
                  <a:pt x="360413" y="382524"/>
                </a:lnTo>
                <a:lnTo>
                  <a:pt x="307086" y="437388"/>
                </a:lnTo>
                <a:lnTo>
                  <a:pt x="320801" y="451103"/>
                </a:lnTo>
                <a:lnTo>
                  <a:pt x="374142" y="396239"/>
                </a:lnTo>
                <a:close/>
              </a:path>
              <a:path w="745489" h="768350">
                <a:moveTo>
                  <a:pt x="281178" y="491489"/>
                </a:moveTo>
                <a:lnTo>
                  <a:pt x="267462" y="478536"/>
                </a:lnTo>
                <a:lnTo>
                  <a:pt x="214884" y="533400"/>
                </a:lnTo>
                <a:lnTo>
                  <a:pt x="228600" y="546353"/>
                </a:lnTo>
                <a:lnTo>
                  <a:pt x="281178" y="491489"/>
                </a:lnTo>
                <a:close/>
              </a:path>
              <a:path w="745489" h="768350">
                <a:moveTo>
                  <a:pt x="188213" y="587501"/>
                </a:moveTo>
                <a:lnTo>
                  <a:pt x="174498" y="574548"/>
                </a:lnTo>
                <a:lnTo>
                  <a:pt x="121920" y="629412"/>
                </a:lnTo>
                <a:lnTo>
                  <a:pt x="135636" y="642365"/>
                </a:lnTo>
                <a:lnTo>
                  <a:pt x="188213" y="587501"/>
                </a:lnTo>
                <a:close/>
              </a:path>
              <a:path w="745489" h="768350">
                <a:moveTo>
                  <a:pt x="46374" y="706937"/>
                </a:moveTo>
                <a:lnTo>
                  <a:pt x="25908" y="687324"/>
                </a:lnTo>
                <a:lnTo>
                  <a:pt x="0" y="768095"/>
                </a:lnTo>
                <a:lnTo>
                  <a:pt x="37337" y="755062"/>
                </a:lnTo>
                <a:lnTo>
                  <a:pt x="37337" y="716279"/>
                </a:lnTo>
                <a:lnTo>
                  <a:pt x="46374" y="706937"/>
                </a:lnTo>
                <a:close/>
              </a:path>
              <a:path w="745489" h="768350">
                <a:moveTo>
                  <a:pt x="60071" y="720063"/>
                </a:moveTo>
                <a:lnTo>
                  <a:pt x="46374" y="706937"/>
                </a:lnTo>
                <a:lnTo>
                  <a:pt x="37337" y="716279"/>
                </a:lnTo>
                <a:lnTo>
                  <a:pt x="51054" y="729233"/>
                </a:lnTo>
                <a:lnTo>
                  <a:pt x="60071" y="720063"/>
                </a:lnTo>
                <a:close/>
              </a:path>
              <a:path w="745489" h="768350">
                <a:moveTo>
                  <a:pt x="80772" y="739901"/>
                </a:moveTo>
                <a:lnTo>
                  <a:pt x="60071" y="720063"/>
                </a:lnTo>
                <a:lnTo>
                  <a:pt x="51054" y="729233"/>
                </a:lnTo>
                <a:lnTo>
                  <a:pt x="37337" y="716279"/>
                </a:lnTo>
                <a:lnTo>
                  <a:pt x="37337" y="755062"/>
                </a:lnTo>
                <a:lnTo>
                  <a:pt x="80772" y="739901"/>
                </a:lnTo>
                <a:close/>
              </a:path>
              <a:path w="745489" h="768350">
                <a:moveTo>
                  <a:pt x="96012" y="683513"/>
                </a:moveTo>
                <a:lnTo>
                  <a:pt x="82296" y="669798"/>
                </a:lnTo>
                <a:lnTo>
                  <a:pt x="46374" y="706937"/>
                </a:lnTo>
                <a:lnTo>
                  <a:pt x="60071" y="720063"/>
                </a:lnTo>
                <a:lnTo>
                  <a:pt x="96012" y="683513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292739" y="2115566"/>
            <a:ext cx="1130300" cy="133350"/>
          </a:xfrm>
          <a:custGeom>
            <a:avLst/>
            <a:gdLst/>
            <a:ahLst/>
            <a:cxnLst/>
            <a:rect l="l" t="t" r="r" b="b"/>
            <a:pathLst>
              <a:path w="1130300" h="133350">
                <a:moveTo>
                  <a:pt x="997201" y="88542"/>
                </a:moveTo>
                <a:lnTo>
                  <a:pt x="996949" y="44343"/>
                </a:lnTo>
                <a:lnTo>
                  <a:pt x="0" y="51053"/>
                </a:lnTo>
                <a:lnTo>
                  <a:pt x="0" y="95250"/>
                </a:lnTo>
                <a:lnTo>
                  <a:pt x="997201" y="88542"/>
                </a:lnTo>
                <a:close/>
              </a:path>
              <a:path w="1130300" h="133350">
                <a:moveTo>
                  <a:pt x="1130045" y="65531"/>
                </a:moveTo>
                <a:lnTo>
                  <a:pt x="996695" y="0"/>
                </a:lnTo>
                <a:lnTo>
                  <a:pt x="996949" y="44343"/>
                </a:lnTo>
                <a:lnTo>
                  <a:pt x="1018793" y="44195"/>
                </a:lnTo>
                <a:lnTo>
                  <a:pt x="1019555" y="88391"/>
                </a:lnTo>
                <a:lnTo>
                  <a:pt x="1019555" y="122047"/>
                </a:lnTo>
                <a:lnTo>
                  <a:pt x="1130045" y="65531"/>
                </a:lnTo>
                <a:close/>
              </a:path>
              <a:path w="1130300" h="133350">
                <a:moveTo>
                  <a:pt x="1019555" y="88391"/>
                </a:moveTo>
                <a:lnTo>
                  <a:pt x="1018793" y="44195"/>
                </a:lnTo>
                <a:lnTo>
                  <a:pt x="996949" y="44343"/>
                </a:lnTo>
                <a:lnTo>
                  <a:pt x="997201" y="88542"/>
                </a:lnTo>
                <a:lnTo>
                  <a:pt x="1019555" y="88391"/>
                </a:lnTo>
                <a:close/>
              </a:path>
              <a:path w="1130300" h="133350">
                <a:moveTo>
                  <a:pt x="1019555" y="122047"/>
                </a:moveTo>
                <a:lnTo>
                  <a:pt x="1019555" y="88391"/>
                </a:lnTo>
                <a:lnTo>
                  <a:pt x="997201" y="88542"/>
                </a:lnTo>
                <a:lnTo>
                  <a:pt x="997457" y="133350"/>
                </a:lnTo>
                <a:lnTo>
                  <a:pt x="1019555" y="12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4319657" y="1284122"/>
            <a:ext cx="1437640" cy="64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6000"/>
              </a:lnSpc>
            </a:pPr>
            <a:r>
              <a:rPr sz="2000" b="1" dirty="0">
                <a:latin typeface="Microsoft JhengHei" panose="020B0604030504040204" charset="-120"/>
                <a:cs typeface="Microsoft JhengHei" panose="020B0604030504040204" charset="-120"/>
              </a:rPr>
              <a:t>开关</a:t>
            </a:r>
            <a:r>
              <a:rPr sz="2000" b="1" spc="-15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000" b="1" spc="-5" dirty="0">
                <a:latin typeface="Microsoft JhengHei" panose="020B0604030504040204" charset="-120"/>
                <a:cs typeface="Microsoft JhengHei" panose="020B0604030504040204" charset="-120"/>
              </a:rPr>
              <a:t>从下面  拨至上面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867495" y="5427489"/>
            <a:ext cx="2388870" cy="64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6000"/>
              </a:lnSpc>
            </a:pPr>
            <a:r>
              <a:rPr sz="2000" b="1" spc="-5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R</a:t>
            </a:r>
            <a:r>
              <a:rPr sz="2000" b="1" spc="-10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000" b="1" spc="-5" dirty="0">
                <a:solidFill>
                  <a:srgbClr val="00B050"/>
                </a:solidFill>
                <a:latin typeface="Microsoft JhengHei" panose="020B0604030504040204" charset="-120"/>
                <a:cs typeface="Microsoft JhengHei" panose="020B0604030504040204" charset="-120"/>
              </a:rPr>
              <a:t>锁存器只</a:t>
            </a:r>
            <a:r>
              <a:rPr sz="2000" b="1" spc="0" dirty="0">
                <a:solidFill>
                  <a:srgbClr val="00B05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对</a:t>
            </a:r>
            <a:r>
              <a:rPr sz="2000" b="1" spc="-15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1950" b="1" spc="-7" baseline="-21000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000" b="1" spc="-5" dirty="0">
                <a:solidFill>
                  <a:srgbClr val="00B05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的第  一个负跳变响应。</a:t>
            </a:r>
            <a:endParaRPr sz="20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6437769" y="5434076"/>
            <a:ext cx="205740" cy="0"/>
          </a:xfrm>
          <a:custGeom>
            <a:avLst/>
            <a:gdLst/>
            <a:ahLst/>
            <a:cxnLst/>
            <a:rect l="l" t="t" r="r" b="b"/>
            <a:pathLst>
              <a:path w="205740">
                <a:moveTo>
                  <a:pt x="0" y="0"/>
                </a:moveTo>
                <a:lnTo>
                  <a:pt x="205727" y="0"/>
                </a:lnTo>
              </a:path>
            </a:pathLst>
          </a:custGeom>
          <a:ln w="19050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864239" y="4647691"/>
            <a:ext cx="424180" cy="691515"/>
          </a:xfrm>
          <a:custGeom>
            <a:avLst/>
            <a:gdLst/>
            <a:ahLst/>
            <a:cxnLst/>
            <a:rect l="l" t="t" r="r" b="b"/>
            <a:pathLst>
              <a:path w="424179" h="691514">
                <a:moveTo>
                  <a:pt x="72389" y="45720"/>
                </a:moveTo>
                <a:lnTo>
                  <a:pt x="0" y="0"/>
                </a:lnTo>
                <a:lnTo>
                  <a:pt x="6857" y="85344"/>
                </a:lnTo>
                <a:lnTo>
                  <a:pt x="24383" y="74746"/>
                </a:lnTo>
                <a:lnTo>
                  <a:pt x="24383" y="59436"/>
                </a:lnTo>
                <a:lnTo>
                  <a:pt x="41147" y="49530"/>
                </a:lnTo>
                <a:lnTo>
                  <a:pt x="47832" y="60568"/>
                </a:lnTo>
                <a:lnTo>
                  <a:pt x="72389" y="45720"/>
                </a:lnTo>
                <a:close/>
              </a:path>
              <a:path w="424179" h="691514">
                <a:moveTo>
                  <a:pt x="47832" y="60568"/>
                </a:moveTo>
                <a:lnTo>
                  <a:pt x="41147" y="49530"/>
                </a:lnTo>
                <a:lnTo>
                  <a:pt x="24383" y="59436"/>
                </a:lnTo>
                <a:lnTo>
                  <a:pt x="31180" y="70637"/>
                </a:lnTo>
                <a:lnTo>
                  <a:pt x="47832" y="60568"/>
                </a:lnTo>
                <a:close/>
              </a:path>
              <a:path w="424179" h="691514">
                <a:moveTo>
                  <a:pt x="31180" y="70637"/>
                </a:moveTo>
                <a:lnTo>
                  <a:pt x="24383" y="59436"/>
                </a:lnTo>
                <a:lnTo>
                  <a:pt x="24383" y="74746"/>
                </a:lnTo>
                <a:lnTo>
                  <a:pt x="31180" y="70637"/>
                </a:lnTo>
                <a:close/>
              </a:path>
              <a:path w="424179" h="691514">
                <a:moveTo>
                  <a:pt x="423671" y="681227"/>
                </a:moveTo>
                <a:lnTo>
                  <a:pt x="47832" y="60568"/>
                </a:lnTo>
                <a:lnTo>
                  <a:pt x="31180" y="70637"/>
                </a:lnTo>
                <a:lnTo>
                  <a:pt x="407669" y="691133"/>
                </a:lnTo>
                <a:lnTo>
                  <a:pt x="423671" y="68122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90"/>
          <p:cNvSpPr txBox="1"/>
          <p:nvPr/>
        </p:nvSpPr>
        <p:spPr>
          <a:xfrm>
            <a:off x="2782702" y="3261995"/>
            <a:ext cx="1057289" cy="1776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4365" marR="5080" indent="-622300" algn="r">
              <a:lnSpc>
                <a:spcPct val="71000"/>
              </a:lnSpc>
              <a:tabLst>
                <a:tab pos="667385" algn="l"/>
                <a:tab pos="895985" algn="l"/>
              </a:tabLst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Times New Roman" panose="02020503050405090304"/>
              </a:rPr>
              <a:t>		</a:t>
            </a:r>
            <a:r>
              <a:rPr sz="2400" b="1" u="heavy" dirty="0">
                <a:latin typeface="微软雅黑" panose="020B0503020204020204" charset="-122"/>
                <a:ea typeface="微软雅黑" panose="020B0503020204020204" charset="-122"/>
                <a:cs typeface="Times New Roman" panose="02020503050405090304"/>
              </a:rPr>
              <a:t> </a:t>
            </a: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Times New Roman" panose="02020503050405090304"/>
              </a:rPr>
              <a:t> </a:t>
            </a:r>
            <a:r>
              <a:rPr sz="2400" b="1" spc="-10" dirty="0">
                <a:latin typeface="微软雅黑" panose="020B0503020204020204" charset="-122"/>
                <a:ea typeface="微软雅黑" panose="020B0503020204020204" charset="-122"/>
                <a:cs typeface="Times New Roman" panose="02020503050405090304"/>
              </a:rPr>
              <a:t>S</a:t>
            </a:r>
            <a:r>
              <a:rPr sz="2400" b="1" baseline="-21000" dirty="0">
                <a:latin typeface="微软雅黑" panose="020B0503020204020204" charset="-122"/>
                <a:ea typeface="微软雅黑" panose="020B0503020204020204" charset="-122"/>
                <a:cs typeface="Times New Roman" panose="02020503050405090304"/>
              </a:rPr>
              <a:t>D</a:t>
            </a:r>
            <a:endParaRPr sz="2400" baseline="-21000" dirty="0">
              <a:latin typeface="微软雅黑" panose="020B0503020204020204" charset="-122"/>
              <a:ea typeface="微软雅黑" panose="020B0503020204020204" charset="-122"/>
              <a:cs typeface="Times New Roman" panose="02020503050405090304"/>
            </a:endParaRPr>
          </a:p>
          <a:p>
            <a:pPr marR="5080" algn="r">
              <a:lnSpc>
                <a:spcPct val="100000"/>
              </a:lnSpc>
              <a:spcBef>
                <a:spcPts val="1540"/>
              </a:spcBef>
            </a:pPr>
            <a:r>
              <a:rPr sz="2400" b="1" spc="-5" dirty="0">
                <a:latin typeface="微软雅黑" panose="020B0503020204020204" charset="-122"/>
                <a:ea typeface="微软雅黑" panose="020B0503020204020204" charset="-122"/>
                <a:cs typeface="Times New Roman" panose="02020503050405090304"/>
              </a:rPr>
              <a:t>R</a:t>
            </a:r>
            <a:r>
              <a:rPr sz="2400" b="1" baseline="-21000" dirty="0">
                <a:latin typeface="微软雅黑" panose="020B0503020204020204" charset="-122"/>
                <a:ea typeface="微软雅黑" panose="020B0503020204020204" charset="-122"/>
                <a:cs typeface="Times New Roman" panose="02020503050405090304"/>
              </a:rPr>
              <a:t>D</a:t>
            </a:r>
            <a:endParaRPr sz="2400" baseline="-21000" dirty="0">
              <a:latin typeface="微软雅黑" panose="020B0503020204020204" charset="-122"/>
              <a:ea typeface="微软雅黑" panose="020B0503020204020204" charset="-122"/>
              <a:cs typeface="Times New Roman" panose="02020503050405090304"/>
            </a:endParaRPr>
          </a:p>
          <a:p>
            <a:pPr marR="46990" algn="r">
              <a:lnSpc>
                <a:spcPct val="100000"/>
              </a:lnSpc>
              <a:spcBef>
                <a:spcPts val="2505"/>
              </a:spcBef>
            </a:pPr>
            <a:r>
              <a:rPr sz="2400" b="1" dirty="0">
                <a:latin typeface="微软雅黑" panose="020B0503020204020204" charset="-122"/>
                <a:ea typeface="微软雅黑" panose="020B0503020204020204" charset="-122"/>
                <a:cs typeface="Times New Roman" panose="02020503050405090304"/>
              </a:rPr>
              <a:t>Q</a:t>
            </a:r>
            <a:endParaRPr sz="2400" dirty="0">
              <a:latin typeface="微软雅黑" panose="020B0503020204020204" charset="-122"/>
              <a:ea typeface="微软雅黑" panose="020B0503020204020204" charset="-122"/>
              <a:cs typeface="Times New Roman" panose="02020503050405090304"/>
            </a:endParaRPr>
          </a:p>
        </p:txBody>
      </p:sp>
      <p:sp>
        <p:nvSpPr>
          <p:cNvPr id="107" name="object 53"/>
          <p:cNvSpPr/>
          <p:nvPr/>
        </p:nvSpPr>
        <p:spPr>
          <a:xfrm>
            <a:off x="3482733" y="334658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object 53"/>
          <p:cNvSpPr/>
          <p:nvPr/>
        </p:nvSpPr>
        <p:spPr>
          <a:xfrm>
            <a:off x="3482733" y="394284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808" y="922528"/>
            <a:ext cx="261683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505" dirty="0">
                <a:solidFill>
                  <a:srgbClr val="0070C0"/>
                </a:solidFill>
                <a:latin typeface="Lucida Sans" panose="020B0602030504020204"/>
                <a:cs typeface="Lucida Sans" panose="020B0602030504020204"/>
              </a:rPr>
              <a:t>·	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单脉冲发生器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70591" y="1259839"/>
            <a:ext cx="914400" cy="1371600"/>
          </a:xfrm>
          <a:custGeom>
            <a:avLst/>
            <a:gdLst/>
            <a:ahLst/>
            <a:cxnLst/>
            <a:rect l="l" t="t" r="r" b="b"/>
            <a:pathLst>
              <a:path w="914400" h="1371600">
                <a:moveTo>
                  <a:pt x="0" y="0"/>
                </a:moveTo>
                <a:lnTo>
                  <a:pt x="0" y="1371599"/>
                </a:lnTo>
                <a:lnTo>
                  <a:pt x="914400" y="1371599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3391" y="170789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4242" y="2167231"/>
            <a:ext cx="33528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C</a:t>
            </a: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61191" y="23014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19607" y="1509521"/>
            <a:ext cx="843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3095" algn="l"/>
              </a:tabLst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D	Q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59668" y="2135259"/>
            <a:ext cx="222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Q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84991" y="226034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1"/>
                </a:lnTo>
                <a:lnTo>
                  <a:pt x="73140" y="53054"/>
                </a:lnTo>
                <a:lnTo>
                  <a:pt x="76200" y="38100"/>
                </a:lnTo>
                <a:lnTo>
                  <a:pt x="73140" y="23145"/>
                </a:lnTo>
                <a:lnTo>
                  <a:pt x="64865" y="11049"/>
                </a:lnTo>
                <a:lnTo>
                  <a:pt x="52732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70591" y="217423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0591" y="232663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4079" y="1544573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D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80047" y="2511600"/>
            <a:ext cx="5759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CLK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04191" y="1259839"/>
            <a:ext cx="914400" cy="1371600"/>
          </a:xfrm>
          <a:custGeom>
            <a:avLst/>
            <a:gdLst/>
            <a:ahLst/>
            <a:cxnLst/>
            <a:rect l="l" t="t" r="r" b="b"/>
            <a:pathLst>
              <a:path w="914400" h="1371600">
                <a:moveTo>
                  <a:pt x="0" y="0"/>
                </a:moveTo>
                <a:lnTo>
                  <a:pt x="0" y="1371600"/>
                </a:lnTo>
                <a:lnTo>
                  <a:pt x="914400" y="13716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97842" y="2167231"/>
            <a:ext cx="33528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C</a:t>
            </a: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37641" y="164083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53207" y="1509521"/>
            <a:ext cx="843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3095" algn="l"/>
              </a:tabLst>
            </a:pPr>
            <a:r>
              <a:rPr sz="20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D	Q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93268" y="2154290"/>
            <a:ext cx="222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Q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18591" y="22793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1"/>
                </a:lnTo>
                <a:lnTo>
                  <a:pt x="73140" y="53054"/>
                </a:lnTo>
                <a:lnTo>
                  <a:pt x="76200" y="38100"/>
                </a:lnTo>
                <a:lnTo>
                  <a:pt x="73140" y="23145"/>
                </a:lnTo>
                <a:lnTo>
                  <a:pt x="64865" y="11049"/>
                </a:lnTo>
                <a:lnTo>
                  <a:pt x="52732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04191" y="217423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004191" y="2326639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5240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84991" y="1640839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1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23191" y="2326639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09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23191" y="2326639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89591" y="2326639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489591" y="2326639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80291" y="1107439"/>
            <a:ext cx="76200" cy="571500"/>
          </a:xfrm>
          <a:custGeom>
            <a:avLst/>
            <a:gdLst/>
            <a:ahLst/>
            <a:cxnLst/>
            <a:rect l="l" t="t" r="r" b="b"/>
            <a:pathLst>
              <a:path w="76200" h="571500">
                <a:moveTo>
                  <a:pt x="76200" y="533400"/>
                </a:moveTo>
                <a:lnTo>
                  <a:pt x="73140" y="518767"/>
                </a:lnTo>
                <a:lnTo>
                  <a:pt x="64865" y="506634"/>
                </a:lnTo>
                <a:lnTo>
                  <a:pt x="52732" y="498359"/>
                </a:lnTo>
                <a:lnTo>
                  <a:pt x="38100" y="495300"/>
                </a:lnTo>
                <a:lnTo>
                  <a:pt x="23145" y="498359"/>
                </a:lnTo>
                <a:lnTo>
                  <a:pt x="11049" y="506634"/>
                </a:lnTo>
                <a:lnTo>
                  <a:pt x="2952" y="518767"/>
                </a:lnTo>
                <a:lnTo>
                  <a:pt x="0" y="533400"/>
                </a:lnTo>
                <a:lnTo>
                  <a:pt x="2952" y="548354"/>
                </a:lnTo>
                <a:lnTo>
                  <a:pt x="11049" y="560451"/>
                </a:lnTo>
                <a:lnTo>
                  <a:pt x="23145" y="568547"/>
                </a:lnTo>
                <a:lnTo>
                  <a:pt x="28193" y="569544"/>
                </a:lnTo>
                <a:lnTo>
                  <a:pt x="28193" y="533400"/>
                </a:lnTo>
                <a:lnTo>
                  <a:pt x="47243" y="533400"/>
                </a:lnTo>
                <a:lnTo>
                  <a:pt x="47243" y="569654"/>
                </a:lnTo>
                <a:lnTo>
                  <a:pt x="52732" y="568547"/>
                </a:lnTo>
                <a:lnTo>
                  <a:pt x="64865" y="560451"/>
                </a:lnTo>
                <a:lnTo>
                  <a:pt x="73140" y="548354"/>
                </a:lnTo>
                <a:lnTo>
                  <a:pt x="76200" y="533400"/>
                </a:lnTo>
                <a:close/>
              </a:path>
              <a:path w="76200" h="571500">
                <a:moveTo>
                  <a:pt x="47243" y="497212"/>
                </a:moveTo>
                <a:lnTo>
                  <a:pt x="47243" y="0"/>
                </a:lnTo>
                <a:lnTo>
                  <a:pt x="28193" y="0"/>
                </a:lnTo>
                <a:lnTo>
                  <a:pt x="28193" y="497326"/>
                </a:lnTo>
                <a:lnTo>
                  <a:pt x="38100" y="495300"/>
                </a:lnTo>
                <a:lnTo>
                  <a:pt x="47243" y="497212"/>
                </a:lnTo>
                <a:close/>
              </a:path>
              <a:path w="76200" h="571500">
                <a:moveTo>
                  <a:pt x="47243" y="569654"/>
                </a:moveTo>
                <a:lnTo>
                  <a:pt x="47243" y="533400"/>
                </a:lnTo>
                <a:lnTo>
                  <a:pt x="28193" y="533400"/>
                </a:lnTo>
                <a:lnTo>
                  <a:pt x="28193" y="569544"/>
                </a:lnTo>
                <a:lnTo>
                  <a:pt x="38100" y="571500"/>
                </a:lnTo>
                <a:lnTo>
                  <a:pt x="47243" y="569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18391" y="1107439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3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80591" y="1336039"/>
            <a:ext cx="0" cy="990600"/>
          </a:xfrm>
          <a:custGeom>
            <a:avLst/>
            <a:gdLst/>
            <a:ahLst/>
            <a:cxnLst/>
            <a:rect l="l" t="t" r="r" b="b"/>
            <a:pathLst>
              <a:path h="990600">
                <a:moveTo>
                  <a:pt x="0" y="990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80591" y="133603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75791" y="1107439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85391" y="955039"/>
            <a:ext cx="304800" cy="609600"/>
          </a:xfrm>
          <a:custGeom>
            <a:avLst/>
            <a:gdLst/>
            <a:ahLst/>
            <a:cxnLst/>
            <a:rect l="l" t="t" r="r" b="b"/>
            <a:pathLst>
              <a:path w="304800" h="609600">
                <a:moveTo>
                  <a:pt x="0" y="0"/>
                </a:moveTo>
                <a:lnTo>
                  <a:pt x="0" y="609600"/>
                </a:lnTo>
                <a:lnTo>
                  <a:pt x="304800" y="6096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064887" y="955040"/>
            <a:ext cx="2159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290191" y="1221739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93192" y="48006"/>
                </a:moveTo>
                <a:lnTo>
                  <a:pt x="393192" y="28956"/>
                </a:lnTo>
                <a:lnTo>
                  <a:pt x="0" y="28956"/>
                </a:lnTo>
                <a:lnTo>
                  <a:pt x="0" y="48006"/>
                </a:lnTo>
                <a:lnTo>
                  <a:pt x="393192" y="48006"/>
                </a:lnTo>
                <a:close/>
              </a:path>
              <a:path w="457200" h="76200">
                <a:moveTo>
                  <a:pt x="457200" y="38100"/>
                </a:moveTo>
                <a:lnTo>
                  <a:pt x="381000" y="0"/>
                </a:lnTo>
                <a:lnTo>
                  <a:pt x="381000" y="28956"/>
                </a:lnTo>
                <a:lnTo>
                  <a:pt x="393192" y="28956"/>
                </a:lnTo>
                <a:lnTo>
                  <a:pt x="393192" y="70103"/>
                </a:lnTo>
                <a:lnTo>
                  <a:pt x="457200" y="38100"/>
                </a:lnTo>
                <a:close/>
              </a:path>
              <a:path w="457200" h="76200">
                <a:moveTo>
                  <a:pt x="393192" y="70103"/>
                </a:moveTo>
                <a:lnTo>
                  <a:pt x="393192" y="48006"/>
                </a:lnTo>
                <a:lnTo>
                  <a:pt x="381000" y="48006"/>
                </a:lnTo>
                <a:lnTo>
                  <a:pt x="381000" y="76200"/>
                </a:lnTo>
                <a:lnTo>
                  <a:pt x="393192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000885" y="1235202"/>
            <a:ext cx="30543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1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67429" y="1966721"/>
            <a:ext cx="30543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2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051941" y="198373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882513" y="1068323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Y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727591" y="2860039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2895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94791" y="2326639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24215" y="389255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929015" y="358775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29015" y="358775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10015" y="358775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10015" y="389255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14815" y="358775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14815" y="358775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995815" y="358775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95815" y="389255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00615" y="358775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00615" y="358775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81615" y="358775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81615" y="389255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986415" y="358775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986415" y="358775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67415" y="358775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67415" y="389255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72215" y="358775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72215" y="358775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053215" y="358775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053215" y="389255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58015" y="358775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58015" y="358775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739015" y="358775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39015" y="389255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43815" y="358775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43815" y="358775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424815" y="358775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24215" y="434975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462415" y="412115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462415" y="4121150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138815" y="412115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138815" y="434975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0" y="0"/>
                </a:moveTo>
                <a:lnTo>
                  <a:pt x="26669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424815" y="389255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614815" y="3282950"/>
            <a:ext cx="0" cy="3067050"/>
          </a:xfrm>
          <a:custGeom>
            <a:avLst/>
            <a:gdLst/>
            <a:ahLst/>
            <a:cxnLst/>
            <a:rect l="l" t="t" r="r" b="b"/>
            <a:pathLst>
              <a:path h="3067050">
                <a:moveTo>
                  <a:pt x="0" y="0"/>
                </a:moveTo>
                <a:lnTo>
                  <a:pt x="0" y="3067050"/>
                </a:lnTo>
              </a:path>
            </a:pathLst>
          </a:custGeom>
          <a:ln w="12700">
            <a:solidFill>
              <a:srgbClr val="00B0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97567" y="3282950"/>
            <a:ext cx="3175" cy="3036570"/>
          </a:xfrm>
          <a:custGeom>
            <a:avLst/>
            <a:gdLst/>
            <a:ahLst/>
            <a:cxnLst/>
            <a:rect l="l" t="t" r="r" b="b"/>
            <a:pathLst>
              <a:path w="3175" h="3036570">
                <a:moveTo>
                  <a:pt x="3047" y="0"/>
                </a:moveTo>
                <a:lnTo>
                  <a:pt x="0" y="3036570"/>
                </a:lnTo>
              </a:path>
            </a:pathLst>
          </a:custGeom>
          <a:ln w="9525">
            <a:solidFill>
              <a:srgbClr val="00B0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72215" y="3892550"/>
            <a:ext cx="0" cy="1259205"/>
          </a:xfrm>
          <a:custGeom>
            <a:avLst/>
            <a:gdLst/>
            <a:ahLst/>
            <a:cxnLst/>
            <a:rect l="l" t="t" r="r" b="b"/>
            <a:pathLst>
              <a:path h="1259204">
                <a:moveTo>
                  <a:pt x="0" y="0"/>
                </a:moveTo>
                <a:lnTo>
                  <a:pt x="0" y="1258824"/>
                </a:lnTo>
              </a:path>
            </a:pathLst>
          </a:custGeom>
          <a:ln w="9525">
            <a:solidFill>
              <a:srgbClr val="00B0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58015" y="3892550"/>
            <a:ext cx="0" cy="2075180"/>
          </a:xfrm>
          <a:custGeom>
            <a:avLst/>
            <a:gdLst/>
            <a:ahLst/>
            <a:cxnLst/>
            <a:rect l="l" t="t" r="r" b="b"/>
            <a:pathLst>
              <a:path h="2075179">
                <a:moveTo>
                  <a:pt x="0" y="0"/>
                </a:moveTo>
                <a:lnTo>
                  <a:pt x="0" y="2074926"/>
                </a:lnTo>
              </a:path>
            </a:pathLst>
          </a:custGeom>
          <a:ln w="9525">
            <a:solidFill>
              <a:srgbClr val="00B0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624215" y="487934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14815" y="457454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614815" y="4574540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672215" y="457454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72215" y="4879340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5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24215" y="5586476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300615" y="558647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00615" y="5815076"/>
            <a:ext cx="2057400" cy="0"/>
          </a:xfrm>
          <a:custGeom>
            <a:avLst/>
            <a:gdLst/>
            <a:ahLst/>
            <a:cxnLst/>
            <a:rect l="l" t="t" r="r" b="b"/>
            <a:pathLst>
              <a:path w="2057400">
                <a:moveTo>
                  <a:pt x="0" y="0"/>
                </a:moveTo>
                <a:lnTo>
                  <a:pt x="2057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358015" y="558647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358015" y="5586476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7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24215" y="6348476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1905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614815" y="611987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614815" y="6119876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1905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300615" y="611987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00615" y="6348476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199" y="0"/>
                </a:lnTo>
              </a:path>
            </a:pathLst>
          </a:custGeom>
          <a:ln w="1905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386215" y="592937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165354" y="47244"/>
                </a:moveTo>
                <a:lnTo>
                  <a:pt x="165354" y="28194"/>
                </a:lnTo>
                <a:lnTo>
                  <a:pt x="0" y="28194"/>
                </a:lnTo>
                <a:lnTo>
                  <a:pt x="0" y="47244"/>
                </a:lnTo>
                <a:lnTo>
                  <a:pt x="165354" y="47244"/>
                </a:lnTo>
                <a:close/>
              </a:path>
              <a:path w="228600" h="76200">
                <a:moveTo>
                  <a:pt x="228600" y="38100"/>
                </a:moveTo>
                <a:lnTo>
                  <a:pt x="152400" y="0"/>
                </a:lnTo>
                <a:lnTo>
                  <a:pt x="152400" y="28194"/>
                </a:lnTo>
                <a:lnTo>
                  <a:pt x="165354" y="28194"/>
                </a:lnTo>
                <a:lnTo>
                  <a:pt x="165354" y="69723"/>
                </a:lnTo>
                <a:lnTo>
                  <a:pt x="228600" y="38100"/>
                </a:lnTo>
                <a:close/>
              </a:path>
              <a:path w="228600" h="76200">
                <a:moveTo>
                  <a:pt x="165354" y="69723"/>
                </a:moveTo>
                <a:lnTo>
                  <a:pt x="165354" y="47244"/>
                </a:lnTo>
                <a:lnTo>
                  <a:pt x="152400" y="47244"/>
                </a:lnTo>
                <a:lnTo>
                  <a:pt x="152400" y="76200"/>
                </a:lnTo>
                <a:lnTo>
                  <a:pt x="165354" y="69723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300615" y="592937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76200" y="28194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8194"/>
                </a:lnTo>
                <a:lnTo>
                  <a:pt x="76200" y="28194"/>
                </a:lnTo>
                <a:close/>
              </a:path>
              <a:path w="228600" h="76200">
                <a:moveTo>
                  <a:pt x="228600" y="47244"/>
                </a:moveTo>
                <a:lnTo>
                  <a:pt x="228600" y="28194"/>
                </a:lnTo>
                <a:lnTo>
                  <a:pt x="63246" y="28194"/>
                </a:lnTo>
                <a:lnTo>
                  <a:pt x="63246" y="47244"/>
                </a:lnTo>
                <a:lnTo>
                  <a:pt x="228600" y="47244"/>
                </a:lnTo>
                <a:close/>
              </a:path>
              <a:path w="228600" h="76200">
                <a:moveTo>
                  <a:pt x="76200" y="76200"/>
                </a:moveTo>
                <a:lnTo>
                  <a:pt x="76200" y="47244"/>
                </a:lnTo>
                <a:lnTo>
                  <a:pt x="63246" y="47244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934853" y="3663188"/>
            <a:ext cx="6864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CLK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890907" y="5789674"/>
            <a:ext cx="110489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t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975489" y="5941821"/>
            <a:ext cx="14478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w</a:t>
            </a:r>
            <a:endParaRPr sz="13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2386215" y="3321050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165353" y="47244"/>
                </a:moveTo>
                <a:lnTo>
                  <a:pt x="165353" y="28194"/>
                </a:lnTo>
                <a:lnTo>
                  <a:pt x="0" y="28194"/>
                </a:lnTo>
                <a:lnTo>
                  <a:pt x="0" y="47244"/>
                </a:lnTo>
                <a:lnTo>
                  <a:pt x="165353" y="47244"/>
                </a:lnTo>
                <a:close/>
              </a:path>
              <a:path w="228600" h="76200">
                <a:moveTo>
                  <a:pt x="228600" y="38100"/>
                </a:moveTo>
                <a:lnTo>
                  <a:pt x="152400" y="0"/>
                </a:lnTo>
                <a:lnTo>
                  <a:pt x="152400" y="28194"/>
                </a:lnTo>
                <a:lnTo>
                  <a:pt x="165353" y="28194"/>
                </a:lnTo>
                <a:lnTo>
                  <a:pt x="165353" y="69723"/>
                </a:lnTo>
                <a:lnTo>
                  <a:pt x="228600" y="38100"/>
                </a:lnTo>
                <a:close/>
              </a:path>
              <a:path w="228600" h="76200">
                <a:moveTo>
                  <a:pt x="165353" y="69723"/>
                </a:moveTo>
                <a:lnTo>
                  <a:pt x="165353" y="47244"/>
                </a:lnTo>
                <a:lnTo>
                  <a:pt x="152400" y="47244"/>
                </a:lnTo>
                <a:lnTo>
                  <a:pt x="152400" y="76200"/>
                </a:lnTo>
                <a:lnTo>
                  <a:pt x="1653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00615" y="3321050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76200" y="28194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8194"/>
                </a:lnTo>
                <a:lnTo>
                  <a:pt x="76200" y="28194"/>
                </a:lnTo>
                <a:close/>
              </a:path>
              <a:path w="228600" h="76200">
                <a:moveTo>
                  <a:pt x="228600" y="47244"/>
                </a:moveTo>
                <a:lnTo>
                  <a:pt x="228600" y="28194"/>
                </a:lnTo>
                <a:lnTo>
                  <a:pt x="63246" y="28194"/>
                </a:lnTo>
                <a:lnTo>
                  <a:pt x="63246" y="47244"/>
                </a:lnTo>
                <a:lnTo>
                  <a:pt x="228600" y="47244"/>
                </a:lnTo>
                <a:close/>
              </a:path>
              <a:path w="228600" h="76200">
                <a:moveTo>
                  <a:pt x="76200" y="76200"/>
                </a:moveTo>
                <a:lnTo>
                  <a:pt x="76200" y="47244"/>
                </a:lnTo>
                <a:lnTo>
                  <a:pt x="63246" y="47244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2877953" y="3166871"/>
            <a:ext cx="26797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T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c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108341" y="5605526"/>
            <a:ext cx="215900" cy="0"/>
          </a:xfrm>
          <a:custGeom>
            <a:avLst/>
            <a:gdLst/>
            <a:ahLst/>
            <a:cxnLst/>
            <a:rect l="l" t="t" r="r" b="b"/>
            <a:pathLst>
              <a:path w="215900">
                <a:moveTo>
                  <a:pt x="0" y="0"/>
                </a:moveTo>
                <a:lnTo>
                  <a:pt x="21564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-5" dirty="0"/>
              <a:t>触发器应用举例</a:t>
            </a:r>
          </a:p>
        </p:txBody>
      </p:sp>
      <p:sp>
        <p:nvSpPr>
          <p:cNvPr id="104" name="object 104"/>
          <p:cNvSpPr/>
          <p:nvPr/>
        </p:nvSpPr>
        <p:spPr>
          <a:xfrm>
            <a:off x="1606689" y="5367020"/>
            <a:ext cx="1694180" cy="0"/>
          </a:xfrm>
          <a:custGeom>
            <a:avLst/>
            <a:gdLst/>
            <a:ahLst/>
            <a:cxnLst/>
            <a:rect l="l" t="t" r="r" b="b"/>
            <a:pathLst>
              <a:path w="1694179">
                <a:moveTo>
                  <a:pt x="0" y="0"/>
                </a:moveTo>
                <a:lnTo>
                  <a:pt x="169392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00615" y="506222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297567" y="5062220"/>
            <a:ext cx="2060575" cy="0"/>
          </a:xfrm>
          <a:custGeom>
            <a:avLst/>
            <a:gdLst/>
            <a:ahLst/>
            <a:cxnLst/>
            <a:rect l="l" t="t" r="r" b="b"/>
            <a:pathLst>
              <a:path w="2060575">
                <a:moveTo>
                  <a:pt x="0" y="0"/>
                </a:moveTo>
                <a:lnTo>
                  <a:pt x="206044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358015" y="506222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358015" y="5367020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7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1082681" y="4066926"/>
            <a:ext cx="436245" cy="2464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00">
              <a:lnSpc>
                <a:spcPct val="124000"/>
              </a:lnSpc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D  Q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1</a:t>
            </a:r>
            <a:endParaRPr sz="2400" baseline="-21000">
              <a:latin typeface="Times New Roman" panose="02020503050405090304"/>
              <a:cs typeface="Times New Roman" panose="02020503050405090304"/>
            </a:endParaRPr>
          </a:p>
          <a:p>
            <a:pPr marL="12700" marR="65405" indent="-11430" algn="ctr">
              <a:lnSpc>
                <a:spcPct val="115000"/>
              </a:lnSpc>
              <a:spcBef>
                <a:spcPts val="735"/>
              </a:spcBef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baseline="-21000" dirty="0">
                <a:latin typeface="Times New Roman" panose="02020503050405090304"/>
                <a:cs typeface="Times New Roman" panose="02020503050405090304"/>
              </a:rPr>
              <a:t>2  </a:t>
            </a: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baseline="-21000" dirty="0">
                <a:latin typeface="Times New Roman" panose="02020503050405090304"/>
                <a:cs typeface="Times New Roman" panose="02020503050405090304"/>
              </a:rPr>
              <a:t>2</a:t>
            </a:r>
            <a:endParaRPr sz="2400" baseline="-21000">
              <a:latin typeface="Times New Roman" panose="02020503050405090304"/>
              <a:cs typeface="Times New Roman" panose="02020503050405090304"/>
            </a:endParaRPr>
          </a:p>
          <a:p>
            <a:pPr marR="54610" algn="ctr">
              <a:lnSpc>
                <a:spcPct val="100000"/>
              </a:lnSpc>
              <a:spcBef>
                <a:spcPts val="1915"/>
              </a:spcBef>
            </a:pPr>
            <a:r>
              <a:rPr sz="24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Y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721054" y="3616939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 panose="02020503050405090304"/>
                <a:cs typeface="Times New Roman" panose="02020503050405090304"/>
              </a:rPr>
              <a:t>2</a:t>
            </a:r>
            <a:endParaRPr sz="16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035190" y="3625342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 panose="02020503050405090304"/>
                <a:cs typeface="Times New Roman" panose="02020503050405090304"/>
              </a:rPr>
              <a:t>1</a:t>
            </a:r>
            <a:endParaRPr sz="16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3437273" y="3638302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 panose="02020503050405090304"/>
                <a:cs typeface="Times New Roman" panose="02020503050405090304"/>
              </a:rPr>
              <a:t>3</a:t>
            </a:r>
            <a:endParaRPr sz="16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102507" y="3628394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 panose="02020503050405090304"/>
                <a:cs typeface="Times New Roman" panose="02020503050405090304"/>
              </a:rPr>
              <a:t>4</a:t>
            </a:r>
            <a:endParaRPr sz="16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807353" y="3619258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 panose="02020503050405090304"/>
                <a:cs typeface="Times New Roman" panose="02020503050405090304"/>
              </a:rPr>
              <a:t>5</a:t>
            </a:r>
            <a:endParaRPr sz="16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493156" y="3628394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 panose="02020503050405090304"/>
                <a:cs typeface="Times New Roman" panose="02020503050405090304"/>
              </a:rPr>
              <a:t>6</a:t>
            </a:r>
            <a:endParaRPr sz="16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161421" y="3628394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 panose="02020503050405090304"/>
                <a:cs typeface="Times New Roman" panose="02020503050405090304"/>
              </a:rPr>
              <a:t>7</a:t>
            </a:r>
            <a:endParaRPr sz="1600">
              <a:latin typeface="Times New Roman" panose="02020503050405090304"/>
              <a:cs typeface="Times New Roman" panose="020205030504050903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923" y="166635"/>
            <a:ext cx="8616315" cy="410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07895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同步时序逻辑电路的分析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 panose="02020503050405090304"/>
              <a:cs typeface="Times New Roman" panose="02020503050405090304"/>
            </a:endParaRPr>
          </a:p>
          <a:p>
            <a:pPr marL="12700" marR="5080" indent="622300">
              <a:lnSpc>
                <a:spcPct val="152000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由于在同步时序电路中，各触发器的动作变化是在  </a:t>
            </a:r>
            <a:r>
              <a:rPr sz="2800" b="1" spc="-5" dirty="0">
                <a:solidFill>
                  <a:srgbClr val="CC0000"/>
                </a:solidFill>
                <a:latin typeface="Times New Roman" panose="02020503050405090304"/>
                <a:cs typeface="Times New Roman" panose="02020503050405090304"/>
              </a:rPr>
              <a:t>CL</a:t>
            </a:r>
            <a:r>
              <a:rPr sz="2800" b="1" spc="-10" dirty="0">
                <a:solidFill>
                  <a:srgbClr val="CC0000"/>
                </a:solidFill>
                <a:latin typeface="Times New Roman" panose="02020503050405090304"/>
                <a:cs typeface="Times New Roman" panose="02020503050405090304"/>
              </a:rPr>
              <a:t>K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脉冲作用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下</a:t>
            </a:r>
            <a:r>
              <a:rPr sz="2800" b="1" spc="-1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同</a:t>
            </a:r>
            <a:r>
              <a:rPr sz="2800" b="1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时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发生的，因此，在同步电路的分析  中，只要知道了在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当前状态下各触发器的输入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（即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驱动  信号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），就能根据触发器的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特性方程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，求得电路的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下一  个状态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，最终找到电路的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状态转换规律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923" y="1026919"/>
            <a:ext cx="8778875" cy="487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">
              <a:lnSpc>
                <a:spcPct val="100000"/>
              </a:lnSpc>
              <a:tabLst>
                <a:tab pos="485775" algn="l"/>
              </a:tabLst>
            </a:pPr>
            <a:r>
              <a:rPr sz="2800" spc="505" dirty="0">
                <a:solidFill>
                  <a:srgbClr val="0070C0"/>
                </a:solidFill>
                <a:latin typeface="Lucida Sans" panose="020B0602030504020204"/>
                <a:cs typeface="Lucida Sans" panose="020B0602030504020204"/>
              </a:rPr>
              <a:t>·	</a:t>
            </a:r>
            <a:r>
              <a:rPr sz="2800" b="1" spc="-5" dirty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分析步骤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469900" marR="5080" indent="-457835">
              <a:lnSpc>
                <a:spcPct val="120000"/>
              </a:lnSpc>
              <a:spcBef>
                <a:spcPts val="1460"/>
              </a:spcBef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(1)</a:t>
            </a:r>
            <a:r>
              <a:rPr sz="2800" b="1" spc="-41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列出时序电路的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输出方程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驱动方程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(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即该时序电路中  </a:t>
            </a:r>
            <a:r>
              <a:rPr sz="28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组合电路部分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的逻辑函数表达式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)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；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545465" marR="78105" indent="-533400">
              <a:lnSpc>
                <a:spcPct val="120000"/>
              </a:lnSpc>
              <a:spcBef>
                <a:spcPts val="430"/>
              </a:spcBef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(2)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将上一步所得的</a:t>
            </a:r>
            <a:r>
              <a:rPr sz="28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驱动方程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代入触发器的</a:t>
            </a:r>
            <a:r>
              <a:rPr sz="28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特性方程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，导  出电路的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状态方程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；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8575">
              <a:lnSpc>
                <a:spcPct val="100000"/>
              </a:lnSpc>
              <a:spcBef>
                <a:spcPts val="1715"/>
              </a:spcBef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(3)</a:t>
            </a:r>
            <a:r>
              <a:rPr sz="2800" b="1" spc="-4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根据</a:t>
            </a:r>
            <a:r>
              <a:rPr sz="28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状态方程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8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输出方程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，列出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状态表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；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Times New Roman" panose="02020503050405090304"/>
              <a:cs typeface="Times New Roman" panose="02020503050405090304"/>
            </a:endParaRPr>
          </a:p>
          <a:p>
            <a:pPr marL="28575">
              <a:lnSpc>
                <a:spcPct val="100000"/>
              </a:lnSpc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(4)</a:t>
            </a:r>
            <a:r>
              <a:rPr sz="2800" b="1" spc="-5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根据</a:t>
            </a:r>
            <a:r>
              <a:rPr sz="28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状态表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画出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状态图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或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时序图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；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8575">
              <a:lnSpc>
                <a:spcPct val="100000"/>
              </a:lnSpc>
              <a:spcBef>
                <a:spcPts val="2315"/>
              </a:spcBef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(5)</a:t>
            </a:r>
            <a:r>
              <a:rPr sz="2800" b="1" spc="-1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由</a:t>
            </a:r>
            <a:r>
              <a:rPr sz="28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状态表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或</a:t>
            </a:r>
            <a:r>
              <a:rPr sz="28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状态图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(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或</a:t>
            </a:r>
            <a:r>
              <a:rPr sz="2800" b="1" spc="-5" dirty="0">
                <a:solidFill>
                  <a:srgbClr val="CC0000"/>
                </a:solidFill>
                <a:latin typeface="微软雅黑" panose="020B0503020204020204" charset="-122"/>
                <a:cs typeface="微软雅黑" panose="020B0503020204020204" charset="-122"/>
              </a:rPr>
              <a:t>时序图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)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说明电路的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逻辑功能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3135" y="131445"/>
            <a:ext cx="4139565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ts val="3295"/>
              </a:lnSpc>
            </a:pPr>
            <a:r>
              <a:rPr spc="-5" dirty="0"/>
              <a:t>同步时序逻辑电路的分析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4698" y="1961642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05657" y="1982470"/>
            <a:ext cx="24320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 panose="02020503050405090304"/>
                <a:cs typeface="Times New Roman" panose="02020503050405090304"/>
              </a:rPr>
              <a:t>=1</a:t>
            </a:r>
            <a:endParaRPr sz="16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2298" y="394284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53257" y="3963670"/>
            <a:ext cx="24320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 panose="02020503050405090304"/>
                <a:cs typeface="Times New Roman" panose="02020503050405090304"/>
              </a:rPr>
              <a:t>=1</a:t>
            </a:r>
            <a:endParaRPr sz="16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40498" y="392379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91457" y="3944620"/>
            <a:ext cx="19494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16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78698" y="3942841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0"/>
                </a:moveTo>
                <a:lnTo>
                  <a:pt x="0" y="381000"/>
                </a:lnTo>
                <a:lnTo>
                  <a:pt x="685800" y="381000"/>
                </a:lnTo>
                <a:lnTo>
                  <a:pt x="685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053705" y="3977005"/>
            <a:ext cx="511175" cy="24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385" dirty="0">
                <a:latin typeface="微软雅黑" panose="020B0503020204020204" charset="-122"/>
                <a:cs typeface="微软雅黑" panose="020B0503020204020204" charset="-122"/>
              </a:rPr>
              <a:t>≥</a:t>
            </a:r>
            <a:r>
              <a:rPr sz="1600" b="1" dirty="0">
                <a:latin typeface="Times New Roman" panose="02020503050405090304"/>
                <a:cs typeface="Times New Roman" panose="02020503050405090304"/>
              </a:rPr>
              <a:t>1</a:t>
            </a:r>
            <a:endParaRPr sz="16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16698" y="2704592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0" y="0"/>
                </a:moveTo>
                <a:lnTo>
                  <a:pt x="0" y="762000"/>
                </a:lnTo>
                <a:lnTo>
                  <a:pt x="1447800" y="762000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64448" y="384759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9" y="73247"/>
                </a:lnTo>
                <a:lnTo>
                  <a:pt x="65155" y="65150"/>
                </a:lnTo>
                <a:lnTo>
                  <a:pt x="73249" y="53054"/>
                </a:lnTo>
                <a:lnTo>
                  <a:pt x="76200" y="38100"/>
                </a:lnTo>
                <a:lnTo>
                  <a:pt x="73249" y="23467"/>
                </a:lnTo>
                <a:lnTo>
                  <a:pt x="65155" y="11334"/>
                </a:lnTo>
                <a:lnTo>
                  <a:pt x="53059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83498" y="346659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21498" y="346659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26298" y="339039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76200"/>
                </a:moveTo>
                <a:lnTo>
                  <a:pt x="76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02498" y="339039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64398" y="346659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9" y="73247"/>
                </a:lnTo>
                <a:lnTo>
                  <a:pt x="65155" y="65150"/>
                </a:lnTo>
                <a:lnTo>
                  <a:pt x="73249" y="53054"/>
                </a:lnTo>
                <a:lnTo>
                  <a:pt x="76200" y="38100"/>
                </a:lnTo>
                <a:lnTo>
                  <a:pt x="73249" y="23467"/>
                </a:lnTo>
                <a:lnTo>
                  <a:pt x="65155" y="11334"/>
                </a:lnTo>
                <a:lnTo>
                  <a:pt x="53059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02498" y="354279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68898" y="3695191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2133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83298" y="2323592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16001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21498" y="2552192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88098" y="2552192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533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88098" y="2323592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59698" y="262839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1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9" y="73247"/>
                </a:lnTo>
                <a:lnTo>
                  <a:pt x="65155" y="65150"/>
                </a:lnTo>
                <a:lnTo>
                  <a:pt x="73249" y="53054"/>
                </a:lnTo>
                <a:lnTo>
                  <a:pt x="76200" y="38100"/>
                </a:lnTo>
                <a:lnTo>
                  <a:pt x="73249" y="23467"/>
                </a:lnTo>
                <a:lnTo>
                  <a:pt x="65155" y="11334"/>
                </a:lnTo>
                <a:lnTo>
                  <a:pt x="53059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97798" y="2475992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329557" y="2666491"/>
            <a:ext cx="2032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05895" y="2666491"/>
            <a:ext cx="2032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72407" y="3138093"/>
            <a:ext cx="2540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1J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78679" y="3123691"/>
            <a:ext cx="3175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1K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59655" y="3066541"/>
            <a:ext cx="30543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C1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031098" y="430479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68898" y="4609591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2362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12098" y="430479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68898" y="4761991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27432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535798" y="4304791"/>
            <a:ext cx="76200" cy="495300"/>
          </a:xfrm>
          <a:custGeom>
            <a:avLst/>
            <a:gdLst/>
            <a:ahLst/>
            <a:cxnLst/>
            <a:rect l="l" t="t" r="r" b="b"/>
            <a:pathLst>
              <a:path w="76200" h="495300">
                <a:moveTo>
                  <a:pt x="76200" y="457200"/>
                </a:moveTo>
                <a:lnTo>
                  <a:pt x="73249" y="442567"/>
                </a:lnTo>
                <a:lnTo>
                  <a:pt x="65155" y="430434"/>
                </a:lnTo>
                <a:lnTo>
                  <a:pt x="53059" y="422159"/>
                </a:lnTo>
                <a:lnTo>
                  <a:pt x="38100" y="419100"/>
                </a:lnTo>
                <a:lnTo>
                  <a:pt x="23467" y="422159"/>
                </a:lnTo>
                <a:lnTo>
                  <a:pt x="11334" y="430434"/>
                </a:lnTo>
                <a:lnTo>
                  <a:pt x="3059" y="442567"/>
                </a:lnTo>
                <a:lnTo>
                  <a:pt x="0" y="457200"/>
                </a:lnTo>
                <a:lnTo>
                  <a:pt x="3059" y="472154"/>
                </a:lnTo>
                <a:lnTo>
                  <a:pt x="11334" y="484250"/>
                </a:lnTo>
                <a:lnTo>
                  <a:pt x="23467" y="492347"/>
                </a:lnTo>
                <a:lnTo>
                  <a:pt x="28968" y="493457"/>
                </a:lnTo>
                <a:lnTo>
                  <a:pt x="28968" y="457200"/>
                </a:lnTo>
                <a:lnTo>
                  <a:pt x="48018" y="457200"/>
                </a:lnTo>
                <a:lnTo>
                  <a:pt x="48018" y="493342"/>
                </a:lnTo>
                <a:lnTo>
                  <a:pt x="53059" y="492347"/>
                </a:lnTo>
                <a:lnTo>
                  <a:pt x="65155" y="484250"/>
                </a:lnTo>
                <a:lnTo>
                  <a:pt x="73249" y="472154"/>
                </a:lnTo>
                <a:lnTo>
                  <a:pt x="76200" y="457200"/>
                </a:lnTo>
                <a:close/>
              </a:path>
              <a:path w="76200" h="495300">
                <a:moveTo>
                  <a:pt x="48018" y="421128"/>
                </a:moveTo>
                <a:lnTo>
                  <a:pt x="48018" y="0"/>
                </a:lnTo>
                <a:lnTo>
                  <a:pt x="28968" y="0"/>
                </a:lnTo>
                <a:lnTo>
                  <a:pt x="28968" y="421009"/>
                </a:lnTo>
                <a:lnTo>
                  <a:pt x="38100" y="419100"/>
                </a:lnTo>
                <a:lnTo>
                  <a:pt x="48018" y="421128"/>
                </a:lnTo>
                <a:close/>
              </a:path>
              <a:path w="76200" h="495300">
                <a:moveTo>
                  <a:pt x="48018" y="493342"/>
                </a:moveTo>
                <a:lnTo>
                  <a:pt x="48018" y="457200"/>
                </a:lnTo>
                <a:lnTo>
                  <a:pt x="28968" y="457200"/>
                </a:lnTo>
                <a:lnTo>
                  <a:pt x="28968" y="493457"/>
                </a:lnTo>
                <a:lnTo>
                  <a:pt x="38100" y="495300"/>
                </a:lnTo>
                <a:lnTo>
                  <a:pt x="48018" y="493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30998" y="4304791"/>
            <a:ext cx="76200" cy="342900"/>
          </a:xfrm>
          <a:custGeom>
            <a:avLst/>
            <a:gdLst/>
            <a:ahLst/>
            <a:cxnLst/>
            <a:rect l="l" t="t" r="r" b="b"/>
            <a:pathLst>
              <a:path w="76200" h="342900">
                <a:moveTo>
                  <a:pt x="76200" y="304800"/>
                </a:moveTo>
                <a:lnTo>
                  <a:pt x="73249" y="290167"/>
                </a:lnTo>
                <a:lnTo>
                  <a:pt x="65155" y="278034"/>
                </a:lnTo>
                <a:lnTo>
                  <a:pt x="53059" y="269759"/>
                </a:lnTo>
                <a:lnTo>
                  <a:pt x="38100" y="266700"/>
                </a:lnTo>
                <a:lnTo>
                  <a:pt x="23467" y="269759"/>
                </a:lnTo>
                <a:lnTo>
                  <a:pt x="11334" y="278034"/>
                </a:lnTo>
                <a:lnTo>
                  <a:pt x="3059" y="290167"/>
                </a:lnTo>
                <a:lnTo>
                  <a:pt x="0" y="304800"/>
                </a:lnTo>
                <a:lnTo>
                  <a:pt x="3059" y="319754"/>
                </a:lnTo>
                <a:lnTo>
                  <a:pt x="11334" y="331850"/>
                </a:lnTo>
                <a:lnTo>
                  <a:pt x="23467" y="339947"/>
                </a:lnTo>
                <a:lnTo>
                  <a:pt x="28968" y="341057"/>
                </a:lnTo>
                <a:lnTo>
                  <a:pt x="28968" y="304800"/>
                </a:lnTo>
                <a:lnTo>
                  <a:pt x="48018" y="304800"/>
                </a:lnTo>
                <a:lnTo>
                  <a:pt x="48018" y="340942"/>
                </a:lnTo>
                <a:lnTo>
                  <a:pt x="53059" y="339947"/>
                </a:lnTo>
                <a:lnTo>
                  <a:pt x="65155" y="331850"/>
                </a:lnTo>
                <a:lnTo>
                  <a:pt x="73249" y="319754"/>
                </a:lnTo>
                <a:lnTo>
                  <a:pt x="76200" y="304800"/>
                </a:lnTo>
                <a:close/>
              </a:path>
              <a:path w="76200" h="342900">
                <a:moveTo>
                  <a:pt x="48018" y="268728"/>
                </a:moveTo>
                <a:lnTo>
                  <a:pt x="48018" y="0"/>
                </a:lnTo>
                <a:lnTo>
                  <a:pt x="28968" y="0"/>
                </a:lnTo>
                <a:lnTo>
                  <a:pt x="28968" y="268609"/>
                </a:lnTo>
                <a:lnTo>
                  <a:pt x="38100" y="266700"/>
                </a:lnTo>
                <a:lnTo>
                  <a:pt x="48018" y="268728"/>
                </a:lnTo>
                <a:close/>
              </a:path>
              <a:path w="76200" h="342900">
                <a:moveTo>
                  <a:pt x="48018" y="340942"/>
                </a:moveTo>
                <a:lnTo>
                  <a:pt x="48018" y="304800"/>
                </a:lnTo>
                <a:lnTo>
                  <a:pt x="28968" y="304800"/>
                </a:lnTo>
                <a:lnTo>
                  <a:pt x="28968" y="341057"/>
                </a:lnTo>
                <a:lnTo>
                  <a:pt x="38100" y="342900"/>
                </a:lnTo>
                <a:lnTo>
                  <a:pt x="48018" y="34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97598" y="4304791"/>
            <a:ext cx="76200" cy="495300"/>
          </a:xfrm>
          <a:custGeom>
            <a:avLst/>
            <a:gdLst/>
            <a:ahLst/>
            <a:cxnLst/>
            <a:rect l="l" t="t" r="r" b="b"/>
            <a:pathLst>
              <a:path w="76200" h="495300">
                <a:moveTo>
                  <a:pt x="76200" y="457200"/>
                </a:moveTo>
                <a:lnTo>
                  <a:pt x="73249" y="442567"/>
                </a:lnTo>
                <a:lnTo>
                  <a:pt x="65155" y="430434"/>
                </a:lnTo>
                <a:lnTo>
                  <a:pt x="53059" y="422159"/>
                </a:lnTo>
                <a:lnTo>
                  <a:pt x="38100" y="419100"/>
                </a:lnTo>
                <a:lnTo>
                  <a:pt x="23467" y="422159"/>
                </a:lnTo>
                <a:lnTo>
                  <a:pt x="11334" y="430434"/>
                </a:lnTo>
                <a:lnTo>
                  <a:pt x="3059" y="442567"/>
                </a:lnTo>
                <a:lnTo>
                  <a:pt x="0" y="457200"/>
                </a:lnTo>
                <a:lnTo>
                  <a:pt x="3059" y="472154"/>
                </a:lnTo>
                <a:lnTo>
                  <a:pt x="11334" y="484250"/>
                </a:lnTo>
                <a:lnTo>
                  <a:pt x="23467" y="492347"/>
                </a:lnTo>
                <a:lnTo>
                  <a:pt x="28968" y="493457"/>
                </a:lnTo>
                <a:lnTo>
                  <a:pt x="28968" y="457200"/>
                </a:lnTo>
                <a:lnTo>
                  <a:pt x="48018" y="457200"/>
                </a:lnTo>
                <a:lnTo>
                  <a:pt x="48018" y="493342"/>
                </a:lnTo>
                <a:lnTo>
                  <a:pt x="53059" y="492347"/>
                </a:lnTo>
                <a:lnTo>
                  <a:pt x="65155" y="484250"/>
                </a:lnTo>
                <a:lnTo>
                  <a:pt x="73249" y="472154"/>
                </a:lnTo>
                <a:lnTo>
                  <a:pt x="76200" y="457200"/>
                </a:lnTo>
                <a:close/>
              </a:path>
              <a:path w="76200" h="495300">
                <a:moveTo>
                  <a:pt x="48018" y="421128"/>
                </a:moveTo>
                <a:lnTo>
                  <a:pt x="48018" y="0"/>
                </a:lnTo>
                <a:lnTo>
                  <a:pt x="28968" y="0"/>
                </a:lnTo>
                <a:lnTo>
                  <a:pt x="28968" y="421009"/>
                </a:lnTo>
                <a:lnTo>
                  <a:pt x="38100" y="419100"/>
                </a:lnTo>
                <a:lnTo>
                  <a:pt x="48018" y="421128"/>
                </a:lnTo>
                <a:close/>
              </a:path>
              <a:path w="76200" h="495300">
                <a:moveTo>
                  <a:pt x="48018" y="493342"/>
                </a:moveTo>
                <a:lnTo>
                  <a:pt x="48018" y="457200"/>
                </a:lnTo>
                <a:lnTo>
                  <a:pt x="28968" y="457200"/>
                </a:lnTo>
                <a:lnTo>
                  <a:pt x="28968" y="493457"/>
                </a:lnTo>
                <a:lnTo>
                  <a:pt x="38100" y="495300"/>
                </a:lnTo>
                <a:lnTo>
                  <a:pt x="48018" y="493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16598" y="4304791"/>
            <a:ext cx="76200" cy="342900"/>
          </a:xfrm>
          <a:custGeom>
            <a:avLst/>
            <a:gdLst/>
            <a:ahLst/>
            <a:cxnLst/>
            <a:rect l="l" t="t" r="r" b="b"/>
            <a:pathLst>
              <a:path w="76200" h="342900">
                <a:moveTo>
                  <a:pt x="76200" y="304800"/>
                </a:moveTo>
                <a:lnTo>
                  <a:pt x="73249" y="290167"/>
                </a:lnTo>
                <a:lnTo>
                  <a:pt x="65155" y="278034"/>
                </a:lnTo>
                <a:lnTo>
                  <a:pt x="53059" y="269759"/>
                </a:lnTo>
                <a:lnTo>
                  <a:pt x="38100" y="266700"/>
                </a:lnTo>
                <a:lnTo>
                  <a:pt x="23467" y="269759"/>
                </a:lnTo>
                <a:lnTo>
                  <a:pt x="11334" y="278034"/>
                </a:lnTo>
                <a:lnTo>
                  <a:pt x="3059" y="290167"/>
                </a:lnTo>
                <a:lnTo>
                  <a:pt x="0" y="304800"/>
                </a:lnTo>
                <a:lnTo>
                  <a:pt x="3059" y="319754"/>
                </a:lnTo>
                <a:lnTo>
                  <a:pt x="11334" y="331850"/>
                </a:lnTo>
                <a:lnTo>
                  <a:pt x="23467" y="339947"/>
                </a:lnTo>
                <a:lnTo>
                  <a:pt x="28968" y="341057"/>
                </a:lnTo>
                <a:lnTo>
                  <a:pt x="28968" y="304800"/>
                </a:lnTo>
                <a:lnTo>
                  <a:pt x="48018" y="304800"/>
                </a:lnTo>
                <a:lnTo>
                  <a:pt x="48018" y="340942"/>
                </a:lnTo>
                <a:lnTo>
                  <a:pt x="53059" y="339947"/>
                </a:lnTo>
                <a:lnTo>
                  <a:pt x="65155" y="331850"/>
                </a:lnTo>
                <a:lnTo>
                  <a:pt x="73249" y="319754"/>
                </a:lnTo>
                <a:lnTo>
                  <a:pt x="76200" y="304800"/>
                </a:lnTo>
                <a:close/>
              </a:path>
              <a:path w="76200" h="342900">
                <a:moveTo>
                  <a:pt x="48018" y="268728"/>
                </a:moveTo>
                <a:lnTo>
                  <a:pt x="48018" y="0"/>
                </a:lnTo>
                <a:lnTo>
                  <a:pt x="28968" y="0"/>
                </a:lnTo>
                <a:lnTo>
                  <a:pt x="28968" y="268609"/>
                </a:lnTo>
                <a:lnTo>
                  <a:pt x="38100" y="266700"/>
                </a:lnTo>
                <a:lnTo>
                  <a:pt x="48018" y="268728"/>
                </a:lnTo>
                <a:close/>
              </a:path>
              <a:path w="76200" h="342900">
                <a:moveTo>
                  <a:pt x="48018" y="340942"/>
                </a:moveTo>
                <a:lnTo>
                  <a:pt x="48018" y="304800"/>
                </a:lnTo>
                <a:lnTo>
                  <a:pt x="28968" y="304800"/>
                </a:lnTo>
                <a:lnTo>
                  <a:pt x="28968" y="341057"/>
                </a:lnTo>
                <a:lnTo>
                  <a:pt x="38100" y="342900"/>
                </a:lnTo>
                <a:lnTo>
                  <a:pt x="48018" y="340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97598" y="1419097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5333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215007" y="3542792"/>
            <a:ext cx="521334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CLK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15007" y="4341876"/>
            <a:ext cx="208915" cy="621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A  B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51946" y="1293879"/>
            <a:ext cx="1949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Z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2289175" y="131445"/>
            <a:ext cx="4073525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-5" dirty="0"/>
              <a:t>同步时序逻辑电路的分析</a:t>
            </a:r>
          </a:p>
        </p:txBody>
      </p:sp>
      <p:pic>
        <p:nvPicPr>
          <p:cNvPr id="49" name="图片 48" descr="屏幕快照 2021-02-25 下午9.42.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" y="1346200"/>
            <a:ext cx="4520565" cy="431736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9216" y="2871851"/>
          <a:ext cx="2543175" cy="2762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4765" algn="ctr">
                        <a:lnSpc>
                          <a:spcPts val="2125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A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2125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B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525"/>
                        </a:lnSpc>
                      </a:pPr>
                      <a:r>
                        <a:rPr sz="3000" b="1" spc="-7" baseline="-17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300" b="1" spc="-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1525"/>
                        </a:lnSpc>
                      </a:pPr>
                      <a:r>
                        <a:rPr sz="3000" b="1" spc="-7" baseline="-17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300" b="1" spc="-5" dirty="0">
                          <a:latin typeface="Times New Roman" panose="02020503050405090304"/>
                          <a:cs typeface="Times New Roman" panose="02020503050405090304"/>
                        </a:rPr>
                        <a:t>n+1</a:t>
                      </a: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2125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Z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13">
                <a:tc>
                  <a:txBody>
                    <a:bodyPr/>
                    <a:lstStyle/>
                    <a:p>
                      <a:pPr marR="22860" algn="ctr">
                        <a:lnSpc>
                          <a:spcPts val="2125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125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125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2125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25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R="22860"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R="22860"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R="22860"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R="22860"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R="22860"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R="22860"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292">
                <a:tc>
                  <a:txBody>
                    <a:bodyPr/>
                    <a:lstStyle/>
                    <a:p>
                      <a:pPr marR="22860"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737233" y="1049020"/>
            <a:ext cx="266446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(4)</a:t>
            </a:r>
            <a:r>
              <a:rPr sz="2800" b="1" spc="-7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画出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状态图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73471" y="32463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682" y="4634"/>
                </a:lnTo>
                <a:lnTo>
                  <a:pt x="139844" y="17930"/>
                </a:lnTo>
                <a:lnTo>
                  <a:pt x="101022" y="38978"/>
                </a:lnTo>
                <a:lnTo>
                  <a:pt x="67156" y="66865"/>
                </a:lnTo>
                <a:lnTo>
                  <a:pt x="39182" y="100682"/>
                </a:lnTo>
                <a:lnTo>
                  <a:pt x="18039" y="139517"/>
                </a:lnTo>
                <a:lnTo>
                  <a:pt x="4666" y="182460"/>
                </a:lnTo>
                <a:lnTo>
                  <a:pt x="0" y="228600"/>
                </a:lnTo>
                <a:lnTo>
                  <a:pt x="4666" y="274520"/>
                </a:lnTo>
                <a:lnTo>
                  <a:pt x="18039" y="317361"/>
                </a:lnTo>
                <a:lnTo>
                  <a:pt x="39182" y="356182"/>
                </a:lnTo>
                <a:lnTo>
                  <a:pt x="67156" y="390048"/>
                </a:lnTo>
                <a:lnTo>
                  <a:pt x="101022" y="418020"/>
                </a:lnTo>
                <a:lnTo>
                  <a:pt x="139844" y="439162"/>
                </a:lnTo>
                <a:lnTo>
                  <a:pt x="182682" y="452534"/>
                </a:lnTo>
                <a:lnTo>
                  <a:pt x="228600" y="457200"/>
                </a:lnTo>
                <a:lnTo>
                  <a:pt x="274739" y="452534"/>
                </a:lnTo>
                <a:lnTo>
                  <a:pt x="317682" y="439162"/>
                </a:lnTo>
                <a:lnTo>
                  <a:pt x="356517" y="418020"/>
                </a:lnTo>
                <a:lnTo>
                  <a:pt x="390334" y="390048"/>
                </a:lnTo>
                <a:lnTo>
                  <a:pt x="418221" y="356182"/>
                </a:lnTo>
                <a:lnTo>
                  <a:pt x="439269" y="317361"/>
                </a:lnTo>
                <a:lnTo>
                  <a:pt x="452565" y="274520"/>
                </a:lnTo>
                <a:lnTo>
                  <a:pt x="457200" y="228600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02283" y="32463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679" y="4634"/>
                </a:lnTo>
                <a:lnTo>
                  <a:pt x="139838" y="17930"/>
                </a:lnTo>
                <a:lnTo>
                  <a:pt x="101017" y="38978"/>
                </a:lnTo>
                <a:lnTo>
                  <a:pt x="67151" y="66865"/>
                </a:lnTo>
                <a:lnTo>
                  <a:pt x="39179" y="100682"/>
                </a:lnTo>
                <a:lnTo>
                  <a:pt x="18037" y="139517"/>
                </a:lnTo>
                <a:lnTo>
                  <a:pt x="4665" y="182460"/>
                </a:lnTo>
                <a:lnTo>
                  <a:pt x="0" y="228600"/>
                </a:lnTo>
                <a:lnTo>
                  <a:pt x="4665" y="274520"/>
                </a:lnTo>
                <a:lnTo>
                  <a:pt x="18037" y="317361"/>
                </a:lnTo>
                <a:lnTo>
                  <a:pt x="39179" y="356182"/>
                </a:lnTo>
                <a:lnTo>
                  <a:pt x="67151" y="390048"/>
                </a:lnTo>
                <a:lnTo>
                  <a:pt x="101017" y="418020"/>
                </a:lnTo>
                <a:lnTo>
                  <a:pt x="139838" y="439162"/>
                </a:lnTo>
                <a:lnTo>
                  <a:pt x="182679" y="452534"/>
                </a:lnTo>
                <a:lnTo>
                  <a:pt x="228600" y="457200"/>
                </a:lnTo>
                <a:lnTo>
                  <a:pt x="274739" y="452534"/>
                </a:lnTo>
                <a:lnTo>
                  <a:pt x="317680" y="439162"/>
                </a:lnTo>
                <a:lnTo>
                  <a:pt x="356513" y="418020"/>
                </a:lnTo>
                <a:lnTo>
                  <a:pt x="390328" y="390048"/>
                </a:lnTo>
                <a:lnTo>
                  <a:pt x="418213" y="356182"/>
                </a:lnTo>
                <a:lnTo>
                  <a:pt x="439258" y="317361"/>
                </a:lnTo>
                <a:lnTo>
                  <a:pt x="452553" y="274520"/>
                </a:lnTo>
                <a:lnTo>
                  <a:pt x="457187" y="228600"/>
                </a:lnTo>
                <a:lnTo>
                  <a:pt x="452553" y="182460"/>
                </a:lnTo>
                <a:lnTo>
                  <a:pt x="439258" y="139517"/>
                </a:lnTo>
                <a:lnTo>
                  <a:pt x="418213" y="100682"/>
                </a:lnTo>
                <a:lnTo>
                  <a:pt x="390328" y="66865"/>
                </a:lnTo>
                <a:lnTo>
                  <a:pt x="356513" y="38978"/>
                </a:lnTo>
                <a:lnTo>
                  <a:pt x="317680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1183" y="3320796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89930" y="3342871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393" y="3646423"/>
            <a:ext cx="1472565" cy="314960"/>
          </a:xfrm>
          <a:custGeom>
            <a:avLst/>
            <a:gdLst/>
            <a:ahLst/>
            <a:cxnLst/>
            <a:rect l="l" t="t" r="r" b="b"/>
            <a:pathLst>
              <a:path w="1472565" h="314960">
                <a:moveTo>
                  <a:pt x="73152" y="62484"/>
                </a:moveTo>
                <a:lnTo>
                  <a:pt x="15227" y="0"/>
                </a:lnTo>
                <a:lnTo>
                  <a:pt x="0" y="83820"/>
                </a:lnTo>
                <a:lnTo>
                  <a:pt x="24384" y="76708"/>
                </a:lnTo>
                <a:lnTo>
                  <a:pt x="24384" y="64008"/>
                </a:lnTo>
                <a:lnTo>
                  <a:pt x="41910" y="57912"/>
                </a:lnTo>
                <a:lnTo>
                  <a:pt x="46246" y="70331"/>
                </a:lnTo>
                <a:lnTo>
                  <a:pt x="73152" y="62484"/>
                </a:lnTo>
                <a:close/>
              </a:path>
              <a:path w="1472565" h="314960">
                <a:moveTo>
                  <a:pt x="46246" y="70331"/>
                </a:moveTo>
                <a:lnTo>
                  <a:pt x="41910" y="57912"/>
                </a:lnTo>
                <a:lnTo>
                  <a:pt x="24384" y="64008"/>
                </a:lnTo>
                <a:lnTo>
                  <a:pt x="28408" y="75534"/>
                </a:lnTo>
                <a:lnTo>
                  <a:pt x="46246" y="70331"/>
                </a:lnTo>
                <a:close/>
              </a:path>
              <a:path w="1472565" h="314960">
                <a:moveTo>
                  <a:pt x="28408" y="75534"/>
                </a:moveTo>
                <a:lnTo>
                  <a:pt x="24384" y="64008"/>
                </a:lnTo>
                <a:lnTo>
                  <a:pt x="24384" y="76708"/>
                </a:lnTo>
                <a:lnTo>
                  <a:pt x="28408" y="75534"/>
                </a:lnTo>
                <a:close/>
              </a:path>
              <a:path w="1472565" h="314960">
                <a:moveTo>
                  <a:pt x="47231" y="102633"/>
                </a:moveTo>
                <a:lnTo>
                  <a:pt x="47231" y="73151"/>
                </a:lnTo>
                <a:lnTo>
                  <a:pt x="46246" y="70331"/>
                </a:lnTo>
                <a:lnTo>
                  <a:pt x="28408" y="75534"/>
                </a:lnTo>
                <a:lnTo>
                  <a:pt x="29705" y="79248"/>
                </a:lnTo>
                <a:lnTo>
                  <a:pt x="29705" y="80772"/>
                </a:lnTo>
                <a:lnTo>
                  <a:pt x="30467" y="80772"/>
                </a:lnTo>
                <a:lnTo>
                  <a:pt x="47231" y="102633"/>
                </a:lnTo>
                <a:close/>
              </a:path>
              <a:path w="1472565" h="314960">
                <a:moveTo>
                  <a:pt x="1472184" y="49529"/>
                </a:moveTo>
                <a:lnTo>
                  <a:pt x="1454645" y="42672"/>
                </a:lnTo>
                <a:lnTo>
                  <a:pt x="1435530" y="77775"/>
                </a:lnTo>
                <a:lnTo>
                  <a:pt x="1409345" y="109734"/>
                </a:lnTo>
                <a:lnTo>
                  <a:pt x="1376940" y="138670"/>
                </a:lnTo>
                <a:lnTo>
                  <a:pt x="1339167" y="164704"/>
                </a:lnTo>
                <a:lnTo>
                  <a:pt x="1296878" y="187957"/>
                </a:lnTo>
                <a:lnTo>
                  <a:pt x="1250924" y="208550"/>
                </a:lnTo>
                <a:lnTo>
                  <a:pt x="1202158" y="226606"/>
                </a:lnTo>
                <a:lnTo>
                  <a:pt x="1151431" y="242244"/>
                </a:lnTo>
                <a:lnTo>
                  <a:pt x="1099594" y="255587"/>
                </a:lnTo>
                <a:lnTo>
                  <a:pt x="1047501" y="266755"/>
                </a:lnTo>
                <a:lnTo>
                  <a:pt x="996001" y="275870"/>
                </a:lnTo>
                <a:lnTo>
                  <a:pt x="945947" y="283053"/>
                </a:lnTo>
                <a:lnTo>
                  <a:pt x="898191" y="288426"/>
                </a:lnTo>
                <a:lnTo>
                  <a:pt x="853585" y="292109"/>
                </a:lnTo>
                <a:lnTo>
                  <a:pt x="812979" y="294225"/>
                </a:lnTo>
                <a:lnTo>
                  <a:pt x="774832" y="294936"/>
                </a:lnTo>
                <a:lnTo>
                  <a:pt x="738711" y="295581"/>
                </a:lnTo>
                <a:lnTo>
                  <a:pt x="695740" y="294926"/>
                </a:lnTo>
                <a:lnTo>
                  <a:pt x="649064" y="292796"/>
                </a:lnTo>
                <a:lnTo>
                  <a:pt x="599433" y="289061"/>
                </a:lnTo>
                <a:lnTo>
                  <a:pt x="547597" y="283586"/>
                </a:lnTo>
                <a:lnTo>
                  <a:pt x="494306" y="276242"/>
                </a:lnTo>
                <a:lnTo>
                  <a:pt x="440312" y="266894"/>
                </a:lnTo>
                <a:lnTo>
                  <a:pt x="386364" y="255412"/>
                </a:lnTo>
                <a:lnTo>
                  <a:pt x="333212" y="241664"/>
                </a:lnTo>
                <a:lnTo>
                  <a:pt x="281606" y="225517"/>
                </a:lnTo>
                <a:lnTo>
                  <a:pt x="232298" y="206839"/>
                </a:lnTo>
                <a:lnTo>
                  <a:pt x="186037" y="185498"/>
                </a:lnTo>
                <a:lnTo>
                  <a:pt x="143573" y="161362"/>
                </a:lnTo>
                <a:lnTo>
                  <a:pt x="105657" y="134299"/>
                </a:lnTo>
                <a:lnTo>
                  <a:pt x="73039" y="104178"/>
                </a:lnTo>
                <a:lnTo>
                  <a:pt x="46469" y="70865"/>
                </a:lnTo>
                <a:lnTo>
                  <a:pt x="47231" y="73151"/>
                </a:lnTo>
                <a:lnTo>
                  <a:pt x="47231" y="102633"/>
                </a:lnTo>
                <a:lnTo>
                  <a:pt x="54849" y="112568"/>
                </a:lnTo>
                <a:lnTo>
                  <a:pt x="84568" y="141631"/>
                </a:lnTo>
                <a:lnTo>
                  <a:pt x="119041" y="168054"/>
                </a:lnTo>
                <a:lnTo>
                  <a:pt x="157687" y="191933"/>
                </a:lnTo>
                <a:lnTo>
                  <a:pt x="199922" y="213364"/>
                </a:lnTo>
                <a:lnTo>
                  <a:pt x="245165" y="232441"/>
                </a:lnTo>
                <a:lnTo>
                  <a:pt x="292833" y="249259"/>
                </a:lnTo>
                <a:lnTo>
                  <a:pt x="342344" y="263914"/>
                </a:lnTo>
                <a:lnTo>
                  <a:pt x="393117" y="276501"/>
                </a:lnTo>
                <a:lnTo>
                  <a:pt x="444568" y="287115"/>
                </a:lnTo>
                <a:lnTo>
                  <a:pt x="496116" y="295851"/>
                </a:lnTo>
                <a:lnTo>
                  <a:pt x="547597" y="302848"/>
                </a:lnTo>
                <a:lnTo>
                  <a:pt x="597174" y="308070"/>
                </a:lnTo>
                <a:lnTo>
                  <a:pt x="645519" y="311744"/>
                </a:lnTo>
                <a:lnTo>
                  <a:pt x="691631" y="313921"/>
                </a:lnTo>
                <a:lnTo>
                  <a:pt x="734930" y="314695"/>
                </a:lnTo>
                <a:lnTo>
                  <a:pt x="774832" y="314163"/>
                </a:lnTo>
                <a:lnTo>
                  <a:pt x="810755" y="312420"/>
                </a:lnTo>
                <a:lnTo>
                  <a:pt x="846191" y="311342"/>
                </a:lnTo>
                <a:lnTo>
                  <a:pt x="886296" y="308695"/>
                </a:lnTo>
                <a:lnTo>
                  <a:pt x="930237" y="304375"/>
                </a:lnTo>
                <a:lnTo>
                  <a:pt x="977182" y="298280"/>
                </a:lnTo>
                <a:lnTo>
                  <a:pt x="1026301" y="290309"/>
                </a:lnTo>
                <a:lnTo>
                  <a:pt x="1076761" y="280359"/>
                </a:lnTo>
                <a:lnTo>
                  <a:pt x="1127731" y="268327"/>
                </a:lnTo>
                <a:lnTo>
                  <a:pt x="1178379" y="254112"/>
                </a:lnTo>
                <a:lnTo>
                  <a:pt x="1227873" y="237612"/>
                </a:lnTo>
                <a:lnTo>
                  <a:pt x="1275383" y="218724"/>
                </a:lnTo>
                <a:lnTo>
                  <a:pt x="1320075" y="197346"/>
                </a:lnTo>
                <a:lnTo>
                  <a:pt x="1361120" y="173375"/>
                </a:lnTo>
                <a:lnTo>
                  <a:pt x="1397685" y="146711"/>
                </a:lnTo>
                <a:lnTo>
                  <a:pt x="1428938" y="117250"/>
                </a:lnTo>
                <a:lnTo>
                  <a:pt x="1454048" y="84890"/>
                </a:lnTo>
                <a:lnTo>
                  <a:pt x="1472184" y="49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3239" y="2950331"/>
            <a:ext cx="1472565" cy="315595"/>
          </a:xfrm>
          <a:custGeom>
            <a:avLst/>
            <a:gdLst/>
            <a:ahLst/>
            <a:cxnLst/>
            <a:rect l="l" t="t" r="r" b="b"/>
            <a:pathLst>
              <a:path w="1472565" h="315595">
                <a:moveTo>
                  <a:pt x="1443775" y="239559"/>
                </a:moveTo>
                <a:lnTo>
                  <a:pt x="1442478" y="235844"/>
                </a:lnTo>
                <a:lnTo>
                  <a:pt x="1442478" y="235082"/>
                </a:lnTo>
                <a:lnTo>
                  <a:pt x="1441716" y="234320"/>
                </a:lnTo>
                <a:lnTo>
                  <a:pt x="1441716" y="233558"/>
                </a:lnTo>
                <a:lnTo>
                  <a:pt x="1417023" y="201700"/>
                </a:lnTo>
                <a:lnTo>
                  <a:pt x="1387099" y="172616"/>
                </a:lnTo>
                <a:lnTo>
                  <a:pt x="1352514" y="146204"/>
                </a:lnTo>
                <a:lnTo>
                  <a:pt x="1313836" y="122364"/>
                </a:lnTo>
                <a:lnTo>
                  <a:pt x="1271636" y="100993"/>
                </a:lnTo>
                <a:lnTo>
                  <a:pt x="1226482" y="81991"/>
                </a:lnTo>
                <a:lnTo>
                  <a:pt x="1178944" y="65257"/>
                </a:lnTo>
                <a:lnTo>
                  <a:pt x="1129590" y="50689"/>
                </a:lnTo>
                <a:lnTo>
                  <a:pt x="1078990" y="38186"/>
                </a:lnTo>
                <a:lnTo>
                  <a:pt x="1027713" y="27648"/>
                </a:lnTo>
                <a:lnTo>
                  <a:pt x="976328" y="18973"/>
                </a:lnTo>
                <a:lnTo>
                  <a:pt x="925405" y="12059"/>
                </a:lnTo>
                <a:lnTo>
                  <a:pt x="875512" y="6806"/>
                </a:lnTo>
                <a:lnTo>
                  <a:pt x="827219" y="3113"/>
                </a:lnTo>
                <a:lnTo>
                  <a:pt x="781095" y="877"/>
                </a:lnTo>
                <a:lnTo>
                  <a:pt x="737709" y="0"/>
                </a:lnTo>
                <a:lnTo>
                  <a:pt x="697630" y="377"/>
                </a:lnTo>
                <a:lnTo>
                  <a:pt x="661428" y="1910"/>
                </a:lnTo>
                <a:lnTo>
                  <a:pt x="626022" y="3097"/>
                </a:lnTo>
                <a:lnTo>
                  <a:pt x="585928" y="5842"/>
                </a:lnTo>
                <a:lnTo>
                  <a:pt x="541979" y="10247"/>
                </a:lnTo>
                <a:lnTo>
                  <a:pt x="495011" y="16415"/>
                </a:lnTo>
                <a:lnTo>
                  <a:pt x="445861" y="24450"/>
                </a:lnTo>
                <a:lnTo>
                  <a:pt x="395362" y="34456"/>
                </a:lnTo>
                <a:lnTo>
                  <a:pt x="344350" y="46534"/>
                </a:lnTo>
                <a:lnTo>
                  <a:pt x="293662" y="60789"/>
                </a:lnTo>
                <a:lnTo>
                  <a:pt x="244131" y="77324"/>
                </a:lnTo>
                <a:lnTo>
                  <a:pt x="196593" y="96241"/>
                </a:lnTo>
                <a:lnTo>
                  <a:pt x="151884" y="117644"/>
                </a:lnTo>
                <a:lnTo>
                  <a:pt x="110838" y="141637"/>
                </a:lnTo>
                <a:lnTo>
                  <a:pt x="74291" y="168321"/>
                </a:lnTo>
                <a:lnTo>
                  <a:pt x="43079" y="197802"/>
                </a:lnTo>
                <a:lnTo>
                  <a:pt x="18037" y="230181"/>
                </a:lnTo>
                <a:lnTo>
                  <a:pt x="0" y="265562"/>
                </a:lnTo>
                <a:lnTo>
                  <a:pt x="17538" y="272420"/>
                </a:lnTo>
                <a:lnTo>
                  <a:pt x="36177" y="237421"/>
                </a:lnTo>
                <a:lnTo>
                  <a:pt x="62062" y="205521"/>
                </a:lnTo>
                <a:lnTo>
                  <a:pt x="94318" y="176605"/>
                </a:lnTo>
                <a:lnTo>
                  <a:pt x="132070" y="150556"/>
                </a:lnTo>
                <a:lnTo>
                  <a:pt x="174441" y="127259"/>
                </a:lnTo>
                <a:lnTo>
                  <a:pt x="220556" y="106598"/>
                </a:lnTo>
                <a:lnTo>
                  <a:pt x="269539" y="88457"/>
                </a:lnTo>
                <a:lnTo>
                  <a:pt x="320514" y="72719"/>
                </a:lnTo>
                <a:lnTo>
                  <a:pt x="372606" y="59269"/>
                </a:lnTo>
                <a:lnTo>
                  <a:pt x="424939" y="47991"/>
                </a:lnTo>
                <a:lnTo>
                  <a:pt x="476637" y="38769"/>
                </a:lnTo>
                <a:lnTo>
                  <a:pt x="526825" y="31487"/>
                </a:lnTo>
                <a:lnTo>
                  <a:pt x="574627" y="26028"/>
                </a:lnTo>
                <a:lnTo>
                  <a:pt x="619166" y="22278"/>
                </a:lnTo>
                <a:lnTo>
                  <a:pt x="659568" y="20119"/>
                </a:lnTo>
                <a:lnTo>
                  <a:pt x="733310" y="18801"/>
                </a:lnTo>
                <a:lnTo>
                  <a:pt x="776203" y="19506"/>
                </a:lnTo>
                <a:lnTo>
                  <a:pt x="822870" y="21685"/>
                </a:lnTo>
                <a:lnTo>
                  <a:pt x="872549" y="25469"/>
                </a:lnTo>
                <a:lnTo>
                  <a:pt x="924475" y="30990"/>
                </a:lnTo>
                <a:lnTo>
                  <a:pt x="977887" y="38382"/>
                </a:lnTo>
                <a:lnTo>
                  <a:pt x="1032019" y="47775"/>
                </a:lnTo>
                <a:lnTo>
                  <a:pt x="1086110" y="59303"/>
                </a:lnTo>
                <a:lnTo>
                  <a:pt x="1139395" y="73098"/>
                </a:lnTo>
                <a:lnTo>
                  <a:pt x="1191111" y="89291"/>
                </a:lnTo>
                <a:lnTo>
                  <a:pt x="1240495" y="108015"/>
                </a:lnTo>
                <a:lnTo>
                  <a:pt x="1286784" y="129402"/>
                </a:lnTo>
                <a:lnTo>
                  <a:pt x="1329213" y="153584"/>
                </a:lnTo>
                <a:lnTo>
                  <a:pt x="1367020" y="180694"/>
                </a:lnTo>
                <a:lnTo>
                  <a:pt x="1399442" y="210864"/>
                </a:lnTo>
                <a:lnTo>
                  <a:pt x="1424952" y="243259"/>
                </a:lnTo>
                <a:lnTo>
                  <a:pt x="1424952" y="241940"/>
                </a:lnTo>
                <a:lnTo>
                  <a:pt x="1425714" y="244226"/>
                </a:lnTo>
                <a:lnTo>
                  <a:pt x="1425714" y="244487"/>
                </a:lnTo>
                <a:lnTo>
                  <a:pt x="1425808" y="244801"/>
                </a:lnTo>
                <a:lnTo>
                  <a:pt x="1443775" y="239559"/>
                </a:lnTo>
                <a:close/>
              </a:path>
              <a:path w="1472565" h="315595">
                <a:moveTo>
                  <a:pt x="1447800" y="305914"/>
                </a:moveTo>
                <a:lnTo>
                  <a:pt x="1447800" y="251084"/>
                </a:lnTo>
                <a:lnTo>
                  <a:pt x="1429511" y="257180"/>
                </a:lnTo>
                <a:lnTo>
                  <a:pt x="1425808" y="244801"/>
                </a:lnTo>
                <a:lnTo>
                  <a:pt x="1399044" y="252608"/>
                </a:lnTo>
                <a:lnTo>
                  <a:pt x="1447800" y="305914"/>
                </a:lnTo>
                <a:close/>
              </a:path>
              <a:path w="1472565" h="315595">
                <a:moveTo>
                  <a:pt x="1425714" y="244226"/>
                </a:moveTo>
                <a:lnTo>
                  <a:pt x="1424952" y="241940"/>
                </a:lnTo>
                <a:lnTo>
                  <a:pt x="1425588" y="244066"/>
                </a:lnTo>
                <a:lnTo>
                  <a:pt x="1425714" y="244226"/>
                </a:lnTo>
                <a:close/>
              </a:path>
              <a:path w="1472565" h="315595">
                <a:moveTo>
                  <a:pt x="1425588" y="244066"/>
                </a:moveTo>
                <a:lnTo>
                  <a:pt x="1424952" y="241940"/>
                </a:lnTo>
                <a:lnTo>
                  <a:pt x="1424952" y="243259"/>
                </a:lnTo>
                <a:lnTo>
                  <a:pt x="1425588" y="244066"/>
                </a:lnTo>
                <a:close/>
              </a:path>
              <a:path w="1472565" h="315595">
                <a:moveTo>
                  <a:pt x="1425714" y="244487"/>
                </a:moveTo>
                <a:lnTo>
                  <a:pt x="1425714" y="244226"/>
                </a:lnTo>
                <a:lnTo>
                  <a:pt x="1425588" y="244066"/>
                </a:lnTo>
                <a:lnTo>
                  <a:pt x="1425714" y="244487"/>
                </a:lnTo>
                <a:close/>
              </a:path>
              <a:path w="1472565" h="315595">
                <a:moveTo>
                  <a:pt x="1447800" y="251084"/>
                </a:moveTo>
                <a:lnTo>
                  <a:pt x="1443775" y="239559"/>
                </a:lnTo>
                <a:lnTo>
                  <a:pt x="1425808" y="244801"/>
                </a:lnTo>
                <a:lnTo>
                  <a:pt x="1429511" y="257180"/>
                </a:lnTo>
                <a:lnTo>
                  <a:pt x="1447800" y="251084"/>
                </a:lnTo>
                <a:close/>
              </a:path>
              <a:path w="1472565" h="315595">
                <a:moveTo>
                  <a:pt x="1472183" y="231272"/>
                </a:moveTo>
                <a:lnTo>
                  <a:pt x="1443775" y="239559"/>
                </a:lnTo>
                <a:lnTo>
                  <a:pt x="1447800" y="251084"/>
                </a:lnTo>
                <a:lnTo>
                  <a:pt x="1447800" y="305914"/>
                </a:lnTo>
                <a:lnTo>
                  <a:pt x="1456194" y="315092"/>
                </a:lnTo>
                <a:lnTo>
                  <a:pt x="1472183" y="23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64197" y="3151524"/>
            <a:ext cx="398780" cy="628015"/>
          </a:xfrm>
          <a:custGeom>
            <a:avLst/>
            <a:gdLst/>
            <a:ahLst/>
            <a:cxnLst/>
            <a:rect l="l" t="t" r="r" b="b"/>
            <a:pathLst>
              <a:path w="398779" h="628014">
                <a:moveTo>
                  <a:pt x="348388" y="56698"/>
                </a:moveTo>
                <a:lnTo>
                  <a:pt x="321166" y="31420"/>
                </a:lnTo>
                <a:lnTo>
                  <a:pt x="279966" y="9638"/>
                </a:lnTo>
                <a:lnTo>
                  <a:pt x="235859" y="0"/>
                </a:lnTo>
                <a:lnTo>
                  <a:pt x="190837" y="2718"/>
                </a:lnTo>
                <a:lnTo>
                  <a:pt x="146891" y="18007"/>
                </a:lnTo>
                <a:lnTo>
                  <a:pt x="106010" y="46081"/>
                </a:lnTo>
                <a:lnTo>
                  <a:pt x="74268" y="79148"/>
                </a:lnTo>
                <a:lnTo>
                  <a:pt x="48380" y="117816"/>
                </a:lnTo>
                <a:lnTo>
                  <a:pt x="28178" y="160667"/>
                </a:lnTo>
                <a:lnTo>
                  <a:pt x="13493" y="206283"/>
                </a:lnTo>
                <a:lnTo>
                  <a:pt x="4156" y="253247"/>
                </a:lnTo>
                <a:lnTo>
                  <a:pt x="0" y="300141"/>
                </a:lnTo>
                <a:lnTo>
                  <a:pt x="854" y="345547"/>
                </a:lnTo>
                <a:lnTo>
                  <a:pt x="7812" y="396389"/>
                </a:lnTo>
                <a:lnTo>
                  <a:pt x="18996" y="439177"/>
                </a:lnTo>
                <a:lnTo>
                  <a:pt x="18996" y="307918"/>
                </a:lnTo>
                <a:lnTo>
                  <a:pt x="23011" y="255411"/>
                </a:lnTo>
                <a:lnTo>
                  <a:pt x="33787" y="203463"/>
                </a:lnTo>
                <a:lnTo>
                  <a:pt x="51637" y="153794"/>
                </a:lnTo>
                <a:lnTo>
                  <a:pt x="76877" y="108126"/>
                </a:lnTo>
                <a:lnTo>
                  <a:pt x="109820" y="68179"/>
                </a:lnTo>
                <a:lnTo>
                  <a:pt x="151414" y="37392"/>
                </a:lnTo>
                <a:lnTo>
                  <a:pt x="195649" y="21084"/>
                </a:lnTo>
                <a:lnTo>
                  <a:pt x="241033" y="19559"/>
                </a:lnTo>
                <a:lnTo>
                  <a:pt x="286072" y="33124"/>
                </a:lnTo>
                <a:lnTo>
                  <a:pt x="328501" y="61564"/>
                </a:lnTo>
                <a:lnTo>
                  <a:pt x="328501" y="61321"/>
                </a:lnTo>
                <a:lnTo>
                  <a:pt x="329276" y="62083"/>
                </a:lnTo>
                <a:lnTo>
                  <a:pt x="334049" y="67453"/>
                </a:lnTo>
                <a:lnTo>
                  <a:pt x="348388" y="56698"/>
                </a:lnTo>
                <a:close/>
              </a:path>
              <a:path w="398779" h="628014">
                <a:moveTo>
                  <a:pt x="398618" y="507091"/>
                </a:moveTo>
                <a:lnTo>
                  <a:pt x="382603" y="497185"/>
                </a:lnTo>
                <a:lnTo>
                  <a:pt x="352198" y="540303"/>
                </a:lnTo>
                <a:lnTo>
                  <a:pt x="320215" y="572369"/>
                </a:lnTo>
                <a:lnTo>
                  <a:pt x="287228" y="594109"/>
                </a:lnTo>
                <a:lnTo>
                  <a:pt x="253807" y="606248"/>
                </a:lnTo>
                <a:lnTo>
                  <a:pt x="220523" y="609513"/>
                </a:lnTo>
                <a:lnTo>
                  <a:pt x="187948" y="604629"/>
                </a:lnTo>
                <a:lnTo>
                  <a:pt x="127209" y="573316"/>
                </a:lnTo>
                <a:lnTo>
                  <a:pt x="76163" y="518114"/>
                </a:lnTo>
                <a:lnTo>
                  <a:pt x="55702" y="483369"/>
                </a:lnTo>
                <a:lnTo>
                  <a:pt x="39379" y="444828"/>
                </a:lnTo>
                <a:lnTo>
                  <a:pt x="27763" y="403218"/>
                </a:lnTo>
                <a:lnTo>
                  <a:pt x="21428" y="359263"/>
                </a:lnTo>
                <a:lnTo>
                  <a:pt x="18996" y="307918"/>
                </a:lnTo>
                <a:lnTo>
                  <a:pt x="18996" y="439177"/>
                </a:lnTo>
                <a:lnTo>
                  <a:pt x="41021" y="495714"/>
                </a:lnTo>
                <a:lnTo>
                  <a:pt x="68045" y="540148"/>
                </a:lnTo>
                <a:lnTo>
                  <a:pt x="102533" y="578398"/>
                </a:lnTo>
                <a:lnTo>
                  <a:pt x="144872" y="608437"/>
                </a:lnTo>
                <a:lnTo>
                  <a:pt x="188926" y="624293"/>
                </a:lnTo>
                <a:lnTo>
                  <a:pt x="231647" y="627830"/>
                </a:lnTo>
                <a:lnTo>
                  <a:pt x="272272" y="620371"/>
                </a:lnTo>
                <a:lnTo>
                  <a:pt x="310042" y="603243"/>
                </a:lnTo>
                <a:lnTo>
                  <a:pt x="344197" y="577771"/>
                </a:lnTo>
                <a:lnTo>
                  <a:pt x="373976" y="545279"/>
                </a:lnTo>
                <a:lnTo>
                  <a:pt x="398618" y="507091"/>
                </a:lnTo>
                <a:close/>
              </a:path>
              <a:path w="398779" h="628014">
                <a:moveTo>
                  <a:pt x="357470" y="106362"/>
                </a:moveTo>
                <a:lnTo>
                  <a:pt x="357470" y="65131"/>
                </a:lnTo>
                <a:lnTo>
                  <a:pt x="342979" y="77323"/>
                </a:lnTo>
                <a:lnTo>
                  <a:pt x="334049" y="67453"/>
                </a:lnTo>
                <a:lnTo>
                  <a:pt x="311750" y="84181"/>
                </a:lnTo>
                <a:lnTo>
                  <a:pt x="357470" y="106362"/>
                </a:lnTo>
                <a:close/>
              </a:path>
              <a:path w="398779" h="628014">
                <a:moveTo>
                  <a:pt x="329276" y="62083"/>
                </a:moveTo>
                <a:lnTo>
                  <a:pt x="328501" y="61321"/>
                </a:lnTo>
                <a:lnTo>
                  <a:pt x="329059" y="61938"/>
                </a:lnTo>
                <a:lnTo>
                  <a:pt x="329276" y="62083"/>
                </a:lnTo>
                <a:close/>
              </a:path>
              <a:path w="398779" h="628014">
                <a:moveTo>
                  <a:pt x="329059" y="61938"/>
                </a:moveTo>
                <a:lnTo>
                  <a:pt x="328501" y="61321"/>
                </a:lnTo>
                <a:lnTo>
                  <a:pt x="328501" y="61564"/>
                </a:lnTo>
                <a:lnTo>
                  <a:pt x="329059" y="61938"/>
                </a:lnTo>
                <a:close/>
              </a:path>
              <a:path w="398779" h="628014">
                <a:moveTo>
                  <a:pt x="329276" y="62178"/>
                </a:moveTo>
                <a:lnTo>
                  <a:pt x="329059" y="61938"/>
                </a:lnTo>
                <a:lnTo>
                  <a:pt x="329276" y="62178"/>
                </a:lnTo>
                <a:close/>
              </a:path>
              <a:path w="398779" h="628014">
                <a:moveTo>
                  <a:pt x="357470" y="65131"/>
                </a:moveTo>
                <a:lnTo>
                  <a:pt x="348388" y="56698"/>
                </a:lnTo>
                <a:lnTo>
                  <a:pt x="334049" y="67453"/>
                </a:lnTo>
                <a:lnTo>
                  <a:pt x="342979" y="77323"/>
                </a:lnTo>
                <a:lnTo>
                  <a:pt x="357470" y="65131"/>
                </a:lnTo>
                <a:close/>
              </a:path>
              <a:path w="398779" h="628014">
                <a:moveTo>
                  <a:pt x="388712" y="121519"/>
                </a:moveTo>
                <a:lnTo>
                  <a:pt x="372697" y="38461"/>
                </a:lnTo>
                <a:lnTo>
                  <a:pt x="348388" y="56698"/>
                </a:lnTo>
                <a:lnTo>
                  <a:pt x="357470" y="65131"/>
                </a:lnTo>
                <a:lnTo>
                  <a:pt x="357470" y="106362"/>
                </a:lnTo>
                <a:lnTo>
                  <a:pt x="388712" y="1215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70139" y="3083724"/>
            <a:ext cx="407670" cy="628650"/>
          </a:xfrm>
          <a:custGeom>
            <a:avLst/>
            <a:gdLst/>
            <a:ahLst/>
            <a:cxnLst/>
            <a:rect l="l" t="t" r="r" b="b"/>
            <a:pathLst>
              <a:path w="407670" h="628650">
                <a:moveTo>
                  <a:pt x="407258" y="313321"/>
                </a:moveTo>
                <a:lnTo>
                  <a:pt x="404634" y="267043"/>
                </a:lnTo>
                <a:lnTo>
                  <a:pt x="398326" y="222940"/>
                </a:lnTo>
                <a:lnTo>
                  <a:pt x="387248" y="181457"/>
                </a:lnTo>
                <a:lnTo>
                  <a:pt x="371878" y="143061"/>
                </a:lnTo>
                <a:lnTo>
                  <a:pt x="352697" y="108221"/>
                </a:lnTo>
                <a:lnTo>
                  <a:pt x="330175" y="77392"/>
                </a:lnTo>
                <a:lnTo>
                  <a:pt x="277090" y="29702"/>
                </a:lnTo>
                <a:lnTo>
                  <a:pt x="216430" y="3698"/>
                </a:lnTo>
                <a:lnTo>
                  <a:pt x="184464" y="0"/>
                </a:lnTo>
                <a:lnTo>
                  <a:pt x="152047" y="3127"/>
                </a:lnTo>
                <a:lnTo>
                  <a:pt x="87781" y="31728"/>
                </a:lnTo>
                <a:lnTo>
                  <a:pt x="56891" y="58136"/>
                </a:lnTo>
                <a:lnTo>
                  <a:pt x="27471" y="93239"/>
                </a:lnTo>
                <a:lnTo>
                  <a:pt x="0" y="137503"/>
                </a:lnTo>
                <a:lnTo>
                  <a:pt x="17538" y="145885"/>
                </a:lnTo>
                <a:lnTo>
                  <a:pt x="44784" y="102099"/>
                </a:lnTo>
                <a:lnTo>
                  <a:pt x="73876" y="68170"/>
                </a:lnTo>
                <a:lnTo>
                  <a:pt x="104298" y="43540"/>
                </a:lnTo>
                <a:lnTo>
                  <a:pt x="135534" y="27647"/>
                </a:lnTo>
                <a:lnTo>
                  <a:pt x="167071" y="19932"/>
                </a:lnTo>
                <a:lnTo>
                  <a:pt x="198392" y="19835"/>
                </a:lnTo>
                <a:lnTo>
                  <a:pt x="228982" y="26796"/>
                </a:lnTo>
                <a:lnTo>
                  <a:pt x="285911" y="59648"/>
                </a:lnTo>
                <a:lnTo>
                  <a:pt x="333735" y="114009"/>
                </a:lnTo>
                <a:lnTo>
                  <a:pt x="352945" y="147854"/>
                </a:lnTo>
                <a:lnTo>
                  <a:pt x="368333" y="185396"/>
                </a:lnTo>
                <a:lnTo>
                  <a:pt x="379385" y="226075"/>
                </a:lnTo>
                <a:lnTo>
                  <a:pt x="385584" y="269329"/>
                </a:lnTo>
                <a:lnTo>
                  <a:pt x="388087" y="321035"/>
                </a:lnTo>
                <a:lnTo>
                  <a:pt x="388087" y="440494"/>
                </a:lnTo>
                <a:lnTo>
                  <a:pt x="397161" y="408419"/>
                </a:lnTo>
                <a:lnTo>
                  <a:pt x="404832" y="360859"/>
                </a:lnTo>
                <a:lnTo>
                  <a:pt x="407258" y="313321"/>
                </a:lnTo>
                <a:close/>
              </a:path>
              <a:path w="407670" h="628650">
                <a:moveTo>
                  <a:pt x="92976" y="542125"/>
                </a:moveTo>
                <a:lnTo>
                  <a:pt x="16776" y="503263"/>
                </a:lnTo>
                <a:lnTo>
                  <a:pt x="31254" y="587083"/>
                </a:lnTo>
                <a:lnTo>
                  <a:pt x="47256" y="575428"/>
                </a:lnTo>
                <a:lnTo>
                  <a:pt x="47256" y="560413"/>
                </a:lnTo>
                <a:lnTo>
                  <a:pt x="61734" y="548221"/>
                </a:lnTo>
                <a:lnTo>
                  <a:pt x="70870" y="558227"/>
                </a:lnTo>
                <a:lnTo>
                  <a:pt x="92976" y="542125"/>
                </a:lnTo>
                <a:close/>
              </a:path>
              <a:path w="407670" h="628650">
                <a:moveTo>
                  <a:pt x="70870" y="558227"/>
                </a:moveTo>
                <a:lnTo>
                  <a:pt x="61734" y="548221"/>
                </a:lnTo>
                <a:lnTo>
                  <a:pt x="47256" y="560413"/>
                </a:lnTo>
                <a:lnTo>
                  <a:pt x="56011" y="569051"/>
                </a:lnTo>
                <a:lnTo>
                  <a:pt x="70870" y="558227"/>
                </a:lnTo>
                <a:close/>
              </a:path>
              <a:path w="407670" h="628650">
                <a:moveTo>
                  <a:pt x="56011" y="569051"/>
                </a:moveTo>
                <a:lnTo>
                  <a:pt x="47256" y="560413"/>
                </a:lnTo>
                <a:lnTo>
                  <a:pt x="47256" y="575428"/>
                </a:lnTo>
                <a:lnTo>
                  <a:pt x="56011" y="569051"/>
                </a:lnTo>
                <a:close/>
              </a:path>
              <a:path w="407670" h="628650">
                <a:moveTo>
                  <a:pt x="77736" y="565747"/>
                </a:moveTo>
                <a:lnTo>
                  <a:pt x="70870" y="558227"/>
                </a:lnTo>
                <a:lnTo>
                  <a:pt x="56011" y="569051"/>
                </a:lnTo>
                <a:lnTo>
                  <a:pt x="76200" y="588969"/>
                </a:lnTo>
                <a:lnTo>
                  <a:pt x="76200" y="564985"/>
                </a:lnTo>
                <a:lnTo>
                  <a:pt x="77736" y="565747"/>
                </a:lnTo>
                <a:close/>
              </a:path>
              <a:path w="407670" h="628650">
                <a:moveTo>
                  <a:pt x="388087" y="440494"/>
                </a:moveTo>
                <a:lnTo>
                  <a:pt x="388087" y="321035"/>
                </a:lnTo>
                <a:lnTo>
                  <a:pt x="384103" y="373633"/>
                </a:lnTo>
                <a:lnTo>
                  <a:pt x="373326" y="425535"/>
                </a:lnTo>
                <a:lnTo>
                  <a:pt x="355451" y="475151"/>
                </a:lnTo>
                <a:lnTo>
                  <a:pt x="330175" y="520894"/>
                </a:lnTo>
                <a:lnTo>
                  <a:pt x="297192" y="561175"/>
                </a:lnTo>
                <a:lnTo>
                  <a:pt x="255043" y="591809"/>
                </a:lnTo>
                <a:lnTo>
                  <a:pt x="210359" y="607765"/>
                </a:lnTo>
                <a:lnTo>
                  <a:pt x="164651" y="608784"/>
                </a:lnTo>
                <a:lnTo>
                  <a:pt x="119428" y="594611"/>
                </a:lnTo>
                <a:lnTo>
                  <a:pt x="76200" y="564985"/>
                </a:lnTo>
                <a:lnTo>
                  <a:pt x="76200" y="588969"/>
                </a:lnTo>
                <a:lnTo>
                  <a:pt x="79584" y="592309"/>
                </a:lnTo>
                <a:lnTo>
                  <a:pt x="116122" y="614363"/>
                </a:lnTo>
                <a:lnTo>
                  <a:pt x="155390" y="626494"/>
                </a:lnTo>
                <a:lnTo>
                  <a:pt x="195906" y="628619"/>
                </a:lnTo>
                <a:lnTo>
                  <a:pt x="236190" y="620655"/>
                </a:lnTo>
                <a:lnTo>
                  <a:pt x="274759" y="602519"/>
                </a:lnTo>
                <a:lnTo>
                  <a:pt x="310133" y="574129"/>
                </a:lnTo>
                <a:lnTo>
                  <a:pt x="340732" y="538857"/>
                </a:lnTo>
                <a:lnTo>
                  <a:pt x="365305" y="498656"/>
                </a:lnTo>
                <a:lnTo>
                  <a:pt x="384050" y="454764"/>
                </a:lnTo>
                <a:lnTo>
                  <a:pt x="388087" y="440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42233" y="2657094"/>
            <a:ext cx="47752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11/0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7354" y="3952467"/>
            <a:ext cx="47752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00/1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37108" y="2961842"/>
            <a:ext cx="477520" cy="92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00/0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01/1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10/1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4603" y="2961842"/>
            <a:ext cx="477520" cy="92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01/0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10/0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11/1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59271" y="20271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682" y="4634"/>
                </a:lnTo>
                <a:lnTo>
                  <a:pt x="139844" y="17930"/>
                </a:lnTo>
                <a:lnTo>
                  <a:pt x="101022" y="38978"/>
                </a:lnTo>
                <a:lnTo>
                  <a:pt x="67156" y="66865"/>
                </a:lnTo>
                <a:lnTo>
                  <a:pt x="39182" y="100682"/>
                </a:lnTo>
                <a:lnTo>
                  <a:pt x="18039" y="139517"/>
                </a:lnTo>
                <a:lnTo>
                  <a:pt x="4666" y="182460"/>
                </a:lnTo>
                <a:lnTo>
                  <a:pt x="0" y="228599"/>
                </a:lnTo>
                <a:lnTo>
                  <a:pt x="4666" y="274520"/>
                </a:lnTo>
                <a:lnTo>
                  <a:pt x="18039" y="317361"/>
                </a:lnTo>
                <a:lnTo>
                  <a:pt x="39182" y="356182"/>
                </a:lnTo>
                <a:lnTo>
                  <a:pt x="67156" y="390048"/>
                </a:lnTo>
                <a:lnTo>
                  <a:pt x="101022" y="418020"/>
                </a:lnTo>
                <a:lnTo>
                  <a:pt x="139844" y="439162"/>
                </a:lnTo>
                <a:lnTo>
                  <a:pt x="182682" y="452534"/>
                </a:lnTo>
                <a:lnTo>
                  <a:pt x="228600" y="457199"/>
                </a:lnTo>
                <a:lnTo>
                  <a:pt x="274739" y="452534"/>
                </a:lnTo>
                <a:lnTo>
                  <a:pt x="317682" y="439162"/>
                </a:lnTo>
                <a:lnTo>
                  <a:pt x="356517" y="418020"/>
                </a:lnTo>
                <a:lnTo>
                  <a:pt x="390334" y="390048"/>
                </a:lnTo>
                <a:lnTo>
                  <a:pt x="418221" y="356182"/>
                </a:lnTo>
                <a:lnTo>
                  <a:pt x="439269" y="317361"/>
                </a:lnTo>
                <a:lnTo>
                  <a:pt x="452565" y="274520"/>
                </a:lnTo>
                <a:lnTo>
                  <a:pt x="457200" y="228599"/>
                </a:lnTo>
                <a:lnTo>
                  <a:pt x="452565" y="182460"/>
                </a:lnTo>
                <a:lnTo>
                  <a:pt x="439269" y="139517"/>
                </a:lnTo>
                <a:lnTo>
                  <a:pt x="418221" y="100682"/>
                </a:lnTo>
                <a:lnTo>
                  <a:pt x="390334" y="66865"/>
                </a:lnTo>
                <a:lnTo>
                  <a:pt x="356517" y="38978"/>
                </a:lnTo>
                <a:lnTo>
                  <a:pt x="317682" y="17930"/>
                </a:lnTo>
                <a:lnTo>
                  <a:pt x="274739" y="4634"/>
                </a:lnTo>
                <a:lnTo>
                  <a:pt x="2286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495929" y="2066544"/>
            <a:ext cx="222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Q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16470" y="2217673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51153" y="47243"/>
                </a:moveTo>
                <a:lnTo>
                  <a:pt x="851153" y="28193"/>
                </a:lnTo>
                <a:lnTo>
                  <a:pt x="0" y="28193"/>
                </a:lnTo>
                <a:lnTo>
                  <a:pt x="0" y="47243"/>
                </a:lnTo>
                <a:lnTo>
                  <a:pt x="851153" y="47243"/>
                </a:lnTo>
                <a:close/>
              </a:path>
              <a:path w="914400" h="76200">
                <a:moveTo>
                  <a:pt x="914412" y="38099"/>
                </a:moveTo>
                <a:lnTo>
                  <a:pt x="838212" y="0"/>
                </a:lnTo>
                <a:lnTo>
                  <a:pt x="838212" y="28193"/>
                </a:lnTo>
                <a:lnTo>
                  <a:pt x="851153" y="28193"/>
                </a:lnTo>
                <a:lnTo>
                  <a:pt x="851153" y="69729"/>
                </a:lnTo>
                <a:lnTo>
                  <a:pt x="914412" y="38099"/>
                </a:lnTo>
                <a:close/>
              </a:path>
              <a:path w="914400" h="76200">
                <a:moveTo>
                  <a:pt x="851153" y="69729"/>
                </a:moveTo>
                <a:lnTo>
                  <a:pt x="851153" y="47243"/>
                </a:lnTo>
                <a:lnTo>
                  <a:pt x="838212" y="47243"/>
                </a:lnTo>
                <a:lnTo>
                  <a:pt x="838212" y="76199"/>
                </a:lnTo>
                <a:lnTo>
                  <a:pt x="851153" y="697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56939" y="1895094"/>
            <a:ext cx="6191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AB/Z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195195" y="131445"/>
            <a:ext cx="4167505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-5" dirty="0"/>
              <a:t>同步时序逻辑电路的分析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0558" y="1049020"/>
            <a:ext cx="4016375" cy="153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0380" indent="-487680">
              <a:lnSpc>
                <a:spcPct val="100000"/>
              </a:lnSpc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(3)</a:t>
            </a:r>
            <a:r>
              <a:rPr sz="2800" b="1" spc="-7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列出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状态表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502920" marR="5080" indent="-3175">
              <a:lnSpc>
                <a:spcPct val="104000"/>
              </a:lnSpc>
              <a:spcBef>
                <a:spcPts val="1645"/>
              </a:spcBef>
            </a:pP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Z=A</a:t>
            </a:r>
            <a:r>
              <a:rPr sz="2800" b="1" spc="-5" dirty="0">
                <a:latin typeface="MingLiU" panose="02020509000000000000" charset="-120"/>
                <a:cs typeface="MingLiU" panose="02020509000000000000" charset="-120"/>
              </a:rPr>
              <a:t>♁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B</a:t>
            </a:r>
            <a:r>
              <a:rPr sz="2800" b="1" spc="-5" dirty="0">
                <a:latin typeface="MingLiU" panose="02020509000000000000" charset="-120"/>
                <a:cs typeface="MingLiU" panose="02020509000000000000" charset="-120"/>
              </a:rPr>
              <a:t>♁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 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n+1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=ABQ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+AQ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+BQ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endParaRPr sz="2850" baseline="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67115" y="223977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 animBg="1"/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9266" y="1718945"/>
          <a:ext cx="2543175" cy="2762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4765" algn="ctr">
                        <a:lnSpc>
                          <a:spcPts val="2125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A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2125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B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1525"/>
                        </a:lnSpc>
                      </a:pPr>
                      <a:r>
                        <a:rPr sz="3000" b="1" spc="-7" baseline="-17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300" b="1" spc="-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1525"/>
                        </a:lnSpc>
                      </a:pPr>
                      <a:r>
                        <a:rPr sz="3000" b="1" spc="-7" baseline="-17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300" b="1" spc="-5" dirty="0">
                          <a:latin typeface="Times New Roman" panose="02020503050405090304"/>
                          <a:cs typeface="Times New Roman" panose="02020503050405090304"/>
                        </a:rPr>
                        <a:t>n+1</a:t>
                      </a: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2125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Z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13">
                <a:tc>
                  <a:txBody>
                    <a:bodyPr/>
                    <a:lstStyle/>
                    <a:p>
                      <a:pPr marR="22860" algn="ctr">
                        <a:lnSpc>
                          <a:spcPts val="2125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125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125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2125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25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R="22860"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R="22860"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R="22860"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R="22860"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R="22860"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R="22860"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292">
                <a:tc>
                  <a:txBody>
                    <a:bodyPr/>
                    <a:lstStyle/>
                    <a:p>
                      <a:pPr marR="22860"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213240" y="976629"/>
            <a:ext cx="310832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05790" algn="l"/>
              </a:tabLst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(5)	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说</a:t>
            </a: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明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逻辑功</a:t>
            </a:r>
            <a:r>
              <a:rPr sz="2800" b="1" spc="-1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能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5855" y="131445"/>
            <a:ext cx="3966845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-5" dirty="0"/>
              <a:t>同步时序逻辑电路的分析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66913" y="3806952"/>
            <a:ext cx="8874125" cy="207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75910" marR="3307080" algn="ctr">
              <a:lnSpc>
                <a:spcPct val="100000"/>
              </a:lnSpc>
            </a:pP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 panose="02020503050405090304"/>
              <a:cs typeface="Times New Roman" panose="02020503050405090304"/>
            </a:endParaRPr>
          </a:p>
          <a:p>
            <a:pPr marL="12700" marR="5080" indent="710565" algn="just">
              <a:lnSpc>
                <a:spcPct val="103000"/>
              </a:lnSpc>
            </a:pP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串行输入串行输</a:t>
            </a:r>
            <a:r>
              <a:rPr sz="2800" b="1" spc="-1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出</a:t>
            </a:r>
            <a:r>
              <a:rPr sz="28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的时序全加</a:t>
            </a:r>
            <a:r>
              <a:rPr sz="2800" b="1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器</a:t>
            </a:r>
            <a:r>
              <a:rPr sz="2800" b="1" spc="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2800" b="1" spc="-10" dirty="0">
                <a:latin typeface="Times New Roman" panose="02020503050405090304"/>
                <a:cs typeface="Times New Roman" panose="02020503050405090304"/>
              </a:rPr>
              <a:t>A</a:t>
            </a:r>
            <a:r>
              <a:rPr sz="2800" b="1" spc="5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800" b="1" spc="-15" dirty="0">
                <a:latin typeface="Times New Roman" panose="02020503050405090304"/>
                <a:cs typeface="Times New Roman" panose="02020503050405090304"/>
              </a:rPr>
              <a:t>B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为两</a:t>
            </a:r>
            <a:r>
              <a:rPr sz="2800" b="1" spc="5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2800" b="1" spc="-1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位二 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进制加数，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为低位来的进位，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Z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表示相加的结果，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n+1 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表示向高位的进位。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5" name="图片 44" descr="屏幕快照 2021-02-25 下午9.43.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040" y="1198880"/>
            <a:ext cx="3631565" cy="326326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47709" y="2120900"/>
            <a:ext cx="762000" cy="1143000"/>
          </a:xfrm>
          <a:custGeom>
            <a:avLst/>
            <a:gdLst/>
            <a:ahLst/>
            <a:cxnLst/>
            <a:rect l="l" t="t" r="r" b="b"/>
            <a:pathLst>
              <a:path w="762000" h="1143000">
                <a:moveTo>
                  <a:pt x="0" y="0"/>
                </a:moveTo>
                <a:lnTo>
                  <a:pt x="0" y="1143000"/>
                </a:lnTo>
                <a:lnTo>
                  <a:pt x="762000" y="114300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1005" y="2172715"/>
            <a:ext cx="419734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1J</a:t>
            </a:r>
            <a:endParaRPr sz="1800">
              <a:latin typeface="Times New Roman" panose="02020503050405090304"/>
              <a:cs typeface="Times New Roman" panose="02020503050405090304"/>
            </a:endParaRPr>
          </a:p>
          <a:p>
            <a:pPr marL="12700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C1</a:t>
            </a:r>
            <a:endParaRPr sz="18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1K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1509" y="260629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099"/>
                </a:ln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7709" y="25781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1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7709" y="26543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42909" y="26543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84405" y="2159000"/>
            <a:ext cx="2032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09709" y="291109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84405" y="2782315"/>
            <a:ext cx="2032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09709" y="2335022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19109" y="302082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19109" y="233502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17883" y="3249421"/>
            <a:ext cx="3810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FF</a:t>
            </a:r>
            <a:r>
              <a:rPr sz="1800" b="1" baseline="-23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1800" baseline="-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67109" y="2120900"/>
            <a:ext cx="762000" cy="1143000"/>
          </a:xfrm>
          <a:custGeom>
            <a:avLst/>
            <a:gdLst/>
            <a:ahLst/>
            <a:cxnLst/>
            <a:rect l="l" t="t" r="r" b="b"/>
            <a:pathLst>
              <a:path w="762000" h="1143000">
                <a:moveTo>
                  <a:pt x="0" y="0"/>
                </a:moveTo>
                <a:lnTo>
                  <a:pt x="0" y="1143000"/>
                </a:lnTo>
                <a:lnTo>
                  <a:pt x="762000" y="1142999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70405" y="2172715"/>
            <a:ext cx="419734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1J</a:t>
            </a:r>
            <a:endParaRPr sz="1800">
              <a:latin typeface="Times New Roman" panose="02020503050405090304"/>
              <a:cs typeface="Times New Roman" panose="02020503050405090304"/>
            </a:endParaRPr>
          </a:p>
          <a:p>
            <a:pPr marL="12700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C1</a:t>
            </a:r>
            <a:endParaRPr sz="18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1K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90909" y="260629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1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67109" y="25781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1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67109" y="26543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1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62309" y="26543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503805" y="2159000"/>
            <a:ext cx="2032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29096" y="291109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9" y="73247"/>
                </a:lnTo>
                <a:lnTo>
                  <a:pt x="65155" y="65150"/>
                </a:lnTo>
                <a:lnTo>
                  <a:pt x="73249" y="53054"/>
                </a:lnTo>
                <a:lnTo>
                  <a:pt x="76200" y="38100"/>
                </a:lnTo>
                <a:lnTo>
                  <a:pt x="73249" y="23467"/>
                </a:lnTo>
                <a:lnTo>
                  <a:pt x="65155" y="11334"/>
                </a:lnTo>
                <a:lnTo>
                  <a:pt x="53059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03805" y="2782315"/>
            <a:ext cx="2032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35967" y="2335022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76509" y="3097022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990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2709" y="2335022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914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178431" y="3253994"/>
            <a:ext cx="3810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FF</a:t>
            </a:r>
            <a:r>
              <a:rPr sz="1800" b="1" baseline="-23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1800" baseline="-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6214" y="3378200"/>
            <a:ext cx="521334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CLK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71709" y="2487422"/>
            <a:ext cx="533400" cy="304800"/>
          </a:xfrm>
          <a:custGeom>
            <a:avLst/>
            <a:gdLst/>
            <a:ahLst/>
            <a:cxnLst/>
            <a:rect l="l" t="t" r="r" b="b"/>
            <a:pathLst>
              <a:path w="533400" h="304800">
                <a:moveTo>
                  <a:pt x="0" y="0"/>
                </a:moveTo>
                <a:lnTo>
                  <a:pt x="0" y="304799"/>
                </a:lnTo>
                <a:lnTo>
                  <a:pt x="533400" y="304799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38409" y="279222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099"/>
                </a:ln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884555" y="2584703"/>
            <a:ext cx="17335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976509" y="2868422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52709" y="2335022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47909" y="2335022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3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10096" y="1573022"/>
            <a:ext cx="381000" cy="838200"/>
          </a:xfrm>
          <a:custGeom>
            <a:avLst/>
            <a:gdLst/>
            <a:ahLst/>
            <a:cxnLst/>
            <a:rect l="l" t="t" r="r" b="b"/>
            <a:pathLst>
              <a:path w="381000" h="838200">
                <a:moveTo>
                  <a:pt x="0" y="0"/>
                </a:moveTo>
                <a:lnTo>
                  <a:pt x="0" y="838199"/>
                </a:lnTo>
                <a:lnTo>
                  <a:pt x="381000" y="838199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42909" y="2639822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8509" y="3554221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62309" y="2639822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19009" y="2571242"/>
            <a:ext cx="381000" cy="228600"/>
          </a:xfrm>
          <a:custGeom>
            <a:avLst/>
            <a:gdLst/>
            <a:ahLst/>
            <a:cxnLst/>
            <a:rect l="l" t="t" r="r" b="b"/>
            <a:pathLst>
              <a:path w="381000" h="228600">
                <a:moveTo>
                  <a:pt x="0" y="0"/>
                </a:moveTo>
                <a:lnTo>
                  <a:pt x="0" y="228599"/>
                </a:lnTo>
                <a:lnTo>
                  <a:pt x="381000" y="228599"/>
                </a:lnTo>
                <a:lnTo>
                  <a:pt x="38100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71409" y="279984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099"/>
                </a:ln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274705" y="2603753"/>
            <a:ext cx="11430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09509" y="302082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609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309509" y="2868422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492389" y="2030222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0"/>
                </a:moveTo>
                <a:lnTo>
                  <a:pt x="0" y="457200"/>
                </a:lnTo>
                <a:lnTo>
                  <a:pt x="304800" y="457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590935" y="2051303"/>
            <a:ext cx="17335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05065" y="2411222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7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71409" y="2373122"/>
            <a:ext cx="76200" cy="190500"/>
          </a:xfrm>
          <a:custGeom>
            <a:avLst/>
            <a:gdLst/>
            <a:ahLst/>
            <a:cxnLst/>
            <a:rect l="l" t="t" r="r" b="b"/>
            <a:pathLst>
              <a:path w="76200" h="190500">
                <a:moveTo>
                  <a:pt x="76200" y="38100"/>
                </a:moveTo>
                <a:lnTo>
                  <a:pt x="73247" y="23145"/>
                </a:lnTo>
                <a:lnTo>
                  <a:pt x="65150" y="11048"/>
                </a:lnTo>
                <a:lnTo>
                  <a:pt x="53054" y="2952"/>
                </a:lnTo>
                <a:lnTo>
                  <a:pt x="38100" y="0"/>
                </a:lnTo>
                <a:lnTo>
                  <a:pt x="23467" y="2952"/>
                </a:lnTo>
                <a:lnTo>
                  <a:pt x="11334" y="11049"/>
                </a:lnTo>
                <a:lnTo>
                  <a:pt x="3059" y="23145"/>
                </a:lnTo>
                <a:lnTo>
                  <a:pt x="0" y="38100"/>
                </a:lnTo>
                <a:lnTo>
                  <a:pt x="3059" y="52732"/>
                </a:lnTo>
                <a:lnTo>
                  <a:pt x="11334" y="64865"/>
                </a:lnTo>
                <a:lnTo>
                  <a:pt x="23467" y="73140"/>
                </a:lnTo>
                <a:lnTo>
                  <a:pt x="28956" y="74287"/>
                </a:lnTo>
                <a:lnTo>
                  <a:pt x="28956" y="38100"/>
                </a:lnTo>
                <a:lnTo>
                  <a:pt x="48006" y="38100"/>
                </a:lnTo>
                <a:lnTo>
                  <a:pt x="48006" y="74173"/>
                </a:lnTo>
                <a:lnTo>
                  <a:pt x="53054" y="73140"/>
                </a:lnTo>
                <a:lnTo>
                  <a:pt x="65151" y="64865"/>
                </a:lnTo>
                <a:lnTo>
                  <a:pt x="73247" y="52732"/>
                </a:lnTo>
                <a:lnTo>
                  <a:pt x="76200" y="38100"/>
                </a:lnTo>
                <a:close/>
              </a:path>
              <a:path w="76200" h="190500">
                <a:moveTo>
                  <a:pt x="48006" y="74173"/>
                </a:moveTo>
                <a:lnTo>
                  <a:pt x="48006" y="38100"/>
                </a:lnTo>
                <a:lnTo>
                  <a:pt x="28956" y="38100"/>
                </a:lnTo>
                <a:lnTo>
                  <a:pt x="28956" y="74287"/>
                </a:lnTo>
                <a:lnTo>
                  <a:pt x="38100" y="76200"/>
                </a:lnTo>
                <a:lnTo>
                  <a:pt x="48006" y="74173"/>
                </a:lnTo>
                <a:close/>
              </a:path>
              <a:path w="76200" h="190500">
                <a:moveTo>
                  <a:pt x="48006" y="190500"/>
                </a:moveTo>
                <a:lnTo>
                  <a:pt x="48006" y="74173"/>
                </a:lnTo>
                <a:lnTo>
                  <a:pt x="38100" y="76200"/>
                </a:lnTo>
                <a:lnTo>
                  <a:pt x="28956" y="74287"/>
                </a:lnTo>
                <a:lnTo>
                  <a:pt x="28956" y="190500"/>
                </a:lnTo>
                <a:lnTo>
                  <a:pt x="48006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09509" y="1725422"/>
            <a:ext cx="6985" cy="685800"/>
          </a:xfrm>
          <a:custGeom>
            <a:avLst/>
            <a:gdLst/>
            <a:ahLst/>
            <a:cxnLst/>
            <a:rect l="l" t="t" r="r" b="b"/>
            <a:pathLst>
              <a:path w="6984" h="685800">
                <a:moveTo>
                  <a:pt x="0" y="685800"/>
                </a:moveTo>
                <a:lnTo>
                  <a:pt x="685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09509" y="1725422"/>
            <a:ext cx="4800600" cy="0"/>
          </a:xfrm>
          <a:custGeom>
            <a:avLst/>
            <a:gdLst/>
            <a:ahLst/>
            <a:cxnLst/>
            <a:rect l="l" t="t" r="r" b="b"/>
            <a:pathLst>
              <a:path w="4800600">
                <a:moveTo>
                  <a:pt x="0" y="0"/>
                </a:moveTo>
                <a:lnTo>
                  <a:pt x="48005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19596" y="1877822"/>
            <a:ext cx="76200" cy="495300"/>
          </a:xfrm>
          <a:custGeom>
            <a:avLst/>
            <a:gdLst/>
            <a:ahLst/>
            <a:cxnLst/>
            <a:rect l="l" t="t" r="r" b="b"/>
            <a:pathLst>
              <a:path w="76200" h="495300">
                <a:moveTo>
                  <a:pt x="76200" y="457199"/>
                </a:moveTo>
                <a:lnTo>
                  <a:pt x="73249" y="442245"/>
                </a:lnTo>
                <a:lnTo>
                  <a:pt x="65155" y="430148"/>
                </a:lnTo>
                <a:lnTo>
                  <a:pt x="53059" y="422052"/>
                </a:lnTo>
                <a:lnTo>
                  <a:pt x="38100" y="419099"/>
                </a:lnTo>
                <a:lnTo>
                  <a:pt x="23467" y="422052"/>
                </a:lnTo>
                <a:lnTo>
                  <a:pt x="11334" y="430148"/>
                </a:lnTo>
                <a:lnTo>
                  <a:pt x="3059" y="442245"/>
                </a:lnTo>
                <a:lnTo>
                  <a:pt x="0" y="457199"/>
                </a:lnTo>
                <a:lnTo>
                  <a:pt x="3059" y="471832"/>
                </a:lnTo>
                <a:lnTo>
                  <a:pt x="11334" y="483965"/>
                </a:lnTo>
                <a:lnTo>
                  <a:pt x="23467" y="492240"/>
                </a:lnTo>
                <a:lnTo>
                  <a:pt x="28968" y="493390"/>
                </a:lnTo>
                <a:lnTo>
                  <a:pt x="28968" y="457199"/>
                </a:lnTo>
                <a:lnTo>
                  <a:pt x="48018" y="457199"/>
                </a:lnTo>
                <a:lnTo>
                  <a:pt x="48018" y="493271"/>
                </a:lnTo>
                <a:lnTo>
                  <a:pt x="53059" y="492240"/>
                </a:lnTo>
                <a:lnTo>
                  <a:pt x="65155" y="483965"/>
                </a:lnTo>
                <a:lnTo>
                  <a:pt x="73249" y="471832"/>
                </a:lnTo>
                <a:lnTo>
                  <a:pt x="76200" y="457199"/>
                </a:lnTo>
                <a:close/>
              </a:path>
              <a:path w="76200" h="495300">
                <a:moveTo>
                  <a:pt x="48018" y="421057"/>
                </a:moveTo>
                <a:lnTo>
                  <a:pt x="48018" y="0"/>
                </a:lnTo>
                <a:lnTo>
                  <a:pt x="28968" y="0"/>
                </a:lnTo>
                <a:lnTo>
                  <a:pt x="28968" y="420942"/>
                </a:lnTo>
                <a:lnTo>
                  <a:pt x="38100" y="419099"/>
                </a:lnTo>
                <a:lnTo>
                  <a:pt x="48018" y="421057"/>
                </a:lnTo>
                <a:close/>
              </a:path>
              <a:path w="76200" h="495300">
                <a:moveTo>
                  <a:pt x="48018" y="493271"/>
                </a:moveTo>
                <a:lnTo>
                  <a:pt x="48018" y="457199"/>
                </a:lnTo>
                <a:lnTo>
                  <a:pt x="28968" y="457199"/>
                </a:lnTo>
                <a:lnTo>
                  <a:pt x="28968" y="493390"/>
                </a:lnTo>
                <a:lnTo>
                  <a:pt x="38100" y="495299"/>
                </a:lnTo>
                <a:lnTo>
                  <a:pt x="48018" y="493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85709" y="1877822"/>
            <a:ext cx="4572000" cy="0"/>
          </a:xfrm>
          <a:custGeom>
            <a:avLst/>
            <a:gdLst/>
            <a:ahLst/>
            <a:cxnLst/>
            <a:rect l="l" t="t" r="r" b="b"/>
            <a:pathLst>
              <a:path w="4572000">
                <a:moveTo>
                  <a:pt x="4571987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85709" y="1877822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28809" y="2030222"/>
            <a:ext cx="76200" cy="342900"/>
          </a:xfrm>
          <a:custGeom>
            <a:avLst/>
            <a:gdLst/>
            <a:ahLst/>
            <a:cxnLst/>
            <a:rect l="l" t="t" r="r" b="b"/>
            <a:pathLst>
              <a:path w="76200" h="342900">
                <a:moveTo>
                  <a:pt x="76200" y="304799"/>
                </a:moveTo>
                <a:lnTo>
                  <a:pt x="73247" y="289845"/>
                </a:lnTo>
                <a:lnTo>
                  <a:pt x="65150" y="277748"/>
                </a:lnTo>
                <a:lnTo>
                  <a:pt x="53054" y="269652"/>
                </a:lnTo>
                <a:lnTo>
                  <a:pt x="38100" y="266699"/>
                </a:lnTo>
                <a:lnTo>
                  <a:pt x="23467" y="269652"/>
                </a:lnTo>
                <a:lnTo>
                  <a:pt x="11334" y="277748"/>
                </a:lnTo>
                <a:lnTo>
                  <a:pt x="3059" y="289845"/>
                </a:lnTo>
                <a:lnTo>
                  <a:pt x="0" y="304799"/>
                </a:lnTo>
                <a:lnTo>
                  <a:pt x="3059" y="319432"/>
                </a:lnTo>
                <a:lnTo>
                  <a:pt x="11334" y="331565"/>
                </a:lnTo>
                <a:lnTo>
                  <a:pt x="23467" y="339840"/>
                </a:lnTo>
                <a:lnTo>
                  <a:pt x="28956" y="340987"/>
                </a:lnTo>
                <a:lnTo>
                  <a:pt x="28956" y="304799"/>
                </a:lnTo>
                <a:lnTo>
                  <a:pt x="48006" y="304799"/>
                </a:lnTo>
                <a:lnTo>
                  <a:pt x="48006" y="340873"/>
                </a:lnTo>
                <a:lnTo>
                  <a:pt x="53054" y="339840"/>
                </a:lnTo>
                <a:lnTo>
                  <a:pt x="65150" y="331565"/>
                </a:lnTo>
                <a:lnTo>
                  <a:pt x="73247" y="319432"/>
                </a:lnTo>
                <a:lnTo>
                  <a:pt x="76200" y="304799"/>
                </a:lnTo>
                <a:close/>
              </a:path>
              <a:path w="76200" h="342900">
                <a:moveTo>
                  <a:pt x="48006" y="268655"/>
                </a:moveTo>
                <a:lnTo>
                  <a:pt x="48006" y="0"/>
                </a:lnTo>
                <a:lnTo>
                  <a:pt x="28956" y="0"/>
                </a:lnTo>
                <a:lnTo>
                  <a:pt x="28956" y="268545"/>
                </a:lnTo>
                <a:lnTo>
                  <a:pt x="38100" y="266699"/>
                </a:lnTo>
                <a:lnTo>
                  <a:pt x="48006" y="268655"/>
                </a:lnTo>
                <a:close/>
              </a:path>
              <a:path w="76200" h="342900">
                <a:moveTo>
                  <a:pt x="48006" y="340873"/>
                </a:moveTo>
                <a:lnTo>
                  <a:pt x="48006" y="304799"/>
                </a:lnTo>
                <a:lnTo>
                  <a:pt x="28956" y="304799"/>
                </a:lnTo>
                <a:lnTo>
                  <a:pt x="28956" y="340987"/>
                </a:lnTo>
                <a:lnTo>
                  <a:pt x="38100" y="342899"/>
                </a:lnTo>
                <a:lnTo>
                  <a:pt x="48006" y="3408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66909" y="2030222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1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471809" y="1687322"/>
            <a:ext cx="83185" cy="685800"/>
          </a:xfrm>
          <a:custGeom>
            <a:avLst/>
            <a:gdLst/>
            <a:ahLst/>
            <a:cxnLst/>
            <a:rect l="l" t="t" r="r" b="b"/>
            <a:pathLst>
              <a:path w="83185" h="685800">
                <a:moveTo>
                  <a:pt x="76200" y="647699"/>
                </a:moveTo>
                <a:lnTo>
                  <a:pt x="73687" y="633067"/>
                </a:lnTo>
                <a:lnTo>
                  <a:pt x="65817" y="620934"/>
                </a:lnTo>
                <a:lnTo>
                  <a:pt x="53804" y="612659"/>
                </a:lnTo>
                <a:lnTo>
                  <a:pt x="48367" y="611546"/>
                </a:lnTo>
                <a:lnTo>
                  <a:pt x="48006" y="647699"/>
                </a:lnTo>
                <a:lnTo>
                  <a:pt x="28956" y="647699"/>
                </a:lnTo>
                <a:lnTo>
                  <a:pt x="28956" y="611546"/>
                </a:lnTo>
                <a:lnTo>
                  <a:pt x="23895" y="612540"/>
                </a:lnTo>
                <a:lnTo>
                  <a:pt x="11715" y="620553"/>
                </a:lnTo>
                <a:lnTo>
                  <a:pt x="3393" y="632424"/>
                </a:lnTo>
                <a:lnTo>
                  <a:pt x="0" y="646937"/>
                </a:lnTo>
                <a:lnTo>
                  <a:pt x="2952" y="662011"/>
                </a:lnTo>
                <a:lnTo>
                  <a:pt x="11049" y="674369"/>
                </a:lnTo>
                <a:lnTo>
                  <a:pt x="23145" y="682728"/>
                </a:lnTo>
                <a:lnTo>
                  <a:pt x="28956" y="683921"/>
                </a:lnTo>
                <a:lnTo>
                  <a:pt x="28956" y="647699"/>
                </a:lnTo>
                <a:lnTo>
                  <a:pt x="29318" y="683996"/>
                </a:lnTo>
                <a:lnTo>
                  <a:pt x="38100" y="685799"/>
                </a:lnTo>
                <a:lnTo>
                  <a:pt x="52732" y="682847"/>
                </a:lnTo>
                <a:lnTo>
                  <a:pt x="64865" y="674750"/>
                </a:lnTo>
                <a:lnTo>
                  <a:pt x="73140" y="662654"/>
                </a:lnTo>
                <a:lnTo>
                  <a:pt x="76200" y="647699"/>
                </a:lnTo>
                <a:close/>
              </a:path>
              <a:path w="83185" h="685800">
                <a:moveTo>
                  <a:pt x="83058" y="38099"/>
                </a:moveTo>
                <a:lnTo>
                  <a:pt x="80105" y="23467"/>
                </a:lnTo>
                <a:lnTo>
                  <a:pt x="72009" y="11334"/>
                </a:lnTo>
                <a:lnTo>
                  <a:pt x="59912" y="3059"/>
                </a:lnTo>
                <a:lnTo>
                  <a:pt x="44958" y="0"/>
                </a:lnTo>
                <a:lnTo>
                  <a:pt x="30325" y="2940"/>
                </a:lnTo>
                <a:lnTo>
                  <a:pt x="18192" y="10953"/>
                </a:lnTo>
                <a:lnTo>
                  <a:pt x="9917" y="22824"/>
                </a:lnTo>
                <a:lnTo>
                  <a:pt x="6858" y="37337"/>
                </a:lnTo>
                <a:lnTo>
                  <a:pt x="9477" y="52411"/>
                </a:lnTo>
                <a:lnTo>
                  <a:pt x="17525" y="64769"/>
                </a:lnTo>
                <a:lnTo>
                  <a:pt x="29575" y="73128"/>
                </a:lnTo>
                <a:lnTo>
                  <a:pt x="34690" y="74203"/>
                </a:lnTo>
                <a:lnTo>
                  <a:pt x="35051" y="38099"/>
                </a:lnTo>
                <a:lnTo>
                  <a:pt x="54101" y="38099"/>
                </a:lnTo>
                <a:lnTo>
                  <a:pt x="54101" y="74245"/>
                </a:lnTo>
                <a:lnTo>
                  <a:pt x="59162" y="73247"/>
                </a:lnTo>
                <a:lnTo>
                  <a:pt x="71342" y="65150"/>
                </a:lnTo>
                <a:lnTo>
                  <a:pt x="79664" y="53054"/>
                </a:lnTo>
                <a:lnTo>
                  <a:pt x="83058" y="38099"/>
                </a:lnTo>
                <a:close/>
              </a:path>
              <a:path w="83185" h="685800">
                <a:moveTo>
                  <a:pt x="48367" y="611546"/>
                </a:moveTo>
                <a:lnTo>
                  <a:pt x="38862" y="609599"/>
                </a:lnTo>
                <a:lnTo>
                  <a:pt x="29318" y="611475"/>
                </a:lnTo>
                <a:lnTo>
                  <a:pt x="28956" y="647699"/>
                </a:lnTo>
                <a:lnTo>
                  <a:pt x="48006" y="647699"/>
                </a:lnTo>
                <a:lnTo>
                  <a:pt x="48367" y="611546"/>
                </a:lnTo>
                <a:close/>
              </a:path>
              <a:path w="83185" h="685800">
                <a:moveTo>
                  <a:pt x="53739" y="74317"/>
                </a:moveTo>
                <a:lnTo>
                  <a:pt x="44196" y="76199"/>
                </a:lnTo>
                <a:lnTo>
                  <a:pt x="34690" y="74203"/>
                </a:lnTo>
                <a:lnTo>
                  <a:pt x="29318" y="611475"/>
                </a:lnTo>
                <a:lnTo>
                  <a:pt x="38862" y="609599"/>
                </a:lnTo>
                <a:lnTo>
                  <a:pt x="48367" y="611546"/>
                </a:lnTo>
                <a:lnTo>
                  <a:pt x="53739" y="74317"/>
                </a:lnTo>
                <a:close/>
              </a:path>
              <a:path w="83185" h="685800">
                <a:moveTo>
                  <a:pt x="54101" y="38099"/>
                </a:moveTo>
                <a:lnTo>
                  <a:pt x="35051" y="38099"/>
                </a:lnTo>
                <a:lnTo>
                  <a:pt x="34690" y="74203"/>
                </a:lnTo>
                <a:lnTo>
                  <a:pt x="44196" y="76199"/>
                </a:lnTo>
                <a:lnTo>
                  <a:pt x="53739" y="74317"/>
                </a:lnTo>
                <a:lnTo>
                  <a:pt x="54101" y="38099"/>
                </a:lnTo>
                <a:close/>
              </a:path>
              <a:path w="83185" h="685800">
                <a:moveTo>
                  <a:pt x="54101" y="74245"/>
                </a:moveTo>
                <a:lnTo>
                  <a:pt x="54101" y="38099"/>
                </a:lnTo>
                <a:lnTo>
                  <a:pt x="53739" y="74317"/>
                </a:lnTo>
                <a:lnTo>
                  <a:pt x="54101" y="74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776615" y="225882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19109" y="2258822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208655" y="1628140"/>
            <a:ext cx="19494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16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491096" y="2030222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799205" y="1684273"/>
            <a:ext cx="2292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Z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4803" y="2279903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X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935" y="4067302"/>
            <a:ext cx="3751579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-745" dirty="0">
                <a:solidFill>
                  <a:srgbClr val="3333CC"/>
                </a:solidFill>
                <a:latin typeface="Lucida Sans" panose="020B0602030504020204"/>
                <a:cs typeface="Lucida Sans" panose="020B0602030504020204"/>
              </a:rPr>
              <a:t>.／	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输出方程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Z=XQ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1</a:t>
            </a:r>
            <a:endParaRPr sz="2850" baseline="-20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271907" y="4065270"/>
            <a:ext cx="53721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25450" algn="l"/>
              </a:tabLst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	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5764" y="4805299"/>
            <a:ext cx="226060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-745" dirty="0">
                <a:solidFill>
                  <a:srgbClr val="3333CC"/>
                </a:solidFill>
                <a:latin typeface="Lucida Sans" panose="020B0602030504020204"/>
                <a:cs typeface="Lucida Sans" panose="020B0602030504020204"/>
              </a:rPr>
              <a:t>.／	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驱动方</a:t>
            </a:r>
            <a:r>
              <a:rPr sz="2800" b="1" spc="-1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程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034169" y="4788154"/>
            <a:ext cx="25400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40665" algn="l"/>
              </a:tabLst>
            </a:pPr>
            <a:r>
              <a:rPr sz="2800" b="1" u="heavy" dirty="0">
                <a:latin typeface="Times New Roman" panose="02020503050405090304"/>
                <a:cs typeface="Times New Roman" panose="02020503050405090304"/>
              </a:rPr>
              <a:t> 	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075567" y="5192776"/>
            <a:ext cx="1709420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7485" algn="l"/>
                <a:tab pos="1696085" algn="l"/>
              </a:tabLst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K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800" b="1" u="heavy" spc="-5" dirty="0">
                <a:latin typeface="Times New Roman" panose="02020503050405090304"/>
                <a:cs typeface="Times New Roman" panose="02020503050405090304"/>
              </a:rPr>
              <a:t>X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	</a:t>
            </a:r>
            <a:r>
              <a:rPr sz="2800" b="1" u="heavy" spc="-5" dirty="0">
                <a:latin typeface="Times New Roman" panose="02020503050405090304"/>
                <a:cs typeface="Times New Roman" panose="02020503050405090304"/>
              </a:rPr>
              <a:t> 	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40708" y="5209904"/>
            <a:ext cx="1181100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J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=X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baseline="-20000" dirty="0">
                <a:latin typeface="Times New Roman" panose="02020503050405090304"/>
                <a:cs typeface="Times New Roman" panose="02020503050405090304"/>
              </a:rPr>
              <a:t>1 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J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=X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099149" y="5636639"/>
            <a:ext cx="1838960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K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=X+Q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0</a:t>
            </a:r>
            <a:endParaRPr sz="2850" baseline="-20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563503" y="5197602"/>
            <a:ext cx="1244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786201" y="5596192"/>
            <a:ext cx="1244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491613" y="4055871"/>
            <a:ext cx="226060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-745" dirty="0">
                <a:solidFill>
                  <a:srgbClr val="3333CC"/>
                </a:solidFill>
                <a:latin typeface="Lucida Sans" panose="020B0602030504020204"/>
                <a:cs typeface="Lucida Sans" panose="020B0602030504020204"/>
              </a:rPr>
              <a:t>.／	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状态方</a:t>
            </a:r>
            <a:r>
              <a:rPr sz="2800" b="1" spc="-10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程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936786" y="4461189"/>
            <a:ext cx="2712085" cy="9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7375" algn="l"/>
              </a:tabLst>
            </a:pP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0	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=XQ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+XQ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0</a:t>
            </a:r>
            <a:endParaRPr sz="2850" baseline="-20000">
              <a:latin typeface="Times New Roman" panose="02020503050405090304"/>
              <a:cs typeface="Times New Roman" panose="02020503050405090304"/>
            </a:endParaRPr>
          </a:p>
          <a:p>
            <a:pPr marL="635000">
              <a:lnSpc>
                <a:spcPct val="100000"/>
              </a:lnSpc>
            </a:pP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=X(Q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+Q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)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936525" y="5487589"/>
            <a:ext cx="2914650" cy="973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575310" algn="l"/>
              </a:tabLst>
            </a:pP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1	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=XQ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+X+Q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1</a:t>
            </a:r>
            <a:endParaRPr sz="2850" baseline="-20000">
              <a:latin typeface="Times New Roman" panose="02020503050405090304"/>
              <a:cs typeface="Times New Roman" panose="02020503050405090304"/>
            </a:endParaRPr>
          </a:p>
          <a:p>
            <a:pPr marL="50165" algn="ctr">
              <a:lnSpc>
                <a:spcPct val="100000"/>
              </a:lnSpc>
              <a:spcBef>
                <a:spcPts val="330"/>
              </a:spcBef>
            </a:pP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=X(Q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+Q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)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175816" y="5411661"/>
            <a:ext cx="3149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n+1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247129" y="4465341"/>
            <a:ext cx="1244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213989" y="4451670"/>
            <a:ext cx="155067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38910" algn="l"/>
              </a:tabLst>
            </a:pPr>
            <a:r>
              <a:rPr sz="2100" b="1" spc="-7" baseline="2000" dirty="0">
                <a:latin typeface="Times New Roman" panose="02020503050405090304"/>
                <a:cs typeface="Times New Roman" panose="02020503050405090304"/>
              </a:rPr>
              <a:t>n+1	</a:t>
            </a: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483914" y="4425748"/>
            <a:ext cx="1244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411715" y="4898908"/>
            <a:ext cx="72326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1505" algn="l"/>
              </a:tabLst>
            </a:pPr>
            <a:r>
              <a:rPr sz="2100" b="1" spc="-7" baseline="2000" dirty="0">
                <a:latin typeface="Times New Roman" panose="02020503050405090304"/>
                <a:cs typeface="Times New Roman" panose="02020503050405090304"/>
              </a:rPr>
              <a:t>n	</a:t>
            </a: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261511" y="5438471"/>
            <a:ext cx="156845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51560" algn="l"/>
                <a:tab pos="1456055" algn="l"/>
              </a:tabLst>
            </a:pPr>
            <a:r>
              <a:rPr sz="2100" b="1" spc="-7" baseline="2000" dirty="0">
                <a:latin typeface="Times New Roman" panose="02020503050405090304"/>
                <a:cs typeface="Times New Roman" panose="02020503050405090304"/>
              </a:rPr>
              <a:t>n	n	</a:t>
            </a: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423077" y="5929208"/>
            <a:ext cx="1244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019809" y="5967380"/>
            <a:ext cx="1244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380744" y="446227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999351" y="552399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88377" y="552551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072246" y="552551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550277" y="545465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794891" y="603072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6485261" y="2808478"/>
            <a:ext cx="273685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000" b="1" spc="-5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JK</a:t>
            </a:r>
            <a:r>
              <a:rPr sz="2000" b="1" spc="-5" dirty="0">
                <a:solidFill>
                  <a:srgbClr val="00B050"/>
                </a:solidFill>
                <a:latin typeface="微软雅黑" panose="020B0503020204020204" charset="-122"/>
                <a:cs typeface="微软雅黑" panose="020B0503020204020204" charset="-122"/>
              </a:rPr>
              <a:t>触发器的特性方程</a:t>
            </a:r>
            <a:r>
              <a:rPr sz="2800" b="1" spc="-5" dirty="0">
                <a:solidFill>
                  <a:srgbClr val="00B05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485261" y="3217671"/>
            <a:ext cx="237807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n+1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=JQ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+KQ</a:t>
            </a:r>
            <a:r>
              <a:rPr sz="2850" b="1" spc="-7" baseline="23000" dirty="0">
                <a:latin typeface="Times New Roman" panose="02020503050405090304"/>
                <a:cs typeface="Times New Roman" panose="02020503050405090304"/>
              </a:rPr>
              <a:t>n</a:t>
            </a:r>
            <a:endParaRPr sz="2850" baseline="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564767" y="329819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159877" y="329819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xfrm>
            <a:off x="27311" y="0"/>
            <a:ext cx="6170930" cy="144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34565">
              <a:lnSpc>
                <a:spcPct val="168000"/>
              </a:lnSpc>
            </a:pPr>
            <a:r>
              <a:rPr spc="-5" dirty="0"/>
              <a:t>同步时序逻辑电路的分析  </a:t>
            </a:r>
            <a:r>
              <a:rPr dirty="0">
                <a:solidFill>
                  <a:srgbClr val="7030A0"/>
                </a:solidFill>
              </a:rPr>
              <a:t>例</a:t>
            </a:r>
            <a:r>
              <a:rPr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:</a:t>
            </a:r>
            <a:r>
              <a:rPr spc="-70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pc="-5" dirty="0">
                <a:solidFill>
                  <a:srgbClr val="7030A0"/>
                </a:solidFill>
              </a:rPr>
              <a:t>分析下列时序电路的逻辑功能。</a:t>
            </a:r>
          </a:p>
        </p:txBody>
      </p:sp>
      <p:sp>
        <p:nvSpPr>
          <p:cNvPr id="93" name="object 93"/>
          <p:cNvSpPr/>
          <p:nvPr/>
        </p:nvSpPr>
        <p:spPr>
          <a:xfrm>
            <a:off x="1376565" y="2258822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4">
                <a:moveTo>
                  <a:pt x="105918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  <p:bldP spid="66" grpId="0"/>
      <p:bldP spid="67" grpId="0"/>
      <p:bldP spid="68" grpId="0"/>
      <p:bldP spid="71" grpId="0"/>
      <p:bldP spid="72" grpId="0"/>
      <p:bldP spid="7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290" y="2546350"/>
            <a:ext cx="154940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-745" dirty="0">
                <a:solidFill>
                  <a:srgbClr val="0070C0"/>
                </a:solidFill>
                <a:latin typeface="Lucida Sans" panose="020B0602030504020204"/>
                <a:cs typeface="Lucida Sans" panose="020B0602030504020204"/>
              </a:rPr>
              <a:t>.／	</a:t>
            </a:r>
            <a:r>
              <a:rPr sz="2800" b="1" spc="-5" dirty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状态表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39508" y="3121025"/>
          <a:ext cx="3076575" cy="2838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X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555"/>
                        </a:lnSpc>
                      </a:pPr>
                      <a:r>
                        <a:rPr sz="3000" b="1" spc="127" baseline="-32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400" b="1" spc="8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356870">
                        <a:lnSpc>
                          <a:spcPts val="1495"/>
                        </a:lnSpc>
                      </a:pPr>
                      <a:r>
                        <a:rPr sz="13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ts val="1555"/>
                        </a:lnSpc>
                      </a:pPr>
                      <a:r>
                        <a:rPr sz="3000" b="1" spc="104" baseline="-32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400" b="1" spc="70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336550">
                        <a:lnSpc>
                          <a:spcPts val="1495"/>
                        </a:lnSpc>
                      </a:pPr>
                      <a:r>
                        <a:rPr sz="13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8425" algn="ctr">
                        <a:lnSpc>
                          <a:spcPts val="1555"/>
                        </a:lnSpc>
                      </a:pPr>
                      <a:r>
                        <a:rPr sz="3000" b="1" spc="-7" baseline="-32000" dirty="0">
                          <a:latin typeface="Times New Roman" panose="02020503050405090304"/>
                          <a:cs typeface="Times New Roman" panose="02020503050405090304"/>
                        </a:rPr>
                        <a:t>Q </a:t>
                      </a:r>
                      <a:r>
                        <a:rPr sz="1400" b="1" spc="-5" dirty="0">
                          <a:latin typeface="Times New Roman" panose="02020503050405090304"/>
                          <a:cs typeface="Times New Roman" panose="02020503050405090304"/>
                        </a:rPr>
                        <a:t>n+1</a:t>
                      </a:r>
                      <a:r>
                        <a:rPr sz="1400" b="1" spc="-55" dirty="0">
                          <a:latin typeface="Times New Roman" panose="02020503050405090304"/>
                          <a:cs typeface="Times New Roman" panose="02020503050405090304"/>
                        </a:rPr>
                        <a:t> </a:t>
                      </a:r>
                      <a:r>
                        <a:rPr sz="3000" b="1" spc="75" baseline="-32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2100" b="1" spc="75" baseline="-6000" dirty="0">
                          <a:latin typeface="Times New Roman" panose="02020503050405090304"/>
                          <a:cs typeface="Times New Roman" panose="02020503050405090304"/>
                        </a:rPr>
                        <a:t>n+1</a:t>
                      </a:r>
                      <a:endParaRPr sz="2100" baseline="-60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71755" algn="ctr">
                        <a:lnSpc>
                          <a:spcPts val="1495"/>
                        </a:lnSpc>
                        <a:tabLst>
                          <a:tab pos="669290" algn="l"/>
                        </a:tabLst>
                      </a:pPr>
                      <a:r>
                        <a:rPr sz="1300" b="1" dirty="0">
                          <a:latin typeface="Times New Roman" panose="02020503050405090304"/>
                          <a:cs typeface="Times New Roman" panose="02020503050405090304"/>
                        </a:rPr>
                        <a:t>1	0</a:t>
                      </a: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Z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13">
                <a:tc>
                  <a:txBody>
                    <a:bodyPr/>
                    <a:lstStyle/>
                    <a:p>
                      <a:pPr marL="635">
                        <a:lnSpc>
                          <a:spcPts val="2125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125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ts val="2125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2125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2125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3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3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3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3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3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3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292">
                <a:tc>
                  <a:txBody>
                    <a:bodyPr/>
                    <a:lstStyle/>
                    <a:p>
                      <a:pPr marL="63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940687" y="2614167"/>
            <a:ext cx="154940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-745" dirty="0">
                <a:solidFill>
                  <a:srgbClr val="0070C0"/>
                </a:solidFill>
                <a:latin typeface="Lucida Sans" panose="020B0602030504020204"/>
                <a:cs typeface="Lucida Sans" panose="020B0602030504020204"/>
              </a:rPr>
              <a:t>.／	</a:t>
            </a:r>
            <a:r>
              <a:rPr sz="2800" b="1" spc="-5" dirty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状态图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58413" y="3592067"/>
            <a:ext cx="280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37769" y="35222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65"/>
                </a:lnTo>
                <a:lnTo>
                  <a:pt x="139517" y="18037"/>
                </a:lnTo>
                <a:lnTo>
                  <a:pt x="100682" y="39179"/>
                </a:lnTo>
                <a:lnTo>
                  <a:pt x="66865" y="67151"/>
                </a:lnTo>
                <a:lnTo>
                  <a:pt x="38978" y="101017"/>
                </a:lnTo>
                <a:lnTo>
                  <a:pt x="17930" y="139838"/>
                </a:lnTo>
                <a:lnTo>
                  <a:pt x="4634" y="182679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517" y="452565"/>
                </a:lnTo>
                <a:lnTo>
                  <a:pt x="317355" y="439269"/>
                </a:lnTo>
                <a:lnTo>
                  <a:pt x="356177" y="418221"/>
                </a:lnTo>
                <a:lnTo>
                  <a:pt x="390043" y="390334"/>
                </a:lnTo>
                <a:lnTo>
                  <a:pt x="418017" y="356517"/>
                </a:lnTo>
                <a:lnTo>
                  <a:pt x="439160" y="317682"/>
                </a:lnTo>
                <a:lnTo>
                  <a:pt x="452533" y="274739"/>
                </a:lnTo>
                <a:lnTo>
                  <a:pt x="457200" y="228600"/>
                </a:lnTo>
                <a:lnTo>
                  <a:pt x="452533" y="182679"/>
                </a:lnTo>
                <a:lnTo>
                  <a:pt x="439160" y="139838"/>
                </a:lnTo>
                <a:lnTo>
                  <a:pt x="418017" y="101017"/>
                </a:lnTo>
                <a:lnTo>
                  <a:pt x="390043" y="67151"/>
                </a:lnTo>
                <a:lnTo>
                  <a:pt x="356177" y="39179"/>
                </a:lnTo>
                <a:lnTo>
                  <a:pt x="317355" y="18037"/>
                </a:lnTo>
                <a:lnTo>
                  <a:pt x="274517" y="4665"/>
                </a:lnTo>
                <a:lnTo>
                  <a:pt x="2286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45303" y="3611117"/>
            <a:ext cx="280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24646" y="354126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682" y="4665"/>
                </a:lnTo>
                <a:lnTo>
                  <a:pt x="139844" y="18037"/>
                </a:lnTo>
                <a:lnTo>
                  <a:pt x="101022" y="39179"/>
                </a:lnTo>
                <a:lnTo>
                  <a:pt x="67156" y="67151"/>
                </a:lnTo>
                <a:lnTo>
                  <a:pt x="39182" y="101017"/>
                </a:lnTo>
                <a:lnTo>
                  <a:pt x="18039" y="139838"/>
                </a:lnTo>
                <a:lnTo>
                  <a:pt x="4666" y="182679"/>
                </a:lnTo>
                <a:lnTo>
                  <a:pt x="0" y="228600"/>
                </a:lnTo>
                <a:lnTo>
                  <a:pt x="4666" y="274739"/>
                </a:lnTo>
                <a:lnTo>
                  <a:pt x="18039" y="317682"/>
                </a:lnTo>
                <a:lnTo>
                  <a:pt x="39182" y="356517"/>
                </a:lnTo>
                <a:lnTo>
                  <a:pt x="67156" y="390334"/>
                </a:lnTo>
                <a:lnTo>
                  <a:pt x="101022" y="418221"/>
                </a:lnTo>
                <a:lnTo>
                  <a:pt x="139844" y="439269"/>
                </a:lnTo>
                <a:lnTo>
                  <a:pt x="182682" y="452565"/>
                </a:lnTo>
                <a:lnTo>
                  <a:pt x="228600" y="457200"/>
                </a:lnTo>
                <a:lnTo>
                  <a:pt x="274739" y="452565"/>
                </a:lnTo>
                <a:lnTo>
                  <a:pt x="317682" y="439269"/>
                </a:lnTo>
                <a:lnTo>
                  <a:pt x="356517" y="418221"/>
                </a:lnTo>
                <a:lnTo>
                  <a:pt x="390334" y="390334"/>
                </a:lnTo>
                <a:lnTo>
                  <a:pt x="418221" y="356517"/>
                </a:lnTo>
                <a:lnTo>
                  <a:pt x="439269" y="317682"/>
                </a:lnTo>
                <a:lnTo>
                  <a:pt x="452565" y="274739"/>
                </a:lnTo>
                <a:lnTo>
                  <a:pt x="457200" y="228600"/>
                </a:lnTo>
                <a:lnTo>
                  <a:pt x="452565" y="182679"/>
                </a:lnTo>
                <a:lnTo>
                  <a:pt x="439269" y="139838"/>
                </a:lnTo>
                <a:lnTo>
                  <a:pt x="418221" y="101017"/>
                </a:lnTo>
                <a:lnTo>
                  <a:pt x="390334" y="67151"/>
                </a:lnTo>
                <a:lnTo>
                  <a:pt x="356517" y="39179"/>
                </a:lnTo>
                <a:lnTo>
                  <a:pt x="317682" y="18037"/>
                </a:lnTo>
                <a:lnTo>
                  <a:pt x="274739" y="4665"/>
                </a:lnTo>
                <a:lnTo>
                  <a:pt x="2286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68163" y="5057394"/>
            <a:ext cx="280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47519" y="49875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520" y="452565"/>
                </a:lnTo>
                <a:lnTo>
                  <a:pt x="317361" y="439269"/>
                </a:lnTo>
                <a:lnTo>
                  <a:pt x="356182" y="418221"/>
                </a:lnTo>
                <a:lnTo>
                  <a:pt x="390048" y="390334"/>
                </a:lnTo>
                <a:lnTo>
                  <a:pt x="418020" y="356517"/>
                </a:lnTo>
                <a:lnTo>
                  <a:pt x="439162" y="317682"/>
                </a:lnTo>
                <a:lnTo>
                  <a:pt x="452534" y="274739"/>
                </a:lnTo>
                <a:lnTo>
                  <a:pt x="457200" y="228600"/>
                </a:lnTo>
                <a:lnTo>
                  <a:pt x="452534" y="182460"/>
                </a:lnTo>
                <a:lnTo>
                  <a:pt x="439162" y="139517"/>
                </a:lnTo>
                <a:lnTo>
                  <a:pt x="418020" y="100682"/>
                </a:lnTo>
                <a:lnTo>
                  <a:pt x="390048" y="66865"/>
                </a:lnTo>
                <a:lnTo>
                  <a:pt x="356182" y="38978"/>
                </a:lnTo>
                <a:lnTo>
                  <a:pt x="317361" y="17930"/>
                </a:lnTo>
                <a:lnTo>
                  <a:pt x="274520" y="4634"/>
                </a:lnTo>
                <a:lnTo>
                  <a:pt x="2286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39363" y="5057394"/>
            <a:ext cx="280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18719" y="49875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460" y="4634"/>
                </a:lnTo>
                <a:lnTo>
                  <a:pt x="139517" y="17930"/>
                </a:lnTo>
                <a:lnTo>
                  <a:pt x="100682" y="38978"/>
                </a:lnTo>
                <a:lnTo>
                  <a:pt x="66865" y="66865"/>
                </a:lnTo>
                <a:lnTo>
                  <a:pt x="38978" y="100682"/>
                </a:lnTo>
                <a:lnTo>
                  <a:pt x="17930" y="139517"/>
                </a:lnTo>
                <a:lnTo>
                  <a:pt x="4634" y="182460"/>
                </a:lnTo>
                <a:lnTo>
                  <a:pt x="0" y="228600"/>
                </a:lnTo>
                <a:lnTo>
                  <a:pt x="4634" y="274739"/>
                </a:lnTo>
                <a:lnTo>
                  <a:pt x="17930" y="317682"/>
                </a:lnTo>
                <a:lnTo>
                  <a:pt x="38978" y="356517"/>
                </a:lnTo>
                <a:lnTo>
                  <a:pt x="66865" y="390334"/>
                </a:lnTo>
                <a:lnTo>
                  <a:pt x="100682" y="418221"/>
                </a:lnTo>
                <a:lnTo>
                  <a:pt x="139517" y="439269"/>
                </a:lnTo>
                <a:lnTo>
                  <a:pt x="182460" y="452565"/>
                </a:lnTo>
                <a:lnTo>
                  <a:pt x="228600" y="457200"/>
                </a:lnTo>
                <a:lnTo>
                  <a:pt x="274517" y="452565"/>
                </a:lnTo>
                <a:lnTo>
                  <a:pt x="317355" y="439269"/>
                </a:lnTo>
                <a:lnTo>
                  <a:pt x="356177" y="418221"/>
                </a:lnTo>
                <a:lnTo>
                  <a:pt x="390043" y="390334"/>
                </a:lnTo>
                <a:lnTo>
                  <a:pt x="418017" y="356517"/>
                </a:lnTo>
                <a:lnTo>
                  <a:pt x="439160" y="317682"/>
                </a:lnTo>
                <a:lnTo>
                  <a:pt x="452533" y="274739"/>
                </a:lnTo>
                <a:lnTo>
                  <a:pt x="457200" y="228600"/>
                </a:lnTo>
                <a:lnTo>
                  <a:pt x="452533" y="182460"/>
                </a:lnTo>
                <a:lnTo>
                  <a:pt x="439160" y="139517"/>
                </a:lnTo>
                <a:lnTo>
                  <a:pt x="418017" y="100682"/>
                </a:lnTo>
                <a:lnTo>
                  <a:pt x="390043" y="66865"/>
                </a:lnTo>
                <a:lnTo>
                  <a:pt x="356177" y="38978"/>
                </a:lnTo>
                <a:lnTo>
                  <a:pt x="317355" y="17930"/>
                </a:lnTo>
                <a:lnTo>
                  <a:pt x="274517" y="4634"/>
                </a:lnTo>
                <a:lnTo>
                  <a:pt x="2286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09269" y="3598417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155192" y="48006"/>
                </a:moveTo>
                <a:lnTo>
                  <a:pt x="1155192" y="28956"/>
                </a:lnTo>
                <a:lnTo>
                  <a:pt x="0" y="28956"/>
                </a:lnTo>
                <a:lnTo>
                  <a:pt x="0" y="48006"/>
                </a:lnTo>
                <a:lnTo>
                  <a:pt x="1155192" y="48006"/>
                </a:lnTo>
                <a:close/>
              </a:path>
              <a:path w="1219200" h="76200">
                <a:moveTo>
                  <a:pt x="1219200" y="38100"/>
                </a:moveTo>
                <a:lnTo>
                  <a:pt x="1143000" y="0"/>
                </a:lnTo>
                <a:lnTo>
                  <a:pt x="1143000" y="28956"/>
                </a:lnTo>
                <a:lnTo>
                  <a:pt x="1155192" y="28956"/>
                </a:lnTo>
                <a:lnTo>
                  <a:pt x="1155192" y="70103"/>
                </a:lnTo>
                <a:lnTo>
                  <a:pt x="1219200" y="38100"/>
                </a:lnTo>
                <a:close/>
              </a:path>
              <a:path w="1219200" h="76200">
                <a:moveTo>
                  <a:pt x="1155192" y="70103"/>
                </a:moveTo>
                <a:lnTo>
                  <a:pt x="1155192" y="48006"/>
                </a:lnTo>
                <a:lnTo>
                  <a:pt x="1143000" y="48006"/>
                </a:lnTo>
                <a:lnTo>
                  <a:pt x="1143000" y="76200"/>
                </a:lnTo>
                <a:lnTo>
                  <a:pt x="1155192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52119" y="5178044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76200" y="28955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8955"/>
                </a:lnTo>
                <a:lnTo>
                  <a:pt x="76200" y="28955"/>
                </a:lnTo>
                <a:close/>
              </a:path>
              <a:path w="1295400" h="76200">
                <a:moveTo>
                  <a:pt x="1295400" y="48005"/>
                </a:moveTo>
                <a:lnTo>
                  <a:pt x="1295400" y="28955"/>
                </a:lnTo>
                <a:lnTo>
                  <a:pt x="63246" y="28955"/>
                </a:lnTo>
                <a:lnTo>
                  <a:pt x="63246" y="48005"/>
                </a:lnTo>
                <a:lnTo>
                  <a:pt x="1295400" y="48005"/>
                </a:lnTo>
                <a:close/>
              </a:path>
              <a:path w="1295400" h="76200">
                <a:moveTo>
                  <a:pt x="76200" y="76200"/>
                </a:moveTo>
                <a:lnTo>
                  <a:pt x="76200" y="48005"/>
                </a:lnTo>
                <a:lnTo>
                  <a:pt x="63246" y="48005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52119" y="3827017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76200" y="28956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8956"/>
                </a:lnTo>
                <a:lnTo>
                  <a:pt x="76200" y="28956"/>
                </a:lnTo>
                <a:close/>
              </a:path>
              <a:path w="1219200" h="76200">
                <a:moveTo>
                  <a:pt x="1219200" y="48006"/>
                </a:moveTo>
                <a:lnTo>
                  <a:pt x="1219200" y="28956"/>
                </a:lnTo>
                <a:lnTo>
                  <a:pt x="63246" y="28956"/>
                </a:lnTo>
                <a:lnTo>
                  <a:pt x="63246" y="48006"/>
                </a:lnTo>
                <a:lnTo>
                  <a:pt x="1219200" y="48006"/>
                </a:lnTo>
                <a:close/>
              </a:path>
              <a:path w="1219200" h="76200">
                <a:moveTo>
                  <a:pt x="76200" y="76200"/>
                </a:moveTo>
                <a:lnTo>
                  <a:pt x="76200" y="48006"/>
                </a:lnTo>
                <a:lnTo>
                  <a:pt x="63246" y="48006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52119" y="3998467"/>
            <a:ext cx="1301115" cy="1073150"/>
          </a:xfrm>
          <a:custGeom>
            <a:avLst/>
            <a:gdLst/>
            <a:ahLst/>
            <a:cxnLst/>
            <a:rect l="l" t="t" r="r" b="b"/>
            <a:pathLst>
              <a:path w="1301115" h="1073150">
                <a:moveTo>
                  <a:pt x="83058" y="19050"/>
                </a:moveTo>
                <a:lnTo>
                  <a:pt x="0" y="0"/>
                </a:lnTo>
                <a:lnTo>
                  <a:pt x="34277" y="77724"/>
                </a:lnTo>
                <a:lnTo>
                  <a:pt x="42672" y="67626"/>
                </a:lnTo>
                <a:lnTo>
                  <a:pt x="42672" y="48006"/>
                </a:lnTo>
                <a:lnTo>
                  <a:pt x="54851" y="32766"/>
                </a:lnTo>
                <a:lnTo>
                  <a:pt x="64830" y="40974"/>
                </a:lnTo>
                <a:lnTo>
                  <a:pt x="83058" y="19050"/>
                </a:lnTo>
                <a:close/>
              </a:path>
              <a:path w="1301115" h="1073150">
                <a:moveTo>
                  <a:pt x="64830" y="40974"/>
                </a:moveTo>
                <a:lnTo>
                  <a:pt x="54851" y="32766"/>
                </a:lnTo>
                <a:lnTo>
                  <a:pt x="42672" y="48006"/>
                </a:lnTo>
                <a:lnTo>
                  <a:pt x="52361" y="55972"/>
                </a:lnTo>
                <a:lnTo>
                  <a:pt x="64830" y="40974"/>
                </a:lnTo>
                <a:close/>
              </a:path>
              <a:path w="1301115" h="1073150">
                <a:moveTo>
                  <a:pt x="52361" y="55972"/>
                </a:moveTo>
                <a:lnTo>
                  <a:pt x="42672" y="48006"/>
                </a:lnTo>
                <a:lnTo>
                  <a:pt x="42672" y="67626"/>
                </a:lnTo>
                <a:lnTo>
                  <a:pt x="52361" y="55972"/>
                </a:lnTo>
                <a:close/>
              </a:path>
              <a:path w="1301115" h="1073150">
                <a:moveTo>
                  <a:pt x="1300734" y="1057656"/>
                </a:moveTo>
                <a:lnTo>
                  <a:pt x="64830" y="40974"/>
                </a:lnTo>
                <a:lnTo>
                  <a:pt x="52361" y="55972"/>
                </a:lnTo>
                <a:lnTo>
                  <a:pt x="1289304" y="1072896"/>
                </a:lnTo>
                <a:lnTo>
                  <a:pt x="1300734" y="10576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09219" y="3998467"/>
            <a:ext cx="76200" cy="913130"/>
          </a:xfrm>
          <a:custGeom>
            <a:avLst/>
            <a:gdLst/>
            <a:ahLst/>
            <a:cxnLst/>
            <a:rect l="l" t="t" r="r" b="b"/>
            <a:pathLst>
              <a:path w="76200" h="913129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8181" y="76200"/>
                </a:lnTo>
                <a:lnTo>
                  <a:pt x="28181" y="64008"/>
                </a:lnTo>
                <a:lnTo>
                  <a:pt x="47231" y="64008"/>
                </a:lnTo>
                <a:lnTo>
                  <a:pt x="47231" y="76200"/>
                </a:lnTo>
                <a:lnTo>
                  <a:pt x="76200" y="76200"/>
                </a:lnTo>
                <a:close/>
              </a:path>
              <a:path w="76200" h="913129">
                <a:moveTo>
                  <a:pt x="47231" y="76200"/>
                </a:moveTo>
                <a:lnTo>
                  <a:pt x="47231" y="64008"/>
                </a:lnTo>
                <a:lnTo>
                  <a:pt x="28181" y="64008"/>
                </a:lnTo>
                <a:lnTo>
                  <a:pt x="28181" y="76200"/>
                </a:lnTo>
                <a:lnTo>
                  <a:pt x="47231" y="76200"/>
                </a:lnTo>
                <a:close/>
              </a:path>
              <a:path w="76200" h="913129">
                <a:moveTo>
                  <a:pt x="47231" y="912876"/>
                </a:moveTo>
                <a:lnTo>
                  <a:pt x="47231" y="76200"/>
                </a:lnTo>
                <a:lnTo>
                  <a:pt x="28181" y="76200"/>
                </a:lnTo>
                <a:lnTo>
                  <a:pt x="28181" y="912876"/>
                </a:lnTo>
                <a:lnTo>
                  <a:pt x="47231" y="912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38019" y="4073144"/>
            <a:ext cx="76200" cy="838200"/>
          </a:xfrm>
          <a:custGeom>
            <a:avLst/>
            <a:gdLst/>
            <a:ahLst/>
            <a:cxnLst/>
            <a:rect l="l" t="t" r="r" b="b"/>
            <a:pathLst>
              <a:path w="76200" h="838200">
                <a:moveTo>
                  <a:pt x="76200" y="762000"/>
                </a:moveTo>
                <a:lnTo>
                  <a:pt x="0" y="762000"/>
                </a:lnTo>
                <a:lnTo>
                  <a:pt x="28181" y="818362"/>
                </a:lnTo>
                <a:lnTo>
                  <a:pt x="28181" y="774953"/>
                </a:lnTo>
                <a:lnTo>
                  <a:pt x="47231" y="774953"/>
                </a:lnTo>
                <a:lnTo>
                  <a:pt x="47231" y="819937"/>
                </a:lnTo>
                <a:lnTo>
                  <a:pt x="76200" y="762000"/>
                </a:lnTo>
                <a:close/>
              </a:path>
              <a:path w="76200" h="838200">
                <a:moveTo>
                  <a:pt x="47231" y="762000"/>
                </a:moveTo>
                <a:lnTo>
                  <a:pt x="47231" y="0"/>
                </a:lnTo>
                <a:lnTo>
                  <a:pt x="28181" y="0"/>
                </a:lnTo>
                <a:lnTo>
                  <a:pt x="28181" y="762000"/>
                </a:lnTo>
                <a:lnTo>
                  <a:pt x="47231" y="762000"/>
                </a:lnTo>
                <a:close/>
              </a:path>
              <a:path w="76200" h="838200">
                <a:moveTo>
                  <a:pt x="47231" y="819937"/>
                </a:moveTo>
                <a:lnTo>
                  <a:pt x="47231" y="774953"/>
                </a:lnTo>
                <a:lnTo>
                  <a:pt x="28181" y="774953"/>
                </a:lnTo>
                <a:lnTo>
                  <a:pt x="28181" y="818362"/>
                </a:lnTo>
                <a:lnTo>
                  <a:pt x="38100" y="838200"/>
                </a:lnTo>
                <a:lnTo>
                  <a:pt x="47231" y="819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46851" y="4978082"/>
            <a:ext cx="372110" cy="478790"/>
          </a:xfrm>
          <a:custGeom>
            <a:avLst/>
            <a:gdLst/>
            <a:ahLst/>
            <a:cxnLst/>
            <a:rect l="l" t="t" r="r" b="b"/>
            <a:pathLst>
              <a:path w="372110" h="478789">
                <a:moveTo>
                  <a:pt x="371868" y="126808"/>
                </a:moveTo>
                <a:lnTo>
                  <a:pt x="347186" y="84694"/>
                </a:lnTo>
                <a:lnTo>
                  <a:pt x="319340" y="51554"/>
                </a:lnTo>
                <a:lnTo>
                  <a:pt x="289056" y="26950"/>
                </a:lnTo>
                <a:lnTo>
                  <a:pt x="224082" y="1609"/>
                </a:lnTo>
                <a:lnTo>
                  <a:pt x="190845" y="0"/>
                </a:lnTo>
                <a:lnTo>
                  <a:pt x="158076" y="5182"/>
                </a:lnTo>
                <a:lnTo>
                  <a:pt x="96852" y="34180"/>
                </a:lnTo>
                <a:lnTo>
                  <a:pt x="46223" y="85112"/>
                </a:lnTo>
                <a:lnTo>
                  <a:pt x="12001" y="154490"/>
                </a:lnTo>
                <a:lnTo>
                  <a:pt x="2859" y="195005"/>
                </a:lnTo>
                <a:lnTo>
                  <a:pt x="0" y="238822"/>
                </a:lnTo>
                <a:lnTo>
                  <a:pt x="2626" y="282088"/>
                </a:lnTo>
                <a:lnTo>
                  <a:pt x="11866" y="322827"/>
                </a:lnTo>
                <a:lnTo>
                  <a:pt x="19050" y="340643"/>
                </a:lnTo>
                <a:lnTo>
                  <a:pt x="19050" y="238822"/>
                </a:lnTo>
                <a:lnTo>
                  <a:pt x="22128" y="195969"/>
                </a:lnTo>
                <a:lnTo>
                  <a:pt x="31545" y="156546"/>
                </a:lnTo>
                <a:lnTo>
                  <a:pt x="46520" y="121059"/>
                </a:lnTo>
                <a:lnTo>
                  <a:pt x="90029" y="63917"/>
                </a:lnTo>
                <a:lnTo>
                  <a:pt x="146415" y="28591"/>
                </a:lnTo>
                <a:lnTo>
                  <a:pt x="209439" y="19130"/>
                </a:lnTo>
                <a:lnTo>
                  <a:pt x="241491" y="25363"/>
                </a:lnTo>
                <a:lnTo>
                  <a:pt x="272864" y="39579"/>
                </a:lnTo>
                <a:lnTo>
                  <a:pt x="302777" y="62285"/>
                </a:lnTo>
                <a:lnTo>
                  <a:pt x="330450" y="93987"/>
                </a:lnTo>
                <a:lnTo>
                  <a:pt x="355104" y="135190"/>
                </a:lnTo>
                <a:lnTo>
                  <a:pt x="371868" y="126808"/>
                </a:lnTo>
                <a:close/>
              </a:path>
              <a:path w="372110" h="478789">
                <a:moveTo>
                  <a:pt x="326135" y="418447"/>
                </a:moveTo>
                <a:lnTo>
                  <a:pt x="326135" y="391222"/>
                </a:lnTo>
                <a:lnTo>
                  <a:pt x="325374" y="391984"/>
                </a:lnTo>
                <a:lnTo>
                  <a:pt x="292586" y="424001"/>
                </a:lnTo>
                <a:lnTo>
                  <a:pt x="257804" y="445648"/>
                </a:lnTo>
                <a:lnTo>
                  <a:pt x="222593" y="457023"/>
                </a:lnTo>
                <a:lnTo>
                  <a:pt x="187756" y="458984"/>
                </a:lnTo>
                <a:lnTo>
                  <a:pt x="154099" y="452390"/>
                </a:lnTo>
                <a:lnTo>
                  <a:pt x="93537" y="416972"/>
                </a:lnTo>
                <a:lnTo>
                  <a:pt x="47340" y="357638"/>
                </a:lnTo>
                <a:lnTo>
                  <a:pt x="31638" y="321149"/>
                </a:lnTo>
                <a:lnTo>
                  <a:pt x="21940" y="281258"/>
                </a:lnTo>
                <a:lnTo>
                  <a:pt x="19050" y="238822"/>
                </a:lnTo>
                <a:lnTo>
                  <a:pt x="19050" y="340643"/>
                </a:lnTo>
                <a:lnTo>
                  <a:pt x="47268" y="393914"/>
                </a:lnTo>
                <a:lnTo>
                  <a:pt x="100371" y="446469"/>
                </a:lnTo>
                <a:lnTo>
                  <a:pt x="165339" y="474878"/>
                </a:lnTo>
                <a:lnTo>
                  <a:pt x="200449" y="478273"/>
                </a:lnTo>
                <a:lnTo>
                  <a:pt x="236337" y="473526"/>
                </a:lnTo>
                <a:lnTo>
                  <a:pt x="272273" y="459935"/>
                </a:lnTo>
                <a:lnTo>
                  <a:pt x="307529" y="436799"/>
                </a:lnTo>
                <a:lnTo>
                  <a:pt x="326135" y="418447"/>
                </a:lnTo>
                <a:close/>
              </a:path>
              <a:path w="372110" h="478789">
                <a:moveTo>
                  <a:pt x="371868" y="325690"/>
                </a:moveTo>
                <a:lnTo>
                  <a:pt x="302526" y="375982"/>
                </a:lnTo>
                <a:lnTo>
                  <a:pt x="327244" y="388758"/>
                </a:lnTo>
                <a:lnTo>
                  <a:pt x="333768" y="377506"/>
                </a:lnTo>
                <a:lnTo>
                  <a:pt x="350520" y="386650"/>
                </a:lnTo>
                <a:lnTo>
                  <a:pt x="350520" y="400788"/>
                </a:lnTo>
                <a:lnTo>
                  <a:pt x="370344" y="411034"/>
                </a:lnTo>
                <a:lnTo>
                  <a:pt x="371868" y="325690"/>
                </a:lnTo>
                <a:close/>
              </a:path>
              <a:path w="372110" h="478789">
                <a:moveTo>
                  <a:pt x="325397" y="391944"/>
                </a:moveTo>
                <a:close/>
              </a:path>
              <a:path w="372110" h="478789">
                <a:moveTo>
                  <a:pt x="344465" y="397659"/>
                </a:moveTo>
                <a:lnTo>
                  <a:pt x="327244" y="388758"/>
                </a:lnTo>
                <a:lnTo>
                  <a:pt x="325397" y="391944"/>
                </a:lnTo>
                <a:lnTo>
                  <a:pt x="326135" y="391222"/>
                </a:lnTo>
                <a:lnTo>
                  <a:pt x="326135" y="418447"/>
                </a:lnTo>
                <a:lnTo>
                  <a:pt x="341375" y="403414"/>
                </a:lnTo>
                <a:lnTo>
                  <a:pt x="341375" y="402652"/>
                </a:lnTo>
                <a:lnTo>
                  <a:pt x="342138" y="401890"/>
                </a:lnTo>
                <a:lnTo>
                  <a:pt x="344465" y="397659"/>
                </a:lnTo>
                <a:close/>
              </a:path>
              <a:path w="372110" h="478789">
                <a:moveTo>
                  <a:pt x="350520" y="386650"/>
                </a:moveTo>
                <a:lnTo>
                  <a:pt x="333768" y="377506"/>
                </a:lnTo>
                <a:lnTo>
                  <a:pt x="327244" y="388758"/>
                </a:lnTo>
                <a:lnTo>
                  <a:pt x="344465" y="397659"/>
                </a:lnTo>
                <a:lnTo>
                  <a:pt x="350520" y="386650"/>
                </a:lnTo>
                <a:close/>
              </a:path>
              <a:path w="372110" h="478789">
                <a:moveTo>
                  <a:pt x="350520" y="400788"/>
                </a:moveTo>
                <a:lnTo>
                  <a:pt x="350520" y="386650"/>
                </a:lnTo>
                <a:lnTo>
                  <a:pt x="344465" y="397659"/>
                </a:lnTo>
                <a:lnTo>
                  <a:pt x="350520" y="4007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27801" y="3455722"/>
            <a:ext cx="372110" cy="478155"/>
          </a:xfrm>
          <a:custGeom>
            <a:avLst/>
            <a:gdLst/>
            <a:ahLst/>
            <a:cxnLst/>
            <a:rect l="l" t="t" r="r" b="b"/>
            <a:pathLst>
              <a:path w="372110" h="478154">
                <a:moveTo>
                  <a:pt x="371868" y="126693"/>
                </a:moveTo>
                <a:lnTo>
                  <a:pt x="347188" y="84622"/>
                </a:lnTo>
                <a:lnTo>
                  <a:pt x="319343" y="51513"/>
                </a:lnTo>
                <a:lnTo>
                  <a:pt x="289060" y="26931"/>
                </a:lnTo>
                <a:lnTo>
                  <a:pt x="224085" y="1610"/>
                </a:lnTo>
                <a:lnTo>
                  <a:pt x="190847" y="0"/>
                </a:lnTo>
                <a:lnTo>
                  <a:pt x="158077" y="5176"/>
                </a:lnTo>
                <a:lnTo>
                  <a:pt x="96851" y="34151"/>
                </a:lnTo>
                <a:lnTo>
                  <a:pt x="46219" y="85051"/>
                </a:lnTo>
                <a:lnTo>
                  <a:pt x="11998" y="154397"/>
                </a:lnTo>
                <a:lnTo>
                  <a:pt x="2857" y="194899"/>
                </a:lnTo>
                <a:lnTo>
                  <a:pt x="0" y="238707"/>
                </a:lnTo>
                <a:lnTo>
                  <a:pt x="2616" y="282005"/>
                </a:lnTo>
                <a:lnTo>
                  <a:pt x="11848" y="322762"/>
                </a:lnTo>
                <a:lnTo>
                  <a:pt x="19050" y="340632"/>
                </a:lnTo>
                <a:lnTo>
                  <a:pt x="19050" y="239469"/>
                </a:lnTo>
                <a:lnTo>
                  <a:pt x="22035" y="196559"/>
                </a:lnTo>
                <a:lnTo>
                  <a:pt x="31378" y="157066"/>
                </a:lnTo>
                <a:lnTo>
                  <a:pt x="46298" y="121499"/>
                </a:lnTo>
                <a:lnTo>
                  <a:pt x="89746" y="64181"/>
                </a:lnTo>
                <a:lnTo>
                  <a:pt x="146129" y="28681"/>
                </a:lnTo>
                <a:lnTo>
                  <a:pt x="209197" y="19074"/>
                </a:lnTo>
                <a:lnTo>
                  <a:pt x="241285" y="25253"/>
                </a:lnTo>
                <a:lnTo>
                  <a:pt x="272701" y="39433"/>
                </a:lnTo>
                <a:lnTo>
                  <a:pt x="302663" y="62124"/>
                </a:lnTo>
                <a:lnTo>
                  <a:pt x="330392" y="93835"/>
                </a:lnTo>
                <a:lnTo>
                  <a:pt x="355104" y="135075"/>
                </a:lnTo>
                <a:lnTo>
                  <a:pt x="371868" y="126693"/>
                </a:lnTo>
                <a:close/>
              </a:path>
              <a:path w="372110" h="478154">
                <a:moveTo>
                  <a:pt x="326135" y="418325"/>
                </a:moveTo>
                <a:lnTo>
                  <a:pt x="326135" y="391107"/>
                </a:lnTo>
                <a:lnTo>
                  <a:pt x="325374" y="391869"/>
                </a:lnTo>
                <a:lnTo>
                  <a:pt x="292602" y="423830"/>
                </a:lnTo>
                <a:lnTo>
                  <a:pt x="257871" y="445491"/>
                </a:lnTo>
                <a:lnTo>
                  <a:pt x="222736" y="456934"/>
                </a:lnTo>
                <a:lnTo>
                  <a:pt x="187988" y="459004"/>
                </a:lnTo>
                <a:lnTo>
                  <a:pt x="154420" y="452546"/>
                </a:lnTo>
                <a:lnTo>
                  <a:pt x="93994" y="417422"/>
                </a:lnTo>
                <a:lnTo>
                  <a:pt x="47797" y="358316"/>
                </a:lnTo>
                <a:lnTo>
                  <a:pt x="32016" y="321881"/>
                </a:lnTo>
                <a:lnTo>
                  <a:pt x="22169" y="281984"/>
                </a:lnTo>
                <a:lnTo>
                  <a:pt x="19050" y="239469"/>
                </a:lnTo>
                <a:lnTo>
                  <a:pt x="19050" y="340632"/>
                </a:lnTo>
                <a:lnTo>
                  <a:pt x="47243" y="393859"/>
                </a:lnTo>
                <a:lnTo>
                  <a:pt x="100346" y="446398"/>
                </a:lnTo>
                <a:lnTo>
                  <a:pt x="165319" y="474780"/>
                </a:lnTo>
                <a:lnTo>
                  <a:pt x="200433" y="478162"/>
                </a:lnTo>
                <a:lnTo>
                  <a:pt x="236325" y="473405"/>
                </a:lnTo>
                <a:lnTo>
                  <a:pt x="272266" y="459809"/>
                </a:lnTo>
                <a:lnTo>
                  <a:pt x="307526" y="436674"/>
                </a:lnTo>
                <a:lnTo>
                  <a:pt x="326135" y="418325"/>
                </a:lnTo>
                <a:close/>
              </a:path>
              <a:path w="372110" h="478154">
                <a:moveTo>
                  <a:pt x="371868" y="325575"/>
                </a:moveTo>
                <a:lnTo>
                  <a:pt x="302526" y="375867"/>
                </a:lnTo>
                <a:lnTo>
                  <a:pt x="327244" y="388643"/>
                </a:lnTo>
                <a:lnTo>
                  <a:pt x="333768" y="377391"/>
                </a:lnTo>
                <a:lnTo>
                  <a:pt x="350520" y="386535"/>
                </a:lnTo>
                <a:lnTo>
                  <a:pt x="350520" y="400673"/>
                </a:lnTo>
                <a:lnTo>
                  <a:pt x="370344" y="410919"/>
                </a:lnTo>
                <a:lnTo>
                  <a:pt x="371868" y="325575"/>
                </a:lnTo>
                <a:close/>
              </a:path>
              <a:path w="372110" h="478154">
                <a:moveTo>
                  <a:pt x="325398" y="391827"/>
                </a:moveTo>
                <a:close/>
              </a:path>
              <a:path w="372110" h="478154">
                <a:moveTo>
                  <a:pt x="344465" y="397543"/>
                </a:moveTo>
                <a:lnTo>
                  <a:pt x="327244" y="388643"/>
                </a:lnTo>
                <a:lnTo>
                  <a:pt x="325398" y="391827"/>
                </a:lnTo>
                <a:lnTo>
                  <a:pt x="326135" y="391107"/>
                </a:lnTo>
                <a:lnTo>
                  <a:pt x="326135" y="418325"/>
                </a:lnTo>
                <a:lnTo>
                  <a:pt x="341375" y="403299"/>
                </a:lnTo>
                <a:lnTo>
                  <a:pt x="341375" y="402537"/>
                </a:lnTo>
                <a:lnTo>
                  <a:pt x="342138" y="401775"/>
                </a:lnTo>
                <a:lnTo>
                  <a:pt x="344465" y="397543"/>
                </a:lnTo>
                <a:close/>
              </a:path>
              <a:path w="372110" h="478154">
                <a:moveTo>
                  <a:pt x="350520" y="386535"/>
                </a:moveTo>
                <a:lnTo>
                  <a:pt x="333768" y="377391"/>
                </a:lnTo>
                <a:lnTo>
                  <a:pt x="327244" y="388643"/>
                </a:lnTo>
                <a:lnTo>
                  <a:pt x="344465" y="397543"/>
                </a:lnTo>
                <a:lnTo>
                  <a:pt x="350520" y="386535"/>
                </a:lnTo>
                <a:close/>
              </a:path>
              <a:path w="372110" h="478154">
                <a:moveTo>
                  <a:pt x="350520" y="400673"/>
                </a:moveTo>
                <a:lnTo>
                  <a:pt x="350520" y="386535"/>
                </a:lnTo>
                <a:lnTo>
                  <a:pt x="344465" y="397543"/>
                </a:lnTo>
                <a:lnTo>
                  <a:pt x="350520" y="400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59253" y="3502152"/>
            <a:ext cx="349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0/0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94887" y="4322766"/>
            <a:ext cx="349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0/0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88001" y="3349650"/>
            <a:ext cx="502284" cy="1229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1/0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0/0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65100">
              <a:lnSpc>
                <a:spcPct val="100000"/>
              </a:lnSpc>
              <a:spcBef>
                <a:spcPts val="1015"/>
              </a:spcBef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0/0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04507" y="4246642"/>
            <a:ext cx="349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1/0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13883" y="5177129"/>
            <a:ext cx="349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1/0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59253" y="5101005"/>
            <a:ext cx="349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1/1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21409" y="2721864"/>
            <a:ext cx="58483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3000" b="1" spc="-15" baseline="14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300" b="1" spc="-5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3000" b="1" spc="-22" baseline="14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300" b="1" dirty="0">
                <a:latin typeface="Times New Roman" panose="02020503050405090304"/>
                <a:cs typeface="Times New Roman" panose="02020503050405090304"/>
              </a:rPr>
              <a:t>0</a:t>
            </a:r>
            <a:endParaRPr sz="13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14946" y="2550667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47" y="3987"/>
                </a:lnTo>
                <a:lnTo>
                  <a:pt x="208439" y="15532"/>
                </a:lnTo>
                <a:lnTo>
                  <a:pt x="164703" y="34008"/>
                </a:lnTo>
                <a:lnTo>
                  <a:pt x="124766" y="58789"/>
                </a:lnTo>
                <a:lnTo>
                  <a:pt x="89254" y="89249"/>
                </a:lnTo>
                <a:lnTo>
                  <a:pt x="58793" y="124760"/>
                </a:lnTo>
                <a:lnTo>
                  <a:pt x="34011" y="164697"/>
                </a:lnTo>
                <a:lnTo>
                  <a:pt x="15533" y="208434"/>
                </a:lnTo>
                <a:lnTo>
                  <a:pt x="3987" y="255343"/>
                </a:lnTo>
                <a:lnTo>
                  <a:pt x="0" y="304800"/>
                </a:lnTo>
                <a:lnTo>
                  <a:pt x="3987" y="354256"/>
                </a:lnTo>
                <a:lnTo>
                  <a:pt x="15533" y="401165"/>
                </a:lnTo>
                <a:lnTo>
                  <a:pt x="34011" y="444902"/>
                </a:lnTo>
                <a:lnTo>
                  <a:pt x="58793" y="484839"/>
                </a:lnTo>
                <a:lnTo>
                  <a:pt x="89254" y="520350"/>
                </a:lnTo>
                <a:lnTo>
                  <a:pt x="124766" y="550810"/>
                </a:lnTo>
                <a:lnTo>
                  <a:pt x="164703" y="575591"/>
                </a:lnTo>
                <a:lnTo>
                  <a:pt x="208439" y="594067"/>
                </a:lnTo>
                <a:lnTo>
                  <a:pt x="255347" y="605612"/>
                </a:lnTo>
                <a:lnTo>
                  <a:pt x="304800" y="609599"/>
                </a:lnTo>
                <a:lnTo>
                  <a:pt x="354256" y="605612"/>
                </a:lnTo>
                <a:lnTo>
                  <a:pt x="401165" y="594067"/>
                </a:lnTo>
                <a:lnTo>
                  <a:pt x="444902" y="575591"/>
                </a:lnTo>
                <a:lnTo>
                  <a:pt x="484839" y="550810"/>
                </a:lnTo>
                <a:lnTo>
                  <a:pt x="520350" y="520350"/>
                </a:lnTo>
                <a:lnTo>
                  <a:pt x="550810" y="484839"/>
                </a:lnTo>
                <a:lnTo>
                  <a:pt x="575591" y="444902"/>
                </a:lnTo>
                <a:lnTo>
                  <a:pt x="594067" y="401165"/>
                </a:lnTo>
                <a:lnTo>
                  <a:pt x="605612" y="354256"/>
                </a:lnTo>
                <a:lnTo>
                  <a:pt x="609600" y="304800"/>
                </a:lnTo>
                <a:lnTo>
                  <a:pt x="605612" y="255343"/>
                </a:lnTo>
                <a:lnTo>
                  <a:pt x="594067" y="208434"/>
                </a:lnTo>
                <a:lnTo>
                  <a:pt x="575591" y="164697"/>
                </a:lnTo>
                <a:lnTo>
                  <a:pt x="550810" y="124760"/>
                </a:lnTo>
                <a:lnTo>
                  <a:pt x="520350" y="89249"/>
                </a:lnTo>
                <a:lnTo>
                  <a:pt x="484839" y="58789"/>
                </a:lnTo>
                <a:lnTo>
                  <a:pt x="444902" y="34008"/>
                </a:lnTo>
                <a:lnTo>
                  <a:pt x="401165" y="15532"/>
                </a:lnTo>
                <a:lnTo>
                  <a:pt x="354256" y="3987"/>
                </a:lnTo>
                <a:lnTo>
                  <a:pt x="3048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85519" y="2817367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1002792" y="48006"/>
                </a:moveTo>
                <a:lnTo>
                  <a:pt x="1002792" y="28956"/>
                </a:lnTo>
                <a:lnTo>
                  <a:pt x="0" y="28956"/>
                </a:lnTo>
                <a:lnTo>
                  <a:pt x="0" y="48006"/>
                </a:lnTo>
                <a:lnTo>
                  <a:pt x="1002792" y="48006"/>
                </a:lnTo>
                <a:close/>
              </a:path>
              <a:path w="1066800" h="76200">
                <a:moveTo>
                  <a:pt x="1066800" y="38100"/>
                </a:moveTo>
                <a:lnTo>
                  <a:pt x="990600" y="0"/>
                </a:lnTo>
                <a:lnTo>
                  <a:pt x="990600" y="28956"/>
                </a:lnTo>
                <a:lnTo>
                  <a:pt x="1002792" y="28956"/>
                </a:lnTo>
                <a:lnTo>
                  <a:pt x="1002792" y="70104"/>
                </a:lnTo>
                <a:lnTo>
                  <a:pt x="1066800" y="38100"/>
                </a:lnTo>
                <a:close/>
              </a:path>
              <a:path w="1066800" h="76200">
                <a:moveTo>
                  <a:pt x="1002792" y="70104"/>
                </a:moveTo>
                <a:lnTo>
                  <a:pt x="1002792" y="48006"/>
                </a:lnTo>
                <a:lnTo>
                  <a:pt x="990600" y="48006"/>
                </a:lnTo>
                <a:lnTo>
                  <a:pt x="990600" y="76200"/>
                </a:lnTo>
                <a:lnTo>
                  <a:pt x="1002792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701413" y="2525267"/>
            <a:ext cx="4489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X/Z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41195" y="5824472"/>
            <a:ext cx="131254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-745" dirty="0">
                <a:solidFill>
                  <a:srgbClr val="0070C0"/>
                </a:solidFill>
                <a:latin typeface="Lucida Sans" panose="020B0602030504020204"/>
                <a:cs typeface="Lucida Sans" panose="020B0602030504020204"/>
              </a:rPr>
              <a:t>.／	</a:t>
            </a:r>
            <a:r>
              <a:rPr sz="2800" b="1" dirty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功</a:t>
            </a:r>
            <a:r>
              <a:rPr sz="2800" b="1" spc="-10" dirty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能</a:t>
            </a:r>
            <a:r>
              <a:rPr sz="2800" b="1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: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95672" y="5824472"/>
            <a:ext cx="251460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111</a:t>
            </a:r>
            <a:r>
              <a:rPr sz="2800" b="1" spc="-10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序列检测器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223135" y="131445"/>
            <a:ext cx="4139565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-5" dirty="0"/>
              <a:t>同步时序逻辑电路的分析</a:t>
            </a:r>
          </a:p>
        </p:txBody>
      </p:sp>
      <p:pic>
        <p:nvPicPr>
          <p:cNvPr id="38" name="图片 37" descr="屏幕快照 2021-02-25 下午9.45.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" y="1082040"/>
            <a:ext cx="6412865" cy="110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/>
      <p:bldP spid="31" grpId="0"/>
      <p:bldP spid="3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037" y="1042923"/>
            <a:ext cx="636651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64845" algn="l"/>
              </a:tabLst>
            </a:pPr>
            <a:r>
              <a:rPr sz="2800" b="1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例</a:t>
            </a:r>
            <a:r>
              <a:rPr sz="2800" b="1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:	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试分析下列异步时序电路的逻辑功能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13419" y="2255773"/>
            <a:ext cx="762000" cy="1143000"/>
          </a:xfrm>
          <a:custGeom>
            <a:avLst/>
            <a:gdLst/>
            <a:ahLst/>
            <a:cxnLst/>
            <a:rect l="l" t="t" r="r" b="b"/>
            <a:pathLst>
              <a:path w="762000" h="1143000">
                <a:moveTo>
                  <a:pt x="0" y="0"/>
                </a:moveTo>
                <a:lnTo>
                  <a:pt x="0" y="1143000"/>
                </a:lnTo>
                <a:lnTo>
                  <a:pt x="762000" y="114300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15953" y="3055797"/>
            <a:ext cx="3175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1K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5953" y="2307590"/>
            <a:ext cx="419734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1J</a:t>
            </a:r>
            <a:endParaRPr sz="1800">
              <a:latin typeface="Times New Roman" panose="02020503050405090304"/>
              <a:cs typeface="Times New Roman" panose="02020503050405090304"/>
            </a:endParaRPr>
          </a:p>
          <a:p>
            <a:pPr marL="12700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C1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37219" y="27411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6200" y="38099"/>
                </a:lnTo>
                <a:lnTo>
                  <a:pt x="73140" y="23467"/>
                </a:lnTo>
                <a:lnTo>
                  <a:pt x="64865" y="11334"/>
                </a:lnTo>
                <a:lnTo>
                  <a:pt x="52732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13419" y="271297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1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13419" y="278917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6219" y="277469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49353" y="2293873"/>
            <a:ext cx="2032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75419" y="30459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6200" y="38100"/>
                </a:lnTo>
                <a:lnTo>
                  <a:pt x="73140" y="23467"/>
                </a:lnTo>
                <a:lnTo>
                  <a:pt x="64865" y="11334"/>
                </a:lnTo>
                <a:lnTo>
                  <a:pt x="52732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49353" y="2917190"/>
            <a:ext cx="2032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84819" y="315569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92737" y="3375914"/>
            <a:ext cx="3810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FF</a:t>
            </a:r>
            <a:r>
              <a:rPr sz="1800" b="1" baseline="-23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1800" baseline="-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99619" y="2255773"/>
            <a:ext cx="762000" cy="1143000"/>
          </a:xfrm>
          <a:custGeom>
            <a:avLst/>
            <a:gdLst/>
            <a:ahLst/>
            <a:cxnLst/>
            <a:rect l="l" t="t" r="r" b="b"/>
            <a:pathLst>
              <a:path w="762000" h="1143000">
                <a:moveTo>
                  <a:pt x="0" y="0"/>
                </a:moveTo>
                <a:lnTo>
                  <a:pt x="0" y="1142999"/>
                </a:lnTo>
                <a:lnTo>
                  <a:pt x="762000" y="1142999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02153" y="2307590"/>
            <a:ext cx="419734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1J</a:t>
            </a:r>
            <a:endParaRPr sz="1800">
              <a:latin typeface="Times New Roman" panose="02020503050405090304"/>
              <a:cs typeface="Times New Roman" panose="02020503050405090304"/>
            </a:endParaRPr>
          </a:p>
          <a:p>
            <a:pPr marL="12700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C1</a:t>
            </a:r>
            <a:endParaRPr sz="18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1K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23419" y="27411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0" y="3059"/>
                </a:lnTo>
                <a:lnTo>
                  <a:pt x="11044" y="11334"/>
                </a:lnTo>
                <a:lnTo>
                  <a:pt x="2950" y="23467"/>
                </a:lnTo>
                <a:lnTo>
                  <a:pt x="0" y="38100"/>
                </a:lnTo>
                <a:lnTo>
                  <a:pt x="2950" y="53054"/>
                </a:lnTo>
                <a:lnTo>
                  <a:pt x="11044" y="65150"/>
                </a:lnTo>
                <a:lnTo>
                  <a:pt x="23140" y="73247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1"/>
                </a:lnTo>
                <a:lnTo>
                  <a:pt x="73140" y="53054"/>
                </a:lnTo>
                <a:lnTo>
                  <a:pt x="76200" y="38100"/>
                </a:lnTo>
                <a:lnTo>
                  <a:pt x="73140" y="23467"/>
                </a:lnTo>
                <a:lnTo>
                  <a:pt x="64865" y="11334"/>
                </a:lnTo>
                <a:lnTo>
                  <a:pt x="52732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99619" y="271297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1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99619" y="278917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1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35553" y="2293873"/>
            <a:ext cx="2032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61619" y="30459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0" y="3059"/>
                </a:lnTo>
                <a:lnTo>
                  <a:pt x="11044" y="11334"/>
                </a:lnTo>
                <a:lnTo>
                  <a:pt x="2950" y="23467"/>
                </a:lnTo>
                <a:lnTo>
                  <a:pt x="0" y="38100"/>
                </a:lnTo>
                <a:lnTo>
                  <a:pt x="2950" y="53054"/>
                </a:lnTo>
                <a:lnTo>
                  <a:pt x="11044" y="65150"/>
                </a:lnTo>
                <a:lnTo>
                  <a:pt x="23140" y="73247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6200" y="38100"/>
                </a:lnTo>
                <a:lnTo>
                  <a:pt x="73140" y="23467"/>
                </a:lnTo>
                <a:lnTo>
                  <a:pt x="64865" y="11334"/>
                </a:lnTo>
                <a:lnTo>
                  <a:pt x="52732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535553" y="2917190"/>
            <a:ext cx="2032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15513" y="3401821"/>
            <a:ext cx="3810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FF</a:t>
            </a:r>
            <a:r>
              <a:rPr sz="1800" b="1" baseline="-23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2</a:t>
            </a:r>
            <a:endParaRPr sz="1800" baseline="-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6857" y="3513073"/>
            <a:ext cx="1905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X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56219" y="2774695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75219" y="3689096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1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42407" y="2774695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23141" y="2241295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0"/>
                </a:moveTo>
                <a:lnTo>
                  <a:pt x="0" y="457200"/>
                </a:lnTo>
                <a:lnTo>
                  <a:pt x="304800" y="457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321687" y="2262378"/>
            <a:ext cx="17335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42219" y="2241295"/>
            <a:ext cx="762000" cy="1143000"/>
          </a:xfrm>
          <a:custGeom>
            <a:avLst/>
            <a:gdLst/>
            <a:ahLst/>
            <a:cxnLst/>
            <a:rect l="l" t="t" r="r" b="b"/>
            <a:pathLst>
              <a:path w="762000" h="1143000">
                <a:moveTo>
                  <a:pt x="0" y="0"/>
                </a:moveTo>
                <a:lnTo>
                  <a:pt x="0" y="1143000"/>
                </a:lnTo>
                <a:lnTo>
                  <a:pt x="762000" y="114300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44753" y="2293873"/>
            <a:ext cx="2540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1J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59053" y="2598597"/>
            <a:ext cx="30543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C1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866019" y="272668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1"/>
                </a:lnTo>
                <a:lnTo>
                  <a:pt x="23145" y="73247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1"/>
                </a:lnTo>
                <a:lnTo>
                  <a:pt x="73140" y="53054"/>
                </a:lnTo>
                <a:lnTo>
                  <a:pt x="76200" y="38100"/>
                </a:lnTo>
                <a:lnTo>
                  <a:pt x="73140" y="23467"/>
                </a:lnTo>
                <a:lnTo>
                  <a:pt x="64865" y="11334"/>
                </a:lnTo>
                <a:lnTo>
                  <a:pt x="52732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42219" y="26984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42219" y="27746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478153" y="2279396"/>
            <a:ext cx="2032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04219" y="303148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6200" y="38100"/>
                </a:lnTo>
                <a:lnTo>
                  <a:pt x="73140" y="23467"/>
                </a:lnTo>
                <a:lnTo>
                  <a:pt x="64865" y="11334"/>
                </a:lnTo>
                <a:lnTo>
                  <a:pt x="52732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478153" y="2903473"/>
            <a:ext cx="2032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86231" y="3366846"/>
            <a:ext cx="3810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FF</a:t>
            </a:r>
            <a:r>
              <a:rPr sz="1800" b="1" baseline="-23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1800" baseline="-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89819" y="246989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89819" y="318388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709807" y="2998723"/>
            <a:ext cx="1397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46735" y="3046044"/>
            <a:ext cx="61595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0515" algn="l"/>
              </a:tabLst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	</a:t>
            </a:r>
            <a:r>
              <a:rPr sz="2700" b="1" baseline="2000" dirty="0">
                <a:latin typeface="Times New Roman" panose="02020503050405090304"/>
                <a:cs typeface="Times New Roman" panose="02020503050405090304"/>
              </a:rPr>
              <a:t>1K</a:t>
            </a:r>
            <a:endParaRPr sz="2700" baseline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46735" y="2336698"/>
            <a:ext cx="1397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951619" y="307949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32619" y="277469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32619" y="2774695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332619" y="2088895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332619" y="2088895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80419" y="208889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80419" y="239369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80419" y="307949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09019" y="1936495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1143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970919" y="2584195"/>
            <a:ext cx="266700" cy="76200"/>
          </a:xfrm>
          <a:custGeom>
            <a:avLst/>
            <a:gdLst/>
            <a:ahLst/>
            <a:cxnLst/>
            <a:rect l="l" t="t" r="r" b="b"/>
            <a:pathLst>
              <a:path w="266700" h="76200">
                <a:moveTo>
                  <a:pt x="74173" y="28193"/>
                </a:moveTo>
                <a:lnTo>
                  <a:pt x="73140" y="23145"/>
                </a:lnTo>
                <a:lnTo>
                  <a:pt x="64865" y="11049"/>
                </a:lnTo>
                <a:lnTo>
                  <a:pt x="52732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1"/>
                </a:lnTo>
                <a:lnTo>
                  <a:pt x="23145" y="73247"/>
                </a:lnTo>
                <a:lnTo>
                  <a:pt x="38100" y="76200"/>
                </a:lnTo>
                <a:lnTo>
                  <a:pt x="38100" y="28193"/>
                </a:lnTo>
                <a:lnTo>
                  <a:pt x="74173" y="28193"/>
                </a:lnTo>
                <a:close/>
              </a:path>
              <a:path w="266700" h="76200">
                <a:moveTo>
                  <a:pt x="76200" y="38100"/>
                </a:moveTo>
                <a:lnTo>
                  <a:pt x="74173" y="28193"/>
                </a:lnTo>
                <a:lnTo>
                  <a:pt x="38100" y="28193"/>
                </a:lnTo>
                <a:lnTo>
                  <a:pt x="38100" y="47243"/>
                </a:lnTo>
                <a:lnTo>
                  <a:pt x="74328" y="47243"/>
                </a:lnTo>
                <a:lnTo>
                  <a:pt x="76200" y="38100"/>
                </a:lnTo>
                <a:close/>
              </a:path>
              <a:path w="266700" h="76200">
                <a:moveTo>
                  <a:pt x="74328" y="47243"/>
                </a:moveTo>
                <a:lnTo>
                  <a:pt x="38100" y="47243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4328" y="47243"/>
                </a:lnTo>
                <a:close/>
              </a:path>
              <a:path w="266700" h="76200">
                <a:moveTo>
                  <a:pt x="266700" y="47243"/>
                </a:moveTo>
                <a:lnTo>
                  <a:pt x="266700" y="28193"/>
                </a:lnTo>
                <a:lnTo>
                  <a:pt x="74173" y="28193"/>
                </a:lnTo>
                <a:lnTo>
                  <a:pt x="76200" y="38100"/>
                </a:lnTo>
                <a:lnTo>
                  <a:pt x="76200" y="47243"/>
                </a:lnTo>
                <a:lnTo>
                  <a:pt x="266700" y="47243"/>
                </a:lnTo>
                <a:close/>
              </a:path>
              <a:path w="266700" h="76200">
                <a:moveTo>
                  <a:pt x="76200" y="47243"/>
                </a:moveTo>
                <a:lnTo>
                  <a:pt x="76200" y="38100"/>
                </a:lnTo>
                <a:lnTo>
                  <a:pt x="74328" y="47243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38287" y="2241295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0"/>
                </a:moveTo>
                <a:lnTo>
                  <a:pt x="0" y="457199"/>
                </a:lnTo>
                <a:lnTo>
                  <a:pt x="304800" y="457199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536833" y="2262378"/>
            <a:ext cx="17335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763661" y="241884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099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08619" y="246989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275219" y="239369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275219" y="1936495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3733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275219" y="1936495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42407" y="246989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37819" y="307949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66419" y="1860295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1219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46619" y="1860295"/>
            <a:ext cx="6019800" cy="0"/>
          </a:xfrm>
          <a:custGeom>
            <a:avLst/>
            <a:gdLst/>
            <a:ahLst/>
            <a:cxnLst/>
            <a:rect l="l" t="t" r="r" b="b"/>
            <a:pathLst>
              <a:path w="6019800">
                <a:moveTo>
                  <a:pt x="60197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46619" y="1860295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46619" y="254609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47219" y="320827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704211" y="3069590"/>
            <a:ext cx="1397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542407" y="2764789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12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7692" y="4522470"/>
            <a:ext cx="3256279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解</a:t>
            </a:r>
            <a:r>
              <a:rPr sz="2800" b="1" spc="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:</a:t>
            </a:r>
            <a:r>
              <a:rPr sz="2800" b="1" spc="-90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（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）写驱动方程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950081" y="4599178"/>
            <a:ext cx="1397000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6565" algn="l"/>
              </a:tabLst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,	K</a:t>
            </a:r>
            <a:r>
              <a:rPr sz="2850" b="1" baseline="-20000" dirty="0">
                <a:latin typeface="Times New Roman" panose="02020503050405090304"/>
                <a:cs typeface="Times New Roman" panose="02020503050405090304"/>
              </a:rPr>
              <a:t>0 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800" b="1" spc="-10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1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800604" y="4599176"/>
            <a:ext cx="2819400" cy="135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J</a:t>
            </a:r>
            <a:r>
              <a:rPr sz="2850" b="1" baseline="-20000" dirty="0">
                <a:latin typeface="Times New Roman" panose="02020503050405090304"/>
                <a:cs typeface="Times New Roman" panose="02020503050405090304"/>
              </a:rPr>
              <a:t>0 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=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1 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800" b="1" spc="-8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+Q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1  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J</a:t>
            </a:r>
            <a:r>
              <a:rPr sz="2850" b="1" baseline="-20000" dirty="0">
                <a:latin typeface="Times New Roman" panose="02020503050405090304"/>
                <a:cs typeface="Times New Roman" panose="02020503050405090304"/>
              </a:rPr>
              <a:t>1 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=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K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1 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800" b="1" spc="-9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1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J</a:t>
            </a:r>
            <a:r>
              <a:rPr sz="2850" b="1" baseline="-20000" dirty="0">
                <a:latin typeface="Times New Roman" panose="02020503050405090304"/>
                <a:cs typeface="Times New Roman" panose="02020503050405090304"/>
              </a:rPr>
              <a:t>2 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800" b="1" spc="-10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0</a:t>
            </a:r>
            <a:endParaRPr sz="2850" baseline="-20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845687" y="5453379"/>
            <a:ext cx="1397000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5930" algn="l"/>
              </a:tabLst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,	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K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2 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800" b="1" spc="-9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1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4489335" y="467817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64239" y="468731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475619" y="552246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880241" y="553389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448187" y="4589017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4722755" y="4629150"/>
            <a:ext cx="1244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874141" y="4574998"/>
            <a:ext cx="1244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113711" y="4603938"/>
            <a:ext cx="146558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53185" algn="l"/>
              </a:tabLst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	</a:t>
            </a:r>
            <a:r>
              <a:rPr sz="2100" b="1" spc="-7" baseline="2000" dirty="0">
                <a:latin typeface="Times New Roman" panose="02020503050405090304"/>
                <a:cs typeface="Times New Roman" panose="02020503050405090304"/>
              </a:rPr>
              <a:t>n</a:t>
            </a:r>
            <a:endParaRPr sz="2100" baseline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722755" y="5461308"/>
            <a:ext cx="52451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2115" algn="l"/>
              </a:tabLst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	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title"/>
          </p:nvPr>
        </p:nvSpPr>
        <p:spPr>
          <a:xfrm>
            <a:off x="1656080" y="131445"/>
            <a:ext cx="4706620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-5" dirty="0"/>
              <a:t>异步时序逻辑电路的分析方法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/>
      <p:bldP spid="82" grpId="0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229" y="984250"/>
            <a:ext cx="8032750" cy="1867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-580" dirty="0">
                <a:solidFill>
                  <a:srgbClr val="008000"/>
                </a:solidFill>
                <a:latin typeface="Arial Unicode MS" panose="020B0604020202020204" charset="-122"/>
                <a:cs typeface="Arial Unicode MS" panose="020B0604020202020204" charset="-122"/>
              </a:rPr>
              <a:t>》	</a:t>
            </a:r>
            <a:r>
              <a:rPr sz="2800" b="1" spc="-5" dirty="0">
                <a:solidFill>
                  <a:srgbClr val="008000"/>
                </a:solidFill>
                <a:latin typeface="微软雅黑" panose="020B0503020204020204" charset="-122"/>
                <a:cs typeface="微软雅黑" panose="020B0503020204020204" charset="-122"/>
              </a:rPr>
              <a:t>逻辑功能分析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331470">
              <a:lnSpc>
                <a:spcPct val="100000"/>
              </a:lnSpc>
              <a:spcBef>
                <a:spcPts val="1335"/>
              </a:spcBef>
            </a:pP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设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:</a:t>
            </a:r>
            <a:r>
              <a:rPr sz="2800" b="1" spc="-4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电路的原状态表示为</a:t>
            </a:r>
            <a:r>
              <a:rPr sz="28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23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n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，新状态表示为</a:t>
            </a:r>
            <a:r>
              <a:rPr sz="2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23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n+1</a:t>
            </a:r>
            <a:r>
              <a:rPr sz="2800" b="1" spc="-5" dirty="0">
                <a:solidFill>
                  <a:srgbClr val="3333CC"/>
                </a:solidFill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 panose="02020503050405090304"/>
              <a:cs typeface="Times New Roman" panose="02020503050405090304"/>
            </a:endParaRPr>
          </a:p>
          <a:p>
            <a:pPr marL="356870">
              <a:lnSpc>
                <a:spcPct val="100000"/>
              </a:lnSpc>
              <a:tabLst>
                <a:tab pos="890905" algn="l"/>
              </a:tabLst>
            </a:pP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①	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=0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=0</a:t>
            </a:r>
            <a:r>
              <a:rPr sz="2800" b="1" spc="-2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(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无激励信号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)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，有下列两种情形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: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75091" y="3341623"/>
            <a:ext cx="533400" cy="914400"/>
          </a:xfrm>
          <a:custGeom>
            <a:avLst/>
            <a:gdLst/>
            <a:ahLst/>
            <a:cxnLst/>
            <a:rect l="l" t="t" r="r" b="b"/>
            <a:pathLst>
              <a:path w="533400" h="914400">
                <a:moveTo>
                  <a:pt x="0" y="0"/>
                </a:moveTo>
                <a:lnTo>
                  <a:pt x="0" y="914400"/>
                </a:lnTo>
                <a:lnTo>
                  <a:pt x="533400" y="914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08491" y="37988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2732"/>
                </a:lnTo>
                <a:lnTo>
                  <a:pt x="11049" y="64865"/>
                </a:lnTo>
                <a:lnTo>
                  <a:pt x="23145" y="73140"/>
                </a:lnTo>
                <a:lnTo>
                  <a:pt x="38100" y="76200"/>
                </a:lnTo>
                <a:lnTo>
                  <a:pt x="52732" y="73140"/>
                </a:lnTo>
                <a:lnTo>
                  <a:pt x="64865" y="64865"/>
                </a:lnTo>
                <a:lnTo>
                  <a:pt x="73140" y="52732"/>
                </a:lnTo>
                <a:lnTo>
                  <a:pt x="76200" y="38100"/>
                </a:lnTo>
                <a:lnTo>
                  <a:pt x="73140" y="23145"/>
                </a:lnTo>
                <a:lnTo>
                  <a:pt x="64865" y="11049"/>
                </a:lnTo>
                <a:lnTo>
                  <a:pt x="52732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84691" y="3817873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54835" y="3392170"/>
            <a:ext cx="52959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475" dirty="0">
                <a:latin typeface="微软雅黑" panose="020B0503020204020204" charset="-122"/>
                <a:cs typeface="微软雅黑" panose="020B0503020204020204" charset="-122"/>
              </a:rPr>
              <a:t>≥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75091" y="4560823"/>
            <a:ext cx="533400" cy="914400"/>
          </a:xfrm>
          <a:custGeom>
            <a:avLst/>
            <a:gdLst/>
            <a:ahLst/>
            <a:cxnLst/>
            <a:rect l="l" t="t" r="r" b="b"/>
            <a:pathLst>
              <a:path w="533400" h="914400">
                <a:moveTo>
                  <a:pt x="0" y="0"/>
                </a:moveTo>
                <a:lnTo>
                  <a:pt x="0" y="914400"/>
                </a:lnTo>
                <a:lnTo>
                  <a:pt x="533400" y="914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8491" y="50180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2732"/>
                </a:lnTo>
                <a:lnTo>
                  <a:pt x="11049" y="64865"/>
                </a:lnTo>
                <a:lnTo>
                  <a:pt x="23145" y="73140"/>
                </a:lnTo>
                <a:lnTo>
                  <a:pt x="38100" y="76200"/>
                </a:lnTo>
                <a:lnTo>
                  <a:pt x="52732" y="73140"/>
                </a:lnTo>
                <a:lnTo>
                  <a:pt x="64865" y="64865"/>
                </a:lnTo>
                <a:lnTo>
                  <a:pt x="73140" y="52732"/>
                </a:lnTo>
                <a:lnTo>
                  <a:pt x="76200" y="38100"/>
                </a:lnTo>
                <a:lnTo>
                  <a:pt x="73140" y="23145"/>
                </a:lnTo>
                <a:lnTo>
                  <a:pt x="64865" y="11049"/>
                </a:lnTo>
                <a:lnTo>
                  <a:pt x="52732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89491" y="379882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6491" y="4256023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6491" y="44846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6491" y="478942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89491" y="456082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6491" y="4332223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46491" y="40274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46491" y="402742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41691" y="357022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41691" y="524662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533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72953" y="3375914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2661" y="4976114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62585" y="4865776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78739" y="3680714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375291" y="368452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854587" y="4586223"/>
            <a:ext cx="1457325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9590" algn="l"/>
                <a:tab pos="1045210" algn="l"/>
                <a:tab pos="1443990" algn="l"/>
              </a:tabLst>
            </a:pPr>
            <a:r>
              <a:rPr sz="2000" b="1" spc="235" dirty="0">
                <a:latin typeface="微软雅黑" panose="020B0503020204020204" charset="-122"/>
                <a:cs typeface="微软雅黑" panose="020B0503020204020204" charset="-122"/>
              </a:rPr>
              <a:t>≥</a:t>
            </a:r>
            <a:r>
              <a:rPr sz="2000" b="1" spc="235" dirty="0">
                <a:latin typeface="Times New Roman" panose="02020503050405090304"/>
                <a:cs typeface="Times New Roman" panose="02020503050405090304"/>
              </a:rPr>
              <a:t>1	</a:t>
            </a:r>
            <a:r>
              <a:rPr sz="4200" b="1" u="heavy" spc="352" baseline="-12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 	</a:t>
            </a:r>
            <a:r>
              <a:rPr sz="4200" b="1" u="heavy" baseline="-12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	</a:t>
            </a:r>
            <a:endParaRPr sz="4200" baseline="-1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03597" y="4457404"/>
            <a:ext cx="20383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65521" y="3847827"/>
            <a:ext cx="20383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51741" y="3350767"/>
            <a:ext cx="533400" cy="914400"/>
          </a:xfrm>
          <a:custGeom>
            <a:avLst/>
            <a:gdLst/>
            <a:ahLst/>
            <a:cxnLst/>
            <a:rect l="l" t="t" r="r" b="b"/>
            <a:pathLst>
              <a:path w="533400" h="914400">
                <a:moveTo>
                  <a:pt x="0" y="0"/>
                </a:moveTo>
                <a:lnTo>
                  <a:pt x="0" y="914400"/>
                </a:lnTo>
                <a:lnTo>
                  <a:pt x="533399" y="914400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85141" y="38079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6200" y="38100"/>
                </a:lnTo>
                <a:lnTo>
                  <a:pt x="73140" y="23467"/>
                </a:lnTo>
                <a:lnTo>
                  <a:pt x="64865" y="11334"/>
                </a:lnTo>
                <a:lnTo>
                  <a:pt x="52732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61341" y="382701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531485" y="3401695"/>
            <a:ext cx="53022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475" dirty="0">
                <a:latin typeface="微软雅黑" panose="020B0503020204020204" charset="-122"/>
                <a:cs typeface="微软雅黑" panose="020B0503020204020204" charset="-122"/>
              </a:rPr>
              <a:t>≥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451741" y="4569967"/>
            <a:ext cx="533400" cy="914400"/>
          </a:xfrm>
          <a:custGeom>
            <a:avLst/>
            <a:gdLst/>
            <a:ahLst/>
            <a:cxnLst/>
            <a:rect l="l" t="t" r="r" b="b"/>
            <a:pathLst>
              <a:path w="533400" h="914400">
                <a:moveTo>
                  <a:pt x="0" y="0"/>
                </a:moveTo>
                <a:lnTo>
                  <a:pt x="0" y="914400"/>
                </a:lnTo>
                <a:lnTo>
                  <a:pt x="533399" y="914400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985141" y="502716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6200" y="38100"/>
                </a:lnTo>
                <a:lnTo>
                  <a:pt x="73140" y="23467"/>
                </a:lnTo>
                <a:lnTo>
                  <a:pt x="64865" y="11334"/>
                </a:lnTo>
                <a:lnTo>
                  <a:pt x="52732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66141" y="3807967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223141" y="4265167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2999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223141" y="4493767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223141" y="479856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66141" y="4569967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23141" y="4341367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2999" y="228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223141" y="4036567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23141" y="403656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918341" y="3579367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18341" y="5255767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533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649603" y="3385820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99311" y="4986020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039235" y="4874767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55389" y="3690620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051941" y="369366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811706" y="3376929"/>
            <a:ext cx="395668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64915" algn="l"/>
              </a:tabLst>
            </a:pPr>
            <a:r>
              <a:rPr sz="4200" b="1" baseline="2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	</a:t>
            </a: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31237" y="4595367"/>
            <a:ext cx="1457325" cy="51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9590" algn="l"/>
                <a:tab pos="1022985" algn="l"/>
                <a:tab pos="1443990" algn="l"/>
              </a:tabLst>
            </a:pPr>
            <a:r>
              <a:rPr sz="2000" b="1" spc="235" dirty="0">
                <a:latin typeface="微软雅黑" panose="020B0503020204020204" charset="-122"/>
                <a:cs typeface="微软雅黑" panose="020B0503020204020204" charset="-122"/>
              </a:rPr>
              <a:t>≥</a:t>
            </a:r>
            <a:r>
              <a:rPr sz="2000" b="1" spc="235" dirty="0">
                <a:latin typeface="Times New Roman" panose="02020503050405090304"/>
                <a:cs typeface="Times New Roman" panose="02020503050405090304"/>
              </a:rPr>
              <a:t>1	</a:t>
            </a:r>
            <a:r>
              <a:rPr sz="4200" b="1" u="heavy" spc="352" baseline="-12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 	</a:t>
            </a:r>
            <a:r>
              <a:rPr sz="4200" b="1" u="heavy" baseline="-12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	</a:t>
            </a:r>
            <a:endParaRPr sz="4200" baseline="-1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80247" y="4467266"/>
            <a:ext cx="20383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942170" y="3857688"/>
            <a:ext cx="20383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524893" y="5611367"/>
            <a:ext cx="2621280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2685" algn="l"/>
              </a:tabLst>
            </a:pPr>
            <a:r>
              <a:rPr sz="3200" b="1" spc="-5" dirty="0">
                <a:latin typeface="微软雅黑" panose="020B0503020204020204" charset="-122"/>
                <a:cs typeface="微软雅黑" panose="020B0503020204020204" charset="-122"/>
              </a:rPr>
              <a:t>结</a:t>
            </a: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论</a:t>
            </a:r>
            <a:r>
              <a:rPr sz="3200" b="1" spc="-5" dirty="0">
                <a:latin typeface="Times New Roman" panose="02020503050405090304"/>
                <a:cs typeface="Times New Roman" panose="02020503050405090304"/>
              </a:rPr>
              <a:t>:</a:t>
            </a:r>
            <a:r>
              <a:rPr sz="3200" b="1" dirty="0">
                <a:latin typeface="Times New Roman" panose="02020503050405090304"/>
                <a:cs typeface="Times New Roman" panose="02020503050405090304"/>
              </a:rPr>
              <a:t>	</a:t>
            </a:r>
            <a:r>
              <a:rPr sz="3200" b="1" spc="-1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3150" b="1" spc="-15" baseline="26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n+</a:t>
            </a:r>
            <a:r>
              <a:rPr sz="3150" b="1" spc="-7" baseline="26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32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=Q</a:t>
            </a:r>
            <a:r>
              <a:rPr sz="3150" b="1" spc="-7" baseline="26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n</a:t>
            </a:r>
            <a:endParaRPr sz="3150" baseline="26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pc="5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pc="-5" dirty="0"/>
              <a:t>锁存器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8427720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2870" y="131445"/>
            <a:ext cx="4989830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-5" dirty="0"/>
              <a:t>异步时序逻辑电路的分析方法</a:t>
            </a:r>
          </a:p>
        </p:txBody>
      </p:sp>
      <p:sp>
        <p:nvSpPr>
          <p:cNvPr id="3" name="object 3"/>
          <p:cNvSpPr/>
          <p:nvPr/>
        </p:nvSpPr>
        <p:spPr>
          <a:xfrm>
            <a:off x="2329065" y="1550924"/>
            <a:ext cx="762000" cy="1143000"/>
          </a:xfrm>
          <a:custGeom>
            <a:avLst/>
            <a:gdLst/>
            <a:ahLst/>
            <a:cxnLst/>
            <a:rect l="l" t="t" r="r" b="b"/>
            <a:pathLst>
              <a:path w="762000" h="1143000">
                <a:moveTo>
                  <a:pt x="0" y="0"/>
                </a:moveTo>
                <a:lnTo>
                  <a:pt x="0" y="1142999"/>
                </a:lnTo>
                <a:lnTo>
                  <a:pt x="761999" y="1142999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32361" y="2350947"/>
            <a:ext cx="3175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1K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2361" y="1602740"/>
            <a:ext cx="419734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1J</a:t>
            </a:r>
            <a:endParaRPr sz="1800">
              <a:latin typeface="Times New Roman" panose="02020503050405090304"/>
              <a:cs typeface="Times New Roman" panose="02020503050405090304"/>
            </a:endParaRPr>
          </a:p>
          <a:p>
            <a:pPr marL="12700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C1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52865" y="203631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1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1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29065" y="20081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1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29065" y="20843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1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1865" y="206984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65761" y="1589023"/>
            <a:ext cx="2032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91065" y="234111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1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865761" y="2212340"/>
            <a:ext cx="2032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00465" y="245084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15265" y="1550924"/>
            <a:ext cx="762000" cy="1143000"/>
          </a:xfrm>
          <a:custGeom>
            <a:avLst/>
            <a:gdLst/>
            <a:ahLst/>
            <a:cxnLst/>
            <a:rect l="l" t="t" r="r" b="b"/>
            <a:pathLst>
              <a:path w="762000" h="1143000">
                <a:moveTo>
                  <a:pt x="0" y="0"/>
                </a:moveTo>
                <a:lnTo>
                  <a:pt x="0" y="1142999"/>
                </a:lnTo>
                <a:lnTo>
                  <a:pt x="762000" y="1142999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18561" y="1602740"/>
            <a:ext cx="419734" cy="103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1J</a:t>
            </a:r>
            <a:endParaRPr sz="1800">
              <a:latin typeface="Times New Roman" panose="02020503050405090304"/>
              <a:cs typeface="Times New Roman" panose="02020503050405090304"/>
            </a:endParaRPr>
          </a:p>
          <a:p>
            <a:pPr marL="127000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C1</a:t>
            </a:r>
            <a:endParaRPr sz="18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1K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39065" y="203631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48" y="73247"/>
                </a:lnTo>
                <a:lnTo>
                  <a:pt x="65146" y="65151"/>
                </a:lnTo>
                <a:lnTo>
                  <a:pt x="73245" y="53054"/>
                </a:lnTo>
                <a:lnTo>
                  <a:pt x="76200" y="38100"/>
                </a:lnTo>
                <a:lnTo>
                  <a:pt x="73245" y="23467"/>
                </a:lnTo>
                <a:lnTo>
                  <a:pt x="65146" y="11334"/>
                </a:lnTo>
                <a:lnTo>
                  <a:pt x="53048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5265" y="20081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1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15265" y="20843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1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51961" y="1589023"/>
            <a:ext cx="2032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977265" y="234111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48" y="73247"/>
                </a:lnTo>
                <a:lnTo>
                  <a:pt x="65146" y="65151"/>
                </a:lnTo>
                <a:lnTo>
                  <a:pt x="73245" y="53054"/>
                </a:lnTo>
                <a:lnTo>
                  <a:pt x="76200" y="38100"/>
                </a:lnTo>
                <a:lnTo>
                  <a:pt x="73245" y="23467"/>
                </a:lnTo>
                <a:lnTo>
                  <a:pt x="65146" y="11334"/>
                </a:lnTo>
                <a:lnTo>
                  <a:pt x="53048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51961" y="2212340"/>
            <a:ext cx="2032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31235" y="2696971"/>
            <a:ext cx="3810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FF</a:t>
            </a:r>
            <a:r>
              <a:rPr sz="1800" b="1" baseline="-23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2</a:t>
            </a:r>
            <a:endParaRPr sz="1800" baseline="-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2503" y="2808223"/>
            <a:ext cx="1905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X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71865" y="2069845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90865" y="2984245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1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58065" y="2069845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38787" y="1536446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0"/>
                </a:moveTo>
                <a:lnTo>
                  <a:pt x="0" y="457200"/>
                </a:lnTo>
                <a:lnTo>
                  <a:pt x="304800" y="4572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537333" y="1557528"/>
            <a:ext cx="17335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57865" y="1536446"/>
            <a:ext cx="762000" cy="1143000"/>
          </a:xfrm>
          <a:custGeom>
            <a:avLst/>
            <a:gdLst/>
            <a:ahLst/>
            <a:cxnLst/>
            <a:rect l="l" t="t" r="r" b="b"/>
            <a:pathLst>
              <a:path w="762000" h="1143000">
                <a:moveTo>
                  <a:pt x="0" y="0"/>
                </a:moveTo>
                <a:lnTo>
                  <a:pt x="0" y="1143000"/>
                </a:lnTo>
                <a:lnTo>
                  <a:pt x="762000" y="114300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161161" y="1589023"/>
            <a:ext cx="2540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1J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61161" y="2336546"/>
            <a:ext cx="3175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1K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75461" y="1893747"/>
            <a:ext cx="30543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C1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81665" y="202183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1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1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57865" y="199364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57865" y="206984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694561" y="1574546"/>
            <a:ext cx="2032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19865" y="2326639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1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1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694561" y="2198623"/>
            <a:ext cx="2032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08383" y="2671064"/>
            <a:ext cx="227457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05635" algn="l"/>
              </a:tabLst>
            </a:pPr>
            <a:r>
              <a:rPr sz="1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FF</a:t>
            </a:r>
            <a:r>
              <a:rPr sz="1800" b="1" baseline="-23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	</a:t>
            </a:r>
            <a:r>
              <a:rPr sz="2700" b="1" spc="-7" baseline="2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FF</a:t>
            </a:r>
            <a:r>
              <a:rPr sz="1800" b="1" baseline="-21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180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005465" y="176504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05465" y="247903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925453" y="2293873"/>
            <a:ext cx="1397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62381" y="2341194"/>
            <a:ext cx="1397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62381" y="1631848"/>
            <a:ext cx="1397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167265" y="237464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48265" y="206984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48265" y="2069845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48265" y="1384046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685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548265" y="1384046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996065" y="138404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996065" y="168884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996065" y="237464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224665" y="1231646"/>
            <a:ext cx="0" cy="1143000"/>
          </a:xfrm>
          <a:custGeom>
            <a:avLst/>
            <a:gdLst/>
            <a:ahLst/>
            <a:cxnLst/>
            <a:rect l="l" t="t" r="r" b="b"/>
            <a:pathLst>
              <a:path h="1143000">
                <a:moveTo>
                  <a:pt x="0" y="1143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86565" y="1879345"/>
            <a:ext cx="266700" cy="76200"/>
          </a:xfrm>
          <a:custGeom>
            <a:avLst/>
            <a:gdLst/>
            <a:ahLst/>
            <a:cxnLst/>
            <a:rect l="l" t="t" r="r" b="b"/>
            <a:pathLst>
              <a:path w="266700" h="76200">
                <a:moveTo>
                  <a:pt x="74173" y="28193"/>
                </a:moveTo>
                <a:lnTo>
                  <a:pt x="73140" y="23145"/>
                </a:lnTo>
                <a:lnTo>
                  <a:pt x="64865" y="11049"/>
                </a:lnTo>
                <a:lnTo>
                  <a:pt x="52732" y="2952"/>
                </a:lnTo>
                <a:lnTo>
                  <a:pt x="38100" y="0"/>
                </a:ln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1"/>
                </a:lnTo>
                <a:lnTo>
                  <a:pt x="23145" y="73247"/>
                </a:lnTo>
                <a:lnTo>
                  <a:pt x="38100" y="76200"/>
                </a:lnTo>
                <a:lnTo>
                  <a:pt x="38100" y="28193"/>
                </a:lnTo>
                <a:lnTo>
                  <a:pt x="74173" y="28193"/>
                </a:lnTo>
                <a:close/>
              </a:path>
              <a:path w="266700" h="76200">
                <a:moveTo>
                  <a:pt x="76200" y="38100"/>
                </a:moveTo>
                <a:lnTo>
                  <a:pt x="74173" y="28193"/>
                </a:lnTo>
                <a:lnTo>
                  <a:pt x="38100" y="28193"/>
                </a:lnTo>
                <a:lnTo>
                  <a:pt x="38100" y="47243"/>
                </a:lnTo>
                <a:lnTo>
                  <a:pt x="74328" y="47243"/>
                </a:lnTo>
                <a:lnTo>
                  <a:pt x="76200" y="38100"/>
                </a:lnTo>
                <a:close/>
              </a:path>
              <a:path w="266700" h="76200">
                <a:moveTo>
                  <a:pt x="74328" y="47243"/>
                </a:moveTo>
                <a:lnTo>
                  <a:pt x="38100" y="47243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4328" y="47243"/>
                </a:lnTo>
                <a:close/>
              </a:path>
              <a:path w="266700" h="76200">
                <a:moveTo>
                  <a:pt x="266700" y="47243"/>
                </a:moveTo>
                <a:lnTo>
                  <a:pt x="266700" y="28193"/>
                </a:lnTo>
                <a:lnTo>
                  <a:pt x="74173" y="28193"/>
                </a:lnTo>
                <a:lnTo>
                  <a:pt x="76200" y="38100"/>
                </a:lnTo>
                <a:lnTo>
                  <a:pt x="76200" y="47243"/>
                </a:lnTo>
                <a:lnTo>
                  <a:pt x="266700" y="47243"/>
                </a:lnTo>
                <a:close/>
              </a:path>
              <a:path w="266700" h="76200">
                <a:moveTo>
                  <a:pt x="76200" y="47243"/>
                </a:moveTo>
                <a:lnTo>
                  <a:pt x="76200" y="38100"/>
                </a:lnTo>
                <a:lnTo>
                  <a:pt x="74328" y="47243"/>
                </a:lnTo>
                <a:lnTo>
                  <a:pt x="76200" y="47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53933" y="1536446"/>
            <a:ext cx="304800" cy="457200"/>
          </a:xfrm>
          <a:custGeom>
            <a:avLst/>
            <a:gdLst/>
            <a:ahLst/>
            <a:cxnLst/>
            <a:rect l="l" t="t" r="r" b="b"/>
            <a:pathLst>
              <a:path w="304800" h="457200">
                <a:moveTo>
                  <a:pt x="0" y="0"/>
                </a:moveTo>
                <a:lnTo>
                  <a:pt x="0" y="457199"/>
                </a:lnTo>
                <a:lnTo>
                  <a:pt x="304800" y="457199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752479" y="1557528"/>
            <a:ext cx="17335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980069" y="171399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099"/>
                </a:lnTo>
                <a:lnTo>
                  <a:pt x="2952" y="53054"/>
                </a:lnTo>
                <a:lnTo>
                  <a:pt x="11048" y="65150"/>
                </a:lnTo>
                <a:lnTo>
                  <a:pt x="23145" y="73247"/>
                </a:lnTo>
                <a:lnTo>
                  <a:pt x="38100" y="76199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6200" y="38099"/>
                </a:lnTo>
                <a:lnTo>
                  <a:pt x="73140" y="23467"/>
                </a:lnTo>
                <a:lnTo>
                  <a:pt x="64865" y="11334"/>
                </a:lnTo>
                <a:lnTo>
                  <a:pt x="52732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024265" y="176504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90865" y="1688845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90865" y="1231646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3733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490865" y="123164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58065" y="176504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53465" y="237464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282065" y="1155446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1219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262265" y="1155446"/>
            <a:ext cx="6019800" cy="0"/>
          </a:xfrm>
          <a:custGeom>
            <a:avLst/>
            <a:gdLst/>
            <a:ahLst/>
            <a:cxnLst/>
            <a:rect l="l" t="t" r="r" b="b"/>
            <a:pathLst>
              <a:path w="6019800">
                <a:moveTo>
                  <a:pt x="6019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262265" y="1155446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7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262265" y="1841245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62865" y="250342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152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5919857" y="2364740"/>
            <a:ext cx="1397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758065" y="2059939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6935" y="3181675"/>
            <a:ext cx="8942705" cy="202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3380" marR="5080" indent="-361315">
              <a:lnSpc>
                <a:spcPct val="150000"/>
              </a:lnSpc>
            </a:pP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（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）写触发器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FF</a:t>
            </a:r>
            <a:r>
              <a:rPr sz="2850" b="1" spc="-7" baseline="-20000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和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FF</a:t>
            </a:r>
            <a:r>
              <a:rPr sz="2850" b="1" spc="-7" baseline="-20000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的状态方程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(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由于触发器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FF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FF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2  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是在</a:t>
            </a:r>
            <a:r>
              <a:rPr sz="2800" b="1" spc="5" dirty="0">
                <a:solidFill>
                  <a:srgbClr val="CC3300"/>
                </a:solidFill>
                <a:latin typeface="Times New Roman" panose="02020503050405090304"/>
                <a:cs typeface="Times New Roman" panose="02020503050405090304"/>
              </a:rPr>
              <a:t>X</a:t>
            </a:r>
            <a:r>
              <a:rPr sz="2800" b="1" spc="-60" dirty="0">
                <a:solidFill>
                  <a:srgbClr val="CC330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脉冲作用下同步工作的，列方程时将</a:t>
            </a:r>
            <a:r>
              <a:rPr sz="2800" b="1" spc="-5" dirty="0">
                <a:solidFill>
                  <a:srgbClr val="CC3300"/>
                </a:solidFill>
                <a:latin typeface="Times New Roman" panose="02020503050405090304"/>
                <a:cs typeface="Times New Roman" panose="02020503050405090304"/>
              </a:rPr>
              <a:t>X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隐含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)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1315720">
              <a:lnSpc>
                <a:spcPct val="100000"/>
              </a:lnSpc>
              <a:spcBef>
                <a:spcPts val="1850"/>
              </a:spcBef>
              <a:tabLst>
                <a:tab pos="1979295" algn="l"/>
              </a:tabLst>
            </a:pP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2	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=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J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+K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2 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800" b="1" spc="-6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2</a:t>
            </a:r>
            <a:endParaRPr sz="2850" baseline="-20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369955" y="5128005"/>
            <a:ext cx="4658360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6275" algn="l"/>
              </a:tabLst>
            </a:pP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0	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=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J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+K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0 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800" b="1" spc="-5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(Q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+Q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)Q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0</a:t>
            </a:r>
            <a:endParaRPr sz="2850" baseline="-20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890907" y="4705474"/>
            <a:ext cx="224726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03935" algn="l"/>
                <a:tab pos="1754505" algn="l"/>
                <a:tab pos="2135505" algn="l"/>
              </a:tabLst>
            </a:pPr>
            <a:r>
              <a:rPr sz="2100" b="1" spc="-7" baseline="6000" dirty="0">
                <a:latin typeface="Times New Roman" panose="02020503050405090304"/>
                <a:cs typeface="Times New Roman" panose="02020503050405090304"/>
              </a:rPr>
              <a:t>n	</a:t>
            </a:r>
            <a:r>
              <a:rPr sz="2100" b="1" spc="-7" baseline="4000" dirty="0">
                <a:latin typeface="Times New Roman" panose="02020503050405090304"/>
                <a:cs typeface="Times New Roman" panose="02020503050405090304"/>
              </a:rPr>
              <a:t>n	</a:t>
            </a: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	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890907" y="5143658"/>
            <a:ext cx="31089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1555" algn="l"/>
                <a:tab pos="1870075" algn="l"/>
                <a:tab pos="2463800" algn="l"/>
                <a:tab pos="2997200" algn="l"/>
              </a:tabLst>
            </a:pPr>
            <a:r>
              <a:rPr sz="2100" b="1" spc="-7" baseline="4000" dirty="0">
                <a:latin typeface="Times New Roman" panose="02020503050405090304"/>
                <a:cs typeface="Times New Roman" panose="02020503050405090304"/>
              </a:rPr>
              <a:t>n	n	</a:t>
            </a:r>
            <a:r>
              <a:rPr sz="2100" b="1" spc="-7" baseline="6000" dirty="0">
                <a:latin typeface="Times New Roman" panose="02020503050405090304"/>
                <a:cs typeface="Times New Roman" panose="02020503050405090304"/>
              </a:rPr>
              <a:t>n	</a:t>
            </a: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	</a:t>
            </a:r>
            <a:r>
              <a:rPr sz="2100" b="1" spc="-7" baseline="6000" dirty="0">
                <a:latin typeface="Times New Roman" panose="02020503050405090304"/>
                <a:cs typeface="Times New Roman" panose="02020503050405090304"/>
              </a:rPr>
              <a:t>n</a:t>
            </a:r>
            <a:endParaRPr sz="2100" baseline="6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690696" y="4714707"/>
            <a:ext cx="388556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3170" algn="l"/>
              </a:tabLst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n+1	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671698" y="5171888"/>
            <a:ext cx="3149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n+1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652915" y="47368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43465" y="471322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43465" y="518261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52915" y="518261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613285" y="518795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407039" y="474294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75085" y="47368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94185" y="474294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9" name="图片 88" descr="屏幕快照 2021-02-25 下午9.48.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710" y="5633085"/>
            <a:ext cx="4507865" cy="59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4890" y="1009396"/>
            <a:ext cx="7711440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（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3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）列出包含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FF2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和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FF0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新状态的状态图，求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CP</a:t>
            </a:r>
            <a:r>
              <a:rPr sz="2850" b="1" spc="-7" baseline="-20000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850" baseline="-20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6555" y="131445"/>
            <a:ext cx="4716145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-5" dirty="0"/>
              <a:t>异步时序逻辑电路的分析方法</a:t>
            </a: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646694" y="3114167"/>
          <a:ext cx="3531870" cy="2838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0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0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ts val="1635"/>
                        </a:lnSpc>
                      </a:pPr>
                      <a:r>
                        <a:rPr sz="3000" b="1" spc="67" baseline="-28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400" b="1" spc="4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196850">
                        <a:lnSpc>
                          <a:spcPts val="1415"/>
                        </a:lnSpc>
                      </a:pPr>
                      <a:r>
                        <a:rPr sz="1300" b="1" dirty="0">
                          <a:latin typeface="Times New Roman" panose="02020503050405090304"/>
                          <a:cs typeface="Times New Roman" panose="02020503050405090304"/>
                        </a:rPr>
                        <a:t>2</a:t>
                      </a: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710"/>
                        </a:lnSpc>
                      </a:pPr>
                      <a:r>
                        <a:rPr sz="3000" b="1" spc="97" baseline="-24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400" b="1" spc="6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277495">
                        <a:lnSpc>
                          <a:spcPts val="1340"/>
                        </a:lnSpc>
                      </a:pPr>
                      <a:r>
                        <a:rPr sz="13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710"/>
                        </a:lnSpc>
                      </a:pPr>
                      <a:r>
                        <a:rPr sz="3000" b="1" spc="142" baseline="-24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400" b="1" spc="9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274320">
                        <a:lnSpc>
                          <a:spcPts val="1340"/>
                        </a:lnSpc>
                      </a:pPr>
                      <a:r>
                        <a:rPr sz="13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0960" algn="ctr">
                        <a:lnSpc>
                          <a:spcPts val="1710"/>
                        </a:lnSpc>
                      </a:pPr>
                      <a:r>
                        <a:rPr sz="3000" b="1" spc="75" baseline="-24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400" b="1" spc="50" dirty="0">
                          <a:latin typeface="Times New Roman" panose="02020503050405090304"/>
                          <a:cs typeface="Times New Roman" panose="02020503050405090304"/>
                        </a:rPr>
                        <a:t>n+1</a:t>
                      </a:r>
                      <a:r>
                        <a:rPr sz="3000" b="1" spc="75" baseline="-24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400" b="1" spc="50" dirty="0">
                          <a:latin typeface="Times New Roman" panose="02020503050405090304"/>
                          <a:cs typeface="Times New Roman" panose="02020503050405090304"/>
                        </a:rPr>
                        <a:t>n+1</a:t>
                      </a:r>
                      <a:r>
                        <a:rPr sz="1400" b="1" spc="-145" dirty="0">
                          <a:latin typeface="Times New Roman" panose="02020503050405090304"/>
                          <a:cs typeface="Times New Roman" panose="02020503050405090304"/>
                        </a:rPr>
                        <a:t> </a:t>
                      </a:r>
                      <a:r>
                        <a:rPr sz="3000" b="1" spc="30" baseline="-24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400" b="1" spc="20" dirty="0">
                          <a:latin typeface="Times New Roman" panose="02020503050405090304"/>
                          <a:cs typeface="Times New Roman" panose="02020503050405090304"/>
                        </a:rPr>
                        <a:t>n+1</a:t>
                      </a: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40640" algn="ctr">
                        <a:lnSpc>
                          <a:spcPts val="1340"/>
                        </a:lnSpc>
                        <a:tabLst>
                          <a:tab pos="572770" algn="l"/>
                          <a:tab pos="1106170" algn="l"/>
                        </a:tabLst>
                      </a:pPr>
                      <a:r>
                        <a:rPr sz="1300" b="1" dirty="0">
                          <a:latin typeface="Times New Roman" panose="02020503050405090304"/>
                          <a:cs typeface="Times New Roman" panose="02020503050405090304"/>
                        </a:rPr>
                        <a:t>2	1	0</a:t>
                      </a: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C</a:t>
                      </a: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P</a:t>
                      </a:r>
                      <a:r>
                        <a:rPr sz="1950" b="1" baseline="-21000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195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426">
                <a:tc>
                  <a:txBody>
                    <a:bodyPr/>
                    <a:lstStyle/>
                    <a:p>
                      <a:pPr marL="62865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04800" algn="r">
                        <a:lnSpc>
                          <a:spcPts val="213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8">
                  <a:txBody>
                    <a:bodyPr/>
                    <a:lstStyle/>
                    <a:p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286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04800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286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2210"/>
                        </a:lnSpc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04165" algn="r">
                        <a:lnSpc>
                          <a:spcPts val="221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286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04800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286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2210"/>
                        </a:lnSpc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04165" algn="r">
                        <a:lnSpc>
                          <a:spcPts val="221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286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04800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286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2210"/>
                        </a:lnSpc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304165" algn="r">
                        <a:lnSpc>
                          <a:spcPts val="2210"/>
                        </a:lnSpc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479">
                <a:tc>
                  <a:txBody>
                    <a:bodyPr/>
                    <a:lstStyle/>
                    <a:p>
                      <a:pPr marL="6286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21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0" algn="r">
                        <a:lnSpc>
                          <a:spcPts val="2210"/>
                        </a:lnSpc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" name="object 22"/>
          <p:cNvSpPr/>
          <p:nvPr/>
        </p:nvSpPr>
        <p:spPr>
          <a:xfrm>
            <a:off x="4840617" y="4162297"/>
            <a:ext cx="76200" cy="215900"/>
          </a:xfrm>
          <a:custGeom>
            <a:avLst/>
            <a:gdLst/>
            <a:ahLst/>
            <a:cxnLst/>
            <a:rect l="l" t="t" r="r" b="b"/>
            <a:pathLst>
              <a:path w="76200" h="215900">
                <a:moveTo>
                  <a:pt x="76200" y="139446"/>
                </a:moveTo>
                <a:lnTo>
                  <a:pt x="0" y="139446"/>
                </a:lnTo>
                <a:lnTo>
                  <a:pt x="28193" y="195833"/>
                </a:lnTo>
                <a:lnTo>
                  <a:pt x="28193" y="152400"/>
                </a:lnTo>
                <a:lnTo>
                  <a:pt x="47243" y="152400"/>
                </a:lnTo>
                <a:lnTo>
                  <a:pt x="47243" y="197358"/>
                </a:lnTo>
                <a:lnTo>
                  <a:pt x="76200" y="139446"/>
                </a:lnTo>
                <a:close/>
              </a:path>
              <a:path w="76200" h="215900">
                <a:moveTo>
                  <a:pt x="47243" y="139446"/>
                </a:moveTo>
                <a:lnTo>
                  <a:pt x="47243" y="0"/>
                </a:lnTo>
                <a:lnTo>
                  <a:pt x="28193" y="0"/>
                </a:lnTo>
                <a:lnTo>
                  <a:pt x="28193" y="139446"/>
                </a:lnTo>
                <a:lnTo>
                  <a:pt x="47243" y="139446"/>
                </a:lnTo>
                <a:close/>
              </a:path>
              <a:path w="76200" h="215900">
                <a:moveTo>
                  <a:pt x="47243" y="197358"/>
                </a:moveTo>
                <a:lnTo>
                  <a:pt x="47243" y="152400"/>
                </a:lnTo>
                <a:lnTo>
                  <a:pt x="28193" y="152400"/>
                </a:lnTo>
                <a:lnTo>
                  <a:pt x="28193" y="195833"/>
                </a:lnTo>
                <a:lnTo>
                  <a:pt x="38100" y="215646"/>
                </a:lnTo>
                <a:lnTo>
                  <a:pt x="47243" y="197358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40617" y="4736846"/>
            <a:ext cx="76200" cy="217170"/>
          </a:xfrm>
          <a:custGeom>
            <a:avLst/>
            <a:gdLst/>
            <a:ahLst/>
            <a:cxnLst/>
            <a:rect l="l" t="t" r="r" b="b"/>
            <a:pathLst>
              <a:path w="76200" h="217170">
                <a:moveTo>
                  <a:pt x="76200" y="140969"/>
                </a:moveTo>
                <a:lnTo>
                  <a:pt x="0" y="140969"/>
                </a:lnTo>
                <a:lnTo>
                  <a:pt x="28193" y="197357"/>
                </a:lnTo>
                <a:lnTo>
                  <a:pt x="28193" y="153924"/>
                </a:lnTo>
                <a:lnTo>
                  <a:pt x="47243" y="153924"/>
                </a:lnTo>
                <a:lnTo>
                  <a:pt x="47243" y="198882"/>
                </a:lnTo>
                <a:lnTo>
                  <a:pt x="76200" y="140969"/>
                </a:lnTo>
                <a:close/>
              </a:path>
              <a:path w="76200" h="217170">
                <a:moveTo>
                  <a:pt x="47243" y="140969"/>
                </a:moveTo>
                <a:lnTo>
                  <a:pt x="47243" y="0"/>
                </a:lnTo>
                <a:lnTo>
                  <a:pt x="28193" y="0"/>
                </a:lnTo>
                <a:lnTo>
                  <a:pt x="28193" y="140969"/>
                </a:lnTo>
                <a:lnTo>
                  <a:pt x="47243" y="140969"/>
                </a:lnTo>
                <a:close/>
              </a:path>
              <a:path w="76200" h="217170">
                <a:moveTo>
                  <a:pt x="47243" y="198882"/>
                </a:moveTo>
                <a:lnTo>
                  <a:pt x="47243" y="153924"/>
                </a:lnTo>
                <a:lnTo>
                  <a:pt x="28193" y="153924"/>
                </a:lnTo>
                <a:lnTo>
                  <a:pt x="28193" y="197357"/>
                </a:lnTo>
                <a:lnTo>
                  <a:pt x="38100" y="217169"/>
                </a:lnTo>
                <a:lnTo>
                  <a:pt x="47243" y="198882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32235" y="5386070"/>
            <a:ext cx="76200" cy="215900"/>
          </a:xfrm>
          <a:custGeom>
            <a:avLst/>
            <a:gdLst/>
            <a:ahLst/>
            <a:cxnLst/>
            <a:rect l="l" t="t" r="r" b="b"/>
            <a:pathLst>
              <a:path w="76200" h="215900">
                <a:moveTo>
                  <a:pt x="76200" y="139445"/>
                </a:moveTo>
                <a:lnTo>
                  <a:pt x="0" y="139445"/>
                </a:lnTo>
                <a:lnTo>
                  <a:pt x="28956" y="197358"/>
                </a:lnTo>
                <a:lnTo>
                  <a:pt x="28956" y="152400"/>
                </a:lnTo>
                <a:lnTo>
                  <a:pt x="48006" y="152400"/>
                </a:lnTo>
                <a:lnTo>
                  <a:pt x="48006" y="195833"/>
                </a:lnTo>
                <a:lnTo>
                  <a:pt x="76200" y="139445"/>
                </a:lnTo>
                <a:close/>
              </a:path>
              <a:path w="76200" h="215900">
                <a:moveTo>
                  <a:pt x="48006" y="139445"/>
                </a:moveTo>
                <a:lnTo>
                  <a:pt x="48006" y="0"/>
                </a:lnTo>
                <a:lnTo>
                  <a:pt x="28956" y="0"/>
                </a:lnTo>
                <a:lnTo>
                  <a:pt x="28956" y="139445"/>
                </a:lnTo>
                <a:lnTo>
                  <a:pt x="48006" y="139445"/>
                </a:lnTo>
                <a:close/>
              </a:path>
              <a:path w="76200" h="215900">
                <a:moveTo>
                  <a:pt x="48006" y="195833"/>
                </a:moveTo>
                <a:lnTo>
                  <a:pt x="48006" y="152400"/>
                </a:lnTo>
                <a:lnTo>
                  <a:pt x="28956" y="152400"/>
                </a:lnTo>
                <a:lnTo>
                  <a:pt x="28956" y="197358"/>
                </a:lnTo>
                <a:lnTo>
                  <a:pt x="38100" y="215645"/>
                </a:lnTo>
                <a:lnTo>
                  <a:pt x="48006" y="195833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0731" y="4184650"/>
            <a:ext cx="28257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X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36535" y="4160773"/>
            <a:ext cx="76200" cy="523875"/>
          </a:xfrm>
          <a:custGeom>
            <a:avLst/>
            <a:gdLst/>
            <a:ahLst/>
            <a:cxnLst/>
            <a:rect l="l" t="t" r="r" b="b"/>
            <a:pathLst>
              <a:path w="76200" h="523875">
                <a:moveTo>
                  <a:pt x="76200" y="447293"/>
                </a:moveTo>
                <a:lnTo>
                  <a:pt x="0" y="447293"/>
                </a:lnTo>
                <a:lnTo>
                  <a:pt x="25907" y="499109"/>
                </a:lnTo>
                <a:lnTo>
                  <a:pt x="25907" y="460248"/>
                </a:lnTo>
                <a:lnTo>
                  <a:pt x="51053" y="460248"/>
                </a:lnTo>
                <a:lnTo>
                  <a:pt x="51053" y="497586"/>
                </a:lnTo>
                <a:lnTo>
                  <a:pt x="76200" y="447293"/>
                </a:lnTo>
                <a:close/>
              </a:path>
              <a:path w="76200" h="523875">
                <a:moveTo>
                  <a:pt x="51053" y="447293"/>
                </a:moveTo>
                <a:lnTo>
                  <a:pt x="51053" y="0"/>
                </a:lnTo>
                <a:lnTo>
                  <a:pt x="25907" y="0"/>
                </a:lnTo>
                <a:lnTo>
                  <a:pt x="25907" y="447293"/>
                </a:lnTo>
                <a:lnTo>
                  <a:pt x="51053" y="447293"/>
                </a:lnTo>
                <a:close/>
              </a:path>
              <a:path w="76200" h="523875">
                <a:moveTo>
                  <a:pt x="51053" y="497586"/>
                </a:moveTo>
                <a:lnTo>
                  <a:pt x="51053" y="460248"/>
                </a:lnTo>
                <a:lnTo>
                  <a:pt x="25907" y="460248"/>
                </a:lnTo>
                <a:lnTo>
                  <a:pt x="25907" y="499109"/>
                </a:lnTo>
                <a:lnTo>
                  <a:pt x="38100" y="523493"/>
                </a:lnTo>
                <a:lnTo>
                  <a:pt x="51053" y="497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图片 26" descr="屏幕快照 2021-02-25 下午9.49.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50" y="1663065"/>
            <a:ext cx="4698365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64042" y="2782697"/>
          <a:ext cx="3533775" cy="2838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58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ts val="1630"/>
                        </a:lnSpc>
                      </a:pPr>
                      <a:r>
                        <a:rPr sz="3000" b="1" spc="67" baseline="-28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400" b="1" spc="4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196850">
                        <a:lnSpc>
                          <a:spcPts val="1420"/>
                        </a:lnSpc>
                      </a:pPr>
                      <a:r>
                        <a:rPr sz="1300" b="1" dirty="0">
                          <a:latin typeface="Times New Roman" panose="02020503050405090304"/>
                          <a:cs typeface="Times New Roman" panose="02020503050405090304"/>
                        </a:rPr>
                        <a:t>2</a:t>
                      </a: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705"/>
                        </a:lnSpc>
                      </a:pPr>
                      <a:r>
                        <a:rPr sz="3000" b="1" spc="97" baseline="-24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400" b="1" spc="6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277495">
                        <a:lnSpc>
                          <a:spcPts val="1345"/>
                        </a:lnSpc>
                      </a:pPr>
                      <a:r>
                        <a:rPr sz="13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705"/>
                        </a:lnSpc>
                      </a:pPr>
                      <a:r>
                        <a:rPr sz="3000" b="1" spc="142" baseline="-24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400" b="1" spc="9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274320">
                        <a:lnSpc>
                          <a:spcPts val="1345"/>
                        </a:lnSpc>
                      </a:pPr>
                      <a:r>
                        <a:rPr sz="13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0325" algn="ctr">
                        <a:lnSpc>
                          <a:spcPts val="1705"/>
                        </a:lnSpc>
                      </a:pPr>
                      <a:r>
                        <a:rPr sz="3000" b="1" spc="75" baseline="-24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400" b="1" spc="50" dirty="0">
                          <a:latin typeface="Times New Roman" panose="02020503050405090304"/>
                          <a:cs typeface="Times New Roman" panose="02020503050405090304"/>
                        </a:rPr>
                        <a:t>n+1</a:t>
                      </a:r>
                      <a:r>
                        <a:rPr sz="3000" b="1" spc="75" baseline="-24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400" b="1" spc="50" dirty="0">
                          <a:latin typeface="Times New Roman" panose="02020503050405090304"/>
                          <a:cs typeface="Times New Roman" panose="02020503050405090304"/>
                        </a:rPr>
                        <a:t>n+1</a:t>
                      </a:r>
                      <a:r>
                        <a:rPr sz="1400" b="1" spc="-125" dirty="0">
                          <a:latin typeface="Times New Roman" panose="02020503050405090304"/>
                          <a:cs typeface="Times New Roman" panose="02020503050405090304"/>
                        </a:rPr>
                        <a:t> </a:t>
                      </a:r>
                      <a:r>
                        <a:rPr sz="3000" b="1" spc="30" baseline="-24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400" b="1" spc="20" dirty="0">
                          <a:latin typeface="Times New Roman" panose="02020503050405090304"/>
                          <a:cs typeface="Times New Roman" panose="02020503050405090304"/>
                        </a:rPr>
                        <a:t>n+1</a:t>
                      </a: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38100" algn="ctr">
                        <a:lnSpc>
                          <a:spcPts val="1345"/>
                        </a:lnSpc>
                        <a:tabLst>
                          <a:tab pos="570865" algn="l"/>
                          <a:tab pos="1104265" algn="l"/>
                        </a:tabLst>
                      </a:pPr>
                      <a:r>
                        <a:rPr sz="1300" b="1" dirty="0">
                          <a:latin typeface="Times New Roman" panose="02020503050405090304"/>
                          <a:cs typeface="Times New Roman" panose="02020503050405090304"/>
                        </a:rPr>
                        <a:t>2	1	0</a:t>
                      </a: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C</a:t>
                      </a: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P</a:t>
                      </a:r>
                      <a:r>
                        <a:rPr sz="1950" b="1" baseline="-21000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195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330">
                <a:tc>
                  <a:txBody>
                    <a:bodyPr/>
                    <a:lstStyle/>
                    <a:p>
                      <a:pPr marL="62865">
                        <a:lnSpc>
                          <a:spcPts val="2125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125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2125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125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ts val="2040"/>
                        </a:lnSpc>
                      </a:pPr>
                      <a:r>
                        <a:rPr sz="2000" b="1" dirty="0">
                          <a:solidFill>
                            <a:srgbClr val="006565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125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8">
                  <a:txBody>
                    <a:bodyPr/>
                    <a:lstStyle/>
                    <a:p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286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ts val="2165"/>
                        </a:lnSpc>
                      </a:pPr>
                      <a:r>
                        <a:rPr sz="2000" b="1" dirty="0">
                          <a:solidFill>
                            <a:srgbClr val="006565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286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2250"/>
                        </a:lnSpc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ts val="2165"/>
                        </a:lnSpc>
                      </a:pPr>
                      <a:r>
                        <a:rPr sz="2000" b="1" dirty="0">
                          <a:solidFill>
                            <a:srgbClr val="006565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225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286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ts val="2165"/>
                        </a:lnSpc>
                      </a:pPr>
                      <a:r>
                        <a:rPr sz="2000" b="1" dirty="0">
                          <a:solidFill>
                            <a:srgbClr val="006565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286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2250"/>
                        </a:lnSpc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ts val="2165"/>
                        </a:lnSpc>
                      </a:pPr>
                      <a:r>
                        <a:rPr sz="2000" b="1" dirty="0">
                          <a:solidFill>
                            <a:srgbClr val="006565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225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286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ts val="2165"/>
                        </a:lnSpc>
                      </a:pPr>
                      <a:r>
                        <a:rPr sz="2000" b="1" dirty="0">
                          <a:solidFill>
                            <a:srgbClr val="006565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286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2250"/>
                        </a:lnSpc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ts val="2165"/>
                        </a:lnSpc>
                      </a:pPr>
                      <a:r>
                        <a:rPr sz="2000" b="1" dirty="0">
                          <a:solidFill>
                            <a:srgbClr val="006565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4310">
                        <a:lnSpc>
                          <a:spcPts val="225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575">
                <a:tc>
                  <a:txBody>
                    <a:bodyPr/>
                    <a:lstStyle/>
                    <a:p>
                      <a:pPr marL="6286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7325" algn="r">
                        <a:lnSpc>
                          <a:spcPts val="2165"/>
                        </a:lnSpc>
                      </a:pPr>
                      <a:r>
                        <a:rPr sz="2000" b="1" dirty="0">
                          <a:solidFill>
                            <a:srgbClr val="006565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4959489" y="3830065"/>
            <a:ext cx="76200" cy="216535"/>
          </a:xfrm>
          <a:custGeom>
            <a:avLst/>
            <a:gdLst/>
            <a:ahLst/>
            <a:cxnLst/>
            <a:rect l="l" t="t" r="r" b="b"/>
            <a:pathLst>
              <a:path w="76200" h="216535">
                <a:moveTo>
                  <a:pt x="76200" y="140208"/>
                </a:moveTo>
                <a:lnTo>
                  <a:pt x="0" y="140208"/>
                </a:lnTo>
                <a:lnTo>
                  <a:pt x="28193" y="196595"/>
                </a:lnTo>
                <a:lnTo>
                  <a:pt x="28193" y="152400"/>
                </a:lnTo>
                <a:lnTo>
                  <a:pt x="47243" y="152400"/>
                </a:lnTo>
                <a:lnTo>
                  <a:pt x="47243" y="198120"/>
                </a:lnTo>
                <a:lnTo>
                  <a:pt x="76200" y="140208"/>
                </a:lnTo>
                <a:close/>
              </a:path>
              <a:path w="76200" h="216535">
                <a:moveTo>
                  <a:pt x="47243" y="140208"/>
                </a:moveTo>
                <a:lnTo>
                  <a:pt x="47243" y="0"/>
                </a:lnTo>
                <a:lnTo>
                  <a:pt x="28193" y="0"/>
                </a:lnTo>
                <a:lnTo>
                  <a:pt x="28193" y="140208"/>
                </a:lnTo>
                <a:lnTo>
                  <a:pt x="47243" y="140208"/>
                </a:lnTo>
                <a:close/>
              </a:path>
              <a:path w="76200" h="216535">
                <a:moveTo>
                  <a:pt x="47243" y="198120"/>
                </a:moveTo>
                <a:lnTo>
                  <a:pt x="47243" y="152400"/>
                </a:lnTo>
                <a:lnTo>
                  <a:pt x="28193" y="152400"/>
                </a:lnTo>
                <a:lnTo>
                  <a:pt x="28193" y="196595"/>
                </a:lnTo>
                <a:lnTo>
                  <a:pt x="38100" y="216408"/>
                </a:lnTo>
                <a:lnTo>
                  <a:pt x="47243" y="19812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9489" y="4405376"/>
            <a:ext cx="76200" cy="217170"/>
          </a:xfrm>
          <a:custGeom>
            <a:avLst/>
            <a:gdLst/>
            <a:ahLst/>
            <a:cxnLst/>
            <a:rect l="l" t="t" r="r" b="b"/>
            <a:pathLst>
              <a:path w="76200" h="217170">
                <a:moveTo>
                  <a:pt x="76200" y="140970"/>
                </a:moveTo>
                <a:lnTo>
                  <a:pt x="0" y="140970"/>
                </a:lnTo>
                <a:lnTo>
                  <a:pt x="28193" y="197357"/>
                </a:lnTo>
                <a:lnTo>
                  <a:pt x="28193" y="153924"/>
                </a:lnTo>
                <a:lnTo>
                  <a:pt x="47243" y="153924"/>
                </a:lnTo>
                <a:lnTo>
                  <a:pt x="47243" y="198882"/>
                </a:lnTo>
                <a:lnTo>
                  <a:pt x="76200" y="140970"/>
                </a:lnTo>
                <a:close/>
              </a:path>
              <a:path w="76200" h="217170">
                <a:moveTo>
                  <a:pt x="47243" y="140970"/>
                </a:moveTo>
                <a:lnTo>
                  <a:pt x="47243" y="0"/>
                </a:lnTo>
                <a:lnTo>
                  <a:pt x="28193" y="0"/>
                </a:lnTo>
                <a:lnTo>
                  <a:pt x="28193" y="140970"/>
                </a:lnTo>
                <a:lnTo>
                  <a:pt x="47243" y="140970"/>
                </a:lnTo>
                <a:close/>
              </a:path>
              <a:path w="76200" h="217170">
                <a:moveTo>
                  <a:pt x="47243" y="198882"/>
                </a:moveTo>
                <a:lnTo>
                  <a:pt x="47243" y="153924"/>
                </a:lnTo>
                <a:lnTo>
                  <a:pt x="28193" y="153924"/>
                </a:lnTo>
                <a:lnTo>
                  <a:pt x="28193" y="197357"/>
                </a:lnTo>
                <a:lnTo>
                  <a:pt x="38100" y="217170"/>
                </a:lnTo>
                <a:lnTo>
                  <a:pt x="47243" y="198882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51869" y="5054600"/>
            <a:ext cx="76200" cy="215900"/>
          </a:xfrm>
          <a:custGeom>
            <a:avLst/>
            <a:gdLst/>
            <a:ahLst/>
            <a:cxnLst/>
            <a:rect l="l" t="t" r="r" b="b"/>
            <a:pathLst>
              <a:path w="76200" h="215900">
                <a:moveTo>
                  <a:pt x="76200" y="139446"/>
                </a:moveTo>
                <a:lnTo>
                  <a:pt x="0" y="139446"/>
                </a:lnTo>
                <a:lnTo>
                  <a:pt x="28193" y="195833"/>
                </a:lnTo>
                <a:lnTo>
                  <a:pt x="28193" y="152400"/>
                </a:lnTo>
                <a:lnTo>
                  <a:pt x="47243" y="152400"/>
                </a:lnTo>
                <a:lnTo>
                  <a:pt x="47243" y="197358"/>
                </a:lnTo>
                <a:lnTo>
                  <a:pt x="76200" y="139446"/>
                </a:lnTo>
                <a:close/>
              </a:path>
              <a:path w="76200" h="215900">
                <a:moveTo>
                  <a:pt x="47243" y="139446"/>
                </a:moveTo>
                <a:lnTo>
                  <a:pt x="47243" y="0"/>
                </a:lnTo>
                <a:lnTo>
                  <a:pt x="28193" y="0"/>
                </a:lnTo>
                <a:lnTo>
                  <a:pt x="28193" y="139446"/>
                </a:lnTo>
                <a:lnTo>
                  <a:pt x="47243" y="139446"/>
                </a:lnTo>
                <a:close/>
              </a:path>
              <a:path w="76200" h="215900">
                <a:moveTo>
                  <a:pt x="47243" y="197358"/>
                </a:moveTo>
                <a:lnTo>
                  <a:pt x="47243" y="152400"/>
                </a:lnTo>
                <a:lnTo>
                  <a:pt x="28193" y="152400"/>
                </a:lnTo>
                <a:lnTo>
                  <a:pt x="28193" y="195833"/>
                </a:lnTo>
                <a:lnTo>
                  <a:pt x="38100" y="215646"/>
                </a:lnTo>
                <a:lnTo>
                  <a:pt x="47243" y="197358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23189" y="1852421"/>
            <a:ext cx="3149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n+1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0569" y="1834844"/>
            <a:ext cx="1244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79785" y="1898395"/>
            <a:ext cx="283210" cy="0"/>
          </a:xfrm>
          <a:custGeom>
            <a:avLst/>
            <a:gdLst/>
            <a:ahLst/>
            <a:cxnLst/>
            <a:rect l="l" t="t" r="r" b="b"/>
            <a:pathLst>
              <a:path w="283210">
                <a:moveTo>
                  <a:pt x="0" y="0"/>
                </a:moveTo>
                <a:lnTo>
                  <a:pt x="28270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61770" y="131445"/>
            <a:ext cx="4900930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-5" dirty="0"/>
              <a:t>异步时序逻辑电路的分析方法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-42791" y="1044447"/>
            <a:ext cx="543814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（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4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）在状态表中补上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FF1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的新状态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9411" y="1862073"/>
            <a:ext cx="504634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81325" algn="l"/>
              </a:tabLst>
            </a:pPr>
            <a:r>
              <a:rPr sz="2800" b="1" spc="-50" dirty="0">
                <a:latin typeface="Times New Roman" panose="02020503050405090304"/>
                <a:cs typeface="Times New Roman" panose="02020503050405090304"/>
              </a:rPr>
              <a:t>FF1</a:t>
            </a:r>
            <a:r>
              <a:rPr sz="2800" b="1" spc="-50" dirty="0">
                <a:latin typeface="Microsoft JhengHei" panose="020B0604030504040204" charset="-120"/>
                <a:cs typeface="Microsoft JhengHei" panose="020B0604030504040204" charset="-120"/>
              </a:rPr>
              <a:t>状态方程：</a:t>
            </a:r>
            <a:r>
              <a:rPr sz="2800" b="1" spc="-5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5" baseline="-20000" dirty="0">
                <a:latin typeface="Times New Roman" panose="02020503050405090304"/>
                <a:cs typeface="Times New Roman" panose="02020503050405090304"/>
              </a:rPr>
              <a:t>1	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800" b="1" spc="-7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（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CP1</a:t>
            </a:r>
            <a:r>
              <a:rPr sz="2800" b="1" spc="-5" dirty="0">
                <a:solidFill>
                  <a:srgbClr val="7030A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）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3366" y="962152"/>
            <a:ext cx="269303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（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5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）画出状态图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57907" y="2468117"/>
            <a:ext cx="12439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48360" algn="l"/>
              </a:tabLst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101	000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3380" y="2468117"/>
            <a:ext cx="40703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100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1897" y="2468117"/>
            <a:ext cx="40703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011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4835" y="3687367"/>
            <a:ext cx="40703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110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63074" y="3687367"/>
            <a:ext cx="40703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001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51312" y="3687367"/>
            <a:ext cx="40703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010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9550" y="3687367"/>
            <a:ext cx="407034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111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56313" y="2360167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687" y="0"/>
                </a:moveTo>
                <a:lnTo>
                  <a:pt x="218811" y="4304"/>
                </a:lnTo>
                <a:lnTo>
                  <a:pt x="173725" y="16711"/>
                </a:lnTo>
                <a:lnTo>
                  <a:pt x="132189" y="36463"/>
                </a:lnTo>
                <a:lnTo>
                  <a:pt x="94960" y="62799"/>
                </a:lnTo>
                <a:lnTo>
                  <a:pt x="62798" y="94962"/>
                </a:lnTo>
                <a:lnTo>
                  <a:pt x="36462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780"/>
                </a:lnTo>
                <a:lnTo>
                  <a:pt x="16711" y="359975"/>
                </a:lnTo>
                <a:lnTo>
                  <a:pt x="36462" y="401545"/>
                </a:lnTo>
                <a:lnTo>
                  <a:pt x="62798" y="438751"/>
                </a:lnTo>
                <a:lnTo>
                  <a:pt x="94960" y="470851"/>
                </a:lnTo>
                <a:lnTo>
                  <a:pt x="132189" y="497106"/>
                </a:lnTo>
                <a:lnTo>
                  <a:pt x="173725" y="516776"/>
                </a:lnTo>
                <a:lnTo>
                  <a:pt x="218811" y="529120"/>
                </a:lnTo>
                <a:lnTo>
                  <a:pt x="266687" y="533400"/>
                </a:lnTo>
                <a:lnTo>
                  <a:pt x="314570" y="529120"/>
                </a:lnTo>
                <a:lnTo>
                  <a:pt x="359660" y="516776"/>
                </a:lnTo>
                <a:lnTo>
                  <a:pt x="401200" y="497106"/>
                </a:lnTo>
                <a:lnTo>
                  <a:pt x="438429" y="470851"/>
                </a:lnTo>
                <a:lnTo>
                  <a:pt x="470591" y="438751"/>
                </a:lnTo>
                <a:lnTo>
                  <a:pt x="496927" y="401545"/>
                </a:lnTo>
                <a:lnTo>
                  <a:pt x="516677" y="359975"/>
                </a:lnTo>
                <a:lnTo>
                  <a:pt x="529083" y="314780"/>
                </a:lnTo>
                <a:lnTo>
                  <a:pt x="533387" y="266700"/>
                </a:lnTo>
                <a:lnTo>
                  <a:pt x="529083" y="218820"/>
                </a:lnTo>
                <a:lnTo>
                  <a:pt x="516677" y="173731"/>
                </a:lnTo>
                <a:lnTo>
                  <a:pt x="496927" y="132192"/>
                </a:lnTo>
                <a:lnTo>
                  <a:pt x="470591" y="94962"/>
                </a:lnTo>
                <a:lnTo>
                  <a:pt x="438429" y="62799"/>
                </a:lnTo>
                <a:lnTo>
                  <a:pt x="401200" y="36463"/>
                </a:lnTo>
                <a:lnTo>
                  <a:pt x="359660" y="16711"/>
                </a:lnTo>
                <a:lnTo>
                  <a:pt x="314570" y="4304"/>
                </a:lnTo>
                <a:lnTo>
                  <a:pt x="266687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32601" y="2379217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823" y="4304"/>
                </a:lnTo>
                <a:lnTo>
                  <a:pt x="173736" y="16711"/>
                </a:lnTo>
                <a:lnTo>
                  <a:pt x="132198" y="36463"/>
                </a:lnTo>
                <a:lnTo>
                  <a:pt x="94967" y="62799"/>
                </a:lnTo>
                <a:lnTo>
                  <a:pt x="62803" y="94962"/>
                </a:lnTo>
                <a:lnTo>
                  <a:pt x="36465" y="132192"/>
                </a:lnTo>
                <a:lnTo>
                  <a:pt x="16713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780"/>
                </a:lnTo>
                <a:lnTo>
                  <a:pt x="16713" y="359975"/>
                </a:lnTo>
                <a:lnTo>
                  <a:pt x="36465" y="401545"/>
                </a:lnTo>
                <a:lnTo>
                  <a:pt x="62803" y="438751"/>
                </a:lnTo>
                <a:lnTo>
                  <a:pt x="94967" y="470851"/>
                </a:lnTo>
                <a:lnTo>
                  <a:pt x="132198" y="497106"/>
                </a:lnTo>
                <a:lnTo>
                  <a:pt x="173736" y="516776"/>
                </a:lnTo>
                <a:lnTo>
                  <a:pt x="218823" y="529120"/>
                </a:lnTo>
                <a:lnTo>
                  <a:pt x="266700" y="533399"/>
                </a:lnTo>
                <a:lnTo>
                  <a:pt x="314582" y="529120"/>
                </a:lnTo>
                <a:lnTo>
                  <a:pt x="359673" y="516776"/>
                </a:lnTo>
                <a:lnTo>
                  <a:pt x="401212" y="497106"/>
                </a:lnTo>
                <a:lnTo>
                  <a:pt x="438442" y="470851"/>
                </a:lnTo>
                <a:lnTo>
                  <a:pt x="470604" y="438751"/>
                </a:lnTo>
                <a:lnTo>
                  <a:pt x="496939" y="401545"/>
                </a:lnTo>
                <a:lnTo>
                  <a:pt x="516689" y="359975"/>
                </a:lnTo>
                <a:lnTo>
                  <a:pt x="529096" y="314780"/>
                </a:lnTo>
                <a:lnTo>
                  <a:pt x="533400" y="266700"/>
                </a:lnTo>
                <a:lnTo>
                  <a:pt x="529096" y="218820"/>
                </a:lnTo>
                <a:lnTo>
                  <a:pt x="516689" y="173731"/>
                </a:lnTo>
                <a:lnTo>
                  <a:pt x="496939" y="132192"/>
                </a:lnTo>
                <a:lnTo>
                  <a:pt x="470604" y="94962"/>
                </a:lnTo>
                <a:lnTo>
                  <a:pt x="438442" y="62799"/>
                </a:lnTo>
                <a:lnTo>
                  <a:pt x="401212" y="36463"/>
                </a:lnTo>
                <a:lnTo>
                  <a:pt x="359673" y="16711"/>
                </a:lnTo>
                <a:lnTo>
                  <a:pt x="314582" y="4304"/>
                </a:lnTo>
                <a:lnTo>
                  <a:pt x="2667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27951" y="2360167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823" y="4304"/>
                </a:lnTo>
                <a:lnTo>
                  <a:pt x="173736" y="16711"/>
                </a:lnTo>
                <a:lnTo>
                  <a:pt x="132198" y="36463"/>
                </a:lnTo>
                <a:lnTo>
                  <a:pt x="94967" y="62799"/>
                </a:lnTo>
                <a:lnTo>
                  <a:pt x="62803" y="94962"/>
                </a:lnTo>
                <a:lnTo>
                  <a:pt x="36465" y="132192"/>
                </a:lnTo>
                <a:lnTo>
                  <a:pt x="16713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780"/>
                </a:lnTo>
                <a:lnTo>
                  <a:pt x="16713" y="359975"/>
                </a:lnTo>
                <a:lnTo>
                  <a:pt x="36465" y="401545"/>
                </a:lnTo>
                <a:lnTo>
                  <a:pt x="62803" y="438751"/>
                </a:lnTo>
                <a:lnTo>
                  <a:pt x="94967" y="470851"/>
                </a:lnTo>
                <a:lnTo>
                  <a:pt x="132198" y="497106"/>
                </a:lnTo>
                <a:lnTo>
                  <a:pt x="173736" y="516776"/>
                </a:lnTo>
                <a:lnTo>
                  <a:pt x="218823" y="529120"/>
                </a:lnTo>
                <a:lnTo>
                  <a:pt x="266700" y="533400"/>
                </a:lnTo>
                <a:lnTo>
                  <a:pt x="314582" y="529120"/>
                </a:lnTo>
                <a:lnTo>
                  <a:pt x="359673" y="516776"/>
                </a:lnTo>
                <a:lnTo>
                  <a:pt x="401212" y="497106"/>
                </a:lnTo>
                <a:lnTo>
                  <a:pt x="438442" y="470851"/>
                </a:lnTo>
                <a:lnTo>
                  <a:pt x="470604" y="438751"/>
                </a:lnTo>
                <a:lnTo>
                  <a:pt x="496939" y="401545"/>
                </a:lnTo>
                <a:lnTo>
                  <a:pt x="516689" y="359975"/>
                </a:lnTo>
                <a:lnTo>
                  <a:pt x="529096" y="314780"/>
                </a:lnTo>
                <a:lnTo>
                  <a:pt x="533400" y="266700"/>
                </a:lnTo>
                <a:lnTo>
                  <a:pt x="529096" y="218820"/>
                </a:lnTo>
                <a:lnTo>
                  <a:pt x="516689" y="173731"/>
                </a:lnTo>
                <a:lnTo>
                  <a:pt x="496939" y="132192"/>
                </a:lnTo>
                <a:lnTo>
                  <a:pt x="470604" y="94962"/>
                </a:lnTo>
                <a:lnTo>
                  <a:pt x="438442" y="62799"/>
                </a:lnTo>
                <a:lnTo>
                  <a:pt x="401212" y="36463"/>
                </a:lnTo>
                <a:lnTo>
                  <a:pt x="359673" y="16711"/>
                </a:lnTo>
                <a:lnTo>
                  <a:pt x="314582" y="4304"/>
                </a:lnTo>
                <a:lnTo>
                  <a:pt x="2667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04251" y="2360167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823" y="4304"/>
                </a:lnTo>
                <a:lnTo>
                  <a:pt x="173736" y="16711"/>
                </a:lnTo>
                <a:lnTo>
                  <a:pt x="132198" y="36463"/>
                </a:lnTo>
                <a:lnTo>
                  <a:pt x="94967" y="62799"/>
                </a:lnTo>
                <a:lnTo>
                  <a:pt x="62803" y="94962"/>
                </a:lnTo>
                <a:lnTo>
                  <a:pt x="36465" y="132192"/>
                </a:lnTo>
                <a:lnTo>
                  <a:pt x="16713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780"/>
                </a:lnTo>
                <a:lnTo>
                  <a:pt x="16713" y="359975"/>
                </a:lnTo>
                <a:lnTo>
                  <a:pt x="36465" y="401545"/>
                </a:lnTo>
                <a:lnTo>
                  <a:pt x="62803" y="438751"/>
                </a:lnTo>
                <a:lnTo>
                  <a:pt x="94967" y="470851"/>
                </a:lnTo>
                <a:lnTo>
                  <a:pt x="132198" y="497106"/>
                </a:lnTo>
                <a:lnTo>
                  <a:pt x="173736" y="516776"/>
                </a:lnTo>
                <a:lnTo>
                  <a:pt x="218823" y="529120"/>
                </a:lnTo>
                <a:lnTo>
                  <a:pt x="266700" y="533400"/>
                </a:lnTo>
                <a:lnTo>
                  <a:pt x="314582" y="529120"/>
                </a:lnTo>
                <a:lnTo>
                  <a:pt x="359673" y="516776"/>
                </a:lnTo>
                <a:lnTo>
                  <a:pt x="401212" y="497106"/>
                </a:lnTo>
                <a:lnTo>
                  <a:pt x="438442" y="470851"/>
                </a:lnTo>
                <a:lnTo>
                  <a:pt x="470604" y="438751"/>
                </a:lnTo>
                <a:lnTo>
                  <a:pt x="496939" y="401545"/>
                </a:lnTo>
                <a:lnTo>
                  <a:pt x="516689" y="359975"/>
                </a:lnTo>
                <a:lnTo>
                  <a:pt x="529096" y="314780"/>
                </a:lnTo>
                <a:lnTo>
                  <a:pt x="533400" y="266700"/>
                </a:lnTo>
                <a:lnTo>
                  <a:pt x="529096" y="218820"/>
                </a:lnTo>
                <a:lnTo>
                  <a:pt x="516689" y="173731"/>
                </a:lnTo>
                <a:lnTo>
                  <a:pt x="496939" y="132192"/>
                </a:lnTo>
                <a:lnTo>
                  <a:pt x="470604" y="94962"/>
                </a:lnTo>
                <a:lnTo>
                  <a:pt x="438442" y="62799"/>
                </a:lnTo>
                <a:lnTo>
                  <a:pt x="401212" y="36463"/>
                </a:lnTo>
                <a:lnTo>
                  <a:pt x="359673" y="16711"/>
                </a:lnTo>
                <a:lnTo>
                  <a:pt x="314582" y="4304"/>
                </a:lnTo>
                <a:lnTo>
                  <a:pt x="2667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70851" y="3560317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823" y="4304"/>
                </a:lnTo>
                <a:lnTo>
                  <a:pt x="173736" y="16711"/>
                </a:lnTo>
                <a:lnTo>
                  <a:pt x="132198" y="36463"/>
                </a:lnTo>
                <a:lnTo>
                  <a:pt x="94967" y="62799"/>
                </a:lnTo>
                <a:lnTo>
                  <a:pt x="62803" y="94962"/>
                </a:lnTo>
                <a:lnTo>
                  <a:pt x="36465" y="132192"/>
                </a:lnTo>
                <a:lnTo>
                  <a:pt x="16713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780"/>
                </a:lnTo>
                <a:lnTo>
                  <a:pt x="16713" y="359975"/>
                </a:lnTo>
                <a:lnTo>
                  <a:pt x="36465" y="401545"/>
                </a:lnTo>
                <a:lnTo>
                  <a:pt x="62803" y="438751"/>
                </a:lnTo>
                <a:lnTo>
                  <a:pt x="94967" y="470851"/>
                </a:lnTo>
                <a:lnTo>
                  <a:pt x="132198" y="497106"/>
                </a:lnTo>
                <a:lnTo>
                  <a:pt x="173736" y="516776"/>
                </a:lnTo>
                <a:lnTo>
                  <a:pt x="218823" y="529120"/>
                </a:lnTo>
                <a:lnTo>
                  <a:pt x="266700" y="533400"/>
                </a:lnTo>
                <a:lnTo>
                  <a:pt x="314582" y="529120"/>
                </a:lnTo>
                <a:lnTo>
                  <a:pt x="359673" y="516776"/>
                </a:lnTo>
                <a:lnTo>
                  <a:pt x="401212" y="497106"/>
                </a:lnTo>
                <a:lnTo>
                  <a:pt x="438442" y="470851"/>
                </a:lnTo>
                <a:lnTo>
                  <a:pt x="470604" y="438751"/>
                </a:lnTo>
                <a:lnTo>
                  <a:pt x="496939" y="401545"/>
                </a:lnTo>
                <a:lnTo>
                  <a:pt x="516689" y="359975"/>
                </a:lnTo>
                <a:lnTo>
                  <a:pt x="529096" y="314780"/>
                </a:lnTo>
                <a:lnTo>
                  <a:pt x="533400" y="266700"/>
                </a:lnTo>
                <a:lnTo>
                  <a:pt x="529096" y="218820"/>
                </a:lnTo>
                <a:lnTo>
                  <a:pt x="516689" y="173731"/>
                </a:lnTo>
                <a:lnTo>
                  <a:pt x="496939" y="132192"/>
                </a:lnTo>
                <a:lnTo>
                  <a:pt x="470604" y="94962"/>
                </a:lnTo>
                <a:lnTo>
                  <a:pt x="438442" y="62799"/>
                </a:lnTo>
                <a:lnTo>
                  <a:pt x="401212" y="36463"/>
                </a:lnTo>
                <a:lnTo>
                  <a:pt x="359673" y="16711"/>
                </a:lnTo>
                <a:lnTo>
                  <a:pt x="314582" y="4304"/>
                </a:lnTo>
                <a:lnTo>
                  <a:pt x="2667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66201" y="3560317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823" y="4304"/>
                </a:lnTo>
                <a:lnTo>
                  <a:pt x="173736" y="16711"/>
                </a:lnTo>
                <a:lnTo>
                  <a:pt x="132198" y="36463"/>
                </a:lnTo>
                <a:lnTo>
                  <a:pt x="94967" y="62799"/>
                </a:lnTo>
                <a:lnTo>
                  <a:pt x="62803" y="94962"/>
                </a:lnTo>
                <a:lnTo>
                  <a:pt x="36465" y="132192"/>
                </a:lnTo>
                <a:lnTo>
                  <a:pt x="16713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780"/>
                </a:lnTo>
                <a:lnTo>
                  <a:pt x="16713" y="359975"/>
                </a:lnTo>
                <a:lnTo>
                  <a:pt x="36465" y="401545"/>
                </a:lnTo>
                <a:lnTo>
                  <a:pt x="62803" y="438751"/>
                </a:lnTo>
                <a:lnTo>
                  <a:pt x="94967" y="470851"/>
                </a:lnTo>
                <a:lnTo>
                  <a:pt x="132198" y="497106"/>
                </a:lnTo>
                <a:lnTo>
                  <a:pt x="173736" y="516776"/>
                </a:lnTo>
                <a:lnTo>
                  <a:pt x="218823" y="529120"/>
                </a:lnTo>
                <a:lnTo>
                  <a:pt x="266700" y="533400"/>
                </a:lnTo>
                <a:lnTo>
                  <a:pt x="314582" y="529120"/>
                </a:lnTo>
                <a:lnTo>
                  <a:pt x="359673" y="516776"/>
                </a:lnTo>
                <a:lnTo>
                  <a:pt x="401212" y="497106"/>
                </a:lnTo>
                <a:lnTo>
                  <a:pt x="438442" y="470851"/>
                </a:lnTo>
                <a:lnTo>
                  <a:pt x="470604" y="438751"/>
                </a:lnTo>
                <a:lnTo>
                  <a:pt x="496939" y="401545"/>
                </a:lnTo>
                <a:lnTo>
                  <a:pt x="516689" y="359975"/>
                </a:lnTo>
                <a:lnTo>
                  <a:pt x="529096" y="314780"/>
                </a:lnTo>
                <a:lnTo>
                  <a:pt x="533400" y="266700"/>
                </a:lnTo>
                <a:lnTo>
                  <a:pt x="529096" y="218820"/>
                </a:lnTo>
                <a:lnTo>
                  <a:pt x="516689" y="173731"/>
                </a:lnTo>
                <a:lnTo>
                  <a:pt x="496939" y="132192"/>
                </a:lnTo>
                <a:lnTo>
                  <a:pt x="470604" y="94962"/>
                </a:lnTo>
                <a:lnTo>
                  <a:pt x="438442" y="62799"/>
                </a:lnTo>
                <a:lnTo>
                  <a:pt x="401212" y="36463"/>
                </a:lnTo>
                <a:lnTo>
                  <a:pt x="359673" y="16711"/>
                </a:lnTo>
                <a:lnTo>
                  <a:pt x="314582" y="4304"/>
                </a:lnTo>
                <a:lnTo>
                  <a:pt x="2667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75501" y="3560317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823" y="4304"/>
                </a:lnTo>
                <a:lnTo>
                  <a:pt x="173736" y="16711"/>
                </a:lnTo>
                <a:lnTo>
                  <a:pt x="132198" y="36463"/>
                </a:lnTo>
                <a:lnTo>
                  <a:pt x="94967" y="62799"/>
                </a:lnTo>
                <a:lnTo>
                  <a:pt x="62803" y="94962"/>
                </a:lnTo>
                <a:lnTo>
                  <a:pt x="36465" y="132192"/>
                </a:lnTo>
                <a:lnTo>
                  <a:pt x="16713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780"/>
                </a:lnTo>
                <a:lnTo>
                  <a:pt x="16713" y="359975"/>
                </a:lnTo>
                <a:lnTo>
                  <a:pt x="36465" y="401545"/>
                </a:lnTo>
                <a:lnTo>
                  <a:pt x="62803" y="438751"/>
                </a:lnTo>
                <a:lnTo>
                  <a:pt x="94967" y="470851"/>
                </a:lnTo>
                <a:lnTo>
                  <a:pt x="132198" y="497106"/>
                </a:lnTo>
                <a:lnTo>
                  <a:pt x="173736" y="516776"/>
                </a:lnTo>
                <a:lnTo>
                  <a:pt x="218823" y="529120"/>
                </a:lnTo>
                <a:lnTo>
                  <a:pt x="266700" y="533400"/>
                </a:lnTo>
                <a:lnTo>
                  <a:pt x="314582" y="529120"/>
                </a:lnTo>
                <a:lnTo>
                  <a:pt x="359673" y="516776"/>
                </a:lnTo>
                <a:lnTo>
                  <a:pt x="401212" y="497106"/>
                </a:lnTo>
                <a:lnTo>
                  <a:pt x="438442" y="470851"/>
                </a:lnTo>
                <a:lnTo>
                  <a:pt x="470604" y="438751"/>
                </a:lnTo>
                <a:lnTo>
                  <a:pt x="496939" y="401545"/>
                </a:lnTo>
                <a:lnTo>
                  <a:pt x="516689" y="359975"/>
                </a:lnTo>
                <a:lnTo>
                  <a:pt x="529096" y="314780"/>
                </a:lnTo>
                <a:lnTo>
                  <a:pt x="533400" y="266700"/>
                </a:lnTo>
                <a:lnTo>
                  <a:pt x="529096" y="218820"/>
                </a:lnTo>
                <a:lnTo>
                  <a:pt x="516689" y="173731"/>
                </a:lnTo>
                <a:lnTo>
                  <a:pt x="496939" y="132192"/>
                </a:lnTo>
                <a:lnTo>
                  <a:pt x="470604" y="94962"/>
                </a:lnTo>
                <a:lnTo>
                  <a:pt x="438442" y="62799"/>
                </a:lnTo>
                <a:lnTo>
                  <a:pt x="401212" y="36463"/>
                </a:lnTo>
                <a:lnTo>
                  <a:pt x="359673" y="16711"/>
                </a:lnTo>
                <a:lnTo>
                  <a:pt x="314582" y="4304"/>
                </a:lnTo>
                <a:lnTo>
                  <a:pt x="2667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99201" y="3560317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0"/>
                </a:moveTo>
                <a:lnTo>
                  <a:pt x="218820" y="4304"/>
                </a:lnTo>
                <a:lnTo>
                  <a:pt x="173731" y="16711"/>
                </a:lnTo>
                <a:lnTo>
                  <a:pt x="132192" y="36463"/>
                </a:lnTo>
                <a:lnTo>
                  <a:pt x="94962" y="62799"/>
                </a:lnTo>
                <a:lnTo>
                  <a:pt x="62799" y="94962"/>
                </a:lnTo>
                <a:lnTo>
                  <a:pt x="36463" y="132192"/>
                </a:lnTo>
                <a:lnTo>
                  <a:pt x="16711" y="173731"/>
                </a:lnTo>
                <a:lnTo>
                  <a:pt x="4304" y="218820"/>
                </a:lnTo>
                <a:lnTo>
                  <a:pt x="0" y="266700"/>
                </a:lnTo>
                <a:lnTo>
                  <a:pt x="4304" y="314780"/>
                </a:lnTo>
                <a:lnTo>
                  <a:pt x="16711" y="359975"/>
                </a:lnTo>
                <a:lnTo>
                  <a:pt x="36463" y="401545"/>
                </a:lnTo>
                <a:lnTo>
                  <a:pt x="62799" y="438751"/>
                </a:lnTo>
                <a:lnTo>
                  <a:pt x="94962" y="470851"/>
                </a:lnTo>
                <a:lnTo>
                  <a:pt x="132192" y="497106"/>
                </a:lnTo>
                <a:lnTo>
                  <a:pt x="173731" y="516776"/>
                </a:lnTo>
                <a:lnTo>
                  <a:pt x="218820" y="529120"/>
                </a:lnTo>
                <a:lnTo>
                  <a:pt x="266700" y="533400"/>
                </a:lnTo>
                <a:lnTo>
                  <a:pt x="314582" y="529120"/>
                </a:lnTo>
                <a:lnTo>
                  <a:pt x="359673" y="516776"/>
                </a:lnTo>
                <a:lnTo>
                  <a:pt x="401212" y="497106"/>
                </a:lnTo>
                <a:lnTo>
                  <a:pt x="438442" y="470851"/>
                </a:lnTo>
                <a:lnTo>
                  <a:pt x="470604" y="438751"/>
                </a:lnTo>
                <a:lnTo>
                  <a:pt x="496939" y="401545"/>
                </a:lnTo>
                <a:lnTo>
                  <a:pt x="516689" y="359975"/>
                </a:lnTo>
                <a:lnTo>
                  <a:pt x="529096" y="314780"/>
                </a:lnTo>
                <a:lnTo>
                  <a:pt x="533400" y="266700"/>
                </a:lnTo>
                <a:lnTo>
                  <a:pt x="529096" y="218820"/>
                </a:lnTo>
                <a:lnTo>
                  <a:pt x="516689" y="173731"/>
                </a:lnTo>
                <a:lnTo>
                  <a:pt x="496939" y="132192"/>
                </a:lnTo>
                <a:lnTo>
                  <a:pt x="470604" y="94962"/>
                </a:lnTo>
                <a:lnTo>
                  <a:pt x="438442" y="62799"/>
                </a:lnTo>
                <a:lnTo>
                  <a:pt x="401212" y="36463"/>
                </a:lnTo>
                <a:lnTo>
                  <a:pt x="359673" y="16711"/>
                </a:lnTo>
                <a:lnTo>
                  <a:pt x="314582" y="4304"/>
                </a:lnTo>
                <a:lnTo>
                  <a:pt x="2667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27801" y="260781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165353" y="48006"/>
                </a:moveTo>
                <a:lnTo>
                  <a:pt x="165353" y="28956"/>
                </a:lnTo>
                <a:lnTo>
                  <a:pt x="0" y="28956"/>
                </a:lnTo>
                <a:lnTo>
                  <a:pt x="0" y="48006"/>
                </a:lnTo>
                <a:lnTo>
                  <a:pt x="165353" y="48006"/>
                </a:lnTo>
                <a:close/>
              </a:path>
              <a:path w="228600" h="76200">
                <a:moveTo>
                  <a:pt x="228600" y="38100"/>
                </a:moveTo>
                <a:lnTo>
                  <a:pt x="152400" y="0"/>
                </a:lnTo>
                <a:lnTo>
                  <a:pt x="152400" y="28956"/>
                </a:lnTo>
                <a:lnTo>
                  <a:pt x="165353" y="28956"/>
                </a:lnTo>
                <a:lnTo>
                  <a:pt x="165353" y="69723"/>
                </a:lnTo>
                <a:lnTo>
                  <a:pt x="228600" y="38100"/>
                </a:lnTo>
                <a:close/>
              </a:path>
              <a:path w="228600" h="76200">
                <a:moveTo>
                  <a:pt x="165353" y="69723"/>
                </a:moveTo>
                <a:lnTo>
                  <a:pt x="165353" y="48006"/>
                </a:lnTo>
                <a:lnTo>
                  <a:pt x="152400" y="48006"/>
                </a:lnTo>
                <a:lnTo>
                  <a:pt x="152400" y="76200"/>
                </a:lnTo>
                <a:lnTo>
                  <a:pt x="1653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42201" y="260781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165353" y="48006"/>
                </a:moveTo>
                <a:lnTo>
                  <a:pt x="165353" y="28956"/>
                </a:lnTo>
                <a:lnTo>
                  <a:pt x="0" y="28956"/>
                </a:lnTo>
                <a:lnTo>
                  <a:pt x="0" y="48006"/>
                </a:lnTo>
                <a:lnTo>
                  <a:pt x="165353" y="48006"/>
                </a:lnTo>
                <a:close/>
              </a:path>
              <a:path w="228600" h="76200">
                <a:moveTo>
                  <a:pt x="228600" y="38100"/>
                </a:moveTo>
                <a:lnTo>
                  <a:pt x="152400" y="0"/>
                </a:lnTo>
                <a:lnTo>
                  <a:pt x="152400" y="28956"/>
                </a:lnTo>
                <a:lnTo>
                  <a:pt x="165353" y="28956"/>
                </a:lnTo>
                <a:lnTo>
                  <a:pt x="165353" y="69723"/>
                </a:lnTo>
                <a:lnTo>
                  <a:pt x="228600" y="38100"/>
                </a:lnTo>
                <a:close/>
              </a:path>
              <a:path w="228600" h="76200">
                <a:moveTo>
                  <a:pt x="165353" y="69723"/>
                </a:moveTo>
                <a:lnTo>
                  <a:pt x="165353" y="48006"/>
                </a:lnTo>
                <a:lnTo>
                  <a:pt x="152400" y="48006"/>
                </a:lnTo>
                <a:lnTo>
                  <a:pt x="152400" y="76200"/>
                </a:lnTo>
                <a:lnTo>
                  <a:pt x="1653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56601" y="260781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165353" y="48006"/>
                </a:moveTo>
                <a:lnTo>
                  <a:pt x="165353" y="28956"/>
                </a:lnTo>
                <a:lnTo>
                  <a:pt x="0" y="28956"/>
                </a:lnTo>
                <a:lnTo>
                  <a:pt x="0" y="48006"/>
                </a:lnTo>
                <a:lnTo>
                  <a:pt x="165353" y="48006"/>
                </a:lnTo>
                <a:close/>
              </a:path>
              <a:path w="228600" h="76200">
                <a:moveTo>
                  <a:pt x="228600" y="38099"/>
                </a:moveTo>
                <a:lnTo>
                  <a:pt x="152400" y="0"/>
                </a:lnTo>
                <a:lnTo>
                  <a:pt x="152400" y="28956"/>
                </a:lnTo>
                <a:lnTo>
                  <a:pt x="165353" y="28956"/>
                </a:lnTo>
                <a:lnTo>
                  <a:pt x="165353" y="69723"/>
                </a:lnTo>
                <a:lnTo>
                  <a:pt x="228600" y="38099"/>
                </a:lnTo>
                <a:close/>
              </a:path>
              <a:path w="228600" h="76200">
                <a:moveTo>
                  <a:pt x="165353" y="69723"/>
                </a:moveTo>
                <a:lnTo>
                  <a:pt x="165353" y="48006"/>
                </a:lnTo>
                <a:lnTo>
                  <a:pt x="152400" y="48006"/>
                </a:lnTo>
                <a:lnTo>
                  <a:pt x="152400" y="76200"/>
                </a:lnTo>
                <a:lnTo>
                  <a:pt x="1653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32801" y="2946907"/>
            <a:ext cx="313690" cy="613410"/>
          </a:xfrm>
          <a:custGeom>
            <a:avLst/>
            <a:gdLst/>
            <a:ahLst/>
            <a:cxnLst/>
            <a:rect l="l" t="t" r="r" b="b"/>
            <a:pathLst>
              <a:path w="313690" h="613410">
                <a:moveTo>
                  <a:pt x="25563" y="540988"/>
                </a:moveTo>
                <a:lnTo>
                  <a:pt x="0" y="528065"/>
                </a:lnTo>
                <a:lnTo>
                  <a:pt x="0" y="613409"/>
                </a:lnTo>
                <a:lnTo>
                  <a:pt x="19824" y="598488"/>
                </a:lnTo>
                <a:lnTo>
                  <a:pt x="19824" y="552450"/>
                </a:lnTo>
                <a:lnTo>
                  <a:pt x="25563" y="540988"/>
                </a:lnTo>
                <a:close/>
              </a:path>
              <a:path w="313690" h="613410">
                <a:moveTo>
                  <a:pt x="42280" y="549439"/>
                </a:moveTo>
                <a:lnTo>
                  <a:pt x="25563" y="540988"/>
                </a:lnTo>
                <a:lnTo>
                  <a:pt x="19824" y="552450"/>
                </a:lnTo>
                <a:lnTo>
                  <a:pt x="36575" y="560831"/>
                </a:lnTo>
                <a:lnTo>
                  <a:pt x="42280" y="549439"/>
                </a:lnTo>
                <a:close/>
              </a:path>
              <a:path w="313690" h="613410">
                <a:moveTo>
                  <a:pt x="67830" y="562355"/>
                </a:moveTo>
                <a:lnTo>
                  <a:pt x="42280" y="549439"/>
                </a:lnTo>
                <a:lnTo>
                  <a:pt x="36575" y="560831"/>
                </a:lnTo>
                <a:lnTo>
                  <a:pt x="19824" y="552450"/>
                </a:lnTo>
                <a:lnTo>
                  <a:pt x="19824" y="598488"/>
                </a:lnTo>
                <a:lnTo>
                  <a:pt x="67830" y="562355"/>
                </a:lnTo>
                <a:close/>
              </a:path>
              <a:path w="313690" h="613410">
                <a:moveTo>
                  <a:pt x="313194" y="8381"/>
                </a:moveTo>
                <a:lnTo>
                  <a:pt x="296430" y="0"/>
                </a:lnTo>
                <a:lnTo>
                  <a:pt x="25563" y="540988"/>
                </a:lnTo>
                <a:lnTo>
                  <a:pt x="42280" y="549439"/>
                </a:lnTo>
                <a:lnTo>
                  <a:pt x="313194" y="8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61401" y="3827017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28956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8956"/>
                </a:lnTo>
                <a:lnTo>
                  <a:pt x="76200" y="28956"/>
                </a:lnTo>
                <a:close/>
              </a:path>
              <a:path w="304800" h="76200">
                <a:moveTo>
                  <a:pt x="304800" y="48006"/>
                </a:moveTo>
                <a:lnTo>
                  <a:pt x="304800" y="28956"/>
                </a:lnTo>
                <a:lnTo>
                  <a:pt x="63246" y="28956"/>
                </a:lnTo>
                <a:lnTo>
                  <a:pt x="63246" y="48006"/>
                </a:lnTo>
                <a:lnTo>
                  <a:pt x="304800" y="48006"/>
                </a:lnTo>
                <a:close/>
              </a:path>
              <a:path w="304800" h="76200">
                <a:moveTo>
                  <a:pt x="76200" y="76200"/>
                </a:moveTo>
                <a:lnTo>
                  <a:pt x="76200" y="48006"/>
                </a:lnTo>
                <a:lnTo>
                  <a:pt x="63246" y="48006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47001" y="3827017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28956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8956"/>
                </a:lnTo>
                <a:lnTo>
                  <a:pt x="76200" y="28956"/>
                </a:lnTo>
                <a:close/>
              </a:path>
              <a:path w="304800" h="76200">
                <a:moveTo>
                  <a:pt x="304800" y="48006"/>
                </a:moveTo>
                <a:lnTo>
                  <a:pt x="304800" y="28956"/>
                </a:lnTo>
                <a:lnTo>
                  <a:pt x="63246" y="28956"/>
                </a:lnTo>
                <a:lnTo>
                  <a:pt x="63246" y="48006"/>
                </a:lnTo>
                <a:lnTo>
                  <a:pt x="304800" y="48006"/>
                </a:lnTo>
                <a:close/>
              </a:path>
              <a:path w="304800" h="76200">
                <a:moveTo>
                  <a:pt x="76200" y="76200"/>
                </a:moveTo>
                <a:lnTo>
                  <a:pt x="76200" y="48006"/>
                </a:lnTo>
                <a:lnTo>
                  <a:pt x="63246" y="48006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28269" y="2950717"/>
            <a:ext cx="247015" cy="613410"/>
          </a:xfrm>
          <a:custGeom>
            <a:avLst/>
            <a:gdLst/>
            <a:ahLst/>
            <a:cxnLst/>
            <a:rect l="l" t="t" r="r" b="b"/>
            <a:pathLst>
              <a:path w="247015" h="613410">
                <a:moveTo>
                  <a:pt x="71628" y="57912"/>
                </a:moveTo>
                <a:lnTo>
                  <a:pt x="9131" y="0"/>
                </a:lnTo>
                <a:lnTo>
                  <a:pt x="0" y="84582"/>
                </a:lnTo>
                <a:lnTo>
                  <a:pt x="22860" y="76070"/>
                </a:lnTo>
                <a:lnTo>
                  <a:pt x="22860" y="63246"/>
                </a:lnTo>
                <a:lnTo>
                  <a:pt x="40386" y="56387"/>
                </a:lnTo>
                <a:lnTo>
                  <a:pt x="44718" y="67931"/>
                </a:lnTo>
                <a:lnTo>
                  <a:pt x="71628" y="57912"/>
                </a:lnTo>
                <a:close/>
              </a:path>
              <a:path w="247015" h="613410">
                <a:moveTo>
                  <a:pt x="44718" y="67931"/>
                </a:moveTo>
                <a:lnTo>
                  <a:pt x="40386" y="56387"/>
                </a:lnTo>
                <a:lnTo>
                  <a:pt x="22860" y="63246"/>
                </a:lnTo>
                <a:lnTo>
                  <a:pt x="27069" y="74502"/>
                </a:lnTo>
                <a:lnTo>
                  <a:pt x="44718" y="67931"/>
                </a:lnTo>
                <a:close/>
              </a:path>
              <a:path w="247015" h="613410">
                <a:moveTo>
                  <a:pt x="27069" y="74502"/>
                </a:moveTo>
                <a:lnTo>
                  <a:pt x="22860" y="63246"/>
                </a:lnTo>
                <a:lnTo>
                  <a:pt x="22860" y="76070"/>
                </a:lnTo>
                <a:lnTo>
                  <a:pt x="27069" y="74502"/>
                </a:lnTo>
                <a:close/>
              </a:path>
              <a:path w="247015" h="613410">
                <a:moveTo>
                  <a:pt x="246888" y="606552"/>
                </a:moveTo>
                <a:lnTo>
                  <a:pt x="44718" y="67931"/>
                </a:lnTo>
                <a:lnTo>
                  <a:pt x="27069" y="74502"/>
                </a:lnTo>
                <a:lnTo>
                  <a:pt x="228600" y="613410"/>
                </a:lnTo>
                <a:lnTo>
                  <a:pt x="246888" y="6065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32601" y="3827017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241553" y="48006"/>
                </a:moveTo>
                <a:lnTo>
                  <a:pt x="241553" y="28956"/>
                </a:lnTo>
                <a:lnTo>
                  <a:pt x="0" y="28956"/>
                </a:lnTo>
                <a:lnTo>
                  <a:pt x="0" y="48006"/>
                </a:lnTo>
                <a:lnTo>
                  <a:pt x="241553" y="48006"/>
                </a:lnTo>
                <a:close/>
              </a:path>
              <a:path w="304800" h="76200">
                <a:moveTo>
                  <a:pt x="304800" y="38100"/>
                </a:moveTo>
                <a:lnTo>
                  <a:pt x="228600" y="0"/>
                </a:lnTo>
                <a:lnTo>
                  <a:pt x="228600" y="28956"/>
                </a:lnTo>
                <a:lnTo>
                  <a:pt x="241553" y="28956"/>
                </a:lnTo>
                <a:lnTo>
                  <a:pt x="241553" y="69723"/>
                </a:lnTo>
                <a:lnTo>
                  <a:pt x="304800" y="38100"/>
                </a:lnTo>
                <a:close/>
              </a:path>
              <a:path w="304800" h="76200">
                <a:moveTo>
                  <a:pt x="241553" y="69723"/>
                </a:moveTo>
                <a:lnTo>
                  <a:pt x="241553" y="48006"/>
                </a:lnTo>
                <a:lnTo>
                  <a:pt x="228600" y="48006"/>
                </a:lnTo>
                <a:lnTo>
                  <a:pt x="228600" y="76200"/>
                </a:lnTo>
                <a:lnTo>
                  <a:pt x="2415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596007" y="1638300"/>
            <a:ext cx="86423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50" b="1" spc="-15" baseline="-21000" dirty="0"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50" b="1" spc="-15" baseline="-21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50" b="1" spc="-15" baseline="-21000" dirty="0">
                <a:latin typeface="Times New Roman" panose="02020503050405090304"/>
                <a:cs typeface="Times New Roman" panose="02020503050405090304"/>
              </a:rPr>
              <a:t>0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-63366" y="4882641"/>
            <a:ext cx="3758565" cy="1060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（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6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）分析电路功能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01065">
              <a:lnSpc>
                <a:spcPts val="3295"/>
              </a:lnSpc>
              <a:spcBef>
                <a:spcPts val="1690"/>
              </a:spcBef>
            </a:pPr>
            <a:r>
              <a:rPr sz="2800" b="1" spc="-5" dirty="0">
                <a:solidFill>
                  <a:srgbClr val="7030A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五进制减法计数器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82358" y="1591691"/>
          <a:ext cx="3533775" cy="2838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9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93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635">
                        <a:lnSpc>
                          <a:spcPts val="1635"/>
                        </a:lnSpc>
                      </a:pPr>
                      <a:r>
                        <a:rPr sz="3000" b="1" spc="67" baseline="-28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400" b="1" spc="4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197485">
                        <a:lnSpc>
                          <a:spcPts val="1415"/>
                        </a:lnSpc>
                      </a:pPr>
                      <a:r>
                        <a:rPr sz="1300" b="1" dirty="0">
                          <a:latin typeface="Times New Roman" panose="02020503050405090304"/>
                          <a:cs typeface="Times New Roman" panose="02020503050405090304"/>
                        </a:rPr>
                        <a:t>2</a:t>
                      </a: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710"/>
                        </a:lnSpc>
                      </a:pPr>
                      <a:r>
                        <a:rPr sz="3000" b="1" spc="97" baseline="-24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400" b="1" spc="6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277495">
                        <a:lnSpc>
                          <a:spcPts val="1340"/>
                        </a:lnSpc>
                      </a:pPr>
                      <a:r>
                        <a:rPr sz="13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1710"/>
                        </a:lnSpc>
                      </a:pPr>
                      <a:r>
                        <a:rPr sz="3000" b="1" spc="142" baseline="-24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400" b="1" spc="9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274320">
                        <a:lnSpc>
                          <a:spcPts val="1340"/>
                        </a:lnSpc>
                      </a:pPr>
                      <a:r>
                        <a:rPr sz="13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1595" algn="ctr">
                        <a:lnSpc>
                          <a:spcPts val="1710"/>
                        </a:lnSpc>
                      </a:pPr>
                      <a:r>
                        <a:rPr sz="3000" b="1" spc="75" baseline="-24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400" b="1" spc="50" dirty="0">
                          <a:latin typeface="Times New Roman" panose="02020503050405090304"/>
                          <a:cs typeface="Times New Roman" panose="02020503050405090304"/>
                        </a:rPr>
                        <a:t>n+1</a:t>
                      </a:r>
                      <a:r>
                        <a:rPr sz="3000" b="1" spc="75" baseline="-24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400" b="1" spc="50" dirty="0">
                          <a:latin typeface="Times New Roman" panose="02020503050405090304"/>
                          <a:cs typeface="Times New Roman" panose="02020503050405090304"/>
                        </a:rPr>
                        <a:t>n+1</a:t>
                      </a:r>
                      <a:r>
                        <a:rPr sz="1400" b="1" spc="-130" dirty="0">
                          <a:latin typeface="Times New Roman" panose="02020503050405090304"/>
                          <a:cs typeface="Times New Roman" panose="02020503050405090304"/>
                        </a:rPr>
                        <a:t> </a:t>
                      </a:r>
                      <a:r>
                        <a:rPr sz="3000" b="1" spc="30" baseline="-24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400" b="1" spc="20" dirty="0">
                          <a:latin typeface="Times New Roman" panose="02020503050405090304"/>
                          <a:cs typeface="Times New Roman" panose="02020503050405090304"/>
                        </a:rPr>
                        <a:t>n+1</a:t>
                      </a:r>
                      <a:endParaRPr sz="14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39370" algn="ctr">
                        <a:lnSpc>
                          <a:spcPts val="1340"/>
                        </a:lnSpc>
                        <a:tabLst>
                          <a:tab pos="572135" algn="l"/>
                          <a:tab pos="1105535" algn="l"/>
                        </a:tabLst>
                      </a:pPr>
                      <a:r>
                        <a:rPr sz="1300" b="1" dirty="0">
                          <a:latin typeface="Times New Roman" panose="02020503050405090304"/>
                          <a:cs typeface="Times New Roman" panose="02020503050405090304"/>
                        </a:rPr>
                        <a:t>2	1	0</a:t>
                      </a:r>
                      <a:endParaRPr sz="13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dirty="0">
                          <a:latin typeface="Times New Roman" panose="02020503050405090304"/>
                          <a:cs typeface="Times New Roman" panose="02020503050405090304"/>
                        </a:rPr>
                        <a:t>C</a:t>
                      </a: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P</a:t>
                      </a:r>
                      <a:r>
                        <a:rPr sz="1950" b="1" baseline="-21000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195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473">
                <a:tc>
                  <a:txBody>
                    <a:bodyPr/>
                    <a:lstStyle/>
                    <a:p>
                      <a:pPr marL="63500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6840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055"/>
                        </a:lnSpc>
                      </a:pPr>
                      <a:r>
                        <a:rPr sz="2000" b="1" spc="-5" dirty="0">
                          <a:solidFill>
                            <a:srgbClr val="006565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350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684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170"/>
                        </a:lnSpc>
                      </a:pPr>
                      <a:r>
                        <a:rPr sz="2000" b="1" spc="-5" dirty="0">
                          <a:solidFill>
                            <a:srgbClr val="006565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1590" algn="ctr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350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ts val="2250"/>
                        </a:lnSpc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170"/>
                        </a:lnSpc>
                      </a:pPr>
                      <a:r>
                        <a:rPr sz="2000" b="1" spc="-5" dirty="0">
                          <a:solidFill>
                            <a:srgbClr val="006565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25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413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684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170"/>
                        </a:lnSpc>
                      </a:pPr>
                      <a:r>
                        <a:rPr sz="2000" b="1" spc="-5" dirty="0">
                          <a:solidFill>
                            <a:srgbClr val="006565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413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250"/>
                        </a:lnSpc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170"/>
                        </a:lnSpc>
                      </a:pPr>
                      <a:r>
                        <a:rPr sz="2000" b="1" spc="-5" dirty="0">
                          <a:solidFill>
                            <a:srgbClr val="006565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25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413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684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170"/>
                        </a:lnSpc>
                      </a:pPr>
                      <a:r>
                        <a:rPr sz="2000" b="1" spc="-5" dirty="0">
                          <a:solidFill>
                            <a:srgbClr val="006565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48">
                <a:tc>
                  <a:txBody>
                    <a:bodyPr/>
                    <a:lstStyle/>
                    <a:p>
                      <a:pPr marL="6413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250"/>
                        </a:lnSpc>
                      </a:pPr>
                      <a:r>
                        <a:rPr sz="2000" b="1" spc="-5" dirty="0">
                          <a:solidFill>
                            <a:srgbClr val="3333CC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170"/>
                        </a:lnSpc>
                      </a:pPr>
                      <a:r>
                        <a:rPr sz="2000" b="1" spc="-5" dirty="0">
                          <a:solidFill>
                            <a:srgbClr val="006565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2250"/>
                        </a:lnSpc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432">
                <a:tc>
                  <a:txBody>
                    <a:bodyPr/>
                    <a:lstStyle/>
                    <a:p>
                      <a:pPr marL="6413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2170"/>
                        </a:lnSpc>
                      </a:pPr>
                      <a:r>
                        <a:rPr sz="2000" b="1" spc="-5" dirty="0">
                          <a:solidFill>
                            <a:srgbClr val="006565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ts val="2250"/>
                        </a:lnSpc>
                      </a:pP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355090" y="131445"/>
            <a:ext cx="5007610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pc="-5" dirty="0"/>
              <a:t>异步时序逻辑电路的分析方法</a:t>
            </a:r>
          </a:p>
        </p:txBody>
      </p:sp>
      <p:sp>
        <p:nvSpPr>
          <p:cNvPr id="30" name="object 30"/>
          <p:cNvSpPr/>
          <p:nvPr/>
        </p:nvSpPr>
        <p:spPr>
          <a:xfrm>
            <a:off x="4414659" y="2934716"/>
            <a:ext cx="937260" cy="152400"/>
          </a:xfrm>
          <a:custGeom>
            <a:avLst/>
            <a:gdLst/>
            <a:ahLst/>
            <a:cxnLst/>
            <a:rect l="l" t="t" r="r" b="b"/>
            <a:pathLst>
              <a:path w="937260" h="152400">
                <a:moveTo>
                  <a:pt x="810005" y="102108"/>
                </a:moveTo>
                <a:lnTo>
                  <a:pt x="810005" y="51054"/>
                </a:lnTo>
                <a:lnTo>
                  <a:pt x="0" y="51054"/>
                </a:lnTo>
                <a:lnTo>
                  <a:pt x="0" y="102108"/>
                </a:lnTo>
                <a:lnTo>
                  <a:pt x="810005" y="102108"/>
                </a:lnTo>
                <a:close/>
              </a:path>
              <a:path w="937260" h="152400">
                <a:moveTo>
                  <a:pt x="937260" y="76200"/>
                </a:moveTo>
                <a:lnTo>
                  <a:pt x="784860" y="0"/>
                </a:lnTo>
                <a:lnTo>
                  <a:pt x="784860" y="51054"/>
                </a:lnTo>
                <a:lnTo>
                  <a:pt x="810005" y="51054"/>
                </a:lnTo>
                <a:lnTo>
                  <a:pt x="810005" y="139827"/>
                </a:lnTo>
                <a:lnTo>
                  <a:pt x="937260" y="76200"/>
                </a:lnTo>
                <a:close/>
              </a:path>
              <a:path w="937260" h="152400">
                <a:moveTo>
                  <a:pt x="810005" y="139827"/>
                </a:moveTo>
                <a:lnTo>
                  <a:pt x="810005" y="102108"/>
                </a:lnTo>
                <a:lnTo>
                  <a:pt x="784860" y="102108"/>
                </a:lnTo>
                <a:lnTo>
                  <a:pt x="784860" y="152400"/>
                </a:lnTo>
                <a:lnTo>
                  <a:pt x="810005" y="139827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113" y="222228"/>
            <a:ext cx="8856345" cy="590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0240">
              <a:lnSpc>
                <a:spcPct val="100000"/>
              </a:lnSpc>
            </a:pP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同步时序逻辑电路的设计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515620">
              <a:lnSpc>
                <a:spcPct val="100000"/>
              </a:lnSpc>
              <a:spcBef>
                <a:spcPts val="2270"/>
              </a:spcBef>
            </a:pP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同步时序逻辑电路的设计步骤：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40640">
              <a:lnSpc>
                <a:spcPct val="100000"/>
              </a:lnSpc>
              <a:spcBef>
                <a:spcPts val="1215"/>
              </a:spcBef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(1)</a:t>
            </a:r>
            <a:r>
              <a:rPr sz="2800" b="1" spc="-5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根据逻辑功能要求，建立原始状态表或原始状态图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;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41910">
              <a:lnSpc>
                <a:spcPct val="100000"/>
              </a:lnSpc>
              <a:spcBef>
                <a:spcPts val="1335"/>
              </a:spcBef>
            </a:pPr>
            <a:r>
              <a:rPr sz="2800" b="1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(2)</a:t>
            </a:r>
            <a:r>
              <a:rPr sz="2800" b="1" spc="-35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利用状态化简技术，简化原始状态表，消去多余状态</a:t>
            </a:r>
            <a:r>
              <a:rPr sz="2800" b="1" spc="-5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;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572135" marR="481965" indent="-533400">
              <a:lnSpc>
                <a:spcPct val="100000"/>
              </a:lnSpc>
              <a:spcBef>
                <a:spcPts val="1630"/>
              </a:spcBef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(3) 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状态分配或状态编码，即将简化后的状态用二进制  代码表示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;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561975" marR="493395" indent="-534035">
              <a:lnSpc>
                <a:spcPct val="100000"/>
              </a:lnSpc>
              <a:spcBef>
                <a:spcPts val="940"/>
              </a:spcBef>
            </a:pPr>
            <a:r>
              <a:rPr sz="2800" b="1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(4) </a:t>
            </a:r>
            <a:r>
              <a:rPr sz="2800" b="1" spc="-5" dirty="0">
                <a:solidFill>
                  <a:srgbClr val="00B050"/>
                </a:solidFill>
                <a:latin typeface="Microsoft JhengHei" panose="020B0604030504040204" charset="-120"/>
                <a:cs typeface="Microsoft JhengHei" panose="020B0604030504040204" charset="-120"/>
              </a:rPr>
              <a:t>选择触发器类型，并根据编码后的状态表求出驱动  方程和输出方程</a:t>
            </a:r>
            <a:r>
              <a:rPr sz="2800" b="1" spc="-5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;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545465" marR="6985" indent="-533400">
              <a:lnSpc>
                <a:spcPct val="100000"/>
              </a:lnSpc>
              <a:spcBef>
                <a:spcPts val="825"/>
              </a:spcBef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(5) 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检查自启动性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, 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若所设计电路中存在无效状态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, 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则必须  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检查电路能否自启动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, 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如果不能自启动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,</a:t>
            </a:r>
            <a:r>
              <a:rPr sz="2800" b="1" spc="-4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则需修改设计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;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40640">
              <a:lnSpc>
                <a:spcPct val="100000"/>
              </a:lnSpc>
              <a:spcBef>
                <a:spcPts val="1210"/>
              </a:spcBef>
              <a:tabLst>
                <a:tab pos="634365" algn="l"/>
              </a:tabLst>
            </a:pPr>
            <a:r>
              <a:rPr sz="2800" b="1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(6)	</a:t>
            </a:r>
            <a:r>
              <a:rPr sz="2800" b="1" spc="-5" dirty="0">
                <a:solidFill>
                  <a:srgbClr val="00B05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画出逻辑图。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6509" y="414934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381000"/>
                </a:moveTo>
                <a:lnTo>
                  <a:pt x="0" y="381000"/>
                </a:lnTo>
                <a:lnTo>
                  <a:pt x="28956" y="438912"/>
                </a:lnTo>
                <a:lnTo>
                  <a:pt x="28956" y="393953"/>
                </a:lnTo>
                <a:lnTo>
                  <a:pt x="48006" y="393953"/>
                </a:lnTo>
                <a:lnTo>
                  <a:pt x="48006" y="437387"/>
                </a:lnTo>
                <a:lnTo>
                  <a:pt x="76200" y="381000"/>
                </a:lnTo>
                <a:close/>
              </a:path>
              <a:path w="76200" h="457200">
                <a:moveTo>
                  <a:pt x="48006" y="381000"/>
                </a:moveTo>
                <a:lnTo>
                  <a:pt x="48006" y="0"/>
                </a:lnTo>
                <a:lnTo>
                  <a:pt x="28956" y="0"/>
                </a:lnTo>
                <a:lnTo>
                  <a:pt x="28956" y="381000"/>
                </a:lnTo>
                <a:lnTo>
                  <a:pt x="48006" y="381000"/>
                </a:lnTo>
                <a:close/>
              </a:path>
              <a:path w="76200" h="457200">
                <a:moveTo>
                  <a:pt x="48006" y="437387"/>
                </a:moveTo>
                <a:lnTo>
                  <a:pt x="48006" y="393953"/>
                </a:lnTo>
                <a:lnTo>
                  <a:pt x="28956" y="393953"/>
                </a:lnTo>
                <a:lnTo>
                  <a:pt x="28956" y="438912"/>
                </a:lnTo>
                <a:lnTo>
                  <a:pt x="38100" y="457200"/>
                </a:lnTo>
                <a:lnTo>
                  <a:pt x="48006" y="4373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43309" y="416839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380999"/>
                </a:moveTo>
                <a:lnTo>
                  <a:pt x="0" y="381000"/>
                </a:lnTo>
                <a:lnTo>
                  <a:pt x="28956" y="438912"/>
                </a:lnTo>
                <a:lnTo>
                  <a:pt x="28956" y="393953"/>
                </a:lnTo>
                <a:lnTo>
                  <a:pt x="48006" y="393953"/>
                </a:lnTo>
                <a:lnTo>
                  <a:pt x="48006" y="437387"/>
                </a:lnTo>
                <a:lnTo>
                  <a:pt x="76200" y="380999"/>
                </a:lnTo>
                <a:close/>
              </a:path>
              <a:path w="76200" h="457200">
                <a:moveTo>
                  <a:pt x="48006" y="381000"/>
                </a:moveTo>
                <a:lnTo>
                  <a:pt x="48006" y="0"/>
                </a:lnTo>
                <a:lnTo>
                  <a:pt x="28956" y="0"/>
                </a:lnTo>
                <a:lnTo>
                  <a:pt x="28956" y="381000"/>
                </a:lnTo>
                <a:lnTo>
                  <a:pt x="48006" y="381000"/>
                </a:lnTo>
                <a:close/>
              </a:path>
              <a:path w="76200" h="457200">
                <a:moveTo>
                  <a:pt x="48006" y="437387"/>
                </a:moveTo>
                <a:lnTo>
                  <a:pt x="48006" y="393953"/>
                </a:lnTo>
                <a:lnTo>
                  <a:pt x="28956" y="393953"/>
                </a:lnTo>
                <a:lnTo>
                  <a:pt x="28956" y="438912"/>
                </a:lnTo>
                <a:lnTo>
                  <a:pt x="38100" y="457200"/>
                </a:lnTo>
                <a:lnTo>
                  <a:pt x="48006" y="4373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10009" y="4187444"/>
            <a:ext cx="76200" cy="457200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76200" y="381000"/>
                </a:moveTo>
                <a:lnTo>
                  <a:pt x="0" y="381000"/>
                </a:lnTo>
                <a:lnTo>
                  <a:pt x="28956" y="438912"/>
                </a:lnTo>
                <a:lnTo>
                  <a:pt x="28956" y="393953"/>
                </a:lnTo>
                <a:lnTo>
                  <a:pt x="48006" y="393953"/>
                </a:lnTo>
                <a:lnTo>
                  <a:pt x="48006" y="437387"/>
                </a:lnTo>
                <a:lnTo>
                  <a:pt x="76200" y="381000"/>
                </a:lnTo>
                <a:close/>
              </a:path>
              <a:path w="76200" h="457200">
                <a:moveTo>
                  <a:pt x="48006" y="381000"/>
                </a:moveTo>
                <a:lnTo>
                  <a:pt x="48006" y="0"/>
                </a:lnTo>
                <a:lnTo>
                  <a:pt x="28956" y="0"/>
                </a:lnTo>
                <a:lnTo>
                  <a:pt x="28956" y="381000"/>
                </a:lnTo>
                <a:lnTo>
                  <a:pt x="48006" y="381000"/>
                </a:lnTo>
                <a:close/>
              </a:path>
              <a:path w="76200" h="457200">
                <a:moveTo>
                  <a:pt x="48006" y="437387"/>
                </a:moveTo>
                <a:lnTo>
                  <a:pt x="48006" y="393953"/>
                </a:lnTo>
                <a:lnTo>
                  <a:pt x="28956" y="393953"/>
                </a:lnTo>
                <a:lnTo>
                  <a:pt x="28956" y="438912"/>
                </a:lnTo>
                <a:lnTo>
                  <a:pt x="38100" y="457200"/>
                </a:lnTo>
                <a:lnTo>
                  <a:pt x="48006" y="4373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5931" y="222250"/>
            <a:ext cx="8263255" cy="476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79575">
              <a:lnSpc>
                <a:spcPct val="100000"/>
              </a:lnSpc>
            </a:pP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同步时序逻辑电路的设计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 panose="02020503050405090304"/>
              <a:cs typeface="Times New Roman" panose="02020503050405090304"/>
            </a:endParaRPr>
          </a:p>
          <a:p>
            <a:pPr marL="723265" marR="5080" indent="-711200">
              <a:lnSpc>
                <a:spcPct val="150000"/>
              </a:lnSpc>
              <a:tabLst>
                <a:tab pos="753745" algn="l"/>
              </a:tabLst>
            </a:pP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例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:		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试设计一个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“</a:t>
            </a:r>
            <a:r>
              <a:rPr sz="2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111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”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序列检测器。要求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:</a:t>
            </a:r>
            <a:r>
              <a:rPr sz="2800" b="1" spc="-5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当连续输入  </a:t>
            </a:r>
            <a:r>
              <a:rPr sz="2800" b="1" spc="-5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三个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或</a:t>
            </a:r>
            <a:r>
              <a:rPr sz="2800" b="1" spc="-5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三个以上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“</a:t>
            </a:r>
            <a:r>
              <a:rPr sz="2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”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时，输出为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“</a:t>
            </a:r>
            <a:r>
              <a:rPr sz="2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”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，否则输出  为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“</a:t>
            </a:r>
            <a:r>
              <a:rPr sz="2800" b="1" spc="-5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”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150">
              <a:latin typeface="Times New Roman" panose="02020503050405090304"/>
              <a:cs typeface="Times New Roman" panose="02020503050405090304"/>
            </a:endParaRPr>
          </a:p>
          <a:p>
            <a:pPr marL="1426845">
              <a:lnSpc>
                <a:spcPct val="100000"/>
              </a:lnSpc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X: 0 1 1 0 1 1 1 0 1 1 1 1</a:t>
            </a:r>
            <a:r>
              <a:rPr sz="2800" b="1" spc="-15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0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 panose="02020503050405090304"/>
              <a:cs typeface="Times New Roman" panose="02020503050405090304"/>
            </a:endParaRPr>
          </a:p>
          <a:p>
            <a:pPr marL="1426845">
              <a:lnSpc>
                <a:spcPct val="100000"/>
              </a:lnSpc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Z: 0 0 0 0 0 0 </a:t>
            </a:r>
            <a:r>
              <a:rPr sz="28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 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0 0 0 </a:t>
            </a:r>
            <a:r>
              <a:rPr sz="28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1 1</a:t>
            </a:r>
            <a:r>
              <a:rPr sz="2800" b="1" spc="-13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0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50234" y="1388871"/>
            <a:ext cx="8818130" cy="2096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620">
              <a:lnSpc>
                <a:spcPct val="124000"/>
              </a:lnSpc>
            </a:pPr>
            <a:r>
              <a:rPr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aseline="-20000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dirty="0">
                <a:latin typeface="Times New Roman" panose="02020503050405090304"/>
                <a:cs typeface="Times New Roman" panose="02020503050405090304"/>
              </a:rPr>
              <a:t>: </a:t>
            </a:r>
            <a:r>
              <a:rPr sz="2800" spc="-5" dirty="0"/>
              <a:t>输入</a:t>
            </a:r>
            <a:r>
              <a:rPr sz="2800" spc="-5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spc="-5" dirty="0"/>
              <a:t>以后的状态</a:t>
            </a:r>
            <a:r>
              <a:rPr sz="2800" spc="-5" dirty="0">
                <a:latin typeface="Times New Roman" panose="02020503050405090304"/>
                <a:cs typeface="Times New Roman" panose="02020503050405090304"/>
              </a:rPr>
              <a:t>(</a:t>
            </a:r>
            <a:r>
              <a:rPr sz="2800" spc="-5" dirty="0"/>
              <a:t>即未收 到一个</a:t>
            </a:r>
            <a:r>
              <a:rPr sz="2800" spc="-5" dirty="0">
                <a:latin typeface="Times New Roman" panose="02020503050405090304"/>
                <a:cs typeface="Times New Roman" panose="02020503050405090304"/>
              </a:rPr>
              <a:t>“1”</a:t>
            </a:r>
            <a:r>
              <a:rPr sz="2800" spc="-5" dirty="0"/>
              <a:t>以前的状态</a:t>
            </a:r>
            <a:r>
              <a:rPr sz="2800" spc="-5" dirty="0">
                <a:latin typeface="Times New Roman" panose="02020503050405090304"/>
                <a:cs typeface="Times New Roman" panose="02020503050405090304"/>
              </a:rPr>
              <a:t>);  </a:t>
            </a:r>
          </a:p>
          <a:p>
            <a:pPr marL="12700" marR="5080" indent="7620">
              <a:lnSpc>
                <a:spcPct val="124000"/>
              </a:lnSpc>
            </a:pPr>
            <a:r>
              <a:rPr sz="2800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aseline="-20000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dirty="0">
                <a:latin typeface="Times New Roman" panose="02020503050405090304"/>
                <a:cs typeface="Times New Roman" panose="02020503050405090304"/>
              </a:rPr>
              <a:t>:</a:t>
            </a:r>
            <a:r>
              <a:rPr sz="2800" spc="-5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spc="-5" dirty="0"/>
              <a:t>输入一个</a:t>
            </a:r>
            <a:r>
              <a:rPr sz="2800" spc="-5" dirty="0">
                <a:latin typeface="Times New Roman" panose="02020503050405090304"/>
                <a:cs typeface="Times New Roman" panose="02020503050405090304"/>
              </a:rPr>
              <a:t>“1”</a:t>
            </a:r>
            <a:r>
              <a:rPr sz="2800" spc="-5" dirty="0"/>
              <a:t>以后的状态</a:t>
            </a:r>
            <a:r>
              <a:rPr sz="2800" spc="-5" dirty="0">
                <a:latin typeface="Times New Roman" panose="02020503050405090304"/>
                <a:cs typeface="Times New Roman" panose="02020503050405090304"/>
              </a:rPr>
              <a:t>;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36195">
              <a:lnSpc>
                <a:spcPct val="100000"/>
              </a:lnSpc>
              <a:spcBef>
                <a:spcPts val="585"/>
              </a:spcBef>
            </a:pPr>
            <a:r>
              <a:rPr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aseline="-20000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800" dirty="0">
                <a:latin typeface="Times New Roman" panose="02020503050405090304"/>
                <a:cs typeface="Times New Roman" panose="02020503050405090304"/>
              </a:rPr>
              <a:t>:</a:t>
            </a:r>
            <a:r>
              <a:rPr sz="2800" spc="-5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spc="-5" dirty="0"/>
              <a:t>连续输入二个</a:t>
            </a:r>
            <a:r>
              <a:rPr sz="2800" spc="-5" dirty="0">
                <a:latin typeface="Times New Roman" panose="02020503050405090304"/>
                <a:cs typeface="Times New Roman" panose="02020503050405090304"/>
              </a:rPr>
              <a:t>“1”</a:t>
            </a:r>
            <a:r>
              <a:rPr sz="2800" spc="-5" dirty="0"/>
              <a:t>以后的状态</a:t>
            </a:r>
            <a:r>
              <a:rPr sz="2800" spc="-5" dirty="0">
                <a:latin typeface="Times New Roman" panose="02020503050405090304"/>
                <a:cs typeface="Times New Roman" panose="02020503050405090304"/>
              </a:rPr>
              <a:t>;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34290">
              <a:lnSpc>
                <a:spcPct val="100000"/>
              </a:lnSpc>
              <a:spcBef>
                <a:spcPts val="715"/>
              </a:spcBef>
            </a:pPr>
            <a:r>
              <a:rPr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aseline="-20000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3</a:t>
            </a:r>
            <a:r>
              <a:rPr sz="2800" dirty="0">
                <a:latin typeface="Times New Roman" panose="02020503050405090304"/>
                <a:cs typeface="Times New Roman" panose="02020503050405090304"/>
              </a:rPr>
              <a:t>: </a:t>
            </a:r>
            <a:r>
              <a:rPr sz="2800" spc="-5" dirty="0"/>
              <a:t>连续输入三个或三个以上</a:t>
            </a:r>
            <a:r>
              <a:rPr sz="2800" spc="-5" dirty="0">
                <a:latin typeface="Times New Roman" panose="02020503050405090304"/>
                <a:cs typeface="Times New Roman" panose="02020503050405090304"/>
              </a:rPr>
              <a:t>“1”</a:t>
            </a:r>
            <a:r>
              <a:rPr sz="2800" spc="-6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spc="-5" dirty="0"/>
              <a:t>以后的状态。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4305" y="4262628"/>
            <a:ext cx="249554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0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8825" y="4262628"/>
            <a:ext cx="249554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1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4305" y="5786628"/>
            <a:ext cx="249554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1950" b="1" baseline="-21000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3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2071" y="5786628"/>
            <a:ext cx="249554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1950" b="1" baseline="-21000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2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20811" y="4211065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190500" y="0"/>
                </a:moveTo>
                <a:lnTo>
                  <a:pt x="146837" y="6064"/>
                </a:lnTo>
                <a:lnTo>
                  <a:pt x="106746" y="23326"/>
                </a:lnTo>
                <a:lnTo>
                  <a:pt x="71374" y="50385"/>
                </a:lnTo>
                <a:lnTo>
                  <a:pt x="41867" y="85841"/>
                </a:lnTo>
                <a:lnTo>
                  <a:pt x="19372" y="128295"/>
                </a:lnTo>
                <a:lnTo>
                  <a:pt x="5034" y="176348"/>
                </a:lnTo>
                <a:lnTo>
                  <a:pt x="0" y="228600"/>
                </a:lnTo>
                <a:lnTo>
                  <a:pt x="5034" y="281091"/>
                </a:lnTo>
                <a:lnTo>
                  <a:pt x="19372" y="329237"/>
                </a:lnTo>
                <a:lnTo>
                  <a:pt x="41867" y="371678"/>
                </a:lnTo>
                <a:lnTo>
                  <a:pt x="71374" y="407054"/>
                </a:lnTo>
                <a:lnTo>
                  <a:pt x="106746" y="434006"/>
                </a:lnTo>
                <a:lnTo>
                  <a:pt x="146837" y="451175"/>
                </a:lnTo>
                <a:lnTo>
                  <a:pt x="190500" y="457200"/>
                </a:lnTo>
                <a:lnTo>
                  <a:pt x="234162" y="451175"/>
                </a:lnTo>
                <a:lnTo>
                  <a:pt x="274253" y="434006"/>
                </a:lnTo>
                <a:lnTo>
                  <a:pt x="309625" y="407054"/>
                </a:lnTo>
                <a:lnTo>
                  <a:pt x="339132" y="371678"/>
                </a:lnTo>
                <a:lnTo>
                  <a:pt x="361627" y="329237"/>
                </a:lnTo>
                <a:lnTo>
                  <a:pt x="375965" y="281091"/>
                </a:lnTo>
                <a:lnTo>
                  <a:pt x="381000" y="228600"/>
                </a:lnTo>
                <a:lnTo>
                  <a:pt x="375965" y="176348"/>
                </a:lnTo>
                <a:lnTo>
                  <a:pt x="361627" y="128295"/>
                </a:lnTo>
                <a:lnTo>
                  <a:pt x="339132" y="85841"/>
                </a:lnTo>
                <a:lnTo>
                  <a:pt x="309625" y="50385"/>
                </a:lnTo>
                <a:lnTo>
                  <a:pt x="274253" y="23326"/>
                </a:lnTo>
                <a:lnTo>
                  <a:pt x="234162" y="6064"/>
                </a:lnTo>
                <a:lnTo>
                  <a:pt x="1905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25811" y="4211065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190500" y="0"/>
                </a:moveTo>
                <a:lnTo>
                  <a:pt x="146837" y="6064"/>
                </a:lnTo>
                <a:lnTo>
                  <a:pt x="106746" y="23326"/>
                </a:lnTo>
                <a:lnTo>
                  <a:pt x="71374" y="50385"/>
                </a:lnTo>
                <a:lnTo>
                  <a:pt x="41867" y="85841"/>
                </a:lnTo>
                <a:lnTo>
                  <a:pt x="19372" y="128295"/>
                </a:lnTo>
                <a:lnTo>
                  <a:pt x="5034" y="176348"/>
                </a:lnTo>
                <a:lnTo>
                  <a:pt x="0" y="228600"/>
                </a:lnTo>
                <a:lnTo>
                  <a:pt x="5034" y="281091"/>
                </a:lnTo>
                <a:lnTo>
                  <a:pt x="19372" y="329237"/>
                </a:lnTo>
                <a:lnTo>
                  <a:pt x="41867" y="371678"/>
                </a:lnTo>
                <a:lnTo>
                  <a:pt x="71374" y="407054"/>
                </a:lnTo>
                <a:lnTo>
                  <a:pt x="106746" y="434006"/>
                </a:lnTo>
                <a:lnTo>
                  <a:pt x="146837" y="451175"/>
                </a:lnTo>
                <a:lnTo>
                  <a:pt x="190500" y="457200"/>
                </a:lnTo>
                <a:lnTo>
                  <a:pt x="234162" y="451175"/>
                </a:lnTo>
                <a:lnTo>
                  <a:pt x="274253" y="434006"/>
                </a:lnTo>
                <a:lnTo>
                  <a:pt x="309625" y="407054"/>
                </a:lnTo>
                <a:lnTo>
                  <a:pt x="339132" y="371678"/>
                </a:lnTo>
                <a:lnTo>
                  <a:pt x="361627" y="329237"/>
                </a:lnTo>
                <a:lnTo>
                  <a:pt x="375965" y="281091"/>
                </a:lnTo>
                <a:lnTo>
                  <a:pt x="381000" y="228600"/>
                </a:lnTo>
                <a:lnTo>
                  <a:pt x="375965" y="176348"/>
                </a:lnTo>
                <a:lnTo>
                  <a:pt x="361627" y="128295"/>
                </a:lnTo>
                <a:lnTo>
                  <a:pt x="339132" y="85841"/>
                </a:lnTo>
                <a:lnTo>
                  <a:pt x="309625" y="50385"/>
                </a:lnTo>
                <a:lnTo>
                  <a:pt x="274253" y="23326"/>
                </a:lnTo>
                <a:lnTo>
                  <a:pt x="234162" y="6064"/>
                </a:lnTo>
                <a:lnTo>
                  <a:pt x="1905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44861" y="5735065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190500" y="0"/>
                </a:moveTo>
                <a:lnTo>
                  <a:pt x="146837" y="6064"/>
                </a:lnTo>
                <a:lnTo>
                  <a:pt x="106746" y="23326"/>
                </a:lnTo>
                <a:lnTo>
                  <a:pt x="71374" y="50385"/>
                </a:lnTo>
                <a:lnTo>
                  <a:pt x="41867" y="85841"/>
                </a:lnTo>
                <a:lnTo>
                  <a:pt x="19372" y="128295"/>
                </a:lnTo>
                <a:lnTo>
                  <a:pt x="5034" y="176348"/>
                </a:lnTo>
                <a:lnTo>
                  <a:pt x="0" y="228600"/>
                </a:lnTo>
                <a:lnTo>
                  <a:pt x="5034" y="281091"/>
                </a:lnTo>
                <a:lnTo>
                  <a:pt x="19372" y="329237"/>
                </a:lnTo>
                <a:lnTo>
                  <a:pt x="41867" y="371678"/>
                </a:lnTo>
                <a:lnTo>
                  <a:pt x="71374" y="407054"/>
                </a:lnTo>
                <a:lnTo>
                  <a:pt x="106746" y="434006"/>
                </a:lnTo>
                <a:lnTo>
                  <a:pt x="146837" y="451175"/>
                </a:lnTo>
                <a:lnTo>
                  <a:pt x="190500" y="457200"/>
                </a:lnTo>
                <a:lnTo>
                  <a:pt x="234162" y="451175"/>
                </a:lnTo>
                <a:lnTo>
                  <a:pt x="274253" y="434006"/>
                </a:lnTo>
                <a:lnTo>
                  <a:pt x="309625" y="407054"/>
                </a:lnTo>
                <a:lnTo>
                  <a:pt x="339132" y="371678"/>
                </a:lnTo>
                <a:lnTo>
                  <a:pt x="361627" y="329237"/>
                </a:lnTo>
                <a:lnTo>
                  <a:pt x="375965" y="281091"/>
                </a:lnTo>
                <a:lnTo>
                  <a:pt x="381000" y="228600"/>
                </a:lnTo>
                <a:lnTo>
                  <a:pt x="375965" y="176348"/>
                </a:lnTo>
                <a:lnTo>
                  <a:pt x="361627" y="128295"/>
                </a:lnTo>
                <a:lnTo>
                  <a:pt x="339132" y="85841"/>
                </a:lnTo>
                <a:lnTo>
                  <a:pt x="309625" y="50385"/>
                </a:lnTo>
                <a:lnTo>
                  <a:pt x="274253" y="23326"/>
                </a:lnTo>
                <a:lnTo>
                  <a:pt x="234162" y="6064"/>
                </a:lnTo>
                <a:lnTo>
                  <a:pt x="1905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0811" y="5735065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190500" y="0"/>
                </a:moveTo>
                <a:lnTo>
                  <a:pt x="146837" y="6064"/>
                </a:lnTo>
                <a:lnTo>
                  <a:pt x="106746" y="23326"/>
                </a:lnTo>
                <a:lnTo>
                  <a:pt x="71374" y="50385"/>
                </a:lnTo>
                <a:lnTo>
                  <a:pt x="41867" y="85841"/>
                </a:lnTo>
                <a:lnTo>
                  <a:pt x="19372" y="128295"/>
                </a:lnTo>
                <a:lnTo>
                  <a:pt x="5034" y="176348"/>
                </a:lnTo>
                <a:lnTo>
                  <a:pt x="0" y="228600"/>
                </a:lnTo>
                <a:lnTo>
                  <a:pt x="5034" y="281091"/>
                </a:lnTo>
                <a:lnTo>
                  <a:pt x="19372" y="329237"/>
                </a:lnTo>
                <a:lnTo>
                  <a:pt x="41867" y="371678"/>
                </a:lnTo>
                <a:lnTo>
                  <a:pt x="71374" y="407054"/>
                </a:lnTo>
                <a:lnTo>
                  <a:pt x="106746" y="434006"/>
                </a:lnTo>
                <a:lnTo>
                  <a:pt x="146837" y="451175"/>
                </a:lnTo>
                <a:lnTo>
                  <a:pt x="190500" y="457200"/>
                </a:lnTo>
                <a:lnTo>
                  <a:pt x="234162" y="451175"/>
                </a:lnTo>
                <a:lnTo>
                  <a:pt x="274253" y="434006"/>
                </a:lnTo>
                <a:lnTo>
                  <a:pt x="309625" y="407054"/>
                </a:lnTo>
                <a:lnTo>
                  <a:pt x="339132" y="371678"/>
                </a:lnTo>
                <a:lnTo>
                  <a:pt x="361627" y="329237"/>
                </a:lnTo>
                <a:lnTo>
                  <a:pt x="375965" y="281091"/>
                </a:lnTo>
                <a:lnTo>
                  <a:pt x="381000" y="228600"/>
                </a:lnTo>
                <a:lnTo>
                  <a:pt x="375965" y="176348"/>
                </a:lnTo>
                <a:lnTo>
                  <a:pt x="361627" y="128295"/>
                </a:lnTo>
                <a:lnTo>
                  <a:pt x="339132" y="85841"/>
                </a:lnTo>
                <a:lnTo>
                  <a:pt x="309625" y="50385"/>
                </a:lnTo>
                <a:lnTo>
                  <a:pt x="274253" y="23326"/>
                </a:lnTo>
                <a:lnTo>
                  <a:pt x="234162" y="6064"/>
                </a:lnTo>
                <a:lnTo>
                  <a:pt x="1905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22969" y="4325365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31391" y="48006"/>
                </a:moveTo>
                <a:lnTo>
                  <a:pt x="1231391" y="28956"/>
                </a:lnTo>
                <a:lnTo>
                  <a:pt x="0" y="28956"/>
                </a:lnTo>
                <a:lnTo>
                  <a:pt x="0" y="48006"/>
                </a:lnTo>
                <a:lnTo>
                  <a:pt x="1231391" y="48006"/>
                </a:lnTo>
                <a:close/>
              </a:path>
              <a:path w="1295400" h="76200">
                <a:moveTo>
                  <a:pt x="1295399" y="38100"/>
                </a:moveTo>
                <a:lnTo>
                  <a:pt x="1219199" y="0"/>
                </a:lnTo>
                <a:lnTo>
                  <a:pt x="1219199" y="28956"/>
                </a:lnTo>
                <a:lnTo>
                  <a:pt x="1231391" y="28956"/>
                </a:lnTo>
                <a:lnTo>
                  <a:pt x="1231391" y="70104"/>
                </a:lnTo>
                <a:lnTo>
                  <a:pt x="1295399" y="38100"/>
                </a:lnTo>
                <a:close/>
              </a:path>
              <a:path w="1295400" h="76200">
                <a:moveTo>
                  <a:pt x="1231391" y="70104"/>
                </a:moveTo>
                <a:lnTo>
                  <a:pt x="1231391" y="48006"/>
                </a:lnTo>
                <a:lnTo>
                  <a:pt x="1219199" y="48006"/>
                </a:lnTo>
                <a:lnTo>
                  <a:pt x="1219199" y="76200"/>
                </a:lnTo>
                <a:lnTo>
                  <a:pt x="1231391" y="70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22969" y="4477765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76200" y="28956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8956"/>
                </a:lnTo>
                <a:lnTo>
                  <a:pt x="76200" y="28956"/>
                </a:lnTo>
                <a:close/>
              </a:path>
              <a:path w="1295400" h="76200">
                <a:moveTo>
                  <a:pt x="1295399" y="48006"/>
                </a:moveTo>
                <a:lnTo>
                  <a:pt x="1295399" y="28956"/>
                </a:lnTo>
                <a:lnTo>
                  <a:pt x="63246" y="28956"/>
                </a:lnTo>
                <a:lnTo>
                  <a:pt x="63246" y="48006"/>
                </a:lnTo>
                <a:lnTo>
                  <a:pt x="1295399" y="48006"/>
                </a:lnTo>
                <a:close/>
              </a:path>
              <a:path w="1295400" h="76200">
                <a:moveTo>
                  <a:pt x="76200" y="76200"/>
                </a:moveTo>
                <a:lnTo>
                  <a:pt x="76200" y="48006"/>
                </a:lnTo>
                <a:lnTo>
                  <a:pt x="63246" y="48006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5069" y="4744465"/>
            <a:ext cx="762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76200" y="838200"/>
                </a:moveTo>
                <a:lnTo>
                  <a:pt x="0" y="838200"/>
                </a:lnTo>
                <a:lnTo>
                  <a:pt x="28193" y="894587"/>
                </a:lnTo>
                <a:lnTo>
                  <a:pt x="28193" y="851153"/>
                </a:lnTo>
                <a:lnTo>
                  <a:pt x="47243" y="851153"/>
                </a:lnTo>
                <a:lnTo>
                  <a:pt x="47243" y="896112"/>
                </a:lnTo>
                <a:lnTo>
                  <a:pt x="76200" y="838200"/>
                </a:lnTo>
                <a:close/>
              </a:path>
              <a:path w="76200" h="914400">
                <a:moveTo>
                  <a:pt x="47243" y="838200"/>
                </a:moveTo>
                <a:lnTo>
                  <a:pt x="47243" y="0"/>
                </a:lnTo>
                <a:lnTo>
                  <a:pt x="28193" y="0"/>
                </a:lnTo>
                <a:lnTo>
                  <a:pt x="28193" y="838200"/>
                </a:lnTo>
                <a:lnTo>
                  <a:pt x="47243" y="838200"/>
                </a:lnTo>
                <a:close/>
              </a:path>
              <a:path w="76200" h="914400">
                <a:moveTo>
                  <a:pt x="47243" y="896112"/>
                </a:moveTo>
                <a:lnTo>
                  <a:pt x="47243" y="851153"/>
                </a:lnTo>
                <a:lnTo>
                  <a:pt x="28193" y="851153"/>
                </a:lnTo>
                <a:lnTo>
                  <a:pt x="28193" y="894587"/>
                </a:lnTo>
                <a:lnTo>
                  <a:pt x="38100" y="914400"/>
                </a:lnTo>
                <a:lnTo>
                  <a:pt x="47243" y="896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46769" y="5925565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76200" y="28956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8956"/>
                </a:lnTo>
                <a:lnTo>
                  <a:pt x="76200" y="28956"/>
                </a:lnTo>
                <a:close/>
              </a:path>
              <a:path w="1371600" h="76200">
                <a:moveTo>
                  <a:pt x="1371600" y="48006"/>
                </a:moveTo>
                <a:lnTo>
                  <a:pt x="1371600" y="28956"/>
                </a:lnTo>
                <a:lnTo>
                  <a:pt x="63246" y="28956"/>
                </a:lnTo>
                <a:lnTo>
                  <a:pt x="63246" y="48006"/>
                </a:lnTo>
                <a:lnTo>
                  <a:pt x="1371600" y="48006"/>
                </a:lnTo>
                <a:close/>
              </a:path>
              <a:path w="1371600" h="76200">
                <a:moveTo>
                  <a:pt x="76200" y="76200"/>
                </a:moveTo>
                <a:lnTo>
                  <a:pt x="76200" y="48006"/>
                </a:lnTo>
                <a:lnTo>
                  <a:pt x="63246" y="48006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46769" y="4668265"/>
            <a:ext cx="1529715" cy="1150620"/>
          </a:xfrm>
          <a:custGeom>
            <a:avLst/>
            <a:gdLst/>
            <a:ahLst/>
            <a:cxnLst/>
            <a:rect l="l" t="t" r="r" b="b"/>
            <a:pathLst>
              <a:path w="1529714" h="1150620">
                <a:moveTo>
                  <a:pt x="83819" y="15239"/>
                </a:moveTo>
                <a:lnTo>
                  <a:pt x="0" y="0"/>
                </a:lnTo>
                <a:lnTo>
                  <a:pt x="38100" y="76200"/>
                </a:lnTo>
                <a:lnTo>
                  <a:pt x="44957" y="67055"/>
                </a:lnTo>
                <a:lnTo>
                  <a:pt x="44957" y="45720"/>
                </a:lnTo>
                <a:lnTo>
                  <a:pt x="56387" y="30480"/>
                </a:lnTo>
                <a:lnTo>
                  <a:pt x="66628" y="38161"/>
                </a:lnTo>
                <a:lnTo>
                  <a:pt x="83819" y="15239"/>
                </a:lnTo>
                <a:close/>
              </a:path>
              <a:path w="1529714" h="1150620">
                <a:moveTo>
                  <a:pt x="66628" y="38161"/>
                </a:moveTo>
                <a:lnTo>
                  <a:pt x="56387" y="30480"/>
                </a:lnTo>
                <a:lnTo>
                  <a:pt x="44957" y="45720"/>
                </a:lnTo>
                <a:lnTo>
                  <a:pt x="55198" y="53401"/>
                </a:lnTo>
                <a:lnTo>
                  <a:pt x="66628" y="38161"/>
                </a:lnTo>
                <a:close/>
              </a:path>
              <a:path w="1529714" h="1150620">
                <a:moveTo>
                  <a:pt x="55198" y="53401"/>
                </a:moveTo>
                <a:lnTo>
                  <a:pt x="44957" y="45720"/>
                </a:lnTo>
                <a:lnTo>
                  <a:pt x="44957" y="67055"/>
                </a:lnTo>
                <a:lnTo>
                  <a:pt x="55198" y="53401"/>
                </a:lnTo>
                <a:close/>
              </a:path>
              <a:path w="1529714" h="1150620">
                <a:moveTo>
                  <a:pt x="1529334" y="1135380"/>
                </a:moveTo>
                <a:lnTo>
                  <a:pt x="66628" y="38161"/>
                </a:lnTo>
                <a:lnTo>
                  <a:pt x="55198" y="53401"/>
                </a:lnTo>
                <a:lnTo>
                  <a:pt x="1517904" y="1150620"/>
                </a:lnTo>
                <a:lnTo>
                  <a:pt x="1529334" y="1135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80069" y="4744465"/>
            <a:ext cx="762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8193" y="76200"/>
                </a:lnTo>
                <a:lnTo>
                  <a:pt x="28193" y="64008"/>
                </a:lnTo>
                <a:lnTo>
                  <a:pt x="47243" y="64008"/>
                </a:lnTo>
                <a:lnTo>
                  <a:pt x="47243" y="76200"/>
                </a:lnTo>
                <a:lnTo>
                  <a:pt x="76200" y="76200"/>
                </a:lnTo>
                <a:close/>
              </a:path>
              <a:path w="76200" h="914400">
                <a:moveTo>
                  <a:pt x="47243" y="76200"/>
                </a:moveTo>
                <a:lnTo>
                  <a:pt x="47243" y="64008"/>
                </a:lnTo>
                <a:lnTo>
                  <a:pt x="28193" y="64008"/>
                </a:lnTo>
                <a:lnTo>
                  <a:pt x="28193" y="76200"/>
                </a:lnTo>
                <a:lnTo>
                  <a:pt x="47243" y="76200"/>
                </a:lnTo>
                <a:close/>
              </a:path>
              <a:path w="76200" h="914400">
                <a:moveTo>
                  <a:pt x="47243" y="914400"/>
                </a:moveTo>
                <a:lnTo>
                  <a:pt x="47243" y="76200"/>
                </a:lnTo>
                <a:lnTo>
                  <a:pt x="28193" y="76200"/>
                </a:lnTo>
                <a:lnTo>
                  <a:pt x="28193" y="914400"/>
                </a:lnTo>
                <a:lnTo>
                  <a:pt x="47243" y="914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99273" y="4131769"/>
            <a:ext cx="381635" cy="478155"/>
          </a:xfrm>
          <a:custGeom>
            <a:avLst/>
            <a:gdLst/>
            <a:ahLst/>
            <a:cxnLst/>
            <a:rect l="l" t="t" r="r" b="b"/>
            <a:pathLst>
              <a:path w="381635" h="478154">
                <a:moveTo>
                  <a:pt x="329828" y="62569"/>
                </a:moveTo>
                <a:lnTo>
                  <a:pt x="323239" y="54150"/>
                </a:lnTo>
                <a:lnTo>
                  <a:pt x="323239" y="53388"/>
                </a:lnTo>
                <a:lnTo>
                  <a:pt x="322477" y="53388"/>
                </a:lnTo>
                <a:lnTo>
                  <a:pt x="322477" y="52626"/>
                </a:lnTo>
                <a:lnTo>
                  <a:pt x="283581" y="24528"/>
                </a:lnTo>
                <a:lnTo>
                  <a:pt x="245047" y="7296"/>
                </a:lnTo>
                <a:lnTo>
                  <a:pt x="207422" y="0"/>
                </a:lnTo>
                <a:lnTo>
                  <a:pt x="171253" y="1708"/>
                </a:lnTo>
                <a:lnTo>
                  <a:pt x="105473" y="28421"/>
                </a:lnTo>
                <a:lnTo>
                  <a:pt x="52085" y="79991"/>
                </a:lnTo>
                <a:lnTo>
                  <a:pt x="31407" y="112771"/>
                </a:lnTo>
                <a:lnTo>
                  <a:pt x="15468" y="148975"/>
                </a:lnTo>
                <a:lnTo>
                  <a:pt x="4817" y="187673"/>
                </a:lnTo>
                <a:lnTo>
                  <a:pt x="0" y="227933"/>
                </a:lnTo>
                <a:lnTo>
                  <a:pt x="1564" y="268825"/>
                </a:lnTo>
                <a:lnTo>
                  <a:pt x="10057" y="309420"/>
                </a:lnTo>
                <a:lnTo>
                  <a:pt x="19560" y="336668"/>
                </a:lnTo>
                <a:lnTo>
                  <a:pt x="19560" y="255948"/>
                </a:lnTo>
                <a:lnTo>
                  <a:pt x="19925" y="216687"/>
                </a:lnTo>
                <a:lnTo>
                  <a:pt x="26567" y="178208"/>
                </a:lnTo>
                <a:lnTo>
                  <a:pt x="38902" y="141558"/>
                </a:lnTo>
                <a:lnTo>
                  <a:pt x="78310" y="77944"/>
                </a:lnTo>
                <a:lnTo>
                  <a:pt x="133466" y="34234"/>
                </a:lnTo>
                <a:lnTo>
                  <a:pt x="199687" y="18820"/>
                </a:lnTo>
                <a:lnTo>
                  <a:pt x="235484" y="24345"/>
                </a:lnTo>
                <a:lnTo>
                  <a:pt x="272291" y="40090"/>
                </a:lnTo>
                <a:lnTo>
                  <a:pt x="307999" y="65998"/>
                </a:lnTo>
                <a:lnTo>
                  <a:pt x="307999" y="65580"/>
                </a:lnTo>
                <a:lnTo>
                  <a:pt x="309523" y="67104"/>
                </a:lnTo>
                <a:lnTo>
                  <a:pt x="309523" y="67505"/>
                </a:lnTo>
                <a:lnTo>
                  <a:pt x="313847" y="72966"/>
                </a:lnTo>
                <a:lnTo>
                  <a:pt x="329828" y="62569"/>
                </a:lnTo>
                <a:close/>
              </a:path>
              <a:path w="381635" h="478154">
                <a:moveTo>
                  <a:pt x="381151" y="329232"/>
                </a:moveTo>
                <a:lnTo>
                  <a:pt x="363625" y="322374"/>
                </a:lnTo>
                <a:lnTo>
                  <a:pt x="344515" y="364598"/>
                </a:lnTo>
                <a:lnTo>
                  <a:pt x="320954" y="398804"/>
                </a:lnTo>
                <a:lnTo>
                  <a:pt x="293845" y="425163"/>
                </a:lnTo>
                <a:lnTo>
                  <a:pt x="264090" y="443846"/>
                </a:lnTo>
                <a:lnTo>
                  <a:pt x="232591" y="455025"/>
                </a:lnTo>
                <a:lnTo>
                  <a:pt x="200250" y="458872"/>
                </a:lnTo>
                <a:lnTo>
                  <a:pt x="167969" y="455560"/>
                </a:lnTo>
                <a:lnTo>
                  <a:pt x="107196" y="428141"/>
                </a:lnTo>
                <a:lnTo>
                  <a:pt x="57487" y="374144"/>
                </a:lnTo>
                <a:lnTo>
                  <a:pt x="39037" y="337607"/>
                </a:lnTo>
                <a:lnTo>
                  <a:pt x="26059" y="294942"/>
                </a:lnTo>
                <a:lnTo>
                  <a:pt x="19560" y="255948"/>
                </a:lnTo>
                <a:lnTo>
                  <a:pt x="19560" y="336668"/>
                </a:lnTo>
                <a:lnTo>
                  <a:pt x="47277" y="393035"/>
                </a:lnTo>
                <a:lnTo>
                  <a:pt x="73413" y="424418"/>
                </a:lnTo>
                <a:lnTo>
                  <a:pt x="103282" y="448701"/>
                </a:lnTo>
                <a:lnTo>
                  <a:pt x="170366" y="475520"/>
                </a:lnTo>
                <a:lnTo>
                  <a:pt x="205655" y="477831"/>
                </a:lnTo>
                <a:lnTo>
                  <a:pt x="240824" y="472593"/>
                </a:lnTo>
                <a:lnTo>
                  <a:pt x="274909" y="459693"/>
                </a:lnTo>
                <a:lnTo>
                  <a:pt x="306948" y="439019"/>
                </a:lnTo>
                <a:lnTo>
                  <a:pt x="335977" y="410459"/>
                </a:lnTo>
                <a:lnTo>
                  <a:pt x="361032" y="373901"/>
                </a:lnTo>
                <a:lnTo>
                  <a:pt x="381151" y="329232"/>
                </a:lnTo>
                <a:close/>
              </a:path>
              <a:path w="381635" h="478154">
                <a:moveTo>
                  <a:pt x="336955" y="114824"/>
                </a:moveTo>
                <a:lnTo>
                  <a:pt x="336955" y="71676"/>
                </a:lnTo>
                <a:lnTo>
                  <a:pt x="322477" y="83868"/>
                </a:lnTo>
                <a:lnTo>
                  <a:pt x="313847" y="72966"/>
                </a:lnTo>
                <a:lnTo>
                  <a:pt x="291235" y="87678"/>
                </a:lnTo>
                <a:lnTo>
                  <a:pt x="336955" y="114824"/>
                </a:lnTo>
                <a:close/>
              </a:path>
              <a:path w="381635" h="478154">
                <a:moveTo>
                  <a:pt x="309523" y="67104"/>
                </a:moveTo>
                <a:lnTo>
                  <a:pt x="307999" y="65580"/>
                </a:lnTo>
                <a:lnTo>
                  <a:pt x="308777" y="66563"/>
                </a:lnTo>
                <a:lnTo>
                  <a:pt x="309523" y="67104"/>
                </a:lnTo>
                <a:close/>
              </a:path>
              <a:path w="381635" h="478154">
                <a:moveTo>
                  <a:pt x="308777" y="66563"/>
                </a:moveTo>
                <a:lnTo>
                  <a:pt x="307999" y="65580"/>
                </a:lnTo>
                <a:lnTo>
                  <a:pt x="307999" y="65998"/>
                </a:lnTo>
                <a:lnTo>
                  <a:pt x="308777" y="66563"/>
                </a:lnTo>
                <a:close/>
              </a:path>
              <a:path w="381635" h="478154">
                <a:moveTo>
                  <a:pt x="309523" y="67505"/>
                </a:moveTo>
                <a:lnTo>
                  <a:pt x="309523" y="67104"/>
                </a:lnTo>
                <a:lnTo>
                  <a:pt x="308777" y="66563"/>
                </a:lnTo>
                <a:lnTo>
                  <a:pt x="309523" y="67505"/>
                </a:lnTo>
                <a:close/>
              </a:path>
              <a:path w="381635" h="478154">
                <a:moveTo>
                  <a:pt x="336955" y="71676"/>
                </a:moveTo>
                <a:lnTo>
                  <a:pt x="329828" y="62569"/>
                </a:lnTo>
                <a:lnTo>
                  <a:pt x="313847" y="72966"/>
                </a:lnTo>
                <a:lnTo>
                  <a:pt x="322477" y="83868"/>
                </a:lnTo>
                <a:lnTo>
                  <a:pt x="336955" y="71676"/>
                </a:lnTo>
                <a:close/>
              </a:path>
              <a:path w="381635" h="478154">
                <a:moveTo>
                  <a:pt x="364387" y="131112"/>
                </a:moveTo>
                <a:lnTo>
                  <a:pt x="354481" y="46530"/>
                </a:lnTo>
                <a:lnTo>
                  <a:pt x="329828" y="62569"/>
                </a:lnTo>
                <a:lnTo>
                  <a:pt x="336955" y="71676"/>
                </a:lnTo>
                <a:lnTo>
                  <a:pt x="336955" y="114824"/>
                </a:lnTo>
                <a:lnTo>
                  <a:pt x="364387" y="131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98839" y="5724751"/>
            <a:ext cx="380365" cy="476884"/>
          </a:xfrm>
          <a:custGeom>
            <a:avLst/>
            <a:gdLst/>
            <a:ahLst/>
            <a:cxnLst/>
            <a:rect l="l" t="t" r="r" b="b"/>
            <a:pathLst>
              <a:path w="380364" h="476885">
                <a:moveTo>
                  <a:pt x="327658" y="62216"/>
                </a:moveTo>
                <a:lnTo>
                  <a:pt x="306910" y="39320"/>
                </a:lnTo>
                <a:lnTo>
                  <a:pt x="271951" y="16725"/>
                </a:lnTo>
                <a:lnTo>
                  <a:pt x="233015" y="3582"/>
                </a:lnTo>
                <a:lnTo>
                  <a:pt x="192143" y="0"/>
                </a:lnTo>
                <a:lnTo>
                  <a:pt x="151376" y="6081"/>
                </a:lnTo>
                <a:lnTo>
                  <a:pt x="112752" y="21931"/>
                </a:lnTo>
                <a:lnTo>
                  <a:pt x="78310" y="47652"/>
                </a:lnTo>
                <a:lnTo>
                  <a:pt x="48454" y="81332"/>
                </a:lnTo>
                <a:lnTo>
                  <a:pt x="25636" y="120274"/>
                </a:lnTo>
                <a:lnTo>
                  <a:pt x="9916" y="162924"/>
                </a:lnTo>
                <a:lnTo>
                  <a:pt x="1351" y="207729"/>
                </a:lnTo>
                <a:lnTo>
                  <a:pt x="0" y="253135"/>
                </a:lnTo>
                <a:lnTo>
                  <a:pt x="5920" y="297588"/>
                </a:lnTo>
                <a:lnTo>
                  <a:pt x="18679" y="340406"/>
                </a:lnTo>
                <a:lnTo>
                  <a:pt x="18679" y="254568"/>
                </a:lnTo>
                <a:lnTo>
                  <a:pt x="19132" y="215215"/>
                </a:lnTo>
                <a:lnTo>
                  <a:pt x="25767" y="176745"/>
                </a:lnTo>
                <a:lnTo>
                  <a:pt x="38022" y="140181"/>
                </a:lnTo>
                <a:lnTo>
                  <a:pt x="77141" y="76870"/>
                </a:lnTo>
                <a:lnTo>
                  <a:pt x="131992" y="33480"/>
                </a:lnTo>
                <a:lnTo>
                  <a:pt x="198078" y="18206"/>
                </a:lnTo>
                <a:lnTo>
                  <a:pt x="233929" y="23673"/>
                </a:lnTo>
                <a:lnTo>
                  <a:pt x="270901" y="39243"/>
                </a:lnTo>
                <a:lnTo>
                  <a:pt x="308434" y="65940"/>
                </a:lnTo>
                <a:lnTo>
                  <a:pt x="308434" y="67023"/>
                </a:lnTo>
                <a:lnTo>
                  <a:pt x="312605" y="72072"/>
                </a:lnTo>
                <a:lnTo>
                  <a:pt x="327658" y="62216"/>
                </a:lnTo>
                <a:close/>
              </a:path>
              <a:path w="380364" h="476885">
                <a:moveTo>
                  <a:pt x="380062" y="328068"/>
                </a:moveTo>
                <a:lnTo>
                  <a:pt x="362536" y="321972"/>
                </a:lnTo>
                <a:lnTo>
                  <a:pt x="343237" y="364169"/>
                </a:lnTo>
                <a:lnTo>
                  <a:pt x="319536" y="398337"/>
                </a:lnTo>
                <a:lnTo>
                  <a:pt x="292332" y="424651"/>
                </a:lnTo>
                <a:lnTo>
                  <a:pt x="262520" y="443282"/>
                </a:lnTo>
                <a:lnTo>
                  <a:pt x="230999" y="454404"/>
                </a:lnTo>
                <a:lnTo>
                  <a:pt x="198666" y="458189"/>
                </a:lnTo>
                <a:lnTo>
                  <a:pt x="166418" y="454810"/>
                </a:lnTo>
                <a:lnTo>
                  <a:pt x="105767" y="427253"/>
                </a:lnTo>
                <a:lnTo>
                  <a:pt x="56225" y="373115"/>
                </a:lnTo>
                <a:lnTo>
                  <a:pt x="37863" y="336510"/>
                </a:lnTo>
                <a:lnTo>
                  <a:pt x="24970" y="293778"/>
                </a:lnTo>
                <a:lnTo>
                  <a:pt x="18679" y="254568"/>
                </a:lnTo>
                <a:lnTo>
                  <a:pt x="18679" y="340406"/>
                </a:lnTo>
                <a:lnTo>
                  <a:pt x="37277" y="378955"/>
                </a:lnTo>
                <a:lnTo>
                  <a:pt x="60225" y="410840"/>
                </a:lnTo>
                <a:lnTo>
                  <a:pt x="116562" y="456263"/>
                </a:lnTo>
                <a:lnTo>
                  <a:pt x="181356" y="476215"/>
                </a:lnTo>
                <a:lnTo>
                  <a:pt x="214875" y="476264"/>
                </a:lnTo>
                <a:lnTo>
                  <a:pt x="248050" y="469493"/>
                </a:lnTo>
                <a:lnTo>
                  <a:pt x="280060" y="455751"/>
                </a:lnTo>
                <a:lnTo>
                  <a:pt x="310086" y="434889"/>
                </a:lnTo>
                <a:lnTo>
                  <a:pt x="337308" y="406754"/>
                </a:lnTo>
                <a:lnTo>
                  <a:pt x="360907" y="371198"/>
                </a:lnTo>
                <a:lnTo>
                  <a:pt x="380062" y="328068"/>
                </a:lnTo>
                <a:close/>
              </a:path>
              <a:path w="380364" h="476885">
                <a:moveTo>
                  <a:pt x="335866" y="114590"/>
                </a:moveTo>
                <a:lnTo>
                  <a:pt x="335866" y="71274"/>
                </a:lnTo>
                <a:lnTo>
                  <a:pt x="321388" y="82704"/>
                </a:lnTo>
                <a:lnTo>
                  <a:pt x="312605" y="72072"/>
                </a:lnTo>
                <a:lnTo>
                  <a:pt x="289384" y="87276"/>
                </a:lnTo>
                <a:lnTo>
                  <a:pt x="335866" y="114590"/>
                </a:lnTo>
                <a:close/>
              </a:path>
              <a:path w="380364" h="476885">
                <a:moveTo>
                  <a:pt x="308434" y="67023"/>
                </a:moveTo>
                <a:lnTo>
                  <a:pt x="308434" y="65940"/>
                </a:lnTo>
                <a:lnTo>
                  <a:pt x="306910" y="65178"/>
                </a:lnTo>
                <a:lnTo>
                  <a:pt x="308434" y="67023"/>
                </a:lnTo>
                <a:close/>
              </a:path>
              <a:path w="380364" h="476885">
                <a:moveTo>
                  <a:pt x="335866" y="71274"/>
                </a:moveTo>
                <a:lnTo>
                  <a:pt x="327658" y="62216"/>
                </a:lnTo>
                <a:lnTo>
                  <a:pt x="312605" y="72072"/>
                </a:lnTo>
                <a:lnTo>
                  <a:pt x="321388" y="82704"/>
                </a:lnTo>
                <a:lnTo>
                  <a:pt x="335866" y="71274"/>
                </a:lnTo>
                <a:close/>
              </a:path>
              <a:path w="380364" h="476885">
                <a:moveTo>
                  <a:pt x="363298" y="130710"/>
                </a:moveTo>
                <a:lnTo>
                  <a:pt x="353392" y="45366"/>
                </a:lnTo>
                <a:lnTo>
                  <a:pt x="327658" y="62216"/>
                </a:lnTo>
                <a:lnTo>
                  <a:pt x="335866" y="71274"/>
                </a:lnTo>
                <a:lnTo>
                  <a:pt x="335866" y="114590"/>
                </a:lnTo>
                <a:lnTo>
                  <a:pt x="363298" y="130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89799" y="4936918"/>
            <a:ext cx="349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1/0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59106" y="5679886"/>
            <a:ext cx="349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1/1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65958" y="4495653"/>
            <a:ext cx="571500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0/0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234315">
              <a:lnSpc>
                <a:spcPct val="100000"/>
              </a:lnSpc>
              <a:spcBef>
                <a:spcPts val="1050"/>
              </a:spcBef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0/0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59045" y="5124436"/>
            <a:ext cx="349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0/0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0359" y="4247997"/>
            <a:ext cx="349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0/0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68421" y="5832133"/>
            <a:ext cx="349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1/1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9950" y="4763863"/>
            <a:ext cx="4489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X/Z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4377" y="4513579"/>
            <a:ext cx="355600" cy="179070"/>
          </a:xfrm>
          <a:custGeom>
            <a:avLst/>
            <a:gdLst/>
            <a:ahLst/>
            <a:cxnLst/>
            <a:rect l="l" t="t" r="r" b="b"/>
            <a:pathLst>
              <a:path w="355600" h="179070">
                <a:moveTo>
                  <a:pt x="290243" y="42897"/>
                </a:moveTo>
                <a:lnTo>
                  <a:pt x="281880" y="25392"/>
                </a:lnTo>
                <a:lnTo>
                  <a:pt x="0" y="162306"/>
                </a:lnTo>
                <a:lnTo>
                  <a:pt x="8382" y="179070"/>
                </a:lnTo>
                <a:lnTo>
                  <a:pt x="290243" y="42897"/>
                </a:lnTo>
                <a:close/>
              </a:path>
              <a:path w="355600" h="179070">
                <a:moveTo>
                  <a:pt x="355092" y="762"/>
                </a:moveTo>
                <a:lnTo>
                  <a:pt x="269748" y="0"/>
                </a:lnTo>
                <a:lnTo>
                  <a:pt x="281880" y="25392"/>
                </a:lnTo>
                <a:lnTo>
                  <a:pt x="293369" y="19812"/>
                </a:lnTo>
                <a:lnTo>
                  <a:pt x="301752" y="37337"/>
                </a:lnTo>
                <a:lnTo>
                  <a:pt x="301752" y="66985"/>
                </a:lnTo>
                <a:lnTo>
                  <a:pt x="302513" y="68580"/>
                </a:lnTo>
                <a:lnTo>
                  <a:pt x="355092" y="762"/>
                </a:lnTo>
                <a:close/>
              </a:path>
              <a:path w="355600" h="179070">
                <a:moveTo>
                  <a:pt x="301752" y="37337"/>
                </a:moveTo>
                <a:lnTo>
                  <a:pt x="293369" y="19812"/>
                </a:lnTo>
                <a:lnTo>
                  <a:pt x="281880" y="25392"/>
                </a:lnTo>
                <a:lnTo>
                  <a:pt x="290243" y="42897"/>
                </a:lnTo>
                <a:lnTo>
                  <a:pt x="301752" y="37337"/>
                </a:lnTo>
                <a:close/>
              </a:path>
              <a:path w="355600" h="179070">
                <a:moveTo>
                  <a:pt x="301752" y="66985"/>
                </a:moveTo>
                <a:lnTo>
                  <a:pt x="301752" y="37337"/>
                </a:lnTo>
                <a:lnTo>
                  <a:pt x="290243" y="42897"/>
                </a:lnTo>
                <a:lnTo>
                  <a:pt x="301752" y="66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79555" y="3573526"/>
            <a:ext cx="1802764" cy="838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7030A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原始状态图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204470" algn="ctr">
              <a:lnSpc>
                <a:spcPct val="100000"/>
              </a:lnSpc>
              <a:spcBef>
                <a:spcPts val="750"/>
              </a:spcBef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1/0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26517" y="4172965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6316992" y="4163440"/>
          <a:ext cx="2466975" cy="1924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92075">
                        <a:lnSpc>
                          <a:spcPts val="2015"/>
                        </a:lnSpc>
                        <a:tabLst>
                          <a:tab pos="473075" algn="l"/>
                        </a:tabLst>
                      </a:pPr>
                      <a:r>
                        <a:rPr sz="3000" b="1" spc="-7" baseline="-33000" dirty="0">
                          <a:latin typeface="Times New Roman" panose="02020503050405090304"/>
                          <a:cs typeface="Times New Roman" panose="02020503050405090304"/>
                        </a:rPr>
                        <a:t>S	</a:t>
                      </a: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X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654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460">
                <a:tc>
                  <a:txBody>
                    <a:bodyPr/>
                    <a:lstStyle/>
                    <a:p>
                      <a:pPr marL="75565">
                        <a:lnSpc>
                          <a:spcPts val="250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250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/0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ts val="250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baseline="-21000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/0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55">
                <a:tc>
                  <a:txBody>
                    <a:bodyPr/>
                    <a:lstStyle/>
                    <a:p>
                      <a:pPr marL="76200">
                        <a:lnSpc>
                          <a:spcPts val="242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242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/0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ts val="242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baseline="-21000" dirty="0">
                          <a:latin typeface="Times New Roman" panose="02020503050405090304"/>
                          <a:cs typeface="Times New Roman" panose="02020503050405090304"/>
                        </a:rPr>
                        <a:t>2</a:t>
                      </a: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/0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302">
                <a:tc>
                  <a:txBody>
                    <a:bodyPr/>
                    <a:lstStyle/>
                    <a:p>
                      <a:pPr marL="76200">
                        <a:lnSpc>
                          <a:spcPts val="2430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2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2430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/0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ts val="2430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baseline="-21000" dirty="0">
                          <a:latin typeface="Times New Roman" panose="02020503050405090304"/>
                          <a:cs typeface="Times New Roman" panose="02020503050405090304"/>
                        </a:rPr>
                        <a:t>3</a:t>
                      </a: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/1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marL="76200">
                        <a:lnSpc>
                          <a:spcPts val="242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3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242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/0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ts val="242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baseline="-21000" dirty="0">
                          <a:latin typeface="Times New Roman" panose="02020503050405090304"/>
                          <a:cs typeface="Times New Roman" panose="02020503050405090304"/>
                        </a:rPr>
                        <a:t>3</a:t>
                      </a: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/1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37060" y="85181"/>
            <a:ext cx="5716270" cy="1257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69160">
              <a:lnSpc>
                <a:spcPct val="147000"/>
              </a:lnSpc>
            </a:pPr>
            <a:r>
              <a:rPr spc="-5" dirty="0">
                <a:latin typeface="Times New Roman" panose="02020503050405090304"/>
                <a:cs typeface="Times New Roman" panose="02020503050405090304"/>
              </a:rPr>
              <a:t>“</a:t>
            </a:r>
            <a:r>
              <a:rPr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111</a:t>
            </a:r>
            <a:r>
              <a:rPr spc="-5" dirty="0">
                <a:latin typeface="Times New Roman" panose="02020503050405090304"/>
                <a:cs typeface="Times New Roman" panose="02020503050405090304"/>
              </a:rPr>
              <a:t>”</a:t>
            </a:r>
            <a:r>
              <a:rPr spc="-5" dirty="0"/>
              <a:t>序列检测器设计  </a:t>
            </a:r>
            <a:r>
              <a:rPr dirty="0">
                <a:solidFill>
                  <a:srgbClr val="0070C0"/>
                </a:solidFill>
              </a:rPr>
              <a:t>解</a:t>
            </a:r>
            <a:r>
              <a:rPr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: (1)</a:t>
            </a:r>
            <a:r>
              <a:rPr spc="-70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pc="-5" dirty="0">
                <a:solidFill>
                  <a:srgbClr val="0070C0"/>
                </a:solidFill>
              </a:rPr>
              <a:t>建立原始状态图、原始状态表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567555" y="3608585"/>
            <a:ext cx="1802764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spc="-5" dirty="0">
                <a:solidFill>
                  <a:srgbClr val="7030A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原始状态表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/>
      <p:bldP spid="28" grpId="0" animBg="1"/>
      <p:bldP spid="3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024" y="3768933"/>
            <a:ext cx="5018405" cy="2640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710565">
              <a:lnSpc>
                <a:spcPct val="120000"/>
              </a:lnSpc>
            </a:pP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状态</a:t>
            </a:r>
            <a:r>
              <a:rPr sz="2800" b="1" spc="-5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="1" spc="-7" baseline="-20000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和</a:t>
            </a:r>
            <a:r>
              <a:rPr sz="2800" b="1" spc="-5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="1" spc="-7" baseline="-20000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3 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在相同的输入下  有相同的输出，而次态也相同，  称</a:t>
            </a:r>
            <a:r>
              <a:rPr sz="2800" b="1" spc="-5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="1" spc="-7" baseline="-20000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和</a:t>
            </a:r>
            <a:r>
              <a:rPr sz="2800" b="1" spc="-5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="1" spc="-7" baseline="-20000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3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两个状态等价。等价状  态仅需保留一个。 这里，去除  </a:t>
            </a:r>
            <a:r>
              <a:rPr sz="2800" b="1" spc="-5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="1" spc="-7" baseline="-20000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3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，保留</a:t>
            </a:r>
            <a:r>
              <a:rPr sz="2800" b="1" spc="-5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="1" spc="-7" baseline="-20000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800" b="1" spc="-55" dirty="0">
                <a:latin typeface="Microsoft JhengHei" panose="020B0604030504040204" charset="-120"/>
                <a:cs typeface="Microsoft JhengHei" panose="020B0604030504040204" charset="-120"/>
              </a:rPr>
              <a:t> 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可得简化状态图。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096" y="959088"/>
            <a:ext cx="195389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(2)</a:t>
            </a:r>
            <a:r>
              <a:rPr sz="2800" b="1" spc="-8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状态化简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48507" y="3922776"/>
            <a:ext cx="249554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0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3027" y="3922776"/>
            <a:ext cx="249554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1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00245" y="5446776"/>
            <a:ext cx="249554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1950" b="1" baseline="-21000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2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85001" y="3871976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190500" y="0"/>
                </a:moveTo>
                <a:lnTo>
                  <a:pt x="146841" y="6024"/>
                </a:lnTo>
                <a:lnTo>
                  <a:pt x="106752" y="23193"/>
                </a:lnTo>
                <a:lnTo>
                  <a:pt x="71380" y="50145"/>
                </a:lnTo>
                <a:lnTo>
                  <a:pt x="41871" y="85521"/>
                </a:lnTo>
                <a:lnTo>
                  <a:pt x="19374" y="127962"/>
                </a:lnTo>
                <a:lnTo>
                  <a:pt x="5034" y="176108"/>
                </a:lnTo>
                <a:lnTo>
                  <a:pt x="0" y="228600"/>
                </a:lnTo>
                <a:lnTo>
                  <a:pt x="5034" y="280851"/>
                </a:lnTo>
                <a:lnTo>
                  <a:pt x="19374" y="328904"/>
                </a:lnTo>
                <a:lnTo>
                  <a:pt x="41871" y="371358"/>
                </a:lnTo>
                <a:lnTo>
                  <a:pt x="71380" y="406814"/>
                </a:lnTo>
                <a:lnTo>
                  <a:pt x="106752" y="433873"/>
                </a:lnTo>
                <a:lnTo>
                  <a:pt x="146841" y="451135"/>
                </a:lnTo>
                <a:lnTo>
                  <a:pt x="190500" y="457200"/>
                </a:lnTo>
                <a:lnTo>
                  <a:pt x="234166" y="451135"/>
                </a:lnTo>
                <a:lnTo>
                  <a:pt x="274258" y="433873"/>
                </a:lnTo>
                <a:lnTo>
                  <a:pt x="309630" y="406814"/>
                </a:lnTo>
                <a:lnTo>
                  <a:pt x="339136" y="371358"/>
                </a:lnTo>
                <a:lnTo>
                  <a:pt x="361630" y="328904"/>
                </a:lnTo>
                <a:lnTo>
                  <a:pt x="375966" y="280851"/>
                </a:lnTo>
                <a:lnTo>
                  <a:pt x="381000" y="228600"/>
                </a:lnTo>
                <a:lnTo>
                  <a:pt x="375966" y="176108"/>
                </a:lnTo>
                <a:lnTo>
                  <a:pt x="361630" y="127962"/>
                </a:lnTo>
                <a:lnTo>
                  <a:pt x="339136" y="85521"/>
                </a:lnTo>
                <a:lnTo>
                  <a:pt x="309630" y="50145"/>
                </a:lnTo>
                <a:lnTo>
                  <a:pt x="274258" y="23193"/>
                </a:lnTo>
                <a:lnTo>
                  <a:pt x="234166" y="6024"/>
                </a:lnTo>
                <a:lnTo>
                  <a:pt x="1905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90001" y="3871976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190500" y="0"/>
                </a:moveTo>
                <a:lnTo>
                  <a:pt x="146841" y="6024"/>
                </a:lnTo>
                <a:lnTo>
                  <a:pt x="106752" y="23193"/>
                </a:lnTo>
                <a:lnTo>
                  <a:pt x="71380" y="50145"/>
                </a:lnTo>
                <a:lnTo>
                  <a:pt x="41871" y="85521"/>
                </a:lnTo>
                <a:lnTo>
                  <a:pt x="19374" y="127962"/>
                </a:lnTo>
                <a:lnTo>
                  <a:pt x="5034" y="176108"/>
                </a:lnTo>
                <a:lnTo>
                  <a:pt x="0" y="228600"/>
                </a:lnTo>
                <a:lnTo>
                  <a:pt x="5034" y="280851"/>
                </a:lnTo>
                <a:lnTo>
                  <a:pt x="19374" y="328904"/>
                </a:lnTo>
                <a:lnTo>
                  <a:pt x="41871" y="371358"/>
                </a:lnTo>
                <a:lnTo>
                  <a:pt x="71380" y="406814"/>
                </a:lnTo>
                <a:lnTo>
                  <a:pt x="106752" y="433873"/>
                </a:lnTo>
                <a:lnTo>
                  <a:pt x="146841" y="451135"/>
                </a:lnTo>
                <a:lnTo>
                  <a:pt x="190500" y="457200"/>
                </a:lnTo>
                <a:lnTo>
                  <a:pt x="234166" y="451135"/>
                </a:lnTo>
                <a:lnTo>
                  <a:pt x="274258" y="433873"/>
                </a:lnTo>
                <a:lnTo>
                  <a:pt x="309630" y="406814"/>
                </a:lnTo>
                <a:lnTo>
                  <a:pt x="339136" y="371358"/>
                </a:lnTo>
                <a:lnTo>
                  <a:pt x="361630" y="328904"/>
                </a:lnTo>
                <a:lnTo>
                  <a:pt x="375966" y="280851"/>
                </a:lnTo>
                <a:lnTo>
                  <a:pt x="381000" y="228600"/>
                </a:lnTo>
                <a:lnTo>
                  <a:pt x="375966" y="176108"/>
                </a:lnTo>
                <a:lnTo>
                  <a:pt x="361630" y="127962"/>
                </a:lnTo>
                <a:lnTo>
                  <a:pt x="339136" y="85521"/>
                </a:lnTo>
                <a:lnTo>
                  <a:pt x="309630" y="50145"/>
                </a:lnTo>
                <a:lnTo>
                  <a:pt x="274258" y="23193"/>
                </a:lnTo>
                <a:lnTo>
                  <a:pt x="234166" y="6024"/>
                </a:lnTo>
                <a:lnTo>
                  <a:pt x="1905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7993" y="5395976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190500" y="0"/>
                </a:moveTo>
                <a:lnTo>
                  <a:pt x="146833" y="6024"/>
                </a:lnTo>
                <a:lnTo>
                  <a:pt x="106741" y="23193"/>
                </a:lnTo>
                <a:lnTo>
                  <a:pt x="71369" y="50145"/>
                </a:lnTo>
                <a:lnTo>
                  <a:pt x="41863" y="85521"/>
                </a:lnTo>
                <a:lnTo>
                  <a:pt x="19369" y="127962"/>
                </a:lnTo>
                <a:lnTo>
                  <a:pt x="5033" y="176108"/>
                </a:lnTo>
                <a:lnTo>
                  <a:pt x="0" y="228600"/>
                </a:lnTo>
                <a:lnTo>
                  <a:pt x="5033" y="280851"/>
                </a:lnTo>
                <a:lnTo>
                  <a:pt x="19369" y="328904"/>
                </a:lnTo>
                <a:lnTo>
                  <a:pt x="41863" y="371358"/>
                </a:lnTo>
                <a:lnTo>
                  <a:pt x="71369" y="406814"/>
                </a:lnTo>
                <a:lnTo>
                  <a:pt x="106741" y="433873"/>
                </a:lnTo>
                <a:lnTo>
                  <a:pt x="146833" y="451135"/>
                </a:lnTo>
                <a:lnTo>
                  <a:pt x="190500" y="457200"/>
                </a:lnTo>
                <a:lnTo>
                  <a:pt x="234158" y="451135"/>
                </a:lnTo>
                <a:lnTo>
                  <a:pt x="274247" y="433873"/>
                </a:lnTo>
                <a:lnTo>
                  <a:pt x="309619" y="406814"/>
                </a:lnTo>
                <a:lnTo>
                  <a:pt x="339128" y="371358"/>
                </a:lnTo>
                <a:lnTo>
                  <a:pt x="361625" y="328904"/>
                </a:lnTo>
                <a:lnTo>
                  <a:pt x="375965" y="280851"/>
                </a:lnTo>
                <a:lnTo>
                  <a:pt x="381000" y="228600"/>
                </a:lnTo>
                <a:lnTo>
                  <a:pt x="375965" y="176108"/>
                </a:lnTo>
                <a:lnTo>
                  <a:pt x="361625" y="127962"/>
                </a:lnTo>
                <a:lnTo>
                  <a:pt x="339128" y="85521"/>
                </a:lnTo>
                <a:lnTo>
                  <a:pt x="309619" y="50145"/>
                </a:lnTo>
                <a:lnTo>
                  <a:pt x="274247" y="23193"/>
                </a:lnTo>
                <a:lnTo>
                  <a:pt x="234158" y="6024"/>
                </a:lnTo>
                <a:lnTo>
                  <a:pt x="1905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86396" y="3986276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32153" y="47244"/>
                </a:moveTo>
                <a:lnTo>
                  <a:pt x="1232153" y="28194"/>
                </a:lnTo>
                <a:lnTo>
                  <a:pt x="0" y="28194"/>
                </a:lnTo>
                <a:lnTo>
                  <a:pt x="0" y="47244"/>
                </a:lnTo>
                <a:lnTo>
                  <a:pt x="1232153" y="47244"/>
                </a:lnTo>
                <a:close/>
              </a:path>
              <a:path w="1295400" h="76200">
                <a:moveTo>
                  <a:pt x="1295400" y="38100"/>
                </a:moveTo>
                <a:lnTo>
                  <a:pt x="1219200" y="0"/>
                </a:lnTo>
                <a:lnTo>
                  <a:pt x="1219200" y="28194"/>
                </a:lnTo>
                <a:lnTo>
                  <a:pt x="1232153" y="28194"/>
                </a:lnTo>
                <a:lnTo>
                  <a:pt x="1232153" y="69723"/>
                </a:lnTo>
                <a:lnTo>
                  <a:pt x="1295400" y="38100"/>
                </a:lnTo>
                <a:close/>
              </a:path>
              <a:path w="1295400" h="76200">
                <a:moveTo>
                  <a:pt x="1232153" y="69723"/>
                </a:moveTo>
                <a:lnTo>
                  <a:pt x="1232153" y="47244"/>
                </a:lnTo>
                <a:lnTo>
                  <a:pt x="1219200" y="47244"/>
                </a:lnTo>
                <a:lnTo>
                  <a:pt x="1219200" y="76200"/>
                </a:lnTo>
                <a:lnTo>
                  <a:pt x="12321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86396" y="4138676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76200" y="28194"/>
                </a:moveTo>
                <a:lnTo>
                  <a:pt x="76200" y="0"/>
                </a:lnTo>
                <a:lnTo>
                  <a:pt x="0" y="38100"/>
                </a:lnTo>
                <a:lnTo>
                  <a:pt x="64007" y="70103"/>
                </a:lnTo>
                <a:lnTo>
                  <a:pt x="64007" y="28194"/>
                </a:lnTo>
                <a:lnTo>
                  <a:pt x="76200" y="28194"/>
                </a:lnTo>
                <a:close/>
              </a:path>
              <a:path w="1295400" h="76200">
                <a:moveTo>
                  <a:pt x="1295400" y="47244"/>
                </a:moveTo>
                <a:lnTo>
                  <a:pt x="1295400" y="28194"/>
                </a:lnTo>
                <a:lnTo>
                  <a:pt x="64007" y="28194"/>
                </a:lnTo>
                <a:lnTo>
                  <a:pt x="64007" y="47244"/>
                </a:lnTo>
                <a:lnTo>
                  <a:pt x="1295400" y="47244"/>
                </a:lnTo>
                <a:close/>
              </a:path>
              <a:path w="1295400" h="76200">
                <a:moveTo>
                  <a:pt x="76200" y="76200"/>
                </a:moveTo>
                <a:lnTo>
                  <a:pt x="76200" y="47244"/>
                </a:lnTo>
                <a:lnTo>
                  <a:pt x="64007" y="47244"/>
                </a:lnTo>
                <a:lnTo>
                  <a:pt x="64007" y="7010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48993" y="4399279"/>
            <a:ext cx="693420" cy="996950"/>
          </a:xfrm>
          <a:custGeom>
            <a:avLst/>
            <a:gdLst/>
            <a:ahLst/>
            <a:cxnLst/>
            <a:rect l="l" t="t" r="r" b="b"/>
            <a:pathLst>
              <a:path w="693420" h="996950">
                <a:moveTo>
                  <a:pt x="35292" y="928501"/>
                </a:moveTo>
                <a:lnTo>
                  <a:pt x="11430" y="912114"/>
                </a:lnTo>
                <a:lnTo>
                  <a:pt x="0" y="996696"/>
                </a:lnTo>
                <a:lnTo>
                  <a:pt x="28181" y="981167"/>
                </a:lnTo>
                <a:lnTo>
                  <a:pt x="28181" y="938784"/>
                </a:lnTo>
                <a:lnTo>
                  <a:pt x="35292" y="928501"/>
                </a:lnTo>
                <a:close/>
              </a:path>
              <a:path w="693420" h="996950">
                <a:moveTo>
                  <a:pt x="50645" y="939044"/>
                </a:moveTo>
                <a:lnTo>
                  <a:pt x="35292" y="928501"/>
                </a:lnTo>
                <a:lnTo>
                  <a:pt x="28181" y="938784"/>
                </a:lnTo>
                <a:lnTo>
                  <a:pt x="43434" y="949452"/>
                </a:lnTo>
                <a:lnTo>
                  <a:pt x="50645" y="939044"/>
                </a:lnTo>
                <a:close/>
              </a:path>
              <a:path w="693420" h="996950">
                <a:moveTo>
                  <a:pt x="74675" y="955548"/>
                </a:moveTo>
                <a:lnTo>
                  <a:pt x="50645" y="939044"/>
                </a:lnTo>
                <a:lnTo>
                  <a:pt x="43434" y="949452"/>
                </a:lnTo>
                <a:lnTo>
                  <a:pt x="28181" y="938784"/>
                </a:lnTo>
                <a:lnTo>
                  <a:pt x="28181" y="981167"/>
                </a:lnTo>
                <a:lnTo>
                  <a:pt x="74675" y="955548"/>
                </a:lnTo>
                <a:close/>
              </a:path>
              <a:path w="693420" h="996950">
                <a:moveTo>
                  <a:pt x="693407" y="11430"/>
                </a:moveTo>
                <a:lnTo>
                  <a:pt x="677405" y="0"/>
                </a:lnTo>
                <a:lnTo>
                  <a:pt x="35292" y="928501"/>
                </a:lnTo>
                <a:lnTo>
                  <a:pt x="50645" y="939044"/>
                </a:lnTo>
                <a:lnTo>
                  <a:pt x="693407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82193" y="4405376"/>
            <a:ext cx="693420" cy="920115"/>
          </a:xfrm>
          <a:custGeom>
            <a:avLst/>
            <a:gdLst/>
            <a:ahLst/>
            <a:cxnLst/>
            <a:rect l="l" t="t" r="r" b="b"/>
            <a:pathLst>
              <a:path w="693420" h="920114">
                <a:moveTo>
                  <a:pt x="76200" y="38100"/>
                </a:moveTo>
                <a:lnTo>
                  <a:pt x="0" y="0"/>
                </a:lnTo>
                <a:lnTo>
                  <a:pt x="15227" y="83820"/>
                </a:lnTo>
                <a:lnTo>
                  <a:pt x="30480" y="72382"/>
                </a:lnTo>
                <a:lnTo>
                  <a:pt x="30480" y="56387"/>
                </a:lnTo>
                <a:lnTo>
                  <a:pt x="45707" y="44958"/>
                </a:lnTo>
                <a:lnTo>
                  <a:pt x="53392" y="55202"/>
                </a:lnTo>
                <a:lnTo>
                  <a:pt x="76200" y="38100"/>
                </a:lnTo>
                <a:close/>
              </a:path>
              <a:path w="693420" h="920114">
                <a:moveTo>
                  <a:pt x="53392" y="55202"/>
                </a:moveTo>
                <a:lnTo>
                  <a:pt x="45707" y="44958"/>
                </a:lnTo>
                <a:lnTo>
                  <a:pt x="30480" y="56387"/>
                </a:lnTo>
                <a:lnTo>
                  <a:pt x="38159" y="66624"/>
                </a:lnTo>
                <a:lnTo>
                  <a:pt x="53392" y="55202"/>
                </a:lnTo>
                <a:close/>
              </a:path>
              <a:path w="693420" h="920114">
                <a:moveTo>
                  <a:pt x="38159" y="66624"/>
                </a:moveTo>
                <a:lnTo>
                  <a:pt x="30480" y="56387"/>
                </a:lnTo>
                <a:lnTo>
                  <a:pt x="30480" y="72382"/>
                </a:lnTo>
                <a:lnTo>
                  <a:pt x="38159" y="66624"/>
                </a:lnTo>
                <a:close/>
              </a:path>
              <a:path w="693420" h="920114">
                <a:moveTo>
                  <a:pt x="693407" y="908303"/>
                </a:moveTo>
                <a:lnTo>
                  <a:pt x="53392" y="55202"/>
                </a:lnTo>
                <a:lnTo>
                  <a:pt x="38159" y="66624"/>
                </a:lnTo>
                <a:lnTo>
                  <a:pt x="678180" y="919734"/>
                </a:lnTo>
                <a:lnTo>
                  <a:pt x="693407" y="908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63403" y="3784427"/>
            <a:ext cx="379730" cy="477520"/>
          </a:xfrm>
          <a:custGeom>
            <a:avLst/>
            <a:gdLst/>
            <a:ahLst/>
            <a:cxnLst/>
            <a:rect l="l" t="t" r="r" b="b"/>
            <a:pathLst>
              <a:path w="379729" h="477520">
                <a:moveTo>
                  <a:pt x="328273" y="62307"/>
                </a:moveTo>
                <a:lnTo>
                  <a:pt x="281746" y="22875"/>
                </a:lnTo>
                <a:lnTo>
                  <a:pt x="239291" y="5416"/>
                </a:lnTo>
                <a:lnTo>
                  <a:pt x="194948" y="0"/>
                </a:lnTo>
                <a:lnTo>
                  <a:pt x="150766" y="6503"/>
                </a:lnTo>
                <a:lnTo>
                  <a:pt x="108797" y="24804"/>
                </a:lnTo>
                <a:lnTo>
                  <a:pt x="71089" y="54783"/>
                </a:lnTo>
                <a:lnTo>
                  <a:pt x="42178" y="90456"/>
                </a:lnTo>
                <a:lnTo>
                  <a:pt x="20772" y="130441"/>
                </a:lnTo>
                <a:lnTo>
                  <a:pt x="6751" y="173526"/>
                </a:lnTo>
                <a:lnTo>
                  <a:pt x="0" y="218502"/>
                </a:lnTo>
                <a:lnTo>
                  <a:pt x="399" y="264161"/>
                </a:lnTo>
                <a:lnTo>
                  <a:pt x="7831" y="309291"/>
                </a:lnTo>
                <a:lnTo>
                  <a:pt x="17800" y="337488"/>
                </a:lnTo>
                <a:lnTo>
                  <a:pt x="17800" y="254820"/>
                </a:lnTo>
                <a:lnTo>
                  <a:pt x="18468" y="215431"/>
                </a:lnTo>
                <a:lnTo>
                  <a:pt x="25277" y="176916"/>
                </a:lnTo>
                <a:lnTo>
                  <a:pt x="37668" y="140306"/>
                </a:lnTo>
                <a:lnTo>
                  <a:pt x="76957" y="76936"/>
                </a:lnTo>
                <a:lnTo>
                  <a:pt x="131859" y="33581"/>
                </a:lnTo>
                <a:lnTo>
                  <a:pt x="197900" y="18503"/>
                </a:lnTo>
                <a:lnTo>
                  <a:pt x="233700" y="24149"/>
                </a:lnTo>
                <a:lnTo>
                  <a:pt x="270606" y="39962"/>
                </a:lnTo>
                <a:lnTo>
                  <a:pt x="306535" y="65875"/>
                </a:lnTo>
                <a:lnTo>
                  <a:pt x="306535" y="65451"/>
                </a:lnTo>
                <a:lnTo>
                  <a:pt x="308059" y="66975"/>
                </a:lnTo>
                <a:lnTo>
                  <a:pt x="308059" y="67481"/>
                </a:lnTo>
                <a:lnTo>
                  <a:pt x="312019" y="72756"/>
                </a:lnTo>
                <a:lnTo>
                  <a:pt x="328273" y="62307"/>
                </a:lnTo>
                <a:close/>
              </a:path>
              <a:path w="379729" h="477520">
                <a:moveTo>
                  <a:pt x="379699" y="329103"/>
                </a:moveTo>
                <a:lnTo>
                  <a:pt x="362173" y="322245"/>
                </a:lnTo>
                <a:lnTo>
                  <a:pt x="342773" y="364526"/>
                </a:lnTo>
                <a:lnTo>
                  <a:pt x="319020" y="398743"/>
                </a:lnTo>
                <a:lnTo>
                  <a:pt x="291799" y="425074"/>
                </a:lnTo>
                <a:lnTo>
                  <a:pt x="261998" y="443699"/>
                </a:lnTo>
                <a:lnTo>
                  <a:pt x="230501" y="454796"/>
                </a:lnTo>
                <a:lnTo>
                  <a:pt x="198195" y="458544"/>
                </a:lnTo>
                <a:lnTo>
                  <a:pt x="165967" y="455123"/>
                </a:lnTo>
                <a:lnTo>
                  <a:pt x="105285" y="427486"/>
                </a:lnTo>
                <a:lnTo>
                  <a:pt x="55544" y="373318"/>
                </a:lnTo>
                <a:lnTo>
                  <a:pt x="36992" y="336732"/>
                </a:lnTo>
                <a:lnTo>
                  <a:pt x="23833" y="294051"/>
                </a:lnTo>
                <a:lnTo>
                  <a:pt x="17800" y="254820"/>
                </a:lnTo>
                <a:lnTo>
                  <a:pt x="17800" y="337488"/>
                </a:lnTo>
                <a:lnTo>
                  <a:pt x="45280" y="392560"/>
                </a:lnTo>
                <a:lnTo>
                  <a:pt x="71460" y="423879"/>
                </a:lnTo>
                <a:lnTo>
                  <a:pt x="101342" y="448155"/>
                </a:lnTo>
                <a:lnTo>
                  <a:pt x="168398" y="475078"/>
                </a:lnTo>
                <a:lnTo>
                  <a:pt x="203669" y="477475"/>
                </a:lnTo>
                <a:lnTo>
                  <a:pt x="238832" y="472330"/>
                </a:lnTo>
                <a:lnTo>
                  <a:pt x="272935" y="459518"/>
                </a:lnTo>
                <a:lnTo>
                  <a:pt x="305025" y="438914"/>
                </a:lnTo>
                <a:lnTo>
                  <a:pt x="334151" y="410393"/>
                </a:lnTo>
                <a:lnTo>
                  <a:pt x="359360" y="373831"/>
                </a:lnTo>
                <a:lnTo>
                  <a:pt x="379699" y="329103"/>
                </a:lnTo>
                <a:close/>
              </a:path>
              <a:path w="379729" h="477520">
                <a:moveTo>
                  <a:pt x="335503" y="114870"/>
                </a:moveTo>
                <a:lnTo>
                  <a:pt x="335503" y="71547"/>
                </a:lnTo>
                <a:lnTo>
                  <a:pt x="320263" y="83739"/>
                </a:lnTo>
                <a:lnTo>
                  <a:pt x="312019" y="72756"/>
                </a:lnTo>
                <a:lnTo>
                  <a:pt x="289009" y="87549"/>
                </a:lnTo>
                <a:lnTo>
                  <a:pt x="335503" y="114870"/>
                </a:lnTo>
                <a:close/>
              </a:path>
              <a:path w="379729" h="477520">
                <a:moveTo>
                  <a:pt x="308059" y="66975"/>
                </a:moveTo>
                <a:lnTo>
                  <a:pt x="306535" y="65451"/>
                </a:lnTo>
                <a:lnTo>
                  <a:pt x="307230" y="66377"/>
                </a:lnTo>
                <a:lnTo>
                  <a:pt x="308059" y="66975"/>
                </a:lnTo>
                <a:close/>
              </a:path>
              <a:path w="379729" h="477520">
                <a:moveTo>
                  <a:pt x="307230" y="66377"/>
                </a:moveTo>
                <a:lnTo>
                  <a:pt x="306535" y="65451"/>
                </a:lnTo>
                <a:lnTo>
                  <a:pt x="306535" y="65875"/>
                </a:lnTo>
                <a:lnTo>
                  <a:pt x="307230" y="66377"/>
                </a:lnTo>
                <a:close/>
              </a:path>
              <a:path w="379729" h="477520">
                <a:moveTo>
                  <a:pt x="308059" y="67481"/>
                </a:moveTo>
                <a:lnTo>
                  <a:pt x="308059" y="66975"/>
                </a:lnTo>
                <a:lnTo>
                  <a:pt x="307230" y="66377"/>
                </a:lnTo>
                <a:lnTo>
                  <a:pt x="308059" y="67481"/>
                </a:lnTo>
                <a:close/>
              </a:path>
              <a:path w="379729" h="477520">
                <a:moveTo>
                  <a:pt x="335503" y="71547"/>
                </a:moveTo>
                <a:lnTo>
                  <a:pt x="328273" y="62307"/>
                </a:lnTo>
                <a:lnTo>
                  <a:pt x="312019" y="72756"/>
                </a:lnTo>
                <a:lnTo>
                  <a:pt x="320263" y="83739"/>
                </a:lnTo>
                <a:lnTo>
                  <a:pt x="335503" y="71547"/>
                </a:lnTo>
                <a:close/>
              </a:path>
              <a:path w="379729" h="477520">
                <a:moveTo>
                  <a:pt x="362923" y="130983"/>
                </a:moveTo>
                <a:lnTo>
                  <a:pt x="353017" y="46401"/>
                </a:lnTo>
                <a:lnTo>
                  <a:pt x="328273" y="62307"/>
                </a:lnTo>
                <a:lnTo>
                  <a:pt x="335503" y="71547"/>
                </a:lnTo>
                <a:lnTo>
                  <a:pt x="335503" y="114870"/>
                </a:lnTo>
                <a:lnTo>
                  <a:pt x="362923" y="130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233290" y="4806660"/>
            <a:ext cx="349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1/0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04664" y="5889394"/>
            <a:ext cx="349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1/1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4412" y="4806660"/>
            <a:ext cx="349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0/0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72813" y="3755897"/>
            <a:ext cx="407034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1/0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69215">
              <a:lnSpc>
                <a:spcPct val="100000"/>
              </a:lnSpc>
              <a:spcBef>
                <a:spcPts val="745"/>
              </a:spcBef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0/0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94307" y="3908145"/>
            <a:ext cx="349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0/0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99793" y="5111408"/>
            <a:ext cx="4489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X/Z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56529" y="5891276"/>
            <a:ext cx="478155" cy="381635"/>
          </a:xfrm>
          <a:custGeom>
            <a:avLst/>
            <a:gdLst/>
            <a:ahLst/>
            <a:cxnLst/>
            <a:rect l="l" t="t" r="r" b="b"/>
            <a:pathLst>
              <a:path w="478154" h="381635">
                <a:moveTo>
                  <a:pt x="72874" y="67671"/>
                </a:moveTo>
                <a:lnTo>
                  <a:pt x="62597" y="51684"/>
                </a:lnTo>
                <a:lnTo>
                  <a:pt x="54136" y="58674"/>
                </a:lnTo>
                <a:lnTo>
                  <a:pt x="53374" y="58674"/>
                </a:lnTo>
                <a:lnTo>
                  <a:pt x="53374" y="59436"/>
                </a:lnTo>
                <a:lnTo>
                  <a:pt x="52612" y="59436"/>
                </a:lnTo>
                <a:lnTo>
                  <a:pt x="24554" y="98509"/>
                </a:lnTo>
                <a:lnTo>
                  <a:pt x="7324" y="137119"/>
                </a:lnTo>
                <a:lnTo>
                  <a:pt x="0" y="174738"/>
                </a:lnTo>
                <a:lnTo>
                  <a:pt x="1657" y="210836"/>
                </a:lnTo>
                <a:lnTo>
                  <a:pt x="11376" y="244884"/>
                </a:lnTo>
                <a:lnTo>
                  <a:pt x="20541" y="261996"/>
                </a:lnTo>
                <a:lnTo>
                  <a:pt x="20541" y="203315"/>
                </a:lnTo>
                <a:lnTo>
                  <a:pt x="21521" y="157180"/>
                </a:lnTo>
                <a:lnTo>
                  <a:pt x="37060" y="112638"/>
                </a:lnTo>
                <a:lnTo>
                  <a:pt x="65566" y="74432"/>
                </a:lnTo>
                <a:lnTo>
                  <a:pt x="65566" y="73151"/>
                </a:lnTo>
                <a:lnTo>
                  <a:pt x="72874" y="67671"/>
                </a:lnTo>
                <a:close/>
              </a:path>
              <a:path w="478154" h="381635">
                <a:moveTo>
                  <a:pt x="458780" y="259004"/>
                </a:moveTo>
                <a:lnTo>
                  <a:pt x="458780" y="180657"/>
                </a:lnTo>
                <a:lnTo>
                  <a:pt x="455630" y="212885"/>
                </a:lnTo>
                <a:lnTo>
                  <a:pt x="445480" y="244204"/>
                </a:lnTo>
                <a:lnTo>
                  <a:pt x="404774" y="300537"/>
                </a:lnTo>
                <a:lnTo>
                  <a:pt x="374515" y="323761"/>
                </a:lnTo>
                <a:lnTo>
                  <a:pt x="337850" y="342498"/>
                </a:lnTo>
                <a:lnTo>
                  <a:pt x="294928" y="355854"/>
                </a:lnTo>
                <a:lnTo>
                  <a:pt x="245100" y="361552"/>
                </a:lnTo>
                <a:lnTo>
                  <a:pt x="194552" y="357907"/>
                </a:lnTo>
                <a:lnTo>
                  <a:pt x="145676" y="344784"/>
                </a:lnTo>
                <a:lnTo>
                  <a:pt x="100866" y="322046"/>
                </a:lnTo>
                <a:lnTo>
                  <a:pt x="62518" y="289560"/>
                </a:lnTo>
                <a:lnTo>
                  <a:pt x="34185" y="248342"/>
                </a:lnTo>
                <a:lnTo>
                  <a:pt x="20541" y="203315"/>
                </a:lnTo>
                <a:lnTo>
                  <a:pt x="20541" y="261996"/>
                </a:lnTo>
                <a:lnTo>
                  <a:pt x="51305" y="304719"/>
                </a:lnTo>
                <a:lnTo>
                  <a:pt x="112410" y="350010"/>
                </a:lnTo>
                <a:lnTo>
                  <a:pt x="148597" y="365881"/>
                </a:lnTo>
                <a:lnTo>
                  <a:pt x="187311" y="376529"/>
                </a:lnTo>
                <a:lnTo>
                  <a:pt x="227630" y="381427"/>
                </a:lnTo>
                <a:lnTo>
                  <a:pt x="268631" y="380045"/>
                </a:lnTo>
                <a:lnTo>
                  <a:pt x="309393" y="371856"/>
                </a:lnTo>
                <a:lnTo>
                  <a:pt x="354518" y="356071"/>
                </a:lnTo>
                <a:lnTo>
                  <a:pt x="392811" y="334656"/>
                </a:lnTo>
                <a:lnTo>
                  <a:pt x="424154" y="308565"/>
                </a:lnTo>
                <a:lnTo>
                  <a:pt x="448427" y="278749"/>
                </a:lnTo>
                <a:lnTo>
                  <a:pt x="458780" y="259004"/>
                </a:lnTo>
                <a:close/>
              </a:path>
              <a:path w="478154" h="381635">
                <a:moveTo>
                  <a:pt x="131098" y="17525"/>
                </a:moveTo>
                <a:lnTo>
                  <a:pt x="46516" y="26670"/>
                </a:lnTo>
                <a:lnTo>
                  <a:pt x="62597" y="51684"/>
                </a:lnTo>
                <a:lnTo>
                  <a:pt x="71662" y="44196"/>
                </a:lnTo>
                <a:lnTo>
                  <a:pt x="83854" y="59436"/>
                </a:lnTo>
                <a:lnTo>
                  <a:pt x="83854" y="84751"/>
                </a:lnTo>
                <a:lnTo>
                  <a:pt x="87664" y="90677"/>
                </a:lnTo>
                <a:lnTo>
                  <a:pt x="131098" y="17525"/>
                </a:lnTo>
                <a:close/>
              </a:path>
              <a:path w="478154" h="381635">
                <a:moveTo>
                  <a:pt x="83854" y="59436"/>
                </a:moveTo>
                <a:lnTo>
                  <a:pt x="71662" y="44196"/>
                </a:lnTo>
                <a:lnTo>
                  <a:pt x="62597" y="51684"/>
                </a:lnTo>
                <a:lnTo>
                  <a:pt x="72874" y="67671"/>
                </a:lnTo>
                <a:lnTo>
                  <a:pt x="83854" y="59436"/>
                </a:lnTo>
                <a:close/>
              </a:path>
              <a:path w="478154" h="381635">
                <a:moveTo>
                  <a:pt x="67090" y="72389"/>
                </a:moveTo>
                <a:lnTo>
                  <a:pt x="65566" y="73151"/>
                </a:lnTo>
                <a:lnTo>
                  <a:pt x="65566" y="74432"/>
                </a:lnTo>
                <a:lnTo>
                  <a:pt x="67090" y="72389"/>
                </a:lnTo>
                <a:close/>
              </a:path>
              <a:path w="478154" h="381635">
                <a:moveTo>
                  <a:pt x="83854" y="84751"/>
                </a:moveTo>
                <a:lnTo>
                  <a:pt x="83854" y="59436"/>
                </a:lnTo>
                <a:lnTo>
                  <a:pt x="72874" y="67671"/>
                </a:lnTo>
                <a:lnTo>
                  <a:pt x="83854" y="84751"/>
                </a:lnTo>
                <a:close/>
              </a:path>
              <a:path w="478154" h="381635">
                <a:moveTo>
                  <a:pt x="477648" y="176481"/>
                </a:moveTo>
                <a:lnTo>
                  <a:pt x="459610" y="107147"/>
                </a:lnTo>
                <a:lnTo>
                  <a:pt x="438979" y="74991"/>
                </a:lnTo>
                <a:lnTo>
                  <a:pt x="410449" y="45779"/>
                </a:lnTo>
                <a:lnTo>
                  <a:pt x="373901" y="20464"/>
                </a:lnTo>
                <a:lnTo>
                  <a:pt x="329218" y="0"/>
                </a:lnTo>
                <a:lnTo>
                  <a:pt x="322347" y="18287"/>
                </a:lnTo>
                <a:lnTo>
                  <a:pt x="364321" y="37186"/>
                </a:lnTo>
                <a:lnTo>
                  <a:pt x="398402" y="60542"/>
                </a:lnTo>
                <a:lnTo>
                  <a:pt x="424740" y="87462"/>
                </a:lnTo>
                <a:lnTo>
                  <a:pt x="443483" y="117051"/>
                </a:lnTo>
                <a:lnTo>
                  <a:pt x="454780" y="148414"/>
                </a:lnTo>
                <a:lnTo>
                  <a:pt x="458780" y="180657"/>
                </a:lnTo>
                <a:lnTo>
                  <a:pt x="458780" y="259004"/>
                </a:lnTo>
                <a:lnTo>
                  <a:pt x="465513" y="246161"/>
                </a:lnTo>
                <a:lnTo>
                  <a:pt x="475293" y="211754"/>
                </a:lnTo>
                <a:lnTo>
                  <a:pt x="477648" y="176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19430" y="0"/>
            <a:ext cx="6346825" cy="751840"/>
          </a:xfrm>
          <a:prstGeom prst="rect">
            <a:avLst/>
          </a:prstGeom>
        </p:spPr>
        <p:txBody>
          <a:bodyPr vert="horz" wrap="square" lIns="0" tIns="321753" rIns="0" bIns="0" rtlCol="0">
            <a:spAutoFit/>
          </a:bodyPr>
          <a:lstStyle/>
          <a:p>
            <a:pPr marL="2251710">
              <a:lnSpc>
                <a:spcPct val="100000"/>
              </a:lnSpc>
            </a:pPr>
            <a:r>
              <a:rPr spc="-5" dirty="0">
                <a:latin typeface="Times New Roman" panose="02020503050405090304"/>
                <a:cs typeface="Times New Roman" panose="02020503050405090304"/>
                <a:sym typeface="+mn-ea"/>
              </a:rPr>
              <a:t>“</a:t>
            </a:r>
            <a:r>
              <a:rPr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  <a:sym typeface="+mn-ea"/>
              </a:rPr>
              <a:t>111</a:t>
            </a:r>
            <a:r>
              <a:rPr spc="-5" dirty="0">
                <a:latin typeface="Times New Roman" panose="02020503050405090304"/>
                <a:cs typeface="Times New Roman" panose="02020503050405090304"/>
                <a:sym typeface="+mn-ea"/>
              </a:rPr>
              <a:t>”</a:t>
            </a:r>
            <a:r>
              <a:rPr spc="-5" dirty="0">
                <a:sym typeface="+mn-ea"/>
              </a:rPr>
              <a:t>序列检测器设计</a:t>
            </a:r>
            <a:endParaRPr spc="-5" dirty="0"/>
          </a:p>
        </p:txBody>
      </p:sp>
      <p:sp>
        <p:nvSpPr>
          <p:cNvPr id="23" name="object 23"/>
          <p:cNvSpPr/>
          <p:nvPr/>
        </p:nvSpPr>
        <p:spPr>
          <a:xfrm>
            <a:off x="962037" y="1553972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952512" y="1544447"/>
          <a:ext cx="2447925" cy="1924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92075">
                        <a:lnSpc>
                          <a:spcPts val="2010"/>
                        </a:lnSpc>
                        <a:tabLst>
                          <a:tab pos="473075" algn="l"/>
                        </a:tabLst>
                      </a:pPr>
                      <a:r>
                        <a:rPr sz="3000" b="1" spc="-7" baseline="-33000" dirty="0">
                          <a:latin typeface="Times New Roman" panose="02020503050405090304"/>
                          <a:cs typeface="Times New Roman" panose="02020503050405090304"/>
                        </a:rPr>
                        <a:t>S	</a:t>
                      </a: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X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668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654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460">
                <a:tc>
                  <a:txBody>
                    <a:bodyPr/>
                    <a:lstStyle/>
                    <a:p>
                      <a:pPr marL="75565">
                        <a:lnSpc>
                          <a:spcPts val="250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250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/0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ts val="250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baseline="-21000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/0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marL="76200">
                        <a:lnSpc>
                          <a:spcPts val="242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242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/0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ts val="242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baseline="-21000" dirty="0">
                          <a:latin typeface="Times New Roman" panose="02020503050405090304"/>
                          <a:cs typeface="Times New Roman" panose="02020503050405090304"/>
                        </a:rPr>
                        <a:t>2</a:t>
                      </a: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/0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 marL="76200">
                        <a:lnSpc>
                          <a:spcPts val="2425"/>
                        </a:lnSpc>
                      </a:pPr>
                      <a:r>
                        <a:rPr sz="2400" b="1" spc="-5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2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2425"/>
                        </a:lnSpc>
                      </a:pPr>
                      <a:r>
                        <a:rPr sz="2400" b="1" spc="-5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r>
                        <a:rPr sz="2400" b="1" spc="-5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/0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ts val="2425"/>
                        </a:lnSpc>
                      </a:pPr>
                      <a:r>
                        <a:rPr sz="2400" b="1" spc="-5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baseline="-21000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3</a:t>
                      </a:r>
                      <a:r>
                        <a:rPr sz="2400" b="1" spc="-5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/1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43">
                <a:tc>
                  <a:txBody>
                    <a:bodyPr/>
                    <a:lstStyle/>
                    <a:p>
                      <a:pPr marL="76200">
                        <a:lnSpc>
                          <a:spcPts val="2425"/>
                        </a:lnSpc>
                      </a:pPr>
                      <a:r>
                        <a:rPr sz="2400" b="1" spc="-5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3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820" algn="ctr">
                        <a:lnSpc>
                          <a:spcPts val="2425"/>
                        </a:lnSpc>
                      </a:pPr>
                      <a:r>
                        <a:rPr sz="2400" b="1" spc="-5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r>
                        <a:rPr sz="2400" b="1" spc="-5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/0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ts val="2425"/>
                        </a:lnSpc>
                      </a:pPr>
                      <a:r>
                        <a:rPr sz="2400" b="1" spc="-5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baseline="-21000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3</a:t>
                      </a:r>
                      <a:r>
                        <a:rPr sz="2400" b="1" spc="-5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/1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537096" y="2760217"/>
            <a:ext cx="261620" cy="63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sz="1800" b="1" spc="-10" dirty="0">
                <a:solidFill>
                  <a:srgbClr val="FF0000"/>
                </a:solidFill>
                <a:latin typeface="方正姚体" panose="02010601030101010101" charset="-122"/>
                <a:cs typeface="方正姚体" panose="02010601030101010101" charset="-122"/>
              </a:rPr>
              <a:t>√</a:t>
            </a:r>
            <a:endParaRPr sz="1800">
              <a:latin typeface="方正姚体" panose="02010601030101010101" charset="-122"/>
              <a:cs typeface="方正姚体" panose="02010601030101010101" charset="-122"/>
            </a:endParaRPr>
          </a:p>
          <a:p>
            <a:pPr marL="12700">
              <a:lnSpc>
                <a:spcPts val="2135"/>
              </a:lnSpc>
              <a:spcBef>
                <a:spcPts val="675"/>
              </a:spcBef>
            </a:pPr>
            <a:r>
              <a:rPr sz="1800" b="1" spc="-10" dirty="0">
                <a:solidFill>
                  <a:srgbClr val="FF0000"/>
                </a:solidFill>
                <a:latin typeface="方正姚体" panose="02010601030101010101" charset="-122"/>
                <a:cs typeface="方正姚体" panose="02010601030101010101" charset="-122"/>
              </a:rPr>
              <a:t>√</a:t>
            </a:r>
            <a:endParaRPr sz="1800">
              <a:latin typeface="方正姚体" panose="02010601030101010101" charset="-122"/>
              <a:cs typeface="方正姚体" panose="02010601030101010101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35421" y="1486916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80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6025896" y="1477391"/>
          <a:ext cx="2466975" cy="1924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1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92075">
                        <a:lnSpc>
                          <a:spcPts val="2015"/>
                        </a:lnSpc>
                        <a:tabLst>
                          <a:tab pos="473075" algn="l"/>
                        </a:tabLst>
                      </a:pPr>
                      <a:r>
                        <a:rPr sz="3000" b="1" spc="-7" baseline="-33000" dirty="0">
                          <a:latin typeface="Times New Roman" panose="02020503050405090304"/>
                          <a:cs typeface="Times New Roman" panose="02020503050405090304"/>
                        </a:rPr>
                        <a:t>S	</a:t>
                      </a: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X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47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92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pPr marL="76835" indent="-635">
                        <a:lnSpc>
                          <a:spcPts val="2500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76835" marR="320675">
                        <a:lnSpc>
                          <a:spcPts val="2880"/>
                        </a:lnSpc>
                        <a:spcBef>
                          <a:spcPts val="90"/>
                        </a:spcBef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baseline="-21000" dirty="0">
                          <a:latin typeface="Times New Roman" panose="02020503050405090304"/>
                          <a:cs typeface="Times New Roman" panose="02020503050405090304"/>
                        </a:rPr>
                        <a:t>1  </a:t>
                      </a:r>
                      <a:r>
                        <a:rPr sz="2400" b="1" spc="-5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baseline="-21000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2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2500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/0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186055" marR="268605">
                        <a:lnSpc>
                          <a:spcPts val="2880"/>
                        </a:lnSpc>
                        <a:spcBef>
                          <a:spcPts val="90"/>
                        </a:spcBef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baseline="-21000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/0  </a:t>
                      </a:r>
                      <a:r>
                        <a:rPr sz="2400" b="1" spc="-5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baseline="-21000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r>
                        <a:rPr sz="2400" b="1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/0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2500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baseline="-21000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/0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  <a:p>
                      <a:pPr marL="237490">
                        <a:lnSpc>
                          <a:spcPts val="2880"/>
                        </a:lnSpc>
                        <a:spcBef>
                          <a:spcPts val="90"/>
                        </a:spcBef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baseline="-21000" dirty="0">
                          <a:latin typeface="Times New Roman" panose="02020503050405090304"/>
                          <a:cs typeface="Times New Roman" panose="02020503050405090304"/>
                        </a:rPr>
                        <a:t>2</a:t>
                      </a: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/0  </a:t>
                      </a:r>
                      <a:r>
                        <a:rPr sz="2400" b="1" spc="-5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baseline="-21000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2</a:t>
                      </a:r>
                      <a:r>
                        <a:rPr sz="2400" b="1" spc="-5" dirty="0">
                          <a:solidFill>
                            <a:srgbClr val="7030A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/1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bject 28"/>
          <p:cNvSpPr/>
          <p:nvPr/>
        </p:nvSpPr>
        <p:spPr>
          <a:xfrm>
            <a:off x="4272165" y="2770123"/>
            <a:ext cx="1200150" cy="190500"/>
          </a:xfrm>
          <a:custGeom>
            <a:avLst/>
            <a:gdLst/>
            <a:ahLst/>
            <a:cxnLst/>
            <a:rect l="l" t="t" r="r" b="b"/>
            <a:pathLst>
              <a:path w="1200150" h="190500">
                <a:moveTo>
                  <a:pt x="1041653" y="126491"/>
                </a:moveTo>
                <a:lnTo>
                  <a:pt x="1041653" y="63245"/>
                </a:lnTo>
                <a:lnTo>
                  <a:pt x="0" y="63245"/>
                </a:lnTo>
                <a:lnTo>
                  <a:pt x="0" y="126491"/>
                </a:lnTo>
                <a:lnTo>
                  <a:pt x="1041653" y="126491"/>
                </a:lnTo>
                <a:close/>
              </a:path>
              <a:path w="1200150" h="190500">
                <a:moveTo>
                  <a:pt x="1200150" y="95249"/>
                </a:moveTo>
                <a:lnTo>
                  <a:pt x="1009650" y="0"/>
                </a:lnTo>
                <a:lnTo>
                  <a:pt x="1009650" y="63245"/>
                </a:lnTo>
                <a:lnTo>
                  <a:pt x="1041653" y="63245"/>
                </a:lnTo>
                <a:lnTo>
                  <a:pt x="1041653" y="174497"/>
                </a:lnTo>
                <a:lnTo>
                  <a:pt x="1200150" y="95249"/>
                </a:lnTo>
                <a:close/>
              </a:path>
              <a:path w="1200150" h="190500">
                <a:moveTo>
                  <a:pt x="1041653" y="174497"/>
                </a:moveTo>
                <a:lnTo>
                  <a:pt x="1041653" y="126491"/>
                </a:lnTo>
                <a:lnTo>
                  <a:pt x="1009650" y="126491"/>
                </a:lnTo>
                <a:lnTo>
                  <a:pt x="1009650" y="190499"/>
                </a:lnTo>
                <a:lnTo>
                  <a:pt x="1041653" y="174497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1905" y="3675126"/>
            <a:ext cx="280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4908" y="3675126"/>
            <a:ext cx="280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3452" y="5199124"/>
            <a:ext cx="280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68411" y="3624326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190500" y="0"/>
                </a:moveTo>
                <a:lnTo>
                  <a:pt x="146837" y="6024"/>
                </a:lnTo>
                <a:lnTo>
                  <a:pt x="106746" y="23193"/>
                </a:lnTo>
                <a:lnTo>
                  <a:pt x="71374" y="50145"/>
                </a:lnTo>
                <a:lnTo>
                  <a:pt x="41867" y="85521"/>
                </a:lnTo>
                <a:lnTo>
                  <a:pt x="19372" y="127962"/>
                </a:lnTo>
                <a:lnTo>
                  <a:pt x="5034" y="176108"/>
                </a:lnTo>
                <a:lnTo>
                  <a:pt x="0" y="228600"/>
                </a:lnTo>
                <a:lnTo>
                  <a:pt x="5034" y="280851"/>
                </a:lnTo>
                <a:lnTo>
                  <a:pt x="19372" y="328904"/>
                </a:lnTo>
                <a:lnTo>
                  <a:pt x="41867" y="371358"/>
                </a:lnTo>
                <a:lnTo>
                  <a:pt x="71374" y="406814"/>
                </a:lnTo>
                <a:lnTo>
                  <a:pt x="106746" y="433873"/>
                </a:lnTo>
                <a:lnTo>
                  <a:pt x="146837" y="451135"/>
                </a:lnTo>
                <a:lnTo>
                  <a:pt x="190500" y="457200"/>
                </a:lnTo>
                <a:lnTo>
                  <a:pt x="234162" y="451135"/>
                </a:lnTo>
                <a:lnTo>
                  <a:pt x="274253" y="433873"/>
                </a:lnTo>
                <a:lnTo>
                  <a:pt x="309625" y="406814"/>
                </a:lnTo>
                <a:lnTo>
                  <a:pt x="339132" y="371358"/>
                </a:lnTo>
                <a:lnTo>
                  <a:pt x="361627" y="328904"/>
                </a:lnTo>
                <a:lnTo>
                  <a:pt x="375965" y="280851"/>
                </a:lnTo>
                <a:lnTo>
                  <a:pt x="381000" y="228600"/>
                </a:lnTo>
                <a:lnTo>
                  <a:pt x="375965" y="176108"/>
                </a:lnTo>
                <a:lnTo>
                  <a:pt x="361627" y="127962"/>
                </a:lnTo>
                <a:lnTo>
                  <a:pt x="339132" y="85521"/>
                </a:lnTo>
                <a:lnTo>
                  <a:pt x="309625" y="50145"/>
                </a:lnTo>
                <a:lnTo>
                  <a:pt x="274253" y="23193"/>
                </a:lnTo>
                <a:lnTo>
                  <a:pt x="234162" y="6024"/>
                </a:lnTo>
                <a:lnTo>
                  <a:pt x="1905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73411" y="3624326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190500" y="0"/>
                </a:moveTo>
                <a:lnTo>
                  <a:pt x="146837" y="6024"/>
                </a:lnTo>
                <a:lnTo>
                  <a:pt x="106746" y="23193"/>
                </a:lnTo>
                <a:lnTo>
                  <a:pt x="71374" y="50145"/>
                </a:lnTo>
                <a:lnTo>
                  <a:pt x="41867" y="85521"/>
                </a:lnTo>
                <a:lnTo>
                  <a:pt x="19372" y="127962"/>
                </a:lnTo>
                <a:lnTo>
                  <a:pt x="5034" y="176108"/>
                </a:lnTo>
                <a:lnTo>
                  <a:pt x="0" y="228600"/>
                </a:lnTo>
                <a:lnTo>
                  <a:pt x="5034" y="280851"/>
                </a:lnTo>
                <a:lnTo>
                  <a:pt x="19372" y="328904"/>
                </a:lnTo>
                <a:lnTo>
                  <a:pt x="41867" y="371358"/>
                </a:lnTo>
                <a:lnTo>
                  <a:pt x="71374" y="406814"/>
                </a:lnTo>
                <a:lnTo>
                  <a:pt x="106746" y="433873"/>
                </a:lnTo>
                <a:lnTo>
                  <a:pt x="146837" y="451135"/>
                </a:lnTo>
                <a:lnTo>
                  <a:pt x="190500" y="457200"/>
                </a:lnTo>
                <a:lnTo>
                  <a:pt x="234162" y="451135"/>
                </a:lnTo>
                <a:lnTo>
                  <a:pt x="274253" y="433873"/>
                </a:lnTo>
                <a:lnTo>
                  <a:pt x="309625" y="406814"/>
                </a:lnTo>
                <a:lnTo>
                  <a:pt x="339132" y="371358"/>
                </a:lnTo>
                <a:lnTo>
                  <a:pt x="361627" y="328904"/>
                </a:lnTo>
                <a:lnTo>
                  <a:pt x="375965" y="280851"/>
                </a:lnTo>
                <a:lnTo>
                  <a:pt x="381000" y="228600"/>
                </a:lnTo>
                <a:lnTo>
                  <a:pt x="375965" y="176108"/>
                </a:lnTo>
                <a:lnTo>
                  <a:pt x="361627" y="127962"/>
                </a:lnTo>
                <a:lnTo>
                  <a:pt x="339132" y="85521"/>
                </a:lnTo>
                <a:lnTo>
                  <a:pt x="309625" y="50145"/>
                </a:lnTo>
                <a:lnTo>
                  <a:pt x="274253" y="23193"/>
                </a:lnTo>
                <a:lnTo>
                  <a:pt x="234162" y="6024"/>
                </a:lnTo>
                <a:lnTo>
                  <a:pt x="1905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51391" y="5148326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190500" y="0"/>
                </a:moveTo>
                <a:lnTo>
                  <a:pt x="146837" y="6024"/>
                </a:lnTo>
                <a:lnTo>
                  <a:pt x="106746" y="23193"/>
                </a:lnTo>
                <a:lnTo>
                  <a:pt x="71374" y="50145"/>
                </a:lnTo>
                <a:lnTo>
                  <a:pt x="41867" y="85521"/>
                </a:lnTo>
                <a:lnTo>
                  <a:pt x="19372" y="127962"/>
                </a:lnTo>
                <a:lnTo>
                  <a:pt x="5034" y="176108"/>
                </a:lnTo>
                <a:lnTo>
                  <a:pt x="0" y="228600"/>
                </a:lnTo>
                <a:lnTo>
                  <a:pt x="5034" y="280851"/>
                </a:lnTo>
                <a:lnTo>
                  <a:pt x="19372" y="328904"/>
                </a:lnTo>
                <a:lnTo>
                  <a:pt x="41867" y="371358"/>
                </a:lnTo>
                <a:lnTo>
                  <a:pt x="71374" y="406814"/>
                </a:lnTo>
                <a:lnTo>
                  <a:pt x="106746" y="433873"/>
                </a:lnTo>
                <a:lnTo>
                  <a:pt x="146837" y="451135"/>
                </a:lnTo>
                <a:lnTo>
                  <a:pt x="190500" y="457200"/>
                </a:lnTo>
                <a:lnTo>
                  <a:pt x="234162" y="451135"/>
                </a:lnTo>
                <a:lnTo>
                  <a:pt x="274253" y="433873"/>
                </a:lnTo>
                <a:lnTo>
                  <a:pt x="309625" y="406814"/>
                </a:lnTo>
                <a:lnTo>
                  <a:pt x="339132" y="371358"/>
                </a:lnTo>
                <a:lnTo>
                  <a:pt x="361627" y="328904"/>
                </a:lnTo>
                <a:lnTo>
                  <a:pt x="375965" y="280851"/>
                </a:lnTo>
                <a:lnTo>
                  <a:pt x="381000" y="228600"/>
                </a:lnTo>
                <a:lnTo>
                  <a:pt x="375965" y="176108"/>
                </a:lnTo>
                <a:lnTo>
                  <a:pt x="361627" y="127962"/>
                </a:lnTo>
                <a:lnTo>
                  <a:pt x="339132" y="85521"/>
                </a:lnTo>
                <a:lnTo>
                  <a:pt x="309625" y="50145"/>
                </a:lnTo>
                <a:lnTo>
                  <a:pt x="274253" y="23193"/>
                </a:lnTo>
                <a:lnTo>
                  <a:pt x="234162" y="6024"/>
                </a:lnTo>
                <a:lnTo>
                  <a:pt x="1905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70569" y="3738626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31391" y="47244"/>
                </a:moveTo>
                <a:lnTo>
                  <a:pt x="1231391" y="28194"/>
                </a:lnTo>
                <a:lnTo>
                  <a:pt x="0" y="28194"/>
                </a:lnTo>
                <a:lnTo>
                  <a:pt x="0" y="47244"/>
                </a:lnTo>
                <a:lnTo>
                  <a:pt x="1231391" y="47244"/>
                </a:lnTo>
                <a:close/>
              </a:path>
              <a:path w="1295400" h="76200">
                <a:moveTo>
                  <a:pt x="1295399" y="38100"/>
                </a:moveTo>
                <a:lnTo>
                  <a:pt x="1219199" y="0"/>
                </a:lnTo>
                <a:lnTo>
                  <a:pt x="1219199" y="28194"/>
                </a:lnTo>
                <a:lnTo>
                  <a:pt x="1231391" y="28194"/>
                </a:lnTo>
                <a:lnTo>
                  <a:pt x="1231391" y="70103"/>
                </a:lnTo>
                <a:lnTo>
                  <a:pt x="1295399" y="38100"/>
                </a:lnTo>
                <a:close/>
              </a:path>
              <a:path w="1295400" h="76200">
                <a:moveTo>
                  <a:pt x="1231391" y="70103"/>
                </a:moveTo>
                <a:lnTo>
                  <a:pt x="1231391" y="47244"/>
                </a:lnTo>
                <a:lnTo>
                  <a:pt x="1219199" y="47244"/>
                </a:lnTo>
                <a:lnTo>
                  <a:pt x="1219199" y="76200"/>
                </a:lnTo>
                <a:lnTo>
                  <a:pt x="1231391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70569" y="3891026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76200" y="28194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8194"/>
                </a:lnTo>
                <a:lnTo>
                  <a:pt x="76200" y="28194"/>
                </a:lnTo>
                <a:close/>
              </a:path>
              <a:path w="1295400" h="76200">
                <a:moveTo>
                  <a:pt x="1295399" y="47244"/>
                </a:moveTo>
                <a:lnTo>
                  <a:pt x="1295399" y="28194"/>
                </a:lnTo>
                <a:lnTo>
                  <a:pt x="63246" y="28194"/>
                </a:lnTo>
                <a:lnTo>
                  <a:pt x="63246" y="47244"/>
                </a:lnTo>
                <a:lnTo>
                  <a:pt x="1295399" y="47244"/>
                </a:lnTo>
                <a:close/>
              </a:path>
              <a:path w="1295400" h="76200">
                <a:moveTo>
                  <a:pt x="76200" y="76200"/>
                </a:moveTo>
                <a:lnTo>
                  <a:pt x="76200" y="47244"/>
                </a:lnTo>
                <a:lnTo>
                  <a:pt x="63246" y="47244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32391" y="4151629"/>
            <a:ext cx="693420" cy="996950"/>
          </a:xfrm>
          <a:custGeom>
            <a:avLst/>
            <a:gdLst/>
            <a:ahLst/>
            <a:cxnLst/>
            <a:rect l="l" t="t" r="r" b="b"/>
            <a:pathLst>
              <a:path w="693420" h="996950">
                <a:moveTo>
                  <a:pt x="35460" y="928288"/>
                </a:moveTo>
                <a:lnTo>
                  <a:pt x="12191" y="912114"/>
                </a:lnTo>
                <a:lnTo>
                  <a:pt x="0" y="996696"/>
                </a:lnTo>
                <a:lnTo>
                  <a:pt x="28193" y="981160"/>
                </a:lnTo>
                <a:lnTo>
                  <a:pt x="28193" y="938784"/>
                </a:lnTo>
                <a:lnTo>
                  <a:pt x="35460" y="928288"/>
                </a:lnTo>
                <a:close/>
              </a:path>
              <a:path w="693420" h="996950">
                <a:moveTo>
                  <a:pt x="51248" y="939262"/>
                </a:moveTo>
                <a:lnTo>
                  <a:pt x="35460" y="928288"/>
                </a:lnTo>
                <a:lnTo>
                  <a:pt x="28193" y="938784"/>
                </a:lnTo>
                <a:lnTo>
                  <a:pt x="44195" y="949452"/>
                </a:lnTo>
                <a:lnTo>
                  <a:pt x="51248" y="939262"/>
                </a:lnTo>
                <a:close/>
              </a:path>
              <a:path w="693420" h="996950">
                <a:moveTo>
                  <a:pt x="74675" y="955548"/>
                </a:moveTo>
                <a:lnTo>
                  <a:pt x="51248" y="939262"/>
                </a:lnTo>
                <a:lnTo>
                  <a:pt x="44195" y="949452"/>
                </a:lnTo>
                <a:lnTo>
                  <a:pt x="28193" y="938784"/>
                </a:lnTo>
                <a:lnTo>
                  <a:pt x="28193" y="981160"/>
                </a:lnTo>
                <a:lnTo>
                  <a:pt x="74675" y="955548"/>
                </a:lnTo>
                <a:close/>
              </a:path>
              <a:path w="693420" h="996950">
                <a:moveTo>
                  <a:pt x="693419" y="11430"/>
                </a:moveTo>
                <a:lnTo>
                  <a:pt x="678179" y="0"/>
                </a:lnTo>
                <a:lnTo>
                  <a:pt x="35460" y="928288"/>
                </a:lnTo>
                <a:lnTo>
                  <a:pt x="51248" y="939262"/>
                </a:lnTo>
                <a:lnTo>
                  <a:pt x="693419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65591" y="4157726"/>
            <a:ext cx="693420" cy="920115"/>
          </a:xfrm>
          <a:custGeom>
            <a:avLst/>
            <a:gdLst/>
            <a:ahLst/>
            <a:cxnLst/>
            <a:rect l="l" t="t" r="r" b="b"/>
            <a:pathLst>
              <a:path w="693419" h="920114">
                <a:moveTo>
                  <a:pt x="76200" y="38100"/>
                </a:moveTo>
                <a:lnTo>
                  <a:pt x="0" y="0"/>
                </a:lnTo>
                <a:lnTo>
                  <a:pt x="15240" y="83820"/>
                </a:lnTo>
                <a:lnTo>
                  <a:pt x="30480" y="72390"/>
                </a:lnTo>
                <a:lnTo>
                  <a:pt x="30480" y="56387"/>
                </a:lnTo>
                <a:lnTo>
                  <a:pt x="45720" y="44958"/>
                </a:lnTo>
                <a:lnTo>
                  <a:pt x="53402" y="55198"/>
                </a:lnTo>
                <a:lnTo>
                  <a:pt x="76200" y="38100"/>
                </a:lnTo>
                <a:close/>
              </a:path>
              <a:path w="693419" h="920114">
                <a:moveTo>
                  <a:pt x="53402" y="55198"/>
                </a:moveTo>
                <a:lnTo>
                  <a:pt x="45720" y="44958"/>
                </a:lnTo>
                <a:lnTo>
                  <a:pt x="30480" y="56387"/>
                </a:lnTo>
                <a:lnTo>
                  <a:pt x="38162" y="66628"/>
                </a:lnTo>
                <a:lnTo>
                  <a:pt x="53402" y="55198"/>
                </a:lnTo>
                <a:close/>
              </a:path>
              <a:path w="693419" h="920114">
                <a:moveTo>
                  <a:pt x="38162" y="66628"/>
                </a:moveTo>
                <a:lnTo>
                  <a:pt x="30480" y="56387"/>
                </a:lnTo>
                <a:lnTo>
                  <a:pt x="30480" y="72390"/>
                </a:lnTo>
                <a:lnTo>
                  <a:pt x="38162" y="66628"/>
                </a:lnTo>
                <a:close/>
              </a:path>
              <a:path w="693419" h="920114">
                <a:moveTo>
                  <a:pt x="693419" y="908303"/>
                </a:moveTo>
                <a:lnTo>
                  <a:pt x="53402" y="55198"/>
                </a:lnTo>
                <a:lnTo>
                  <a:pt x="38162" y="66628"/>
                </a:lnTo>
                <a:lnTo>
                  <a:pt x="678179" y="919734"/>
                </a:lnTo>
                <a:lnTo>
                  <a:pt x="693419" y="908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45331" y="3536579"/>
            <a:ext cx="381635" cy="478155"/>
          </a:xfrm>
          <a:custGeom>
            <a:avLst/>
            <a:gdLst/>
            <a:ahLst/>
            <a:cxnLst/>
            <a:rect l="l" t="t" r="r" b="b"/>
            <a:pathLst>
              <a:path w="381635" h="478154">
                <a:moveTo>
                  <a:pt x="329748" y="62511"/>
                </a:moveTo>
                <a:lnTo>
                  <a:pt x="323258" y="54219"/>
                </a:lnTo>
                <a:lnTo>
                  <a:pt x="323258" y="53457"/>
                </a:lnTo>
                <a:lnTo>
                  <a:pt x="322496" y="53457"/>
                </a:lnTo>
                <a:lnTo>
                  <a:pt x="322496" y="52695"/>
                </a:lnTo>
                <a:lnTo>
                  <a:pt x="283417" y="24603"/>
                </a:lnTo>
                <a:lnTo>
                  <a:pt x="244798" y="7345"/>
                </a:lnTo>
                <a:lnTo>
                  <a:pt x="207168" y="0"/>
                </a:lnTo>
                <a:lnTo>
                  <a:pt x="171054" y="1643"/>
                </a:lnTo>
                <a:lnTo>
                  <a:pt x="105482" y="28206"/>
                </a:lnTo>
                <a:lnTo>
                  <a:pt x="52303" y="79653"/>
                </a:lnTo>
                <a:lnTo>
                  <a:pt x="31679" y="112401"/>
                </a:lnTo>
                <a:lnTo>
                  <a:pt x="15736" y="148603"/>
                </a:lnTo>
                <a:lnTo>
                  <a:pt x="5000" y="187335"/>
                </a:lnTo>
                <a:lnTo>
                  <a:pt x="0" y="227675"/>
                </a:lnTo>
                <a:lnTo>
                  <a:pt x="1262" y="268701"/>
                </a:lnTo>
                <a:lnTo>
                  <a:pt x="9314" y="309489"/>
                </a:lnTo>
                <a:lnTo>
                  <a:pt x="19655" y="338675"/>
                </a:lnTo>
                <a:lnTo>
                  <a:pt x="19655" y="255182"/>
                </a:lnTo>
                <a:lnTo>
                  <a:pt x="20062" y="215893"/>
                </a:lnTo>
                <a:lnTo>
                  <a:pt x="26721" y="177422"/>
                </a:lnTo>
                <a:lnTo>
                  <a:pt x="39051" y="140814"/>
                </a:lnTo>
                <a:lnTo>
                  <a:pt x="78405" y="77354"/>
                </a:lnTo>
                <a:lnTo>
                  <a:pt x="133484" y="33854"/>
                </a:lnTo>
                <a:lnTo>
                  <a:pt x="199651" y="18656"/>
                </a:lnTo>
                <a:lnTo>
                  <a:pt x="235443" y="24277"/>
                </a:lnTo>
                <a:lnTo>
                  <a:pt x="272266" y="40102"/>
                </a:lnTo>
                <a:lnTo>
                  <a:pt x="308018" y="66066"/>
                </a:lnTo>
                <a:lnTo>
                  <a:pt x="308018" y="65649"/>
                </a:lnTo>
                <a:lnTo>
                  <a:pt x="309542" y="67173"/>
                </a:lnTo>
                <a:lnTo>
                  <a:pt x="309542" y="67574"/>
                </a:lnTo>
                <a:lnTo>
                  <a:pt x="313701" y="72827"/>
                </a:lnTo>
                <a:lnTo>
                  <a:pt x="329748" y="62511"/>
                </a:lnTo>
                <a:close/>
              </a:path>
              <a:path w="381635" h="478154">
                <a:moveTo>
                  <a:pt x="381170" y="329301"/>
                </a:moveTo>
                <a:lnTo>
                  <a:pt x="363644" y="322443"/>
                </a:lnTo>
                <a:lnTo>
                  <a:pt x="344340" y="364675"/>
                </a:lnTo>
                <a:lnTo>
                  <a:pt x="320641" y="398871"/>
                </a:lnTo>
                <a:lnTo>
                  <a:pt x="293443" y="425203"/>
                </a:lnTo>
                <a:lnTo>
                  <a:pt x="263641" y="443846"/>
                </a:lnTo>
                <a:lnTo>
                  <a:pt x="232132" y="454973"/>
                </a:lnTo>
                <a:lnTo>
                  <a:pt x="199811" y="458757"/>
                </a:lnTo>
                <a:lnTo>
                  <a:pt x="167574" y="455372"/>
                </a:lnTo>
                <a:lnTo>
                  <a:pt x="106935" y="427792"/>
                </a:lnTo>
                <a:lnTo>
                  <a:pt x="57381" y="373621"/>
                </a:lnTo>
                <a:lnTo>
                  <a:pt x="39000" y="336998"/>
                </a:lnTo>
                <a:lnTo>
                  <a:pt x="26078" y="294249"/>
                </a:lnTo>
                <a:lnTo>
                  <a:pt x="19655" y="255182"/>
                </a:lnTo>
                <a:lnTo>
                  <a:pt x="19655" y="338675"/>
                </a:lnTo>
                <a:lnTo>
                  <a:pt x="46824" y="392742"/>
                </a:lnTo>
                <a:lnTo>
                  <a:pt x="73037" y="424061"/>
                </a:lnTo>
                <a:lnTo>
                  <a:pt x="102950" y="448340"/>
                </a:lnTo>
                <a:lnTo>
                  <a:pt x="170058" y="475277"/>
                </a:lnTo>
                <a:lnTo>
                  <a:pt x="205343" y="477682"/>
                </a:lnTo>
                <a:lnTo>
                  <a:pt x="240511" y="472544"/>
                </a:lnTo>
                <a:lnTo>
                  <a:pt x="274605" y="459737"/>
                </a:lnTo>
                <a:lnTo>
                  <a:pt x="306673" y="439135"/>
                </a:lnTo>
                <a:lnTo>
                  <a:pt x="335760" y="410612"/>
                </a:lnTo>
                <a:lnTo>
                  <a:pt x="360910" y="374043"/>
                </a:lnTo>
                <a:lnTo>
                  <a:pt x="381170" y="329301"/>
                </a:lnTo>
                <a:close/>
              </a:path>
              <a:path w="381635" h="478154">
                <a:moveTo>
                  <a:pt x="336974" y="115061"/>
                </a:moveTo>
                <a:lnTo>
                  <a:pt x="336974" y="71745"/>
                </a:lnTo>
                <a:lnTo>
                  <a:pt x="322496" y="83937"/>
                </a:lnTo>
                <a:lnTo>
                  <a:pt x="313701" y="72827"/>
                </a:lnTo>
                <a:lnTo>
                  <a:pt x="290492" y="87747"/>
                </a:lnTo>
                <a:lnTo>
                  <a:pt x="336974" y="115061"/>
                </a:lnTo>
                <a:close/>
              </a:path>
              <a:path w="381635" h="478154">
                <a:moveTo>
                  <a:pt x="309542" y="67173"/>
                </a:moveTo>
                <a:lnTo>
                  <a:pt x="308018" y="65649"/>
                </a:lnTo>
                <a:lnTo>
                  <a:pt x="308795" y="66630"/>
                </a:lnTo>
                <a:lnTo>
                  <a:pt x="309542" y="67173"/>
                </a:lnTo>
                <a:close/>
              </a:path>
              <a:path w="381635" h="478154">
                <a:moveTo>
                  <a:pt x="308795" y="66630"/>
                </a:moveTo>
                <a:lnTo>
                  <a:pt x="308018" y="65649"/>
                </a:lnTo>
                <a:lnTo>
                  <a:pt x="308018" y="66066"/>
                </a:lnTo>
                <a:lnTo>
                  <a:pt x="308795" y="66630"/>
                </a:lnTo>
                <a:close/>
              </a:path>
              <a:path w="381635" h="478154">
                <a:moveTo>
                  <a:pt x="309542" y="67574"/>
                </a:moveTo>
                <a:lnTo>
                  <a:pt x="309542" y="67173"/>
                </a:lnTo>
                <a:lnTo>
                  <a:pt x="308795" y="66630"/>
                </a:lnTo>
                <a:lnTo>
                  <a:pt x="309542" y="67574"/>
                </a:lnTo>
                <a:close/>
              </a:path>
              <a:path w="381635" h="478154">
                <a:moveTo>
                  <a:pt x="336974" y="71745"/>
                </a:moveTo>
                <a:lnTo>
                  <a:pt x="329748" y="62511"/>
                </a:lnTo>
                <a:lnTo>
                  <a:pt x="313701" y="72827"/>
                </a:lnTo>
                <a:lnTo>
                  <a:pt x="322496" y="83937"/>
                </a:lnTo>
                <a:lnTo>
                  <a:pt x="336974" y="71745"/>
                </a:lnTo>
                <a:close/>
              </a:path>
              <a:path w="381635" h="478154">
                <a:moveTo>
                  <a:pt x="364406" y="131181"/>
                </a:moveTo>
                <a:lnTo>
                  <a:pt x="354500" y="46599"/>
                </a:lnTo>
                <a:lnTo>
                  <a:pt x="329748" y="62511"/>
                </a:lnTo>
                <a:lnTo>
                  <a:pt x="336974" y="71745"/>
                </a:lnTo>
                <a:lnTo>
                  <a:pt x="336974" y="115061"/>
                </a:lnTo>
                <a:lnTo>
                  <a:pt x="364406" y="1311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16687" y="4559010"/>
            <a:ext cx="349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1/0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88062" y="5641744"/>
            <a:ext cx="349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1/1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17810" y="4559010"/>
            <a:ext cx="349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0/0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6211" y="3508247"/>
            <a:ext cx="407034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1/0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69215">
              <a:lnSpc>
                <a:spcPct val="100000"/>
              </a:lnSpc>
              <a:spcBef>
                <a:spcPts val="745"/>
              </a:spcBef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0/0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7705" y="3660495"/>
            <a:ext cx="349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0/0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3191" y="4863758"/>
            <a:ext cx="4489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X/Z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640180" y="5643626"/>
            <a:ext cx="478155" cy="380365"/>
          </a:xfrm>
          <a:custGeom>
            <a:avLst/>
            <a:gdLst/>
            <a:ahLst/>
            <a:cxnLst/>
            <a:rect l="l" t="t" r="r" b="b"/>
            <a:pathLst>
              <a:path w="478155" h="380364">
                <a:moveTo>
                  <a:pt x="72620" y="67671"/>
                </a:moveTo>
                <a:lnTo>
                  <a:pt x="62343" y="51684"/>
                </a:lnTo>
                <a:lnTo>
                  <a:pt x="53882" y="58674"/>
                </a:lnTo>
                <a:lnTo>
                  <a:pt x="53120" y="58674"/>
                </a:lnTo>
                <a:lnTo>
                  <a:pt x="53120" y="59436"/>
                </a:lnTo>
                <a:lnTo>
                  <a:pt x="52358" y="59436"/>
                </a:lnTo>
                <a:lnTo>
                  <a:pt x="22910" y="98529"/>
                </a:lnTo>
                <a:lnTo>
                  <a:pt x="5478" y="141065"/>
                </a:lnTo>
                <a:lnTo>
                  <a:pt x="0" y="185232"/>
                </a:lnTo>
                <a:lnTo>
                  <a:pt x="6410" y="229215"/>
                </a:lnTo>
                <a:lnTo>
                  <a:pt x="20526" y="261713"/>
                </a:lnTo>
                <a:lnTo>
                  <a:pt x="20526" y="203118"/>
                </a:lnTo>
                <a:lnTo>
                  <a:pt x="21415" y="157176"/>
                </a:lnTo>
                <a:lnTo>
                  <a:pt x="36843" y="112765"/>
                </a:lnTo>
                <a:lnTo>
                  <a:pt x="65312" y="74441"/>
                </a:lnTo>
                <a:lnTo>
                  <a:pt x="65312" y="73151"/>
                </a:lnTo>
                <a:lnTo>
                  <a:pt x="72620" y="67671"/>
                </a:lnTo>
                <a:close/>
              </a:path>
              <a:path w="478155" h="380364">
                <a:moveTo>
                  <a:pt x="458641" y="258891"/>
                </a:moveTo>
                <a:lnTo>
                  <a:pt x="458641" y="181410"/>
                </a:lnTo>
                <a:lnTo>
                  <a:pt x="455313" y="213666"/>
                </a:lnTo>
                <a:lnTo>
                  <a:pt x="444998" y="244974"/>
                </a:lnTo>
                <a:lnTo>
                  <a:pt x="404095" y="301154"/>
                </a:lnTo>
                <a:lnTo>
                  <a:pt x="337325" y="342761"/>
                </a:lnTo>
                <a:lnTo>
                  <a:pt x="294674" y="355853"/>
                </a:lnTo>
                <a:lnTo>
                  <a:pt x="244702" y="361554"/>
                </a:lnTo>
                <a:lnTo>
                  <a:pt x="194265" y="357896"/>
                </a:lnTo>
                <a:lnTo>
                  <a:pt x="145574" y="344758"/>
                </a:lnTo>
                <a:lnTo>
                  <a:pt x="100837" y="322019"/>
                </a:lnTo>
                <a:lnTo>
                  <a:pt x="62264" y="289560"/>
                </a:lnTo>
                <a:lnTo>
                  <a:pt x="34151" y="248081"/>
                </a:lnTo>
                <a:lnTo>
                  <a:pt x="20526" y="203118"/>
                </a:lnTo>
                <a:lnTo>
                  <a:pt x="20526" y="261713"/>
                </a:lnTo>
                <a:lnTo>
                  <a:pt x="54644" y="309372"/>
                </a:lnTo>
                <a:lnTo>
                  <a:pt x="90391" y="337957"/>
                </a:lnTo>
                <a:lnTo>
                  <a:pt x="130478" y="359240"/>
                </a:lnTo>
                <a:lnTo>
                  <a:pt x="173650" y="373246"/>
                </a:lnTo>
                <a:lnTo>
                  <a:pt x="218655" y="380000"/>
                </a:lnTo>
                <a:lnTo>
                  <a:pt x="264240" y="379528"/>
                </a:lnTo>
                <a:lnTo>
                  <a:pt x="309152" y="371856"/>
                </a:lnTo>
                <a:lnTo>
                  <a:pt x="354241" y="356113"/>
                </a:lnTo>
                <a:lnTo>
                  <a:pt x="392527" y="334716"/>
                </a:lnTo>
                <a:lnTo>
                  <a:pt x="423885" y="308623"/>
                </a:lnTo>
                <a:lnTo>
                  <a:pt x="448190" y="278791"/>
                </a:lnTo>
                <a:lnTo>
                  <a:pt x="458641" y="258891"/>
                </a:lnTo>
                <a:close/>
              </a:path>
              <a:path w="478155" h="380364">
                <a:moveTo>
                  <a:pt x="130844" y="17525"/>
                </a:moveTo>
                <a:lnTo>
                  <a:pt x="46262" y="26670"/>
                </a:lnTo>
                <a:lnTo>
                  <a:pt x="62343" y="51684"/>
                </a:lnTo>
                <a:lnTo>
                  <a:pt x="71408" y="44196"/>
                </a:lnTo>
                <a:lnTo>
                  <a:pt x="83600" y="59436"/>
                </a:lnTo>
                <a:lnTo>
                  <a:pt x="83600" y="84751"/>
                </a:lnTo>
                <a:lnTo>
                  <a:pt x="87410" y="90677"/>
                </a:lnTo>
                <a:lnTo>
                  <a:pt x="130844" y="17525"/>
                </a:lnTo>
                <a:close/>
              </a:path>
              <a:path w="478155" h="380364">
                <a:moveTo>
                  <a:pt x="83600" y="59436"/>
                </a:moveTo>
                <a:lnTo>
                  <a:pt x="71408" y="44196"/>
                </a:lnTo>
                <a:lnTo>
                  <a:pt x="62343" y="51684"/>
                </a:lnTo>
                <a:lnTo>
                  <a:pt x="72620" y="67671"/>
                </a:lnTo>
                <a:lnTo>
                  <a:pt x="83600" y="59436"/>
                </a:lnTo>
                <a:close/>
              </a:path>
              <a:path w="478155" h="380364">
                <a:moveTo>
                  <a:pt x="66836" y="72389"/>
                </a:moveTo>
                <a:lnTo>
                  <a:pt x="65312" y="73151"/>
                </a:lnTo>
                <a:lnTo>
                  <a:pt x="65312" y="74441"/>
                </a:lnTo>
                <a:lnTo>
                  <a:pt x="66836" y="72389"/>
                </a:lnTo>
                <a:close/>
              </a:path>
              <a:path w="478155" h="380364">
                <a:moveTo>
                  <a:pt x="83600" y="84751"/>
                </a:moveTo>
                <a:lnTo>
                  <a:pt x="83600" y="59436"/>
                </a:lnTo>
                <a:lnTo>
                  <a:pt x="72620" y="67671"/>
                </a:lnTo>
                <a:lnTo>
                  <a:pt x="83600" y="84751"/>
                </a:lnTo>
                <a:close/>
              </a:path>
              <a:path w="478155" h="380364">
                <a:moveTo>
                  <a:pt x="477541" y="176432"/>
                </a:moveTo>
                <a:lnTo>
                  <a:pt x="459556" y="107048"/>
                </a:lnTo>
                <a:lnTo>
                  <a:pt x="438923" y="74885"/>
                </a:lnTo>
                <a:lnTo>
                  <a:pt x="410363" y="45684"/>
                </a:lnTo>
                <a:lnTo>
                  <a:pt x="373752" y="20403"/>
                </a:lnTo>
                <a:lnTo>
                  <a:pt x="328964" y="0"/>
                </a:lnTo>
                <a:lnTo>
                  <a:pt x="322106" y="18287"/>
                </a:lnTo>
                <a:lnTo>
                  <a:pt x="364362" y="37362"/>
                </a:lnTo>
                <a:lnTo>
                  <a:pt x="398586" y="60879"/>
                </a:lnTo>
                <a:lnTo>
                  <a:pt x="424952" y="87941"/>
                </a:lnTo>
                <a:lnTo>
                  <a:pt x="443634" y="117649"/>
                </a:lnTo>
                <a:lnTo>
                  <a:pt x="454805" y="149105"/>
                </a:lnTo>
                <a:lnTo>
                  <a:pt x="458641" y="181410"/>
                </a:lnTo>
                <a:lnTo>
                  <a:pt x="458641" y="258891"/>
                </a:lnTo>
                <a:lnTo>
                  <a:pt x="465318" y="246176"/>
                </a:lnTo>
                <a:lnTo>
                  <a:pt x="475143" y="211738"/>
                </a:lnTo>
                <a:lnTo>
                  <a:pt x="477541" y="1764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664845" y="55245"/>
            <a:ext cx="6649720" cy="751840"/>
          </a:xfrm>
          <a:prstGeom prst="rect">
            <a:avLst/>
          </a:prstGeom>
        </p:spPr>
        <p:txBody>
          <a:bodyPr vert="horz" wrap="square" lIns="0" tIns="321753" rIns="0" bIns="0" rtlCol="0">
            <a:spAutoFit/>
          </a:bodyPr>
          <a:lstStyle/>
          <a:p>
            <a:pPr marL="2251710">
              <a:lnSpc>
                <a:spcPct val="100000"/>
              </a:lnSpc>
            </a:pPr>
            <a:r>
              <a:rPr spc="-5" dirty="0">
                <a:latin typeface="Times New Roman" panose="02020503050405090304"/>
                <a:cs typeface="Times New Roman" panose="02020503050405090304"/>
              </a:rPr>
              <a:t>“</a:t>
            </a:r>
            <a:r>
              <a:rPr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111</a:t>
            </a:r>
            <a:r>
              <a:rPr spc="-5" dirty="0">
                <a:latin typeface="Times New Roman" panose="02020503050405090304"/>
                <a:cs typeface="Times New Roman" panose="02020503050405090304"/>
              </a:rPr>
              <a:t>”</a:t>
            </a:r>
            <a:r>
              <a:rPr spc="-5" dirty="0"/>
              <a:t>序列检测器设计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209429" y="927100"/>
            <a:ext cx="8981440" cy="2436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(3)</a:t>
            </a:r>
            <a:r>
              <a:rPr sz="2800" b="1" spc="-8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状态编码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70280" marR="5080" indent="-711835">
              <a:lnSpc>
                <a:spcPct val="124000"/>
              </a:lnSpc>
              <a:spcBef>
                <a:spcPts val="580"/>
              </a:spcBef>
            </a:pP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3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个状态，需</a:t>
            </a:r>
            <a:r>
              <a:rPr sz="2800" b="1" spc="-10" dirty="0">
                <a:latin typeface="Microsoft JhengHei" panose="020B0604030504040204" charset="-120"/>
                <a:cs typeface="Microsoft JhengHei" panose="020B0604030504040204" charset="-120"/>
              </a:rPr>
              <a:t>要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个触发器，每个状态</a:t>
            </a: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用</a:t>
            </a:r>
            <a:r>
              <a:rPr sz="2800" b="1" spc="-10" dirty="0"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位二进制编</a:t>
            </a:r>
            <a:r>
              <a:rPr sz="2800" b="1" spc="-15" dirty="0">
                <a:latin typeface="Microsoft JhengHei" panose="020B0604030504040204" charset="-120"/>
                <a:cs typeface="Microsoft JhengHei" panose="020B0604030504040204" charset="-120"/>
              </a:rPr>
              <a:t>码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。    </a:t>
            </a:r>
            <a:r>
              <a:rPr sz="2800" b="1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S0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00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970280" marR="6914515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 S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01 </a:t>
            </a:r>
          </a:p>
          <a:p>
            <a:pPr marL="970280" marR="6914515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：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10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pic>
        <p:nvPicPr>
          <p:cNvPr id="28" name="图片 27" descr="屏幕快照 2021-02-25 下午9.53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280" y="3217545"/>
            <a:ext cx="2958465" cy="22987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87692" y="3357245"/>
          <a:ext cx="1857375" cy="1847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ts val="2105"/>
                        </a:lnSpc>
                      </a:pPr>
                      <a:r>
                        <a:rPr sz="3600" b="1" spc="-7" baseline="-16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600" b="1" spc="-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2105"/>
                        </a:lnSpc>
                      </a:pPr>
                      <a:r>
                        <a:rPr sz="3600" b="1" spc="-7" baseline="-16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600" b="1" spc="-5" dirty="0">
                          <a:latin typeface="Times New Roman" panose="02020503050405090304"/>
                          <a:cs typeface="Times New Roman" panose="02020503050405090304"/>
                        </a:rPr>
                        <a:t>n+1</a:t>
                      </a: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280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D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232">
                <a:tc>
                  <a:txBody>
                    <a:bodyPr/>
                    <a:lstStyle/>
                    <a:p>
                      <a:pPr marL="75565">
                        <a:lnSpc>
                          <a:spcPts val="268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ts val="268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630"/>
                        </a:lnSpc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845">
                <a:tc>
                  <a:txBody>
                    <a:bodyPr/>
                    <a:lstStyle/>
                    <a:p>
                      <a:pPr marL="75565">
                        <a:lnSpc>
                          <a:spcPts val="267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ts val="267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625"/>
                        </a:lnSpc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45">
                <a:tc>
                  <a:txBody>
                    <a:bodyPr/>
                    <a:lstStyle/>
                    <a:p>
                      <a:pPr marL="75565">
                        <a:lnSpc>
                          <a:spcPts val="267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ts val="267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625"/>
                        </a:lnSpc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76">
                <a:tc>
                  <a:txBody>
                    <a:bodyPr/>
                    <a:lstStyle/>
                    <a:p>
                      <a:pPr marL="75565">
                        <a:lnSpc>
                          <a:spcPts val="268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ts val="268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ts val="2625"/>
                        </a:lnSpc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67112" y="3344290"/>
          <a:ext cx="1857375" cy="1847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R="182245" algn="ctr">
                        <a:lnSpc>
                          <a:spcPts val="2105"/>
                        </a:lnSpc>
                      </a:pPr>
                      <a:r>
                        <a:rPr sz="3600" b="1" spc="-7" baseline="-16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600" b="1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2105"/>
                        </a:lnSpc>
                      </a:pPr>
                      <a:r>
                        <a:rPr sz="3600" b="1" spc="-7" baseline="-16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600" b="1" spc="-5" dirty="0">
                          <a:latin typeface="Times New Roman" panose="02020503050405090304"/>
                          <a:cs typeface="Times New Roman" panose="02020503050405090304"/>
                        </a:rPr>
                        <a:t>n+1</a:t>
                      </a: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280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T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642">
                <a:tc>
                  <a:txBody>
                    <a:bodyPr/>
                    <a:lstStyle/>
                    <a:p>
                      <a:pPr marR="227330" algn="ctr">
                        <a:lnSpc>
                          <a:spcPts val="268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ts val="268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2710"/>
                        </a:lnSpc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845">
                <a:tc>
                  <a:txBody>
                    <a:bodyPr/>
                    <a:lstStyle/>
                    <a:p>
                      <a:pPr marR="227330" algn="ctr">
                        <a:lnSpc>
                          <a:spcPts val="263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ts val="263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2660"/>
                        </a:lnSpc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45">
                <a:tc>
                  <a:txBody>
                    <a:bodyPr/>
                    <a:lstStyle/>
                    <a:p>
                      <a:pPr marR="227330" algn="ctr">
                        <a:lnSpc>
                          <a:spcPts val="263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ts val="263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2660"/>
                        </a:lnSpc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66">
                <a:tc>
                  <a:txBody>
                    <a:bodyPr/>
                    <a:lstStyle/>
                    <a:p>
                      <a:pPr marR="227330" algn="ctr">
                        <a:lnSpc>
                          <a:spcPts val="263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ts val="263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ts val="2660"/>
                        </a:lnSpc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7885" y="210820"/>
            <a:ext cx="8432800" cy="3035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0760">
              <a:lnSpc>
                <a:spcPct val="100000"/>
              </a:lnSpc>
            </a:pP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“</a:t>
            </a:r>
            <a:r>
              <a:rPr sz="2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111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”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序列检测器设计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955040" marR="5080" indent="-942975">
              <a:lnSpc>
                <a:spcPct val="138000"/>
              </a:lnSpc>
              <a:spcBef>
                <a:spcPts val="760"/>
              </a:spcBef>
            </a:pPr>
            <a:r>
              <a:rPr sz="2800" b="1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(4) 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选择触发器类型，求驱动方程和输出方程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;  </a:t>
            </a:r>
          </a:p>
          <a:p>
            <a:pPr marL="955040" marR="5080" indent="-942975">
              <a:lnSpc>
                <a:spcPct val="138000"/>
              </a:lnSpc>
              <a:spcBef>
                <a:spcPts val="760"/>
              </a:spcBef>
            </a:pP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        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当触发器选定以后，可根据状态表，对照触发器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R="3669665" algn="l">
              <a:lnSpc>
                <a:spcPct val="100000"/>
              </a:lnSpc>
              <a:spcBef>
                <a:spcPts val="175"/>
              </a:spcBef>
            </a:pP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 的</a:t>
            </a:r>
            <a:r>
              <a:rPr sz="2800" b="1" spc="-5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输入表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，求出驱动方程。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Times New Roman" panose="02020503050405090304"/>
              <a:cs typeface="Times New Roman" panose="02020503050405090304"/>
            </a:endParaRPr>
          </a:p>
          <a:p>
            <a:pPr marR="3724275" algn="l">
              <a:lnSpc>
                <a:spcPts val="3295"/>
              </a:lnSpc>
            </a:pPr>
            <a:r>
              <a:rPr sz="2800" b="1" spc="-5" dirty="0">
                <a:solidFill>
                  <a:srgbClr val="3333CC"/>
                </a:solidFill>
                <a:latin typeface="Microsoft JhengHei" panose="020B0604030504040204" charset="-120"/>
                <a:cs typeface="Microsoft JhengHei" panose="020B0604030504040204" charset="-120"/>
              </a:rPr>
              <a:t> 三种常用触发器的输入表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427" y="5588236"/>
            <a:ext cx="332422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7030A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下面以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JK</a:t>
            </a:r>
            <a:r>
              <a:rPr sz="2800" b="1" spc="-5" dirty="0">
                <a:solidFill>
                  <a:srgbClr val="7030A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触发器为例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pic>
        <p:nvPicPr>
          <p:cNvPr id="7" name="图片 6" descr="屏幕快照 2021-02-25 下午9.55.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25" y="3344545"/>
            <a:ext cx="2463800" cy="187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233" y="1020826"/>
            <a:ext cx="2663190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6735" algn="l"/>
              </a:tabLst>
            </a:pP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②	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=0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=1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457200">
              <a:lnSpc>
                <a:spcPct val="100000"/>
              </a:lnSpc>
            </a:pP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(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置</a:t>
            </a:r>
            <a:r>
              <a:rPr sz="28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信号有效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)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5219" y="2427223"/>
            <a:ext cx="533400" cy="914400"/>
          </a:xfrm>
          <a:custGeom>
            <a:avLst/>
            <a:gdLst/>
            <a:ahLst/>
            <a:cxnLst/>
            <a:rect l="l" t="t" r="r" b="b"/>
            <a:pathLst>
              <a:path w="533400" h="914400">
                <a:moveTo>
                  <a:pt x="0" y="0"/>
                </a:moveTo>
                <a:lnTo>
                  <a:pt x="0" y="914400"/>
                </a:lnTo>
                <a:lnTo>
                  <a:pt x="533400" y="914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08619" y="28844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2732"/>
                </a:lnTo>
                <a:lnTo>
                  <a:pt x="11048" y="64865"/>
                </a:lnTo>
                <a:lnTo>
                  <a:pt x="23145" y="73140"/>
                </a:lnTo>
                <a:lnTo>
                  <a:pt x="38100" y="76200"/>
                </a:lnTo>
                <a:lnTo>
                  <a:pt x="52732" y="73140"/>
                </a:lnTo>
                <a:lnTo>
                  <a:pt x="64865" y="64865"/>
                </a:lnTo>
                <a:lnTo>
                  <a:pt x="73140" y="52732"/>
                </a:lnTo>
                <a:lnTo>
                  <a:pt x="76200" y="38100"/>
                </a:lnTo>
                <a:lnTo>
                  <a:pt x="73140" y="23145"/>
                </a:lnTo>
                <a:lnTo>
                  <a:pt x="64865" y="11049"/>
                </a:lnTo>
                <a:lnTo>
                  <a:pt x="52732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84819" y="2903473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3820" y="2477770"/>
            <a:ext cx="63373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475" dirty="0">
                <a:latin typeface="微软雅黑" panose="020B0503020204020204" charset="-122"/>
                <a:cs typeface="微软雅黑" panose="020B0503020204020204" charset="-122"/>
              </a:rPr>
              <a:t>≥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75219" y="3646423"/>
            <a:ext cx="533400" cy="914400"/>
          </a:xfrm>
          <a:custGeom>
            <a:avLst/>
            <a:gdLst/>
            <a:ahLst/>
            <a:cxnLst/>
            <a:rect l="l" t="t" r="r" b="b"/>
            <a:pathLst>
              <a:path w="533400" h="914400">
                <a:moveTo>
                  <a:pt x="0" y="0"/>
                </a:moveTo>
                <a:lnTo>
                  <a:pt x="0" y="914400"/>
                </a:lnTo>
                <a:lnTo>
                  <a:pt x="533400" y="914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8619" y="41036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2732"/>
                </a:lnTo>
                <a:lnTo>
                  <a:pt x="11048" y="64865"/>
                </a:lnTo>
                <a:lnTo>
                  <a:pt x="23145" y="73140"/>
                </a:lnTo>
                <a:lnTo>
                  <a:pt x="38100" y="76200"/>
                </a:lnTo>
                <a:lnTo>
                  <a:pt x="52732" y="73140"/>
                </a:lnTo>
                <a:lnTo>
                  <a:pt x="64865" y="64865"/>
                </a:lnTo>
                <a:lnTo>
                  <a:pt x="73140" y="52732"/>
                </a:lnTo>
                <a:lnTo>
                  <a:pt x="76200" y="38100"/>
                </a:lnTo>
                <a:lnTo>
                  <a:pt x="73140" y="23145"/>
                </a:lnTo>
                <a:lnTo>
                  <a:pt x="64865" y="11049"/>
                </a:lnTo>
                <a:lnTo>
                  <a:pt x="52732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89619" y="288442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46619" y="3341623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6619" y="35702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6619" y="387502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89619" y="364642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6619" y="3417823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6619" y="31130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46619" y="311302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1819" y="265582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1819" y="433222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533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3081" y="2461514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6589" y="4061714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62713" y="3951376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77953" y="2766314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875419" y="277012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353953" y="3748023"/>
            <a:ext cx="1457960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0225" algn="l"/>
                <a:tab pos="1046480" algn="l"/>
                <a:tab pos="1444625" algn="l"/>
              </a:tabLst>
            </a:pPr>
            <a:r>
              <a:rPr sz="2000" b="1" spc="235" dirty="0">
                <a:latin typeface="微软雅黑" panose="020B0503020204020204" charset="-122"/>
                <a:cs typeface="微软雅黑" panose="020B0503020204020204" charset="-122"/>
              </a:rPr>
              <a:t>≥</a:t>
            </a:r>
            <a:r>
              <a:rPr sz="2000" b="1" spc="235" dirty="0">
                <a:latin typeface="Times New Roman" panose="02020503050405090304"/>
                <a:cs typeface="Times New Roman" panose="02020503050405090304"/>
              </a:rPr>
              <a:t>1	</a:t>
            </a:r>
            <a:r>
              <a:rPr sz="4200" b="1" u="heavy" spc="352" baseline="-12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 	</a:t>
            </a:r>
            <a:r>
              <a:rPr sz="4200" b="1" u="heavy" baseline="-12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	</a:t>
            </a:r>
            <a:endParaRPr sz="4200" baseline="-1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11834" y="2452668"/>
            <a:ext cx="20383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3725" y="3543004"/>
            <a:ext cx="20383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5648" y="2933426"/>
            <a:ext cx="20383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8534" y="4939019"/>
            <a:ext cx="208407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9810" algn="l"/>
              </a:tabLst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结论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:	</a:t>
            </a:r>
            <a:r>
              <a:rPr sz="28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23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n+1</a:t>
            </a:r>
            <a:r>
              <a:rPr sz="28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=0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94436" y="994139"/>
            <a:ext cx="2663190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46735" algn="l"/>
              </a:tabLst>
            </a:pP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③	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=1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=0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457200">
              <a:lnSpc>
                <a:spcPct val="100000"/>
              </a:lnSpc>
            </a:pP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(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置</a:t>
            </a:r>
            <a:r>
              <a:rPr sz="28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信号有效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)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15265" y="2469895"/>
            <a:ext cx="533400" cy="914400"/>
          </a:xfrm>
          <a:custGeom>
            <a:avLst/>
            <a:gdLst/>
            <a:ahLst/>
            <a:cxnLst/>
            <a:rect l="l" t="t" r="r" b="b"/>
            <a:pathLst>
              <a:path w="533400" h="914400">
                <a:moveTo>
                  <a:pt x="0" y="0"/>
                </a:moveTo>
                <a:lnTo>
                  <a:pt x="0" y="914400"/>
                </a:lnTo>
                <a:lnTo>
                  <a:pt x="533400" y="914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48665" y="2927095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48" y="73247"/>
                </a:lnTo>
                <a:lnTo>
                  <a:pt x="65146" y="65150"/>
                </a:lnTo>
                <a:lnTo>
                  <a:pt x="73245" y="53054"/>
                </a:lnTo>
                <a:lnTo>
                  <a:pt x="76200" y="38100"/>
                </a:lnTo>
                <a:lnTo>
                  <a:pt x="73245" y="23145"/>
                </a:lnTo>
                <a:lnTo>
                  <a:pt x="65146" y="11049"/>
                </a:lnTo>
                <a:lnTo>
                  <a:pt x="53048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24865" y="2946145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294755" y="2520950"/>
            <a:ext cx="53086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475" dirty="0">
                <a:latin typeface="微软雅黑" panose="020B0503020204020204" charset="-122"/>
                <a:cs typeface="微软雅黑" panose="020B0503020204020204" charset="-122"/>
              </a:rPr>
              <a:t>≥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215265" y="3689096"/>
            <a:ext cx="533400" cy="914400"/>
          </a:xfrm>
          <a:custGeom>
            <a:avLst/>
            <a:gdLst/>
            <a:ahLst/>
            <a:cxnLst/>
            <a:rect l="l" t="t" r="r" b="b"/>
            <a:pathLst>
              <a:path w="533400" h="914400">
                <a:moveTo>
                  <a:pt x="0" y="0"/>
                </a:moveTo>
                <a:lnTo>
                  <a:pt x="0" y="914400"/>
                </a:lnTo>
                <a:lnTo>
                  <a:pt x="533400" y="914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748665" y="414629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48" y="73247"/>
                </a:lnTo>
                <a:lnTo>
                  <a:pt x="65146" y="65150"/>
                </a:lnTo>
                <a:lnTo>
                  <a:pt x="73245" y="53054"/>
                </a:lnTo>
                <a:lnTo>
                  <a:pt x="76200" y="38100"/>
                </a:lnTo>
                <a:lnTo>
                  <a:pt x="73245" y="23145"/>
                </a:lnTo>
                <a:lnTo>
                  <a:pt x="65146" y="11049"/>
                </a:lnTo>
                <a:lnTo>
                  <a:pt x="53048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29665" y="2927095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86665" y="3384296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986665" y="3612896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986665" y="391769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29665" y="368909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86665" y="3460496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986665" y="3155695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86665" y="315569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81865" y="2698495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3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81865" y="4374896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5333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337689" y="2504947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86483" y="4105147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02606" y="3993895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18761" y="2809747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815465" y="281279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294761" y="3765295"/>
            <a:ext cx="1457325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9590" algn="l"/>
                <a:tab pos="1045210" algn="l"/>
                <a:tab pos="1443990" algn="l"/>
              </a:tabLst>
            </a:pPr>
            <a:r>
              <a:rPr sz="2000" b="1" spc="235" dirty="0">
                <a:latin typeface="微软雅黑" panose="020B0503020204020204" charset="-122"/>
                <a:cs typeface="微软雅黑" panose="020B0503020204020204" charset="-122"/>
              </a:rPr>
              <a:t>≥</a:t>
            </a:r>
            <a:r>
              <a:rPr sz="2000" b="1" spc="235" dirty="0">
                <a:latin typeface="Times New Roman" panose="02020503050405090304"/>
                <a:cs typeface="Times New Roman" panose="02020503050405090304"/>
              </a:rPr>
              <a:t>1	</a:t>
            </a:r>
            <a:r>
              <a:rPr sz="4200" b="1" u="heavy" spc="352" baseline="-12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 	</a:t>
            </a:r>
            <a:r>
              <a:rPr sz="4200" b="1" u="heavy" baseline="-12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	</a:t>
            </a:r>
            <a:endParaRPr sz="4200" baseline="-1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51880" y="2495340"/>
            <a:ext cx="20383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743771" y="3586388"/>
            <a:ext cx="20383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05695" y="2976810"/>
            <a:ext cx="20383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781918" y="4987813"/>
            <a:ext cx="208407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19810" algn="l"/>
              </a:tabLst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结论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:	</a:t>
            </a:r>
            <a:r>
              <a:rPr sz="28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b="1" spc="-7" baseline="23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n+1</a:t>
            </a:r>
            <a:r>
              <a:rPr sz="28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=1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4670">
              <a:lnSpc>
                <a:spcPct val="100000"/>
              </a:lnSpc>
            </a:pPr>
            <a:r>
              <a:rPr spc="-5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pc="5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pc="-5" dirty="0"/>
              <a:t>锁存器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8427720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723142" y="3077717"/>
            <a:ext cx="120523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  <a:tab pos="951230" algn="l"/>
              </a:tabLst>
            </a:pPr>
            <a:r>
              <a:rPr sz="2000" b="1" spc="-1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50" b="1" baseline="-21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	</a:t>
            </a:r>
            <a:r>
              <a:rPr sz="2000" b="1" spc="-15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50" b="1" baseline="-21000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0	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/Z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27739" y="3058667"/>
            <a:ext cx="3149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n+1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3917" y="3077665"/>
            <a:ext cx="3149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n+1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1839" y="4249166"/>
            <a:ext cx="3302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00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1839" y="4614011"/>
            <a:ext cx="3302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01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839" y="4979771"/>
            <a:ext cx="3302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11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1839" y="5344617"/>
            <a:ext cx="3302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10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49058" y="4163440"/>
          <a:ext cx="1171575" cy="169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400" b="1" dirty="0">
                          <a:solidFill>
                            <a:srgbClr val="3333CC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400" b="1" dirty="0">
                          <a:solidFill>
                            <a:srgbClr val="3333CC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377583" y="3791965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00385" y="3843528"/>
            <a:ext cx="7232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2930" algn="l"/>
              </a:tabLst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	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9616" y="3752940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X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149" y="4047744"/>
            <a:ext cx="58420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3000" b="1" spc="-15" baseline="14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300" b="1" spc="-5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3000" b="1" spc="-22" baseline="14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300" b="1" dirty="0">
                <a:latin typeface="Times New Roman" panose="02020503050405090304"/>
                <a:cs typeface="Times New Roman" panose="02020503050405090304"/>
              </a:rPr>
              <a:t>0</a:t>
            </a:r>
            <a:endParaRPr sz="13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6364" y="3934967"/>
            <a:ext cx="43243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	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33735" y="5947662"/>
            <a:ext cx="28003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J</a:t>
            </a:r>
            <a:r>
              <a:rPr sz="2400" b="1" baseline="-21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40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06809" y="3992117"/>
            <a:ext cx="58483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50" b="1" spc="-7" baseline="-21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1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0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94244" y="3943350"/>
            <a:ext cx="43243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	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92381" y="4307840"/>
            <a:ext cx="330200" cy="147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00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01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11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10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65463" y="380034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7503" y="3851147"/>
            <a:ext cx="7232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2930" algn="l"/>
              </a:tabLst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	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7241" y="3760560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X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00279" y="5933947"/>
            <a:ext cx="36449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K</a:t>
            </a:r>
            <a:r>
              <a:rPr sz="2400" b="1" baseline="-21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400" baseline="-21000">
              <a:latin typeface="Times New Roman" panose="02020503050405090304"/>
              <a:cs typeface="Times New Roman" panose="02020503050405090304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836938" y="4171822"/>
          <a:ext cx="1171575" cy="169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5250">
                        <a:lnSpc>
                          <a:spcPts val="3275"/>
                        </a:lnSpc>
                        <a:spcBef>
                          <a:spcPts val="375"/>
                        </a:spcBef>
                      </a:pPr>
                      <a:r>
                        <a:rPr sz="2800" b="1" spc="705" dirty="0">
                          <a:solidFill>
                            <a:srgbClr val="3333CC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×</a:t>
                      </a:r>
                      <a:endParaRPr sz="2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275"/>
                        </a:lnSpc>
                        <a:spcBef>
                          <a:spcPts val="375"/>
                        </a:spcBef>
                      </a:pPr>
                      <a:r>
                        <a:rPr sz="2800" b="1" spc="705" dirty="0">
                          <a:solidFill>
                            <a:srgbClr val="3333CC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×</a:t>
                      </a:r>
                      <a:endParaRPr sz="2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sz="2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sz="2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object 28"/>
          <p:cNvSpPr txBox="1"/>
          <p:nvPr/>
        </p:nvSpPr>
        <p:spPr>
          <a:xfrm>
            <a:off x="5128139" y="4257547"/>
            <a:ext cx="3302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00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28139" y="4622393"/>
            <a:ext cx="3302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01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28139" y="4987238"/>
            <a:ext cx="3302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11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28139" y="5352084"/>
            <a:ext cx="3302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10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435358" y="4171822"/>
          <a:ext cx="1171575" cy="169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5063883" y="380034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09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686685" y="3851147"/>
            <a:ext cx="7232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2930" algn="l"/>
              </a:tabLst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	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95916" y="3760560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X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05449" y="4055364"/>
            <a:ext cx="58420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3000" b="1" spc="-15" baseline="14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300" b="1" spc="-5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3000" b="1" spc="-22" baseline="14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300" b="1" dirty="0">
                <a:latin typeface="Times New Roman" panose="02020503050405090304"/>
                <a:cs typeface="Times New Roman" panose="02020503050405090304"/>
              </a:rPr>
              <a:t>0</a:t>
            </a:r>
            <a:endParaRPr sz="13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92664" y="3943350"/>
            <a:ext cx="43243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	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53385" y="5947662"/>
            <a:ext cx="28003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J</a:t>
            </a:r>
            <a:r>
              <a:rPr sz="2400" b="1" baseline="-21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40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69359" y="4291838"/>
            <a:ext cx="330200" cy="147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00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01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11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10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243965" y="380034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866005" y="3851147"/>
            <a:ext cx="7232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2930" algn="l"/>
              </a:tabLst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	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75743" y="3760560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X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85277" y="4055364"/>
            <a:ext cx="58483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3000" b="1" spc="-7" baseline="14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300" b="1" spc="-5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3000" b="1" spc="-22" baseline="14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300" b="1" dirty="0">
                <a:latin typeface="Times New Roman" panose="02020503050405090304"/>
                <a:cs typeface="Times New Roman" panose="02020503050405090304"/>
              </a:rPr>
              <a:t>0</a:t>
            </a:r>
            <a:endParaRPr sz="13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72746" y="3943350"/>
            <a:ext cx="43243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	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7615440" y="4171822"/>
          <a:ext cx="1171575" cy="169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4615">
                        <a:lnSpc>
                          <a:spcPts val="3275"/>
                        </a:lnSpc>
                        <a:spcBef>
                          <a:spcPts val="375"/>
                        </a:spcBef>
                      </a:pPr>
                      <a:r>
                        <a:rPr sz="2800" b="1" spc="705" dirty="0">
                          <a:solidFill>
                            <a:srgbClr val="FF3300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×</a:t>
                      </a:r>
                      <a:endParaRPr sz="2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5">
                        <a:lnSpc>
                          <a:spcPts val="3275"/>
                        </a:lnSpc>
                        <a:spcBef>
                          <a:spcPts val="375"/>
                        </a:spcBef>
                      </a:pPr>
                      <a:r>
                        <a:rPr sz="2800" b="1" spc="705" dirty="0">
                          <a:solidFill>
                            <a:srgbClr val="FF3300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×</a:t>
                      </a:r>
                      <a:endParaRPr sz="2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sz="2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sz="2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8021453" y="5932422"/>
            <a:ext cx="36449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K</a:t>
            </a:r>
            <a:r>
              <a:rPr sz="2400" b="1" baseline="-21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40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423545" y="118745"/>
            <a:ext cx="6362700" cy="751840"/>
          </a:xfrm>
          <a:prstGeom prst="rect">
            <a:avLst/>
          </a:prstGeom>
        </p:spPr>
        <p:txBody>
          <a:bodyPr vert="horz" wrap="square" lIns="0" tIns="321753" rIns="0" bIns="0" rtlCol="0">
            <a:spAutoFit/>
          </a:bodyPr>
          <a:lstStyle/>
          <a:p>
            <a:pPr marL="2251710">
              <a:lnSpc>
                <a:spcPct val="100000"/>
              </a:lnSpc>
            </a:pPr>
            <a:r>
              <a:rPr spc="-5" dirty="0">
                <a:latin typeface="Times New Roman" panose="02020503050405090304"/>
                <a:cs typeface="Times New Roman" panose="02020503050405090304"/>
              </a:rPr>
              <a:t>“</a:t>
            </a:r>
            <a:r>
              <a:rPr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111</a:t>
            </a:r>
            <a:r>
              <a:rPr spc="-5" dirty="0">
                <a:latin typeface="Times New Roman" panose="02020503050405090304"/>
                <a:cs typeface="Times New Roman" panose="02020503050405090304"/>
              </a:rPr>
              <a:t>”</a:t>
            </a:r>
            <a:r>
              <a:rPr spc="-5" dirty="0"/>
              <a:t>序列检测器设计</a:t>
            </a:r>
          </a:p>
        </p:txBody>
      </p:sp>
      <p:pic>
        <p:nvPicPr>
          <p:cNvPr id="48" name="图片 47" descr="屏幕快照 2021-02-25 下午9.56.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15" y="1102995"/>
            <a:ext cx="6146165" cy="195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/>
      <p:bldP spid="25" grpId="0"/>
      <p:bldP spid="26" grpId="0"/>
      <p:bldP spid="28" grpId="0"/>
      <p:bldP spid="29" grpId="0"/>
      <p:bldP spid="30" grpId="0"/>
      <p:bldP spid="31" grpId="0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 animBg="1"/>
      <p:bldP spid="41" grpId="0"/>
      <p:bldP spid="42" grpId="0"/>
      <p:bldP spid="43" grpId="0"/>
      <p:bldP spid="44" grpId="0"/>
      <p:bldP spid="4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7360037" y="1491488"/>
            <a:ext cx="330200" cy="147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00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01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11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10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96543" y="103505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918583" y="1085850"/>
            <a:ext cx="7232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2930" algn="l"/>
              </a:tabLst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	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8321" y="995262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X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35247" y="1378965"/>
            <a:ext cx="38735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1300" b="1" dirty="0">
                <a:latin typeface="Times New Roman" panose="02020503050405090304"/>
                <a:cs typeface="Times New Roman" panose="02020503050405090304"/>
              </a:rPr>
              <a:t>1	0</a:t>
            </a:r>
            <a:endParaRPr sz="13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7854" y="1101852"/>
            <a:ext cx="619760" cy="441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35" baseline="-28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400" b="1" spc="-55" dirty="0">
                <a:latin typeface="Times New Roman" panose="02020503050405090304"/>
                <a:cs typeface="Times New Roman" panose="02020503050405090304"/>
              </a:rPr>
              <a:t>n</a:t>
            </a:r>
            <a:r>
              <a:rPr sz="3000" b="1" spc="195" baseline="-28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668018" y="1406525"/>
          <a:ext cx="1143000" cy="1689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 dirty="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8415" algn="ctr">
                        <a:lnSpc>
                          <a:spcPts val="268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268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4445" algn="ctr">
                        <a:lnSpc>
                          <a:spcPts val="3050"/>
                        </a:lnSpc>
                      </a:pPr>
                      <a:r>
                        <a:rPr sz="2800" b="1" spc="705" dirty="0">
                          <a:latin typeface="Microsoft JhengHei"/>
                          <a:cs typeface="Microsoft JhengHei"/>
                        </a:rPr>
                        <a:t>×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3050"/>
                        </a:lnSpc>
                      </a:pPr>
                      <a:r>
                        <a:rPr sz="2800" b="1" spc="705" dirty="0">
                          <a:latin typeface="Microsoft JhengHei"/>
                          <a:cs typeface="Microsoft JhengHei"/>
                        </a:rPr>
                        <a:t>×</a:t>
                      </a:r>
                      <a:endParaRPr sz="2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18415" algn="ctr">
                        <a:lnSpc>
                          <a:spcPts val="242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242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7830953" y="3167888"/>
            <a:ext cx="96075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Times New Roman" panose="02020503050405090304"/>
                <a:cs typeface="Times New Roman" panose="02020503050405090304"/>
              </a:rPr>
              <a:t>Z=XQ</a:t>
            </a:r>
            <a:r>
              <a:rPr sz="2400" b="1" baseline="-21000" dirty="0">
                <a:latin typeface="Times New Roman" panose="02020503050405090304"/>
                <a:cs typeface="Times New Roman" panose="02020503050405090304"/>
              </a:rPr>
              <a:t>1</a:t>
            </a:r>
            <a:endParaRPr sz="240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58485" y="3150870"/>
            <a:ext cx="1244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47341" y="233045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63233" y="0"/>
                </a:moveTo>
                <a:lnTo>
                  <a:pt x="38565" y="4952"/>
                </a:lnTo>
                <a:lnTo>
                  <a:pt x="18472" y="18478"/>
                </a:lnTo>
                <a:lnTo>
                  <a:pt x="4951" y="38576"/>
                </a:lnTo>
                <a:lnTo>
                  <a:pt x="0" y="63245"/>
                </a:lnTo>
                <a:lnTo>
                  <a:pt x="0" y="621791"/>
                </a:lnTo>
                <a:lnTo>
                  <a:pt x="4951" y="646580"/>
                </a:lnTo>
                <a:lnTo>
                  <a:pt x="18472" y="666940"/>
                </a:lnTo>
                <a:lnTo>
                  <a:pt x="38565" y="680727"/>
                </a:lnTo>
                <a:lnTo>
                  <a:pt x="63233" y="685800"/>
                </a:lnTo>
                <a:lnTo>
                  <a:pt x="316979" y="685800"/>
                </a:lnTo>
                <a:lnTo>
                  <a:pt x="341770" y="680727"/>
                </a:lnTo>
                <a:lnTo>
                  <a:pt x="362134" y="666940"/>
                </a:lnTo>
                <a:lnTo>
                  <a:pt x="375925" y="646580"/>
                </a:lnTo>
                <a:lnTo>
                  <a:pt x="381000" y="621791"/>
                </a:lnTo>
                <a:lnTo>
                  <a:pt x="381000" y="63245"/>
                </a:lnTo>
                <a:lnTo>
                  <a:pt x="375925" y="38576"/>
                </a:lnTo>
                <a:lnTo>
                  <a:pt x="362134" y="18478"/>
                </a:lnTo>
                <a:lnTo>
                  <a:pt x="341770" y="4952"/>
                </a:lnTo>
                <a:lnTo>
                  <a:pt x="316979" y="0"/>
                </a:lnTo>
                <a:lnTo>
                  <a:pt x="63233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1686" y="4163517"/>
            <a:ext cx="3302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00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1686" y="4528362"/>
            <a:ext cx="3302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01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1686" y="4893208"/>
            <a:ext cx="3302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11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1686" y="5258053"/>
            <a:ext cx="3302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10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7583" y="370662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00385" y="3757421"/>
            <a:ext cx="7232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2930" algn="l"/>
              </a:tabLst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	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9616" y="3666834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X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149" y="3962400"/>
            <a:ext cx="58420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3000" b="1" spc="-15" baseline="14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300" b="1" spc="-5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3000" b="1" spc="-22" baseline="14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300" b="1" dirty="0">
                <a:latin typeface="Times New Roman" panose="02020503050405090304"/>
                <a:cs typeface="Times New Roman" panose="02020503050405090304"/>
              </a:rPr>
              <a:t>0</a:t>
            </a:r>
            <a:endParaRPr sz="13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6364" y="3849623"/>
            <a:ext cx="43243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	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492389" y="4592065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51054" y="0"/>
                </a:moveTo>
                <a:lnTo>
                  <a:pt x="31182" y="4012"/>
                </a:lnTo>
                <a:lnTo>
                  <a:pt x="14954" y="14954"/>
                </a:lnTo>
                <a:lnTo>
                  <a:pt x="4012" y="31182"/>
                </a:lnTo>
                <a:lnTo>
                  <a:pt x="0" y="51054"/>
                </a:lnTo>
                <a:lnTo>
                  <a:pt x="0" y="635508"/>
                </a:lnTo>
                <a:lnTo>
                  <a:pt x="4012" y="655260"/>
                </a:lnTo>
                <a:lnTo>
                  <a:pt x="14954" y="671226"/>
                </a:lnTo>
                <a:lnTo>
                  <a:pt x="31182" y="681906"/>
                </a:lnTo>
                <a:lnTo>
                  <a:pt x="51054" y="685800"/>
                </a:lnTo>
                <a:lnTo>
                  <a:pt x="253746" y="685800"/>
                </a:lnTo>
                <a:lnTo>
                  <a:pt x="273617" y="681906"/>
                </a:lnTo>
                <a:lnTo>
                  <a:pt x="289845" y="671226"/>
                </a:lnTo>
                <a:lnTo>
                  <a:pt x="300787" y="655260"/>
                </a:lnTo>
                <a:lnTo>
                  <a:pt x="304800" y="635508"/>
                </a:lnTo>
                <a:lnTo>
                  <a:pt x="304800" y="51054"/>
                </a:lnTo>
                <a:lnTo>
                  <a:pt x="300787" y="31182"/>
                </a:lnTo>
                <a:lnTo>
                  <a:pt x="289845" y="14954"/>
                </a:lnTo>
                <a:lnTo>
                  <a:pt x="273617" y="4012"/>
                </a:lnTo>
                <a:lnTo>
                  <a:pt x="253746" y="0"/>
                </a:lnTo>
                <a:lnTo>
                  <a:pt x="51054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84739" y="5840221"/>
            <a:ext cx="101219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J</a:t>
            </a:r>
            <a:r>
              <a:rPr sz="2400" b="1" spc="-7" baseline="-21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=X</a:t>
            </a:r>
            <a:r>
              <a:rPr sz="2400" b="1" spc="-1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baseline="-21000" dirty="0">
                <a:latin typeface="Times New Roman" panose="02020503050405090304"/>
                <a:cs typeface="Times New Roman" panose="02020503050405090304"/>
              </a:rPr>
              <a:t>0</a:t>
            </a:r>
            <a:endParaRPr sz="240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90757" y="5823203"/>
            <a:ext cx="1244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49058" y="4078096"/>
          <a:ext cx="1143000" cy="168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400" b="1" dirty="0">
                          <a:solidFill>
                            <a:srgbClr val="3333CC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400" b="1" dirty="0">
                          <a:solidFill>
                            <a:srgbClr val="3333CC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9685" algn="ctr">
                        <a:lnSpc>
                          <a:spcPts val="2675"/>
                        </a:lnSpc>
                      </a:pPr>
                      <a:r>
                        <a:rPr sz="2400" b="1" dirty="0">
                          <a:solidFill>
                            <a:srgbClr val="3333CC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2675"/>
                        </a:lnSpc>
                      </a:pPr>
                      <a:r>
                        <a:rPr sz="2400" b="1" dirty="0">
                          <a:solidFill>
                            <a:srgbClr val="3333CC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4445" algn="ctr">
                        <a:lnSpc>
                          <a:spcPts val="3050"/>
                        </a:lnSpc>
                      </a:pPr>
                      <a:r>
                        <a:rPr sz="2800" b="1" spc="705" dirty="0">
                          <a:solidFill>
                            <a:srgbClr val="3333CC"/>
                          </a:solidFill>
                          <a:latin typeface="Microsoft JhengHei"/>
                          <a:cs typeface="Microsoft JhengHei"/>
                        </a:rPr>
                        <a:t>×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3050"/>
                        </a:lnSpc>
                      </a:pPr>
                      <a:r>
                        <a:rPr sz="2800" b="1" spc="705" dirty="0">
                          <a:solidFill>
                            <a:srgbClr val="3333CC"/>
                          </a:solidFill>
                          <a:latin typeface="Microsoft JhengHei"/>
                          <a:cs typeface="Microsoft JhengHei"/>
                        </a:rPr>
                        <a:t>×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4445" algn="ctr">
                        <a:lnSpc>
                          <a:spcPts val="3195"/>
                        </a:lnSpc>
                      </a:pPr>
                      <a:r>
                        <a:rPr sz="2800" b="1" spc="705" dirty="0">
                          <a:solidFill>
                            <a:srgbClr val="3333CC"/>
                          </a:solidFill>
                          <a:latin typeface="Microsoft JhengHei"/>
                          <a:cs typeface="Microsoft JhengHei"/>
                        </a:rPr>
                        <a:t>×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95"/>
                        </a:lnSpc>
                      </a:pPr>
                      <a:r>
                        <a:rPr sz="2800" b="1" spc="705" dirty="0">
                          <a:solidFill>
                            <a:srgbClr val="3333CC"/>
                          </a:solidFill>
                          <a:latin typeface="Microsoft JhengHei"/>
                          <a:cs typeface="Microsoft JhengHei"/>
                        </a:rPr>
                        <a:t>×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2106809" y="3906773"/>
            <a:ext cx="58483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50" b="1" spc="-7" baseline="-21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1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0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94244" y="3857244"/>
            <a:ext cx="43243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	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28957" y="4171442"/>
            <a:ext cx="330200" cy="147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00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01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11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10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465463" y="371424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087503" y="3765804"/>
            <a:ext cx="7232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2930" algn="l"/>
              </a:tabLst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	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97241" y="3675216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X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20509" y="5935915"/>
            <a:ext cx="75628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K</a:t>
            </a:r>
            <a:r>
              <a:rPr sz="2400" b="1" spc="-7" baseline="-21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400" b="1" spc="-15" dirty="0">
                <a:latin typeface="Times New Roman" panose="02020503050405090304"/>
                <a:cs typeface="Times New Roman" panose="02020503050405090304"/>
              </a:rPr>
              <a:t>=X</a:t>
            </a:r>
            <a:endParaRPr sz="2400" dirty="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56277" y="597922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0" name="object 4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859157" y="4111942"/>
          <a:ext cx="1142999" cy="1699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490">
                <a:tc>
                  <a:txBody>
                    <a:bodyPr/>
                    <a:lstStyle/>
                    <a:p>
                      <a:endParaRPr sz="2400" dirty="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ts val="3050"/>
                        </a:lnSpc>
                      </a:pPr>
                      <a:r>
                        <a:rPr lang="en-US" sz="2400" dirty="0">
                          <a:latin typeface="Times New Roman" panose="02020503050405090304"/>
                          <a:cs typeface="Times New Roman" panose="02020503050405090304"/>
                        </a:rPr>
                        <a:t>  </a:t>
                      </a:r>
                      <a:r>
                        <a:rPr lang="en-US" altLang="zh-CN" sz="2400" b="1" dirty="0">
                          <a:solidFill>
                            <a:srgbClr val="3333CC"/>
                          </a:solidFill>
                          <a:latin typeface="Microsoft JhengHei"/>
                          <a:ea typeface="+mn-ea"/>
                          <a:cs typeface="Microsoft JhengHei"/>
                        </a:rPr>
                        <a:t>×</a:t>
                      </a:r>
                      <a:endParaRPr lang="zh-CN" altLang="en-US" sz="2400" b="1" dirty="0">
                        <a:solidFill>
                          <a:srgbClr val="3333CC"/>
                        </a:solidFill>
                        <a:latin typeface="Microsoft JhengHei"/>
                        <a:ea typeface="+mn-ea"/>
                        <a:cs typeface="Microsoft JhengHei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275"/>
                        </a:lnSpc>
                        <a:spcBef>
                          <a:spcPts val="375"/>
                        </a:spcBef>
                      </a:pPr>
                      <a:r>
                        <a:rPr sz="2800" b="1" spc="705" dirty="0">
                          <a:solidFill>
                            <a:srgbClr val="3333CC"/>
                          </a:solidFill>
                          <a:latin typeface="Microsoft JhengHei"/>
                          <a:cs typeface="Microsoft JhengHei"/>
                        </a:rPr>
                        <a:t>×</a:t>
                      </a:r>
                      <a:endParaRPr sz="2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81">
                <a:tc>
                  <a:txBody>
                    <a:bodyPr/>
                    <a:lstStyle/>
                    <a:p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50"/>
                        </a:lnSpc>
                      </a:pPr>
                      <a:r>
                        <a:rPr sz="2800" b="1" dirty="0">
                          <a:solidFill>
                            <a:srgbClr val="3333CC"/>
                          </a:solidFill>
                          <a:latin typeface="Microsoft JhengHei"/>
                          <a:cs typeface="Microsoft JhengHei"/>
                        </a:rPr>
                        <a:t>×</a:t>
                      </a:r>
                      <a:endParaRPr sz="28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3050"/>
                        </a:lnSpc>
                      </a:pPr>
                      <a:r>
                        <a:rPr sz="2800" b="1" spc="705" dirty="0">
                          <a:solidFill>
                            <a:srgbClr val="3333CC"/>
                          </a:solidFill>
                          <a:latin typeface="Microsoft JhengHei"/>
                          <a:cs typeface="Microsoft JhengHei"/>
                        </a:rPr>
                        <a:t>×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81">
                <a:tc>
                  <a:txBody>
                    <a:bodyPr/>
                    <a:lstStyle/>
                    <a:p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3050"/>
                        </a:lnSpc>
                      </a:pPr>
                      <a:r>
                        <a:rPr sz="2800" b="1" dirty="0">
                          <a:solidFill>
                            <a:srgbClr val="3333CC"/>
                          </a:solidFill>
                          <a:latin typeface="Microsoft JhengHei"/>
                          <a:cs typeface="Microsoft JhengHei"/>
                        </a:rPr>
                        <a:t>×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050"/>
                        </a:lnSpc>
                      </a:pPr>
                      <a:r>
                        <a:rPr sz="2800" b="1" spc="705" dirty="0">
                          <a:solidFill>
                            <a:srgbClr val="3333CC"/>
                          </a:solidFill>
                          <a:latin typeface="Microsoft JhengHei"/>
                          <a:cs typeface="Microsoft JhengHei"/>
                        </a:rPr>
                        <a:t>×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441">
                <a:tc>
                  <a:txBody>
                    <a:bodyPr/>
                    <a:lstStyle/>
                    <a:p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2430"/>
                        </a:lnSpc>
                      </a:pPr>
                      <a:r>
                        <a:rPr sz="2400" b="1" dirty="0">
                          <a:solidFill>
                            <a:srgbClr val="3333CC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 dirty="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ts val="2430"/>
                        </a:lnSpc>
                      </a:pPr>
                      <a:r>
                        <a:rPr sz="2400" b="1" dirty="0">
                          <a:solidFill>
                            <a:srgbClr val="3333CC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 dirty="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object 41"/>
          <p:cNvSpPr/>
          <p:nvPr/>
        </p:nvSpPr>
        <p:spPr>
          <a:xfrm>
            <a:off x="6153543" y="4171441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63233" y="0"/>
                </a:moveTo>
                <a:lnTo>
                  <a:pt x="38565" y="5072"/>
                </a:lnTo>
                <a:lnTo>
                  <a:pt x="18472" y="18859"/>
                </a:lnTo>
                <a:lnTo>
                  <a:pt x="4951" y="39219"/>
                </a:lnTo>
                <a:lnTo>
                  <a:pt x="0" y="64008"/>
                </a:lnTo>
                <a:lnTo>
                  <a:pt x="0" y="622554"/>
                </a:lnTo>
                <a:lnTo>
                  <a:pt x="4951" y="647223"/>
                </a:lnTo>
                <a:lnTo>
                  <a:pt x="18472" y="667321"/>
                </a:lnTo>
                <a:lnTo>
                  <a:pt x="38565" y="680847"/>
                </a:lnTo>
                <a:lnTo>
                  <a:pt x="63233" y="685800"/>
                </a:lnTo>
                <a:lnTo>
                  <a:pt x="316979" y="685800"/>
                </a:lnTo>
                <a:lnTo>
                  <a:pt x="341770" y="680847"/>
                </a:lnTo>
                <a:lnTo>
                  <a:pt x="362134" y="667321"/>
                </a:lnTo>
                <a:lnTo>
                  <a:pt x="375925" y="647223"/>
                </a:lnTo>
                <a:lnTo>
                  <a:pt x="381000" y="622554"/>
                </a:lnTo>
                <a:lnTo>
                  <a:pt x="381000" y="64008"/>
                </a:lnTo>
                <a:lnTo>
                  <a:pt x="375925" y="39219"/>
                </a:lnTo>
                <a:lnTo>
                  <a:pt x="362134" y="18859"/>
                </a:lnTo>
                <a:lnTo>
                  <a:pt x="341770" y="5072"/>
                </a:lnTo>
                <a:lnTo>
                  <a:pt x="316979" y="0"/>
                </a:lnTo>
                <a:lnTo>
                  <a:pt x="63233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128139" y="4171442"/>
            <a:ext cx="3302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00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28139" y="4536287"/>
            <a:ext cx="3302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01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28139" y="4901133"/>
            <a:ext cx="3302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11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28139" y="5266893"/>
            <a:ext cx="3302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10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063883" y="371424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09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686685" y="3765804"/>
            <a:ext cx="7232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2930" algn="l"/>
              </a:tabLst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	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95916" y="3675216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X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05449" y="3970020"/>
            <a:ext cx="584200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3000" b="1" spc="-15" baseline="14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300" b="1" spc="-5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3000" b="1" spc="-22" baseline="14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300" b="1" dirty="0">
                <a:latin typeface="Times New Roman" panose="02020503050405090304"/>
                <a:cs typeface="Times New Roman" panose="02020503050405090304"/>
              </a:rPr>
              <a:t>0</a:t>
            </a:r>
            <a:endParaRPr sz="13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92664" y="3857244"/>
            <a:ext cx="43243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	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168771" y="590499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2" name="object 5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5435358" y="4085716"/>
          <a:ext cx="1142999" cy="170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6510" algn="ctr">
                        <a:lnSpc>
                          <a:spcPts val="3050"/>
                        </a:lnSpc>
                      </a:pPr>
                      <a:r>
                        <a:rPr sz="2800" b="1" spc="705" dirty="0">
                          <a:solidFill>
                            <a:srgbClr val="FF3300"/>
                          </a:solidFill>
                          <a:latin typeface="Microsoft JhengHei"/>
                          <a:cs typeface="Microsoft JhengHei"/>
                        </a:rPr>
                        <a:t>×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050"/>
                        </a:lnSpc>
                      </a:pPr>
                      <a:r>
                        <a:rPr sz="2800" b="1" spc="705" dirty="0">
                          <a:solidFill>
                            <a:srgbClr val="FF3300"/>
                          </a:solidFill>
                          <a:latin typeface="Microsoft JhengHei"/>
                          <a:cs typeface="Microsoft JhengHei"/>
                        </a:rPr>
                        <a:t>×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4445" algn="ctr">
                        <a:lnSpc>
                          <a:spcPts val="3050"/>
                        </a:lnSpc>
                      </a:pPr>
                      <a:r>
                        <a:rPr sz="2800" b="1" spc="705" dirty="0">
                          <a:solidFill>
                            <a:srgbClr val="FF3300"/>
                          </a:solidFill>
                          <a:latin typeface="Microsoft JhengHei"/>
                          <a:cs typeface="Microsoft JhengHei"/>
                        </a:rPr>
                        <a:t>×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3050"/>
                        </a:lnSpc>
                      </a:pPr>
                      <a:r>
                        <a:rPr sz="2800" b="1" spc="705" dirty="0">
                          <a:solidFill>
                            <a:srgbClr val="FF3300"/>
                          </a:solidFill>
                          <a:latin typeface="Microsoft JhengHei"/>
                          <a:cs typeface="Microsoft JhengHei"/>
                        </a:rPr>
                        <a:t>×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0320" algn="ctr">
                        <a:lnSpc>
                          <a:spcPts val="2430"/>
                        </a:lnSpc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2430"/>
                        </a:lnSpc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5500757" y="5904991"/>
            <a:ext cx="101219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J</a:t>
            </a:r>
            <a:r>
              <a:rPr sz="2400" b="1" spc="-7" baseline="-21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=X</a:t>
            </a:r>
            <a:r>
              <a:rPr sz="2400" b="1" spc="-1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baseline="-21000" dirty="0">
                <a:latin typeface="Times New Roman" panose="02020503050405090304"/>
                <a:cs typeface="Times New Roman" panose="02020503050405090304"/>
              </a:rPr>
              <a:t>1</a:t>
            </a:r>
            <a:endParaRPr sz="2400" baseline="-21000" dirty="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407537" y="5811772"/>
            <a:ext cx="1244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720215" y="4171441"/>
            <a:ext cx="993775" cy="1524000"/>
          </a:xfrm>
          <a:custGeom>
            <a:avLst/>
            <a:gdLst/>
            <a:ahLst/>
            <a:cxnLst/>
            <a:rect l="l" t="t" r="r" b="b"/>
            <a:pathLst>
              <a:path w="993775" h="1524000">
                <a:moveTo>
                  <a:pt x="165353" y="0"/>
                </a:moveTo>
                <a:lnTo>
                  <a:pt x="121355" y="5954"/>
                </a:lnTo>
                <a:lnTo>
                  <a:pt x="81844" y="22747"/>
                </a:lnTo>
                <a:lnTo>
                  <a:pt x="48387" y="48767"/>
                </a:lnTo>
                <a:lnTo>
                  <a:pt x="22549" y="82408"/>
                </a:lnTo>
                <a:lnTo>
                  <a:pt x="5898" y="122061"/>
                </a:lnTo>
                <a:lnTo>
                  <a:pt x="0" y="166116"/>
                </a:lnTo>
                <a:lnTo>
                  <a:pt x="0" y="1358646"/>
                </a:lnTo>
                <a:lnTo>
                  <a:pt x="5898" y="1402644"/>
                </a:lnTo>
                <a:lnTo>
                  <a:pt x="22549" y="1442155"/>
                </a:lnTo>
                <a:lnTo>
                  <a:pt x="48387" y="1475613"/>
                </a:lnTo>
                <a:lnTo>
                  <a:pt x="81844" y="1501450"/>
                </a:lnTo>
                <a:lnTo>
                  <a:pt x="121355" y="1518101"/>
                </a:lnTo>
                <a:lnTo>
                  <a:pt x="165353" y="1524000"/>
                </a:lnTo>
                <a:lnTo>
                  <a:pt x="828281" y="1524000"/>
                </a:lnTo>
                <a:lnTo>
                  <a:pt x="872284" y="1518101"/>
                </a:lnTo>
                <a:lnTo>
                  <a:pt x="911796" y="1501450"/>
                </a:lnTo>
                <a:lnTo>
                  <a:pt x="945253" y="1475613"/>
                </a:lnTo>
                <a:lnTo>
                  <a:pt x="971088" y="1442155"/>
                </a:lnTo>
                <a:lnTo>
                  <a:pt x="987737" y="1402644"/>
                </a:lnTo>
                <a:lnTo>
                  <a:pt x="993635" y="1358646"/>
                </a:lnTo>
                <a:lnTo>
                  <a:pt x="993635" y="166116"/>
                </a:lnTo>
                <a:lnTo>
                  <a:pt x="987737" y="122061"/>
                </a:lnTo>
                <a:lnTo>
                  <a:pt x="971088" y="82408"/>
                </a:lnTo>
                <a:lnTo>
                  <a:pt x="945253" y="48767"/>
                </a:lnTo>
                <a:lnTo>
                  <a:pt x="911796" y="22747"/>
                </a:lnTo>
                <a:lnTo>
                  <a:pt x="872284" y="5954"/>
                </a:lnTo>
                <a:lnTo>
                  <a:pt x="828281" y="0"/>
                </a:lnTo>
                <a:lnTo>
                  <a:pt x="165353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269359" y="4206494"/>
            <a:ext cx="330200" cy="147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00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01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11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10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243965" y="3714241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866005" y="3765804"/>
            <a:ext cx="7232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2930" algn="l"/>
              </a:tabLst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	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475743" y="3675216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X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885277" y="3970020"/>
            <a:ext cx="58483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3000" b="1" spc="-7" baseline="14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300" b="1" spc="-5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3000" b="1" spc="-22" baseline="14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300" b="1" dirty="0">
                <a:latin typeface="Times New Roman" panose="02020503050405090304"/>
                <a:cs typeface="Times New Roman" panose="02020503050405090304"/>
              </a:rPr>
              <a:t>0</a:t>
            </a:r>
            <a:endParaRPr sz="13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072746" y="3857244"/>
            <a:ext cx="43243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	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680839" y="5828791"/>
            <a:ext cx="69024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K</a:t>
            </a:r>
            <a:r>
              <a:rPr sz="2400" b="1" spc="-7" baseline="-21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400" b="1" dirty="0">
                <a:latin typeface="Times New Roman" panose="02020503050405090304"/>
                <a:cs typeface="Times New Roman" panose="02020503050405090304"/>
              </a:rPr>
              <a:t>=1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7615440" y="4085716"/>
          <a:ext cx="1143000" cy="1689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R="18415" algn="ctr">
                        <a:lnSpc>
                          <a:spcPts val="3275"/>
                        </a:lnSpc>
                        <a:spcBef>
                          <a:spcPts val="375"/>
                        </a:spcBef>
                      </a:pPr>
                      <a:r>
                        <a:rPr sz="2800" b="1" spc="705" dirty="0">
                          <a:solidFill>
                            <a:srgbClr val="FF3300"/>
                          </a:solidFill>
                          <a:latin typeface="Microsoft JhengHei"/>
                          <a:cs typeface="Microsoft JhengHei"/>
                        </a:rPr>
                        <a:t>×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3275"/>
                        </a:lnSpc>
                        <a:spcBef>
                          <a:spcPts val="375"/>
                        </a:spcBef>
                      </a:pPr>
                      <a:r>
                        <a:rPr sz="2800" b="1" spc="705" dirty="0">
                          <a:solidFill>
                            <a:srgbClr val="FF3300"/>
                          </a:solidFill>
                          <a:latin typeface="Microsoft JhengHei"/>
                          <a:cs typeface="Microsoft JhengHei"/>
                        </a:rPr>
                        <a:t>×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175" algn="ctr">
                        <a:lnSpc>
                          <a:spcPts val="2840"/>
                        </a:lnSpc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75" algn="ctr">
                        <a:lnSpc>
                          <a:spcPts val="2840"/>
                        </a:lnSpc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ts val="3050"/>
                        </a:lnSpc>
                      </a:pPr>
                      <a:r>
                        <a:rPr sz="2800" b="1" spc="705" dirty="0">
                          <a:solidFill>
                            <a:srgbClr val="FF3300"/>
                          </a:solidFill>
                          <a:latin typeface="Microsoft JhengHei"/>
                          <a:cs typeface="Microsoft JhengHei"/>
                        </a:rPr>
                        <a:t>×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3050"/>
                        </a:lnSpc>
                      </a:pPr>
                      <a:r>
                        <a:rPr sz="2800" b="1" spc="705" dirty="0">
                          <a:solidFill>
                            <a:srgbClr val="FF3300"/>
                          </a:solidFill>
                          <a:latin typeface="Microsoft JhengHei"/>
                          <a:cs typeface="Microsoft JhengHei"/>
                        </a:rPr>
                        <a:t>×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ts val="3055"/>
                        </a:lnSpc>
                      </a:pPr>
                      <a:r>
                        <a:rPr sz="2800" b="1" spc="705" dirty="0">
                          <a:solidFill>
                            <a:srgbClr val="FF3300"/>
                          </a:solidFill>
                          <a:latin typeface="Microsoft JhengHei"/>
                          <a:cs typeface="Microsoft JhengHei"/>
                        </a:rPr>
                        <a:t>×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ts val="3055"/>
                        </a:lnSpc>
                      </a:pPr>
                      <a:r>
                        <a:rPr sz="2800" b="1" spc="705" dirty="0">
                          <a:solidFill>
                            <a:srgbClr val="FF3300"/>
                          </a:solidFill>
                          <a:latin typeface="Microsoft JhengHei"/>
                          <a:cs typeface="Microsoft JhengHei"/>
                        </a:rPr>
                        <a:t>×</a:t>
                      </a:r>
                      <a:endParaRPr sz="28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749300" y="0"/>
            <a:ext cx="6647815" cy="1183005"/>
          </a:xfrm>
          <a:prstGeom prst="rect">
            <a:avLst/>
          </a:prstGeom>
        </p:spPr>
        <p:txBody>
          <a:bodyPr vert="horz" wrap="square" lIns="0" tIns="321758" rIns="0" bIns="0" rtlCol="0">
            <a:spAutoFit/>
          </a:bodyPr>
          <a:lstStyle/>
          <a:p>
            <a:pPr marL="2251710">
              <a:lnSpc>
                <a:spcPct val="100000"/>
              </a:lnSpc>
            </a:pPr>
            <a:r>
              <a:rPr spc="-5" dirty="0">
                <a:latin typeface="Times New Roman" panose="02020503050405090304"/>
                <a:cs typeface="Times New Roman" panose="02020503050405090304"/>
                <a:sym typeface="+mn-ea"/>
              </a:rPr>
              <a:t>“</a:t>
            </a:r>
            <a:r>
              <a:rPr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  <a:sym typeface="+mn-ea"/>
              </a:rPr>
              <a:t>111</a:t>
            </a:r>
            <a:r>
              <a:rPr spc="-5" dirty="0">
                <a:latin typeface="Times New Roman" panose="02020503050405090304"/>
                <a:cs typeface="Times New Roman" panose="02020503050405090304"/>
                <a:sym typeface="+mn-ea"/>
              </a:rPr>
              <a:t>”</a:t>
            </a:r>
            <a:r>
              <a:rPr spc="-5" dirty="0">
                <a:sym typeface="+mn-ea"/>
              </a:rPr>
              <a:t>序列检测器设计</a:t>
            </a:r>
            <a:br>
              <a:rPr spc="-5" dirty="0"/>
            </a:br>
            <a:endParaRPr spc="-5" dirty="0"/>
          </a:p>
        </p:txBody>
      </p:sp>
      <p:sp>
        <p:nvSpPr>
          <p:cNvPr id="65" name="圆角矩形 64"/>
          <p:cNvSpPr/>
          <p:nvPr/>
        </p:nvSpPr>
        <p:spPr>
          <a:xfrm>
            <a:off x="2959100" y="4108450"/>
            <a:ext cx="457200" cy="1676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6" name="图片 65" descr="屏幕快照 2021-02-25 下午9.56.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35" y="1195070"/>
            <a:ext cx="6146165" cy="1955800"/>
          </a:xfrm>
          <a:prstGeom prst="rect">
            <a:avLst/>
          </a:prstGeom>
        </p:spPr>
      </p:pic>
      <p:sp>
        <p:nvSpPr>
          <p:cNvPr id="72" name="object 5"/>
          <p:cNvSpPr txBox="1"/>
          <p:nvPr/>
        </p:nvSpPr>
        <p:spPr>
          <a:xfrm>
            <a:off x="1723142" y="3165347"/>
            <a:ext cx="120523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  <a:tab pos="951230" algn="l"/>
              </a:tabLst>
            </a:pPr>
            <a:r>
              <a:rPr sz="2000" b="1" spc="-1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50" b="1" baseline="-21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	</a:t>
            </a:r>
            <a:r>
              <a:rPr sz="2000" b="1" spc="-15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50" b="1" baseline="-21000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0	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/Z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4" name="object 6"/>
          <p:cNvSpPr txBox="1"/>
          <p:nvPr/>
        </p:nvSpPr>
        <p:spPr>
          <a:xfrm>
            <a:off x="1892179" y="3065017"/>
            <a:ext cx="3149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n+1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5" name="object 7"/>
          <p:cNvSpPr txBox="1"/>
          <p:nvPr/>
        </p:nvSpPr>
        <p:spPr>
          <a:xfrm>
            <a:off x="2411537" y="3064965"/>
            <a:ext cx="3149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n+1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/>
      <p:bldP spid="13" grpId="0"/>
      <p:bldP spid="15" grpId="0"/>
      <p:bldP spid="16" grpId="0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81257" y="4103370"/>
            <a:ext cx="120523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  <a:tab pos="951230" algn="l"/>
              </a:tabLst>
            </a:pPr>
            <a:r>
              <a:rPr sz="2000" b="1" spc="-1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50" b="1" baseline="-21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	</a:t>
            </a:r>
            <a:r>
              <a:rPr sz="2000" b="1" spc="-15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50" b="1" baseline="-21000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0	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/Z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7759" y="4073652"/>
            <a:ext cx="3149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n+1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3937" y="4092649"/>
            <a:ext cx="3149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n+1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67" y="970026"/>
            <a:ext cx="8805545" cy="8775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2095">
              <a:lnSpc>
                <a:spcPts val="935"/>
              </a:lnSpc>
              <a:tabLst>
                <a:tab pos="3509645" algn="l"/>
              </a:tabLst>
            </a:pPr>
            <a:r>
              <a:rPr sz="14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n+1	n</a:t>
            </a:r>
            <a:r>
              <a:rPr sz="1400" b="1" spc="-9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14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+1</a:t>
            </a:r>
            <a:endParaRPr sz="1400">
              <a:latin typeface="Times New Roman" panose="02020503050405090304"/>
              <a:cs typeface="Times New Roman" panose="02020503050405090304"/>
            </a:endParaRPr>
          </a:p>
          <a:p>
            <a:pPr marL="723265">
              <a:lnSpc>
                <a:spcPts val="2615"/>
              </a:lnSpc>
              <a:tabLst>
                <a:tab pos="3814445" algn="l"/>
              </a:tabLst>
            </a:pP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也可先列出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600" b="1" spc="-5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、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600" b="1" spc="-5" dirty="0">
                <a:latin typeface="Times New Roman" panose="02020503050405090304"/>
                <a:cs typeface="Times New Roman" panose="02020503050405090304"/>
              </a:rPr>
              <a:t>0	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和输出卡诺图，经化简得状态方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程。而后求输出方程和驱动方程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.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26231" y="2249170"/>
            <a:ext cx="224726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0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spc="-150" baseline="47000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n+1</a:t>
            </a:r>
            <a:r>
              <a:rPr sz="2400" b="1" spc="120" baseline="47000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0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=JQ</a:t>
            </a:r>
            <a:r>
              <a:rPr sz="2400" b="1" spc="-75" baseline="47000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n</a:t>
            </a:r>
            <a:r>
              <a:rPr sz="2800" b="1" spc="-50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+KQ</a:t>
            </a:r>
            <a:r>
              <a:rPr sz="2400" b="1" spc="-75" baseline="47000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n</a:t>
            </a:r>
            <a:endParaRPr sz="2400" baseline="47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04201" y="2299970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24" y="0"/>
                </a:lnTo>
              </a:path>
            </a:pathLst>
          </a:custGeom>
          <a:ln w="1905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39125" y="229997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427605" y="5886196"/>
            <a:ext cx="118173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J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=XQ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0</a:t>
            </a:r>
            <a:endParaRPr sz="2850" baseline="-20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970655" y="5886196"/>
            <a:ext cx="123888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800" b="1" spc="-10" dirty="0">
                <a:latin typeface="Times New Roman" panose="02020503050405090304"/>
                <a:cs typeface="Times New Roman" panose="02020503050405090304"/>
              </a:rPr>
              <a:t>K</a:t>
            </a:r>
            <a:r>
              <a:rPr sz="2850" b="1" baseline="-20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=X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66211" y="5880353"/>
            <a:ext cx="1244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934325" y="593394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571500" y="55245"/>
            <a:ext cx="6862445" cy="751840"/>
          </a:xfrm>
          <a:prstGeom prst="rect">
            <a:avLst/>
          </a:prstGeom>
        </p:spPr>
        <p:txBody>
          <a:bodyPr vert="horz" wrap="square" lIns="0" tIns="321769" rIns="0" bIns="0" rtlCol="0">
            <a:spAutoFit/>
          </a:bodyPr>
          <a:lstStyle/>
          <a:p>
            <a:pPr marL="2251710">
              <a:lnSpc>
                <a:spcPct val="100000"/>
              </a:lnSpc>
            </a:pPr>
            <a:r>
              <a:rPr spc="-5" dirty="0">
                <a:latin typeface="Times New Roman" panose="02020503050405090304"/>
                <a:cs typeface="Times New Roman" panose="02020503050405090304"/>
              </a:rPr>
              <a:t>“</a:t>
            </a:r>
            <a:r>
              <a:rPr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111</a:t>
            </a:r>
            <a:r>
              <a:rPr spc="-5" dirty="0">
                <a:latin typeface="Times New Roman" panose="02020503050405090304"/>
                <a:cs typeface="Times New Roman" panose="02020503050405090304"/>
              </a:rPr>
              <a:t>”</a:t>
            </a:r>
            <a:r>
              <a:rPr spc="-5" dirty="0"/>
              <a:t>序列检测器设计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678559" y="4819142"/>
            <a:ext cx="3050540" cy="1003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3420">
              <a:lnSpc>
                <a:spcPct val="100000"/>
              </a:lnSpc>
            </a:pPr>
            <a:r>
              <a:rPr sz="24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spc="-7" baseline="-21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  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=XQ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0 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400" b="1" spc="-120" baseline="-2100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+XQ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1</a:t>
            </a:r>
            <a:endParaRPr sz="2400" baseline="-21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ts val="3295"/>
              </a:lnSpc>
              <a:spcBef>
                <a:spcPts val="1720"/>
              </a:spcBef>
            </a:pPr>
            <a:r>
              <a:rPr sz="2800" b="1" spc="-5" dirty="0">
                <a:solidFill>
                  <a:srgbClr val="00B050"/>
                </a:solidFill>
                <a:latin typeface="Microsoft JhengHei" panose="020B0604030504040204" charset="-120"/>
                <a:cs typeface="Microsoft JhengHei" panose="020B0604030504040204" charset="-120"/>
              </a:rPr>
              <a:t>驱动方程：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48685" y="4813486"/>
            <a:ext cx="13436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5290" algn="l"/>
                <a:tab pos="1231265" algn="l"/>
              </a:tabLst>
            </a:pPr>
            <a:r>
              <a:rPr sz="2100" b="1" spc="-7" baseline="4000" dirty="0">
                <a:latin typeface="Times New Roman" panose="02020503050405090304"/>
                <a:cs typeface="Times New Roman" panose="02020503050405090304"/>
              </a:rPr>
              <a:t>n	n	</a:t>
            </a: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51891" y="4889246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556383" y="4776978"/>
            <a:ext cx="3149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n+1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02359" y="4343145"/>
            <a:ext cx="1802764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spc="-5" dirty="0">
                <a:solidFill>
                  <a:srgbClr val="00B05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化简得到：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pic>
        <p:nvPicPr>
          <p:cNvPr id="31" name="图片 30" descr="屏幕快照 2021-02-25 下午9.59.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16125"/>
            <a:ext cx="5447665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/>
      <p:bldP spid="22" grpId="0"/>
      <p:bldP spid="23" grpId="0"/>
      <p:bldP spid="24" grpId="0" animBg="1"/>
      <p:bldP spid="27" grpId="0"/>
      <p:bldP spid="28" grpId="0" animBg="1"/>
      <p:bldP spid="29" grpId="0"/>
      <p:bldP spid="3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862207" y="3257550"/>
            <a:ext cx="1205230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82600" algn="l"/>
                <a:tab pos="951230" algn="l"/>
              </a:tabLst>
            </a:pPr>
            <a:r>
              <a:rPr sz="2000" b="1" spc="-1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50" b="1" baseline="-21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	</a:t>
            </a:r>
            <a:r>
              <a:rPr sz="2000" b="1" spc="-15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50" b="1" baseline="-21000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0	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/Z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8709" y="3227070"/>
            <a:ext cx="3149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n+1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4887" y="3246067"/>
            <a:ext cx="3149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n+1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38875" y="55880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89833" y="5564123"/>
            <a:ext cx="1244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0653" y="5518150"/>
            <a:ext cx="106108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J</a:t>
            </a:r>
            <a:r>
              <a:rPr sz="2800" b="1" spc="15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=XQ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8961" y="5721603"/>
            <a:ext cx="2200910" cy="301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69315" algn="l"/>
                <a:tab pos="2066925" algn="l"/>
              </a:tabLst>
            </a:pPr>
            <a:r>
              <a:rPr sz="1900" b="1" dirty="0">
                <a:latin typeface="Times New Roman" panose="02020503050405090304"/>
                <a:cs typeface="Times New Roman" panose="02020503050405090304"/>
              </a:rPr>
              <a:t>0	1	0</a:t>
            </a:r>
            <a:endParaRPr sz="19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30853" y="5518150"/>
            <a:ext cx="116014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K</a:t>
            </a:r>
            <a:r>
              <a:rPr sz="2800" b="1" spc="15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=1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9455" y="1820671"/>
            <a:ext cx="330200" cy="147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00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01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11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ts val="287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10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25961" y="1363472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3809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48001" y="1414271"/>
            <a:ext cx="7232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82930" algn="l"/>
              </a:tabLst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	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57739" y="1323684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X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67273" y="1619250"/>
            <a:ext cx="584835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5"/>
              </a:lnSpc>
            </a:pPr>
            <a:r>
              <a:rPr sz="3000" b="1" spc="-7" baseline="14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300" b="1" spc="-5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3000" b="1" spc="-22" baseline="1400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300" b="1" dirty="0">
                <a:latin typeface="Times New Roman" panose="02020503050405090304"/>
                <a:cs typeface="Times New Roman" panose="02020503050405090304"/>
              </a:rPr>
              <a:t>0</a:t>
            </a:r>
            <a:endParaRPr sz="13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54742" y="1506473"/>
            <a:ext cx="432434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	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297436" y="1734947"/>
          <a:ext cx="1171575" cy="1695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19050" algn="ctr">
                        <a:lnSpc>
                          <a:spcPts val="2680"/>
                        </a:lnSpc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ts val="2680"/>
                        </a:lnSpc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R="4445" algn="ctr">
                        <a:lnSpc>
                          <a:spcPts val="3050"/>
                        </a:lnSpc>
                      </a:pPr>
                      <a:r>
                        <a:rPr sz="2800" b="1" spc="705" dirty="0">
                          <a:solidFill>
                            <a:srgbClr val="FF3300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×</a:t>
                      </a:r>
                      <a:endParaRPr sz="2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3050"/>
                        </a:lnSpc>
                      </a:pPr>
                      <a:r>
                        <a:rPr sz="2800" b="1" spc="705" dirty="0">
                          <a:solidFill>
                            <a:srgbClr val="FF3300"/>
                          </a:solidFill>
                          <a:latin typeface="Microsoft JhengHei" panose="020B0604030504040204" charset="-120"/>
                          <a:cs typeface="Microsoft JhengHei" panose="020B0604030504040204" charset="-120"/>
                        </a:rPr>
                        <a:t>×</a:t>
                      </a:r>
                      <a:endParaRPr sz="2800">
                        <a:latin typeface="Microsoft JhengHei" panose="020B0604030504040204" charset="-120"/>
                        <a:cs typeface="Microsoft JhengHei" panose="020B0604030504040204" charset="-120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9050" algn="ctr">
                        <a:lnSpc>
                          <a:spcPts val="2425"/>
                        </a:lnSpc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ts val="2425"/>
                        </a:lnSpc>
                      </a:pPr>
                      <a:r>
                        <a:rPr sz="2400" b="1" dirty="0">
                          <a:solidFill>
                            <a:srgbClr val="FF3300"/>
                          </a:solidFill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5992748" y="1782572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0"/>
                </a:moveTo>
                <a:lnTo>
                  <a:pt x="146841" y="5034"/>
                </a:lnTo>
                <a:lnTo>
                  <a:pt x="106752" y="19372"/>
                </a:lnTo>
                <a:lnTo>
                  <a:pt x="71380" y="41867"/>
                </a:lnTo>
                <a:lnTo>
                  <a:pt x="41871" y="71374"/>
                </a:lnTo>
                <a:lnTo>
                  <a:pt x="19374" y="106746"/>
                </a:lnTo>
                <a:lnTo>
                  <a:pt x="5034" y="146837"/>
                </a:lnTo>
                <a:lnTo>
                  <a:pt x="0" y="190499"/>
                </a:lnTo>
                <a:lnTo>
                  <a:pt x="5034" y="234162"/>
                </a:lnTo>
                <a:lnTo>
                  <a:pt x="19374" y="274253"/>
                </a:lnTo>
                <a:lnTo>
                  <a:pt x="41871" y="309625"/>
                </a:lnTo>
                <a:lnTo>
                  <a:pt x="71380" y="339132"/>
                </a:lnTo>
                <a:lnTo>
                  <a:pt x="106752" y="361627"/>
                </a:lnTo>
                <a:lnTo>
                  <a:pt x="146841" y="375965"/>
                </a:lnTo>
                <a:lnTo>
                  <a:pt x="190500" y="380999"/>
                </a:lnTo>
                <a:lnTo>
                  <a:pt x="234166" y="375965"/>
                </a:lnTo>
                <a:lnTo>
                  <a:pt x="274258" y="361627"/>
                </a:lnTo>
                <a:lnTo>
                  <a:pt x="309630" y="339132"/>
                </a:lnTo>
                <a:lnTo>
                  <a:pt x="339136" y="309625"/>
                </a:lnTo>
                <a:lnTo>
                  <a:pt x="361630" y="274253"/>
                </a:lnTo>
                <a:lnTo>
                  <a:pt x="375966" y="234162"/>
                </a:lnTo>
                <a:lnTo>
                  <a:pt x="381000" y="190499"/>
                </a:lnTo>
                <a:lnTo>
                  <a:pt x="375966" y="146837"/>
                </a:lnTo>
                <a:lnTo>
                  <a:pt x="361630" y="106746"/>
                </a:lnTo>
                <a:lnTo>
                  <a:pt x="339136" y="71374"/>
                </a:lnTo>
                <a:lnTo>
                  <a:pt x="309630" y="41867"/>
                </a:lnTo>
                <a:lnTo>
                  <a:pt x="274258" y="19372"/>
                </a:lnTo>
                <a:lnTo>
                  <a:pt x="234166" y="5034"/>
                </a:lnTo>
                <a:lnTo>
                  <a:pt x="19050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19779" y="1609852"/>
            <a:ext cx="215900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3890" algn="l"/>
              </a:tabLst>
            </a:pPr>
            <a:r>
              <a:rPr sz="2800" b="1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Q	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=JQ</a:t>
            </a:r>
            <a:r>
              <a:rPr sz="2800" b="1" spc="-9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+KQ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48379" y="1591564"/>
            <a:ext cx="3556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n+1</a:t>
            </a:r>
            <a:endParaRPr sz="16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15169" y="1591564"/>
            <a:ext cx="1390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n</a:t>
            </a:r>
            <a:endParaRPr sz="16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42739" y="1613740"/>
            <a:ext cx="13906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n</a:t>
            </a:r>
            <a:endParaRPr sz="16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897748" y="1659889"/>
            <a:ext cx="230504" cy="0"/>
          </a:xfrm>
          <a:custGeom>
            <a:avLst/>
            <a:gdLst/>
            <a:ahLst/>
            <a:cxnLst/>
            <a:rect l="l" t="t" r="r" b="b"/>
            <a:pathLst>
              <a:path w="230504">
                <a:moveTo>
                  <a:pt x="0" y="0"/>
                </a:moveTo>
                <a:lnTo>
                  <a:pt x="230124" y="0"/>
                </a:lnTo>
              </a:path>
            </a:pathLst>
          </a:custGeom>
          <a:ln w="1905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32672" y="1659889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517525" y="131445"/>
            <a:ext cx="6313805" cy="751840"/>
          </a:xfrm>
          <a:prstGeom prst="rect">
            <a:avLst/>
          </a:prstGeom>
        </p:spPr>
        <p:txBody>
          <a:bodyPr vert="horz" wrap="square" lIns="0" tIns="321753" rIns="0" bIns="0" rtlCol="0">
            <a:spAutoFit/>
          </a:bodyPr>
          <a:lstStyle/>
          <a:p>
            <a:pPr marL="2251710">
              <a:lnSpc>
                <a:spcPct val="100000"/>
              </a:lnSpc>
            </a:pPr>
            <a:r>
              <a:rPr spc="-5" dirty="0">
                <a:latin typeface="Times New Roman" panose="02020503050405090304"/>
                <a:cs typeface="Times New Roman" panose="02020503050405090304"/>
              </a:rPr>
              <a:t>“</a:t>
            </a:r>
            <a:r>
              <a:rPr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111</a:t>
            </a:r>
            <a:r>
              <a:rPr spc="-5" dirty="0">
                <a:latin typeface="Times New Roman" panose="02020503050405090304"/>
                <a:cs typeface="Times New Roman" panose="02020503050405090304"/>
              </a:rPr>
              <a:t>”</a:t>
            </a:r>
            <a:r>
              <a:rPr spc="-5" dirty="0"/>
              <a:t>序列检测器设计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608474" y="4403090"/>
            <a:ext cx="3164840" cy="1108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spc="-7" baseline="-21000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0  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=XQ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0  </a:t>
            </a:r>
            <a:r>
              <a:rPr sz="2400" b="1" dirty="0">
                <a:latin typeface="Times New Roman" panose="02020503050405090304"/>
                <a:cs typeface="Times New Roman" panose="02020503050405090304"/>
              </a:rPr>
              <a:t>+</a:t>
            </a:r>
            <a:r>
              <a:rPr sz="2400" b="1" spc="-7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1Q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0</a:t>
            </a:r>
            <a:endParaRPr sz="2400" baseline="-210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ts val="3295"/>
              </a:lnSpc>
            </a:pPr>
            <a:r>
              <a:rPr sz="2800" b="1" spc="-5" dirty="0">
                <a:solidFill>
                  <a:srgbClr val="00B050"/>
                </a:solidFill>
                <a:latin typeface="Microsoft JhengHei" panose="020B0604030504040204" charset="-120"/>
                <a:cs typeface="Microsoft JhengHei" panose="020B0604030504040204" charset="-120"/>
              </a:rPr>
              <a:t>驱动方程为：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13551" y="442214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37401" y="442747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466211" y="4411217"/>
            <a:ext cx="45974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7345" algn="l"/>
              </a:tabLst>
            </a:pPr>
            <a:r>
              <a:rPr sz="2100" b="1" spc="-7" baseline="2000" dirty="0">
                <a:latin typeface="Times New Roman" panose="02020503050405090304"/>
                <a:cs typeface="Times New Roman" panose="02020503050405090304"/>
              </a:rPr>
              <a:t>n	</a:t>
            </a: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00570" y="4332032"/>
            <a:ext cx="3149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n+1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38935" y="3840226"/>
            <a:ext cx="215963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spc="-5" dirty="0">
                <a:solidFill>
                  <a:srgbClr val="00B05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化简结果为：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68647" y="4381500"/>
            <a:ext cx="1244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288148" y="44450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图片 35" descr="屏幕快照 2021-02-25 下午10.01.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55" y="1245870"/>
            <a:ext cx="2755265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29" grpId="0" animBg="1"/>
      <p:bldP spid="30" grpId="0" animBg="1"/>
      <p:bldP spid="31" grpId="0"/>
      <p:bldP spid="32" grpId="0"/>
      <p:bldP spid="33" grpId="0"/>
      <p:bldP spid="34" grpId="0"/>
      <p:bldP spid="3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265" y="131445"/>
            <a:ext cx="6541770" cy="150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239010">
              <a:lnSpc>
                <a:spcPct val="175000"/>
              </a:lnSpc>
            </a:pPr>
            <a:r>
              <a:rPr dirty="0">
                <a:latin typeface="Times New Roman" panose="02020503050405090304"/>
                <a:cs typeface="Times New Roman" panose="02020503050405090304"/>
              </a:rPr>
              <a:t>“</a:t>
            </a:r>
            <a:r>
              <a:rPr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111</a:t>
            </a:r>
            <a:r>
              <a:rPr spc="-5" dirty="0">
                <a:latin typeface="Times New Roman" panose="02020503050405090304"/>
                <a:cs typeface="Times New Roman" panose="02020503050405090304"/>
              </a:rPr>
              <a:t>”</a:t>
            </a:r>
            <a:r>
              <a:rPr spc="-5" dirty="0"/>
              <a:t>序列检测器设计  </a:t>
            </a:r>
            <a:br>
              <a:rPr spc="-5" dirty="0"/>
            </a:br>
            <a:r>
              <a:rPr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(5)</a:t>
            </a:r>
            <a:r>
              <a:rPr spc="-80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pc="-5" dirty="0">
                <a:solidFill>
                  <a:srgbClr val="0070C0"/>
                </a:solidFill>
              </a:rPr>
              <a:t>检查自启动特性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8037" y="3553967"/>
            <a:ext cx="280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1040" y="3553967"/>
            <a:ext cx="280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01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8037" y="5077966"/>
            <a:ext cx="280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11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5584" y="5077966"/>
            <a:ext cx="280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4543" y="3503167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190500" y="0"/>
                </a:moveTo>
                <a:lnTo>
                  <a:pt x="146833" y="6064"/>
                </a:lnTo>
                <a:lnTo>
                  <a:pt x="106741" y="23326"/>
                </a:lnTo>
                <a:lnTo>
                  <a:pt x="71369" y="50385"/>
                </a:lnTo>
                <a:lnTo>
                  <a:pt x="41863" y="85841"/>
                </a:lnTo>
                <a:lnTo>
                  <a:pt x="19369" y="128295"/>
                </a:lnTo>
                <a:lnTo>
                  <a:pt x="5033" y="176348"/>
                </a:lnTo>
                <a:lnTo>
                  <a:pt x="0" y="228600"/>
                </a:lnTo>
                <a:lnTo>
                  <a:pt x="5033" y="281091"/>
                </a:lnTo>
                <a:lnTo>
                  <a:pt x="19369" y="329237"/>
                </a:lnTo>
                <a:lnTo>
                  <a:pt x="41863" y="371678"/>
                </a:lnTo>
                <a:lnTo>
                  <a:pt x="71369" y="407054"/>
                </a:lnTo>
                <a:lnTo>
                  <a:pt x="106741" y="434006"/>
                </a:lnTo>
                <a:lnTo>
                  <a:pt x="146833" y="451175"/>
                </a:lnTo>
                <a:lnTo>
                  <a:pt x="190500" y="457200"/>
                </a:lnTo>
                <a:lnTo>
                  <a:pt x="234158" y="451175"/>
                </a:lnTo>
                <a:lnTo>
                  <a:pt x="274247" y="434006"/>
                </a:lnTo>
                <a:lnTo>
                  <a:pt x="309619" y="407054"/>
                </a:lnTo>
                <a:lnTo>
                  <a:pt x="339128" y="371678"/>
                </a:lnTo>
                <a:lnTo>
                  <a:pt x="361625" y="329237"/>
                </a:lnTo>
                <a:lnTo>
                  <a:pt x="375965" y="281091"/>
                </a:lnTo>
                <a:lnTo>
                  <a:pt x="381000" y="228600"/>
                </a:lnTo>
                <a:lnTo>
                  <a:pt x="375965" y="176348"/>
                </a:lnTo>
                <a:lnTo>
                  <a:pt x="361625" y="128295"/>
                </a:lnTo>
                <a:lnTo>
                  <a:pt x="339128" y="85841"/>
                </a:lnTo>
                <a:lnTo>
                  <a:pt x="309619" y="50385"/>
                </a:lnTo>
                <a:lnTo>
                  <a:pt x="274247" y="23326"/>
                </a:lnTo>
                <a:lnTo>
                  <a:pt x="234158" y="6064"/>
                </a:lnTo>
                <a:lnTo>
                  <a:pt x="1905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39543" y="3503167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190500" y="0"/>
                </a:moveTo>
                <a:lnTo>
                  <a:pt x="146833" y="6064"/>
                </a:lnTo>
                <a:lnTo>
                  <a:pt x="106741" y="23326"/>
                </a:lnTo>
                <a:lnTo>
                  <a:pt x="71369" y="50385"/>
                </a:lnTo>
                <a:lnTo>
                  <a:pt x="41863" y="85841"/>
                </a:lnTo>
                <a:lnTo>
                  <a:pt x="19369" y="128295"/>
                </a:lnTo>
                <a:lnTo>
                  <a:pt x="5033" y="176348"/>
                </a:lnTo>
                <a:lnTo>
                  <a:pt x="0" y="228600"/>
                </a:lnTo>
                <a:lnTo>
                  <a:pt x="5033" y="281091"/>
                </a:lnTo>
                <a:lnTo>
                  <a:pt x="19369" y="329237"/>
                </a:lnTo>
                <a:lnTo>
                  <a:pt x="41863" y="371678"/>
                </a:lnTo>
                <a:lnTo>
                  <a:pt x="71369" y="407054"/>
                </a:lnTo>
                <a:lnTo>
                  <a:pt x="106741" y="434006"/>
                </a:lnTo>
                <a:lnTo>
                  <a:pt x="146833" y="451175"/>
                </a:lnTo>
                <a:lnTo>
                  <a:pt x="190500" y="457200"/>
                </a:lnTo>
                <a:lnTo>
                  <a:pt x="234162" y="451175"/>
                </a:lnTo>
                <a:lnTo>
                  <a:pt x="274253" y="434006"/>
                </a:lnTo>
                <a:lnTo>
                  <a:pt x="309625" y="407054"/>
                </a:lnTo>
                <a:lnTo>
                  <a:pt x="339132" y="371678"/>
                </a:lnTo>
                <a:lnTo>
                  <a:pt x="361627" y="329237"/>
                </a:lnTo>
                <a:lnTo>
                  <a:pt x="375965" y="281091"/>
                </a:lnTo>
                <a:lnTo>
                  <a:pt x="381000" y="228600"/>
                </a:lnTo>
                <a:lnTo>
                  <a:pt x="375965" y="176348"/>
                </a:lnTo>
                <a:lnTo>
                  <a:pt x="361627" y="128295"/>
                </a:lnTo>
                <a:lnTo>
                  <a:pt x="339132" y="85841"/>
                </a:lnTo>
                <a:lnTo>
                  <a:pt x="309625" y="50385"/>
                </a:lnTo>
                <a:lnTo>
                  <a:pt x="274253" y="23326"/>
                </a:lnTo>
                <a:lnTo>
                  <a:pt x="234162" y="6064"/>
                </a:lnTo>
                <a:lnTo>
                  <a:pt x="1905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58593" y="5027167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190500" y="0"/>
                </a:moveTo>
                <a:lnTo>
                  <a:pt x="146833" y="6064"/>
                </a:lnTo>
                <a:lnTo>
                  <a:pt x="106741" y="23326"/>
                </a:lnTo>
                <a:lnTo>
                  <a:pt x="71369" y="50385"/>
                </a:lnTo>
                <a:lnTo>
                  <a:pt x="41863" y="85841"/>
                </a:lnTo>
                <a:lnTo>
                  <a:pt x="19369" y="128295"/>
                </a:lnTo>
                <a:lnTo>
                  <a:pt x="5033" y="176348"/>
                </a:lnTo>
                <a:lnTo>
                  <a:pt x="0" y="228600"/>
                </a:lnTo>
                <a:lnTo>
                  <a:pt x="5033" y="281091"/>
                </a:lnTo>
                <a:lnTo>
                  <a:pt x="19369" y="329237"/>
                </a:lnTo>
                <a:lnTo>
                  <a:pt x="41863" y="371678"/>
                </a:lnTo>
                <a:lnTo>
                  <a:pt x="71369" y="407054"/>
                </a:lnTo>
                <a:lnTo>
                  <a:pt x="106741" y="434006"/>
                </a:lnTo>
                <a:lnTo>
                  <a:pt x="146833" y="451175"/>
                </a:lnTo>
                <a:lnTo>
                  <a:pt x="190500" y="457200"/>
                </a:lnTo>
                <a:lnTo>
                  <a:pt x="234162" y="451175"/>
                </a:lnTo>
                <a:lnTo>
                  <a:pt x="274253" y="434006"/>
                </a:lnTo>
                <a:lnTo>
                  <a:pt x="309625" y="407054"/>
                </a:lnTo>
                <a:lnTo>
                  <a:pt x="339132" y="371678"/>
                </a:lnTo>
                <a:lnTo>
                  <a:pt x="361627" y="329237"/>
                </a:lnTo>
                <a:lnTo>
                  <a:pt x="375965" y="281091"/>
                </a:lnTo>
                <a:lnTo>
                  <a:pt x="381000" y="228600"/>
                </a:lnTo>
                <a:lnTo>
                  <a:pt x="375965" y="176348"/>
                </a:lnTo>
                <a:lnTo>
                  <a:pt x="361627" y="128295"/>
                </a:lnTo>
                <a:lnTo>
                  <a:pt x="339132" y="85841"/>
                </a:lnTo>
                <a:lnTo>
                  <a:pt x="309625" y="50385"/>
                </a:lnTo>
                <a:lnTo>
                  <a:pt x="274253" y="23326"/>
                </a:lnTo>
                <a:lnTo>
                  <a:pt x="234162" y="6064"/>
                </a:lnTo>
                <a:lnTo>
                  <a:pt x="1905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34543" y="5027167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190500" y="0"/>
                </a:moveTo>
                <a:lnTo>
                  <a:pt x="146833" y="6064"/>
                </a:lnTo>
                <a:lnTo>
                  <a:pt x="106741" y="23326"/>
                </a:lnTo>
                <a:lnTo>
                  <a:pt x="71369" y="50385"/>
                </a:lnTo>
                <a:lnTo>
                  <a:pt x="41863" y="85841"/>
                </a:lnTo>
                <a:lnTo>
                  <a:pt x="19369" y="128295"/>
                </a:lnTo>
                <a:lnTo>
                  <a:pt x="5033" y="176348"/>
                </a:lnTo>
                <a:lnTo>
                  <a:pt x="0" y="228600"/>
                </a:lnTo>
                <a:lnTo>
                  <a:pt x="5033" y="281091"/>
                </a:lnTo>
                <a:lnTo>
                  <a:pt x="19369" y="329237"/>
                </a:lnTo>
                <a:lnTo>
                  <a:pt x="41863" y="371678"/>
                </a:lnTo>
                <a:lnTo>
                  <a:pt x="71369" y="407054"/>
                </a:lnTo>
                <a:lnTo>
                  <a:pt x="106741" y="434006"/>
                </a:lnTo>
                <a:lnTo>
                  <a:pt x="146833" y="451175"/>
                </a:lnTo>
                <a:lnTo>
                  <a:pt x="190500" y="457200"/>
                </a:lnTo>
                <a:lnTo>
                  <a:pt x="234158" y="451175"/>
                </a:lnTo>
                <a:lnTo>
                  <a:pt x="274247" y="434006"/>
                </a:lnTo>
                <a:lnTo>
                  <a:pt x="309619" y="407054"/>
                </a:lnTo>
                <a:lnTo>
                  <a:pt x="339128" y="371678"/>
                </a:lnTo>
                <a:lnTo>
                  <a:pt x="361625" y="329237"/>
                </a:lnTo>
                <a:lnTo>
                  <a:pt x="375965" y="281091"/>
                </a:lnTo>
                <a:lnTo>
                  <a:pt x="381000" y="228600"/>
                </a:lnTo>
                <a:lnTo>
                  <a:pt x="375965" y="176348"/>
                </a:lnTo>
                <a:lnTo>
                  <a:pt x="361625" y="128295"/>
                </a:lnTo>
                <a:lnTo>
                  <a:pt x="339128" y="85841"/>
                </a:lnTo>
                <a:lnTo>
                  <a:pt x="309619" y="50385"/>
                </a:lnTo>
                <a:lnTo>
                  <a:pt x="274247" y="23326"/>
                </a:lnTo>
                <a:lnTo>
                  <a:pt x="234158" y="6064"/>
                </a:lnTo>
                <a:lnTo>
                  <a:pt x="1905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35927" y="3617467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32153" y="48006"/>
                </a:moveTo>
                <a:lnTo>
                  <a:pt x="1232153" y="28956"/>
                </a:lnTo>
                <a:lnTo>
                  <a:pt x="0" y="28956"/>
                </a:lnTo>
                <a:lnTo>
                  <a:pt x="0" y="48006"/>
                </a:lnTo>
                <a:lnTo>
                  <a:pt x="1232153" y="48006"/>
                </a:lnTo>
                <a:close/>
              </a:path>
              <a:path w="1295400" h="76200">
                <a:moveTo>
                  <a:pt x="1295400" y="38100"/>
                </a:moveTo>
                <a:lnTo>
                  <a:pt x="1219200" y="0"/>
                </a:lnTo>
                <a:lnTo>
                  <a:pt x="1219200" y="28956"/>
                </a:lnTo>
                <a:lnTo>
                  <a:pt x="1232153" y="28956"/>
                </a:lnTo>
                <a:lnTo>
                  <a:pt x="1232153" y="69723"/>
                </a:lnTo>
                <a:lnTo>
                  <a:pt x="1295400" y="38100"/>
                </a:lnTo>
                <a:close/>
              </a:path>
              <a:path w="1295400" h="76200">
                <a:moveTo>
                  <a:pt x="1232153" y="69723"/>
                </a:moveTo>
                <a:lnTo>
                  <a:pt x="1232153" y="48006"/>
                </a:lnTo>
                <a:lnTo>
                  <a:pt x="1219200" y="48006"/>
                </a:lnTo>
                <a:lnTo>
                  <a:pt x="1219200" y="76200"/>
                </a:lnTo>
                <a:lnTo>
                  <a:pt x="12321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35927" y="3769867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76200" y="28956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8956"/>
                </a:lnTo>
                <a:lnTo>
                  <a:pt x="76200" y="28956"/>
                </a:lnTo>
                <a:close/>
              </a:path>
              <a:path w="1295400" h="76200">
                <a:moveTo>
                  <a:pt x="1295400" y="48006"/>
                </a:moveTo>
                <a:lnTo>
                  <a:pt x="1295400" y="28956"/>
                </a:lnTo>
                <a:lnTo>
                  <a:pt x="63246" y="28956"/>
                </a:lnTo>
                <a:lnTo>
                  <a:pt x="63246" y="48006"/>
                </a:lnTo>
                <a:lnTo>
                  <a:pt x="1295400" y="48006"/>
                </a:lnTo>
                <a:close/>
              </a:path>
              <a:path w="1295400" h="76200">
                <a:moveTo>
                  <a:pt x="76200" y="76200"/>
                </a:moveTo>
                <a:lnTo>
                  <a:pt x="76200" y="48006"/>
                </a:lnTo>
                <a:lnTo>
                  <a:pt x="63246" y="48006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98027" y="4036567"/>
            <a:ext cx="762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76200" y="838200"/>
                </a:moveTo>
                <a:lnTo>
                  <a:pt x="0" y="838200"/>
                </a:lnTo>
                <a:lnTo>
                  <a:pt x="28194" y="894588"/>
                </a:lnTo>
                <a:lnTo>
                  <a:pt x="28194" y="851153"/>
                </a:lnTo>
                <a:lnTo>
                  <a:pt x="47244" y="851153"/>
                </a:lnTo>
                <a:lnTo>
                  <a:pt x="47244" y="896111"/>
                </a:lnTo>
                <a:lnTo>
                  <a:pt x="76200" y="838200"/>
                </a:lnTo>
                <a:close/>
              </a:path>
              <a:path w="76200" h="914400">
                <a:moveTo>
                  <a:pt x="47244" y="838200"/>
                </a:moveTo>
                <a:lnTo>
                  <a:pt x="47244" y="0"/>
                </a:lnTo>
                <a:lnTo>
                  <a:pt x="28194" y="0"/>
                </a:lnTo>
                <a:lnTo>
                  <a:pt x="28194" y="838200"/>
                </a:lnTo>
                <a:lnTo>
                  <a:pt x="47244" y="838200"/>
                </a:lnTo>
                <a:close/>
              </a:path>
              <a:path w="76200" h="914400">
                <a:moveTo>
                  <a:pt x="47244" y="896111"/>
                </a:moveTo>
                <a:lnTo>
                  <a:pt x="47244" y="851153"/>
                </a:lnTo>
                <a:lnTo>
                  <a:pt x="28194" y="851153"/>
                </a:lnTo>
                <a:lnTo>
                  <a:pt x="28194" y="894588"/>
                </a:lnTo>
                <a:lnTo>
                  <a:pt x="38100" y="914400"/>
                </a:lnTo>
                <a:lnTo>
                  <a:pt x="47244" y="8961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59727" y="5217667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1308353" y="48006"/>
                </a:moveTo>
                <a:lnTo>
                  <a:pt x="1308353" y="28956"/>
                </a:lnTo>
                <a:lnTo>
                  <a:pt x="0" y="28956"/>
                </a:lnTo>
                <a:lnTo>
                  <a:pt x="0" y="48006"/>
                </a:lnTo>
                <a:lnTo>
                  <a:pt x="1308353" y="48006"/>
                </a:lnTo>
                <a:close/>
              </a:path>
              <a:path w="1371600" h="76200">
                <a:moveTo>
                  <a:pt x="1371600" y="38100"/>
                </a:moveTo>
                <a:lnTo>
                  <a:pt x="1295400" y="0"/>
                </a:lnTo>
                <a:lnTo>
                  <a:pt x="1295400" y="28956"/>
                </a:lnTo>
                <a:lnTo>
                  <a:pt x="1308353" y="28956"/>
                </a:lnTo>
                <a:lnTo>
                  <a:pt x="1308353" y="69723"/>
                </a:lnTo>
                <a:lnTo>
                  <a:pt x="1371600" y="38100"/>
                </a:lnTo>
                <a:close/>
              </a:path>
              <a:path w="1371600" h="76200">
                <a:moveTo>
                  <a:pt x="1308353" y="69723"/>
                </a:moveTo>
                <a:lnTo>
                  <a:pt x="1308353" y="48006"/>
                </a:lnTo>
                <a:lnTo>
                  <a:pt x="1295400" y="48006"/>
                </a:lnTo>
                <a:lnTo>
                  <a:pt x="1295400" y="76200"/>
                </a:lnTo>
                <a:lnTo>
                  <a:pt x="1308353" y="69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59727" y="3960367"/>
            <a:ext cx="1529715" cy="1150620"/>
          </a:xfrm>
          <a:custGeom>
            <a:avLst/>
            <a:gdLst/>
            <a:ahLst/>
            <a:cxnLst/>
            <a:rect l="l" t="t" r="r" b="b"/>
            <a:pathLst>
              <a:path w="1529715" h="1150620">
                <a:moveTo>
                  <a:pt x="83820" y="15240"/>
                </a:moveTo>
                <a:lnTo>
                  <a:pt x="0" y="0"/>
                </a:lnTo>
                <a:lnTo>
                  <a:pt x="38100" y="76200"/>
                </a:lnTo>
                <a:lnTo>
                  <a:pt x="44970" y="67039"/>
                </a:lnTo>
                <a:lnTo>
                  <a:pt x="44970" y="45720"/>
                </a:lnTo>
                <a:lnTo>
                  <a:pt x="56400" y="30480"/>
                </a:lnTo>
                <a:lnTo>
                  <a:pt x="66633" y="38155"/>
                </a:lnTo>
                <a:lnTo>
                  <a:pt x="83820" y="15240"/>
                </a:lnTo>
                <a:close/>
              </a:path>
              <a:path w="1529715" h="1150620">
                <a:moveTo>
                  <a:pt x="66633" y="38155"/>
                </a:moveTo>
                <a:lnTo>
                  <a:pt x="56400" y="30480"/>
                </a:lnTo>
                <a:lnTo>
                  <a:pt x="44970" y="45720"/>
                </a:lnTo>
                <a:lnTo>
                  <a:pt x="55203" y="53395"/>
                </a:lnTo>
                <a:lnTo>
                  <a:pt x="66633" y="38155"/>
                </a:lnTo>
                <a:close/>
              </a:path>
              <a:path w="1529715" h="1150620">
                <a:moveTo>
                  <a:pt x="55203" y="53395"/>
                </a:moveTo>
                <a:lnTo>
                  <a:pt x="44970" y="45720"/>
                </a:lnTo>
                <a:lnTo>
                  <a:pt x="44970" y="67039"/>
                </a:lnTo>
                <a:lnTo>
                  <a:pt x="55203" y="53395"/>
                </a:lnTo>
                <a:close/>
              </a:path>
              <a:path w="1529715" h="1150620">
                <a:moveTo>
                  <a:pt x="1529346" y="1135380"/>
                </a:moveTo>
                <a:lnTo>
                  <a:pt x="66633" y="38155"/>
                </a:lnTo>
                <a:lnTo>
                  <a:pt x="55203" y="53395"/>
                </a:lnTo>
                <a:lnTo>
                  <a:pt x="1517916" y="1150620"/>
                </a:lnTo>
                <a:lnTo>
                  <a:pt x="1529346" y="1135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93027" y="4036567"/>
            <a:ext cx="762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8194" y="76200"/>
                </a:lnTo>
                <a:lnTo>
                  <a:pt x="28194" y="64008"/>
                </a:lnTo>
                <a:lnTo>
                  <a:pt x="47244" y="64008"/>
                </a:lnTo>
                <a:lnTo>
                  <a:pt x="47244" y="76200"/>
                </a:lnTo>
                <a:lnTo>
                  <a:pt x="76200" y="76200"/>
                </a:lnTo>
                <a:close/>
              </a:path>
              <a:path w="76200" h="914400">
                <a:moveTo>
                  <a:pt x="47244" y="76200"/>
                </a:moveTo>
                <a:lnTo>
                  <a:pt x="47244" y="64008"/>
                </a:lnTo>
                <a:lnTo>
                  <a:pt x="28194" y="64008"/>
                </a:lnTo>
                <a:lnTo>
                  <a:pt x="28194" y="76200"/>
                </a:lnTo>
                <a:lnTo>
                  <a:pt x="47244" y="76200"/>
                </a:lnTo>
                <a:close/>
              </a:path>
              <a:path w="76200" h="914400">
                <a:moveTo>
                  <a:pt x="47244" y="914400"/>
                </a:moveTo>
                <a:lnTo>
                  <a:pt x="47244" y="76200"/>
                </a:lnTo>
                <a:lnTo>
                  <a:pt x="28194" y="76200"/>
                </a:lnTo>
                <a:lnTo>
                  <a:pt x="28194" y="914400"/>
                </a:lnTo>
                <a:lnTo>
                  <a:pt x="47244" y="914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11621" y="3415920"/>
            <a:ext cx="372745" cy="478790"/>
          </a:xfrm>
          <a:custGeom>
            <a:avLst/>
            <a:gdLst/>
            <a:ahLst/>
            <a:cxnLst/>
            <a:rect l="l" t="t" r="r" b="b"/>
            <a:pathLst>
              <a:path w="372745" h="478789">
                <a:moveTo>
                  <a:pt x="372618" y="126871"/>
                </a:moveTo>
                <a:lnTo>
                  <a:pt x="347638" y="84805"/>
                </a:lnTo>
                <a:lnTo>
                  <a:pt x="319600" y="51682"/>
                </a:lnTo>
                <a:lnTo>
                  <a:pt x="289213" y="27071"/>
                </a:lnTo>
                <a:lnTo>
                  <a:pt x="224236" y="1660"/>
                </a:lnTo>
                <a:lnTo>
                  <a:pt x="191067" y="0"/>
                </a:lnTo>
                <a:lnTo>
                  <a:pt x="158391" y="5128"/>
                </a:lnTo>
                <a:lnTo>
                  <a:pt x="97361" y="34030"/>
                </a:lnTo>
                <a:lnTo>
                  <a:pt x="46830" y="84920"/>
                </a:lnTo>
                <a:lnTo>
                  <a:pt x="12482" y="154353"/>
                </a:lnTo>
                <a:lnTo>
                  <a:pt x="3152" y="194947"/>
                </a:lnTo>
                <a:lnTo>
                  <a:pt x="0" y="238885"/>
                </a:lnTo>
                <a:lnTo>
                  <a:pt x="2952" y="282308"/>
                </a:lnTo>
                <a:lnTo>
                  <a:pt x="12397" y="323148"/>
                </a:lnTo>
                <a:lnTo>
                  <a:pt x="19050" y="339561"/>
                </a:lnTo>
                <a:lnTo>
                  <a:pt x="19050" y="238885"/>
                </a:lnTo>
                <a:lnTo>
                  <a:pt x="22145" y="196143"/>
                </a:lnTo>
                <a:lnTo>
                  <a:pt x="31604" y="156788"/>
                </a:lnTo>
                <a:lnTo>
                  <a:pt x="46639" y="121333"/>
                </a:lnTo>
                <a:lnTo>
                  <a:pt x="90293" y="64170"/>
                </a:lnTo>
                <a:lnTo>
                  <a:pt x="146813" y="28754"/>
                </a:lnTo>
                <a:lnTo>
                  <a:pt x="209906" y="19185"/>
                </a:lnTo>
                <a:lnTo>
                  <a:pt x="241950" y="25375"/>
                </a:lnTo>
                <a:lnTo>
                  <a:pt x="273277" y="39564"/>
                </a:lnTo>
                <a:lnTo>
                  <a:pt x="303101" y="62265"/>
                </a:lnTo>
                <a:lnTo>
                  <a:pt x="330635" y="93990"/>
                </a:lnTo>
                <a:lnTo>
                  <a:pt x="355092" y="135253"/>
                </a:lnTo>
                <a:lnTo>
                  <a:pt x="372618" y="126871"/>
                </a:lnTo>
                <a:close/>
              </a:path>
              <a:path w="372745" h="478789">
                <a:moveTo>
                  <a:pt x="326910" y="417706"/>
                </a:moveTo>
                <a:lnTo>
                  <a:pt x="326910" y="391285"/>
                </a:lnTo>
                <a:lnTo>
                  <a:pt x="326148" y="392047"/>
                </a:lnTo>
                <a:lnTo>
                  <a:pt x="293246" y="424022"/>
                </a:lnTo>
                <a:lnTo>
                  <a:pt x="258369" y="445650"/>
                </a:lnTo>
                <a:lnTo>
                  <a:pt x="223080" y="457024"/>
                </a:lnTo>
                <a:lnTo>
                  <a:pt x="188181" y="458998"/>
                </a:lnTo>
                <a:lnTo>
                  <a:pt x="154470" y="452426"/>
                </a:lnTo>
                <a:lnTo>
                  <a:pt x="93820" y="417060"/>
                </a:lnTo>
                <a:lnTo>
                  <a:pt x="47534" y="357761"/>
                </a:lnTo>
                <a:lnTo>
                  <a:pt x="31780" y="321272"/>
                </a:lnTo>
                <a:lnTo>
                  <a:pt x="22018" y="281361"/>
                </a:lnTo>
                <a:lnTo>
                  <a:pt x="19050" y="238885"/>
                </a:lnTo>
                <a:lnTo>
                  <a:pt x="19050" y="339561"/>
                </a:lnTo>
                <a:lnTo>
                  <a:pt x="47919" y="394306"/>
                </a:lnTo>
                <a:lnTo>
                  <a:pt x="100875" y="446805"/>
                </a:lnTo>
                <a:lnTo>
                  <a:pt x="165576" y="475096"/>
                </a:lnTo>
                <a:lnTo>
                  <a:pt x="200553" y="478428"/>
                </a:lnTo>
                <a:lnTo>
                  <a:pt x="236332" y="473626"/>
                </a:lnTo>
                <a:lnTo>
                  <a:pt x="272204" y="459996"/>
                </a:lnTo>
                <a:lnTo>
                  <a:pt x="307455" y="436844"/>
                </a:lnTo>
                <a:lnTo>
                  <a:pt x="326910" y="417706"/>
                </a:lnTo>
                <a:close/>
              </a:path>
              <a:path w="372745" h="478789">
                <a:moveTo>
                  <a:pt x="371855" y="325753"/>
                </a:moveTo>
                <a:lnTo>
                  <a:pt x="303275" y="376045"/>
                </a:lnTo>
                <a:lnTo>
                  <a:pt x="327945" y="388938"/>
                </a:lnTo>
                <a:lnTo>
                  <a:pt x="334518" y="377569"/>
                </a:lnTo>
                <a:lnTo>
                  <a:pt x="351294" y="386713"/>
                </a:lnTo>
                <a:lnTo>
                  <a:pt x="351294" y="401141"/>
                </a:lnTo>
                <a:lnTo>
                  <a:pt x="370344" y="411097"/>
                </a:lnTo>
                <a:lnTo>
                  <a:pt x="371855" y="325753"/>
                </a:lnTo>
                <a:close/>
              </a:path>
              <a:path w="372745" h="478789">
                <a:moveTo>
                  <a:pt x="326176" y="391999"/>
                </a:moveTo>
                <a:close/>
              </a:path>
              <a:path w="372745" h="478789">
                <a:moveTo>
                  <a:pt x="326910" y="391285"/>
                </a:moveTo>
                <a:lnTo>
                  <a:pt x="326176" y="391999"/>
                </a:lnTo>
                <a:lnTo>
                  <a:pt x="326910" y="391285"/>
                </a:lnTo>
                <a:close/>
              </a:path>
              <a:path w="372745" h="478789">
                <a:moveTo>
                  <a:pt x="344704" y="397696"/>
                </a:moveTo>
                <a:lnTo>
                  <a:pt x="327945" y="388938"/>
                </a:lnTo>
                <a:lnTo>
                  <a:pt x="326176" y="391999"/>
                </a:lnTo>
                <a:lnTo>
                  <a:pt x="326910" y="391285"/>
                </a:lnTo>
                <a:lnTo>
                  <a:pt x="326910" y="417706"/>
                </a:lnTo>
                <a:lnTo>
                  <a:pt x="342150" y="402715"/>
                </a:lnTo>
                <a:lnTo>
                  <a:pt x="342150" y="401953"/>
                </a:lnTo>
                <a:lnTo>
                  <a:pt x="344704" y="397696"/>
                </a:lnTo>
                <a:close/>
              </a:path>
              <a:path w="372745" h="478789">
                <a:moveTo>
                  <a:pt x="351294" y="386713"/>
                </a:moveTo>
                <a:lnTo>
                  <a:pt x="334518" y="377569"/>
                </a:lnTo>
                <a:lnTo>
                  <a:pt x="327945" y="388938"/>
                </a:lnTo>
                <a:lnTo>
                  <a:pt x="344704" y="397696"/>
                </a:lnTo>
                <a:lnTo>
                  <a:pt x="351294" y="386713"/>
                </a:lnTo>
                <a:close/>
              </a:path>
              <a:path w="372745" h="478789">
                <a:moveTo>
                  <a:pt x="351294" y="401141"/>
                </a:moveTo>
                <a:lnTo>
                  <a:pt x="351294" y="386713"/>
                </a:lnTo>
                <a:lnTo>
                  <a:pt x="344704" y="397696"/>
                </a:lnTo>
                <a:lnTo>
                  <a:pt x="351294" y="4011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421385" y="5501894"/>
            <a:ext cx="480695" cy="372110"/>
          </a:xfrm>
          <a:custGeom>
            <a:avLst/>
            <a:gdLst/>
            <a:ahLst/>
            <a:cxnLst/>
            <a:rect l="l" t="t" r="r" b="b"/>
            <a:pathLst>
              <a:path w="480695" h="372110">
                <a:moveTo>
                  <a:pt x="89940" y="44095"/>
                </a:moveTo>
                <a:lnTo>
                  <a:pt x="81176" y="27328"/>
                </a:lnTo>
                <a:lnTo>
                  <a:pt x="76831" y="29717"/>
                </a:lnTo>
                <a:lnTo>
                  <a:pt x="76069" y="29717"/>
                </a:lnTo>
                <a:lnTo>
                  <a:pt x="76069" y="30479"/>
                </a:lnTo>
                <a:lnTo>
                  <a:pt x="75307" y="30479"/>
                </a:lnTo>
                <a:lnTo>
                  <a:pt x="41708" y="64451"/>
                </a:lnTo>
                <a:lnTo>
                  <a:pt x="18430" y="99778"/>
                </a:lnTo>
                <a:lnTo>
                  <a:pt x="4763" y="135741"/>
                </a:lnTo>
                <a:lnTo>
                  <a:pt x="0" y="171619"/>
                </a:lnTo>
                <a:lnTo>
                  <a:pt x="3429" y="206693"/>
                </a:lnTo>
                <a:lnTo>
                  <a:pt x="14341" y="240240"/>
                </a:lnTo>
                <a:lnTo>
                  <a:pt x="19471" y="249320"/>
                </a:lnTo>
                <a:lnTo>
                  <a:pt x="19471" y="183633"/>
                </a:lnTo>
                <a:lnTo>
                  <a:pt x="21461" y="148730"/>
                </a:lnTo>
                <a:lnTo>
                  <a:pt x="32886" y="113448"/>
                </a:lnTo>
                <a:lnTo>
                  <a:pt x="54608" y="78589"/>
                </a:lnTo>
                <a:lnTo>
                  <a:pt x="85963" y="46516"/>
                </a:lnTo>
                <a:lnTo>
                  <a:pt x="87487" y="44957"/>
                </a:lnTo>
                <a:lnTo>
                  <a:pt x="87487" y="45567"/>
                </a:lnTo>
                <a:lnTo>
                  <a:pt x="89940" y="44095"/>
                </a:lnTo>
                <a:close/>
              </a:path>
              <a:path w="480695" h="372110">
                <a:moveTo>
                  <a:pt x="460872" y="249335"/>
                </a:moveTo>
                <a:lnTo>
                  <a:pt x="460872" y="162230"/>
                </a:lnTo>
                <a:lnTo>
                  <a:pt x="459488" y="194206"/>
                </a:lnTo>
                <a:lnTo>
                  <a:pt x="451091" y="225313"/>
                </a:lnTo>
                <a:lnTo>
                  <a:pt x="415350" y="281780"/>
                </a:lnTo>
                <a:lnTo>
                  <a:pt x="357834" y="325353"/>
                </a:lnTo>
                <a:lnTo>
                  <a:pt x="322218" y="340342"/>
                </a:lnTo>
                <a:lnTo>
                  <a:pt x="282728" y="349755"/>
                </a:lnTo>
                <a:lnTo>
                  <a:pt x="239887" y="352805"/>
                </a:lnTo>
                <a:lnTo>
                  <a:pt x="197394" y="349856"/>
                </a:lnTo>
                <a:lnTo>
                  <a:pt x="157449" y="340100"/>
                </a:lnTo>
                <a:lnTo>
                  <a:pt x="120910" y="324342"/>
                </a:lnTo>
                <a:lnTo>
                  <a:pt x="88641" y="303386"/>
                </a:lnTo>
                <a:lnTo>
                  <a:pt x="40352" y="249088"/>
                </a:lnTo>
                <a:lnTo>
                  <a:pt x="19471" y="183633"/>
                </a:lnTo>
                <a:lnTo>
                  <a:pt x="19471" y="249320"/>
                </a:lnTo>
                <a:lnTo>
                  <a:pt x="55778" y="299879"/>
                </a:lnTo>
                <a:lnTo>
                  <a:pt x="84883" y="324528"/>
                </a:lnTo>
                <a:lnTo>
                  <a:pt x="118633" y="344771"/>
                </a:lnTo>
                <a:lnTo>
                  <a:pt x="156320" y="359887"/>
                </a:lnTo>
                <a:lnTo>
                  <a:pt x="197232" y="369155"/>
                </a:lnTo>
                <a:lnTo>
                  <a:pt x="240661" y="371855"/>
                </a:lnTo>
                <a:lnTo>
                  <a:pt x="284634" y="368770"/>
                </a:lnTo>
                <a:lnTo>
                  <a:pt x="325283" y="359483"/>
                </a:lnTo>
                <a:lnTo>
                  <a:pt x="362172" y="344710"/>
                </a:lnTo>
                <a:lnTo>
                  <a:pt x="422923" y="301568"/>
                </a:lnTo>
                <a:lnTo>
                  <a:pt x="445912" y="274630"/>
                </a:lnTo>
                <a:lnTo>
                  <a:pt x="460872" y="249335"/>
                </a:lnTo>
                <a:close/>
              </a:path>
              <a:path w="480695" h="372110">
                <a:moveTo>
                  <a:pt x="153031" y="0"/>
                </a:moveTo>
                <a:lnTo>
                  <a:pt x="67687" y="1523"/>
                </a:lnTo>
                <a:lnTo>
                  <a:pt x="81176" y="27328"/>
                </a:lnTo>
                <a:lnTo>
                  <a:pt x="92071" y="21335"/>
                </a:lnTo>
                <a:lnTo>
                  <a:pt x="101203" y="37337"/>
                </a:lnTo>
                <a:lnTo>
                  <a:pt x="101203" y="65640"/>
                </a:lnTo>
                <a:lnTo>
                  <a:pt x="102739" y="68579"/>
                </a:lnTo>
                <a:lnTo>
                  <a:pt x="153031" y="0"/>
                </a:lnTo>
                <a:close/>
              </a:path>
              <a:path w="480695" h="372110">
                <a:moveTo>
                  <a:pt x="101203" y="37337"/>
                </a:moveTo>
                <a:lnTo>
                  <a:pt x="92071" y="21335"/>
                </a:lnTo>
                <a:lnTo>
                  <a:pt x="81176" y="27328"/>
                </a:lnTo>
                <a:lnTo>
                  <a:pt x="89940" y="44095"/>
                </a:lnTo>
                <a:lnTo>
                  <a:pt x="101203" y="37337"/>
                </a:lnTo>
                <a:close/>
              </a:path>
              <a:path w="480695" h="372110">
                <a:moveTo>
                  <a:pt x="87487" y="44957"/>
                </a:moveTo>
                <a:lnTo>
                  <a:pt x="85963" y="46481"/>
                </a:lnTo>
                <a:lnTo>
                  <a:pt x="87487" y="44957"/>
                </a:lnTo>
                <a:close/>
              </a:path>
              <a:path w="480695" h="372110">
                <a:moveTo>
                  <a:pt x="86045" y="46432"/>
                </a:moveTo>
                <a:close/>
              </a:path>
              <a:path w="480695" h="372110">
                <a:moveTo>
                  <a:pt x="87487" y="45567"/>
                </a:moveTo>
                <a:lnTo>
                  <a:pt x="87487" y="44957"/>
                </a:lnTo>
                <a:lnTo>
                  <a:pt x="86045" y="46432"/>
                </a:lnTo>
                <a:lnTo>
                  <a:pt x="87487" y="45567"/>
                </a:lnTo>
                <a:close/>
              </a:path>
              <a:path w="480695" h="372110">
                <a:moveTo>
                  <a:pt x="101203" y="65640"/>
                </a:moveTo>
                <a:lnTo>
                  <a:pt x="101203" y="37337"/>
                </a:lnTo>
                <a:lnTo>
                  <a:pt x="89940" y="44095"/>
                </a:lnTo>
                <a:lnTo>
                  <a:pt x="101203" y="65640"/>
                </a:lnTo>
                <a:close/>
              </a:path>
              <a:path w="480695" h="372110">
                <a:moveTo>
                  <a:pt x="480098" y="180938"/>
                </a:moveTo>
                <a:lnTo>
                  <a:pt x="469538" y="114899"/>
                </a:lnTo>
                <a:lnTo>
                  <a:pt x="428223" y="52678"/>
                </a:lnTo>
                <a:lnTo>
                  <a:pt x="394942" y="24788"/>
                </a:lnTo>
                <a:lnTo>
                  <a:pt x="352663" y="0"/>
                </a:lnTo>
                <a:lnTo>
                  <a:pt x="344293" y="16763"/>
                </a:lnTo>
                <a:lnTo>
                  <a:pt x="385819" y="41319"/>
                </a:lnTo>
                <a:lnTo>
                  <a:pt x="417717" y="68928"/>
                </a:lnTo>
                <a:lnTo>
                  <a:pt x="440510" y="98806"/>
                </a:lnTo>
                <a:lnTo>
                  <a:pt x="454721" y="130168"/>
                </a:lnTo>
                <a:lnTo>
                  <a:pt x="460872" y="162230"/>
                </a:lnTo>
                <a:lnTo>
                  <a:pt x="460872" y="249335"/>
                </a:lnTo>
                <a:lnTo>
                  <a:pt x="463396" y="245069"/>
                </a:lnTo>
                <a:lnTo>
                  <a:pt x="474936" y="213600"/>
                </a:lnTo>
                <a:lnTo>
                  <a:pt x="480098" y="180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702768" y="4229020"/>
            <a:ext cx="349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1/0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72837" y="4971988"/>
            <a:ext cx="349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1/1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21581" y="3387852"/>
            <a:ext cx="629920" cy="115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1/0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69850">
              <a:lnSpc>
                <a:spcPct val="100000"/>
              </a:lnSpc>
              <a:spcBef>
                <a:spcPts val="745"/>
              </a:spcBef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0/0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292100">
              <a:lnSpc>
                <a:spcPct val="100000"/>
              </a:lnSpc>
              <a:spcBef>
                <a:spcPts val="1050"/>
              </a:spcBef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0/0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72776" y="4416538"/>
            <a:ext cx="349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0/0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44090" y="3540099"/>
            <a:ext cx="349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0/0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36058" y="5826097"/>
            <a:ext cx="34988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1/1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43813" y="4149597"/>
            <a:ext cx="1802764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spc="-5" dirty="0">
                <a:solidFill>
                  <a:srgbClr val="7030A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完整状态图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43279" y="4857750"/>
            <a:ext cx="58483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50" b="1" spc="-7" baseline="-21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000" b="1" spc="-1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0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336935" y="4749800"/>
            <a:ext cx="628650" cy="596900"/>
          </a:xfrm>
          <a:custGeom>
            <a:avLst/>
            <a:gdLst/>
            <a:ahLst/>
            <a:cxnLst/>
            <a:rect l="l" t="t" r="r" b="b"/>
            <a:pathLst>
              <a:path w="628650" h="596900">
                <a:moveTo>
                  <a:pt x="314706" y="0"/>
                </a:moveTo>
                <a:lnTo>
                  <a:pt x="263676" y="3898"/>
                </a:lnTo>
                <a:lnTo>
                  <a:pt x="215261" y="15185"/>
                </a:lnTo>
                <a:lnTo>
                  <a:pt x="170111" y="33247"/>
                </a:lnTo>
                <a:lnTo>
                  <a:pt x="128875" y="57473"/>
                </a:lnTo>
                <a:lnTo>
                  <a:pt x="92202" y="87248"/>
                </a:lnTo>
                <a:lnTo>
                  <a:pt x="60740" y="121962"/>
                </a:lnTo>
                <a:lnTo>
                  <a:pt x="35140" y="161001"/>
                </a:lnTo>
                <a:lnTo>
                  <a:pt x="16050" y="203752"/>
                </a:lnTo>
                <a:lnTo>
                  <a:pt x="4120" y="249603"/>
                </a:lnTo>
                <a:lnTo>
                  <a:pt x="0" y="297941"/>
                </a:lnTo>
                <a:lnTo>
                  <a:pt x="4120" y="346486"/>
                </a:lnTo>
                <a:lnTo>
                  <a:pt x="16050" y="392503"/>
                </a:lnTo>
                <a:lnTo>
                  <a:pt x="35140" y="435383"/>
                </a:lnTo>
                <a:lnTo>
                  <a:pt x="60740" y="474518"/>
                </a:lnTo>
                <a:lnTo>
                  <a:pt x="92202" y="509301"/>
                </a:lnTo>
                <a:lnTo>
                  <a:pt x="128875" y="539124"/>
                </a:lnTo>
                <a:lnTo>
                  <a:pt x="170111" y="563377"/>
                </a:lnTo>
                <a:lnTo>
                  <a:pt x="215261" y="581454"/>
                </a:lnTo>
                <a:lnTo>
                  <a:pt x="263676" y="592746"/>
                </a:lnTo>
                <a:lnTo>
                  <a:pt x="314706" y="596646"/>
                </a:lnTo>
                <a:lnTo>
                  <a:pt x="365714" y="592746"/>
                </a:lnTo>
                <a:lnTo>
                  <a:pt x="414070" y="581454"/>
                </a:lnTo>
                <a:lnTo>
                  <a:pt x="459135" y="563377"/>
                </a:lnTo>
                <a:lnTo>
                  <a:pt x="500268" y="539124"/>
                </a:lnTo>
                <a:lnTo>
                  <a:pt x="536828" y="509301"/>
                </a:lnTo>
                <a:lnTo>
                  <a:pt x="568177" y="474518"/>
                </a:lnTo>
                <a:lnTo>
                  <a:pt x="593674" y="435383"/>
                </a:lnTo>
                <a:lnTo>
                  <a:pt x="612678" y="392503"/>
                </a:lnTo>
                <a:lnTo>
                  <a:pt x="624550" y="346486"/>
                </a:lnTo>
                <a:lnTo>
                  <a:pt x="628650" y="297941"/>
                </a:lnTo>
                <a:lnTo>
                  <a:pt x="624550" y="249603"/>
                </a:lnTo>
                <a:lnTo>
                  <a:pt x="612678" y="203752"/>
                </a:lnTo>
                <a:lnTo>
                  <a:pt x="593674" y="161001"/>
                </a:lnTo>
                <a:lnTo>
                  <a:pt x="568177" y="121962"/>
                </a:lnTo>
                <a:lnTo>
                  <a:pt x="536829" y="87249"/>
                </a:lnTo>
                <a:lnTo>
                  <a:pt x="500268" y="57473"/>
                </a:lnTo>
                <a:lnTo>
                  <a:pt x="459135" y="33247"/>
                </a:lnTo>
                <a:lnTo>
                  <a:pt x="414070" y="15185"/>
                </a:lnTo>
                <a:lnTo>
                  <a:pt x="365714" y="3898"/>
                </a:lnTo>
                <a:lnTo>
                  <a:pt x="314706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965585" y="4997450"/>
            <a:ext cx="1066800" cy="76200"/>
          </a:xfrm>
          <a:custGeom>
            <a:avLst/>
            <a:gdLst/>
            <a:ahLst/>
            <a:cxnLst/>
            <a:rect l="l" t="t" r="r" b="b"/>
            <a:pathLst>
              <a:path w="1066800" h="76200">
                <a:moveTo>
                  <a:pt x="1003553" y="47244"/>
                </a:moveTo>
                <a:lnTo>
                  <a:pt x="1003553" y="28194"/>
                </a:lnTo>
                <a:lnTo>
                  <a:pt x="0" y="28194"/>
                </a:lnTo>
                <a:lnTo>
                  <a:pt x="0" y="47244"/>
                </a:lnTo>
                <a:lnTo>
                  <a:pt x="1003553" y="47244"/>
                </a:lnTo>
                <a:close/>
              </a:path>
              <a:path w="1066800" h="76200">
                <a:moveTo>
                  <a:pt x="1066787" y="38100"/>
                </a:moveTo>
                <a:lnTo>
                  <a:pt x="990587" y="0"/>
                </a:lnTo>
                <a:lnTo>
                  <a:pt x="990587" y="28194"/>
                </a:lnTo>
                <a:lnTo>
                  <a:pt x="1003553" y="28194"/>
                </a:lnTo>
                <a:lnTo>
                  <a:pt x="1003553" y="69716"/>
                </a:lnTo>
                <a:lnTo>
                  <a:pt x="1066787" y="38100"/>
                </a:lnTo>
                <a:close/>
              </a:path>
              <a:path w="1066800" h="76200">
                <a:moveTo>
                  <a:pt x="1003553" y="69716"/>
                </a:moveTo>
                <a:lnTo>
                  <a:pt x="1003553" y="47244"/>
                </a:lnTo>
                <a:lnTo>
                  <a:pt x="990587" y="47244"/>
                </a:lnTo>
                <a:lnTo>
                  <a:pt x="990587" y="76200"/>
                </a:lnTo>
                <a:lnTo>
                  <a:pt x="1003553" y="69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42439" y="4782566"/>
            <a:ext cx="407034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X/Z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body" idx="1"/>
          </p:nvPr>
        </p:nvSpPr>
        <p:spPr>
          <a:xfrm>
            <a:off x="471544" y="1503171"/>
            <a:ext cx="8818130" cy="1259840"/>
          </a:xfrm>
          <a:prstGeom prst="rect">
            <a:avLst/>
          </a:prstGeom>
        </p:spPr>
        <p:txBody>
          <a:bodyPr vert="horz" wrap="square" lIns="0" tIns="188854" rIns="0" bIns="0" rtlCol="0">
            <a:spAutoFit/>
          </a:bodyPr>
          <a:lstStyle/>
          <a:p>
            <a:pPr marL="33020">
              <a:lnSpc>
                <a:spcPct val="100000"/>
              </a:lnSpc>
            </a:pPr>
            <a:r>
              <a:rPr spc="-5" dirty="0"/>
              <a:t>本例存在无效状态</a:t>
            </a:r>
            <a:r>
              <a:rPr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spc="-7" baseline="-20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850" spc="-7" baseline="-20000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spc="-5" dirty="0">
                <a:latin typeface="Times New Roman" panose="02020503050405090304"/>
                <a:cs typeface="Times New Roman" panose="02020503050405090304"/>
              </a:rPr>
              <a:t>=11</a:t>
            </a:r>
            <a:r>
              <a:rPr sz="2800" spc="-5" dirty="0"/>
              <a:t>，由上面卡诺图可见</a:t>
            </a:r>
            <a:r>
              <a:rPr sz="2800" spc="-5" dirty="0">
                <a:latin typeface="Times New Roman" panose="02020503050405090304"/>
                <a:cs typeface="Times New Roman" panose="02020503050405090304"/>
              </a:rPr>
              <a:t>: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83185">
              <a:lnSpc>
                <a:spcPct val="100000"/>
              </a:lnSpc>
              <a:spcBef>
                <a:spcPts val="2115"/>
              </a:spcBef>
              <a:tabLst>
                <a:tab pos="540385" algn="l"/>
                <a:tab pos="5558790" algn="l"/>
              </a:tabLst>
            </a:pP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1558" y="4105402"/>
            <a:ext cx="272288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结论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:</a:t>
            </a:r>
            <a:r>
              <a:rPr sz="2800" b="1" spc="-8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能自启动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pic>
        <p:nvPicPr>
          <p:cNvPr id="38" name="图片 37" descr="屏幕快照 2021-02-25 下午10.03.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" y="2220595"/>
            <a:ext cx="5815965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83" y="1125220"/>
            <a:ext cx="230822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(6)</a:t>
            </a:r>
            <a:r>
              <a:rPr sz="2800" b="1" spc="-8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画逻辑图。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760" y="55245"/>
            <a:ext cx="5768340" cy="751840"/>
          </a:xfrm>
          <a:prstGeom prst="rect">
            <a:avLst/>
          </a:prstGeom>
        </p:spPr>
        <p:txBody>
          <a:bodyPr vert="horz" wrap="square" lIns="0" tIns="321750" rIns="0" bIns="0" rtlCol="0">
            <a:spAutoFit/>
          </a:bodyPr>
          <a:lstStyle/>
          <a:p>
            <a:pPr marL="2251710">
              <a:lnSpc>
                <a:spcPct val="100000"/>
              </a:lnSpc>
            </a:pPr>
            <a:r>
              <a:rPr spc="-5" dirty="0">
                <a:latin typeface="Times New Roman" panose="02020503050405090304"/>
                <a:cs typeface="Times New Roman" panose="02020503050405090304"/>
              </a:rPr>
              <a:t>“</a:t>
            </a:r>
            <a:r>
              <a:rPr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111</a:t>
            </a:r>
            <a:r>
              <a:rPr spc="-5" dirty="0">
                <a:latin typeface="Times New Roman" panose="02020503050405090304"/>
                <a:cs typeface="Times New Roman" panose="02020503050405090304"/>
              </a:rPr>
              <a:t>”</a:t>
            </a:r>
            <a:r>
              <a:rPr spc="-5" dirty="0"/>
              <a:t>序列检测器设计</a:t>
            </a:r>
          </a:p>
        </p:txBody>
      </p:sp>
      <p:sp>
        <p:nvSpPr>
          <p:cNvPr id="4" name="object 4"/>
          <p:cNvSpPr/>
          <p:nvPr/>
        </p:nvSpPr>
        <p:spPr>
          <a:xfrm>
            <a:off x="2386215" y="3253994"/>
            <a:ext cx="762000" cy="1143000"/>
          </a:xfrm>
          <a:custGeom>
            <a:avLst/>
            <a:gdLst/>
            <a:ahLst/>
            <a:cxnLst/>
            <a:rect l="l" t="t" r="r" b="b"/>
            <a:pathLst>
              <a:path w="762000" h="1143000">
                <a:moveTo>
                  <a:pt x="0" y="0"/>
                </a:moveTo>
                <a:lnTo>
                  <a:pt x="0" y="1143000"/>
                </a:lnTo>
                <a:lnTo>
                  <a:pt x="761999" y="1143000"/>
                </a:lnTo>
                <a:lnTo>
                  <a:pt x="761999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89511" y="3306571"/>
            <a:ext cx="419734" cy="59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1J</a:t>
            </a:r>
            <a:endParaRPr sz="1800">
              <a:latin typeface="Times New Roman" panose="02020503050405090304"/>
              <a:cs typeface="Times New Roman" panose="02020503050405090304"/>
            </a:endParaRPr>
          </a:p>
          <a:p>
            <a:pPr marL="126365">
              <a:lnSpc>
                <a:spcPct val="100000"/>
              </a:lnSpc>
              <a:spcBef>
                <a:spcPts val="240"/>
              </a:spcBef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C1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10015" y="37401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2732"/>
                </a:lnTo>
                <a:lnTo>
                  <a:pt x="11049" y="64865"/>
                </a:lnTo>
                <a:lnTo>
                  <a:pt x="23145" y="73140"/>
                </a:lnTo>
                <a:lnTo>
                  <a:pt x="38100" y="76200"/>
                </a:lnTo>
                <a:lnTo>
                  <a:pt x="53054" y="73140"/>
                </a:lnTo>
                <a:lnTo>
                  <a:pt x="65150" y="64865"/>
                </a:lnTo>
                <a:lnTo>
                  <a:pt x="73247" y="52732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1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86215" y="371119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86215" y="378739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81415" y="37873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22911" y="3292094"/>
            <a:ext cx="2032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76409" y="405409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48215" y="3482594"/>
            <a:ext cx="817880" cy="0"/>
          </a:xfrm>
          <a:custGeom>
            <a:avLst/>
            <a:gdLst/>
            <a:ahLst/>
            <a:cxnLst/>
            <a:rect l="l" t="t" r="r" b="b"/>
            <a:pathLst>
              <a:path w="817879">
                <a:moveTo>
                  <a:pt x="0" y="0"/>
                </a:moveTo>
                <a:lnTo>
                  <a:pt x="81762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57615" y="40921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57615" y="34825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17655" y="3923792"/>
            <a:ext cx="110871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4175" algn="l"/>
                <a:tab pos="917575" algn="l"/>
              </a:tabLst>
            </a:pPr>
            <a:r>
              <a:rPr sz="1600" b="1" dirty="0">
                <a:latin typeface="Times New Roman" panose="02020503050405090304"/>
                <a:cs typeface="Times New Roman" panose="02020503050405090304"/>
              </a:rPr>
              <a:t>1	</a:t>
            </a:r>
            <a:r>
              <a:rPr sz="2700" b="1" baseline="2000" dirty="0">
                <a:latin typeface="Times New Roman" panose="02020503050405090304"/>
                <a:cs typeface="Times New Roman" panose="02020503050405090304"/>
              </a:rPr>
              <a:t>1K	Q</a:t>
            </a:r>
            <a:endParaRPr sz="2700" baseline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75261" y="2911094"/>
            <a:ext cx="3810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FF</a:t>
            </a:r>
            <a:r>
              <a:rPr sz="1800" b="1" baseline="-23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1800" baseline="-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0655" y="3485642"/>
            <a:ext cx="2794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800" b="1" baseline="-23000" dirty="0">
                <a:latin typeface="Times New Roman" panose="02020503050405090304"/>
                <a:cs typeface="Times New Roman" panose="02020503050405090304"/>
              </a:rPr>
              <a:t>0</a:t>
            </a:r>
            <a:endParaRPr sz="1800" baseline="-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19815" y="3253994"/>
            <a:ext cx="762000" cy="1143000"/>
          </a:xfrm>
          <a:custGeom>
            <a:avLst/>
            <a:gdLst/>
            <a:ahLst/>
            <a:cxnLst/>
            <a:rect l="l" t="t" r="r" b="b"/>
            <a:pathLst>
              <a:path w="762000" h="1143000">
                <a:moveTo>
                  <a:pt x="0" y="0"/>
                </a:moveTo>
                <a:lnTo>
                  <a:pt x="0" y="1143000"/>
                </a:lnTo>
                <a:lnTo>
                  <a:pt x="762000" y="114300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43615" y="374624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0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19815" y="371119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19815" y="3787394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15015" y="377444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056511" y="3292094"/>
            <a:ext cx="2032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81815" y="404495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2732"/>
                </a:lnTo>
                <a:lnTo>
                  <a:pt x="11049" y="64865"/>
                </a:lnTo>
                <a:lnTo>
                  <a:pt x="23145" y="73140"/>
                </a:lnTo>
                <a:lnTo>
                  <a:pt x="38100" y="76200"/>
                </a:lnTo>
                <a:lnTo>
                  <a:pt x="53054" y="73140"/>
                </a:lnTo>
                <a:lnTo>
                  <a:pt x="65150" y="64865"/>
                </a:lnTo>
                <a:lnTo>
                  <a:pt x="73247" y="52732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0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23111" y="3306571"/>
            <a:ext cx="736600" cy="89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1J</a:t>
            </a:r>
            <a:endParaRPr sz="1800">
              <a:latin typeface="Times New Roman" panose="02020503050405090304"/>
              <a:cs typeface="Times New Roman" panose="02020503050405090304"/>
            </a:endParaRPr>
          </a:p>
          <a:p>
            <a:pPr marL="12700" marR="5080" indent="114300">
              <a:lnSpc>
                <a:spcPct val="111000"/>
              </a:lnSpc>
              <a:tabLst>
                <a:tab pos="545465" algn="l"/>
              </a:tabLst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C1  </a:t>
            </a:r>
            <a:r>
              <a:rPr sz="1800" b="1" dirty="0">
                <a:latin typeface="Times New Roman" panose="02020503050405090304"/>
                <a:cs typeface="Times New Roman" panose="02020503050405090304"/>
              </a:rPr>
              <a:t>1K	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281815" y="34825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91215" y="40921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1215" y="34825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808861" y="2911094"/>
            <a:ext cx="3810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FF</a:t>
            </a:r>
            <a:r>
              <a:rPr sz="1800" b="1" baseline="-23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1800" baseline="-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80361" y="3520694"/>
            <a:ext cx="2794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800" b="1" baseline="-23000" dirty="0">
                <a:latin typeface="Times New Roman" panose="02020503050405090304"/>
                <a:cs typeface="Times New Roman" panose="02020503050405090304"/>
              </a:rPr>
              <a:t>1</a:t>
            </a:r>
            <a:endParaRPr sz="1800" baseline="-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01483" y="3787394"/>
            <a:ext cx="980440" cy="0"/>
          </a:xfrm>
          <a:custGeom>
            <a:avLst/>
            <a:gdLst/>
            <a:ahLst/>
            <a:cxnLst/>
            <a:rect l="l" t="t" r="r" b="b"/>
            <a:pathLst>
              <a:path w="980439">
                <a:moveTo>
                  <a:pt x="979932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2537" y="3684523"/>
            <a:ext cx="33083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CP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86475" y="2323592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0" y="0"/>
                </a:moveTo>
                <a:lnTo>
                  <a:pt x="0" y="533400"/>
                </a:lnTo>
                <a:lnTo>
                  <a:pt x="304800" y="5334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154553" y="2331465"/>
            <a:ext cx="19494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16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681615" y="3772915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533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81615" y="3772915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29015" y="4534915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1752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19109" y="3787394"/>
            <a:ext cx="10160" cy="748030"/>
          </a:xfrm>
          <a:custGeom>
            <a:avLst/>
            <a:gdLst/>
            <a:ahLst/>
            <a:cxnLst/>
            <a:rect l="l" t="t" r="r" b="b"/>
            <a:pathLst>
              <a:path w="10160" h="748029">
                <a:moveTo>
                  <a:pt x="9906" y="74752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67213" y="2328671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X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857387" y="3160267"/>
            <a:ext cx="304800" cy="532130"/>
          </a:xfrm>
          <a:custGeom>
            <a:avLst/>
            <a:gdLst/>
            <a:ahLst/>
            <a:cxnLst/>
            <a:rect l="l" t="t" r="r" b="b"/>
            <a:pathLst>
              <a:path w="304800" h="532129">
                <a:moveTo>
                  <a:pt x="0" y="0"/>
                </a:moveTo>
                <a:lnTo>
                  <a:pt x="0" y="531876"/>
                </a:lnTo>
                <a:lnTo>
                  <a:pt x="304800" y="531876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908689" y="3131565"/>
            <a:ext cx="19494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16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510415" y="3492500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13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916548" y="2703067"/>
            <a:ext cx="0" cy="779780"/>
          </a:xfrm>
          <a:custGeom>
            <a:avLst/>
            <a:gdLst/>
            <a:ahLst/>
            <a:cxnLst/>
            <a:rect l="l" t="t" r="r" b="b"/>
            <a:pathLst>
              <a:path h="779779">
                <a:moveTo>
                  <a:pt x="0" y="0"/>
                </a:moveTo>
                <a:lnTo>
                  <a:pt x="0" y="77952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916548" y="2703067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699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74985" y="3182366"/>
            <a:ext cx="304800" cy="532130"/>
          </a:xfrm>
          <a:custGeom>
            <a:avLst/>
            <a:gdLst/>
            <a:ahLst/>
            <a:cxnLst/>
            <a:rect l="l" t="t" r="r" b="b"/>
            <a:pathLst>
              <a:path w="304800" h="532129">
                <a:moveTo>
                  <a:pt x="0" y="0"/>
                </a:moveTo>
                <a:lnTo>
                  <a:pt x="0" y="531876"/>
                </a:lnTo>
                <a:lnTo>
                  <a:pt x="304800" y="531876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026287" y="3153664"/>
            <a:ext cx="19494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 panose="02020503050405090304"/>
                <a:cs typeface="Times New Roman" panose="02020503050405090304"/>
              </a:rPr>
              <a:t>&amp;</a:t>
            </a:r>
            <a:endParaRPr sz="16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090815" y="2487422"/>
            <a:ext cx="4985385" cy="0"/>
          </a:xfrm>
          <a:custGeom>
            <a:avLst/>
            <a:gdLst/>
            <a:ahLst/>
            <a:cxnLst/>
            <a:rect l="l" t="t" r="r" b="b"/>
            <a:pathLst>
              <a:path w="4985385">
                <a:moveTo>
                  <a:pt x="0" y="0"/>
                </a:moveTo>
                <a:lnTo>
                  <a:pt x="498500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681615" y="2487422"/>
            <a:ext cx="0" cy="863600"/>
          </a:xfrm>
          <a:custGeom>
            <a:avLst/>
            <a:gdLst/>
            <a:ahLst/>
            <a:cxnLst/>
            <a:rect l="l" t="t" r="r" b="b"/>
            <a:pathLst>
              <a:path h="863600">
                <a:moveTo>
                  <a:pt x="0" y="0"/>
                </a:moveTo>
                <a:lnTo>
                  <a:pt x="0" y="86334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681615" y="3359150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22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529215" y="4608067"/>
            <a:ext cx="304800" cy="432434"/>
          </a:xfrm>
          <a:custGeom>
            <a:avLst/>
            <a:gdLst/>
            <a:ahLst/>
            <a:cxnLst/>
            <a:rect l="l" t="t" r="r" b="b"/>
            <a:pathLst>
              <a:path w="304800" h="432435">
                <a:moveTo>
                  <a:pt x="0" y="0"/>
                </a:moveTo>
                <a:lnTo>
                  <a:pt x="0" y="432053"/>
                </a:lnTo>
                <a:lnTo>
                  <a:pt x="304800" y="432053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351919" y="4092194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>
                <a:moveTo>
                  <a:pt x="0" y="0"/>
                </a:moveTo>
                <a:lnTo>
                  <a:pt x="38709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739015" y="2703067"/>
            <a:ext cx="0" cy="1389380"/>
          </a:xfrm>
          <a:custGeom>
            <a:avLst/>
            <a:gdLst/>
            <a:ahLst/>
            <a:cxnLst/>
            <a:rect l="l" t="t" r="r" b="b"/>
            <a:pathLst>
              <a:path h="1389379">
                <a:moveTo>
                  <a:pt x="0" y="1389126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678317" y="2703067"/>
            <a:ext cx="4060825" cy="0"/>
          </a:xfrm>
          <a:custGeom>
            <a:avLst/>
            <a:gdLst/>
            <a:ahLst/>
            <a:cxnLst/>
            <a:rect l="l" t="t" r="r" b="b"/>
            <a:pathLst>
              <a:path w="4060825">
                <a:moveTo>
                  <a:pt x="4060697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78317" y="2703067"/>
            <a:ext cx="0" cy="656590"/>
          </a:xfrm>
          <a:custGeom>
            <a:avLst/>
            <a:gdLst/>
            <a:ahLst/>
            <a:cxnLst/>
            <a:rect l="l" t="t" r="r" b="b"/>
            <a:pathLst>
              <a:path h="656589">
                <a:moveTo>
                  <a:pt x="0" y="0"/>
                </a:moveTo>
                <a:lnTo>
                  <a:pt x="0" y="65608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78317" y="3359150"/>
            <a:ext cx="179070" cy="0"/>
          </a:xfrm>
          <a:custGeom>
            <a:avLst/>
            <a:gdLst/>
            <a:ahLst/>
            <a:cxnLst/>
            <a:rect l="l" t="t" r="r" b="b"/>
            <a:pathLst>
              <a:path w="179069">
                <a:moveTo>
                  <a:pt x="0" y="0"/>
                </a:moveTo>
                <a:lnTo>
                  <a:pt x="17906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91043" y="2487422"/>
            <a:ext cx="0" cy="995680"/>
          </a:xfrm>
          <a:custGeom>
            <a:avLst/>
            <a:gdLst/>
            <a:ahLst/>
            <a:cxnLst/>
            <a:rect l="l" t="t" r="r" b="b"/>
            <a:pathLst>
              <a:path h="995679">
                <a:moveTo>
                  <a:pt x="0" y="0"/>
                </a:moveTo>
                <a:lnTo>
                  <a:pt x="0" y="99517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91043" y="3482594"/>
            <a:ext cx="466725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0" y="0"/>
                </a:moveTo>
                <a:lnTo>
                  <a:pt x="466344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71709" y="4679696"/>
            <a:ext cx="0" cy="73660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15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24109" y="478637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2952"/>
                </a:lnTo>
                <a:lnTo>
                  <a:pt x="11334" y="11049"/>
                </a:lnTo>
                <a:lnTo>
                  <a:pt x="3059" y="23145"/>
                </a:lnTo>
                <a:lnTo>
                  <a:pt x="0" y="38100"/>
                </a:lnTo>
                <a:lnTo>
                  <a:pt x="3059" y="52732"/>
                </a:lnTo>
                <a:lnTo>
                  <a:pt x="11334" y="64865"/>
                </a:lnTo>
                <a:lnTo>
                  <a:pt x="23467" y="73140"/>
                </a:lnTo>
                <a:lnTo>
                  <a:pt x="38100" y="76200"/>
                </a:lnTo>
                <a:lnTo>
                  <a:pt x="53054" y="73140"/>
                </a:lnTo>
                <a:lnTo>
                  <a:pt x="65150" y="64865"/>
                </a:lnTo>
                <a:lnTo>
                  <a:pt x="73247" y="52732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0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291215" y="4102100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0" y="73152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10215" y="4824476"/>
            <a:ext cx="379730" cy="0"/>
          </a:xfrm>
          <a:custGeom>
            <a:avLst/>
            <a:gdLst/>
            <a:ahLst/>
            <a:cxnLst/>
            <a:rect l="l" t="t" r="r" b="b"/>
            <a:pathLst>
              <a:path w="379729">
                <a:moveTo>
                  <a:pt x="379475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91043" y="3482594"/>
            <a:ext cx="0" cy="1380490"/>
          </a:xfrm>
          <a:custGeom>
            <a:avLst/>
            <a:gdLst/>
            <a:ahLst/>
            <a:cxnLst/>
            <a:rect l="l" t="t" r="r" b="b"/>
            <a:pathLst>
              <a:path h="1380489">
                <a:moveTo>
                  <a:pt x="0" y="0"/>
                </a:moveTo>
                <a:lnTo>
                  <a:pt x="0" y="137998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91043" y="4862576"/>
            <a:ext cx="2143125" cy="0"/>
          </a:xfrm>
          <a:custGeom>
            <a:avLst/>
            <a:gdLst/>
            <a:ahLst/>
            <a:cxnLst/>
            <a:rect l="l" t="t" r="r" b="b"/>
            <a:pathLst>
              <a:path w="2143125">
                <a:moveTo>
                  <a:pt x="0" y="0"/>
                </a:moveTo>
                <a:lnTo>
                  <a:pt x="214274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391275" y="2559050"/>
            <a:ext cx="544830" cy="0"/>
          </a:xfrm>
          <a:custGeom>
            <a:avLst/>
            <a:gdLst/>
            <a:ahLst/>
            <a:cxnLst/>
            <a:rect l="l" t="t" r="r" b="b"/>
            <a:pathLst>
              <a:path w="544829">
                <a:moveTo>
                  <a:pt x="0" y="0"/>
                </a:moveTo>
                <a:lnTo>
                  <a:pt x="54484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037711" y="2327655"/>
            <a:ext cx="26289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Z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206" y="1209040"/>
            <a:ext cx="8664575" cy="4300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Microsoft JhengHei" panose="020B0604030504040204" charset="-120"/>
                <a:cs typeface="Microsoft JhengHei" panose="020B0604030504040204" charset="-120"/>
              </a:rPr>
              <a:t>例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: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12700" marR="5080" indent="711200">
              <a:lnSpc>
                <a:spcPct val="150000"/>
              </a:lnSpc>
            </a:pP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试用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JK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触发器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设计一个可控电路：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X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为控制信号，  当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X=0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时，电路按照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3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3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……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的  规律做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加法计数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；当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X=1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时，电路按照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3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3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， 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……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的规律做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减法计数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。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  <a:p>
            <a:pPr marL="12700" marR="288290" indent="-635">
              <a:lnSpc>
                <a:spcPts val="5320"/>
              </a:lnSpc>
              <a:spcBef>
                <a:spcPts val="230"/>
              </a:spcBef>
            </a:pP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（该电路称为模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4</a:t>
            </a: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可逆计数器，有关计数器的概念将在  后面详细介绍）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015" y="55245"/>
            <a:ext cx="6461125" cy="755015"/>
          </a:xfrm>
          <a:prstGeom prst="rect">
            <a:avLst/>
          </a:prstGeom>
        </p:spPr>
        <p:txBody>
          <a:bodyPr vert="horz" wrap="square" lIns="0" tIns="333225" rIns="0" bIns="0" rtlCol="0">
            <a:spAutoFit/>
          </a:bodyPr>
          <a:lstStyle/>
          <a:p>
            <a:pPr marL="2028190">
              <a:lnSpc>
                <a:spcPts val="3295"/>
              </a:lnSpc>
            </a:pPr>
            <a:r>
              <a:rPr spc="-5" dirty="0"/>
              <a:t>同步时序逻辑电路的设计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140" y="879855"/>
            <a:ext cx="8650605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解</a:t>
            </a:r>
            <a:r>
              <a:rPr sz="2800" b="1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: 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电路有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4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个状态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: S</a:t>
            </a:r>
            <a:r>
              <a:rPr sz="2850" b="1" spc="-7" baseline="-20000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、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="1" spc="-7" baseline="-20000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、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="1" spc="-7" baseline="-20000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2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和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="1" spc="-7" baseline="-20000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3</a:t>
            </a: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，状态图和状态表为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5229" y="1582673"/>
            <a:ext cx="212407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86585" algn="l"/>
              </a:tabLst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0	</a:t>
            </a: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1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34035" y="124460"/>
            <a:ext cx="5447030" cy="679450"/>
          </a:xfrm>
          <a:prstGeom prst="rect">
            <a:avLst/>
          </a:prstGeom>
        </p:spPr>
        <p:txBody>
          <a:bodyPr vert="horz" wrap="square" lIns="0" tIns="249371" rIns="0" bIns="0" rtlCol="0">
            <a:spAutoFit/>
          </a:bodyPr>
          <a:lstStyle/>
          <a:p>
            <a:pPr marL="2360295">
              <a:lnSpc>
                <a:spcPct val="100000"/>
              </a:lnSpc>
            </a:pPr>
            <a:r>
              <a:rPr spc="5" dirty="0"/>
              <a:t>模</a:t>
            </a:r>
            <a:r>
              <a:rPr spc="-10" dirty="0">
                <a:latin typeface="Times New Roman" panose="02020503050405090304"/>
                <a:cs typeface="Times New Roman" panose="02020503050405090304"/>
              </a:rPr>
              <a:t>4</a:t>
            </a:r>
            <a:r>
              <a:rPr spc="-5" dirty="0"/>
              <a:t>可逆计数器设计</a:t>
            </a:r>
          </a:p>
        </p:txBody>
      </p:sp>
      <p:sp>
        <p:nvSpPr>
          <p:cNvPr id="13" name="object 13"/>
          <p:cNvSpPr/>
          <p:nvPr/>
        </p:nvSpPr>
        <p:spPr>
          <a:xfrm>
            <a:off x="831735" y="1531874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190500" y="0"/>
                </a:moveTo>
                <a:lnTo>
                  <a:pt x="146837" y="6024"/>
                </a:lnTo>
                <a:lnTo>
                  <a:pt x="106746" y="23193"/>
                </a:lnTo>
                <a:lnTo>
                  <a:pt x="71374" y="50145"/>
                </a:lnTo>
                <a:lnTo>
                  <a:pt x="41867" y="85521"/>
                </a:lnTo>
                <a:lnTo>
                  <a:pt x="19372" y="127962"/>
                </a:lnTo>
                <a:lnTo>
                  <a:pt x="5034" y="176108"/>
                </a:lnTo>
                <a:lnTo>
                  <a:pt x="0" y="228600"/>
                </a:lnTo>
                <a:lnTo>
                  <a:pt x="5034" y="280851"/>
                </a:lnTo>
                <a:lnTo>
                  <a:pt x="19372" y="328904"/>
                </a:lnTo>
                <a:lnTo>
                  <a:pt x="41867" y="371358"/>
                </a:lnTo>
                <a:lnTo>
                  <a:pt x="71374" y="406814"/>
                </a:lnTo>
                <a:lnTo>
                  <a:pt x="106746" y="433873"/>
                </a:lnTo>
                <a:lnTo>
                  <a:pt x="146837" y="451135"/>
                </a:lnTo>
                <a:lnTo>
                  <a:pt x="190500" y="457200"/>
                </a:lnTo>
                <a:lnTo>
                  <a:pt x="234162" y="451135"/>
                </a:lnTo>
                <a:lnTo>
                  <a:pt x="274253" y="433873"/>
                </a:lnTo>
                <a:lnTo>
                  <a:pt x="309625" y="406814"/>
                </a:lnTo>
                <a:lnTo>
                  <a:pt x="339132" y="371358"/>
                </a:lnTo>
                <a:lnTo>
                  <a:pt x="361627" y="328904"/>
                </a:lnTo>
                <a:lnTo>
                  <a:pt x="375965" y="280851"/>
                </a:lnTo>
                <a:lnTo>
                  <a:pt x="381000" y="228600"/>
                </a:lnTo>
                <a:lnTo>
                  <a:pt x="375965" y="176108"/>
                </a:lnTo>
                <a:lnTo>
                  <a:pt x="361627" y="127962"/>
                </a:lnTo>
                <a:lnTo>
                  <a:pt x="339132" y="85521"/>
                </a:lnTo>
                <a:lnTo>
                  <a:pt x="309625" y="50145"/>
                </a:lnTo>
                <a:lnTo>
                  <a:pt x="274253" y="23193"/>
                </a:lnTo>
                <a:lnTo>
                  <a:pt x="234162" y="6024"/>
                </a:lnTo>
                <a:lnTo>
                  <a:pt x="1905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36735" y="1531874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190500" y="0"/>
                </a:moveTo>
                <a:lnTo>
                  <a:pt x="146837" y="6024"/>
                </a:lnTo>
                <a:lnTo>
                  <a:pt x="106746" y="23193"/>
                </a:lnTo>
                <a:lnTo>
                  <a:pt x="71374" y="50145"/>
                </a:lnTo>
                <a:lnTo>
                  <a:pt x="41867" y="85521"/>
                </a:lnTo>
                <a:lnTo>
                  <a:pt x="19372" y="127962"/>
                </a:lnTo>
                <a:lnTo>
                  <a:pt x="5034" y="176108"/>
                </a:lnTo>
                <a:lnTo>
                  <a:pt x="0" y="228599"/>
                </a:lnTo>
                <a:lnTo>
                  <a:pt x="5034" y="280851"/>
                </a:lnTo>
                <a:lnTo>
                  <a:pt x="19372" y="328904"/>
                </a:lnTo>
                <a:lnTo>
                  <a:pt x="41867" y="371358"/>
                </a:lnTo>
                <a:lnTo>
                  <a:pt x="71374" y="406814"/>
                </a:lnTo>
                <a:lnTo>
                  <a:pt x="106746" y="433873"/>
                </a:lnTo>
                <a:lnTo>
                  <a:pt x="146837" y="451135"/>
                </a:lnTo>
                <a:lnTo>
                  <a:pt x="190500" y="457199"/>
                </a:lnTo>
                <a:lnTo>
                  <a:pt x="234162" y="451135"/>
                </a:lnTo>
                <a:lnTo>
                  <a:pt x="274253" y="433873"/>
                </a:lnTo>
                <a:lnTo>
                  <a:pt x="309625" y="406814"/>
                </a:lnTo>
                <a:lnTo>
                  <a:pt x="339132" y="371358"/>
                </a:lnTo>
                <a:lnTo>
                  <a:pt x="361627" y="328904"/>
                </a:lnTo>
                <a:lnTo>
                  <a:pt x="375965" y="280851"/>
                </a:lnTo>
                <a:lnTo>
                  <a:pt x="381000" y="228599"/>
                </a:lnTo>
                <a:lnTo>
                  <a:pt x="375965" y="176108"/>
                </a:lnTo>
                <a:lnTo>
                  <a:pt x="361627" y="127962"/>
                </a:lnTo>
                <a:lnTo>
                  <a:pt x="339132" y="85521"/>
                </a:lnTo>
                <a:lnTo>
                  <a:pt x="309625" y="50145"/>
                </a:lnTo>
                <a:lnTo>
                  <a:pt x="274253" y="23193"/>
                </a:lnTo>
                <a:lnTo>
                  <a:pt x="234162" y="6024"/>
                </a:lnTo>
                <a:lnTo>
                  <a:pt x="1905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5785" y="3055873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190500" y="0"/>
                </a:moveTo>
                <a:lnTo>
                  <a:pt x="146837" y="6024"/>
                </a:lnTo>
                <a:lnTo>
                  <a:pt x="106746" y="23193"/>
                </a:lnTo>
                <a:lnTo>
                  <a:pt x="71374" y="50145"/>
                </a:lnTo>
                <a:lnTo>
                  <a:pt x="41867" y="85521"/>
                </a:lnTo>
                <a:lnTo>
                  <a:pt x="19372" y="127962"/>
                </a:lnTo>
                <a:lnTo>
                  <a:pt x="5034" y="176108"/>
                </a:lnTo>
                <a:lnTo>
                  <a:pt x="0" y="228600"/>
                </a:lnTo>
                <a:lnTo>
                  <a:pt x="5034" y="280851"/>
                </a:lnTo>
                <a:lnTo>
                  <a:pt x="19372" y="328904"/>
                </a:lnTo>
                <a:lnTo>
                  <a:pt x="41867" y="371358"/>
                </a:lnTo>
                <a:lnTo>
                  <a:pt x="71374" y="406814"/>
                </a:lnTo>
                <a:lnTo>
                  <a:pt x="106746" y="433873"/>
                </a:lnTo>
                <a:lnTo>
                  <a:pt x="146837" y="451135"/>
                </a:lnTo>
                <a:lnTo>
                  <a:pt x="190500" y="457200"/>
                </a:lnTo>
                <a:lnTo>
                  <a:pt x="234162" y="451135"/>
                </a:lnTo>
                <a:lnTo>
                  <a:pt x="274253" y="433873"/>
                </a:lnTo>
                <a:lnTo>
                  <a:pt x="309625" y="406814"/>
                </a:lnTo>
                <a:lnTo>
                  <a:pt x="339132" y="371358"/>
                </a:lnTo>
                <a:lnTo>
                  <a:pt x="361627" y="328904"/>
                </a:lnTo>
                <a:lnTo>
                  <a:pt x="375965" y="280851"/>
                </a:lnTo>
                <a:lnTo>
                  <a:pt x="381000" y="228600"/>
                </a:lnTo>
                <a:lnTo>
                  <a:pt x="375965" y="176108"/>
                </a:lnTo>
                <a:lnTo>
                  <a:pt x="361627" y="127962"/>
                </a:lnTo>
                <a:lnTo>
                  <a:pt x="339132" y="85521"/>
                </a:lnTo>
                <a:lnTo>
                  <a:pt x="309625" y="50145"/>
                </a:lnTo>
                <a:lnTo>
                  <a:pt x="274253" y="23193"/>
                </a:lnTo>
                <a:lnTo>
                  <a:pt x="234162" y="6024"/>
                </a:lnTo>
                <a:lnTo>
                  <a:pt x="1905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1735" y="3055873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190500" y="0"/>
                </a:moveTo>
                <a:lnTo>
                  <a:pt x="146837" y="6024"/>
                </a:lnTo>
                <a:lnTo>
                  <a:pt x="106746" y="23193"/>
                </a:lnTo>
                <a:lnTo>
                  <a:pt x="71374" y="50145"/>
                </a:lnTo>
                <a:lnTo>
                  <a:pt x="41867" y="85521"/>
                </a:lnTo>
                <a:lnTo>
                  <a:pt x="19372" y="127962"/>
                </a:lnTo>
                <a:lnTo>
                  <a:pt x="5034" y="176108"/>
                </a:lnTo>
                <a:lnTo>
                  <a:pt x="0" y="228600"/>
                </a:lnTo>
                <a:lnTo>
                  <a:pt x="5034" y="280851"/>
                </a:lnTo>
                <a:lnTo>
                  <a:pt x="19372" y="328904"/>
                </a:lnTo>
                <a:lnTo>
                  <a:pt x="41867" y="371358"/>
                </a:lnTo>
                <a:lnTo>
                  <a:pt x="71374" y="406814"/>
                </a:lnTo>
                <a:lnTo>
                  <a:pt x="106746" y="433873"/>
                </a:lnTo>
                <a:lnTo>
                  <a:pt x="146837" y="451135"/>
                </a:lnTo>
                <a:lnTo>
                  <a:pt x="190500" y="457200"/>
                </a:lnTo>
                <a:lnTo>
                  <a:pt x="234162" y="451135"/>
                </a:lnTo>
                <a:lnTo>
                  <a:pt x="274253" y="433873"/>
                </a:lnTo>
                <a:lnTo>
                  <a:pt x="309625" y="406814"/>
                </a:lnTo>
                <a:lnTo>
                  <a:pt x="339132" y="371358"/>
                </a:lnTo>
                <a:lnTo>
                  <a:pt x="361627" y="328904"/>
                </a:lnTo>
                <a:lnTo>
                  <a:pt x="375965" y="280851"/>
                </a:lnTo>
                <a:lnTo>
                  <a:pt x="381000" y="228600"/>
                </a:lnTo>
                <a:lnTo>
                  <a:pt x="375965" y="176108"/>
                </a:lnTo>
                <a:lnTo>
                  <a:pt x="361627" y="127962"/>
                </a:lnTo>
                <a:lnTo>
                  <a:pt x="339132" y="85521"/>
                </a:lnTo>
                <a:lnTo>
                  <a:pt x="309625" y="50145"/>
                </a:lnTo>
                <a:lnTo>
                  <a:pt x="274253" y="23193"/>
                </a:lnTo>
                <a:lnTo>
                  <a:pt x="234162" y="6024"/>
                </a:lnTo>
                <a:lnTo>
                  <a:pt x="1905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33893" y="1569974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31391" y="47243"/>
                </a:moveTo>
                <a:lnTo>
                  <a:pt x="1231391" y="28193"/>
                </a:lnTo>
                <a:lnTo>
                  <a:pt x="0" y="28193"/>
                </a:lnTo>
                <a:lnTo>
                  <a:pt x="0" y="47243"/>
                </a:lnTo>
                <a:lnTo>
                  <a:pt x="1231391" y="47243"/>
                </a:lnTo>
                <a:close/>
              </a:path>
              <a:path w="1295400" h="76200">
                <a:moveTo>
                  <a:pt x="1295400" y="38099"/>
                </a:moveTo>
                <a:lnTo>
                  <a:pt x="1219200" y="0"/>
                </a:lnTo>
                <a:lnTo>
                  <a:pt x="1219200" y="28193"/>
                </a:lnTo>
                <a:lnTo>
                  <a:pt x="1231391" y="28193"/>
                </a:lnTo>
                <a:lnTo>
                  <a:pt x="1231391" y="70103"/>
                </a:lnTo>
                <a:lnTo>
                  <a:pt x="1295400" y="38099"/>
                </a:lnTo>
                <a:close/>
              </a:path>
              <a:path w="1295400" h="76200">
                <a:moveTo>
                  <a:pt x="1231391" y="70103"/>
                </a:moveTo>
                <a:lnTo>
                  <a:pt x="1231391" y="47243"/>
                </a:lnTo>
                <a:lnTo>
                  <a:pt x="1219200" y="47243"/>
                </a:lnTo>
                <a:lnTo>
                  <a:pt x="1219200" y="76199"/>
                </a:lnTo>
                <a:lnTo>
                  <a:pt x="1231391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33893" y="1874773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76200" y="28193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8193"/>
                </a:lnTo>
                <a:lnTo>
                  <a:pt x="76200" y="28193"/>
                </a:lnTo>
                <a:close/>
              </a:path>
              <a:path w="1295400" h="76200">
                <a:moveTo>
                  <a:pt x="1295400" y="47243"/>
                </a:moveTo>
                <a:lnTo>
                  <a:pt x="1295400" y="28193"/>
                </a:lnTo>
                <a:lnTo>
                  <a:pt x="63246" y="28193"/>
                </a:lnTo>
                <a:lnTo>
                  <a:pt x="63246" y="47243"/>
                </a:lnTo>
                <a:lnTo>
                  <a:pt x="1295400" y="47243"/>
                </a:lnTo>
                <a:close/>
              </a:path>
              <a:path w="1295400" h="76200">
                <a:moveTo>
                  <a:pt x="76200" y="76200"/>
                </a:moveTo>
                <a:lnTo>
                  <a:pt x="76200" y="47243"/>
                </a:lnTo>
                <a:lnTo>
                  <a:pt x="63246" y="47243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2193" y="2065273"/>
            <a:ext cx="762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76200" y="838200"/>
                </a:moveTo>
                <a:lnTo>
                  <a:pt x="0" y="838200"/>
                </a:lnTo>
                <a:lnTo>
                  <a:pt x="28193" y="894587"/>
                </a:lnTo>
                <a:lnTo>
                  <a:pt x="28193" y="850391"/>
                </a:lnTo>
                <a:lnTo>
                  <a:pt x="47243" y="850391"/>
                </a:lnTo>
                <a:lnTo>
                  <a:pt x="47243" y="896112"/>
                </a:lnTo>
                <a:lnTo>
                  <a:pt x="76200" y="838200"/>
                </a:lnTo>
                <a:close/>
              </a:path>
              <a:path w="76200" h="914400">
                <a:moveTo>
                  <a:pt x="47243" y="838200"/>
                </a:moveTo>
                <a:lnTo>
                  <a:pt x="47243" y="0"/>
                </a:lnTo>
                <a:lnTo>
                  <a:pt x="28193" y="0"/>
                </a:lnTo>
                <a:lnTo>
                  <a:pt x="28193" y="838200"/>
                </a:lnTo>
                <a:lnTo>
                  <a:pt x="47243" y="838200"/>
                </a:lnTo>
                <a:close/>
              </a:path>
              <a:path w="76200" h="914400">
                <a:moveTo>
                  <a:pt x="47243" y="896112"/>
                </a:moveTo>
                <a:lnTo>
                  <a:pt x="47243" y="850391"/>
                </a:lnTo>
                <a:lnTo>
                  <a:pt x="28193" y="850391"/>
                </a:lnTo>
                <a:lnTo>
                  <a:pt x="28193" y="894587"/>
                </a:lnTo>
                <a:lnTo>
                  <a:pt x="38100" y="914400"/>
                </a:lnTo>
                <a:lnTo>
                  <a:pt x="47243" y="896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57693" y="3398773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76200" y="28193"/>
                </a:moveTo>
                <a:lnTo>
                  <a:pt x="76200" y="0"/>
                </a:lnTo>
                <a:lnTo>
                  <a:pt x="0" y="38100"/>
                </a:lnTo>
                <a:lnTo>
                  <a:pt x="63246" y="69723"/>
                </a:lnTo>
                <a:lnTo>
                  <a:pt x="63246" y="28193"/>
                </a:lnTo>
                <a:lnTo>
                  <a:pt x="76200" y="28193"/>
                </a:lnTo>
                <a:close/>
              </a:path>
              <a:path w="1371600" h="76200">
                <a:moveTo>
                  <a:pt x="1371599" y="47243"/>
                </a:moveTo>
                <a:lnTo>
                  <a:pt x="1371599" y="28193"/>
                </a:lnTo>
                <a:lnTo>
                  <a:pt x="63246" y="28193"/>
                </a:lnTo>
                <a:lnTo>
                  <a:pt x="63246" y="47243"/>
                </a:lnTo>
                <a:lnTo>
                  <a:pt x="1371599" y="47243"/>
                </a:lnTo>
                <a:close/>
              </a:path>
              <a:path w="1371600" h="76200">
                <a:moveTo>
                  <a:pt x="76200" y="76200"/>
                </a:moveTo>
                <a:lnTo>
                  <a:pt x="76200" y="47243"/>
                </a:lnTo>
                <a:lnTo>
                  <a:pt x="63246" y="47243"/>
                </a:lnTo>
                <a:lnTo>
                  <a:pt x="63246" y="6972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8593" y="2065273"/>
            <a:ext cx="762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76200" y="76200"/>
                </a:moveTo>
                <a:lnTo>
                  <a:pt x="38100" y="0"/>
                </a:lnTo>
                <a:lnTo>
                  <a:pt x="0" y="76200"/>
                </a:lnTo>
                <a:lnTo>
                  <a:pt x="28193" y="76200"/>
                </a:lnTo>
                <a:lnTo>
                  <a:pt x="28193" y="63246"/>
                </a:lnTo>
                <a:lnTo>
                  <a:pt x="47243" y="63246"/>
                </a:lnTo>
                <a:lnTo>
                  <a:pt x="47243" y="76200"/>
                </a:lnTo>
                <a:lnTo>
                  <a:pt x="76200" y="76200"/>
                </a:lnTo>
                <a:close/>
              </a:path>
              <a:path w="76200" h="914400">
                <a:moveTo>
                  <a:pt x="47243" y="76200"/>
                </a:moveTo>
                <a:lnTo>
                  <a:pt x="47243" y="63246"/>
                </a:lnTo>
                <a:lnTo>
                  <a:pt x="28193" y="63246"/>
                </a:lnTo>
                <a:lnTo>
                  <a:pt x="28193" y="76200"/>
                </a:lnTo>
                <a:lnTo>
                  <a:pt x="47243" y="76200"/>
                </a:lnTo>
                <a:close/>
              </a:path>
              <a:path w="76200" h="914400">
                <a:moveTo>
                  <a:pt x="47244" y="914400"/>
                </a:moveTo>
                <a:lnTo>
                  <a:pt x="47243" y="76200"/>
                </a:lnTo>
                <a:lnTo>
                  <a:pt x="28193" y="76200"/>
                </a:lnTo>
                <a:lnTo>
                  <a:pt x="28194" y="914400"/>
                </a:lnTo>
                <a:lnTo>
                  <a:pt x="47244" y="914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939931" y="1339596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2833" y="3457106"/>
            <a:ext cx="2870200" cy="755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475615" algn="ctr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12700" marR="5080">
              <a:lnSpc>
                <a:spcPct val="100000"/>
              </a:lnSpc>
              <a:spcBef>
                <a:spcPts val="130"/>
              </a:spcBef>
            </a:pP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1409" y="2330220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43593" y="2065273"/>
            <a:ext cx="762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76200" y="76199"/>
                </a:moveTo>
                <a:lnTo>
                  <a:pt x="38100" y="0"/>
                </a:lnTo>
                <a:lnTo>
                  <a:pt x="0" y="76199"/>
                </a:lnTo>
                <a:lnTo>
                  <a:pt x="28193" y="76199"/>
                </a:lnTo>
                <a:lnTo>
                  <a:pt x="28193" y="63245"/>
                </a:lnTo>
                <a:lnTo>
                  <a:pt x="47243" y="63245"/>
                </a:lnTo>
                <a:lnTo>
                  <a:pt x="47243" y="76199"/>
                </a:lnTo>
                <a:lnTo>
                  <a:pt x="76200" y="76199"/>
                </a:lnTo>
                <a:close/>
              </a:path>
              <a:path w="76200" h="914400">
                <a:moveTo>
                  <a:pt x="47243" y="76199"/>
                </a:moveTo>
                <a:lnTo>
                  <a:pt x="47243" y="63245"/>
                </a:lnTo>
                <a:lnTo>
                  <a:pt x="28193" y="63245"/>
                </a:lnTo>
                <a:lnTo>
                  <a:pt x="28193" y="76199"/>
                </a:lnTo>
                <a:lnTo>
                  <a:pt x="47243" y="76199"/>
                </a:lnTo>
                <a:close/>
              </a:path>
              <a:path w="76200" h="914400">
                <a:moveTo>
                  <a:pt x="47243" y="914400"/>
                </a:moveTo>
                <a:lnTo>
                  <a:pt x="47243" y="76199"/>
                </a:lnTo>
                <a:lnTo>
                  <a:pt x="28193" y="76199"/>
                </a:lnTo>
                <a:lnTo>
                  <a:pt x="28193" y="914400"/>
                </a:lnTo>
                <a:lnTo>
                  <a:pt x="47243" y="914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33893" y="3093973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31391" y="47243"/>
                </a:moveTo>
                <a:lnTo>
                  <a:pt x="1231391" y="28193"/>
                </a:lnTo>
                <a:lnTo>
                  <a:pt x="0" y="28193"/>
                </a:lnTo>
                <a:lnTo>
                  <a:pt x="0" y="47243"/>
                </a:lnTo>
                <a:lnTo>
                  <a:pt x="1231391" y="47243"/>
                </a:lnTo>
                <a:close/>
              </a:path>
              <a:path w="1295400" h="76200">
                <a:moveTo>
                  <a:pt x="1295399" y="38100"/>
                </a:moveTo>
                <a:lnTo>
                  <a:pt x="1219199" y="0"/>
                </a:lnTo>
                <a:lnTo>
                  <a:pt x="1219199" y="28193"/>
                </a:lnTo>
                <a:lnTo>
                  <a:pt x="1231391" y="28193"/>
                </a:lnTo>
                <a:lnTo>
                  <a:pt x="1231391" y="70103"/>
                </a:lnTo>
                <a:lnTo>
                  <a:pt x="1295399" y="38100"/>
                </a:lnTo>
                <a:close/>
              </a:path>
              <a:path w="1295400" h="76200">
                <a:moveTo>
                  <a:pt x="1231391" y="70103"/>
                </a:moveTo>
                <a:lnTo>
                  <a:pt x="1231391" y="47243"/>
                </a:lnTo>
                <a:lnTo>
                  <a:pt x="1219199" y="47243"/>
                </a:lnTo>
                <a:lnTo>
                  <a:pt x="1219199" y="76200"/>
                </a:lnTo>
                <a:lnTo>
                  <a:pt x="1231391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95229" y="2847594"/>
            <a:ext cx="2186940" cy="62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945" algn="ctr">
              <a:lnSpc>
                <a:spcPts val="2220"/>
              </a:lnSpc>
            </a:pPr>
            <a:r>
              <a:rPr sz="2000" b="1" spc="-5" dirty="0">
                <a:solidFill>
                  <a:srgbClr val="650065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algn="ctr">
              <a:lnSpc>
                <a:spcPts val="2220"/>
              </a:lnSpc>
              <a:tabLst>
                <a:tab pos="1937385" algn="l"/>
              </a:tabLst>
            </a:pP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3	</a:t>
            </a:r>
            <a:r>
              <a:rPr sz="2000" b="1" spc="-10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1950" b="1" baseline="-21000" dirty="0">
                <a:latin typeface="Times New Roman" panose="02020503050405090304"/>
                <a:cs typeface="Times New Roman" panose="02020503050405090304"/>
              </a:rPr>
              <a:t>2</a:t>
            </a:r>
            <a:endParaRPr sz="195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67193" y="2065273"/>
            <a:ext cx="76200" cy="914400"/>
          </a:xfrm>
          <a:custGeom>
            <a:avLst/>
            <a:gdLst/>
            <a:ahLst/>
            <a:cxnLst/>
            <a:rect l="l" t="t" r="r" b="b"/>
            <a:pathLst>
              <a:path w="76200" h="914400">
                <a:moveTo>
                  <a:pt x="76200" y="838200"/>
                </a:moveTo>
                <a:lnTo>
                  <a:pt x="0" y="838200"/>
                </a:lnTo>
                <a:lnTo>
                  <a:pt x="28193" y="894588"/>
                </a:lnTo>
                <a:lnTo>
                  <a:pt x="28193" y="850391"/>
                </a:lnTo>
                <a:lnTo>
                  <a:pt x="47243" y="850391"/>
                </a:lnTo>
                <a:lnTo>
                  <a:pt x="47243" y="896112"/>
                </a:lnTo>
                <a:lnTo>
                  <a:pt x="76200" y="838200"/>
                </a:lnTo>
                <a:close/>
              </a:path>
              <a:path w="76200" h="914400">
                <a:moveTo>
                  <a:pt x="47243" y="838200"/>
                </a:moveTo>
                <a:lnTo>
                  <a:pt x="47243" y="0"/>
                </a:lnTo>
                <a:lnTo>
                  <a:pt x="28193" y="0"/>
                </a:lnTo>
                <a:lnTo>
                  <a:pt x="28193" y="838200"/>
                </a:lnTo>
                <a:lnTo>
                  <a:pt x="47243" y="838200"/>
                </a:lnTo>
                <a:close/>
              </a:path>
              <a:path w="76200" h="914400">
                <a:moveTo>
                  <a:pt x="47243" y="896112"/>
                </a:moveTo>
                <a:lnTo>
                  <a:pt x="47243" y="850391"/>
                </a:lnTo>
                <a:lnTo>
                  <a:pt x="28193" y="850391"/>
                </a:lnTo>
                <a:lnTo>
                  <a:pt x="28193" y="894588"/>
                </a:lnTo>
                <a:lnTo>
                  <a:pt x="38100" y="914400"/>
                </a:lnTo>
                <a:lnTo>
                  <a:pt x="47243" y="896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46789" y="1872996"/>
            <a:ext cx="152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650065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84790" y="2314260"/>
            <a:ext cx="20574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60500" algn="l"/>
                <a:tab pos="1917700" algn="l"/>
              </a:tabLst>
            </a:pPr>
            <a:r>
              <a:rPr sz="2000" b="1" spc="-5" dirty="0">
                <a:solidFill>
                  <a:srgbClr val="650065"/>
                </a:solidFill>
                <a:latin typeface="Times New Roman" panose="02020503050405090304"/>
                <a:cs typeface="Times New Roman" panose="02020503050405090304"/>
              </a:rPr>
              <a:t>1	1	</a:t>
            </a:r>
            <a:r>
              <a:rPr sz="2000" b="1" spc="-5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06911" y="1684273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685787" y="3809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897386" y="1674748"/>
          <a:ext cx="2466975" cy="1924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92075">
                        <a:lnSpc>
                          <a:spcPts val="2010"/>
                        </a:lnSpc>
                        <a:tabLst>
                          <a:tab pos="473075" algn="l"/>
                        </a:tabLst>
                      </a:pPr>
                      <a:r>
                        <a:rPr sz="3000" b="1" spc="-7" baseline="-33000" dirty="0">
                          <a:latin typeface="Times New Roman" panose="02020503050405090304"/>
                          <a:cs typeface="Times New Roman" panose="02020503050405090304"/>
                        </a:rPr>
                        <a:t>S	</a:t>
                      </a:r>
                      <a:r>
                        <a:rPr sz="2000" b="1" spc="-5" dirty="0">
                          <a:latin typeface="Times New Roman" panose="02020503050405090304"/>
                          <a:cs typeface="Times New Roman" panose="02020503050405090304"/>
                        </a:rPr>
                        <a:t>X</a:t>
                      </a:r>
                      <a:endParaRPr sz="2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24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446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36">
                <a:tc>
                  <a:txBody>
                    <a:bodyPr/>
                    <a:lstStyle/>
                    <a:p>
                      <a:pPr marL="75565">
                        <a:lnSpc>
                          <a:spcPts val="250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50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50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baseline="-21000" dirty="0">
                          <a:latin typeface="Times New Roman" panose="02020503050405090304"/>
                          <a:cs typeface="Times New Roman" panose="02020503050405090304"/>
                        </a:rPr>
                        <a:t>3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marL="75565">
                        <a:lnSpc>
                          <a:spcPts val="242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42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2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42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baseline="-21000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marL="75565">
                        <a:lnSpc>
                          <a:spcPts val="242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2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42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3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42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baseline="-21000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367">
                <a:tc>
                  <a:txBody>
                    <a:bodyPr/>
                    <a:lstStyle/>
                    <a:p>
                      <a:pPr marL="75565">
                        <a:lnSpc>
                          <a:spcPts val="242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3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ts val="242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3510" algn="r">
                        <a:lnSpc>
                          <a:spcPts val="2425"/>
                        </a:lnSpc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baseline="-21000" dirty="0">
                          <a:latin typeface="Times New Roman" panose="02020503050405090304"/>
                          <a:cs typeface="Times New Roman" panose="02020503050405090304"/>
                        </a:rPr>
                        <a:t>2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317633" y="1734565"/>
            <a:ext cx="24574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Times New Roman" panose="02020503050405090304"/>
                <a:cs typeface="Times New Roman" panose="02020503050405090304"/>
              </a:rPr>
              <a:t>X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pic>
        <p:nvPicPr>
          <p:cNvPr id="34" name="图片 33" descr="屏幕快照 2021-02-25 下午10.06.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55" y="4011295"/>
            <a:ext cx="6387465" cy="247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140" y="1009396"/>
            <a:ext cx="630682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7030A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求出状态方程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(</a:t>
            </a:r>
            <a:r>
              <a:rPr sz="2800" b="1" spc="-5" dirty="0">
                <a:solidFill>
                  <a:srgbClr val="7030A0"/>
                </a:solidFill>
                <a:latin typeface="Microsoft JhengHei" panose="020B0604030504040204" charset="-120"/>
                <a:cs typeface="Microsoft JhengHei" panose="020B0604030504040204" charset="-120"/>
              </a:rPr>
              <a:t>求驱动方程的第二种方法</a:t>
            </a:r>
            <a:r>
              <a:rPr sz="2800" b="1" spc="-5" dirty="0">
                <a:solidFill>
                  <a:srgbClr val="7030A0"/>
                </a:solidFill>
                <a:latin typeface="Times New Roman" panose="02020503050405090304"/>
                <a:cs typeface="Times New Roman" panose="02020503050405090304"/>
              </a:rPr>
              <a:t>)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679" y="4536440"/>
            <a:ext cx="532955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2920" algn="l"/>
                <a:tab pos="828675" algn="l"/>
              </a:tabLst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1	</a:t>
            </a:r>
            <a:r>
              <a:rPr sz="2400" b="1" dirty="0">
                <a:latin typeface="Times New Roman" panose="02020503050405090304"/>
                <a:cs typeface="Times New Roman" panose="02020503050405090304"/>
              </a:rPr>
              <a:t>=	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X+ Q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X </a:t>
            </a:r>
            <a:r>
              <a:rPr sz="2400" b="1" dirty="0">
                <a:latin typeface="Times New Roman" panose="02020503050405090304"/>
                <a:cs typeface="Times New Roman" panose="02020503050405090304"/>
              </a:rPr>
              <a:t>+ 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X </a:t>
            </a:r>
            <a:r>
              <a:rPr sz="2400" b="1" dirty="0">
                <a:latin typeface="Times New Roman" panose="02020503050405090304"/>
                <a:cs typeface="Times New Roman" panose="02020503050405090304"/>
              </a:rPr>
              <a:t>+</a:t>
            </a:r>
            <a:r>
              <a:rPr sz="2400" b="1" spc="-7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X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487817" y="4560823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0" y="0"/>
                </a:moveTo>
                <a:lnTo>
                  <a:pt x="21716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28915" y="4560823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0" y="0"/>
                </a:moveTo>
                <a:lnTo>
                  <a:pt x="2171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51341" y="4560823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0" y="0"/>
                </a:moveTo>
                <a:lnTo>
                  <a:pt x="21716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15043" y="4546346"/>
            <a:ext cx="217170" cy="0"/>
          </a:xfrm>
          <a:custGeom>
            <a:avLst/>
            <a:gdLst/>
            <a:ahLst/>
            <a:cxnLst/>
            <a:rect l="l" t="t" r="r" b="b"/>
            <a:pathLst>
              <a:path w="217169">
                <a:moveTo>
                  <a:pt x="0" y="0"/>
                </a:moveTo>
                <a:lnTo>
                  <a:pt x="21716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44833" y="4560823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>
                <a:moveTo>
                  <a:pt x="0" y="0"/>
                </a:moveTo>
                <a:lnTo>
                  <a:pt x="21793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62587" y="4546346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>
                <a:moveTo>
                  <a:pt x="0" y="0"/>
                </a:moveTo>
                <a:lnTo>
                  <a:pt x="21791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11181" y="4500371"/>
            <a:ext cx="96583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3440" algn="l"/>
              </a:tabLst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n+1	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83197" y="4514930"/>
            <a:ext cx="1244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74875" y="4500371"/>
            <a:ext cx="170053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41425" algn="l"/>
                <a:tab pos="1588770" algn="l"/>
              </a:tabLst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	n	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20734" y="4485813"/>
            <a:ext cx="255841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98675" algn="l"/>
                <a:tab pos="2446020" algn="l"/>
              </a:tabLst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	n	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527185" y="5104891"/>
            <a:ext cx="218440" cy="0"/>
          </a:xfrm>
          <a:custGeom>
            <a:avLst/>
            <a:gdLst/>
            <a:ahLst/>
            <a:cxnLst/>
            <a:rect l="l" t="t" r="r" b="b"/>
            <a:pathLst>
              <a:path w="218439">
                <a:moveTo>
                  <a:pt x="0" y="0"/>
                </a:moveTo>
                <a:lnTo>
                  <a:pt x="21793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627511" y="5057349"/>
            <a:ext cx="220535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22045" algn="l"/>
                <a:tab pos="2093595" algn="l"/>
              </a:tabLst>
            </a:pPr>
            <a:r>
              <a:rPr sz="2100" b="1" spc="-7" baseline="4000" dirty="0">
                <a:latin typeface="Times New Roman" panose="02020503050405090304"/>
                <a:cs typeface="Times New Roman" panose="02020503050405090304"/>
              </a:rPr>
              <a:t>n	</a:t>
            </a: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	</a:t>
            </a:r>
            <a:r>
              <a:rPr sz="2100" b="1" spc="-7" baseline="4000" dirty="0">
                <a:latin typeface="Times New Roman" panose="02020503050405090304"/>
                <a:cs typeface="Times New Roman" panose="02020503050405090304"/>
              </a:rPr>
              <a:t>n</a:t>
            </a:r>
            <a:endParaRPr sz="2100" baseline="4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88362" y="5043500"/>
            <a:ext cx="1244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35667" y="5088890"/>
            <a:ext cx="1152525" cy="0"/>
          </a:xfrm>
          <a:custGeom>
            <a:avLst/>
            <a:gdLst/>
            <a:ahLst/>
            <a:cxnLst/>
            <a:rect l="l" t="t" r="r" b="b"/>
            <a:pathLst>
              <a:path w="1152525">
                <a:moveTo>
                  <a:pt x="0" y="0"/>
                </a:moveTo>
                <a:lnTo>
                  <a:pt x="115214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610235" y="118110"/>
            <a:ext cx="5501640" cy="679450"/>
          </a:xfrm>
          <a:prstGeom prst="rect">
            <a:avLst/>
          </a:prstGeom>
        </p:spPr>
        <p:txBody>
          <a:bodyPr vert="horz" wrap="square" lIns="0" tIns="249363" rIns="0" bIns="0" rtlCol="0">
            <a:spAutoFit/>
          </a:bodyPr>
          <a:lstStyle/>
          <a:p>
            <a:pPr marL="2360295">
              <a:lnSpc>
                <a:spcPct val="100000"/>
              </a:lnSpc>
            </a:pPr>
            <a:r>
              <a:rPr spc="5" dirty="0"/>
              <a:t>模</a:t>
            </a:r>
            <a:r>
              <a:rPr spc="-10" dirty="0">
                <a:latin typeface="Times New Roman" panose="02020503050405090304"/>
                <a:cs typeface="Times New Roman" panose="02020503050405090304"/>
              </a:rPr>
              <a:t>4</a:t>
            </a:r>
            <a:r>
              <a:rPr spc="-5" dirty="0"/>
              <a:t>可逆计数器设计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30563" y="5066791"/>
            <a:ext cx="4609465" cy="110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135">
              <a:lnSpc>
                <a:spcPct val="100000"/>
              </a:lnSpc>
            </a:pPr>
            <a:r>
              <a:rPr sz="2400" b="1" spc="-5" dirty="0">
                <a:latin typeface="Microsoft JhengHei" panose="020B0604030504040204" charset="-120"/>
                <a:cs typeface="Microsoft JhengHei" panose="020B0604030504040204" charset="-120"/>
              </a:rPr>
              <a:t>＝（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0 </a:t>
            </a:r>
            <a:r>
              <a:rPr sz="2400" b="1" spc="-5" dirty="0">
                <a:latin typeface="MingLiU" panose="02020509000000000000" charset="-120"/>
                <a:cs typeface="MingLiU" panose="02020509000000000000" charset="-120"/>
              </a:rPr>
              <a:t>♁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X) Q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1  </a:t>
            </a:r>
            <a:r>
              <a:rPr sz="2400" b="1" dirty="0">
                <a:latin typeface="Times New Roman" panose="02020503050405090304"/>
                <a:cs typeface="Times New Roman" panose="02020503050405090304"/>
              </a:rPr>
              <a:t>+ </a:t>
            </a:r>
            <a:r>
              <a:rPr sz="2400" b="1" dirty="0">
                <a:latin typeface="Microsoft JhengHei" panose="020B0604030504040204" charset="-120"/>
                <a:cs typeface="Microsoft JhengHei" panose="020B0604030504040204" charset="-120"/>
              </a:rPr>
              <a:t>（</a:t>
            </a: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baseline="-21000" dirty="0">
                <a:latin typeface="Times New Roman" panose="02020503050405090304"/>
                <a:cs typeface="Times New Roman" panose="02020503050405090304"/>
              </a:rPr>
              <a:t>0 </a:t>
            </a:r>
            <a:r>
              <a:rPr sz="2400" b="1" spc="-5" dirty="0">
                <a:latin typeface="MingLiU" panose="02020509000000000000" charset="-120"/>
                <a:cs typeface="MingLiU" panose="02020509000000000000" charset="-120"/>
              </a:rPr>
              <a:t>♁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X)</a:t>
            </a:r>
            <a:r>
              <a:rPr sz="2400" b="1" spc="12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1</a:t>
            </a:r>
            <a:endParaRPr sz="2400" baseline="-210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可得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:</a:t>
            </a:r>
            <a:r>
              <a:rPr sz="2800" b="1" spc="-6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J</a:t>
            </a:r>
            <a:r>
              <a:rPr sz="2850" b="1" spc="-7" baseline="-20000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=K</a:t>
            </a:r>
            <a:r>
              <a:rPr sz="2850" b="1" spc="-7" baseline="-20000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=Q</a:t>
            </a:r>
            <a:r>
              <a:rPr sz="2850" b="1" spc="-7" baseline="-20000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solidFill>
                  <a:srgbClr val="0070C0"/>
                </a:solidFill>
                <a:latin typeface="MingLiU" panose="02020509000000000000" charset="-120"/>
                <a:cs typeface="MingLiU" panose="02020509000000000000" charset="-120"/>
              </a:rPr>
              <a:t>♁</a:t>
            </a:r>
            <a:r>
              <a:rPr sz="28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X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02431" y="4582921"/>
            <a:ext cx="197167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9120" algn="l"/>
              </a:tabLst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0	</a:t>
            </a:r>
            <a:r>
              <a:rPr sz="2400" b="1" dirty="0">
                <a:latin typeface="Times New Roman" panose="02020503050405090304"/>
                <a:cs typeface="Times New Roman" panose="02020503050405090304"/>
              </a:rPr>
              <a:t>= 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0 </a:t>
            </a:r>
            <a:r>
              <a:rPr sz="2400" b="1" dirty="0">
                <a:latin typeface="Times New Roman" panose="02020503050405090304"/>
                <a:cs typeface="Times New Roman" panose="02020503050405090304"/>
              </a:rPr>
              <a:t>+</a:t>
            </a:r>
            <a:r>
              <a:rPr sz="2400" b="1" spc="-10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1Q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0</a:t>
            </a:r>
            <a:endParaRPr sz="240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766177" y="4604076"/>
            <a:ext cx="1244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27983" y="4578154"/>
            <a:ext cx="173228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19885" algn="l"/>
              </a:tabLst>
            </a:pPr>
            <a:r>
              <a:rPr sz="2100" b="1" spc="-7" baseline="4000" dirty="0">
                <a:latin typeface="Times New Roman" panose="02020503050405090304"/>
                <a:cs typeface="Times New Roman" panose="02020503050405090304"/>
              </a:rPr>
              <a:t>n+1	</a:t>
            </a:r>
            <a:r>
              <a:rPr sz="1400" b="1" spc="-5" dirty="0"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553325" y="462102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686429" y="5605779"/>
            <a:ext cx="2224405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Microsoft JhengHei" panose="020B0604030504040204" charset="-120"/>
                <a:cs typeface="Microsoft JhengHei" panose="020B0604030504040204" charset="-120"/>
              </a:rPr>
              <a:t>可得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:</a:t>
            </a:r>
            <a:r>
              <a:rPr sz="2800" b="1" spc="-7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J</a:t>
            </a:r>
            <a:r>
              <a:rPr sz="2850" b="1" spc="-7" baseline="-20000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=K</a:t>
            </a:r>
            <a:r>
              <a:rPr sz="2850" b="1" spc="-7" baseline="-20000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solidFill>
                  <a:srgbClr val="00B050"/>
                </a:solidFill>
                <a:latin typeface="Times New Roman" panose="02020503050405090304"/>
                <a:cs typeface="Times New Roman" panose="02020503050405090304"/>
              </a:rPr>
              <a:t>=1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16587" y="5646420"/>
            <a:ext cx="12446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70C0"/>
                </a:solidFill>
                <a:latin typeface="Times New Roman" panose="02020503050405090304"/>
                <a:cs typeface="Times New Roman" panose="02020503050405090304"/>
              </a:rPr>
              <a:t>n</a:t>
            </a:r>
            <a:endParaRPr sz="1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152269" y="464616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图片 45" descr="屏幕快照 2021-02-25 下午10.07.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35" y="1737360"/>
            <a:ext cx="7505065" cy="257746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18269" y="2462276"/>
            <a:ext cx="762000" cy="1143000"/>
          </a:xfrm>
          <a:custGeom>
            <a:avLst/>
            <a:gdLst/>
            <a:ahLst/>
            <a:cxnLst/>
            <a:rect l="l" t="t" r="r" b="b"/>
            <a:pathLst>
              <a:path w="762000" h="1143000">
                <a:moveTo>
                  <a:pt x="0" y="0"/>
                </a:moveTo>
                <a:lnTo>
                  <a:pt x="0" y="1143000"/>
                </a:lnTo>
                <a:lnTo>
                  <a:pt x="762000" y="1143000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42069" y="294767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6200" y="38100"/>
                </a:lnTo>
                <a:lnTo>
                  <a:pt x="73140" y="23145"/>
                </a:lnTo>
                <a:lnTo>
                  <a:pt x="64865" y="11049"/>
                </a:lnTo>
                <a:lnTo>
                  <a:pt x="52732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8269" y="291947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8269" y="299567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3469" y="299567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4203" y="2499614"/>
            <a:ext cx="2032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80269" y="325247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6200" y="38100"/>
                </a:lnTo>
                <a:lnTo>
                  <a:pt x="73140" y="23145"/>
                </a:lnTo>
                <a:lnTo>
                  <a:pt x="64865" y="11049"/>
                </a:lnTo>
                <a:lnTo>
                  <a:pt x="52732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20803" y="2514091"/>
            <a:ext cx="736600" cy="89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1J</a:t>
            </a:r>
            <a:endParaRPr sz="1800">
              <a:latin typeface="Times New Roman" panose="02020503050405090304"/>
              <a:cs typeface="Times New Roman" panose="02020503050405090304"/>
            </a:endParaRPr>
          </a:p>
          <a:p>
            <a:pPr marL="12700" marR="5080" indent="114300">
              <a:lnSpc>
                <a:spcPct val="111000"/>
              </a:lnSpc>
              <a:tabLst>
                <a:tab pos="545465" algn="l"/>
              </a:tabLst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C1  </a:t>
            </a:r>
            <a:r>
              <a:rPr sz="1800" b="1" dirty="0">
                <a:latin typeface="Times New Roman" panose="02020503050405090304"/>
                <a:cs typeface="Times New Roman" panose="02020503050405090304"/>
              </a:rPr>
              <a:t>1K	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80269" y="269087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89669" y="330047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89669" y="2462276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89669" y="269087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16003" y="2196591"/>
            <a:ext cx="1276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 panose="02020503050405090304"/>
                <a:cs typeface="Times New Roman" panose="02020503050405090304"/>
              </a:rPr>
              <a:t>1</a:t>
            </a:r>
            <a:endParaRPr sz="16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06553" y="2118614"/>
            <a:ext cx="2413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F</a:t>
            </a:r>
            <a:r>
              <a:rPr sz="1800" b="1" baseline="-23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1800" baseline="-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78053" y="2728214"/>
            <a:ext cx="2794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800" b="1" baseline="-23000" dirty="0">
                <a:latin typeface="Times New Roman" panose="02020503050405090304"/>
                <a:cs typeface="Times New Roman" panose="02020503050405090304"/>
              </a:rPr>
              <a:t>0</a:t>
            </a:r>
            <a:endParaRPr sz="1800" baseline="-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51869" y="2462276"/>
            <a:ext cx="762000" cy="1143000"/>
          </a:xfrm>
          <a:custGeom>
            <a:avLst/>
            <a:gdLst/>
            <a:ahLst/>
            <a:cxnLst/>
            <a:rect l="l" t="t" r="r" b="b"/>
            <a:pathLst>
              <a:path w="762000" h="1143000">
                <a:moveTo>
                  <a:pt x="0" y="0"/>
                </a:moveTo>
                <a:lnTo>
                  <a:pt x="0" y="1143000"/>
                </a:lnTo>
                <a:lnTo>
                  <a:pt x="762000" y="1142999"/>
                </a:lnTo>
                <a:lnTo>
                  <a:pt x="7620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75669" y="295376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3059"/>
                </a:lnTo>
                <a:lnTo>
                  <a:pt x="11049" y="11334"/>
                </a:lnTo>
                <a:lnTo>
                  <a:pt x="2952" y="23467"/>
                </a:lnTo>
                <a:lnTo>
                  <a:pt x="0" y="38100"/>
                </a:lnTo>
                <a:lnTo>
                  <a:pt x="2952" y="53054"/>
                </a:lnTo>
                <a:lnTo>
                  <a:pt x="11049" y="65150"/>
                </a:lnTo>
                <a:lnTo>
                  <a:pt x="23145" y="73247"/>
                </a:lnTo>
                <a:lnTo>
                  <a:pt x="38100" y="76200"/>
                </a:lnTo>
                <a:lnTo>
                  <a:pt x="52732" y="73247"/>
                </a:lnTo>
                <a:lnTo>
                  <a:pt x="64865" y="65150"/>
                </a:lnTo>
                <a:lnTo>
                  <a:pt x="73140" y="53054"/>
                </a:lnTo>
                <a:lnTo>
                  <a:pt x="76200" y="38100"/>
                </a:lnTo>
                <a:lnTo>
                  <a:pt x="73140" y="23467"/>
                </a:lnTo>
                <a:lnTo>
                  <a:pt x="64865" y="11334"/>
                </a:lnTo>
                <a:lnTo>
                  <a:pt x="52732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51869" y="291947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76200" y="76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51869" y="2995676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7069" y="298272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87803" y="2499614"/>
            <a:ext cx="20320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13857" y="325247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12" y="0"/>
                </a:moveTo>
                <a:lnTo>
                  <a:pt x="23151" y="2952"/>
                </a:lnTo>
                <a:lnTo>
                  <a:pt x="11050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3054"/>
                </a:lnTo>
                <a:lnTo>
                  <a:pt x="11050" y="65150"/>
                </a:lnTo>
                <a:lnTo>
                  <a:pt x="23151" y="73247"/>
                </a:lnTo>
                <a:lnTo>
                  <a:pt x="38112" y="76200"/>
                </a:lnTo>
                <a:lnTo>
                  <a:pt x="52745" y="73247"/>
                </a:lnTo>
                <a:lnTo>
                  <a:pt x="64877" y="65150"/>
                </a:lnTo>
                <a:lnTo>
                  <a:pt x="73152" y="53054"/>
                </a:lnTo>
                <a:lnTo>
                  <a:pt x="76212" y="38100"/>
                </a:lnTo>
                <a:lnTo>
                  <a:pt x="73152" y="23145"/>
                </a:lnTo>
                <a:lnTo>
                  <a:pt x="64877" y="11049"/>
                </a:lnTo>
                <a:lnTo>
                  <a:pt x="52745" y="2952"/>
                </a:lnTo>
                <a:lnTo>
                  <a:pt x="38112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954403" y="2514091"/>
            <a:ext cx="736600" cy="895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Times New Roman" panose="02020503050405090304"/>
                <a:cs typeface="Times New Roman" panose="02020503050405090304"/>
              </a:rPr>
              <a:t>1J</a:t>
            </a:r>
            <a:endParaRPr sz="1800">
              <a:latin typeface="Times New Roman" panose="02020503050405090304"/>
              <a:cs typeface="Times New Roman" panose="02020503050405090304"/>
            </a:endParaRPr>
          </a:p>
          <a:p>
            <a:pPr marL="12700" marR="5080" indent="114300">
              <a:lnSpc>
                <a:spcPct val="111000"/>
              </a:lnSpc>
              <a:tabLst>
                <a:tab pos="545465" algn="l"/>
              </a:tabLst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C1  </a:t>
            </a:r>
            <a:r>
              <a:rPr sz="1800" b="1" dirty="0">
                <a:latin typeface="Times New Roman" panose="02020503050405090304"/>
                <a:cs typeface="Times New Roman" panose="02020503050405090304"/>
              </a:rPr>
              <a:t>1K	Q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13857" y="269087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1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23269" y="330047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23269" y="2462276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838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723269" y="269087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2286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40153" y="2118614"/>
            <a:ext cx="2413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F</a:t>
            </a:r>
            <a:r>
              <a:rPr sz="1800" b="1" baseline="-23000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1800" baseline="-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11653" y="2728214"/>
            <a:ext cx="27940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Q</a:t>
            </a:r>
            <a:r>
              <a:rPr sz="1800" b="1" baseline="-23000" dirty="0">
                <a:latin typeface="Times New Roman" panose="02020503050405090304"/>
                <a:cs typeface="Times New Roman" panose="02020503050405090304"/>
              </a:rPr>
              <a:t>1</a:t>
            </a:r>
            <a:endParaRPr sz="1800" baseline="-23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08669" y="299567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7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830203" y="2880614"/>
            <a:ext cx="33083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latin typeface="Times New Roman" panose="02020503050405090304"/>
                <a:cs typeface="Times New Roman" panose="02020503050405090304"/>
              </a:rPr>
              <a:t>CP</a:t>
            </a:r>
            <a:endParaRPr sz="1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103763" y="1945639"/>
            <a:ext cx="304800" cy="533400"/>
          </a:xfrm>
          <a:custGeom>
            <a:avLst/>
            <a:gdLst/>
            <a:ahLst/>
            <a:cxnLst/>
            <a:rect l="l" t="t" r="r" b="b"/>
            <a:pathLst>
              <a:path w="304800" h="533400">
                <a:moveTo>
                  <a:pt x="0" y="0"/>
                </a:moveTo>
                <a:lnTo>
                  <a:pt x="0" y="533400"/>
                </a:lnTo>
                <a:lnTo>
                  <a:pt x="304800" y="533400"/>
                </a:lnTo>
                <a:lnTo>
                  <a:pt x="3048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171829" y="1953514"/>
            <a:ext cx="24320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Times New Roman" panose="02020503050405090304"/>
                <a:cs typeface="Times New Roman" panose="02020503050405090304"/>
              </a:rPr>
              <a:t>=1</a:t>
            </a:r>
            <a:endParaRPr sz="16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08669" y="2066798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19050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08869" y="2371598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08869" y="237159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23269" y="2219198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18469" y="221919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3048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13669" y="2981198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533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13669" y="2981198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61069" y="374319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1752599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61069" y="2981198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762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967363" y="1874520"/>
            <a:ext cx="2089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X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5190" y="1103121"/>
            <a:ext cx="109220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spc="-5" dirty="0">
                <a:solidFill>
                  <a:srgbClr val="0070C0"/>
                </a:solidFill>
                <a:latin typeface="Microsoft JhengHei" panose="020B0604030504040204" charset="-120"/>
                <a:cs typeface="Microsoft JhengHei" panose="020B0604030504040204" charset="-120"/>
              </a:rPr>
              <a:t>逻辑图</a:t>
            </a:r>
            <a:endParaRPr sz="2800">
              <a:latin typeface="Microsoft JhengHei" panose="020B0604030504040204" charset="-120"/>
              <a:cs typeface="Microsoft JhengHei" panose="020B0604030504040204" charset="-120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575310" y="131445"/>
            <a:ext cx="5787390" cy="679450"/>
          </a:xfrm>
          <a:prstGeom prst="rect">
            <a:avLst/>
          </a:prstGeom>
        </p:spPr>
        <p:txBody>
          <a:bodyPr vert="horz" wrap="square" lIns="0" tIns="249371" rIns="0" bIns="0" rtlCol="0">
            <a:spAutoFit/>
          </a:bodyPr>
          <a:lstStyle/>
          <a:p>
            <a:pPr marL="2360295">
              <a:lnSpc>
                <a:spcPct val="100000"/>
              </a:lnSpc>
            </a:pPr>
            <a:r>
              <a:rPr spc="5" dirty="0"/>
              <a:t>模</a:t>
            </a:r>
            <a:r>
              <a:rPr spc="-10" dirty="0">
                <a:latin typeface="Times New Roman" panose="02020503050405090304"/>
                <a:cs typeface="Times New Roman" panose="02020503050405090304"/>
              </a:rPr>
              <a:t>4</a:t>
            </a:r>
            <a:r>
              <a:rPr spc="-5" dirty="0"/>
              <a:t>可逆计数器设计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611" y="1020826"/>
            <a:ext cx="6275070" cy="504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④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=1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=1</a:t>
            </a:r>
            <a:r>
              <a:rPr sz="2800" b="1" spc="-14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(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置</a:t>
            </a:r>
            <a:r>
              <a:rPr sz="28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5" dirty="0">
                <a:solidFill>
                  <a:srgbClr val="FF3300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置</a:t>
            </a:r>
            <a:r>
              <a:rPr sz="28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同时信号有效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)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3561" y="1809242"/>
            <a:ext cx="533400" cy="914400"/>
          </a:xfrm>
          <a:custGeom>
            <a:avLst/>
            <a:gdLst/>
            <a:ahLst/>
            <a:cxnLst/>
            <a:rect l="l" t="t" r="r" b="b"/>
            <a:pathLst>
              <a:path w="533400" h="914400">
                <a:moveTo>
                  <a:pt x="0" y="0"/>
                </a:moveTo>
                <a:lnTo>
                  <a:pt x="0" y="914399"/>
                </a:lnTo>
                <a:lnTo>
                  <a:pt x="533400" y="914399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6961" y="226644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099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199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099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3161" y="2285492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3305" y="1860550"/>
            <a:ext cx="53022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475" dirty="0">
                <a:latin typeface="微软雅黑" panose="020B0503020204020204" charset="-122"/>
                <a:cs typeface="微软雅黑" panose="020B0503020204020204" charset="-122"/>
              </a:rPr>
              <a:t>≥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3561" y="3028442"/>
            <a:ext cx="533400" cy="914400"/>
          </a:xfrm>
          <a:custGeom>
            <a:avLst/>
            <a:gdLst/>
            <a:ahLst/>
            <a:cxnLst/>
            <a:rect l="l" t="t" r="r" b="b"/>
            <a:pathLst>
              <a:path w="533400" h="914400">
                <a:moveTo>
                  <a:pt x="0" y="0"/>
                </a:moveTo>
                <a:lnTo>
                  <a:pt x="0" y="914400"/>
                </a:lnTo>
                <a:lnTo>
                  <a:pt x="533400" y="914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6961" y="348564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7961" y="2266442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4961" y="2723642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0"/>
                </a:moveTo>
                <a:lnTo>
                  <a:pt x="0" y="2285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4961" y="295224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961" y="325704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7961" y="3028442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4961" y="2799842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5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4961" y="249504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4961" y="249504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0161" y="2037842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0161" y="371424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533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2185" y="1844294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83" y="3444494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51207" y="3333242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7362" y="2149094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563761" y="215214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043057" y="3123818"/>
            <a:ext cx="1457325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9590" algn="l"/>
                <a:tab pos="1045210" algn="l"/>
                <a:tab pos="1443990" algn="l"/>
              </a:tabLst>
            </a:pPr>
            <a:r>
              <a:rPr sz="2000" b="1" spc="235" dirty="0">
                <a:latin typeface="微软雅黑" panose="020B0503020204020204" charset="-122"/>
                <a:cs typeface="微软雅黑" panose="020B0503020204020204" charset="-122"/>
              </a:rPr>
              <a:t>≥</a:t>
            </a:r>
            <a:r>
              <a:rPr sz="2000" b="1" spc="235" dirty="0">
                <a:latin typeface="Times New Roman" panose="02020503050405090304"/>
                <a:cs typeface="Times New Roman" panose="02020503050405090304"/>
              </a:rPr>
              <a:t>1	</a:t>
            </a:r>
            <a:r>
              <a:rPr sz="4200" b="1" u="heavy" spc="352" baseline="-12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 	</a:t>
            </a:r>
            <a:r>
              <a:rPr sz="4200" b="1" u="heavy" baseline="-12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	</a:t>
            </a:r>
            <a:endParaRPr sz="4200" baseline="-1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00176" y="1835448"/>
            <a:ext cx="20383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067" y="2925784"/>
            <a:ext cx="20383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3990" y="2316207"/>
            <a:ext cx="20383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70330" y="4035337"/>
            <a:ext cx="109220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作用时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030611" y="1866392"/>
            <a:ext cx="533400" cy="914400"/>
          </a:xfrm>
          <a:custGeom>
            <a:avLst/>
            <a:gdLst/>
            <a:ahLst/>
            <a:cxnLst/>
            <a:rect l="l" t="t" r="r" b="b"/>
            <a:pathLst>
              <a:path w="533400" h="914400">
                <a:moveTo>
                  <a:pt x="0" y="0"/>
                </a:moveTo>
                <a:lnTo>
                  <a:pt x="0" y="914400"/>
                </a:lnTo>
                <a:lnTo>
                  <a:pt x="533400" y="914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64011" y="232359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40211" y="2342642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3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110355" y="1917700"/>
            <a:ext cx="530225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475" dirty="0">
                <a:latin typeface="微软雅黑" panose="020B0503020204020204" charset="-122"/>
                <a:cs typeface="微软雅黑" panose="020B0503020204020204" charset="-122"/>
              </a:rPr>
              <a:t>≥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30611" y="3085592"/>
            <a:ext cx="533400" cy="914400"/>
          </a:xfrm>
          <a:custGeom>
            <a:avLst/>
            <a:gdLst/>
            <a:ahLst/>
            <a:cxnLst/>
            <a:rect l="l" t="t" r="r" b="b"/>
            <a:pathLst>
              <a:path w="533400" h="914400">
                <a:moveTo>
                  <a:pt x="0" y="0"/>
                </a:moveTo>
                <a:lnTo>
                  <a:pt x="0" y="914400"/>
                </a:lnTo>
                <a:lnTo>
                  <a:pt x="533400" y="914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64011" y="354279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3059"/>
                </a:lnTo>
                <a:lnTo>
                  <a:pt x="11334" y="11334"/>
                </a:lnTo>
                <a:lnTo>
                  <a:pt x="3059" y="23467"/>
                </a:lnTo>
                <a:lnTo>
                  <a:pt x="0" y="38100"/>
                </a:lnTo>
                <a:lnTo>
                  <a:pt x="3059" y="53054"/>
                </a:lnTo>
                <a:lnTo>
                  <a:pt x="11334" y="65150"/>
                </a:lnTo>
                <a:lnTo>
                  <a:pt x="23467" y="73247"/>
                </a:lnTo>
                <a:lnTo>
                  <a:pt x="38100" y="76200"/>
                </a:lnTo>
                <a:lnTo>
                  <a:pt x="53054" y="73247"/>
                </a:lnTo>
                <a:lnTo>
                  <a:pt x="65150" y="65150"/>
                </a:lnTo>
                <a:lnTo>
                  <a:pt x="73247" y="53054"/>
                </a:lnTo>
                <a:lnTo>
                  <a:pt x="76200" y="38100"/>
                </a:lnTo>
                <a:lnTo>
                  <a:pt x="73247" y="23467"/>
                </a:lnTo>
                <a:lnTo>
                  <a:pt x="65150" y="11334"/>
                </a:lnTo>
                <a:lnTo>
                  <a:pt x="53054" y="3059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45011" y="2323592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802011" y="2780792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02011" y="300939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02011" y="331419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45011" y="3085592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802011" y="2856992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02011" y="2552192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02011" y="255219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97211" y="2094992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497211" y="377139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533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229235" y="1901444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78028" y="3501644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17952" y="3390392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34107" y="2206244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630798" y="2209292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110107" y="3187953"/>
            <a:ext cx="1457325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9590" algn="l"/>
                <a:tab pos="1045210" algn="l"/>
                <a:tab pos="1443990" algn="l"/>
              </a:tabLst>
            </a:pPr>
            <a:r>
              <a:rPr sz="2000" b="1" spc="235" dirty="0">
                <a:latin typeface="微软雅黑" panose="020B0503020204020204" charset="-122"/>
                <a:cs typeface="微软雅黑" panose="020B0503020204020204" charset="-122"/>
              </a:rPr>
              <a:t>≥</a:t>
            </a:r>
            <a:r>
              <a:rPr sz="2000" b="1" spc="235" dirty="0">
                <a:latin typeface="Times New Roman" panose="02020503050405090304"/>
                <a:cs typeface="Times New Roman" panose="02020503050405090304"/>
              </a:rPr>
              <a:t>1	</a:t>
            </a:r>
            <a:r>
              <a:rPr sz="4200" b="1" u="heavy" spc="352" baseline="-12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 	</a:t>
            </a:r>
            <a:r>
              <a:rPr sz="4200" b="1" u="heavy" baseline="-12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	</a:t>
            </a:r>
            <a:endParaRPr sz="4200" baseline="-1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67226" y="1892598"/>
            <a:ext cx="20383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59117" y="2982934"/>
            <a:ext cx="20383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521040" y="2373357"/>
            <a:ext cx="20383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078598" y="1876298"/>
            <a:ext cx="533400" cy="914400"/>
          </a:xfrm>
          <a:custGeom>
            <a:avLst/>
            <a:gdLst/>
            <a:ahLst/>
            <a:cxnLst/>
            <a:rect l="l" t="t" r="r" b="b"/>
            <a:pathLst>
              <a:path w="533400" h="914400">
                <a:moveTo>
                  <a:pt x="0" y="0"/>
                </a:moveTo>
                <a:lnTo>
                  <a:pt x="0" y="914399"/>
                </a:lnTo>
                <a:lnTo>
                  <a:pt x="533400" y="914399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611998" y="233349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2952"/>
                </a:lnTo>
                <a:lnTo>
                  <a:pt x="11334" y="11048"/>
                </a:lnTo>
                <a:lnTo>
                  <a:pt x="3059" y="23145"/>
                </a:lnTo>
                <a:lnTo>
                  <a:pt x="0" y="38099"/>
                </a:lnTo>
                <a:lnTo>
                  <a:pt x="3059" y="52732"/>
                </a:lnTo>
                <a:lnTo>
                  <a:pt x="11334" y="64865"/>
                </a:lnTo>
                <a:lnTo>
                  <a:pt x="23467" y="73140"/>
                </a:lnTo>
                <a:lnTo>
                  <a:pt x="38100" y="76199"/>
                </a:lnTo>
                <a:lnTo>
                  <a:pt x="53059" y="73140"/>
                </a:lnTo>
                <a:lnTo>
                  <a:pt x="65155" y="64865"/>
                </a:lnTo>
                <a:lnTo>
                  <a:pt x="73249" y="52732"/>
                </a:lnTo>
                <a:lnTo>
                  <a:pt x="76200" y="38099"/>
                </a:lnTo>
                <a:lnTo>
                  <a:pt x="73249" y="23145"/>
                </a:lnTo>
                <a:lnTo>
                  <a:pt x="65155" y="11048"/>
                </a:lnTo>
                <a:lnTo>
                  <a:pt x="53059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688198" y="2352548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158355" y="1927225"/>
            <a:ext cx="52959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475" dirty="0">
                <a:latin typeface="微软雅黑" panose="020B0503020204020204" charset="-122"/>
                <a:cs typeface="微软雅黑" panose="020B0503020204020204" charset="-122"/>
              </a:rPr>
              <a:t>≥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078598" y="3095498"/>
            <a:ext cx="533400" cy="914400"/>
          </a:xfrm>
          <a:custGeom>
            <a:avLst/>
            <a:gdLst/>
            <a:ahLst/>
            <a:cxnLst/>
            <a:rect l="l" t="t" r="r" b="b"/>
            <a:pathLst>
              <a:path w="533400" h="914400">
                <a:moveTo>
                  <a:pt x="0" y="0"/>
                </a:moveTo>
                <a:lnTo>
                  <a:pt x="0" y="914400"/>
                </a:lnTo>
                <a:lnTo>
                  <a:pt x="533400" y="914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11998" y="3552697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467" y="2952"/>
                </a:lnTo>
                <a:lnTo>
                  <a:pt x="11334" y="11049"/>
                </a:lnTo>
                <a:lnTo>
                  <a:pt x="3059" y="23145"/>
                </a:lnTo>
                <a:lnTo>
                  <a:pt x="0" y="38100"/>
                </a:lnTo>
                <a:lnTo>
                  <a:pt x="3059" y="52732"/>
                </a:lnTo>
                <a:lnTo>
                  <a:pt x="11334" y="64865"/>
                </a:lnTo>
                <a:lnTo>
                  <a:pt x="23467" y="73140"/>
                </a:lnTo>
                <a:lnTo>
                  <a:pt x="38100" y="76200"/>
                </a:lnTo>
                <a:lnTo>
                  <a:pt x="53059" y="73140"/>
                </a:lnTo>
                <a:lnTo>
                  <a:pt x="65155" y="64865"/>
                </a:lnTo>
                <a:lnTo>
                  <a:pt x="73249" y="52732"/>
                </a:lnTo>
                <a:lnTo>
                  <a:pt x="76200" y="38100"/>
                </a:lnTo>
                <a:lnTo>
                  <a:pt x="73249" y="23145"/>
                </a:lnTo>
                <a:lnTo>
                  <a:pt x="65155" y="11049"/>
                </a:lnTo>
                <a:lnTo>
                  <a:pt x="53059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992998" y="233349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49998" y="2790698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0"/>
                </a:moveTo>
                <a:lnTo>
                  <a:pt x="0" y="2285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849998" y="3019298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49998" y="332409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92998" y="3095498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849998" y="2866898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5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849998" y="2562098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799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849998" y="256209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45198" y="2104898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45198" y="3781297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533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277235" y="1910588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226028" y="3510788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665953" y="3400450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682107" y="2215388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8678798" y="221919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8191379" y="1901697"/>
            <a:ext cx="20383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158107" y="3197097"/>
            <a:ext cx="1457325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9590" algn="l"/>
                <a:tab pos="1022985" algn="l"/>
                <a:tab pos="1443990" algn="l"/>
              </a:tabLst>
            </a:pPr>
            <a:r>
              <a:rPr sz="2000" b="1" spc="235" dirty="0">
                <a:latin typeface="微软雅黑" panose="020B0503020204020204" charset="-122"/>
                <a:cs typeface="微软雅黑" panose="020B0503020204020204" charset="-122"/>
              </a:rPr>
              <a:t>≥</a:t>
            </a:r>
            <a:r>
              <a:rPr sz="2000" b="1" spc="235" dirty="0">
                <a:latin typeface="Times New Roman" panose="02020503050405090304"/>
                <a:cs typeface="Times New Roman" panose="02020503050405090304"/>
              </a:rPr>
              <a:t>1	</a:t>
            </a:r>
            <a:r>
              <a:rPr sz="4200" b="1" u="heavy" spc="352" baseline="-12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 	</a:t>
            </a:r>
            <a:r>
              <a:rPr sz="4200" b="1" u="heavy" baseline="-12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	</a:t>
            </a:r>
            <a:endParaRPr sz="4200" baseline="-1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607117" y="2992034"/>
            <a:ext cx="20383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569040" y="2382456"/>
            <a:ext cx="20383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590848" y="4035042"/>
            <a:ext cx="322516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激励信</a:t>
            </a: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号</a:t>
            </a:r>
            <a:r>
              <a:rPr sz="2800" b="1" dirty="0">
                <a:solidFill>
                  <a:srgbClr val="FF3300"/>
                </a:solidFill>
                <a:latin typeface="微软雅黑" panose="020B0503020204020204" charset="-122"/>
                <a:cs typeface="微软雅黑" panose="020B0503020204020204" charset="-122"/>
              </a:rPr>
              <a:t>同</a:t>
            </a:r>
            <a:r>
              <a:rPr sz="2800" b="1" spc="-10" dirty="0">
                <a:solidFill>
                  <a:srgbClr val="FF3300"/>
                </a:solidFill>
                <a:latin typeface="微软雅黑" panose="020B0503020204020204" charset="-122"/>
                <a:cs typeface="微软雅黑" panose="020B0503020204020204" charset="-122"/>
              </a:rPr>
              <a:t>时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消失后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78939" y="4804114"/>
            <a:ext cx="5680075" cy="108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一般情况下，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=R</a:t>
            </a:r>
            <a:r>
              <a:rPr sz="2850" b="1" spc="-7" baseline="-2000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=1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应</a:t>
            </a:r>
            <a:r>
              <a:rPr sz="2800" b="1" spc="-5" dirty="0">
                <a:solidFill>
                  <a:srgbClr val="FF3300"/>
                </a:solidFill>
                <a:latin typeface="微软雅黑" panose="020B0503020204020204" charset="-122"/>
                <a:cs typeface="微软雅黑" panose="020B0503020204020204" charset="-122"/>
              </a:rPr>
              <a:t>禁止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使用。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R="116205" algn="ctr">
              <a:lnSpc>
                <a:spcPct val="100000"/>
              </a:lnSpc>
              <a:spcBef>
                <a:spcPts val="1210"/>
              </a:spcBef>
            </a:pP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RS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锁存器的约束条件： </a:t>
            </a:r>
            <a:r>
              <a:rPr sz="28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="1" spc="-7" baseline="-20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R</a:t>
            </a:r>
            <a:r>
              <a:rPr sz="2850" b="1" spc="-7" baseline="-20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8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=0</a:t>
            </a:r>
            <a:r>
              <a:rPr sz="2800" b="1" spc="-16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2871848" y="185666"/>
            <a:ext cx="154749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pc="5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pc="-5" dirty="0"/>
              <a:t>锁存器</a:t>
            </a:r>
          </a:p>
        </p:txBody>
      </p:sp>
      <p:sp>
        <p:nvSpPr>
          <p:cNvPr id="82" name="文本框 81"/>
          <p:cNvSpPr txBox="1"/>
          <p:nvPr/>
        </p:nvSpPr>
        <p:spPr>
          <a:xfrm>
            <a:off x="8427720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22-05-01 上午10.50.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725"/>
            <a:ext cx="9045575" cy="624205"/>
          </a:xfrm>
          <a:prstGeom prst="rect">
            <a:avLst/>
          </a:prstGeom>
        </p:spPr>
      </p:pic>
      <p:pic>
        <p:nvPicPr>
          <p:cNvPr id="5" name="图片 4" descr="屏幕快照 2022-05-01 上午10.51.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625" y="1113155"/>
            <a:ext cx="3415665" cy="2679065"/>
          </a:xfrm>
          <a:prstGeom prst="rect">
            <a:avLst/>
          </a:prstGeom>
        </p:spPr>
      </p:pic>
      <p:pic>
        <p:nvPicPr>
          <p:cNvPr id="6" name="图片 5" descr="屏幕快照 2022-05-01 下午2.07.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" y="1157605"/>
            <a:ext cx="2691765" cy="2590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22-05-01 上午10.51.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" y="202565"/>
            <a:ext cx="9030335" cy="592455"/>
          </a:xfrm>
          <a:prstGeom prst="rect">
            <a:avLst/>
          </a:prstGeom>
        </p:spPr>
      </p:pic>
      <p:pic>
        <p:nvPicPr>
          <p:cNvPr id="5" name="图片 4" descr="屏幕快照 2022-05-01 上午10.51.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070" y="795020"/>
            <a:ext cx="3326765" cy="2666365"/>
          </a:xfrm>
          <a:prstGeom prst="rect">
            <a:avLst/>
          </a:prstGeom>
        </p:spPr>
      </p:pic>
      <p:pic>
        <p:nvPicPr>
          <p:cNvPr id="6" name="图片 5" descr="屏幕快照 2022-05-01 下午2.15.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30" y="3335020"/>
            <a:ext cx="6108065" cy="2640965"/>
          </a:xfrm>
          <a:prstGeom prst="rect">
            <a:avLst/>
          </a:prstGeom>
        </p:spPr>
      </p:pic>
      <p:pic>
        <p:nvPicPr>
          <p:cNvPr id="7" name="图片 6" descr="屏幕快照 2022-05-01 下午2.16.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" y="5975985"/>
            <a:ext cx="8177530" cy="33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22-05-01 上午10.54.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985"/>
            <a:ext cx="9081135" cy="572770"/>
          </a:xfrm>
          <a:prstGeom prst="rect">
            <a:avLst/>
          </a:prstGeom>
        </p:spPr>
      </p:pic>
      <p:pic>
        <p:nvPicPr>
          <p:cNvPr id="5" name="图片 4" descr="屏幕快照 2022-05-01 上午10.55.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325" y="1499870"/>
            <a:ext cx="4330065" cy="1384300"/>
          </a:xfrm>
          <a:prstGeom prst="rect">
            <a:avLst/>
          </a:prstGeom>
        </p:spPr>
      </p:pic>
      <p:sp>
        <p:nvSpPr>
          <p:cNvPr id="6" name="object 3"/>
          <p:cNvSpPr/>
          <p:nvPr/>
        </p:nvSpPr>
        <p:spPr>
          <a:xfrm>
            <a:off x="1414665" y="1055623"/>
            <a:ext cx="533400" cy="914400"/>
          </a:xfrm>
          <a:custGeom>
            <a:avLst/>
            <a:gdLst/>
            <a:ahLst/>
            <a:cxnLst/>
            <a:rect l="l" t="t" r="r" b="b"/>
            <a:pathLst>
              <a:path w="533400" h="914400">
                <a:moveTo>
                  <a:pt x="0" y="0"/>
                </a:moveTo>
                <a:lnTo>
                  <a:pt x="0" y="914400"/>
                </a:lnTo>
                <a:lnTo>
                  <a:pt x="533400" y="914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/>
        </p:nvSpPr>
        <p:spPr>
          <a:xfrm>
            <a:off x="1948065" y="15128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8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2732"/>
                </a:lnTo>
                <a:lnTo>
                  <a:pt x="11049" y="64865"/>
                </a:lnTo>
                <a:lnTo>
                  <a:pt x="23145" y="73140"/>
                </a:lnTo>
                <a:lnTo>
                  <a:pt x="38100" y="76200"/>
                </a:lnTo>
                <a:lnTo>
                  <a:pt x="53054" y="73140"/>
                </a:lnTo>
                <a:lnTo>
                  <a:pt x="65150" y="64865"/>
                </a:lnTo>
                <a:lnTo>
                  <a:pt x="73247" y="52732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1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2024265" y="1535048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1494155" y="1106170"/>
            <a:ext cx="53086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475" dirty="0">
                <a:latin typeface="微软雅黑" panose="020B0503020204020204" charset="-122"/>
                <a:cs typeface="微软雅黑" panose="020B0503020204020204" charset="-122"/>
              </a:rPr>
              <a:t>≥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" name="object 7"/>
          <p:cNvSpPr/>
          <p:nvPr/>
        </p:nvSpPr>
        <p:spPr>
          <a:xfrm>
            <a:off x="1414665" y="2274823"/>
            <a:ext cx="533400" cy="914400"/>
          </a:xfrm>
          <a:custGeom>
            <a:avLst/>
            <a:gdLst/>
            <a:ahLst/>
            <a:cxnLst/>
            <a:rect l="l" t="t" r="r" b="b"/>
            <a:pathLst>
              <a:path w="533400" h="914400">
                <a:moveTo>
                  <a:pt x="0" y="0"/>
                </a:moveTo>
                <a:lnTo>
                  <a:pt x="0" y="914400"/>
                </a:lnTo>
                <a:lnTo>
                  <a:pt x="533400" y="914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/>
          <p:cNvSpPr/>
          <p:nvPr/>
        </p:nvSpPr>
        <p:spPr>
          <a:xfrm>
            <a:off x="1948065" y="2732023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23145" y="2952"/>
                </a:lnTo>
                <a:lnTo>
                  <a:pt x="11049" y="11049"/>
                </a:lnTo>
                <a:lnTo>
                  <a:pt x="2952" y="23145"/>
                </a:lnTo>
                <a:lnTo>
                  <a:pt x="0" y="38100"/>
                </a:lnTo>
                <a:lnTo>
                  <a:pt x="2952" y="52732"/>
                </a:lnTo>
                <a:lnTo>
                  <a:pt x="11049" y="64865"/>
                </a:lnTo>
                <a:lnTo>
                  <a:pt x="23145" y="73140"/>
                </a:lnTo>
                <a:lnTo>
                  <a:pt x="38100" y="76200"/>
                </a:lnTo>
                <a:lnTo>
                  <a:pt x="53054" y="73140"/>
                </a:lnTo>
                <a:lnTo>
                  <a:pt x="65150" y="64865"/>
                </a:lnTo>
                <a:lnTo>
                  <a:pt x="73247" y="52732"/>
                </a:lnTo>
                <a:lnTo>
                  <a:pt x="76200" y="38100"/>
                </a:lnTo>
                <a:lnTo>
                  <a:pt x="73247" y="23145"/>
                </a:lnTo>
                <a:lnTo>
                  <a:pt x="65151" y="11049"/>
                </a:lnTo>
                <a:lnTo>
                  <a:pt x="53054" y="2952"/>
                </a:lnTo>
                <a:lnTo>
                  <a:pt x="3810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/>
          <p:nvPr/>
        </p:nvSpPr>
        <p:spPr>
          <a:xfrm>
            <a:off x="2024265" y="2751073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0"/>
          <p:cNvSpPr txBox="1"/>
          <p:nvPr/>
        </p:nvSpPr>
        <p:spPr>
          <a:xfrm>
            <a:off x="1494155" y="2325370"/>
            <a:ext cx="640080" cy="307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475" dirty="0">
                <a:latin typeface="微软雅黑" panose="020B0503020204020204" charset="-122"/>
                <a:cs typeface="微软雅黑" panose="020B0503020204020204" charset="-122"/>
              </a:rPr>
              <a:t>≥</a:t>
            </a:r>
            <a:r>
              <a:rPr sz="2000" b="1" spc="-5" dirty="0">
                <a:latin typeface="Times New Roman" panose="02020503050405090304"/>
                <a:cs typeface="Times New Roman" panose="02020503050405090304"/>
              </a:rPr>
              <a:t>1</a:t>
            </a:r>
            <a:endParaRPr sz="2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4" name="object 11"/>
          <p:cNvSpPr/>
          <p:nvPr/>
        </p:nvSpPr>
        <p:spPr>
          <a:xfrm>
            <a:off x="2329065" y="1534922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/>
          <p:cNvSpPr/>
          <p:nvPr/>
        </p:nvSpPr>
        <p:spPr>
          <a:xfrm>
            <a:off x="1186065" y="1970023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0"/>
                </a:moveTo>
                <a:lnTo>
                  <a:pt x="0" y="2286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/>
          <p:cNvSpPr/>
          <p:nvPr/>
        </p:nvSpPr>
        <p:spPr>
          <a:xfrm>
            <a:off x="1186065" y="21986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/>
          <p:nvPr/>
        </p:nvSpPr>
        <p:spPr>
          <a:xfrm>
            <a:off x="1186065" y="250342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5"/>
          <p:cNvSpPr/>
          <p:nvPr/>
        </p:nvSpPr>
        <p:spPr>
          <a:xfrm>
            <a:off x="2329065" y="227939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/>
          <p:cNvSpPr/>
          <p:nvPr/>
        </p:nvSpPr>
        <p:spPr>
          <a:xfrm>
            <a:off x="1186065" y="2046223"/>
            <a:ext cx="1143000" cy="228600"/>
          </a:xfrm>
          <a:custGeom>
            <a:avLst/>
            <a:gdLst/>
            <a:ahLst/>
            <a:cxnLst/>
            <a:rect l="l" t="t" r="r" b="b"/>
            <a:pathLst>
              <a:path w="1143000" h="228600">
                <a:moveTo>
                  <a:pt x="1143000" y="228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7"/>
          <p:cNvSpPr/>
          <p:nvPr/>
        </p:nvSpPr>
        <p:spPr>
          <a:xfrm>
            <a:off x="1186065" y="1741423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8"/>
          <p:cNvSpPr/>
          <p:nvPr/>
        </p:nvSpPr>
        <p:spPr>
          <a:xfrm>
            <a:off x="1186065" y="174142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9"/>
          <p:cNvSpPr/>
          <p:nvPr/>
        </p:nvSpPr>
        <p:spPr>
          <a:xfrm>
            <a:off x="881265" y="128422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0"/>
          <p:cNvSpPr/>
          <p:nvPr/>
        </p:nvSpPr>
        <p:spPr>
          <a:xfrm>
            <a:off x="881265" y="296062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533400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/>
          <p:cNvSpPr txBox="1"/>
          <p:nvPr/>
        </p:nvSpPr>
        <p:spPr>
          <a:xfrm>
            <a:off x="537090" y="1089914"/>
            <a:ext cx="341630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40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240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5" name="object 22"/>
          <p:cNvSpPr txBox="1"/>
          <p:nvPr/>
        </p:nvSpPr>
        <p:spPr>
          <a:xfrm>
            <a:off x="486035" y="2690114"/>
            <a:ext cx="393065" cy="433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240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2400" baseline="-210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6" name="object 23"/>
          <p:cNvSpPr txBox="1"/>
          <p:nvPr/>
        </p:nvSpPr>
        <p:spPr>
          <a:xfrm>
            <a:off x="3002159" y="2579623"/>
            <a:ext cx="26289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27" name="object 24"/>
          <p:cNvSpPr txBox="1"/>
          <p:nvPr/>
        </p:nvSpPr>
        <p:spPr>
          <a:xfrm>
            <a:off x="3002165" y="1106423"/>
            <a:ext cx="278765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35"/>
              </a:lnSpc>
              <a:tabLst>
                <a:tab pos="240665" algn="l"/>
              </a:tabLst>
            </a:pPr>
            <a:r>
              <a:rPr sz="2000" b="1" u="heavy" spc="-5" dirty="0">
                <a:latin typeface="Times New Roman" panose="02020503050405090304"/>
                <a:cs typeface="Times New Roman" panose="02020503050405090304"/>
              </a:rPr>
              <a:t> 	</a:t>
            </a:r>
            <a:endParaRPr sz="2000">
              <a:latin typeface="Times New Roman" panose="02020503050405090304"/>
              <a:cs typeface="Times New Roman" panose="02020503050405090304"/>
            </a:endParaRPr>
          </a:p>
          <a:p>
            <a:pPr marL="28575">
              <a:lnSpc>
                <a:spcPts val="2815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Q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pic>
        <p:nvPicPr>
          <p:cNvPr id="28" name="图片 27" descr="屏幕快照 2022-05-01 下午2.20.17"/>
          <p:cNvPicPr>
            <a:picLocks noChangeAspect="1"/>
          </p:cNvPicPr>
          <p:nvPr/>
        </p:nvPicPr>
        <p:blipFill>
          <a:blip r:embed="rId6"/>
          <a:srcRect b="55000"/>
          <a:stretch>
            <a:fillRect/>
          </a:stretch>
        </p:blipFill>
        <p:spPr>
          <a:xfrm>
            <a:off x="4289425" y="3588385"/>
            <a:ext cx="4164965" cy="1034415"/>
          </a:xfrm>
          <a:prstGeom prst="rect">
            <a:avLst/>
          </a:prstGeom>
        </p:spPr>
      </p:pic>
      <p:pic>
        <p:nvPicPr>
          <p:cNvPr id="29" name="图片 28" descr="屏幕快照 2022-05-01 下午2.20.17"/>
          <p:cNvPicPr>
            <a:picLocks noChangeAspect="1"/>
          </p:cNvPicPr>
          <p:nvPr/>
        </p:nvPicPr>
        <p:blipFill>
          <a:blip r:embed="rId6"/>
          <a:srcRect t="40939"/>
          <a:stretch>
            <a:fillRect/>
          </a:stretch>
        </p:blipFill>
        <p:spPr>
          <a:xfrm>
            <a:off x="4289425" y="4846955"/>
            <a:ext cx="4164965" cy="1357630"/>
          </a:xfrm>
          <a:prstGeom prst="rect">
            <a:avLst/>
          </a:prstGeom>
        </p:spPr>
      </p:pic>
      <p:graphicFrame>
        <p:nvGraphicFramePr>
          <p:cNvPr id="30" name="object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30542" y="3405250"/>
          <a:ext cx="2619375" cy="3295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R="6858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D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R</a:t>
                      </a:r>
                      <a:r>
                        <a:rPr sz="2400" b="1" baseline="-21000" dirty="0">
                          <a:latin typeface="Times New Roman" panose="02020503050405090304"/>
                          <a:cs typeface="Times New Roman" panose="02020503050405090304"/>
                        </a:rPr>
                        <a:t>D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2375"/>
                        </a:lnSpc>
                      </a:pPr>
                      <a:r>
                        <a:rPr sz="3600" b="1" spc="-7" baseline="-16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600" b="1" spc="-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ts val="2375"/>
                        </a:lnSpc>
                      </a:pPr>
                      <a:r>
                        <a:rPr sz="3600" b="1" spc="-7" baseline="-16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600" b="1" spc="-5" dirty="0">
                          <a:latin typeface="Times New Roman" panose="02020503050405090304"/>
                          <a:cs typeface="Times New Roman" panose="02020503050405090304"/>
                        </a:rPr>
                        <a:t>n+1</a:t>
                      </a: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53">
                <a:tc>
                  <a:txBody>
                    <a:bodyPr/>
                    <a:lstStyle/>
                    <a:p>
                      <a:pPr marR="79375" algn="ctr">
                        <a:lnSpc>
                          <a:spcPts val="250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50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250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250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302">
                <a:tc>
                  <a:txBody>
                    <a:bodyPr/>
                    <a:lstStyle/>
                    <a:p>
                      <a:pPr marR="79375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45">
                <a:tc>
                  <a:txBody>
                    <a:bodyPr/>
                    <a:lstStyle/>
                    <a:p>
                      <a:pPr marR="79375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45">
                <a:tc>
                  <a:txBody>
                    <a:bodyPr/>
                    <a:lstStyle/>
                    <a:p>
                      <a:pPr marR="79375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45">
                <a:tc>
                  <a:txBody>
                    <a:bodyPr/>
                    <a:lstStyle/>
                    <a:p>
                      <a:pPr marR="79375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509">
                <a:tc>
                  <a:txBody>
                    <a:bodyPr/>
                    <a:lstStyle/>
                    <a:p>
                      <a:pPr marR="79375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302">
                <a:tc>
                  <a:txBody>
                    <a:bodyPr/>
                    <a:lstStyle/>
                    <a:p>
                      <a:pPr marR="79375" algn="ctr">
                        <a:lnSpc>
                          <a:spcPts val="271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71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271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2715"/>
                        </a:lnSpc>
                      </a:pPr>
                      <a:r>
                        <a:rPr sz="2400" b="1" spc="57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845">
                <a:tc>
                  <a:txBody>
                    <a:bodyPr/>
                    <a:lstStyle/>
                    <a:p>
                      <a:pPr marR="79375" algn="ctr">
                        <a:lnSpc>
                          <a:spcPts val="249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49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249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2495"/>
                        </a:lnSpc>
                      </a:pPr>
                      <a:r>
                        <a:rPr sz="2400" b="1" spc="57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1" name="object 3"/>
          <p:cNvSpPr txBox="1"/>
          <p:nvPr/>
        </p:nvSpPr>
        <p:spPr>
          <a:xfrm>
            <a:off x="3085979" y="3866896"/>
            <a:ext cx="979805" cy="268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}</a:t>
            </a:r>
            <a:r>
              <a:rPr sz="2800" b="1" spc="-11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保持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2225">
              <a:lnSpc>
                <a:spcPct val="100000"/>
              </a:lnSpc>
              <a:spcBef>
                <a:spcPts val="2300"/>
              </a:spcBef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}</a:t>
            </a:r>
            <a:r>
              <a:rPr sz="2800" b="1" spc="-10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置</a:t>
            </a: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21590">
              <a:lnSpc>
                <a:spcPct val="100000"/>
              </a:lnSpc>
              <a:spcBef>
                <a:spcPts val="2425"/>
              </a:spcBef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}</a:t>
            </a:r>
            <a:r>
              <a:rPr sz="2800" b="1" spc="-10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置</a:t>
            </a: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imes New Roman" panose="02020503050405090304"/>
              <a:cs typeface="Times New Roman" panose="02020503050405090304"/>
            </a:endParaRPr>
          </a:p>
          <a:p>
            <a:pPr marL="27940">
              <a:lnSpc>
                <a:spcPct val="100000"/>
              </a:lnSpc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}</a:t>
            </a:r>
            <a:r>
              <a:rPr sz="2800" b="1" spc="-11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禁止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allAtOnce" bldLvl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22-05-01 下午1.57.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" y="427990"/>
            <a:ext cx="8971915" cy="314960"/>
          </a:xfrm>
          <a:prstGeom prst="rect">
            <a:avLst/>
          </a:prstGeom>
        </p:spPr>
      </p:pic>
      <p:pic>
        <p:nvPicPr>
          <p:cNvPr id="6" name="图片 5" descr="屏幕快照 2022-05-01 下午1.59.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455" y="1068070"/>
            <a:ext cx="6438265" cy="1790700"/>
          </a:xfrm>
          <a:prstGeom prst="rect">
            <a:avLst/>
          </a:prstGeom>
        </p:spPr>
      </p:pic>
      <p:pic>
        <p:nvPicPr>
          <p:cNvPr id="7" name="图片 6" descr="屏幕快照 2022-05-01 下午2.27.05"/>
          <p:cNvPicPr>
            <a:picLocks noChangeAspect="1"/>
          </p:cNvPicPr>
          <p:nvPr/>
        </p:nvPicPr>
        <p:blipFill>
          <a:blip r:embed="rId4"/>
          <a:srcRect b="37481"/>
          <a:stretch>
            <a:fillRect/>
          </a:stretch>
        </p:blipFill>
        <p:spPr>
          <a:xfrm>
            <a:off x="1100455" y="2946400"/>
            <a:ext cx="3098165" cy="1040130"/>
          </a:xfrm>
          <a:prstGeom prst="rect">
            <a:avLst/>
          </a:prstGeom>
        </p:spPr>
      </p:pic>
      <p:pic>
        <p:nvPicPr>
          <p:cNvPr id="8" name="图片 7" descr="屏幕快照 2022-05-01 下午2.27.16"/>
          <p:cNvPicPr>
            <a:picLocks noChangeAspect="1"/>
          </p:cNvPicPr>
          <p:nvPr/>
        </p:nvPicPr>
        <p:blipFill>
          <a:blip r:embed="rId5"/>
          <a:srcRect b="27601"/>
          <a:stretch>
            <a:fillRect/>
          </a:stretch>
        </p:blipFill>
        <p:spPr>
          <a:xfrm>
            <a:off x="4721860" y="2858770"/>
            <a:ext cx="3072765" cy="1590675"/>
          </a:xfrm>
          <a:prstGeom prst="rect">
            <a:avLst/>
          </a:prstGeom>
        </p:spPr>
      </p:pic>
      <p:pic>
        <p:nvPicPr>
          <p:cNvPr id="9" name="图片 8" descr="屏幕快照 2022-05-01 下午2.27.05"/>
          <p:cNvPicPr>
            <a:picLocks noChangeAspect="1"/>
          </p:cNvPicPr>
          <p:nvPr/>
        </p:nvPicPr>
        <p:blipFill>
          <a:blip r:embed="rId4"/>
          <a:srcRect t="61221"/>
          <a:stretch>
            <a:fillRect/>
          </a:stretch>
        </p:blipFill>
        <p:spPr>
          <a:xfrm>
            <a:off x="1100455" y="4079240"/>
            <a:ext cx="3098165" cy="645160"/>
          </a:xfrm>
          <a:prstGeom prst="rect">
            <a:avLst/>
          </a:prstGeom>
        </p:spPr>
      </p:pic>
      <p:pic>
        <p:nvPicPr>
          <p:cNvPr id="10" name="图片 9" descr="屏幕快照 2022-05-01 下午2.27.16"/>
          <p:cNvPicPr>
            <a:picLocks noChangeAspect="1"/>
          </p:cNvPicPr>
          <p:nvPr/>
        </p:nvPicPr>
        <p:blipFill>
          <a:blip r:embed="rId5"/>
          <a:srcRect t="71676"/>
          <a:stretch>
            <a:fillRect/>
          </a:stretch>
        </p:blipFill>
        <p:spPr>
          <a:xfrm>
            <a:off x="4721860" y="4573270"/>
            <a:ext cx="3072765" cy="622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560320" y="5711190"/>
            <a:ext cx="6087745" cy="645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654050">
              <a:lnSpc>
                <a:spcPct val="100000"/>
              </a:lnSpc>
              <a:spcBef>
                <a:spcPts val="1095"/>
              </a:spcBef>
              <a:tabLst>
                <a:tab pos="1111250" algn="l"/>
              </a:tabLst>
            </a:pPr>
            <a:r>
              <a:rPr b="1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当</a:t>
            </a:r>
            <a:r>
              <a:rPr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  <a:sym typeface="+mn-ea"/>
              </a:rPr>
              <a:t>C</a:t>
            </a:r>
            <a:r>
              <a:rPr b="1" spc="-5" dirty="0">
                <a:latin typeface="Times New Roman" panose="02020503050405090304"/>
                <a:cs typeface="Times New Roman" panose="02020503050405090304"/>
                <a:sym typeface="+mn-ea"/>
              </a:rPr>
              <a:t>=1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时</a:t>
            </a:r>
            <a:r>
              <a:rPr b="1" spc="-5" dirty="0">
                <a:latin typeface="Times New Roman" panose="02020503050405090304"/>
                <a:cs typeface="Times New Roman" panose="02020503050405090304"/>
                <a:sym typeface="+mn-ea"/>
              </a:rPr>
              <a:t>:</a:t>
            </a:r>
            <a:r>
              <a:rPr b="1" spc="-20" dirty="0">
                <a:latin typeface="Times New Roman" panose="02020503050405090304"/>
                <a:cs typeface="Times New Roman" panose="02020503050405090304"/>
                <a:sym typeface="+mn-ea"/>
              </a:rPr>
              <a:t> 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门控</a:t>
            </a:r>
            <a:r>
              <a:rPr b="1" spc="-5" dirty="0">
                <a:latin typeface="Times New Roman" panose="02020503050405090304"/>
                <a:cs typeface="Times New Roman" panose="02020503050405090304"/>
                <a:sym typeface="+mn-ea"/>
              </a:rPr>
              <a:t>RS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锁存器功能和</a:t>
            </a:r>
            <a:r>
              <a:rPr b="1" spc="-5" dirty="0">
                <a:latin typeface="Times New Roman" panose="02020503050405090304"/>
                <a:cs typeface="Times New Roman" panose="02020503050405090304"/>
                <a:sym typeface="+mn-ea"/>
              </a:rPr>
              <a:t>RS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锁存器完全相同</a:t>
            </a:r>
            <a:r>
              <a:rPr b="1" spc="-5" dirty="0">
                <a:latin typeface="Times New Roman" panose="02020503050405090304"/>
                <a:cs typeface="Times New Roman" panose="02020503050405090304"/>
                <a:sym typeface="+mn-ea"/>
              </a:rPr>
              <a:t>;</a:t>
            </a:r>
            <a:endParaRPr>
              <a:latin typeface="Times New Roman" panose="02020503050405090304"/>
              <a:cs typeface="Times New Roman" panose="02020503050405090304"/>
            </a:endParaRPr>
          </a:p>
          <a:p>
            <a:pPr marL="654050">
              <a:lnSpc>
                <a:spcPct val="100000"/>
              </a:lnSpc>
              <a:spcBef>
                <a:spcPts val="5"/>
              </a:spcBef>
              <a:tabLst>
                <a:tab pos="1111250" algn="l"/>
              </a:tabLst>
            </a:pPr>
            <a:r>
              <a:rPr spc="-745" dirty="0">
                <a:latin typeface="Lucida Sans" panose="020B0602030504020204"/>
                <a:cs typeface="Lucida Sans" panose="020B0602030504020204"/>
                <a:sym typeface="+mn-ea"/>
              </a:rPr>
              <a:t>.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当</a:t>
            </a:r>
            <a:r>
              <a:rPr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  <a:sym typeface="+mn-ea"/>
              </a:rPr>
              <a:t>C</a:t>
            </a:r>
            <a:r>
              <a:rPr b="1" spc="-5" dirty="0">
                <a:latin typeface="Times New Roman" panose="02020503050405090304"/>
                <a:cs typeface="Times New Roman" panose="02020503050405090304"/>
                <a:sym typeface="+mn-ea"/>
              </a:rPr>
              <a:t>=0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时</a:t>
            </a:r>
            <a:r>
              <a:rPr b="1" spc="-5" dirty="0">
                <a:latin typeface="Times New Roman" panose="02020503050405090304"/>
                <a:cs typeface="Times New Roman" panose="02020503050405090304"/>
                <a:sym typeface="+mn-ea"/>
              </a:rPr>
              <a:t>:</a:t>
            </a:r>
            <a:r>
              <a:rPr b="1" spc="10" dirty="0">
                <a:latin typeface="Times New Roman" panose="02020503050405090304"/>
                <a:cs typeface="Times New Roman" panose="02020503050405090304"/>
                <a:sym typeface="+mn-ea"/>
              </a:rPr>
              <a:t> </a:t>
            </a:r>
            <a:r>
              <a:rPr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  <a:sym typeface="+mn-ea"/>
              </a:rPr>
              <a:t>R</a:t>
            </a:r>
            <a:r>
              <a:rPr b="1" spc="-7" baseline="-20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  <a:sym typeface="+mn-ea"/>
              </a:rPr>
              <a:t>D</a:t>
            </a:r>
            <a:r>
              <a:rPr b="1" spc="-5" dirty="0">
                <a:latin typeface="Times New Roman" panose="02020503050405090304"/>
                <a:cs typeface="Times New Roman" panose="02020503050405090304"/>
                <a:sym typeface="+mn-ea"/>
              </a:rPr>
              <a:t>=</a:t>
            </a:r>
            <a:r>
              <a:rPr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  <a:sym typeface="+mn-ea"/>
              </a:rPr>
              <a:t>S</a:t>
            </a:r>
            <a:r>
              <a:rPr b="1" spc="-7" baseline="-20000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  <a:sym typeface="+mn-ea"/>
              </a:rPr>
              <a:t>D</a:t>
            </a:r>
            <a:r>
              <a:rPr b="1" spc="-5" dirty="0">
                <a:latin typeface="Times New Roman" panose="02020503050405090304"/>
                <a:cs typeface="Times New Roman" panose="02020503050405090304"/>
                <a:sym typeface="+mn-ea"/>
              </a:rPr>
              <a:t>=0</a:t>
            </a:r>
            <a:r>
              <a:rPr b="1" spc="-5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，锁存器状态保持不变。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22-05-01 下午2.00.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" y="222250"/>
            <a:ext cx="8902065" cy="562610"/>
          </a:xfrm>
          <a:prstGeom prst="rect">
            <a:avLst/>
          </a:prstGeom>
        </p:spPr>
      </p:pic>
      <p:pic>
        <p:nvPicPr>
          <p:cNvPr id="5" name="图片 4" descr="屏幕快照 2022-05-01 下午2.00.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115" y="1969770"/>
            <a:ext cx="5307965" cy="1282700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108464" y="1107820"/>
            <a:ext cx="8176895" cy="86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800" b="1" spc="-5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C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=0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时，电路处于保持状态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;</a:t>
            </a: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8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C</a:t>
            </a:r>
            <a:r>
              <a:rPr sz="2800" b="1" dirty="0">
                <a:latin typeface="Times New Roman" panose="02020503050405090304"/>
                <a:cs typeface="Times New Roman" panose="02020503050405090304"/>
              </a:rPr>
              <a:t>=1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时，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  <a:sym typeface="+mn-ea"/>
              </a:rPr>
              <a:t>Q</a:t>
            </a:r>
            <a:r>
              <a:rPr sz="2800" b="1" spc="-7" baseline="23000" dirty="0">
                <a:latin typeface="Times New Roman" panose="02020503050405090304"/>
                <a:cs typeface="Times New Roman" panose="02020503050405090304"/>
                <a:sym typeface="+mn-ea"/>
              </a:rPr>
              <a:t>n+1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  <a:sym typeface="+mn-ea"/>
              </a:rPr>
              <a:t>=D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 descr="屏幕快照 2022-05-01 下午2.43.43"/>
          <p:cNvPicPr>
            <a:picLocks noChangeAspect="1"/>
          </p:cNvPicPr>
          <p:nvPr/>
        </p:nvPicPr>
        <p:blipFill>
          <a:blip r:embed="rId4"/>
          <a:srcRect b="46953"/>
          <a:stretch>
            <a:fillRect/>
          </a:stretch>
        </p:blipFill>
        <p:spPr>
          <a:xfrm>
            <a:off x="1301115" y="3446780"/>
            <a:ext cx="5854065" cy="1138555"/>
          </a:xfrm>
          <a:prstGeom prst="rect">
            <a:avLst/>
          </a:prstGeom>
        </p:spPr>
      </p:pic>
      <p:pic>
        <p:nvPicPr>
          <p:cNvPr id="7" name="图片 6" descr="屏幕快照 2022-05-01 下午2.43.43"/>
          <p:cNvPicPr>
            <a:picLocks noChangeAspect="1"/>
          </p:cNvPicPr>
          <p:nvPr/>
        </p:nvPicPr>
        <p:blipFill>
          <a:blip r:embed="rId4"/>
          <a:srcRect t="50325"/>
          <a:stretch>
            <a:fillRect/>
          </a:stretch>
        </p:blipFill>
        <p:spPr>
          <a:xfrm>
            <a:off x="1301115" y="4822190"/>
            <a:ext cx="5854065" cy="1066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22-05-01 下午2.04.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355"/>
            <a:ext cx="9001125" cy="576580"/>
          </a:xfrm>
          <a:prstGeom prst="rect">
            <a:avLst/>
          </a:prstGeom>
        </p:spPr>
      </p:pic>
      <p:pic>
        <p:nvPicPr>
          <p:cNvPr id="5" name="图片 4" descr="屏幕快照 2022-05-01 下午2.04.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" y="933450"/>
            <a:ext cx="6870065" cy="2184400"/>
          </a:xfrm>
          <a:prstGeom prst="rect">
            <a:avLst/>
          </a:prstGeom>
        </p:spPr>
      </p:pic>
      <p:pic>
        <p:nvPicPr>
          <p:cNvPr id="6" name="图片 5" descr="屏幕快照 2022-05-01 下午2.49.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10" y="3274695"/>
            <a:ext cx="8911590" cy="295275"/>
          </a:xfrm>
          <a:prstGeom prst="rect">
            <a:avLst/>
          </a:prstGeom>
        </p:spPr>
      </p:pic>
      <p:pic>
        <p:nvPicPr>
          <p:cNvPr id="7" name="图片 6" descr="屏幕快照 2022-05-01 下午2.49.40"/>
          <p:cNvPicPr>
            <a:picLocks noChangeAspect="1"/>
          </p:cNvPicPr>
          <p:nvPr/>
        </p:nvPicPr>
        <p:blipFill>
          <a:blip r:embed="rId5"/>
          <a:srcRect b="30573"/>
          <a:stretch>
            <a:fillRect/>
          </a:stretch>
        </p:blipFill>
        <p:spPr>
          <a:xfrm>
            <a:off x="507365" y="3835400"/>
            <a:ext cx="3136265" cy="1384300"/>
          </a:xfrm>
          <a:prstGeom prst="rect">
            <a:avLst/>
          </a:prstGeom>
        </p:spPr>
      </p:pic>
      <p:pic>
        <p:nvPicPr>
          <p:cNvPr id="8" name="图片 7" descr="屏幕快照 2022-05-01 下午2.49.40"/>
          <p:cNvPicPr>
            <a:picLocks noChangeAspect="1"/>
          </p:cNvPicPr>
          <p:nvPr/>
        </p:nvPicPr>
        <p:blipFill>
          <a:blip r:embed="rId5"/>
          <a:srcRect t="67611"/>
          <a:stretch>
            <a:fillRect/>
          </a:stretch>
        </p:blipFill>
        <p:spPr>
          <a:xfrm>
            <a:off x="507365" y="5318760"/>
            <a:ext cx="3136265" cy="645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307342" y="1043050"/>
          <a:ext cx="2590798" cy="32932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4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R="6858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b="1" spc="-5" dirty="0">
                          <a:latin typeface="Times New Roman" panose="02020503050405090304"/>
                          <a:cs typeface="Times New Roman" panose="02020503050405090304"/>
                        </a:rPr>
                        <a:t>S</a:t>
                      </a:r>
                      <a:r>
                        <a:rPr sz="2400" b="1" spc="-7" baseline="-21000" dirty="0">
                          <a:latin typeface="Times New Roman" panose="02020503050405090304"/>
                          <a:cs typeface="Times New Roman" panose="02020503050405090304"/>
                        </a:rPr>
                        <a:t>D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R</a:t>
                      </a:r>
                      <a:r>
                        <a:rPr sz="2400" b="1" baseline="-21000" dirty="0">
                          <a:latin typeface="Times New Roman" panose="02020503050405090304"/>
                          <a:cs typeface="Times New Roman" panose="02020503050405090304"/>
                        </a:rPr>
                        <a:t>D</a:t>
                      </a:r>
                      <a:endParaRPr sz="2400" baseline="-210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2375"/>
                        </a:lnSpc>
                      </a:pPr>
                      <a:r>
                        <a:rPr sz="3600" b="1" spc="-7" baseline="-16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600" b="1" spc="-5" dirty="0">
                          <a:latin typeface="Times New Roman" panose="02020503050405090304"/>
                          <a:cs typeface="Times New Roman" panose="02020503050405090304"/>
                        </a:rPr>
                        <a:t>n</a:t>
                      </a: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ts val="2375"/>
                        </a:lnSpc>
                      </a:pPr>
                      <a:r>
                        <a:rPr sz="3600" b="1" spc="-7" baseline="-16000" dirty="0">
                          <a:latin typeface="Times New Roman" panose="02020503050405090304"/>
                          <a:cs typeface="Times New Roman" panose="02020503050405090304"/>
                        </a:rPr>
                        <a:t>Q</a:t>
                      </a:r>
                      <a:r>
                        <a:rPr sz="1600" b="1" spc="-5" dirty="0">
                          <a:latin typeface="Times New Roman" panose="02020503050405090304"/>
                          <a:cs typeface="Times New Roman" panose="02020503050405090304"/>
                        </a:rPr>
                        <a:t>n+1</a:t>
                      </a:r>
                      <a:endParaRPr sz="16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53">
                <a:tc>
                  <a:txBody>
                    <a:bodyPr/>
                    <a:lstStyle/>
                    <a:p>
                      <a:pPr marR="79375" algn="ctr">
                        <a:lnSpc>
                          <a:spcPts val="250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50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250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250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302">
                <a:tc>
                  <a:txBody>
                    <a:bodyPr/>
                    <a:lstStyle/>
                    <a:p>
                      <a:pPr marR="79375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45">
                <a:tc>
                  <a:txBody>
                    <a:bodyPr/>
                    <a:lstStyle/>
                    <a:p>
                      <a:pPr marR="79375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45">
                <a:tc>
                  <a:txBody>
                    <a:bodyPr/>
                    <a:lstStyle/>
                    <a:p>
                      <a:pPr marR="79375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45">
                <a:tc>
                  <a:txBody>
                    <a:bodyPr/>
                    <a:lstStyle/>
                    <a:p>
                      <a:pPr marR="79375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509">
                <a:tc>
                  <a:txBody>
                    <a:bodyPr/>
                    <a:lstStyle/>
                    <a:p>
                      <a:pPr marR="79375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2650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302">
                <a:tc>
                  <a:txBody>
                    <a:bodyPr/>
                    <a:lstStyle/>
                    <a:p>
                      <a:pPr marR="79375" algn="ctr">
                        <a:lnSpc>
                          <a:spcPts val="271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71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271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0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2715"/>
                        </a:lnSpc>
                      </a:pPr>
                      <a:r>
                        <a:rPr sz="2400" b="1" spc="57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845">
                <a:tc>
                  <a:txBody>
                    <a:bodyPr/>
                    <a:lstStyle/>
                    <a:p>
                      <a:pPr marR="79375" algn="ctr">
                        <a:lnSpc>
                          <a:spcPts val="249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7170">
                        <a:lnSpc>
                          <a:spcPts val="249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2495"/>
                        </a:lnSpc>
                      </a:pPr>
                      <a:r>
                        <a:rPr sz="2400" b="1" dirty="0">
                          <a:latin typeface="Times New Roman" panose="02020503050405090304"/>
                          <a:cs typeface="Times New Roman" panose="02020503050405090304"/>
                        </a:rPr>
                        <a:t>1</a:t>
                      </a:r>
                      <a:endParaRPr sz="2400">
                        <a:latin typeface="Times New Roman" panose="02020503050405090304"/>
                        <a:cs typeface="Times New Roman" panose="02020503050405090304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 algn="ctr">
                        <a:lnSpc>
                          <a:spcPts val="2495"/>
                        </a:lnSpc>
                      </a:pPr>
                      <a:r>
                        <a:rPr sz="2400" b="1" spc="57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×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7962779" y="1504696"/>
            <a:ext cx="979805" cy="268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}</a:t>
            </a:r>
            <a:r>
              <a:rPr sz="2800" b="1" spc="-11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保持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2225">
              <a:lnSpc>
                <a:spcPct val="100000"/>
              </a:lnSpc>
              <a:spcBef>
                <a:spcPts val="2300"/>
              </a:spcBef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}</a:t>
            </a:r>
            <a:r>
              <a:rPr sz="2800" b="1" spc="-10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置</a:t>
            </a: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 marL="21590">
              <a:lnSpc>
                <a:spcPct val="100000"/>
              </a:lnSpc>
              <a:spcBef>
                <a:spcPts val="2425"/>
              </a:spcBef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}</a:t>
            </a:r>
            <a:r>
              <a:rPr sz="2800" b="1" spc="-105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置</a:t>
            </a:r>
            <a:r>
              <a:rPr sz="28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8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imes New Roman" panose="02020503050405090304"/>
              <a:cs typeface="Times New Roman" panose="02020503050405090304"/>
            </a:endParaRPr>
          </a:p>
          <a:p>
            <a:pPr marL="27940">
              <a:lnSpc>
                <a:spcPct val="100000"/>
              </a:lnSpc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}</a:t>
            </a:r>
            <a:r>
              <a:rPr sz="2800" b="1" spc="-11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禁止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1633" y="1785620"/>
            <a:ext cx="2473960" cy="86360"/>
          </a:xfrm>
          <a:custGeom>
            <a:avLst/>
            <a:gdLst/>
            <a:ahLst/>
            <a:cxnLst/>
            <a:rect l="l" t="t" r="r" b="b"/>
            <a:pathLst>
              <a:path w="2473960" h="86360">
                <a:moveTo>
                  <a:pt x="2402586" y="57150"/>
                </a:moveTo>
                <a:lnTo>
                  <a:pt x="2402586" y="28956"/>
                </a:lnTo>
                <a:lnTo>
                  <a:pt x="0" y="30480"/>
                </a:lnTo>
                <a:lnTo>
                  <a:pt x="0" y="58674"/>
                </a:lnTo>
                <a:lnTo>
                  <a:pt x="2402586" y="57150"/>
                </a:lnTo>
                <a:close/>
              </a:path>
              <a:path w="2473960" h="86360">
                <a:moveTo>
                  <a:pt x="2473452" y="42672"/>
                </a:moveTo>
                <a:lnTo>
                  <a:pt x="2388108" y="0"/>
                </a:lnTo>
                <a:lnTo>
                  <a:pt x="2388108" y="28965"/>
                </a:lnTo>
                <a:lnTo>
                  <a:pt x="2402586" y="28956"/>
                </a:lnTo>
                <a:lnTo>
                  <a:pt x="2402586" y="78737"/>
                </a:lnTo>
                <a:lnTo>
                  <a:pt x="2473452" y="42672"/>
                </a:lnTo>
                <a:close/>
              </a:path>
              <a:path w="2473960" h="86360">
                <a:moveTo>
                  <a:pt x="2402586" y="78737"/>
                </a:moveTo>
                <a:lnTo>
                  <a:pt x="2402586" y="57150"/>
                </a:lnTo>
                <a:lnTo>
                  <a:pt x="2388108" y="57159"/>
                </a:lnTo>
                <a:lnTo>
                  <a:pt x="2388108" y="86106"/>
                </a:lnTo>
                <a:lnTo>
                  <a:pt x="2402586" y="7873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35331" y="197103"/>
            <a:ext cx="1547495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pc="5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pc="-5" dirty="0"/>
              <a:t>锁存器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680" y="892937"/>
            <a:ext cx="2243455" cy="1872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2800" spc="-580" dirty="0">
                <a:solidFill>
                  <a:srgbClr val="0070C0"/>
                </a:solidFill>
                <a:latin typeface="Arial Unicode MS" panose="020B0604020202020204" charset="-122"/>
                <a:cs typeface="Arial Unicode MS" panose="020B0604020202020204" charset="-122"/>
              </a:rPr>
              <a:t>》	</a:t>
            </a:r>
            <a:r>
              <a:rPr sz="2800" b="1" spc="-5" dirty="0">
                <a:solidFill>
                  <a:srgbClr val="0070C0"/>
                </a:solidFill>
                <a:latin typeface="微软雅黑" panose="020B0503020204020204" charset="-122"/>
                <a:cs typeface="微软雅黑" panose="020B0503020204020204" charset="-122"/>
              </a:rPr>
              <a:t>功能描述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393065">
              <a:lnSpc>
                <a:spcPct val="100000"/>
              </a:lnSpc>
              <a:spcBef>
                <a:spcPts val="1290"/>
              </a:spcBef>
            </a:pP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①</a:t>
            </a:r>
            <a:r>
              <a:rPr sz="2800" b="1" spc="-229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特性表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 panose="02020503050405090304"/>
              <a:cs typeface="Times New Roman" panose="02020503050405090304"/>
            </a:endParaRPr>
          </a:p>
          <a:p>
            <a:pPr marL="363220">
              <a:lnSpc>
                <a:spcPts val="3295"/>
              </a:lnSpc>
            </a:pP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②</a:t>
            </a:r>
            <a:r>
              <a:rPr sz="2800" b="1" spc="-2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特性方程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9" name="图片 18" descr="屏幕快照 2021-02-25 下午9.11.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55" y="3053715"/>
            <a:ext cx="4558665" cy="308546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8467725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pc="5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pc="-5" dirty="0"/>
              <a:t>锁存器</a:t>
            </a:r>
          </a:p>
        </p:txBody>
      </p:sp>
      <p:sp>
        <p:nvSpPr>
          <p:cNvPr id="3" name="object 3"/>
          <p:cNvSpPr/>
          <p:nvPr/>
        </p:nvSpPr>
        <p:spPr>
          <a:xfrm>
            <a:off x="1995309" y="2020316"/>
            <a:ext cx="489584" cy="454659"/>
          </a:xfrm>
          <a:custGeom>
            <a:avLst/>
            <a:gdLst/>
            <a:ahLst/>
            <a:cxnLst/>
            <a:rect l="l" t="t" r="r" b="b"/>
            <a:pathLst>
              <a:path w="489585" h="454660">
                <a:moveTo>
                  <a:pt x="244602" y="0"/>
                </a:moveTo>
                <a:lnTo>
                  <a:pt x="195368" y="4631"/>
                </a:lnTo>
                <a:lnTo>
                  <a:pt x="149482" y="17907"/>
                </a:lnTo>
                <a:lnTo>
                  <a:pt x="107937" y="38897"/>
                </a:lnTo>
                <a:lnTo>
                  <a:pt x="71723" y="66675"/>
                </a:lnTo>
                <a:lnTo>
                  <a:pt x="41831" y="100310"/>
                </a:lnTo>
                <a:lnTo>
                  <a:pt x="19252" y="138874"/>
                </a:lnTo>
                <a:lnTo>
                  <a:pt x="4978" y="181439"/>
                </a:lnTo>
                <a:lnTo>
                  <a:pt x="0" y="227076"/>
                </a:lnTo>
                <a:lnTo>
                  <a:pt x="4978" y="272931"/>
                </a:lnTo>
                <a:lnTo>
                  <a:pt x="19252" y="315598"/>
                </a:lnTo>
                <a:lnTo>
                  <a:pt x="41831" y="354176"/>
                </a:lnTo>
                <a:lnTo>
                  <a:pt x="71723" y="387762"/>
                </a:lnTo>
                <a:lnTo>
                  <a:pt x="107937" y="415455"/>
                </a:lnTo>
                <a:lnTo>
                  <a:pt x="149482" y="436352"/>
                </a:lnTo>
                <a:lnTo>
                  <a:pt x="195368" y="449551"/>
                </a:lnTo>
                <a:lnTo>
                  <a:pt x="244602" y="454151"/>
                </a:lnTo>
                <a:lnTo>
                  <a:pt x="293835" y="449551"/>
                </a:lnTo>
                <a:lnTo>
                  <a:pt x="339721" y="436352"/>
                </a:lnTo>
                <a:lnTo>
                  <a:pt x="381266" y="415455"/>
                </a:lnTo>
                <a:lnTo>
                  <a:pt x="417480" y="387762"/>
                </a:lnTo>
                <a:lnTo>
                  <a:pt x="447372" y="354176"/>
                </a:lnTo>
                <a:lnTo>
                  <a:pt x="469951" y="315598"/>
                </a:lnTo>
                <a:lnTo>
                  <a:pt x="484225" y="272931"/>
                </a:lnTo>
                <a:lnTo>
                  <a:pt x="489203" y="227075"/>
                </a:lnTo>
                <a:lnTo>
                  <a:pt x="484225" y="181439"/>
                </a:lnTo>
                <a:lnTo>
                  <a:pt x="469951" y="138874"/>
                </a:lnTo>
                <a:lnTo>
                  <a:pt x="447372" y="100310"/>
                </a:lnTo>
                <a:lnTo>
                  <a:pt x="417480" y="66675"/>
                </a:lnTo>
                <a:lnTo>
                  <a:pt x="381266" y="38897"/>
                </a:lnTo>
                <a:lnTo>
                  <a:pt x="339721" y="17906"/>
                </a:lnTo>
                <a:lnTo>
                  <a:pt x="293835" y="4631"/>
                </a:lnTo>
                <a:lnTo>
                  <a:pt x="244602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89285" y="2020316"/>
            <a:ext cx="489584" cy="454659"/>
          </a:xfrm>
          <a:custGeom>
            <a:avLst/>
            <a:gdLst/>
            <a:ahLst/>
            <a:cxnLst/>
            <a:rect l="l" t="t" r="r" b="b"/>
            <a:pathLst>
              <a:path w="489585" h="454660">
                <a:moveTo>
                  <a:pt x="244601" y="0"/>
                </a:moveTo>
                <a:lnTo>
                  <a:pt x="195368" y="4631"/>
                </a:lnTo>
                <a:lnTo>
                  <a:pt x="149482" y="17906"/>
                </a:lnTo>
                <a:lnTo>
                  <a:pt x="107937" y="38897"/>
                </a:lnTo>
                <a:lnTo>
                  <a:pt x="71723" y="66675"/>
                </a:lnTo>
                <a:lnTo>
                  <a:pt x="41831" y="100310"/>
                </a:lnTo>
                <a:lnTo>
                  <a:pt x="19252" y="138874"/>
                </a:lnTo>
                <a:lnTo>
                  <a:pt x="4978" y="181439"/>
                </a:lnTo>
                <a:lnTo>
                  <a:pt x="0" y="227075"/>
                </a:lnTo>
                <a:lnTo>
                  <a:pt x="4978" y="272931"/>
                </a:lnTo>
                <a:lnTo>
                  <a:pt x="19252" y="315598"/>
                </a:lnTo>
                <a:lnTo>
                  <a:pt x="41831" y="354176"/>
                </a:lnTo>
                <a:lnTo>
                  <a:pt x="71723" y="387762"/>
                </a:lnTo>
                <a:lnTo>
                  <a:pt x="107937" y="415455"/>
                </a:lnTo>
                <a:lnTo>
                  <a:pt x="149482" y="436352"/>
                </a:lnTo>
                <a:lnTo>
                  <a:pt x="195368" y="449551"/>
                </a:lnTo>
                <a:lnTo>
                  <a:pt x="244601" y="454151"/>
                </a:lnTo>
                <a:lnTo>
                  <a:pt x="293835" y="449551"/>
                </a:lnTo>
                <a:lnTo>
                  <a:pt x="339721" y="436352"/>
                </a:lnTo>
                <a:lnTo>
                  <a:pt x="381266" y="415455"/>
                </a:lnTo>
                <a:lnTo>
                  <a:pt x="417480" y="387762"/>
                </a:lnTo>
                <a:lnTo>
                  <a:pt x="447372" y="354176"/>
                </a:lnTo>
                <a:lnTo>
                  <a:pt x="469951" y="315598"/>
                </a:lnTo>
                <a:lnTo>
                  <a:pt x="484225" y="272931"/>
                </a:lnTo>
                <a:lnTo>
                  <a:pt x="489204" y="227075"/>
                </a:lnTo>
                <a:lnTo>
                  <a:pt x="484225" y="181439"/>
                </a:lnTo>
                <a:lnTo>
                  <a:pt x="469951" y="138874"/>
                </a:lnTo>
                <a:lnTo>
                  <a:pt x="447372" y="100310"/>
                </a:lnTo>
                <a:lnTo>
                  <a:pt x="417480" y="66675"/>
                </a:lnTo>
                <a:lnTo>
                  <a:pt x="381266" y="38897"/>
                </a:lnTo>
                <a:lnTo>
                  <a:pt x="339721" y="17906"/>
                </a:lnTo>
                <a:lnTo>
                  <a:pt x="293835" y="4631"/>
                </a:lnTo>
                <a:lnTo>
                  <a:pt x="244601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46591" y="2456942"/>
            <a:ext cx="1945005" cy="286385"/>
          </a:xfrm>
          <a:custGeom>
            <a:avLst/>
            <a:gdLst/>
            <a:ahLst/>
            <a:cxnLst/>
            <a:rect l="l" t="t" r="r" b="b"/>
            <a:pathLst>
              <a:path w="1945004" h="286385">
                <a:moveTo>
                  <a:pt x="84582" y="28193"/>
                </a:moveTo>
                <a:lnTo>
                  <a:pt x="0" y="22859"/>
                </a:lnTo>
                <a:lnTo>
                  <a:pt x="46482" y="93725"/>
                </a:lnTo>
                <a:lnTo>
                  <a:pt x="50292" y="87172"/>
                </a:lnTo>
                <a:lnTo>
                  <a:pt x="50292" y="63245"/>
                </a:lnTo>
                <a:lnTo>
                  <a:pt x="59436" y="46481"/>
                </a:lnTo>
                <a:lnTo>
                  <a:pt x="70489" y="52433"/>
                </a:lnTo>
                <a:lnTo>
                  <a:pt x="84582" y="28193"/>
                </a:lnTo>
                <a:close/>
              </a:path>
              <a:path w="1945004" h="286385">
                <a:moveTo>
                  <a:pt x="70489" y="52433"/>
                </a:moveTo>
                <a:lnTo>
                  <a:pt x="59436" y="46481"/>
                </a:lnTo>
                <a:lnTo>
                  <a:pt x="50292" y="63245"/>
                </a:lnTo>
                <a:lnTo>
                  <a:pt x="60886" y="68949"/>
                </a:lnTo>
                <a:lnTo>
                  <a:pt x="70489" y="52433"/>
                </a:lnTo>
                <a:close/>
              </a:path>
              <a:path w="1945004" h="286385">
                <a:moveTo>
                  <a:pt x="60886" y="68949"/>
                </a:moveTo>
                <a:lnTo>
                  <a:pt x="50292" y="63245"/>
                </a:lnTo>
                <a:lnTo>
                  <a:pt x="50292" y="87172"/>
                </a:lnTo>
                <a:lnTo>
                  <a:pt x="60886" y="68949"/>
                </a:lnTo>
                <a:close/>
              </a:path>
              <a:path w="1945004" h="286385">
                <a:moveTo>
                  <a:pt x="1944624" y="16001"/>
                </a:moveTo>
                <a:lnTo>
                  <a:pt x="1934718" y="0"/>
                </a:lnTo>
                <a:lnTo>
                  <a:pt x="1894305" y="24957"/>
                </a:lnTo>
                <a:lnTo>
                  <a:pt x="1852964" y="48686"/>
                </a:lnTo>
                <a:lnTo>
                  <a:pt x="1810742" y="71187"/>
                </a:lnTo>
                <a:lnTo>
                  <a:pt x="1767685" y="92460"/>
                </a:lnTo>
                <a:lnTo>
                  <a:pt x="1723842" y="112506"/>
                </a:lnTo>
                <a:lnTo>
                  <a:pt x="1679258" y="131326"/>
                </a:lnTo>
                <a:lnTo>
                  <a:pt x="1633982" y="148920"/>
                </a:lnTo>
                <a:lnTo>
                  <a:pt x="1588060" y="165289"/>
                </a:lnTo>
                <a:lnTo>
                  <a:pt x="1541539" y="180434"/>
                </a:lnTo>
                <a:lnTo>
                  <a:pt x="1494467" y="194355"/>
                </a:lnTo>
                <a:lnTo>
                  <a:pt x="1446890" y="207054"/>
                </a:lnTo>
                <a:lnTo>
                  <a:pt x="1398855" y="218530"/>
                </a:lnTo>
                <a:lnTo>
                  <a:pt x="1350411" y="228786"/>
                </a:lnTo>
                <a:lnTo>
                  <a:pt x="1301603" y="237820"/>
                </a:lnTo>
                <a:lnTo>
                  <a:pt x="1252479" y="245634"/>
                </a:lnTo>
                <a:lnTo>
                  <a:pt x="1203087" y="252229"/>
                </a:lnTo>
                <a:lnTo>
                  <a:pt x="1153472" y="257605"/>
                </a:lnTo>
                <a:lnTo>
                  <a:pt x="1103683" y="261763"/>
                </a:lnTo>
                <a:lnTo>
                  <a:pt x="1053765" y="264704"/>
                </a:lnTo>
                <a:lnTo>
                  <a:pt x="1003768" y="266428"/>
                </a:lnTo>
                <a:lnTo>
                  <a:pt x="953737" y="266936"/>
                </a:lnTo>
                <a:lnTo>
                  <a:pt x="903719" y="266229"/>
                </a:lnTo>
                <a:lnTo>
                  <a:pt x="853763" y="264308"/>
                </a:lnTo>
                <a:lnTo>
                  <a:pt x="803914" y="261172"/>
                </a:lnTo>
                <a:lnTo>
                  <a:pt x="754220" y="256824"/>
                </a:lnTo>
                <a:lnTo>
                  <a:pt x="704728" y="251263"/>
                </a:lnTo>
                <a:lnTo>
                  <a:pt x="655485" y="244490"/>
                </a:lnTo>
                <a:lnTo>
                  <a:pt x="606539" y="236506"/>
                </a:lnTo>
                <a:lnTo>
                  <a:pt x="557936" y="227311"/>
                </a:lnTo>
                <a:lnTo>
                  <a:pt x="509723" y="216907"/>
                </a:lnTo>
                <a:lnTo>
                  <a:pt x="461948" y="205294"/>
                </a:lnTo>
                <a:lnTo>
                  <a:pt x="414658" y="192472"/>
                </a:lnTo>
                <a:lnTo>
                  <a:pt x="367899" y="178443"/>
                </a:lnTo>
                <a:lnTo>
                  <a:pt x="321720" y="163207"/>
                </a:lnTo>
                <a:lnTo>
                  <a:pt x="276166" y="146764"/>
                </a:lnTo>
                <a:lnTo>
                  <a:pt x="231285" y="129116"/>
                </a:lnTo>
                <a:lnTo>
                  <a:pt x="187125" y="110263"/>
                </a:lnTo>
                <a:lnTo>
                  <a:pt x="143732" y="90206"/>
                </a:lnTo>
                <a:lnTo>
                  <a:pt x="101153" y="68945"/>
                </a:lnTo>
                <a:lnTo>
                  <a:pt x="70489" y="52433"/>
                </a:lnTo>
                <a:lnTo>
                  <a:pt x="60886" y="68949"/>
                </a:lnTo>
                <a:lnTo>
                  <a:pt x="133284" y="106324"/>
                </a:lnTo>
                <a:lnTo>
                  <a:pt x="175986" y="126136"/>
                </a:lnTo>
                <a:lnTo>
                  <a:pt x="219434" y="144797"/>
                </a:lnTo>
                <a:lnTo>
                  <a:pt x="263583" y="162304"/>
                </a:lnTo>
                <a:lnTo>
                  <a:pt x="308388" y="178657"/>
                </a:lnTo>
                <a:lnTo>
                  <a:pt x="353805" y="193854"/>
                </a:lnTo>
                <a:lnTo>
                  <a:pt x="399789" y="207896"/>
                </a:lnTo>
                <a:lnTo>
                  <a:pt x="446296" y="220780"/>
                </a:lnTo>
                <a:lnTo>
                  <a:pt x="493281" y="232505"/>
                </a:lnTo>
                <a:lnTo>
                  <a:pt x="540701" y="243072"/>
                </a:lnTo>
                <a:lnTo>
                  <a:pt x="588510" y="252478"/>
                </a:lnTo>
                <a:lnTo>
                  <a:pt x="636664" y="260723"/>
                </a:lnTo>
                <a:lnTo>
                  <a:pt x="685119" y="267805"/>
                </a:lnTo>
                <a:lnTo>
                  <a:pt x="733830" y="273724"/>
                </a:lnTo>
                <a:lnTo>
                  <a:pt x="782753" y="278479"/>
                </a:lnTo>
                <a:lnTo>
                  <a:pt x="831843" y="282068"/>
                </a:lnTo>
                <a:lnTo>
                  <a:pt x="881056" y="284491"/>
                </a:lnTo>
                <a:lnTo>
                  <a:pt x="930348" y="285747"/>
                </a:lnTo>
                <a:lnTo>
                  <a:pt x="979673" y="285835"/>
                </a:lnTo>
                <a:lnTo>
                  <a:pt x="1028988" y="284753"/>
                </a:lnTo>
                <a:lnTo>
                  <a:pt x="1078248" y="282500"/>
                </a:lnTo>
                <a:lnTo>
                  <a:pt x="1127408" y="279077"/>
                </a:lnTo>
                <a:lnTo>
                  <a:pt x="1176425" y="274481"/>
                </a:lnTo>
                <a:lnTo>
                  <a:pt x="1225253" y="268711"/>
                </a:lnTo>
                <a:lnTo>
                  <a:pt x="1273849" y="261768"/>
                </a:lnTo>
                <a:lnTo>
                  <a:pt x="1322167" y="253648"/>
                </a:lnTo>
                <a:lnTo>
                  <a:pt x="1370164" y="244353"/>
                </a:lnTo>
                <a:lnTo>
                  <a:pt x="1417795" y="233880"/>
                </a:lnTo>
                <a:lnTo>
                  <a:pt x="1465015" y="222228"/>
                </a:lnTo>
                <a:lnTo>
                  <a:pt x="1511780" y="209398"/>
                </a:lnTo>
                <a:lnTo>
                  <a:pt x="1558045" y="195386"/>
                </a:lnTo>
                <a:lnTo>
                  <a:pt x="1603767" y="180194"/>
                </a:lnTo>
                <a:lnTo>
                  <a:pt x="1648900" y="163819"/>
                </a:lnTo>
                <a:lnTo>
                  <a:pt x="1693400" y="146260"/>
                </a:lnTo>
                <a:lnTo>
                  <a:pt x="1737223" y="127518"/>
                </a:lnTo>
                <a:lnTo>
                  <a:pt x="1780325" y="107589"/>
                </a:lnTo>
                <a:lnTo>
                  <a:pt x="1822660" y="86474"/>
                </a:lnTo>
                <a:lnTo>
                  <a:pt x="1864184" y="64172"/>
                </a:lnTo>
                <a:lnTo>
                  <a:pt x="1904854" y="40682"/>
                </a:lnTo>
                <a:lnTo>
                  <a:pt x="1944624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39733" y="1750872"/>
            <a:ext cx="1946910" cy="285750"/>
          </a:xfrm>
          <a:custGeom>
            <a:avLst/>
            <a:gdLst/>
            <a:ahLst/>
            <a:cxnLst/>
            <a:rect l="l" t="t" r="r" b="b"/>
            <a:pathLst>
              <a:path w="1946910" h="285750">
                <a:moveTo>
                  <a:pt x="1885058" y="217137"/>
                </a:moveTo>
                <a:lnTo>
                  <a:pt x="1812702" y="179711"/>
                </a:lnTo>
                <a:lnTo>
                  <a:pt x="1769936" y="159828"/>
                </a:lnTo>
                <a:lnTo>
                  <a:pt x="1726435" y="141108"/>
                </a:lnTo>
                <a:lnTo>
                  <a:pt x="1682243" y="123550"/>
                </a:lnTo>
                <a:lnTo>
                  <a:pt x="1637404" y="107155"/>
                </a:lnTo>
                <a:lnTo>
                  <a:pt x="1591961" y="91924"/>
                </a:lnTo>
                <a:lnTo>
                  <a:pt x="1545959" y="77857"/>
                </a:lnTo>
                <a:lnTo>
                  <a:pt x="1499440" y="64955"/>
                </a:lnTo>
                <a:lnTo>
                  <a:pt x="1452450" y="53217"/>
                </a:lnTo>
                <a:lnTo>
                  <a:pt x="1405030" y="42644"/>
                </a:lnTo>
                <a:lnTo>
                  <a:pt x="1357226" y="33237"/>
                </a:lnTo>
                <a:lnTo>
                  <a:pt x="1309080" y="24997"/>
                </a:lnTo>
                <a:lnTo>
                  <a:pt x="1260637" y="17923"/>
                </a:lnTo>
                <a:lnTo>
                  <a:pt x="1211940" y="12015"/>
                </a:lnTo>
                <a:lnTo>
                  <a:pt x="1163034" y="7276"/>
                </a:lnTo>
                <a:lnTo>
                  <a:pt x="1113961" y="3704"/>
                </a:lnTo>
                <a:lnTo>
                  <a:pt x="1064765" y="1300"/>
                </a:lnTo>
                <a:lnTo>
                  <a:pt x="1015491" y="65"/>
                </a:lnTo>
                <a:lnTo>
                  <a:pt x="966181" y="0"/>
                </a:lnTo>
                <a:lnTo>
                  <a:pt x="916880" y="1103"/>
                </a:lnTo>
                <a:lnTo>
                  <a:pt x="867631" y="3377"/>
                </a:lnTo>
                <a:lnTo>
                  <a:pt x="818479" y="6821"/>
                </a:lnTo>
                <a:lnTo>
                  <a:pt x="769466" y="11436"/>
                </a:lnTo>
                <a:lnTo>
                  <a:pt x="720637" y="17222"/>
                </a:lnTo>
                <a:lnTo>
                  <a:pt x="672034" y="24180"/>
                </a:lnTo>
                <a:lnTo>
                  <a:pt x="623703" y="32310"/>
                </a:lnTo>
                <a:lnTo>
                  <a:pt x="575687" y="41613"/>
                </a:lnTo>
                <a:lnTo>
                  <a:pt x="528029" y="52089"/>
                </a:lnTo>
                <a:lnTo>
                  <a:pt x="480773" y="63738"/>
                </a:lnTo>
                <a:lnTo>
                  <a:pt x="433962" y="76560"/>
                </a:lnTo>
                <a:lnTo>
                  <a:pt x="387642" y="90557"/>
                </a:lnTo>
                <a:lnTo>
                  <a:pt x="341854" y="105729"/>
                </a:lnTo>
                <a:lnTo>
                  <a:pt x="296644" y="122076"/>
                </a:lnTo>
                <a:lnTo>
                  <a:pt x="252054" y="139599"/>
                </a:lnTo>
                <a:lnTo>
                  <a:pt x="208129" y="158297"/>
                </a:lnTo>
                <a:lnTo>
                  <a:pt x="164912" y="178172"/>
                </a:lnTo>
                <a:lnTo>
                  <a:pt x="122447" y="199223"/>
                </a:lnTo>
                <a:lnTo>
                  <a:pt x="80777" y="221452"/>
                </a:lnTo>
                <a:lnTo>
                  <a:pt x="39947" y="244859"/>
                </a:lnTo>
                <a:lnTo>
                  <a:pt x="0" y="269444"/>
                </a:lnTo>
                <a:lnTo>
                  <a:pt x="9906" y="285446"/>
                </a:lnTo>
                <a:lnTo>
                  <a:pt x="50573" y="260526"/>
                </a:lnTo>
                <a:lnTo>
                  <a:pt x="92143" y="236833"/>
                </a:lnTo>
                <a:lnTo>
                  <a:pt x="134567" y="214367"/>
                </a:lnTo>
                <a:lnTo>
                  <a:pt x="177801" y="193125"/>
                </a:lnTo>
                <a:lnTo>
                  <a:pt x="221799" y="173108"/>
                </a:lnTo>
                <a:lnTo>
                  <a:pt x="266515" y="154316"/>
                </a:lnTo>
                <a:lnTo>
                  <a:pt x="311904" y="136747"/>
                </a:lnTo>
                <a:lnTo>
                  <a:pt x="357919" y="120401"/>
                </a:lnTo>
                <a:lnTo>
                  <a:pt x="404515" y="105278"/>
                </a:lnTo>
                <a:lnTo>
                  <a:pt x="451646" y="91377"/>
                </a:lnTo>
                <a:lnTo>
                  <a:pt x="499266" y="78697"/>
                </a:lnTo>
                <a:lnTo>
                  <a:pt x="547330" y="67238"/>
                </a:lnTo>
                <a:lnTo>
                  <a:pt x="595792" y="56999"/>
                </a:lnTo>
                <a:lnTo>
                  <a:pt x="644606" y="47979"/>
                </a:lnTo>
                <a:lnTo>
                  <a:pt x="693726" y="40179"/>
                </a:lnTo>
                <a:lnTo>
                  <a:pt x="743107" y="33598"/>
                </a:lnTo>
                <a:lnTo>
                  <a:pt x="792703" y="28234"/>
                </a:lnTo>
                <a:lnTo>
                  <a:pt x="842468" y="24088"/>
                </a:lnTo>
                <a:lnTo>
                  <a:pt x="892356" y="21159"/>
                </a:lnTo>
                <a:lnTo>
                  <a:pt x="942322" y="19446"/>
                </a:lnTo>
                <a:lnTo>
                  <a:pt x="992320" y="18948"/>
                </a:lnTo>
                <a:lnTo>
                  <a:pt x="1042303" y="19666"/>
                </a:lnTo>
                <a:lnTo>
                  <a:pt x="1092227" y="21598"/>
                </a:lnTo>
                <a:lnTo>
                  <a:pt x="1142046" y="24745"/>
                </a:lnTo>
                <a:lnTo>
                  <a:pt x="1191714" y="29104"/>
                </a:lnTo>
                <a:lnTo>
                  <a:pt x="1241184" y="34677"/>
                </a:lnTo>
                <a:lnTo>
                  <a:pt x="1290412" y="41462"/>
                </a:lnTo>
                <a:lnTo>
                  <a:pt x="1339351" y="49458"/>
                </a:lnTo>
                <a:lnTo>
                  <a:pt x="1387957" y="58666"/>
                </a:lnTo>
                <a:lnTo>
                  <a:pt x="1436182" y="69085"/>
                </a:lnTo>
                <a:lnTo>
                  <a:pt x="1483982" y="80713"/>
                </a:lnTo>
                <a:lnTo>
                  <a:pt x="1531310" y="93551"/>
                </a:lnTo>
                <a:lnTo>
                  <a:pt x="1578121" y="107597"/>
                </a:lnTo>
                <a:lnTo>
                  <a:pt x="1624369" y="122853"/>
                </a:lnTo>
                <a:lnTo>
                  <a:pt x="1670008" y="139315"/>
                </a:lnTo>
                <a:lnTo>
                  <a:pt x="1714993" y="156985"/>
                </a:lnTo>
                <a:lnTo>
                  <a:pt x="1759278" y="175862"/>
                </a:lnTo>
                <a:lnTo>
                  <a:pt x="1802817" y="195944"/>
                </a:lnTo>
                <a:lnTo>
                  <a:pt x="1845564" y="217233"/>
                </a:lnTo>
                <a:lnTo>
                  <a:pt x="1875706" y="233410"/>
                </a:lnTo>
                <a:lnTo>
                  <a:pt x="1885058" y="217137"/>
                </a:lnTo>
                <a:close/>
              </a:path>
              <a:path w="1946910" h="285750">
                <a:moveTo>
                  <a:pt x="1895856" y="259851"/>
                </a:moveTo>
                <a:lnTo>
                  <a:pt x="1895856" y="222962"/>
                </a:lnTo>
                <a:lnTo>
                  <a:pt x="1887474" y="239726"/>
                </a:lnTo>
                <a:lnTo>
                  <a:pt x="1875706" y="233410"/>
                </a:lnTo>
                <a:lnTo>
                  <a:pt x="1861565" y="258014"/>
                </a:lnTo>
                <a:lnTo>
                  <a:pt x="1895856" y="259851"/>
                </a:lnTo>
                <a:close/>
              </a:path>
              <a:path w="1946910" h="285750">
                <a:moveTo>
                  <a:pt x="1895856" y="222962"/>
                </a:moveTo>
                <a:lnTo>
                  <a:pt x="1885058" y="217137"/>
                </a:lnTo>
                <a:lnTo>
                  <a:pt x="1875706" y="233410"/>
                </a:lnTo>
                <a:lnTo>
                  <a:pt x="1887474" y="239726"/>
                </a:lnTo>
                <a:lnTo>
                  <a:pt x="1895856" y="222962"/>
                </a:lnTo>
                <a:close/>
              </a:path>
              <a:path w="1946910" h="285750">
                <a:moveTo>
                  <a:pt x="1946910" y="262586"/>
                </a:moveTo>
                <a:lnTo>
                  <a:pt x="1899665" y="191720"/>
                </a:lnTo>
                <a:lnTo>
                  <a:pt x="1885058" y="217137"/>
                </a:lnTo>
                <a:lnTo>
                  <a:pt x="1895856" y="222962"/>
                </a:lnTo>
                <a:lnTo>
                  <a:pt x="1895856" y="259851"/>
                </a:lnTo>
                <a:lnTo>
                  <a:pt x="1946910" y="2625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69345" y="1873113"/>
            <a:ext cx="483870" cy="610870"/>
          </a:xfrm>
          <a:custGeom>
            <a:avLst/>
            <a:gdLst/>
            <a:ahLst/>
            <a:cxnLst/>
            <a:rect l="l" t="t" r="r" b="b"/>
            <a:pathLst>
              <a:path w="483870" h="610869">
                <a:moveTo>
                  <a:pt x="27888" y="144335"/>
                </a:moveTo>
                <a:lnTo>
                  <a:pt x="0" y="134247"/>
                </a:lnTo>
                <a:lnTo>
                  <a:pt x="9144" y="218829"/>
                </a:lnTo>
                <a:lnTo>
                  <a:pt x="22098" y="206665"/>
                </a:lnTo>
                <a:lnTo>
                  <a:pt x="22098" y="155583"/>
                </a:lnTo>
                <a:lnTo>
                  <a:pt x="27888" y="144335"/>
                </a:lnTo>
                <a:close/>
              </a:path>
              <a:path w="483870" h="610869">
                <a:moveTo>
                  <a:pt x="464820" y="422660"/>
                </a:moveTo>
                <a:lnTo>
                  <a:pt x="464820" y="320175"/>
                </a:lnTo>
                <a:lnTo>
                  <a:pt x="459935" y="366402"/>
                </a:lnTo>
                <a:lnTo>
                  <a:pt x="449956" y="408923"/>
                </a:lnTo>
                <a:lnTo>
                  <a:pt x="435408" y="447534"/>
                </a:lnTo>
                <a:lnTo>
                  <a:pt x="416818" y="482030"/>
                </a:lnTo>
                <a:lnTo>
                  <a:pt x="369612" y="537851"/>
                </a:lnTo>
                <a:lnTo>
                  <a:pt x="312548" y="574742"/>
                </a:lnTo>
                <a:lnTo>
                  <a:pt x="249835" y="591060"/>
                </a:lnTo>
                <a:lnTo>
                  <a:pt x="217676" y="590990"/>
                </a:lnTo>
                <a:lnTo>
                  <a:pt x="154381" y="573364"/>
                </a:lnTo>
                <a:lnTo>
                  <a:pt x="95959" y="531055"/>
                </a:lnTo>
                <a:lnTo>
                  <a:pt x="69890" y="500130"/>
                </a:lnTo>
                <a:lnTo>
                  <a:pt x="46619" y="462417"/>
                </a:lnTo>
                <a:lnTo>
                  <a:pt x="26670" y="417711"/>
                </a:lnTo>
                <a:lnTo>
                  <a:pt x="8382" y="424569"/>
                </a:lnTo>
                <a:lnTo>
                  <a:pt x="27738" y="467792"/>
                </a:lnTo>
                <a:lnTo>
                  <a:pt x="50038" y="505003"/>
                </a:lnTo>
                <a:lnTo>
                  <a:pt x="74868" y="536357"/>
                </a:lnTo>
                <a:lnTo>
                  <a:pt x="130466" y="582100"/>
                </a:lnTo>
                <a:lnTo>
                  <a:pt x="191230" y="606243"/>
                </a:lnTo>
                <a:lnTo>
                  <a:pt x="222516" y="610596"/>
                </a:lnTo>
                <a:lnTo>
                  <a:pt x="253854" y="610005"/>
                </a:lnTo>
                <a:lnTo>
                  <a:pt x="315033" y="594608"/>
                </a:lnTo>
                <a:lnTo>
                  <a:pt x="371464" y="561270"/>
                </a:lnTo>
                <a:lnTo>
                  <a:pt x="419842" y="511214"/>
                </a:lnTo>
                <a:lnTo>
                  <a:pt x="456862" y="445659"/>
                </a:lnTo>
                <a:lnTo>
                  <a:pt x="464820" y="422660"/>
                </a:lnTo>
                <a:close/>
              </a:path>
              <a:path w="483870" h="610869">
                <a:moveTo>
                  <a:pt x="45770" y="150803"/>
                </a:moveTo>
                <a:lnTo>
                  <a:pt x="27888" y="144335"/>
                </a:lnTo>
                <a:lnTo>
                  <a:pt x="22098" y="155583"/>
                </a:lnTo>
                <a:lnTo>
                  <a:pt x="39624" y="162441"/>
                </a:lnTo>
                <a:lnTo>
                  <a:pt x="45770" y="150803"/>
                </a:lnTo>
                <a:close/>
              </a:path>
              <a:path w="483870" h="610869">
                <a:moveTo>
                  <a:pt x="71627" y="160155"/>
                </a:moveTo>
                <a:lnTo>
                  <a:pt x="45770" y="150803"/>
                </a:lnTo>
                <a:lnTo>
                  <a:pt x="39624" y="162441"/>
                </a:lnTo>
                <a:lnTo>
                  <a:pt x="22098" y="155583"/>
                </a:lnTo>
                <a:lnTo>
                  <a:pt x="22098" y="206665"/>
                </a:lnTo>
                <a:lnTo>
                  <a:pt x="71627" y="160155"/>
                </a:lnTo>
                <a:close/>
              </a:path>
              <a:path w="483870" h="610869">
                <a:moveTo>
                  <a:pt x="483870" y="320937"/>
                </a:moveTo>
                <a:lnTo>
                  <a:pt x="482748" y="275213"/>
                </a:lnTo>
                <a:lnTo>
                  <a:pt x="475943" y="229450"/>
                </a:lnTo>
                <a:lnTo>
                  <a:pt x="463516" y="184779"/>
                </a:lnTo>
                <a:lnTo>
                  <a:pt x="445528" y="142336"/>
                </a:lnTo>
                <a:lnTo>
                  <a:pt x="422041" y="103252"/>
                </a:lnTo>
                <a:lnTo>
                  <a:pt x="393115" y="68662"/>
                </a:lnTo>
                <a:lnTo>
                  <a:pt x="358812" y="39698"/>
                </a:lnTo>
                <a:lnTo>
                  <a:pt x="319193" y="17494"/>
                </a:lnTo>
                <a:lnTo>
                  <a:pt x="274320" y="3183"/>
                </a:lnTo>
                <a:lnTo>
                  <a:pt x="227778" y="0"/>
                </a:lnTo>
                <a:lnTo>
                  <a:pt x="183234" y="7108"/>
                </a:lnTo>
                <a:lnTo>
                  <a:pt x="141590" y="23324"/>
                </a:lnTo>
                <a:lnTo>
                  <a:pt x="103751" y="47464"/>
                </a:lnTo>
                <a:lnTo>
                  <a:pt x="70620" y="78344"/>
                </a:lnTo>
                <a:lnTo>
                  <a:pt x="43101" y="114778"/>
                </a:lnTo>
                <a:lnTo>
                  <a:pt x="27888" y="144335"/>
                </a:lnTo>
                <a:lnTo>
                  <a:pt x="45770" y="150803"/>
                </a:lnTo>
                <a:lnTo>
                  <a:pt x="60200" y="123482"/>
                </a:lnTo>
                <a:lnTo>
                  <a:pt x="86893" y="88884"/>
                </a:lnTo>
                <a:lnTo>
                  <a:pt x="118863" y="59882"/>
                </a:lnTo>
                <a:lnTo>
                  <a:pt x="155269" y="37710"/>
                </a:lnTo>
                <a:lnTo>
                  <a:pt x="195271" y="23603"/>
                </a:lnTo>
                <a:lnTo>
                  <a:pt x="238029" y="18795"/>
                </a:lnTo>
                <a:lnTo>
                  <a:pt x="282701" y="24519"/>
                </a:lnTo>
                <a:lnTo>
                  <a:pt x="326667" y="42330"/>
                </a:lnTo>
                <a:lnTo>
                  <a:pt x="364637" y="68392"/>
                </a:lnTo>
                <a:lnTo>
                  <a:pt x="396581" y="101316"/>
                </a:lnTo>
                <a:lnTo>
                  <a:pt x="422467" y="139710"/>
                </a:lnTo>
                <a:lnTo>
                  <a:pt x="442264" y="182184"/>
                </a:lnTo>
                <a:lnTo>
                  <a:pt x="455943" y="227347"/>
                </a:lnTo>
                <a:lnTo>
                  <a:pt x="463471" y="273807"/>
                </a:lnTo>
                <a:lnTo>
                  <a:pt x="464820" y="320175"/>
                </a:lnTo>
                <a:lnTo>
                  <a:pt x="464820" y="422660"/>
                </a:lnTo>
                <a:lnTo>
                  <a:pt x="470081" y="407452"/>
                </a:lnTo>
                <a:lnTo>
                  <a:pt x="479221" y="365827"/>
                </a:lnTo>
                <a:lnTo>
                  <a:pt x="483870" y="3209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2013" y="1970344"/>
            <a:ext cx="483870" cy="610870"/>
          </a:xfrm>
          <a:custGeom>
            <a:avLst/>
            <a:gdLst/>
            <a:ahLst/>
            <a:cxnLst/>
            <a:rect l="l" t="t" r="r" b="b"/>
            <a:pathLst>
              <a:path w="483869" h="610869">
                <a:moveTo>
                  <a:pt x="475488" y="186369"/>
                </a:moveTo>
                <a:lnTo>
                  <a:pt x="456272" y="143063"/>
                </a:lnTo>
                <a:lnTo>
                  <a:pt x="434069" y="105780"/>
                </a:lnTo>
                <a:lnTo>
                  <a:pt x="409297" y="74368"/>
                </a:lnTo>
                <a:lnTo>
                  <a:pt x="353719" y="28542"/>
                </a:lnTo>
                <a:lnTo>
                  <a:pt x="292878" y="4359"/>
                </a:lnTo>
                <a:lnTo>
                  <a:pt x="261529" y="0"/>
                </a:lnTo>
                <a:lnTo>
                  <a:pt x="230118" y="591"/>
                </a:lnTo>
                <a:lnTo>
                  <a:pt x="168781" y="16013"/>
                </a:lnTo>
                <a:lnTo>
                  <a:pt x="112210" y="49399"/>
                </a:lnTo>
                <a:lnTo>
                  <a:pt x="63747" y="99521"/>
                </a:lnTo>
                <a:lnTo>
                  <a:pt x="26735" y="165154"/>
                </a:lnTo>
                <a:lnTo>
                  <a:pt x="13568" y="203403"/>
                </a:lnTo>
                <a:lnTo>
                  <a:pt x="4517" y="245070"/>
                </a:lnTo>
                <a:lnTo>
                  <a:pt x="0" y="290001"/>
                </a:lnTo>
                <a:lnTo>
                  <a:pt x="963" y="335117"/>
                </a:lnTo>
                <a:lnTo>
                  <a:pt x="7733" y="380645"/>
                </a:lnTo>
                <a:lnTo>
                  <a:pt x="19050" y="421184"/>
                </a:lnTo>
                <a:lnTo>
                  <a:pt x="19050" y="290001"/>
                </a:lnTo>
                <a:lnTo>
                  <a:pt x="24045" y="243740"/>
                </a:lnTo>
                <a:lnTo>
                  <a:pt x="34090" y="201205"/>
                </a:lnTo>
                <a:lnTo>
                  <a:pt x="48665" y="162598"/>
                </a:lnTo>
                <a:lnTo>
                  <a:pt x="67250" y="128121"/>
                </a:lnTo>
                <a:lnTo>
                  <a:pt x="114370" y="72369"/>
                </a:lnTo>
                <a:lnTo>
                  <a:pt x="171287" y="35567"/>
                </a:lnTo>
                <a:lnTo>
                  <a:pt x="233842" y="19334"/>
                </a:lnTo>
                <a:lnTo>
                  <a:pt x="265932" y="19436"/>
                </a:lnTo>
                <a:lnTo>
                  <a:pt x="329139" y="37092"/>
                </a:lnTo>
                <a:lnTo>
                  <a:pt x="387579" y="79363"/>
                </a:lnTo>
                <a:lnTo>
                  <a:pt x="413711" y="110236"/>
                </a:lnTo>
                <a:lnTo>
                  <a:pt x="437091" y="147869"/>
                </a:lnTo>
                <a:lnTo>
                  <a:pt x="457200" y="192465"/>
                </a:lnTo>
                <a:lnTo>
                  <a:pt x="475488" y="186369"/>
                </a:lnTo>
                <a:close/>
              </a:path>
              <a:path w="483869" h="610869">
                <a:moveTo>
                  <a:pt x="456095" y="466350"/>
                </a:moveTo>
                <a:lnTo>
                  <a:pt x="437623" y="459472"/>
                </a:lnTo>
                <a:lnTo>
                  <a:pt x="424184" y="486387"/>
                </a:lnTo>
                <a:lnTo>
                  <a:pt x="397657" y="521060"/>
                </a:lnTo>
                <a:lnTo>
                  <a:pt x="365176" y="550351"/>
                </a:lnTo>
                <a:lnTo>
                  <a:pt x="328013" y="572859"/>
                </a:lnTo>
                <a:lnTo>
                  <a:pt x="287442" y="587180"/>
                </a:lnTo>
                <a:lnTo>
                  <a:pt x="244736" y="591914"/>
                </a:lnTo>
                <a:lnTo>
                  <a:pt x="201168" y="585657"/>
                </a:lnTo>
                <a:lnTo>
                  <a:pt x="157094" y="568155"/>
                </a:lnTo>
                <a:lnTo>
                  <a:pt x="119033" y="542133"/>
                </a:lnTo>
                <a:lnTo>
                  <a:pt x="87024" y="509072"/>
                </a:lnTo>
                <a:lnTo>
                  <a:pt x="61102" y="470453"/>
                </a:lnTo>
                <a:lnTo>
                  <a:pt x="41307" y="427755"/>
                </a:lnTo>
                <a:lnTo>
                  <a:pt x="27674" y="382461"/>
                </a:lnTo>
                <a:lnTo>
                  <a:pt x="20243" y="336049"/>
                </a:lnTo>
                <a:lnTo>
                  <a:pt x="19050" y="290001"/>
                </a:lnTo>
                <a:lnTo>
                  <a:pt x="19050" y="421184"/>
                </a:lnTo>
                <a:lnTo>
                  <a:pt x="38304" y="467993"/>
                </a:lnTo>
                <a:lnTo>
                  <a:pt x="61912" y="507338"/>
                </a:lnTo>
                <a:lnTo>
                  <a:pt x="90937" y="542147"/>
                </a:lnTo>
                <a:lnTo>
                  <a:pt x="125283" y="571184"/>
                </a:lnTo>
                <a:lnTo>
                  <a:pt x="164853" y="593212"/>
                </a:lnTo>
                <a:lnTo>
                  <a:pt x="209550" y="606993"/>
                </a:lnTo>
                <a:lnTo>
                  <a:pt x="255692" y="610597"/>
                </a:lnTo>
                <a:lnTo>
                  <a:pt x="300144" y="603614"/>
                </a:lnTo>
                <a:lnTo>
                  <a:pt x="341899" y="587345"/>
                </a:lnTo>
                <a:lnTo>
                  <a:pt x="379947" y="563085"/>
                </a:lnTo>
                <a:lnTo>
                  <a:pt x="413281" y="532135"/>
                </a:lnTo>
                <a:lnTo>
                  <a:pt x="440892" y="495793"/>
                </a:lnTo>
                <a:lnTo>
                  <a:pt x="456095" y="466350"/>
                </a:lnTo>
                <a:close/>
              </a:path>
              <a:path w="483869" h="610869">
                <a:moveTo>
                  <a:pt x="483869" y="476691"/>
                </a:moveTo>
                <a:lnTo>
                  <a:pt x="474725" y="392109"/>
                </a:lnTo>
                <a:lnTo>
                  <a:pt x="412242" y="450021"/>
                </a:lnTo>
                <a:lnTo>
                  <a:pt x="437623" y="459472"/>
                </a:lnTo>
                <a:lnTo>
                  <a:pt x="443483" y="447735"/>
                </a:lnTo>
                <a:lnTo>
                  <a:pt x="461772" y="455355"/>
                </a:lnTo>
                <a:lnTo>
                  <a:pt x="461772" y="468463"/>
                </a:lnTo>
                <a:lnTo>
                  <a:pt x="483869" y="476691"/>
                </a:lnTo>
                <a:close/>
              </a:path>
              <a:path w="483869" h="610869">
                <a:moveTo>
                  <a:pt x="461772" y="455355"/>
                </a:moveTo>
                <a:lnTo>
                  <a:pt x="443483" y="447735"/>
                </a:lnTo>
                <a:lnTo>
                  <a:pt x="437623" y="459472"/>
                </a:lnTo>
                <a:lnTo>
                  <a:pt x="456095" y="466350"/>
                </a:lnTo>
                <a:lnTo>
                  <a:pt x="461772" y="455355"/>
                </a:lnTo>
                <a:close/>
              </a:path>
              <a:path w="483869" h="610869">
                <a:moveTo>
                  <a:pt x="461772" y="468463"/>
                </a:moveTo>
                <a:lnTo>
                  <a:pt x="461772" y="455355"/>
                </a:lnTo>
                <a:lnTo>
                  <a:pt x="456095" y="466350"/>
                </a:lnTo>
                <a:lnTo>
                  <a:pt x="461772" y="468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6016" y="937012"/>
            <a:ext cx="3960495" cy="769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  <a:tabLst>
                <a:tab pos="545465" algn="l"/>
              </a:tabLst>
            </a:pP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③	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状态图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2536825">
              <a:lnSpc>
                <a:spcPts val="2520"/>
              </a:lnSpc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=1</a:t>
            </a:r>
            <a:r>
              <a:rPr sz="2400" b="1" spc="-10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400" b="1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240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400" b="1" dirty="0">
                <a:latin typeface="Times New Roman" panose="02020503050405090304"/>
                <a:cs typeface="Times New Roman" panose="02020503050405090304"/>
              </a:rPr>
              <a:t>=0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0460" y="1809241"/>
            <a:ext cx="819785" cy="79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spc="-10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40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400" b="1" spc="-10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400" b="1" spc="340" dirty="0">
                <a:latin typeface="微软雅黑" panose="020B0503020204020204" charset="-122"/>
                <a:cs typeface="微软雅黑" panose="020B0503020204020204" charset="-122"/>
              </a:rPr>
              <a:t>×  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=0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4002" y="1836826"/>
            <a:ext cx="869950" cy="798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=0  R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400" b="1" spc="-10" dirty="0">
                <a:latin typeface="Times New Roman" panose="02020503050405090304"/>
                <a:cs typeface="Times New Roman" panose="02020503050405090304"/>
              </a:rPr>
              <a:t>=</a:t>
            </a:r>
            <a:r>
              <a:rPr sz="2400" b="1" spc="570" dirty="0">
                <a:latin typeface="微软雅黑" panose="020B0503020204020204" charset="-122"/>
                <a:cs typeface="微软雅黑" panose="020B0503020204020204" charset="-122"/>
              </a:rPr>
              <a:t>×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0629" y="2104745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3878" y="2068169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latin typeface="Times New Roman" panose="02020503050405090304"/>
                <a:cs typeface="Times New Roman" panose="02020503050405090304"/>
              </a:rPr>
              <a:t>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7435" y="2709316"/>
            <a:ext cx="6158230" cy="948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8145" algn="ctr">
              <a:lnSpc>
                <a:spcPct val="100000"/>
              </a:lnSpc>
            </a:pP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400" b="1" spc="-7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400" b="1" spc="-5" dirty="0">
                <a:latin typeface="Times New Roman" panose="02020503050405090304"/>
                <a:cs typeface="Times New Roman" panose="02020503050405090304"/>
              </a:rPr>
              <a:t>=0</a:t>
            </a:r>
            <a:r>
              <a:rPr sz="2400" b="1" spc="-100" dirty="0"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400" b="1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2400" b="1" baseline="-21000" dirty="0">
                <a:latin typeface="Times New Roman" panose="02020503050405090304"/>
                <a:cs typeface="Times New Roman" panose="02020503050405090304"/>
              </a:rPr>
              <a:t>D</a:t>
            </a:r>
            <a:r>
              <a:rPr sz="2400" b="1" dirty="0">
                <a:latin typeface="Times New Roman" panose="02020503050405090304"/>
                <a:cs typeface="Times New Roman" panose="02020503050405090304"/>
              </a:rPr>
              <a:t>=1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8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④ 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时序图（波形图）（初态假设为</a:t>
            </a:r>
            <a:r>
              <a:rPr sz="2800" b="1" spc="-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r>
              <a:rPr sz="2800" b="1" spc="-75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 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27185" y="4342891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08185" y="4342891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14309" y="4342891"/>
            <a:ext cx="455930" cy="0"/>
          </a:xfrm>
          <a:custGeom>
            <a:avLst/>
            <a:gdLst/>
            <a:ahLst/>
            <a:cxnLst/>
            <a:rect l="l" t="t" r="r" b="b"/>
            <a:pathLst>
              <a:path w="455930">
                <a:moveTo>
                  <a:pt x="0" y="0"/>
                </a:moveTo>
                <a:lnTo>
                  <a:pt x="4556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69985" y="396189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69985" y="396189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08185" y="396189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365385" y="396189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65385" y="4342891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60785" y="396189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60785" y="3961891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1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14309" y="4952491"/>
            <a:ext cx="1294130" cy="0"/>
          </a:xfrm>
          <a:custGeom>
            <a:avLst/>
            <a:gdLst/>
            <a:ahLst/>
            <a:cxnLst/>
            <a:rect l="l" t="t" r="r" b="b"/>
            <a:pathLst>
              <a:path w="1294130">
                <a:moveTo>
                  <a:pt x="0" y="0"/>
                </a:moveTo>
                <a:lnTo>
                  <a:pt x="129387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08185" y="457149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65385" y="457149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65385" y="495249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22585" y="457149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22585" y="457149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03585" y="457149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03585" y="4952491"/>
            <a:ext cx="1676400" cy="0"/>
          </a:xfrm>
          <a:custGeom>
            <a:avLst/>
            <a:gdLst/>
            <a:ahLst/>
            <a:cxnLst/>
            <a:rect l="l" t="t" r="r" b="b"/>
            <a:pathLst>
              <a:path w="1676400">
                <a:moveTo>
                  <a:pt x="0" y="0"/>
                </a:moveTo>
                <a:lnTo>
                  <a:pt x="16763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69985" y="4342891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365385" y="4342891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22585" y="4342891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03585" y="4342891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60785" y="4342891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14309" y="5679440"/>
            <a:ext cx="455930" cy="0"/>
          </a:xfrm>
          <a:custGeom>
            <a:avLst/>
            <a:gdLst/>
            <a:ahLst/>
            <a:cxnLst/>
            <a:rect l="l" t="t" r="r" b="b"/>
            <a:pathLst>
              <a:path w="455930">
                <a:moveTo>
                  <a:pt x="0" y="0"/>
                </a:moveTo>
                <a:lnTo>
                  <a:pt x="4556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069985" y="537464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69985" y="537464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08185" y="567944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22585" y="567944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60785" y="537464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60785" y="5374640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1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365385" y="5299202"/>
            <a:ext cx="4572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65385" y="529844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0"/>
                </a:moveTo>
                <a:lnTo>
                  <a:pt x="0" y="381000"/>
                </a:lnTo>
                <a:lnTo>
                  <a:pt x="457200" y="3810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738763" y="3961892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770157" y="4606544"/>
            <a:ext cx="105981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6880" algn="l"/>
                <a:tab pos="894080" algn="l"/>
              </a:tabLst>
            </a:pPr>
            <a:r>
              <a:rPr sz="24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	0	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89839" y="4606544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651334" y="3996944"/>
            <a:ext cx="188595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82015" algn="l"/>
                <a:tab pos="1308100" algn="l"/>
                <a:tab pos="1719580" algn="l"/>
              </a:tabLst>
            </a:pPr>
            <a:r>
              <a:rPr sz="24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	0	0	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51741" y="3920744"/>
            <a:ext cx="30480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93115" algn="l"/>
                <a:tab pos="2882265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	1	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40333" y="4530344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64033" y="4530344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978433" y="4606544"/>
            <a:ext cx="1365885" cy="1104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0">
              <a:lnSpc>
                <a:spcPct val="100000"/>
              </a:lnSpc>
              <a:tabLst>
                <a:tab pos="1200150" algn="l"/>
              </a:tabLst>
            </a:pPr>
            <a:r>
              <a:rPr sz="24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	0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 panose="02020503050405090304"/>
              <a:cs typeface="Times New Roman" panose="02020503050405090304"/>
            </a:endParaRPr>
          </a:p>
          <a:p>
            <a:pPr marL="12700">
              <a:lnSpc>
                <a:spcPct val="100000"/>
              </a:lnSpc>
              <a:tabLst>
                <a:tab pos="393065" algn="l"/>
                <a:tab pos="1200150" algn="l"/>
              </a:tabLst>
            </a:pPr>
            <a:r>
              <a:rPr sz="24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	0	</a:t>
            </a:r>
            <a:r>
              <a:rPr sz="24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425831" y="5277713"/>
            <a:ext cx="3302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570" dirty="0">
                <a:latin typeface="微软雅黑" panose="020B0503020204020204" charset="-122"/>
                <a:cs typeface="微软雅黑" panose="020B0503020204020204" charset="-122"/>
              </a:rPr>
              <a:t>×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527185" y="396189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27185" y="4266691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27185" y="434289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908185" y="396189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08185" y="457149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08185" y="537464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14309" y="5951473"/>
            <a:ext cx="455930" cy="0"/>
          </a:xfrm>
          <a:custGeom>
            <a:avLst/>
            <a:gdLst/>
            <a:ahLst/>
            <a:cxnLst/>
            <a:rect l="l" t="t" r="r" b="b"/>
            <a:pathLst>
              <a:path w="455930">
                <a:moveTo>
                  <a:pt x="0" y="0"/>
                </a:moveTo>
                <a:lnTo>
                  <a:pt x="455676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069985" y="5951473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69985" y="6332473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22585" y="5951473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60785" y="5951473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60785" y="6332473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>
                <a:moveTo>
                  <a:pt x="0" y="0"/>
                </a:moveTo>
                <a:lnTo>
                  <a:pt x="1219187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65385" y="5951473"/>
            <a:ext cx="4572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65385" y="5951473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0"/>
                </a:moveTo>
                <a:lnTo>
                  <a:pt x="0" y="381000"/>
                </a:lnTo>
                <a:lnTo>
                  <a:pt x="457200" y="3810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770157" y="5333491"/>
            <a:ext cx="1471930" cy="1029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7995" algn="l"/>
                <a:tab pos="886460" algn="l"/>
                <a:tab pos="1306195" algn="l"/>
              </a:tabLst>
            </a:pPr>
            <a:r>
              <a:rPr sz="24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	</a:t>
            </a:r>
            <a:r>
              <a:rPr sz="24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	1	</a:t>
            </a:r>
            <a:r>
              <a:rPr sz="24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400">
              <a:latin typeface="Times New Roman" panose="02020503050405090304"/>
              <a:cs typeface="Times New Roman" panose="0202050305040509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Times New Roman" panose="02020503050405090304"/>
              <a:cs typeface="Times New Roman" panose="02020503050405090304"/>
            </a:endParaRPr>
          </a:p>
          <a:p>
            <a:pPr marL="467995">
              <a:lnSpc>
                <a:spcPct val="100000"/>
              </a:lnSpc>
              <a:tabLst>
                <a:tab pos="894080" algn="l"/>
                <a:tab pos="1274445" algn="l"/>
              </a:tabLst>
            </a:pPr>
            <a:r>
              <a:rPr sz="24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	0	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166391" y="5985762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3300"/>
                </a:solidFill>
                <a:latin typeface="Times New Roman" panose="02020503050405090304"/>
                <a:cs typeface="Times New Roman" panose="02020503050405090304"/>
              </a:rPr>
              <a:t>0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770005" y="5909562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947039" y="5909562"/>
            <a:ext cx="55943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370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 panose="02020503050405090304"/>
                <a:cs typeface="Times New Roman" panose="02020503050405090304"/>
              </a:rPr>
              <a:t>1	1</a:t>
            </a:r>
            <a:endParaRPr sz="24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406781" y="5968389"/>
            <a:ext cx="3302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b="1" spc="570" dirty="0">
                <a:latin typeface="微软雅黑" panose="020B0503020204020204" charset="-122"/>
                <a:cs typeface="微软雅黑" panose="020B0503020204020204" charset="-122"/>
              </a:rPr>
              <a:t>×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075315" y="3723574"/>
            <a:ext cx="457200" cy="2610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000"/>
              </a:lnSpc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S</a:t>
            </a:r>
            <a:r>
              <a:rPr sz="2850" b="1" baseline="-20000" dirty="0">
                <a:latin typeface="Times New Roman" panose="02020503050405090304"/>
                <a:cs typeface="Times New Roman" panose="02020503050405090304"/>
              </a:rPr>
              <a:t>D  </a:t>
            </a:r>
            <a:r>
              <a:rPr sz="2800" b="1" spc="-5" dirty="0">
                <a:latin typeface="Times New Roman" panose="02020503050405090304"/>
                <a:cs typeface="Times New Roman" panose="02020503050405090304"/>
              </a:rPr>
              <a:t>R</a:t>
            </a:r>
            <a:r>
              <a:rPr sz="2850" b="1" baseline="-20000" dirty="0">
                <a:latin typeface="Times New Roman" panose="02020503050405090304"/>
                <a:cs typeface="Times New Roman" panose="02020503050405090304"/>
              </a:rPr>
              <a:t>D</a:t>
            </a:r>
            <a:endParaRPr sz="2850" baseline="-20000">
              <a:latin typeface="Times New Roman" panose="02020503050405090304"/>
              <a:cs typeface="Times New Roman" panose="02020503050405090304"/>
            </a:endParaRPr>
          </a:p>
          <a:p>
            <a:pPr marL="12700" marR="128905" indent="30480">
              <a:lnSpc>
                <a:spcPct val="134000"/>
              </a:lnSpc>
              <a:spcBef>
                <a:spcPts val="690"/>
              </a:spcBef>
            </a:pPr>
            <a:r>
              <a:rPr sz="2800" b="1" dirty="0">
                <a:latin typeface="Times New Roman" panose="02020503050405090304"/>
                <a:cs typeface="Times New Roman" panose="02020503050405090304"/>
              </a:rPr>
              <a:t>Q  Q</a:t>
            </a:r>
            <a:endParaRPr sz="2800">
              <a:latin typeface="Times New Roman" panose="02020503050405090304"/>
              <a:cs typeface="Times New Roman" panose="02020503050405090304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099959" y="593242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文本框 76"/>
          <p:cNvSpPr txBox="1"/>
          <p:nvPr/>
        </p:nvSpPr>
        <p:spPr>
          <a:xfrm>
            <a:off x="8467725" y="635381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  <p:bldP spid="72" grpId="0"/>
      <p:bldP spid="73" grpId="0"/>
      <p:bldP spid="74" grpId="0"/>
      <p:bldP spid="75" grpId="0"/>
      <p:bldP spid="7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9d3a962-b96d-415b-ad12-9f34843952e6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50cd9c0-d113-46fe-a058-00879d60fab7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68dc20b-ac87-42b6-bd04-ee0cdb93fa0f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0324cf5-0a89-40ca-b1ea-fdc6a8a31563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13c2849-745c-46b2-be13-8c5487065780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386c62e-353e-4e66-b646-1a91c063071b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31d2484-7dc1-48cb-b241-87910fd8666d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9d3a962-b96d-415b-ad12-9f34843952e6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4095</Words>
  <Application>Microsoft Office PowerPoint</Application>
  <PresentationFormat>自定义</PresentationFormat>
  <Paragraphs>1879</Paragraphs>
  <Slides>75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86" baseType="lpstr">
      <vt:lpstr>Arial Unicode MS</vt:lpstr>
      <vt:lpstr>Microsoft JhengHei</vt:lpstr>
      <vt:lpstr>MingLiU</vt:lpstr>
      <vt:lpstr>方正姚体</vt:lpstr>
      <vt:lpstr>宋体</vt:lpstr>
      <vt:lpstr>微软雅黑</vt:lpstr>
      <vt:lpstr>Calibri</vt:lpstr>
      <vt:lpstr>Lucida Sans</vt:lpstr>
      <vt:lpstr>Times New Roman</vt:lpstr>
      <vt:lpstr>Office Theme</vt:lpstr>
      <vt:lpstr>1_Office Theme</vt:lpstr>
      <vt:lpstr>第5章  时序逻辑电路</vt:lpstr>
      <vt:lpstr>时序逻辑电路</vt:lpstr>
      <vt:lpstr>时序逻辑电路</vt:lpstr>
      <vt:lpstr>· RS锁存器</vt:lpstr>
      <vt:lpstr>RS锁存器</vt:lpstr>
      <vt:lpstr>RS锁存器</vt:lpstr>
      <vt:lpstr>RS锁存器</vt:lpstr>
      <vt:lpstr>RS锁存器</vt:lpstr>
      <vt:lpstr>RS锁存器</vt:lpstr>
      <vt:lpstr>与非门构成的RS锁存器</vt:lpstr>
      <vt:lpstr>门控锁存器</vt:lpstr>
      <vt:lpstr>门控RS锁存器</vt:lpstr>
      <vt:lpstr>门控RS锁存器</vt:lpstr>
      <vt:lpstr>门控锁存器</vt:lpstr>
      <vt:lpstr>门控 D 锁存器</vt:lpstr>
      <vt:lpstr>门控 D 锁存器</vt:lpstr>
      <vt:lpstr>PowerPoint 演示文稿</vt:lpstr>
      <vt:lpstr>PowerPoint 演示文稿</vt:lpstr>
      <vt:lpstr>边沿触发器</vt:lpstr>
      <vt:lpstr>边沿D触发器</vt:lpstr>
      <vt:lpstr>边沿D触发器</vt:lpstr>
      <vt:lpstr>边沿D触发器</vt:lpstr>
      <vt:lpstr>边沿D触发器</vt:lpstr>
      <vt:lpstr>边沿D触发器</vt:lpstr>
      <vt:lpstr>边沿触发器</vt:lpstr>
      <vt:lpstr>负边沿JK触发器</vt:lpstr>
      <vt:lpstr>负边沿JK触发器</vt:lpstr>
      <vt:lpstr>集成触发器</vt:lpstr>
      <vt:lpstr>触发器逻辑功能转换</vt:lpstr>
      <vt:lpstr>触发器逻辑功能转换</vt:lpstr>
      <vt:lpstr>触发器逻辑功能转换</vt:lpstr>
      <vt:lpstr>将JK触发器转换为T触发器</vt:lpstr>
      <vt:lpstr>将JK触发器转换为T’触发器</vt:lpstr>
      <vt:lpstr>触发器逻辑功能的转换</vt:lpstr>
      <vt:lpstr>例：试用D触发器和四选一MUX构成一个多功能触 发器，其功能如  下表所示。表中L、T为控制变量，N为数据输入变量。</vt:lpstr>
      <vt:lpstr>触发器脉冲工作特性</vt:lpstr>
      <vt:lpstr>触发器的脉冲工作特性</vt:lpstr>
      <vt:lpstr>触发器的脉冲工作特性</vt:lpstr>
      <vt:lpstr>触发器的脉冲工作特性</vt:lpstr>
      <vt:lpstr>锁存器应用示例</vt:lpstr>
      <vt:lpstr>触发器应用举例</vt:lpstr>
      <vt:lpstr>PowerPoint 演示文稿</vt:lpstr>
      <vt:lpstr>同步时序逻辑电路的分析</vt:lpstr>
      <vt:lpstr>同步时序逻辑电路的分析</vt:lpstr>
      <vt:lpstr>同步时序逻辑电路的分析</vt:lpstr>
      <vt:lpstr>同步时序逻辑电路的分析</vt:lpstr>
      <vt:lpstr>同步时序逻辑电路的分析  例: 分析下列时序电路的逻辑功能。</vt:lpstr>
      <vt:lpstr>同步时序逻辑电路的分析</vt:lpstr>
      <vt:lpstr>异步时序逻辑电路的分析方法</vt:lpstr>
      <vt:lpstr>异步时序逻辑电路的分析方法</vt:lpstr>
      <vt:lpstr>异步时序逻辑电路的分析方法</vt:lpstr>
      <vt:lpstr>异步时序逻辑电路的分析方法</vt:lpstr>
      <vt:lpstr>异步时序逻辑电路的分析方法</vt:lpstr>
      <vt:lpstr>PowerPoint 演示文稿</vt:lpstr>
      <vt:lpstr>PowerPoint 演示文稿</vt:lpstr>
      <vt:lpstr>“111”序列检测器设计  解: (1) 建立原始状态图、原始状态表</vt:lpstr>
      <vt:lpstr>“111”序列检测器设计</vt:lpstr>
      <vt:lpstr>“111”序列检测器设计</vt:lpstr>
      <vt:lpstr>PowerPoint 演示文稿</vt:lpstr>
      <vt:lpstr>“111”序列检测器设计</vt:lpstr>
      <vt:lpstr>“111”序列检测器设计 </vt:lpstr>
      <vt:lpstr>“111”序列检测器设计</vt:lpstr>
      <vt:lpstr>“111”序列检测器设计</vt:lpstr>
      <vt:lpstr>“111”序列检测器设计   (5) 检查自启动特性</vt:lpstr>
      <vt:lpstr>“111”序列检测器设计</vt:lpstr>
      <vt:lpstr>同步时序逻辑电路的设计</vt:lpstr>
      <vt:lpstr>模4可逆计数器设计</vt:lpstr>
      <vt:lpstr>模4可逆计数器设计</vt:lpstr>
      <vt:lpstr>模4可逆计数器设计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时序逻辑电路</dc:title>
  <dc:creator>NJUS&amp;T-2</dc:creator>
  <cp:lastModifiedBy>JO YE</cp:lastModifiedBy>
  <cp:revision>146</cp:revision>
  <dcterms:created xsi:type="dcterms:W3CDTF">2022-05-01T06:51:37Z</dcterms:created>
  <dcterms:modified xsi:type="dcterms:W3CDTF">2023-05-07T08:40:26Z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Acrobat PDFMaker 7.0 for PowerPoint</vt:lpwstr>
  </property>
  <property fmtid="{D5CDD505-2E9C-101B-9397-08002B2CF9AE}" pid="3" name="KSOProductBuildVer">
    <vt:lpwstr>2052-3.1.1.4956</vt:lpwstr>
  </property>
</Properties>
</file>