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16.xml" ContentType="application/vnd.openxmlformats-officedocument.presentationml.notesSlide+xml"/>
  <Override PartName="/ppt/tags/tag2.xml" ContentType="application/vnd.openxmlformats-officedocument.presentationml.tags+xml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18.xml" ContentType="application/vnd.openxmlformats-officedocument.presentationml.notesSlide+xml"/>
  <Override PartName="/ppt/tags/tag4.xml" ContentType="application/vnd.openxmlformats-officedocument.presentationml.tags+xml"/>
  <Override PartName="/ppt/notesSlides/notesSlide19.xml" ContentType="application/vnd.openxmlformats-officedocument.presentationml.notesSlide+xml"/>
  <Override PartName="/ppt/tags/tag5.xml" ContentType="application/vnd.openxmlformats-officedocument.presentationml.tags+xml"/>
  <Override PartName="/ppt/notesSlides/notesSlide20.xml" ContentType="application/vnd.openxmlformats-officedocument.presentationml.notesSlide+xml"/>
  <Override PartName="/ppt/tags/tag6.xml" ContentType="application/vnd.openxmlformats-officedocument.presentationml.tags+xml"/>
  <Override PartName="/ppt/notesSlides/notesSlide21.xml" ContentType="application/vnd.openxmlformats-officedocument.presentationml.notesSlide+xml"/>
  <Override PartName="/ppt/tags/tag7.xml" ContentType="application/vnd.openxmlformats-officedocument.presentationml.tags+xml"/>
  <Override PartName="/ppt/notesSlides/notesSlide22.xml" ContentType="application/vnd.openxmlformats-officedocument.presentationml.notesSlide+xml"/>
  <Override PartName="/ppt/tags/tag8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9.xml" ContentType="application/vnd.openxmlformats-officedocument.presentationml.tags+xml"/>
  <Override PartName="/ppt/notesSlides/notesSlide35.xml" ContentType="application/vnd.openxmlformats-officedocument.presentationml.notesSlide+xml"/>
  <Override PartName="/ppt/tags/tag10.xml" ContentType="application/vnd.openxmlformats-officedocument.presentationml.tags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7" r:id="rId2"/>
  </p:sldMasterIdLst>
  <p:notesMasterIdLst>
    <p:notesMasterId r:id="rId49"/>
  </p:notesMasterIdLst>
  <p:handoutMasterIdLst>
    <p:handoutMasterId r:id="rId50"/>
  </p:handoutMasterIdLst>
  <p:sldIdLst>
    <p:sldId id="325" r:id="rId3"/>
    <p:sldId id="1249" r:id="rId4"/>
    <p:sldId id="328" r:id="rId5"/>
    <p:sldId id="887" r:id="rId6"/>
    <p:sldId id="309" r:id="rId7"/>
    <p:sldId id="1059" r:id="rId8"/>
    <p:sldId id="1465" r:id="rId9"/>
    <p:sldId id="1555" r:id="rId10"/>
    <p:sldId id="1545" r:id="rId11"/>
    <p:sldId id="1546" r:id="rId12"/>
    <p:sldId id="1561" r:id="rId13"/>
    <p:sldId id="1543" r:id="rId14"/>
    <p:sldId id="1547" r:id="rId15"/>
    <p:sldId id="1548" r:id="rId16"/>
    <p:sldId id="1549" r:id="rId17"/>
    <p:sldId id="1550" r:id="rId18"/>
    <p:sldId id="1562" r:id="rId19"/>
    <p:sldId id="1563" r:id="rId20"/>
    <p:sldId id="1564" r:id="rId21"/>
    <p:sldId id="1565" r:id="rId22"/>
    <p:sldId id="1566" r:id="rId23"/>
    <p:sldId id="1567" r:id="rId24"/>
    <p:sldId id="1568" r:id="rId25"/>
    <p:sldId id="1551" r:id="rId26"/>
    <p:sldId id="1552" r:id="rId27"/>
    <p:sldId id="1569" r:id="rId28"/>
    <p:sldId id="1571" r:id="rId29"/>
    <p:sldId id="1553" r:id="rId30"/>
    <p:sldId id="1554" r:id="rId31"/>
    <p:sldId id="1574" r:id="rId32"/>
    <p:sldId id="1544" r:id="rId33"/>
    <p:sldId id="1530" r:id="rId34"/>
    <p:sldId id="1531" r:id="rId35"/>
    <p:sldId id="1586" r:id="rId36"/>
    <p:sldId id="1576" r:id="rId37"/>
    <p:sldId id="1577" r:id="rId38"/>
    <p:sldId id="1532" r:id="rId39"/>
    <p:sldId id="1533" r:id="rId40"/>
    <p:sldId id="1578" r:id="rId41"/>
    <p:sldId id="1587" r:id="rId42"/>
    <p:sldId id="1580" r:id="rId43"/>
    <p:sldId id="1581" r:id="rId44"/>
    <p:sldId id="1582" r:id="rId45"/>
    <p:sldId id="1583" r:id="rId46"/>
    <p:sldId id="1584" r:id="rId47"/>
    <p:sldId id="1053" r:id="rId48"/>
  </p:sldIdLst>
  <p:sldSz cx="12190413" cy="6859588"/>
  <p:notesSz cx="6858000" cy="9144000"/>
  <p:defaultTextStyle>
    <a:defPPr>
      <a:defRPr lang="zh-CN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 userDrawn="1">
          <p15:clr>
            <a:srgbClr val="A4A3A4"/>
          </p15:clr>
        </p15:guide>
        <p15:guide id="2" pos="301" userDrawn="1">
          <p15:clr>
            <a:srgbClr val="A4A3A4"/>
          </p15:clr>
        </p15:guide>
        <p15:guide id="3" pos="642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韩冬" initials="www" lastIdx="1" clrIdx="0">
    <p:extLst>
      <p:ext uri="{19B8F6BF-5375-455C-9EA6-DF929625EA0E}">
        <p15:presenceInfo xmlns:p15="http://schemas.microsoft.com/office/powerpoint/2012/main" userId="韩冬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69B2"/>
    <a:srgbClr val="595959"/>
    <a:srgbClr val="1369B3"/>
    <a:srgbClr val="FFFFFF"/>
    <a:srgbClr val="F2F2F2"/>
    <a:srgbClr val="EBAD13"/>
    <a:srgbClr val="BBBBBB"/>
    <a:srgbClr val="FAFAFA"/>
    <a:srgbClr val="006BBC"/>
    <a:srgbClr val="0075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304" autoAdjust="0"/>
    <p:restoredTop sz="89369" autoAdjust="0"/>
  </p:normalViewPr>
  <p:slideViewPr>
    <p:cSldViewPr>
      <p:cViewPr varScale="1">
        <p:scale>
          <a:sx n="87" d="100"/>
          <a:sy n="87" d="100"/>
        </p:scale>
        <p:origin x="151" y="29"/>
      </p:cViewPr>
      <p:guideLst>
        <p:guide orient="horz" pos="4321"/>
        <p:guide pos="301"/>
        <p:guide pos="64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10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commentAuthors" Target="commentAuthor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3A075-29DF-4CAE-8BA7-CDA0ED456C88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924EE-29F1-4E68-A53A-86CBCBDF827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4363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2B73EA-EE91-4E33-A9C1-8BF5DD7139A2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92B679-AE23-4750-8FB0-6513430B89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4185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4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0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8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742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62133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31860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659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4039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81581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39920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28655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30960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32701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5197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37020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249373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5620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397750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72993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4199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64172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36805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622415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80410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22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12203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61918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305756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1486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63379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7893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618204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507927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37067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99123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6218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17275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632874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20813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862652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5491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90347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45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95698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68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5147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0488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5046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92B679-AE23-4750-8FB0-6513430B895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1116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669777" y="2309308"/>
            <a:ext cx="10850541" cy="899333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/>
                <a:latin typeface="+mn-ea"/>
                <a:ea typeface="+mn-ea"/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669820" y="3566185"/>
            <a:ext cx="10850454" cy="801518"/>
          </a:xfrm>
        </p:spPr>
        <p:txBody>
          <a:bodyPr lIns="101600" tIns="38100" rIns="76200" bIns="38100" anchor="ctr" anchorCtr="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5365" indent="0" algn="ctr">
              <a:buNone/>
              <a:defRPr sz="1600"/>
            </a:lvl6pPr>
            <a:lvl7pPr marL="2742565" indent="0" algn="ctr">
              <a:buNone/>
              <a:defRPr sz="1600"/>
            </a:lvl7pPr>
            <a:lvl8pPr marL="3199765" indent="0" algn="ctr">
              <a:buNone/>
              <a:defRPr sz="1600"/>
            </a:lvl8pPr>
            <a:lvl9pPr marL="3656965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 userDrawn="1"/>
        </p:nvCxnSpPr>
        <p:spPr>
          <a:xfrm>
            <a:off x="1007304" y="834057"/>
            <a:ext cx="10463800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7"/>
          <p:cNvGrpSpPr/>
          <p:nvPr userDrawn="1"/>
        </p:nvGrpSpPr>
        <p:grpSpPr bwMode="auto">
          <a:xfrm>
            <a:off x="431315" y="390618"/>
            <a:ext cx="520428" cy="274702"/>
            <a:chOff x="0" y="0"/>
            <a:chExt cx="1041399" cy="549275"/>
          </a:xfrm>
        </p:grpSpPr>
        <p:sp>
          <p:nvSpPr>
            <p:cNvPr id="13" name="Freeform 16"/>
            <p:cNvSpPr/>
            <p:nvPr/>
          </p:nvSpPr>
          <p:spPr bwMode="auto">
            <a:xfrm>
              <a:off x="0" y="0"/>
              <a:ext cx="361950" cy="549275"/>
            </a:xfrm>
            <a:custGeom>
              <a:avLst/>
              <a:gdLst>
                <a:gd name="T0" fmla="*/ 4 w 400"/>
                <a:gd name="T1" fmla="*/ 92 h 608"/>
                <a:gd name="T2" fmla="*/ 96 w 400"/>
                <a:gd name="T3" fmla="*/ 0 h 608"/>
                <a:gd name="T4" fmla="*/ 400 w 400"/>
                <a:gd name="T5" fmla="*/ 304 h 608"/>
                <a:gd name="T6" fmla="*/ 96 w 400"/>
                <a:gd name="T7" fmla="*/ 608 h 608"/>
                <a:gd name="T8" fmla="*/ 0 w 400"/>
                <a:gd name="T9" fmla="*/ 512 h 608"/>
                <a:gd name="T10" fmla="*/ 212 w 400"/>
                <a:gd name="T11" fmla="*/ 300 h 608"/>
                <a:gd name="T12" fmla="*/ 4 w 400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0" h="608">
                  <a:moveTo>
                    <a:pt x="4" y="92"/>
                  </a:moveTo>
                  <a:lnTo>
                    <a:pt x="96" y="0"/>
                  </a:lnTo>
                  <a:lnTo>
                    <a:pt x="400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005DA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17"/>
            <p:cNvSpPr/>
            <p:nvPr/>
          </p:nvSpPr>
          <p:spPr bwMode="auto">
            <a:xfrm>
              <a:off x="3381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6 w 399"/>
                <a:gd name="T3" fmla="*/ 0 h 608"/>
                <a:gd name="T4" fmla="*/ 399 w 399"/>
                <a:gd name="T5" fmla="*/ 304 h 608"/>
                <a:gd name="T6" fmla="*/ 96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6" y="0"/>
                  </a:lnTo>
                  <a:lnTo>
                    <a:pt x="399" y="304"/>
                  </a:lnTo>
                  <a:lnTo>
                    <a:pt x="96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3992DB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18"/>
            <p:cNvSpPr/>
            <p:nvPr/>
          </p:nvSpPr>
          <p:spPr bwMode="auto">
            <a:xfrm>
              <a:off x="681037" y="0"/>
              <a:ext cx="360362" cy="549275"/>
            </a:xfrm>
            <a:custGeom>
              <a:avLst/>
              <a:gdLst>
                <a:gd name="T0" fmla="*/ 4 w 399"/>
                <a:gd name="T1" fmla="*/ 92 h 608"/>
                <a:gd name="T2" fmla="*/ 95 w 399"/>
                <a:gd name="T3" fmla="*/ 0 h 608"/>
                <a:gd name="T4" fmla="*/ 399 w 399"/>
                <a:gd name="T5" fmla="*/ 304 h 608"/>
                <a:gd name="T6" fmla="*/ 95 w 399"/>
                <a:gd name="T7" fmla="*/ 608 h 608"/>
                <a:gd name="T8" fmla="*/ 0 w 399"/>
                <a:gd name="T9" fmla="*/ 512 h 608"/>
                <a:gd name="T10" fmla="*/ 212 w 399"/>
                <a:gd name="T11" fmla="*/ 300 h 608"/>
                <a:gd name="T12" fmla="*/ 4 w 399"/>
                <a:gd name="T13" fmla="*/ 92 h 6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99" h="608">
                  <a:moveTo>
                    <a:pt x="4" y="92"/>
                  </a:moveTo>
                  <a:lnTo>
                    <a:pt x="95" y="0"/>
                  </a:lnTo>
                  <a:lnTo>
                    <a:pt x="399" y="304"/>
                  </a:lnTo>
                  <a:lnTo>
                    <a:pt x="95" y="608"/>
                  </a:lnTo>
                  <a:lnTo>
                    <a:pt x="0" y="512"/>
                  </a:lnTo>
                  <a:lnTo>
                    <a:pt x="212" y="300"/>
                  </a:lnTo>
                  <a:lnTo>
                    <a:pt x="4" y="9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" name="矩形 5"/>
          <p:cNvSpPr/>
          <p:nvPr userDrawn="1"/>
        </p:nvSpPr>
        <p:spPr>
          <a:xfrm>
            <a:off x="0" y="6794447"/>
            <a:ext cx="10631710" cy="84639"/>
          </a:xfrm>
          <a:prstGeom prst="rect">
            <a:avLst/>
          </a:prstGeom>
          <a:solidFill>
            <a:srgbClr val="1369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 userDrawn="1"/>
        </p:nvSpPr>
        <p:spPr>
          <a:xfrm>
            <a:off x="10703717" y="6794446"/>
            <a:ext cx="1486695" cy="8463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2959" y="4407922"/>
            <a:ext cx="10361851" cy="1362390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2959" y="2907386"/>
            <a:ext cx="10361851" cy="1500534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521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6793" y="1600572"/>
            <a:ext cx="5384099" cy="4527011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469"/>
            <a:ext cx="5386216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5378"/>
            <a:ext cx="5386216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469"/>
            <a:ext cx="5388332" cy="63991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700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00" b="1"/>
            </a:lvl4pPr>
            <a:lvl5pPr marL="2438400" indent="0">
              <a:buNone/>
              <a:defRPr sz="2100" b="1"/>
            </a:lvl5pPr>
            <a:lvl6pPr marL="3048000" indent="0">
              <a:buNone/>
              <a:defRPr sz="2100" b="1"/>
            </a:lvl6pPr>
            <a:lvl7pPr marL="3657600" indent="0">
              <a:buNone/>
              <a:defRPr sz="2100" b="1"/>
            </a:lvl7pPr>
            <a:lvl8pPr marL="4267200" indent="0">
              <a:buNone/>
              <a:defRPr sz="2100" b="1"/>
            </a:lvl8pPr>
            <a:lvl9pPr marL="4876800" indent="0">
              <a:buNone/>
              <a:defRPr sz="21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5378"/>
            <a:ext cx="5388332" cy="3952203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等腰三角形 7"/>
          <p:cNvSpPr/>
          <p:nvPr userDrawn="1"/>
        </p:nvSpPr>
        <p:spPr>
          <a:xfrm flipH="1" flipV="1">
            <a:off x="-767029" y="-29126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 flipH="1" flipV="1">
            <a:off x="1413539" y="0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等腰三角形 9"/>
          <p:cNvSpPr/>
          <p:nvPr userDrawn="1"/>
        </p:nvSpPr>
        <p:spPr>
          <a:xfrm>
            <a:off x="6085438" y="4298493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等腰三角形 10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693670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椭圆 1"/>
          <p:cNvSpPr/>
          <p:nvPr userDrawn="1"/>
        </p:nvSpPr>
        <p:spPr>
          <a:xfrm>
            <a:off x="9998623" y="3693670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 userDrawn="1"/>
        </p:nvCxnSpPr>
        <p:spPr>
          <a:xfrm>
            <a:off x="984634" y="1413103"/>
            <a:ext cx="1019847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10607120" y="654595"/>
            <a:ext cx="575989" cy="577246"/>
            <a:chOff x="6084168" y="1274820"/>
            <a:chExt cx="432048" cy="432834"/>
          </a:xfrm>
        </p:grpSpPr>
        <p:sp>
          <p:nvSpPr>
            <p:cNvPr id="10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1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8879153" y="655120"/>
            <a:ext cx="575989" cy="576197"/>
            <a:chOff x="4788024" y="1275213"/>
            <a:chExt cx="432048" cy="432048"/>
          </a:xfrm>
        </p:grpSpPr>
        <p:sp>
          <p:nvSpPr>
            <p:cNvPr id="13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4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5" name="组合 14"/>
          <p:cNvGrpSpPr/>
          <p:nvPr userDrawn="1"/>
        </p:nvGrpSpPr>
        <p:grpSpPr>
          <a:xfrm>
            <a:off x="9743137" y="654595"/>
            <a:ext cx="577036" cy="577246"/>
            <a:chOff x="5436096" y="1274820"/>
            <a:chExt cx="432833" cy="432834"/>
          </a:xfrm>
        </p:grpSpPr>
        <p:sp>
          <p:nvSpPr>
            <p:cNvPr id="16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8" name="组合 17"/>
          <p:cNvGrpSpPr/>
          <p:nvPr userDrawn="1"/>
        </p:nvGrpSpPr>
        <p:grpSpPr>
          <a:xfrm>
            <a:off x="7151187" y="654595"/>
            <a:ext cx="577036" cy="577246"/>
            <a:chOff x="3491880" y="1274820"/>
            <a:chExt cx="432833" cy="432834"/>
          </a:xfrm>
        </p:grpSpPr>
        <p:sp>
          <p:nvSpPr>
            <p:cNvPr id="19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21" name="组合 20"/>
          <p:cNvGrpSpPr/>
          <p:nvPr userDrawn="1"/>
        </p:nvGrpSpPr>
        <p:grpSpPr>
          <a:xfrm>
            <a:off x="8015170" y="654595"/>
            <a:ext cx="577036" cy="577246"/>
            <a:chOff x="4139952" y="1274820"/>
            <a:chExt cx="432833" cy="432834"/>
          </a:xfrm>
        </p:grpSpPr>
        <p:sp>
          <p:nvSpPr>
            <p:cNvPr id="22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正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" hasCustomPrompt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40" name="等腰三角形 39"/>
          <p:cNvSpPr/>
          <p:nvPr userDrawn="1"/>
        </p:nvSpPr>
        <p:spPr>
          <a:xfrm>
            <a:off x="7741543" y="3609725"/>
            <a:ext cx="6887119" cy="3248275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等腰三角形 6"/>
          <p:cNvSpPr/>
          <p:nvPr userDrawn="1"/>
        </p:nvSpPr>
        <p:spPr>
          <a:xfrm flipH="1" flipV="1">
            <a:off x="-766394" y="-28491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等腰三角形 7"/>
          <p:cNvSpPr/>
          <p:nvPr userDrawn="1"/>
        </p:nvSpPr>
        <p:spPr>
          <a:xfrm flipH="1" flipV="1">
            <a:off x="1414174" y="635"/>
            <a:ext cx="3825848" cy="1804442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 userDrawn="1"/>
        </p:nvSpPr>
        <p:spPr>
          <a:xfrm>
            <a:off x="6086073" y="4299128"/>
            <a:ext cx="5426766" cy="2559507"/>
          </a:xfrm>
          <a:prstGeom prst="triangle">
            <a:avLst/>
          </a:prstGeom>
          <a:solidFill>
            <a:srgbClr val="E9EAEF">
              <a:alpha val="59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1" name="组合 40"/>
          <p:cNvGrpSpPr/>
          <p:nvPr userDrawn="1"/>
        </p:nvGrpSpPr>
        <p:grpSpPr>
          <a:xfrm>
            <a:off x="2308773" y="3437345"/>
            <a:ext cx="7551038" cy="105497"/>
            <a:chOff x="2101845" y="3387257"/>
            <a:chExt cx="7551038" cy="105497"/>
          </a:xfrm>
        </p:grpSpPr>
        <p:cxnSp>
          <p:nvCxnSpPr>
            <p:cNvPr id="42" name="直接连接符 41"/>
            <p:cNvCxnSpPr/>
            <p:nvPr/>
          </p:nvCxnSpPr>
          <p:spPr>
            <a:xfrm>
              <a:off x="2369489" y="3440005"/>
              <a:ext cx="7283394" cy="0"/>
            </a:xfrm>
            <a:prstGeom prst="line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椭圆 44"/>
            <p:cNvSpPr/>
            <p:nvPr/>
          </p:nvSpPr>
          <p:spPr>
            <a:xfrm>
              <a:off x="2101845" y="3387257"/>
              <a:ext cx="105497" cy="10549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0" name="椭圆 9"/>
          <p:cNvSpPr/>
          <p:nvPr userDrawn="1"/>
        </p:nvSpPr>
        <p:spPr>
          <a:xfrm>
            <a:off x="10011958" y="3437345"/>
            <a:ext cx="105497" cy="105497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寄语(1)"/>
          <p:cNvPicPr>
            <a:picLocks noChangeAspect="1"/>
          </p:cNvPicPr>
          <p:nvPr userDrawn="1"/>
        </p:nvPicPr>
        <p:blipFill>
          <a:blip r:embed="rId2"/>
          <a:srcRect l="114" t="60287" r="-114" b="572"/>
          <a:stretch>
            <a:fillRect/>
          </a:stretch>
        </p:blipFill>
        <p:spPr>
          <a:xfrm>
            <a:off x="2480310" y="2508250"/>
            <a:ext cx="7532370" cy="165798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DD30E425-C7EA-45F0-85AD-6C51CB843BA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998" y="3789834"/>
            <a:ext cx="3952633" cy="61695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8049" y="274702"/>
            <a:ext cx="2742843" cy="585288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521" y="274702"/>
            <a:ext cx="8025355" cy="585288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标题与图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9974" y="727845"/>
            <a:ext cx="3931306" cy="1115266"/>
          </a:xfrm>
        </p:spPr>
        <p:txBody>
          <a:bodyPr anchor="ctr" anchorCtr="0"/>
          <a:lstStyle>
            <a:lvl1pPr>
              <a:defRPr sz="320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单击此处编辑标题</a:t>
            </a:r>
          </a:p>
        </p:txBody>
      </p:sp>
      <p:sp>
        <p:nvSpPr>
          <p:cNvPr id="6" name="内容占位符 5"/>
          <p:cNvSpPr>
            <a:spLocks noGrp="1"/>
          </p:cNvSpPr>
          <p:nvPr>
            <p:ph idx="1" hasCustomPrompt="1"/>
          </p:nvPr>
        </p:nvSpPr>
        <p:spPr>
          <a:xfrm>
            <a:off x="5137617" y="727845"/>
            <a:ext cx="6171235" cy="5404215"/>
          </a:xfrm>
        </p:spPr>
        <p:txBody>
          <a:bodyPr/>
          <a:lstStyle>
            <a:lvl1pPr>
              <a:defRPr sz="2400">
                <a:latin typeface="+mn-ea"/>
                <a:ea typeface="+mn-ea"/>
              </a:defRPr>
            </a:lvl1pPr>
            <a:lvl2pPr marL="457200" indent="0">
              <a:buNone/>
              <a:defRPr sz="2400">
                <a:latin typeface="+mn-ea"/>
                <a:ea typeface="+mn-ea"/>
              </a:defRPr>
            </a:lvl2pPr>
            <a:lvl3pPr>
              <a:defRPr sz="2400">
                <a:latin typeface="+mn-ea"/>
                <a:ea typeface="+mn-ea"/>
              </a:defRPr>
            </a:lvl3pPr>
            <a:lvl4pPr>
              <a:defRPr sz="2400">
                <a:latin typeface="+mn-ea"/>
                <a:ea typeface="+mn-ea"/>
              </a:defRPr>
            </a:lvl4pPr>
            <a:lvl5pPr>
              <a:defRPr sz="2400">
                <a:latin typeface="+mn-ea"/>
                <a:ea typeface="+mn-ea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单击此处编辑正文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half" idx="2" hasCustomPrompt="1"/>
          </p:nvPr>
        </p:nvSpPr>
        <p:spPr>
          <a:xfrm>
            <a:off x="839974" y="2240060"/>
            <a:ext cx="3931306" cy="3892636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+mn-ea"/>
                <a:ea typeface="+mn-ea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5365" indent="0">
              <a:buNone/>
              <a:defRPr sz="1000"/>
            </a:lvl6pPr>
            <a:lvl7pPr marL="2742565" indent="0">
              <a:buNone/>
              <a:defRPr sz="1000"/>
            </a:lvl7pPr>
            <a:lvl8pPr marL="3199765" indent="0">
              <a:buNone/>
              <a:defRPr sz="1000"/>
            </a:lvl8pPr>
            <a:lvl9pPr marL="3656965" indent="0">
              <a:buNone/>
              <a:defRPr sz="1000"/>
            </a:lvl9pPr>
          </a:lstStyle>
          <a:p>
            <a:pPr lvl="0"/>
            <a:r>
              <a:rPr lang="zh-CN" altLang="en-US"/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  <a:p>
            <a:pPr lvl="0"/>
            <a:r>
              <a:rPr lang="zh-CN" altLang="en-US">
                <a:sym typeface="+mn-ea"/>
              </a:rPr>
              <a:t>单击此处编辑正文</a:t>
            </a:r>
          </a:p>
          <a:p>
            <a:pPr lvl="0"/>
            <a:r>
              <a:rPr lang="zh-CN" altLang="en-US">
                <a:sym typeface="+mn-ea"/>
              </a:rPr>
              <a:t>单击此处编辑正文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注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 hasCustomPrompt="1"/>
          </p:nvPr>
        </p:nvSpPr>
        <p:spPr>
          <a:xfrm>
            <a:off x="669820" y="5606183"/>
            <a:ext cx="10850454" cy="558268"/>
          </a:xfrm>
        </p:spPr>
        <p:txBody>
          <a:bodyPr/>
          <a:lstStyle>
            <a:lvl1pPr>
              <a:defRPr b="0">
                <a:latin typeface="+mn-ea"/>
                <a:ea typeface="+mn-ea"/>
              </a:defRPr>
            </a:lvl1pPr>
          </a:lstStyle>
          <a:p>
            <a:r>
              <a:rPr lang="zh-CN" altLang="en-US"/>
              <a:t>单击此处编辑正文</a:t>
            </a:r>
          </a:p>
        </p:txBody>
      </p:sp>
      <p:sp>
        <p:nvSpPr>
          <p:cNvPr id="8" name="内容占位符 7"/>
          <p:cNvSpPr>
            <a:spLocks noGrp="1"/>
          </p:cNvSpPr>
          <p:nvPr>
            <p:ph idx="1" hasCustomPrompt="1"/>
          </p:nvPr>
        </p:nvSpPr>
        <p:spPr>
          <a:xfrm>
            <a:off x="669820" y="641469"/>
            <a:ext cx="10850454" cy="4556969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单张大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idx="1" hasCustomPrompt="1"/>
          </p:nvPr>
        </p:nvSpPr>
        <p:spPr>
          <a:xfrm>
            <a:off x="0" y="0"/>
            <a:ext cx="12194539" cy="686943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联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sz="half" idx="2" hasCustomPrompt="1"/>
          </p:nvPr>
        </p:nvSpPr>
        <p:spPr>
          <a:xfrm>
            <a:off x="467922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单击此处编辑正文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half" idx="13" hasCustomPrompt="1"/>
          </p:nvPr>
        </p:nvSpPr>
        <p:spPr>
          <a:xfrm>
            <a:off x="6286787" y="565255"/>
            <a:ext cx="5399196" cy="5728760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4pPr>
            <a:lvl5pPr marL="2056765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24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</a:t>
            </a:r>
            <a:r>
              <a:rPr>
                <a:sym typeface="+mn-ea"/>
              </a:rPr>
              <a:t>正文</a:t>
            </a:r>
            <a:endParaRPr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69777" y="623706"/>
            <a:ext cx="10850541" cy="899333"/>
          </a:xfrm>
        </p:spPr>
        <p:txBody>
          <a:bodyPr vert="horz" lIns="101600" tIns="38100" rIns="25400" bIns="3810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组合 41"/>
          <p:cNvGrpSpPr/>
          <p:nvPr userDrawn="1"/>
        </p:nvGrpSpPr>
        <p:grpSpPr>
          <a:xfrm>
            <a:off x="0" y="2202951"/>
            <a:ext cx="12190413" cy="2420263"/>
            <a:chOff x="170694" y="177982"/>
            <a:chExt cx="3936004" cy="781165"/>
          </a:xfrm>
        </p:grpSpPr>
        <p:sp>
          <p:nvSpPr>
            <p:cNvPr id="44" name="等腰三角形 43"/>
            <p:cNvSpPr/>
            <p:nvPr/>
          </p:nvSpPr>
          <p:spPr>
            <a:xfrm>
              <a:off x="1233863" y="177982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5" name="等腰三角形 44"/>
            <p:cNvSpPr/>
            <p:nvPr/>
          </p:nvSpPr>
          <p:spPr>
            <a:xfrm flipV="1">
              <a:off x="200258" y="602633"/>
              <a:ext cx="355284" cy="356514"/>
            </a:xfrm>
            <a:prstGeom prst="triangle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6" name="矩形 45"/>
            <p:cNvSpPr/>
            <p:nvPr/>
          </p:nvSpPr>
          <p:spPr>
            <a:xfrm>
              <a:off x="170694" y="261768"/>
              <a:ext cx="3936004" cy="61198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7" name="平行四边形 46"/>
            <p:cNvSpPr/>
            <p:nvPr/>
          </p:nvSpPr>
          <p:spPr>
            <a:xfrm>
              <a:off x="376965" y="178257"/>
              <a:ext cx="1036076" cy="779005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8" name="文本框 6"/>
            <p:cNvSpPr txBox="1"/>
            <p:nvPr/>
          </p:nvSpPr>
          <p:spPr>
            <a:xfrm>
              <a:off x="619911" y="284178"/>
              <a:ext cx="650908" cy="553578"/>
            </a:xfrm>
            <a:prstGeom prst="rect">
              <a:avLst/>
            </a:prstGeom>
            <a:noFill/>
          </p:spPr>
          <p:txBody>
            <a:bodyPr wrap="square" lIns="68580" tIns="34290" rIns="68580" bIns="34290" rtlCol="0">
              <a:spAutoFit/>
            </a:bodyPr>
            <a:lstStyle/>
            <a:p>
              <a:endParaRPr lang="zh-CN" altLang="en-US" sz="10700" dirty="0">
                <a:solidFill>
                  <a:schemeClr val="bg1">
                    <a:lumMod val="9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 userDrawn="1"/>
        </p:nvGrpSpPr>
        <p:grpSpPr>
          <a:xfrm>
            <a:off x="7919172" y="1700153"/>
            <a:ext cx="575989" cy="577246"/>
            <a:chOff x="6084168" y="1274820"/>
            <a:chExt cx="432048" cy="432834"/>
          </a:xfrm>
        </p:grpSpPr>
        <p:sp>
          <p:nvSpPr>
            <p:cNvPr id="14" name="椭圆 22"/>
            <p:cNvSpPr>
              <a:spLocks noChangeArrowheads="1"/>
            </p:cNvSpPr>
            <p:nvPr/>
          </p:nvSpPr>
          <p:spPr bwMode="auto">
            <a:xfrm>
              <a:off x="6084168" y="1274820"/>
              <a:ext cx="432048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9" name="Freeform 59"/>
            <p:cNvSpPr>
              <a:spLocks noChangeArrowheads="1"/>
            </p:cNvSpPr>
            <p:nvPr/>
          </p:nvSpPr>
          <p:spPr bwMode="auto">
            <a:xfrm>
              <a:off x="6180302" y="1365898"/>
              <a:ext cx="239780" cy="250679"/>
            </a:xfrm>
            <a:custGeom>
              <a:avLst/>
              <a:gdLst>
                <a:gd name="T0" fmla="*/ 73627430 w 581"/>
                <a:gd name="T1" fmla="*/ 67678707 h 609"/>
                <a:gd name="T2" fmla="*/ 61659637 w 581"/>
                <a:gd name="T3" fmla="*/ 78678142 h 609"/>
                <a:gd name="T4" fmla="*/ 54244957 w 581"/>
                <a:gd name="T5" fmla="*/ 72208055 h 609"/>
                <a:gd name="T6" fmla="*/ 57106883 w 581"/>
                <a:gd name="T7" fmla="*/ 65867111 h 609"/>
                <a:gd name="T8" fmla="*/ 61659637 w 581"/>
                <a:gd name="T9" fmla="*/ 69490662 h 609"/>
                <a:gd name="T10" fmla="*/ 71806401 w 581"/>
                <a:gd name="T11" fmla="*/ 61338122 h 609"/>
                <a:gd name="T12" fmla="*/ 73627430 w 581"/>
                <a:gd name="T13" fmla="*/ 67678707 h 609"/>
                <a:gd name="T14" fmla="*/ 61659637 w 581"/>
                <a:gd name="T15" fmla="*/ 64055516 h 609"/>
                <a:gd name="T16" fmla="*/ 49691843 w 581"/>
                <a:gd name="T17" fmla="*/ 69490662 h 609"/>
                <a:gd name="T18" fmla="*/ 51513233 w 581"/>
                <a:gd name="T19" fmla="*/ 75054951 h 609"/>
                <a:gd name="T20" fmla="*/ 3772261 w 581"/>
                <a:gd name="T21" fmla="*/ 78678142 h 609"/>
                <a:gd name="T22" fmla="*/ 0 w 581"/>
                <a:gd name="T23" fmla="*/ 10999436 h 609"/>
                <a:gd name="T24" fmla="*/ 10146404 w 581"/>
                <a:gd name="T25" fmla="*/ 7246742 h 609"/>
                <a:gd name="T26" fmla="*/ 17561444 w 581"/>
                <a:gd name="T27" fmla="*/ 18246178 h 609"/>
                <a:gd name="T28" fmla="*/ 24845922 w 581"/>
                <a:gd name="T29" fmla="*/ 7246742 h 609"/>
                <a:gd name="T30" fmla="*/ 28488341 w 581"/>
                <a:gd name="T31" fmla="*/ 10999436 h 609"/>
                <a:gd name="T32" fmla="*/ 43318061 w 581"/>
                <a:gd name="T33" fmla="*/ 10999436 h 609"/>
                <a:gd name="T34" fmla="*/ 46960119 w 581"/>
                <a:gd name="T35" fmla="*/ 7246742 h 609"/>
                <a:gd name="T36" fmla="*/ 54244957 w 581"/>
                <a:gd name="T37" fmla="*/ 18246178 h 609"/>
                <a:gd name="T38" fmla="*/ 61659637 w 581"/>
                <a:gd name="T39" fmla="*/ 7246742 h 609"/>
                <a:gd name="T40" fmla="*/ 71806401 w 581"/>
                <a:gd name="T41" fmla="*/ 10999436 h 609"/>
                <a:gd name="T42" fmla="*/ 66212751 w 581"/>
                <a:gd name="T43" fmla="*/ 59526167 h 609"/>
                <a:gd name="T44" fmla="*/ 10146404 w 581"/>
                <a:gd name="T45" fmla="*/ 63149718 h 609"/>
                <a:gd name="T46" fmla="*/ 12878128 w 581"/>
                <a:gd name="T47" fmla="*/ 65867111 h 609"/>
                <a:gd name="T48" fmla="*/ 39545439 w 581"/>
                <a:gd name="T49" fmla="*/ 63149718 h 609"/>
                <a:gd name="T50" fmla="*/ 39545439 w 581"/>
                <a:gd name="T51" fmla="*/ 63149718 h 609"/>
                <a:gd name="T52" fmla="*/ 39545439 w 581"/>
                <a:gd name="T53" fmla="*/ 63149718 h 609"/>
                <a:gd name="T54" fmla="*/ 12878128 w 581"/>
                <a:gd name="T55" fmla="*/ 60431965 h 609"/>
                <a:gd name="T56" fmla="*/ 58017218 w 581"/>
                <a:gd name="T57" fmla="*/ 28339815 h 609"/>
                <a:gd name="T58" fmla="*/ 13788823 w 581"/>
                <a:gd name="T59" fmla="*/ 28339815 h 609"/>
                <a:gd name="T60" fmla="*/ 13788823 w 581"/>
                <a:gd name="T61" fmla="*/ 35715700 h 609"/>
                <a:gd name="T62" fmla="*/ 61659637 w 581"/>
                <a:gd name="T63" fmla="*/ 31963007 h 609"/>
                <a:gd name="T64" fmla="*/ 58017218 w 581"/>
                <a:gd name="T65" fmla="*/ 43868240 h 609"/>
                <a:gd name="T66" fmla="*/ 35903020 w 581"/>
                <a:gd name="T67" fmla="*/ 43868240 h 609"/>
                <a:gd name="T68" fmla="*/ 13788823 w 581"/>
                <a:gd name="T69" fmla="*/ 43868240 h 609"/>
                <a:gd name="T70" fmla="*/ 13788823 w 581"/>
                <a:gd name="T71" fmla="*/ 51244484 h 609"/>
                <a:gd name="T72" fmla="*/ 35903020 w 581"/>
                <a:gd name="T73" fmla="*/ 51244484 h 609"/>
                <a:gd name="T74" fmla="*/ 61659637 w 581"/>
                <a:gd name="T75" fmla="*/ 47491791 h 609"/>
                <a:gd name="T76" fmla="*/ 54244957 w 581"/>
                <a:gd name="T77" fmla="*/ 14622627 h 609"/>
                <a:gd name="T78" fmla="*/ 50602538 w 581"/>
                <a:gd name="T79" fmla="*/ 10999436 h 609"/>
                <a:gd name="T80" fmla="*/ 54244957 w 581"/>
                <a:gd name="T81" fmla="*/ 0 h 609"/>
                <a:gd name="T82" fmla="*/ 58017218 w 581"/>
                <a:gd name="T83" fmla="*/ 10999436 h 609"/>
                <a:gd name="T84" fmla="*/ 35903020 w 581"/>
                <a:gd name="T85" fmla="*/ 14622627 h 609"/>
                <a:gd name="T86" fmla="*/ 32260601 w 581"/>
                <a:gd name="T87" fmla="*/ 10999436 h 609"/>
                <a:gd name="T88" fmla="*/ 35903020 w 581"/>
                <a:gd name="T89" fmla="*/ 0 h 609"/>
                <a:gd name="T90" fmla="*/ 39545439 w 581"/>
                <a:gd name="T91" fmla="*/ 10999436 h 609"/>
                <a:gd name="T92" fmla="*/ 17561444 w 581"/>
                <a:gd name="T93" fmla="*/ 14622627 h 609"/>
                <a:gd name="T94" fmla="*/ 13788823 w 581"/>
                <a:gd name="T95" fmla="*/ 10999436 h 609"/>
                <a:gd name="T96" fmla="*/ 17561444 w 581"/>
                <a:gd name="T97" fmla="*/ 0 h 609"/>
                <a:gd name="T98" fmla="*/ 21203502 w 581"/>
                <a:gd name="T99" fmla="*/ 10999436 h 609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581" h="609">
                  <a:moveTo>
                    <a:pt x="566" y="523"/>
                  </a:moveTo>
                  <a:lnTo>
                    <a:pt x="566" y="523"/>
                  </a:lnTo>
                  <a:cubicBezTo>
                    <a:pt x="495" y="594"/>
                    <a:pt x="495" y="594"/>
                    <a:pt x="495" y="594"/>
                  </a:cubicBezTo>
                  <a:cubicBezTo>
                    <a:pt x="488" y="601"/>
                    <a:pt x="481" y="608"/>
                    <a:pt x="474" y="608"/>
                  </a:cubicBezTo>
                  <a:cubicBezTo>
                    <a:pt x="467" y="608"/>
                    <a:pt x="460" y="601"/>
                    <a:pt x="453" y="594"/>
                  </a:cubicBezTo>
                  <a:cubicBezTo>
                    <a:pt x="417" y="558"/>
                    <a:pt x="417" y="558"/>
                    <a:pt x="417" y="558"/>
                  </a:cubicBezTo>
                  <a:cubicBezTo>
                    <a:pt x="410" y="551"/>
                    <a:pt x="410" y="544"/>
                    <a:pt x="410" y="537"/>
                  </a:cubicBezTo>
                  <a:cubicBezTo>
                    <a:pt x="410" y="523"/>
                    <a:pt x="417" y="509"/>
                    <a:pt x="439" y="509"/>
                  </a:cubicBezTo>
                  <a:cubicBezTo>
                    <a:pt x="446" y="509"/>
                    <a:pt x="453" y="516"/>
                    <a:pt x="453" y="523"/>
                  </a:cubicBezTo>
                  <a:cubicBezTo>
                    <a:pt x="474" y="537"/>
                    <a:pt x="474" y="537"/>
                    <a:pt x="474" y="537"/>
                  </a:cubicBezTo>
                  <a:cubicBezTo>
                    <a:pt x="530" y="481"/>
                    <a:pt x="530" y="481"/>
                    <a:pt x="530" y="481"/>
                  </a:cubicBezTo>
                  <a:cubicBezTo>
                    <a:pt x="537" y="474"/>
                    <a:pt x="545" y="474"/>
                    <a:pt x="552" y="474"/>
                  </a:cubicBezTo>
                  <a:cubicBezTo>
                    <a:pt x="566" y="474"/>
                    <a:pt x="580" y="488"/>
                    <a:pt x="580" y="502"/>
                  </a:cubicBezTo>
                  <a:cubicBezTo>
                    <a:pt x="580" y="509"/>
                    <a:pt x="573" y="516"/>
                    <a:pt x="566" y="523"/>
                  </a:cubicBezTo>
                  <a:close/>
                  <a:moveTo>
                    <a:pt x="474" y="495"/>
                  </a:moveTo>
                  <a:lnTo>
                    <a:pt x="474" y="495"/>
                  </a:lnTo>
                  <a:cubicBezTo>
                    <a:pt x="467" y="488"/>
                    <a:pt x="453" y="481"/>
                    <a:pt x="439" y="481"/>
                  </a:cubicBezTo>
                  <a:cubicBezTo>
                    <a:pt x="403" y="481"/>
                    <a:pt x="382" y="509"/>
                    <a:pt x="382" y="537"/>
                  </a:cubicBezTo>
                  <a:cubicBezTo>
                    <a:pt x="382" y="558"/>
                    <a:pt x="389" y="573"/>
                    <a:pt x="396" y="580"/>
                  </a:cubicBezTo>
                  <a:cubicBezTo>
                    <a:pt x="424" y="608"/>
                    <a:pt x="424" y="608"/>
                    <a:pt x="424" y="608"/>
                  </a:cubicBezTo>
                  <a:cubicBezTo>
                    <a:pt x="29" y="608"/>
                    <a:pt x="29" y="608"/>
                    <a:pt x="29" y="608"/>
                  </a:cubicBezTo>
                  <a:cubicBezTo>
                    <a:pt x="15" y="608"/>
                    <a:pt x="0" y="594"/>
                    <a:pt x="0" y="580"/>
                  </a:cubicBezTo>
                  <a:cubicBezTo>
                    <a:pt x="0" y="85"/>
                    <a:pt x="0" y="85"/>
                    <a:pt x="0" y="85"/>
                  </a:cubicBezTo>
                  <a:cubicBezTo>
                    <a:pt x="0" y="71"/>
                    <a:pt x="15" y="56"/>
                    <a:pt x="29" y="56"/>
                  </a:cubicBezTo>
                  <a:cubicBezTo>
                    <a:pt x="78" y="56"/>
                    <a:pt x="78" y="56"/>
                    <a:pt x="78" y="56"/>
                  </a:cubicBezTo>
                  <a:cubicBezTo>
                    <a:pt x="78" y="85"/>
                    <a:pt x="78" y="85"/>
                    <a:pt x="78" y="85"/>
                  </a:cubicBezTo>
                  <a:cubicBezTo>
                    <a:pt x="78" y="120"/>
                    <a:pt x="106" y="141"/>
                    <a:pt x="135" y="141"/>
                  </a:cubicBezTo>
                  <a:cubicBezTo>
                    <a:pt x="163" y="141"/>
                    <a:pt x="191" y="120"/>
                    <a:pt x="191" y="85"/>
                  </a:cubicBezTo>
                  <a:cubicBezTo>
                    <a:pt x="191" y="56"/>
                    <a:pt x="191" y="56"/>
                    <a:pt x="191" y="56"/>
                  </a:cubicBezTo>
                  <a:cubicBezTo>
                    <a:pt x="219" y="56"/>
                    <a:pt x="219" y="56"/>
                    <a:pt x="219" y="56"/>
                  </a:cubicBezTo>
                  <a:cubicBezTo>
                    <a:pt x="219" y="85"/>
                    <a:pt x="219" y="85"/>
                    <a:pt x="219" y="85"/>
                  </a:cubicBezTo>
                  <a:cubicBezTo>
                    <a:pt x="219" y="120"/>
                    <a:pt x="248" y="141"/>
                    <a:pt x="276" y="141"/>
                  </a:cubicBezTo>
                  <a:cubicBezTo>
                    <a:pt x="304" y="141"/>
                    <a:pt x="333" y="120"/>
                    <a:pt x="333" y="85"/>
                  </a:cubicBezTo>
                  <a:cubicBezTo>
                    <a:pt x="333" y="56"/>
                    <a:pt x="333" y="56"/>
                    <a:pt x="333" y="56"/>
                  </a:cubicBezTo>
                  <a:cubicBezTo>
                    <a:pt x="361" y="56"/>
                    <a:pt x="361" y="56"/>
                    <a:pt x="361" y="56"/>
                  </a:cubicBezTo>
                  <a:cubicBezTo>
                    <a:pt x="361" y="85"/>
                    <a:pt x="361" y="85"/>
                    <a:pt x="361" y="85"/>
                  </a:cubicBezTo>
                  <a:cubicBezTo>
                    <a:pt x="361" y="120"/>
                    <a:pt x="389" y="141"/>
                    <a:pt x="417" y="141"/>
                  </a:cubicBezTo>
                  <a:cubicBezTo>
                    <a:pt x="446" y="141"/>
                    <a:pt x="474" y="120"/>
                    <a:pt x="474" y="85"/>
                  </a:cubicBezTo>
                  <a:cubicBezTo>
                    <a:pt x="474" y="56"/>
                    <a:pt x="474" y="56"/>
                    <a:pt x="474" y="56"/>
                  </a:cubicBezTo>
                  <a:cubicBezTo>
                    <a:pt x="523" y="56"/>
                    <a:pt x="523" y="56"/>
                    <a:pt x="523" y="56"/>
                  </a:cubicBezTo>
                  <a:cubicBezTo>
                    <a:pt x="537" y="56"/>
                    <a:pt x="552" y="71"/>
                    <a:pt x="552" y="85"/>
                  </a:cubicBezTo>
                  <a:cubicBezTo>
                    <a:pt x="552" y="445"/>
                    <a:pt x="552" y="445"/>
                    <a:pt x="552" y="445"/>
                  </a:cubicBezTo>
                  <a:cubicBezTo>
                    <a:pt x="530" y="445"/>
                    <a:pt x="516" y="452"/>
                    <a:pt x="509" y="460"/>
                  </a:cubicBezTo>
                  <a:lnTo>
                    <a:pt x="474" y="495"/>
                  </a:lnTo>
                  <a:close/>
                  <a:moveTo>
                    <a:pt x="78" y="488"/>
                  </a:moveTo>
                  <a:lnTo>
                    <a:pt x="78" y="488"/>
                  </a:lnTo>
                  <a:cubicBezTo>
                    <a:pt x="78" y="502"/>
                    <a:pt x="85" y="509"/>
                    <a:pt x="99" y="509"/>
                  </a:cubicBezTo>
                  <a:cubicBezTo>
                    <a:pt x="283" y="509"/>
                    <a:pt x="283" y="509"/>
                    <a:pt x="283" y="509"/>
                  </a:cubicBezTo>
                  <a:cubicBezTo>
                    <a:pt x="297" y="509"/>
                    <a:pt x="304" y="502"/>
                    <a:pt x="304" y="488"/>
                  </a:cubicBezTo>
                  <a:cubicBezTo>
                    <a:pt x="304" y="474"/>
                    <a:pt x="297" y="467"/>
                    <a:pt x="283" y="467"/>
                  </a:cubicBezTo>
                  <a:cubicBezTo>
                    <a:pt x="99" y="467"/>
                    <a:pt x="99" y="467"/>
                    <a:pt x="99" y="467"/>
                  </a:cubicBezTo>
                  <a:cubicBezTo>
                    <a:pt x="85" y="467"/>
                    <a:pt x="78" y="474"/>
                    <a:pt x="78" y="488"/>
                  </a:cubicBezTo>
                  <a:close/>
                  <a:moveTo>
                    <a:pt x="446" y="219"/>
                  </a:moveTo>
                  <a:lnTo>
                    <a:pt x="446" y="219"/>
                  </a:lnTo>
                  <a:cubicBezTo>
                    <a:pt x="106" y="219"/>
                    <a:pt x="106" y="219"/>
                    <a:pt x="106" y="219"/>
                  </a:cubicBezTo>
                  <a:cubicBezTo>
                    <a:pt x="92" y="219"/>
                    <a:pt x="78" y="233"/>
                    <a:pt x="78" y="247"/>
                  </a:cubicBezTo>
                  <a:cubicBezTo>
                    <a:pt x="78" y="262"/>
                    <a:pt x="92" y="276"/>
                    <a:pt x="106" y="276"/>
                  </a:cubicBezTo>
                  <a:cubicBezTo>
                    <a:pt x="446" y="276"/>
                    <a:pt x="446" y="276"/>
                    <a:pt x="446" y="276"/>
                  </a:cubicBezTo>
                  <a:cubicBezTo>
                    <a:pt x="460" y="276"/>
                    <a:pt x="474" y="262"/>
                    <a:pt x="474" y="247"/>
                  </a:cubicBezTo>
                  <a:cubicBezTo>
                    <a:pt x="474" y="233"/>
                    <a:pt x="460" y="219"/>
                    <a:pt x="446" y="219"/>
                  </a:cubicBezTo>
                  <a:close/>
                  <a:moveTo>
                    <a:pt x="446" y="339"/>
                  </a:moveTo>
                  <a:lnTo>
                    <a:pt x="446" y="339"/>
                  </a:lnTo>
                  <a:cubicBezTo>
                    <a:pt x="276" y="339"/>
                    <a:pt x="276" y="339"/>
                    <a:pt x="276" y="339"/>
                  </a:cubicBezTo>
                  <a:cubicBezTo>
                    <a:pt x="226" y="339"/>
                    <a:pt x="226" y="339"/>
                    <a:pt x="226" y="339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92" y="339"/>
                    <a:pt x="78" y="353"/>
                    <a:pt x="78" y="367"/>
                  </a:cubicBezTo>
                  <a:cubicBezTo>
                    <a:pt x="78" y="389"/>
                    <a:pt x="92" y="396"/>
                    <a:pt x="106" y="396"/>
                  </a:cubicBezTo>
                  <a:cubicBezTo>
                    <a:pt x="226" y="396"/>
                    <a:pt x="226" y="396"/>
                    <a:pt x="226" y="396"/>
                  </a:cubicBezTo>
                  <a:cubicBezTo>
                    <a:pt x="276" y="396"/>
                    <a:pt x="276" y="396"/>
                    <a:pt x="276" y="396"/>
                  </a:cubicBezTo>
                  <a:cubicBezTo>
                    <a:pt x="446" y="396"/>
                    <a:pt x="446" y="396"/>
                    <a:pt x="446" y="396"/>
                  </a:cubicBezTo>
                  <a:cubicBezTo>
                    <a:pt x="460" y="396"/>
                    <a:pt x="474" y="389"/>
                    <a:pt x="474" y="367"/>
                  </a:cubicBezTo>
                  <a:cubicBezTo>
                    <a:pt x="474" y="353"/>
                    <a:pt x="460" y="339"/>
                    <a:pt x="446" y="339"/>
                  </a:cubicBezTo>
                  <a:close/>
                  <a:moveTo>
                    <a:pt x="417" y="113"/>
                  </a:moveTo>
                  <a:lnTo>
                    <a:pt x="417" y="113"/>
                  </a:lnTo>
                  <a:cubicBezTo>
                    <a:pt x="403" y="113"/>
                    <a:pt x="389" y="106"/>
                    <a:pt x="389" y="85"/>
                  </a:cubicBezTo>
                  <a:cubicBezTo>
                    <a:pt x="389" y="28"/>
                    <a:pt x="389" y="28"/>
                    <a:pt x="389" y="28"/>
                  </a:cubicBezTo>
                  <a:cubicBezTo>
                    <a:pt x="389" y="14"/>
                    <a:pt x="403" y="0"/>
                    <a:pt x="417" y="0"/>
                  </a:cubicBezTo>
                  <a:cubicBezTo>
                    <a:pt x="431" y="0"/>
                    <a:pt x="446" y="14"/>
                    <a:pt x="446" y="28"/>
                  </a:cubicBezTo>
                  <a:cubicBezTo>
                    <a:pt x="446" y="85"/>
                    <a:pt x="446" y="85"/>
                    <a:pt x="446" y="85"/>
                  </a:cubicBezTo>
                  <a:cubicBezTo>
                    <a:pt x="446" y="106"/>
                    <a:pt x="431" y="113"/>
                    <a:pt x="417" y="113"/>
                  </a:cubicBezTo>
                  <a:close/>
                  <a:moveTo>
                    <a:pt x="276" y="113"/>
                  </a:moveTo>
                  <a:lnTo>
                    <a:pt x="276" y="113"/>
                  </a:lnTo>
                  <a:cubicBezTo>
                    <a:pt x="262" y="113"/>
                    <a:pt x="248" y="106"/>
                    <a:pt x="248" y="85"/>
                  </a:cubicBezTo>
                  <a:cubicBezTo>
                    <a:pt x="248" y="28"/>
                    <a:pt x="248" y="28"/>
                    <a:pt x="248" y="28"/>
                  </a:cubicBezTo>
                  <a:cubicBezTo>
                    <a:pt x="248" y="14"/>
                    <a:pt x="262" y="0"/>
                    <a:pt x="276" y="0"/>
                  </a:cubicBezTo>
                  <a:cubicBezTo>
                    <a:pt x="290" y="0"/>
                    <a:pt x="304" y="14"/>
                    <a:pt x="304" y="28"/>
                  </a:cubicBezTo>
                  <a:cubicBezTo>
                    <a:pt x="304" y="85"/>
                    <a:pt x="304" y="85"/>
                    <a:pt x="304" y="85"/>
                  </a:cubicBezTo>
                  <a:cubicBezTo>
                    <a:pt x="304" y="106"/>
                    <a:pt x="290" y="113"/>
                    <a:pt x="276" y="11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21" y="113"/>
                    <a:pt x="106" y="106"/>
                    <a:pt x="106" y="85"/>
                  </a:cubicBezTo>
                  <a:cubicBezTo>
                    <a:pt x="106" y="28"/>
                    <a:pt x="106" y="28"/>
                    <a:pt x="106" y="28"/>
                  </a:cubicBezTo>
                  <a:cubicBezTo>
                    <a:pt x="106" y="14"/>
                    <a:pt x="121" y="0"/>
                    <a:pt x="135" y="0"/>
                  </a:cubicBezTo>
                  <a:cubicBezTo>
                    <a:pt x="149" y="0"/>
                    <a:pt x="163" y="14"/>
                    <a:pt x="163" y="28"/>
                  </a:cubicBezTo>
                  <a:cubicBezTo>
                    <a:pt x="163" y="85"/>
                    <a:pt x="163" y="85"/>
                    <a:pt x="163" y="85"/>
                  </a:cubicBezTo>
                  <a:cubicBezTo>
                    <a:pt x="163" y="106"/>
                    <a:pt x="149" y="113"/>
                    <a:pt x="135" y="11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8" name="组合 7"/>
          <p:cNvGrpSpPr/>
          <p:nvPr userDrawn="1"/>
        </p:nvGrpSpPr>
        <p:grpSpPr>
          <a:xfrm>
            <a:off x="6191205" y="1700678"/>
            <a:ext cx="575989" cy="576197"/>
            <a:chOff x="4788024" y="1275213"/>
            <a:chExt cx="432048" cy="432048"/>
          </a:xfrm>
        </p:grpSpPr>
        <p:sp>
          <p:nvSpPr>
            <p:cNvPr id="17" name="椭圆 65"/>
            <p:cNvSpPr>
              <a:spLocks noChangeArrowheads="1"/>
            </p:cNvSpPr>
            <p:nvPr/>
          </p:nvSpPr>
          <p:spPr bwMode="auto">
            <a:xfrm>
              <a:off x="4788024" y="1275213"/>
              <a:ext cx="432048" cy="432048"/>
            </a:xfrm>
            <a:prstGeom prst="ellipse">
              <a:avLst/>
            </a:prstGeom>
            <a:solidFill>
              <a:srgbClr val="F79600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Freeform 110"/>
            <p:cNvSpPr>
              <a:spLocks noChangeArrowheads="1"/>
            </p:cNvSpPr>
            <p:nvPr/>
          </p:nvSpPr>
          <p:spPr bwMode="auto">
            <a:xfrm>
              <a:off x="4891102" y="1366806"/>
              <a:ext cx="250679" cy="248862"/>
            </a:xfrm>
            <a:custGeom>
              <a:avLst/>
              <a:gdLst>
                <a:gd name="T0" fmla="*/ 78678142 w 609"/>
                <a:gd name="T1" fmla="*/ 71002280 h 602"/>
                <a:gd name="T2" fmla="*/ 78678142 w 609"/>
                <a:gd name="T3" fmla="*/ 71002280 h 602"/>
                <a:gd name="T4" fmla="*/ 71302258 w 609"/>
                <a:gd name="T5" fmla="*/ 78441997 h 602"/>
                <a:gd name="T6" fmla="*/ 65867111 w 609"/>
                <a:gd name="T7" fmla="*/ 76614673 h 602"/>
                <a:gd name="T8" fmla="*/ 44774038 w 609"/>
                <a:gd name="T9" fmla="*/ 54426302 h 602"/>
                <a:gd name="T10" fmla="*/ 29245613 w 609"/>
                <a:gd name="T11" fmla="*/ 59125033 h 602"/>
                <a:gd name="T12" fmla="*/ 0 w 609"/>
                <a:gd name="T13" fmla="*/ 29497307 h 602"/>
                <a:gd name="T14" fmla="*/ 29245613 w 609"/>
                <a:gd name="T15" fmla="*/ 0 h 602"/>
                <a:gd name="T16" fmla="*/ 58491226 w 609"/>
                <a:gd name="T17" fmla="*/ 29497307 h 602"/>
                <a:gd name="T18" fmla="*/ 54867675 w 609"/>
                <a:gd name="T19" fmla="*/ 44376380 h 602"/>
                <a:gd name="T20" fmla="*/ 75960749 w 609"/>
                <a:gd name="T21" fmla="*/ 65520668 h 602"/>
                <a:gd name="T22" fmla="*/ 78678142 w 609"/>
                <a:gd name="T23" fmla="*/ 71002280 h 602"/>
                <a:gd name="T24" fmla="*/ 29245613 w 609"/>
                <a:gd name="T25" fmla="*/ 7439717 h 602"/>
                <a:gd name="T26" fmla="*/ 29245613 w 609"/>
                <a:gd name="T27" fmla="*/ 7439717 h 602"/>
                <a:gd name="T28" fmla="*/ 7246742 w 609"/>
                <a:gd name="T29" fmla="*/ 29497307 h 602"/>
                <a:gd name="T30" fmla="*/ 29245613 w 609"/>
                <a:gd name="T31" fmla="*/ 51685677 h 602"/>
                <a:gd name="T32" fmla="*/ 51244484 w 609"/>
                <a:gd name="T33" fmla="*/ 29497307 h 602"/>
                <a:gd name="T34" fmla="*/ 29245613 w 609"/>
                <a:gd name="T35" fmla="*/ 7439717 h 602"/>
                <a:gd name="T36" fmla="*/ 42056644 w 609"/>
                <a:gd name="T37" fmla="*/ 33282375 h 602"/>
                <a:gd name="T38" fmla="*/ 42056644 w 609"/>
                <a:gd name="T39" fmla="*/ 33282375 h 602"/>
                <a:gd name="T40" fmla="*/ 32868804 w 609"/>
                <a:gd name="T41" fmla="*/ 33282375 h 602"/>
                <a:gd name="T42" fmla="*/ 32868804 w 609"/>
                <a:gd name="T43" fmla="*/ 41504973 h 602"/>
                <a:gd name="T44" fmla="*/ 29245613 w 609"/>
                <a:gd name="T45" fmla="*/ 45290042 h 602"/>
                <a:gd name="T46" fmla="*/ 25622062 w 609"/>
                <a:gd name="T47" fmla="*/ 41504973 h 602"/>
                <a:gd name="T48" fmla="*/ 25622062 w 609"/>
                <a:gd name="T49" fmla="*/ 33282375 h 602"/>
                <a:gd name="T50" fmla="*/ 17340380 w 609"/>
                <a:gd name="T51" fmla="*/ 33282375 h 602"/>
                <a:gd name="T52" fmla="*/ 13716829 w 609"/>
                <a:gd name="T53" fmla="*/ 29497307 h 602"/>
                <a:gd name="T54" fmla="*/ 17340380 w 609"/>
                <a:gd name="T55" fmla="*/ 25842658 h 602"/>
                <a:gd name="T56" fmla="*/ 25622062 w 609"/>
                <a:gd name="T57" fmla="*/ 25842658 h 602"/>
                <a:gd name="T58" fmla="*/ 25622062 w 609"/>
                <a:gd name="T59" fmla="*/ 16575978 h 602"/>
                <a:gd name="T60" fmla="*/ 29245613 w 609"/>
                <a:gd name="T61" fmla="*/ 12921329 h 602"/>
                <a:gd name="T62" fmla="*/ 32868804 w 609"/>
                <a:gd name="T63" fmla="*/ 16575978 h 602"/>
                <a:gd name="T64" fmla="*/ 32868804 w 609"/>
                <a:gd name="T65" fmla="*/ 25842658 h 602"/>
                <a:gd name="T66" fmla="*/ 42056644 w 609"/>
                <a:gd name="T67" fmla="*/ 25842658 h 602"/>
                <a:gd name="T68" fmla="*/ 45679835 w 609"/>
                <a:gd name="T69" fmla="*/ 29497307 h 602"/>
                <a:gd name="T70" fmla="*/ 42056644 w 609"/>
                <a:gd name="T71" fmla="*/ 33282375 h 60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09" h="602">
                  <a:moveTo>
                    <a:pt x="608" y="544"/>
                  </a:moveTo>
                  <a:lnTo>
                    <a:pt x="608" y="544"/>
                  </a:lnTo>
                  <a:cubicBezTo>
                    <a:pt x="608" y="573"/>
                    <a:pt x="579" y="601"/>
                    <a:pt x="551" y="601"/>
                  </a:cubicBezTo>
                  <a:cubicBezTo>
                    <a:pt x="530" y="601"/>
                    <a:pt x="516" y="594"/>
                    <a:pt x="509" y="587"/>
                  </a:cubicBezTo>
                  <a:cubicBezTo>
                    <a:pt x="346" y="417"/>
                    <a:pt x="346" y="417"/>
                    <a:pt x="346" y="417"/>
                  </a:cubicBezTo>
                  <a:cubicBezTo>
                    <a:pt x="311" y="438"/>
                    <a:pt x="269" y="453"/>
                    <a:pt x="226" y="453"/>
                  </a:cubicBezTo>
                  <a:cubicBezTo>
                    <a:pt x="106" y="453"/>
                    <a:pt x="0" y="347"/>
                    <a:pt x="0" y="226"/>
                  </a:cubicBezTo>
                  <a:cubicBezTo>
                    <a:pt x="0" y="99"/>
                    <a:pt x="106" y="0"/>
                    <a:pt x="226" y="0"/>
                  </a:cubicBezTo>
                  <a:cubicBezTo>
                    <a:pt x="353" y="0"/>
                    <a:pt x="452" y="99"/>
                    <a:pt x="452" y="226"/>
                  </a:cubicBezTo>
                  <a:cubicBezTo>
                    <a:pt x="452" y="269"/>
                    <a:pt x="445" y="304"/>
                    <a:pt x="424" y="340"/>
                  </a:cubicBezTo>
                  <a:cubicBezTo>
                    <a:pt x="587" y="502"/>
                    <a:pt x="587" y="502"/>
                    <a:pt x="587" y="502"/>
                  </a:cubicBezTo>
                  <a:cubicBezTo>
                    <a:pt x="601" y="516"/>
                    <a:pt x="608" y="530"/>
                    <a:pt x="608" y="544"/>
                  </a:cubicBezTo>
                  <a:close/>
                  <a:moveTo>
                    <a:pt x="226" y="57"/>
                  </a:moveTo>
                  <a:lnTo>
                    <a:pt x="226" y="57"/>
                  </a:lnTo>
                  <a:cubicBezTo>
                    <a:pt x="134" y="57"/>
                    <a:pt x="56" y="127"/>
                    <a:pt x="56" y="226"/>
                  </a:cubicBezTo>
                  <a:cubicBezTo>
                    <a:pt x="56" y="318"/>
                    <a:pt x="134" y="396"/>
                    <a:pt x="226" y="396"/>
                  </a:cubicBezTo>
                  <a:cubicBezTo>
                    <a:pt x="325" y="396"/>
                    <a:pt x="396" y="318"/>
                    <a:pt x="396" y="226"/>
                  </a:cubicBezTo>
                  <a:cubicBezTo>
                    <a:pt x="396" y="127"/>
                    <a:pt x="325" y="57"/>
                    <a:pt x="226" y="57"/>
                  </a:cubicBezTo>
                  <a:close/>
                  <a:moveTo>
                    <a:pt x="325" y="255"/>
                  </a:moveTo>
                  <a:lnTo>
                    <a:pt x="325" y="255"/>
                  </a:lnTo>
                  <a:cubicBezTo>
                    <a:pt x="254" y="255"/>
                    <a:pt x="254" y="255"/>
                    <a:pt x="254" y="255"/>
                  </a:cubicBezTo>
                  <a:cubicBezTo>
                    <a:pt x="254" y="318"/>
                    <a:pt x="254" y="318"/>
                    <a:pt x="254" y="318"/>
                  </a:cubicBezTo>
                  <a:cubicBezTo>
                    <a:pt x="254" y="333"/>
                    <a:pt x="247" y="347"/>
                    <a:pt x="226" y="347"/>
                  </a:cubicBezTo>
                  <a:cubicBezTo>
                    <a:pt x="212" y="347"/>
                    <a:pt x="198" y="333"/>
                    <a:pt x="198" y="318"/>
                  </a:cubicBezTo>
                  <a:cubicBezTo>
                    <a:pt x="198" y="255"/>
                    <a:pt x="198" y="255"/>
                    <a:pt x="198" y="255"/>
                  </a:cubicBezTo>
                  <a:cubicBezTo>
                    <a:pt x="134" y="255"/>
                    <a:pt x="134" y="255"/>
                    <a:pt x="134" y="255"/>
                  </a:cubicBezTo>
                  <a:cubicBezTo>
                    <a:pt x="120" y="255"/>
                    <a:pt x="106" y="241"/>
                    <a:pt x="106" y="226"/>
                  </a:cubicBezTo>
                  <a:cubicBezTo>
                    <a:pt x="106" y="205"/>
                    <a:pt x="120" y="198"/>
                    <a:pt x="134" y="198"/>
                  </a:cubicBezTo>
                  <a:cubicBezTo>
                    <a:pt x="198" y="198"/>
                    <a:pt x="198" y="198"/>
                    <a:pt x="198" y="198"/>
                  </a:cubicBezTo>
                  <a:cubicBezTo>
                    <a:pt x="198" y="127"/>
                    <a:pt x="198" y="127"/>
                    <a:pt x="198" y="127"/>
                  </a:cubicBezTo>
                  <a:cubicBezTo>
                    <a:pt x="198" y="113"/>
                    <a:pt x="212" y="99"/>
                    <a:pt x="226" y="99"/>
                  </a:cubicBezTo>
                  <a:cubicBezTo>
                    <a:pt x="247" y="99"/>
                    <a:pt x="254" y="113"/>
                    <a:pt x="254" y="127"/>
                  </a:cubicBezTo>
                  <a:cubicBezTo>
                    <a:pt x="254" y="198"/>
                    <a:pt x="254" y="198"/>
                    <a:pt x="254" y="198"/>
                  </a:cubicBezTo>
                  <a:cubicBezTo>
                    <a:pt x="325" y="198"/>
                    <a:pt x="325" y="198"/>
                    <a:pt x="325" y="198"/>
                  </a:cubicBezTo>
                  <a:cubicBezTo>
                    <a:pt x="339" y="198"/>
                    <a:pt x="353" y="205"/>
                    <a:pt x="353" y="226"/>
                  </a:cubicBezTo>
                  <a:cubicBezTo>
                    <a:pt x="353" y="241"/>
                    <a:pt x="339" y="255"/>
                    <a:pt x="325" y="2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9" name="组合 8"/>
          <p:cNvGrpSpPr/>
          <p:nvPr userDrawn="1"/>
        </p:nvGrpSpPr>
        <p:grpSpPr>
          <a:xfrm>
            <a:off x="7055189" y="1700153"/>
            <a:ext cx="577036" cy="577246"/>
            <a:chOff x="5436096" y="1274820"/>
            <a:chExt cx="432833" cy="432834"/>
          </a:xfrm>
        </p:grpSpPr>
        <p:sp>
          <p:nvSpPr>
            <p:cNvPr id="25" name="椭圆 16"/>
            <p:cNvSpPr>
              <a:spLocks noChangeArrowheads="1"/>
            </p:cNvSpPr>
            <p:nvPr/>
          </p:nvSpPr>
          <p:spPr bwMode="auto">
            <a:xfrm>
              <a:off x="5436096" y="1274820"/>
              <a:ext cx="432833" cy="432834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1" name="Freeform 16"/>
            <p:cNvSpPr>
              <a:spLocks noChangeArrowheads="1"/>
            </p:cNvSpPr>
            <p:nvPr/>
          </p:nvSpPr>
          <p:spPr bwMode="auto">
            <a:xfrm>
              <a:off x="5554420" y="1377705"/>
              <a:ext cx="196183" cy="227065"/>
            </a:xfrm>
            <a:custGeom>
              <a:avLst/>
              <a:gdLst>
                <a:gd name="T0" fmla="*/ 58106390 w 475"/>
                <a:gd name="T1" fmla="*/ 71207247 h 552"/>
                <a:gd name="T2" fmla="*/ 58106390 w 475"/>
                <a:gd name="T3" fmla="*/ 71207247 h 552"/>
                <a:gd name="T4" fmla="*/ 54327993 w 475"/>
                <a:gd name="T5" fmla="*/ 71207247 h 552"/>
                <a:gd name="T6" fmla="*/ 54327993 w 475"/>
                <a:gd name="T7" fmla="*/ 0 h 552"/>
                <a:gd name="T8" fmla="*/ 58106390 w 475"/>
                <a:gd name="T9" fmla="*/ 0 h 552"/>
                <a:gd name="T10" fmla="*/ 61754124 w 475"/>
                <a:gd name="T11" fmla="*/ 3618618 h 552"/>
                <a:gd name="T12" fmla="*/ 61754124 w 475"/>
                <a:gd name="T13" fmla="*/ 67588630 h 552"/>
                <a:gd name="T14" fmla="*/ 58106390 w 475"/>
                <a:gd name="T15" fmla="*/ 71207247 h 552"/>
                <a:gd name="T16" fmla="*/ 7426131 w 475"/>
                <a:gd name="T17" fmla="*/ 67588630 h 552"/>
                <a:gd name="T18" fmla="*/ 7426131 w 475"/>
                <a:gd name="T19" fmla="*/ 67588630 h 552"/>
                <a:gd name="T20" fmla="*/ 7426131 w 475"/>
                <a:gd name="T21" fmla="*/ 63970012 h 552"/>
                <a:gd name="T22" fmla="*/ 13809846 w 475"/>
                <a:gd name="T23" fmla="*/ 63970012 h 552"/>
                <a:gd name="T24" fmla="*/ 21235977 w 475"/>
                <a:gd name="T25" fmla="*/ 56603721 h 552"/>
                <a:gd name="T26" fmla="*/ 13809846 w 475"/>
                <a:gd name="T27" fmla="*/ 49237429 h 552"/>
                <a:gd name="T28" fmla="*/ 7426131 w 475"/>
                <a:gd name="T29" fmla="*/ 49237429 h 552"/>
                <a:gd name="T30" fmla="*/ 7426131 w 475"/>
                <a:gd name="T31" fmla="*/ 42905028 h 552"/>
                <a:gd name="T32" fmla="*/ 13809846 w 475"/>
                <a:gd name="T33" fmla="*/ 42905028 h 552"/>
                <a:gd name="T34" fmla="*/ 21235977 w 475"/>
                <a:gd name="T35" fmla="*/ 35539095 h 552"/>
                <a:gd name="T36" fmla="*/ 13809846 w 475"/>
                <a:gd name="T37" fmla="*/ 28301860 h 552"/>
                <a:gd name="T38" fmla="*/ 7426131 w 475"/>
                <a:gd name="T39" fmla="*/ 28301860 h 552"/>
                <a:gd name="T40" fmla="*/ 7426131 w 475"/>
                <a:gd name="T41" fmla="*/ 21840403 h 552"/>
                <a:gd name="T42" fmla="*/ 13809846 w 475"/>
                <a:gd name="T43" fmla="*/ 21840403 h 552"/>
                <a:gd name="T44" fmla="*/ 21235977 w 475"/>
                <a:gd name="T45" fmla="*/ 14603167 h 552"/>
                <a:gd name="T46" fmla="*/ 13809846 w 475"/>
                <a:gd name="T47" fmla="*/ 7236876 h 552"/>
                <a:gd name="T48" fmla="*/ 7426131 w 475"/>
                <a:gd name="T49" fmla="*/ 7236876 h 552"/>
                <a:gd name="T50" fmla="*/ 7426131 w 475"/>
                <a:gd name="T51" fmla="*/ 3618618 h 552"/>
                <a:gd name="T52" fmla="*/ 11074226 w 475"/>
                <a:gd name="T53" fmla="*/ 0 h 552"/>
                <a:gd name="T54" fmla="*/ 50680259 w 475"/>
                <a:gd name="T55" fmla="*/ 0 h 552"/>
                <a:gd name="T56" fmla="*/ 50680259 w 475"/>
                <a:gd name="T57" fmla="*/ 71207247 h 552"/>
                <a:gd name="T58" fmla="*/ 11074226 w 475"/>
                <a:gd name="T59" fmla="*/ 71207247 h 552"/>
                <a:gd name="T60" fmla="*/ 7426131 w 475"/>
                <a:gd name="T61" fmla="*/ 67588630 h 552"/>
                <a:gd name="T62" fmla="*/ 17588243 w 475"/>
                <a:gd name="T63" fmla="*/ 14603167 h 552"/>
                <a:gd name="T64" fmla="*/ 17588243 w 475"/>
                <a:gd name="T65" fmla="*/ 14603167 h 552"/>
                <a:gd name="T66" fmla="*/ 13809846 w 475"/>
                <a:gd name="T67" fmla="*/ 18221785 h 552"/>
                <a:gd name="T68" fmla="*/ 3778036 w 475"/>
                <a:gd name="T69" fmla="*/ 18221785 h 552"/>
                <a:gd name="T70" fmla="*/ 0 w 475"/>
                <a:gd name="T71" fmla="*/ 14603167 h 552"/>
                <a:gd name="T72" fmla="*/ 3778036 w 475"/>
                <a:gd name="T73" fmla="*/ 10984909 h 552"/>
                <a:gd name="T74" fmla="*/ 13809846 w 475"/>
                <a:gd name="T75" fmla="*/ 10984909 h 552"/>
                <a:gd name="T76" fmla="*/ 17588243 w 475"/>
                <a:gd name="T77" fmla="*/ 14603167 h 552"/>
                <a:gd name="T78" fmla="*/ 3778036 w 475"/>
                <a:gd name="T79" fmla="*/ 31920478 h 552"/>
                <a:gd name="T80" fmla="*/ 3778036 w 475"/>
                <a:gd name="T81" fmla="*/ 31920478 h 552"/>
                <a:gd name="T82" fmla="*/ 13809846 w 475"/>
                <a:gd name="T83" fmla="*/ 31920478 h 552"/>
                <a:gd name="T84" fmla="*/ 17588243 w 475"/>
                <a:gd name="T85" fmla="*/ 35539095 h 552"/>
                <a:gd name="T86" fmla="*/ 13809846 w 475"/>
                <a:gd name="T87" fmla="*/ 39286770 h 552"/>
                <a:gd name="T88" fmla="*/ 3778036 w 475"/>
                <a:gd name="T89" fmla="*/ 39286770 h 552"/>
                <a:gd name="T90" fmla="*/ 0 w 475"/>
                <a:gd name="T91" fmla="*/ 35539095 h 552"/>
                <a:gd name="T92" fmla="*/ 3778036 w 475"/>
                <a:gd name="T93" fmla="*/ 31920478 h 552"/>
                <a:gd name="T94" fmla="*/ 3778036 w 475"/>
                <a:gd name="T95" fmla="*/ 52985462 h 552"/>
                <a:gd name="T96" fmla="*/ 3778036 w 475"/>
                <a:gd name="T97" fmla="*/ 52985462 h 552"/>
                <a:gd name="T98" fmla="*/ 13809846 w 475"/>
                <a:gd name="T99" fmla="*/ 52985462 h 552"/>
                <a:gd name="T100" fmla="*/ 17588243 w 475"/>
                <a:gd name="T101" fmla="*/ 56603721 h 552"/>
                <a:gd name="T102" fmla="*/ 13809846 w 475"/>
                <a:gd name="T103" fmla="*/ 60222338 h 552"/>
                <a:gd name="T104" fmla="*/ 3778036 w 475"/>
                <a:gd name="T105" fmla="*/ 60222338 h 552"/>
                <a:gd name="T106" fmla="*/ 0 w 475"/>
                <a:gd name="T107" fmla="*/ 56603721 h 552"/>
                <a:gd name="T108" fmla="*/ 3778036 w 475"/>
                <a:gd name="T109" fmla="*/ 52985462 h 552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0" t="0" r="r" b="b"/>
              <a:pathLst>
                <a:path w="475" h="552">
                  <a:moveTo>
                    <a:pt x="446" y="551"/>
                  </a:moveTo>
                  <a:lnTo>
                    <a:pt x="446" y="551"/>
                  </a:lnTo>
                  <a:cubicBezTo>
                    <a:pt x="417" y="551"/>
                    <a:pt x="417" y="551"/>
                    <a:pt x="417" y="551"/>
                  </a:cubicBezTo>
                  <a:cubicBezTo>
                    <a:pt x="417" y="0"/>
                    <a:pt x="417" y="0"/>
                    <a:pt x="417" y="0"/>
                  </a:cubicBezTo>
                  <a:cubicBezTo>
                    <a:pt x="446" y="0"/>
                    <a:pt x="446" y="0"/>
                    <a:pt x="446" y="0"/>
                  </a:cubicBezTo>
                  <a:cubicBezTo>
                    <a:pt x="460" y="0"/>
                    <a:pt x="474" y="14"/>
                    <a:pt x="474" y="28"/>
                  </a:cubicBezTo>
                  <a:cubicBezTo>
                    <a:pt x="474" y="523"/>
                    <a:pt x="474" y="523"/>
                    <a:pt x="474" y="523"/>
                  </a:cubicBezTo>
                  <a:cubicBezTo>
                    <a:pt x="474" y="537"/>
                    <a:pt x="460" y="551"/>
                    <a:pt x="446" y="551"/>
                  </a:cubicBezTo>
                  <a:close/>
                  <a:moveTo>
                    <a:pt x="57" y="523"/>
                  </a:moveTo>
                  <a:lnTo>
                    <a:pt x="57" y="523"/>
                  </a:lnTo>
                  <a:cubicBezTo>
                    <a:pt x="57" y="495"/>
                    <a:pt x="57" y="495"/>
                    <a:pt x="57" y="495"/>
                  </a:cubicBezTo>
                  <a:cubicBezTo>
                    <a:pt x="106" y="495"/>
                    <a:pt x="106" y="495"/>
                    <a:pt x="106" y="495"/>
                  </a:cubicBezTo>
                  <a:cubicBezTo>
                    <a:pt x="135" y="495"/>
                    <a:pt x="163" y="466"/>
                    <a:pt x="163" y="438"/>
                  </a:cubicBezTo>
                  <a:cubicBezTo>
                    <a:pt x="163" y="403"/>
                    <a:pt x="135" y="381"/>
                    <a:pt x="106" y="381"/>
                  </a:cubicBezTo>
                  <a:cubicBezTo>
                    <a:pt x="57" y="381"/>
                    <a:pt x="57" y="381"/>
                    <a:pt x="57" y="381"/>
                  </a:cubicBezTo>
                  <a:cubicBezTo>
                    <a:pt x="57" y="332"/>
                    <a:pt x="57" y="332"/>
                    <a:pt x="57" y="332"/>
                  </a:cubicBezTo>
                  <a:cubicBezTo>
                    <a:pt x="106" y="332"/>
                    <a:pt x="106" y="332"/>
                    <a:pt x="106" y="332"/>
                  </a:cubicBezTo>
                  <a:cubicBezTo>
                    <a:pt x="135" y="332"/>
                    <a:pt x="163" y="304"/>
                    <a:pt x="163" y="275"/>
                  </a:cubicBezTo>
                  <a:cubicBezTo>
                    <a:pt x="163" y="247"/>
                    <a:pt x="135" y="219"/>
                    <a:pt x="106" y="219"/>
                  </a:cubicBezTo>
                  <a:cubicBezTo>
                    <a:pt x="57" y="219"/>
                    <a:pt x="57" y="219"/>
                    <a:pt x="57" y="219"/>
                  </a:cubicBezTo>
                  <a:cubicBezTo>
                    <a:pt x="57" y="169"/>
                    <a:pt x="57" y="169"/>
                    <a:pt x="57" y="169"/>
                  </a:cubicBezTo>
                  <a:cubicBezTo>
                    <a:pt x="106" y="169"/>
                    <a:pt x="106" y="169"/>
                    <a:pt x="106" y="169"/>
                  </a:cubicBezTo>
                  <a:cubicBezTo>
                    <a:pt x="135" y="169"/>
                    <a:pt x="163" y="148"/>
                    <a:pt x="163" y="113"/>
                  </a:cubicBezTo>
                  <a:cubicBezTo>
                    <a:pt x="163" y="85"/>
                    <a:pt x="135" y="56"/>
                    <a:pt x="106" y="56"/>
                  </a:cubicBezTo>
                  <a:cubicBezTo>
                    <a:pt x="57" y="56"/>
                    <a:pt x="57" y="56"/>
                    <a:pt x="57" y="56"/>
                  </a:cubicBezTo>
                  <a:cubicBezTo>
                    <a:pt x="57" y="28"/>
                    <a:pt x="57" y="28"/>
                    <a:pt x="57" y="28"/>
                  </a:cubicBezTo>
                  <a:cubicBezTo>
                    <a:pt x="57" y="14"/>
                    <a:pt x="71" y="0"/>
                    <a:pt x="85" y="0"/>
                  </a:cubicBezTo>
                  <a:cubicBezTo>
                    <a:pt x="389" y="0"/>
                    <a:pt x="389" y="0"/>
                    <a:pt x="389" y="0"/>
                  </a:cubicBezTo>
                  <a:cubicBezTo>
                    <a:pt x="389" y="551"/>
                    <a:pt x="389" y="551"/>
                    <a:pt x="389" y="551"/>
                  </a:cubicBezTo>
                  <a:cubicBezTo>
                    <a:pt x="85" y="551"/>
                    <a:pt x="85" y="551"/>
                    <a:pt x="85" y="551"/>
                  </a:cubicBezTo>
                  <a:cubicBezTo>
                    <a:pt x="71" y="551"/>
                    <a:pt x="57" y="537"/>
                    <a:pt x="57" y="523"/>
                  </a:cubicBezTo>
                  <a:close/>
                  <a:moveTo>
                    <a:pt x="135" y="113"/>
                  </a:moveTo>
                  <a:lnTo>
                    <a:pt x="135" y="113"/>
                  </a:lnTo>
                  <a:cubicBezTo>
                    <a:pt x="135" y="134"/>
                    <a:pt x="120" y="141"/>
                    <a:pt x="106" y="141"/>
                  </a:cubicBezTo>
                  <a:cubicBezTo>
                    <a:pt x="29" y="141"/>
                    <a:pt x="29" y="141"/>
                    <a:pt x="29" y="141"/>
                  </a:cubicBezTo>
                  <a:cubicBezTo>
                    <a:pt x="15" y="141"/>
                    <a:pt x="0" y="134"/>
                    <a:pt x="0" y="113"/>
                  </a:cubicBezTo>
                  <a:cubicBezTo>
                    <a:pt x="0" y="99"/>
                    <a:pt x="15" y="85"/>
                    <a:pt x="29" y="85"/>
                  </a:cubicBezTo>
                  <a:cubicBezTo>
                    <a:pt x="106" y="85"/>
                    <a:pt x="106" y="85"/>
                    <a:pt x="106" y="85"/>
                  </a:cubicBezTo>
                  <a:cubicBezTo>
                    <a:pt x="120" y="85"/>
                    <a:pt x="135" y="99"/>
                    <a:pt x="135" y="113"/>
                  </a:cubicBezTo>
                  <a:close/>
                  <a:moveTo>
                    <a:pt x="29" y="247"/>
                  </a:moveTo>
                  <a:lnTo>
                    <a:pt x="29" y="247"/>
                  </a:lnTo>
                  <a:cubicBezTo>
                    <a:pt x="106" y="247"/>
                    <a:pt x="106" y="247"/>
                    <a:pt x="106" y="247"/>
                  </a:cubicBezTo>
                  <a:cubicBezTo>
                    <a:pt x="120" y="247"/>
                    <a:pt x="135" y="261"/>
                    <a:pt x="135" y="275"/>
                  </a:cubicBezTo>
                  <a:cubicBezTo>
                    <a:pt x="135" y="290"/>
                    <a:pt x="120" y="304"/>
                    <a:pt x="106" y="304"/>
                  </a:cubicBezTo>
                  <a:cubicBezTo>
                    <a:pt x="29" y="304"/>
                    <a:pt x="29" y="304"/>
                    <a:pt x="29" y="304"/>
                  </a:cubicBezTo>
                  <a:cubicBezTo>
                    <a:pt x="15" y="304"/>
                    <a:pt x="0" y="290"/>
                    <a:pt x="0" y="275"/>
                  </a:cubicBezTo>
                  <a:cubicBezTo>
                    <a:pt x="0" y="261"/>
                    <a:pt x="15" y="247"/>
                    <a:pt x="29" y="247"/>
                  </a:cubicBezTo>
                  <a:close/>
                  <a:moveTo>
                    <a:pt x="29" y="410"/>
                  </a:moveTo>
                  <a:lnTo>
                    <a:pt x="29" y="410"/>
                  </a:lnTo>
                  <a:cubicBezTo>
                    <a:pt x="106" y="410"/>
                    <a:pt x="106" y="410"/>
                    <a:pt x="106" y="410"/>
                  </a:cubicBezTo>
                  <a:cubicBezTo>
                    <a:pt x="120" y="410"/>
                    <a:pt x="135" y="417"/>
                    <a:pt x="135" y="438"/>
                  </a:cubicBezTo>
                  <a:cubicBezTo>
                    <a:pt x="135" y="452"/>
                    <a:pt x="120" y="466"/>
                    <a:pt x="106" y="466"/>
                  </a:cubicBezTo>
                  <a:cubicBezTo>
                    <a:pt x="29" y="466"/>
                    <a:pt x="29" y="466"/>
                    <a:pt x="29" y="466"/>
                  </a:cubicBezTo>
                  <a:cubicBezTo>
                    <a:pt x="15" y="466"/>
                    <a:pt x="0" y="452"/>
                    <a:pt x="0" y="438"/>
                  </a:cubicBezTo>
                  <a:cubicBezTo>
                    <a:pt x="0" y="417"/>
                    <a:pt x="15" y="410"/>
                    <a:pt x="29" y="41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4463238" y="1700153"/>
            <a:ext cx="577036" cy="577246"/>
            <a:chOff x="3491880" y="1274820"/>
            <a:chExt cx="432833" cy="432834"/>
          </a:xfrm>
        </p:grpSpPr>
        <p:sp>
          <p:nvSpPr>
            <p:cNvPr id="11" name="椭圆 16"/>
            <p:cNvSpPr>
              <a:spLocks noChangeArrowheads="1"/>
            </p:cNvSpPr>
            <p:nvPr/>
          </p:nvSpPr>
          <p:spPr bwMode="auto">
            <a:xfrm>
              <a:off x="3491880" y="1274820"/>
              <a:ext cx="432833" cy="432834"/>
            </a:xfrm>
            <a:prstGeom prst="ellipse">
              <a:avLst/>
            </a:prstGeom>
            <a:solidFill>
              <a:srgbClr val="1369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2" name="Freeform 75"/>
            <p:cNvSpPr>
              <a:spLocks noChangeArrowheads="1"/>
            </p:cNvSpPr>
            <p:nvPr/>
          </p:nvSpPr>
          <p:spPr bwMode="auto">
            <a:xfrm>
              <a:off x="3583864" y="1385879"/>
              <a:ext cx="248863" cy="210716"/>
            </a:xfrm>
            <a:custGeom>
              <a:avLst/>
              <a:gdLst>
                <a:gd name="T0" fmla="*/ 74657633 w 602"/>
                <a:gd name="T1" fmla="*/ 66362244 h 510"/>
                <a:gd name="T2" fmla="*/ 74657633 w 602"/>
                <a:gd name="T3" fmla="*/ 66362244 h 510"/>
                <a:gd name="T4" fmla="*/ 3654665 w 602"/>
                <a:gd name="T5" fmla="*/ 66362244 h 510"/>
                <a:gd name="T6" fmla="*/ 0 w 602"/>
                <a:gd name="T7" fmla="*/ 62711741 h 510"/>
                <a:gd name="T8" fmla="*/ 0 w 602"/>
                <a:gd name="T9" fmla="*/ 3650503 h 510"/>
                <a:gd name="T10" fmla="*/ 3654665 w 602"/>
                <a:gd name="T11" fmla="*/ 0 h 510"/>
                <a:gd name="T12" fmla="*/ 7308970 w 602"/>
                <a:gd name="T13" fmla="*/ 3650503 h 510"/>
                <a:gd name="T14" fmla="*/ 7308970 w 602"/>
                <a:gd name="T15" fmla="*/ 50717076 h 510"/>
                <a:gd name="T16" fmla="*/ 7308970 w 602"/>
                <a:gd name="T17" fmla="*/ 50717076 h 510"/>
                <a:gd name="T18" fmla="*/ 7308970 w 602"/>
                <a:gd name="T19" fmla="*/ 58930528 h 510"/>
                <a:gd name="T20" fmla="*/ 74657633 w 602"/>
                <a:gd name="T21" fmla="*/ 58930528 h 510"/>
                <a:gd name="T22" fmla="*/ 78442719 w 602"/>
                <a:gd name="T23" fmla="*/ 62711741 h 510"/>
                <a:gd name="T24" fmla="*/ 74657633 w 602"/>
                <a:gd name="T25" fmla="*/ 66362244 h 510"/>
                <a:gd name="T26" fmla="*/ 66434636 w 602"/>
                <a:gd name="T27" fmla="*/ 55280025 h 510"/>
                <a:gd name="T28" fmla="*/ 66434636 w 602"/>
                <a:gd name="T29" fmla="*/ 55280025 h 510"/>
                <a:gd name="T30" fmla="*/ 58995246 w 602"/>
                <a:gd name="T31" fmla="*/ 55280025 h 510"/>
                <a:gd name="T32" fmla="*/ 55340580 w 602"/>
                <a:gd name="T33" fmla="*/ 51629522 h 510"/>
                <a:gd name="T34" fmla="*/ 55340580 w 602"/>
                <a:gd name="T35" fmla="*/ 25814941 h 510"/>
                <a:gd name="T36" fmla="*/ 58995246 w 602"/>
                <a:gd name="T37" fmla="*/ 22164077 h 510"/>
                <a:gd name="T38" fmla="*/ 66434636 w 602"/>
                <a:gd name="T39" fmla="*/ 22164077 h 510"/>
                <a:gd name="T40" fmla="*/ 70089301 w 602"/>
                <a:gd name="T41" fmla="*/ 25814941 h 510"/>
                <a:gd name="T42" fmla="*/ 70089301 w 602"/>
                <a:gd name="T43" fmla="*/ 51629522 h 510"/>
                <a:gd name="T44" fmla="*/ 66434636 w 602"/>
                <a:gd name="T45" fmla="*/ 55280025 h 510"/>
                <a:gd name="T46" fmla="*/ 45159830 w 602"/>
                <a:gd name="T47" fmla="*/ 55280025 h 510"/>
                <a:gd name="T48" fmla="*/ 45159830 w 602"/>
                <a:gd name="T49" fmla="*/ 55280025 h 510"/>
                <a:gd name="T50" fmla="*/ 37850860 w 602"/>
                <a:gd name="T51" fmla="*/ 55280025 h 510"/>
                <a:gd name="T52" fmla="*/ 34065774 w 602"/>
                <a:gd name="T53" fmla="*/ 51629522 h 510"/>
                <a:gd name="T54" fmla="*/ 34065774 w 602"/>
                <a:gd name="T55" fmla="*/ 11082219 h 510"/>
                <a:gd name="T56" fmla="*/ 37850860 w 602"/>
                <a:gd name="T57" fmla="*/ 7431355 h 510"/>
                <a:gd name="T58" fmla="*/ 45159830 w 602"/>
                <a:gd name="T59" fmla="*/ 7431355 h 510"/>
                <a:gd name="T60" fmla="*/ 48814495 w 602"/>
                <a:gd name="T61" fmla="*/ 11082219 h 510"/>
                <a:gd name="T62" fmla="*/ 48814495 w 602"/>
                <a:gd name="T63" fmla="*/ 51629522 h 510"/>
                <a:gd name="T64" fmla="*/ 45159830 w 602"/>
                <a:gd name="T65" fmla="*/ 55280025 h 510"/>
                <a:gd name="T66" fmla="*/ 24929472 w 602"/>
                <a:gd name="T67" fmla="*/ 55280025 h 510"/>
                <a:gd name="T68" fmla="*/ 24929472 w 602"/>
                <a:gd name="T69" fmla="*/ 55280025 h 510"/>
                <a:gd name="T70" fmla="*/ 17489720 w 602"/>
                <a:gd name="T71" fmla="*/ 55280025 h 510"/>
                <a:gd name="T72" fmla="*/ 13835055 w 602"/>
                <a:gd name="T73" fmla="*/ 51629522 h 510"/>
                <a:gd name="T74" fmla="*/ 13835055 w 602"/>
                <a:gd name="T75" fmla="*/ 44198166 h 510"/>
                <a:gd name="T76" fmla="*/ 17489720 w 602"/>
                <a:gd name="T77" fmla="*/ 40547302 h 510"/>
                <a:gd name="T78" fmla="*/ 24929472 w 602"/>
                <a:gd name="T79" fmla="*/ 40547302 h 510"/>
                <a:gd name="T80" fmla="*/ 28583776 w 602"/>
                <a:gd name="T81" fmla="*/ 44198166 h 510"/>
                <a:gd name="T82" fmla="*/ 28583776 w 602"/>
                <a:gd name="T83" fmla="*/ 51629522 h 510"/>
                <a:gd name="T84" fmla="*/ 24929472 w 602"/>
                <a:gd name="T85" fmla="*/ 55280025 h 510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602" h="510">
                  <a:moveTo>
                    <a:pt x="572" y="509"/>
                  </a:moveTo>
                  <a:lnTo>
                    <a:pt x="572" y="509"/>
                  </a:lnTo>
                  <a:cubicBezTo>
                    <a:pt x="28" y="509"/>
                    <a:pt x="28" y="509"/>
                    <a:pt x="28" y="509"/>
                  </a:cubicBezTo>
                  <a:cubicBezTo>
                    <a:pt x="14" y="509"/>
                    <a:pt x="0" y="502"/>
                    <a:pt x="0" y="481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0" y="14"/>
                    <a:pt x="14" y="0"/>
                    <a:pt x="28" y="0"/>
                  </a:cubicBezTo>
                  <a:cubicBezTo>
                    <a:pt x="42" y="0"/>
                    <a:pt x="56" y="14"/>
                    <a:pt x="56" y="28"/>
                  </a:cubicBezTo>
                  <a:cubicBezTo>
                    <a:pt x="56" y="389"/>
                    <a:pt x="56" y="389"/>
                    <a:pt x="56" y="389"/>
                  </a:cubicBezTo>
                  <a:cubicBezTo>
                    <a:pt x="56" y="452"/>
                    <a:pt x="56" y="452"/>
                    <a:pt x="56" y="452"/>
                  </a:cubicBezTo>
                  <a:cubicBezTo>
                    <a:pt x="572" y="452"/>
                    <a:pt x="572" y="452"/>
                    <a:pt x="572" y="452"/>
                  </a:cubicBezTo>
                  <a:cubicBezTo>
                    <a:pt x="594" y="452"/>
                    <a:pt x="601" y="467"/>
                    <a:pt x="601" y="481"/>
                  </a:cubicBezTo>
                  <a:cubicBezTo>
                    <a:pt x="601" y="502"/>
                    <a:pt x="594" y="509"/>
                    <a:pt x="572" y="509"/>
                  </a:cubicBezTo>
                  <a:close/>
                  <a:moveTo>
                    <a:pt x="509" y="424"/>
                  </a:moveTo>
                  <a:lnTo>
                    <a:pt x="509" y="424"/>
                  </a:lnTo>
                  <a:cubicBezTo>
                    <a:pt x="452" y="424"/>
                    <a:pt x="452" y="424"/>
                    <a:pt x="452" y="424"/>
                  </a:cubicBezTo>
                  <a:cubicBezTo>
                    <a:pt x="438" y="424"/>
                    <a:pt x="424" y="417"/>
                    <a:pt x="424" y="396"/>
                  </a:cubicBezTo>
                  <a:cubicBezTo>
                    <a:pt x="424" y="198"/>
                    <a:pt x="424" y="198"/>
                    <a:pt x="424" y="198"/>
                  </a:cubicBezTo>
                  <a:cubicBezTo>
                    <a:pt x="424" y="184"/>
                    <a:pt x="438" y="170"/>
                    <a:pt x="452" y="170"/>
                  </a:cubicBezTo>
                  <a:cubicBezTo>
                    <a:pt x="509" y="170"/>
                    <a:pt x="509" y="170"/>
                    <a:pt x="509" y="170"/>
                  </a:cubicBezTo>
                  <a:cubicBezTo>
                    <a:pt x="523" y="170"/>
                    <a:pt x="537" y="184"/>
                    <a:pt x="537" y="198"/>
                  </a:cubicBezTo>
                  <a:cubicBezTo>
                    <a:pt x="537" y="396"/>
                    <a:pt x="537" y="396"/>
                    <a:pt x="537" y="396"/>
                  </a:cubicBezTo>
                  <a:cubicBezTo>
                    <a:pt x="537" y="417"/>
                    <a:pt x="523" y="424"/>
                    <a:pt x="509" y="424"/>
                  </a:cubicBezTo>
                  <a:close/>
                  <a:moveTo>
                    <a:pt x="346" y="424"/>
                  </a:moveTo>
                  <a:lnTo>
                    <a:pt x="346" y="424"/>
                  </a:lnTo>
                  <a:cubicBezTo>
                    <a:pt x="290" y="424"/>
                    <a:pt x="290" y="424"/>
                    <a:pt x="290" y="424"/>
                  </a:cubicBezTo>
                  <a:cubicBezTo>
                    <a:pt x="276" y="424"/>
                    <a:pt x="261" y="417"/>
                    <a:pt x="261" y="396"/>
                  </a:cubicBezTo>
                  <a:cubicBezTo>
                    <a:pt x="261" y="85"/>
                    <a:pt x="261" y="85"/>
                    <a:pt x="261" y="85"/>
                  </a:cubicBezTo>
                  <a:cubicBezTo>
                    <a:pt x="261" y="71"/>
                    <a:pt x="276" y="57"/>
                    <a:pt x="290" y="57"/>
                  </a:cubicBezTo>
                  <a:cubicBezTo>
                    <a:pt x="346" y="57"/>
                    <a:pt x="346" y="57"/>
                    <a:pt x="346" y="57"/>
                  </a:cubicBezTo>
                  <a:cubicBezTo>
                    <a:pt x="367" y="57"/>
                    <a:pt x="374" y="71"/>
                    <a:pt x="374" y="85"/>
                  </a:cubicBezTo>
                  <a:cubicBezTo>
                    <a:pt x="374" y="396"/>
                    <a:pt x="374" y="396"/>
                    <a:pt x="374" y="396"/>
                  </a:cubicBezTo>
                  <a:cubicBezTo>
                    <a:pt x="374" y="417"/>
                    <a:pt x="367" y="424"/>
                    <a:pt x="346" y="424"/>
                  </a:cubicBezTo>
                  <a:close/>
                  <a:moveTo>
                    <a:pt x="191" y="424"/>
                  </a:moveTo>
                  <a:lnTo>
                    <a:pt x="191" y="424"/>
                  </a:lnTo>
                  <a:cubicBezTo>
                    <a:pt x="134" y="424"/>
                    <a:pt x="134" y="424"/>
                    <a:pt x="134" y="424"/>
                  </a:cubicBezTo>
                  <a:cubicBezTo>
                    <a:pt x="113" y="424"/>
                    <a:pt x="106" y="417"/>
                    <a:pt x="106" y="396"/>
                  </a:cubicBezTo>
                  <a:cubicBezTo>
                    <a:pt x="106" y="339"/>
                    <a:pt x="106" y="339"/>
                    <a:pt x="106" y="339"/>
                  </a:cubicBezTo>
                  <a:cubicBezTo>
                    <a:pt x="106" y="325"/>
                    <a:pt x="113" y="311"/>
                    <a:pt x="134" y="311"/>
                  </a:cubicBezTo>
                  <a:cubicBezTo>
                    <a:pt x="191" y="311"/>
                    <a:pt x="191" y="311"/>
                    <a:pt x="191" y="311"/>
                  </a:cubicBezTo>
                  <a:cubicBezTo>
                    <a:pt x="205" y="311"/>
                    <a:pt x="219" y="325"/>
                    <a:pt x="219" y="339"/>
                  </a:cubicBezTo>
                  <a:cubicBezTo>
                    <a:pt x="219" y="396"/>
                    <a:pt x="219" y="396"/>
                    <a:pt x="219" y="396"/>
                  </a:cubicBezTo>
                  <a:cubicBezTo>
                    <a:pt x="219" y="417"/>
                    <a:pt x="205" y="424"/>
                    <a:pt x="191" y="424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  <p:grpSp>
        <p:nvGrpSpPr>
          <p:cNvPr id="12" name="组合 11"/>
          <p:cNvGrpSpPr/>
          <p:nvPr userDrawn="1"/>
        </p:nvGrpSpPr>
        <p:grpSpPr>
          <a:xfrm>
            <a:off x="5327222" y="1700153"/>
            <a:ext cx="577036" cy="577246"/>
            <a:chOff x="4139952" y="1274820"/>
            <a:chExt cx="432833" cy="432834"/>
          </a:xfrm>
        </p:grpSpPr>
        <p:sp>
          <p:nvSpPr>
            <p:cNvPr id="24" name="椭圆 16"/>
            <p:cNvSpPr>
              <a:spLocks noChangeArrowheads="1"/>
            </p:cNvSpPr>
            <p:nvPr/>
          </p:nvSpPr>
          <p:spPr bwMode="auto">
            <a:xfrm>
              <a:off x="4139952" y="1274820"/>
              <a:ext cx="432833" cy="432834"/>
            </a:xfrm>
            <a:prstGeom prst="ellipse">
              <a:avLst/>
            </a:prstGeom>
            <a:solidFill>
              <a:srgbClr val="3992DB"/>
            </a:solidFill>
            <a:ln>
              <a:noFill/>
            </a:ln>
          </p:spPr>
          <p:txBody>
            <a:bodyPr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lang="zh-CN" altLang="en-US">
                <a:solidFill>
                  <a:srgbClr val="FFFFFF"/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3" name="Freeform 84"/>
            <p:cNvSpPr>
              <a:spLocks noChangeArrowheads="1"/>
            </p:cNvSpPr>
            <p:nvPr/>
          </p:nvSpPr>
          <p:spPr bwMode="auto">
            <a:xfrm>
              <a:off x="4241546" y="1366806"/>
              <a:ext cx="248863" cy="248863"/>
            </a:xfrm>
            <a:custGeom>
              <a:avLst/>
              <a:gdLst>
                <a:gd name="T0" fmla="*/ 43332858 w 602"/>
                <a:gd name="T1" fmla="*/ 34979440 h 602"/>
                <a:gd name="T2" fmla="*/ 43332858 w 602"/>
                <a:gd name="T3" fmla="*/ 34979440 h 602"/>
                <a:gd name="T4" fmla="*/ 43332858 w 602"/>
                <a:gd name="T5" fmla="*/ 0 h 602"/>
                <a:gd name="T6" fmla="*/ 78442719 w 602"/>
                <a:gd name="T7" fmla="*/ 34979440 h 602"/>
                <a:gd name="T8" fmla="*/ 43332858 w 602"/>
                <a:gd name="T9" fmla="*/ 34979440 h 602"/>
                <a:gd name="T10" fmla="*/ 36023527 w 602"/>
                <a:gd name="T11" fmla="*/ 78442719 h 602"/>
                <a:gd name="T12" fmla="*/ 36023527 w 602"/>
                <a:gd name="T13" fmla="*/ 78442719 h 602"/>
                <a:gd name="T14" fmla="*/ 0 w 602"/>
                <a:gd name="T15" fmla="*/ 42419192 h 602"/>
                <a:gd name="T16" fmla="*/ 36023527 w 602"/>
                <a:gd name="T17" fmla="*/ 7308970 h 602"/>
                <a:gd name="T18" fmla="*/ 36023527 w 602"/>
                <a:gd name="T19" fmla="*/ 42419192 h 602"/>
                <a:gd name="T20" fmla="*/ 71002968 w 602"/>
                <a:gd name="T21" fmla="*/ 42419192 h 602"/>
                <a:gd name="T22" fmla="*/ 36023527 w 602"/>
                <a:gd name="T23" fmla="*/ 78442719 h 602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602" h="602">
                  <a:moveTo>
                    <a:pt x="332" y="268"/>
                  </a:moveTo>
                  <a:lnTo>
                    <a:pt x="332" y="268"/>
                  </a:lnTo>
                  <a:cubicBezTo>
                    <a:pt x="332" y="0"/>
                    <a:pt x="332" y="0"/>
                    <a:pt x="332" y="0"/>
                  </a:cubicBezTo>
                  <a:cubicBezTo>
                    <a:pt x="481" y="0"/>
                    <a:pt x="601" y="120"/>
                    <a:pt x="601" y="268"/>
                  </a:cubicBezTo>
                  <a:lnTo>
                    <a:pt x="332" y="268"/>
                  </a:lnTo>
                  <a:close/>
                  <a:moveTo>
                    <a:pt x="276" y="601"/>
                  </a:moveTo>
                  <a:lnTo>
                    <a:pt x="276" y="601"/>
                  </a:lnTo>
                  <a:cubicBezTo>
                    <a:pt x="120" y="601"/>
                    <a:pt x="0" y="480"/>
                    <a:pt x="0" y="325"/>
                  </a:cubicBezTo>
                  <a:cubicBezTo>
                    <a:pt x="0" y="176"/>
                    <a:pt x="120" y="56"/>
                    <a:pt x="276" y="56"/>
                  </a:cubicBezTo>
                  <a:cubicBezTo>
                    <a:pt x="276" y="325"/>
                    <a:pt x="276" y="325"/>
                    <a:pt x="276" y="325"/>
                  </a:cubicBezTo>
                  <a:cubicBezTo>
                    <a:pt x="544" y="325"/>
                    <a:pt x="544" y="325"/>
                    <a:pt x="544" y="325"/>
                  </a:cubicBezTo>
                  <a:cubicBezTo>
                    <a:pt x="544" y="480"/>
                    <a:pt x="424" y="601"/>
                    <a:pt x="276" y="60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wrap="none" lIns="34290" tIns="17145" rIns="34290" bIns="17145" anchor="ctr"/>
            <a:lstStyle/>
            <a:p>
              <a:endParaRPr 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0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605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760FBDFE-C587-4B4C-A407-44438C67B59E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5357" y="6351009"/>
            <a:ext cx="3959381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09254" y="6351009"/>
            <a:ext cx="2699578" cy="3168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ea"/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/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669777" y="581333"/>
            <a:ext cx="10850541" cy="64812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32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ea"/>
                <a:ea typeface="+mn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</a:p>
        </p:txBody>
      </p:sp>
      <p:sp>
        <p:nvSpPr>
          <p:cNvPr id="9" name="文本占位符 8"/>
          <p:cNvSpPr>
            <a:spLocks noGrp="1"/>
          </p:cNvSpPr>
          <p:nvPr>
            <p:ph type="body" idx="1"/>
          </p:nvPr>
        </p:nvSpPr>
        <p:spPr>
          <a:xfrm>
            <a:off x="669820" y="1508404"/>
            <a:ext cx="10850454" cy="4750044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zh-CN" altLang="en-US" dirty="0"/>
              <a:t>单击此处编辑正文</a:t>
            </a:r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  <a:p>
            <a:pPr lvl="0"/>
            <a:r>
              <a:rPr lang="zh-CN" altLang="en-US" dirty="0">
                <a:sym typeface="+mn-ea"/>
              </a:rPr>
              <a:t>单击此处编辑正文</a:t>
            </a:r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n-ea"/>
          <a:ea typeface="+mn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4pPr>
      <a:lvl5pPr marL="2056765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ea"/>
          <a:ea typeface="+mn-ea"/>
          <a:cs typeface="+mn-cs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521" y="274702"/>
            <a:ext cx="10971372" cy="1143265"/>
          </a:xfrm>
          <a:prstGeom prst="rect">
            <a:avLst/>
          </a:prstGeom>
        </p:spPr>
        <p:txBody>
          <a:bodyPr vert="horz" lIns="121917" tIns="60958" rIns="121917" bIns="60958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600572"/>
            <a:ext cx="10971372" cy="4527011"/>
          </a:xfrm>
          <a:prstGeom prst="rect">
            <a:avLst/>
          </a:prstGeom>
        </p:spPr>
        <p:txBody>
          <a:bodyPr vert="horz" lIns="121917" tIns="60958" rIns="121917" bIns="60958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521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2023/6/1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058" y="6357822"/>
            <a:ext cx="3860297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6463" y="6357822"/>
            <a:ext cx="2844430" cy="365210"/>
          </a:xfrm>
          <a:prstGeom prst="rect">
            <a:avLst/>
          </a:prstGeom>
        </p:spPr>
        <p:txBody>
          <a:bodyPr vert="horz" lIns="121917" tIns="60958" rIns="121917" bIns="60958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4300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»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9.xml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slideLayout" Target="../slideLayouts/slideLayout10.xml"/><Relationship Id="rId7" Type="http://schemas.openxmlformats.org/officeDocument/2006/relationships/image" Target="../media/image8.png"/><Relationship Id="rId2" Type="http://schemas.openxmlformats.org/officeDocument/2006/relationships/tags" Target="../tags/tag10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1.bin"/><Relationship Id="rId4" Type="http://schemas.openxmlformats.org/officeDocument/2006/relationships/notesSlide" Target="../notesSlides/notesSl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0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0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2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文本框 18"/>
          <p:cNvSpPr txBox="1"/>
          <p:nvPr/>
        </p:nvSpPr>
        <p:spPr>
          <a:xfrm>
            <a:off x="2325317" y="2637706"/>
            <a:ext cx="794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第</a:t>
            </a:r>
            <a:r>
              <a:rPr lang="en-US" altLang="zh-CN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10</a:t>
            </a:r>
            <a:r>
              <a:rPr lang="zh-CN" altLang="en-US" sz="54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思源黑体 CN Medium" panose="020B0600000000000000" pitchFamily="34" charset="-122"/>
              </a:rPr>
              <a:t>章 图像操作</a:t>
            </a:r>
            <a:endParaRPr lang="en-US" altLang="zh-CN" sz="5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思源黑体 CN Medium" panose="020B0600000000000000" pitchFamily="34" charset="-122"/>
            </a:endParaRP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>
          <a:xfrm>
            <a:off x="3862958" y="3861842"/>
            <a:ext cx="6192688" cy="430530"/>
          </a:xfrm>
          <a:prstGeom prst="rect">
            <a:avLst/>
          </a:prstGeom>
        </p:spPr>
        <p:txBody>
          <a:bodyPr vert="horz" lIns="121917" tIns="60958" rIns="121917" bIns="60958" rtlCol="0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zh-CN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《PHP</a:t>
            </a:r>
            <a:r>
              <a:rPr lang="zh-CN" altLang="en-US" sz="24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基础案例教程（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第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2</a:t>
            </a:r>
            <a:r>
              <a:rPr lang="zh-CN" altLang="en-US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版）</a:t>
            </a:r>
            <a:r>
              <a:rPr lang="en-US" altLang="zh-CN" sz="24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》</a:t>
            </a:r>
            <a:endParaRPr lang="zh-CN" altLang="en-US" sz="2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常见的图像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格式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1269554"/>
            <a:ext cx="10873208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图像格式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是指图像在计算机中存储的格式。对常见的图像格式有一定的了解，有助于在项目开发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中根据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图像的格式选择对应的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图像处理函数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14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JPEG 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通常用来存储照片或者具有丰富色彩和色彩层次的图像，使用了有损压缩。</a:t>
            </a:r>
            <a:endParaRPr lang="en-US" altLang="zh-CN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GIF 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用来存储包含文本、直线和单块颜色的图像，只有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256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色，支持有限的透明度和动画。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3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PNG 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无损压缩，支持透明度，如果保存细节丰富的照片体积会比较大。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4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WBMP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支持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位颜色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，在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WAP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手机里显示，但最终没有得到广泛应用。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5</a:t>
            </a:r>
            <a:r>
              <a:rPr lang="zh-CN" altLang="en-US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WebP</a:t>
            </a:r>
            <a:r>
              <a:rPr lang="en-US" altLang="zh-CN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同时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兼容有损压缩和无损压缩的图像文件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格式，压缩能力比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JPEG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强。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4001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846734" y="1911639"/>
            <a:ext cx="6668889" cy="456983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常见的图像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格式</a:t>
            </a:r>
          </a:p>
        </p:txBody>
      </p:sp>
      <p:sp>
        <p:nvSpPr>
          <p:cNvPr id="2" name="矩形 1"/>
          <p:cNvSpPr/>
          <p:nvPr/>
        </p:nvSpPr>
        <p:spPr>
          <a:xfrm>
            <a:off x="945840" y="1122353"/>
            <a:ext cx="1029714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提供了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gd_info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，它会返回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一个关联数组来描述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信息。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422798" y="1738948"/>
            <a:ext cx="6092825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Array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[GD Version] =&gt; bundled (2.1.0 compatible)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FreeType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Support] =&gt; 1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FreeType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Linkage] =&gt; with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freetype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[GIF Read Support] =&gt; 1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[GIF Create Support] =&gt; 1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[JPEG Support] =&gt; 1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[PNG Support] =&gt; 1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[WBMP Support] =&gt; 1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[XPM Support] =&gt; 1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[XBM Support] =&gt; 1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WebP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Support] =&gt; 1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[JIS-mapped Japanese Font Support] =&gt; </a:t>
            </a:r>
          </a:p>
          <a:p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02043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图像的常见操作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8"/>
          <p:cNvSpPr txBox="1"/>
          <p:nvPr/>
        </p:nvSpPr>
        <p:spPr>
          <a:xfrm>
            <a:off x="1386922" y="2941972"/>
            <a:ext cx="1734820" cy="9233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</a:t>
            </a:r>
            <a:endParaRPr lang="en-US" altLang="en-GB" sz="54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86401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图像的绘制方法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，能够完成图像的绘制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绘制图像快速入门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98452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绘制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图像快速入门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1269554"/>
            <a:ext cx="10297144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绘制图像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和在纸上绘画类似，基本的流程就是有一张画纸，然后在画纸上绘制各种图形，最后填充颜色完成作品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首先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创建一个画布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，它相当于绘画的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图纸。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然后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选取颜色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，相当于绘画时选择的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颜料。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接着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将画布背景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涂成白色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然后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画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一个红色的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圆形。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最后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输出图像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753285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7475" y="3706568"/>
            <a:ext cx="5823857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图像的基本操作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，能够完成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创建画布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、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处理颜色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和</a:t>
            </a:r>
            <a:r>
              <a:rPr lang="zh-CN" altLang="en-US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输出图像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291231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图像的基本操作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90764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图像的基本操作</a:t>
            </a:r>
          </a:p>
        </p:txBody>
      </p:sp>
      <p:sp>
        <p:nvSpPr>
          <p:cNvPr id="2" name="矩形 1"/>
          <p:cNvSpPr/>
          <p:nvPr/>
        </p:nvSpPr>
        <p:spPr>
          <a:xfrm>
            <a:off x="947108" y="1629594"/>
            <a:ext cx="1040468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有多种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创建图像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的方式，可以基于一个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已有的文件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创建，也可以直接创建一个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空白画布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。常用的创建画布的函数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0580495"/>
              </p:ext>
            </p:extLst>
          </p:nvPr>
        </p:nvGraphicFramePr>
        <p:xfrm>
          <a:off x="1280026" y="2781722"/>
          <a:ext cx="9738844" cy="331236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5506831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4232013">
                  <a:extLst>
                    <a:ext uri="{9D8B030D-6E8A-4147-A177-3AD203B41FA5}">
                      <a16:colId xmlns:a16="http://schemas.microsoft.com/office/drawing/2014/main" val="3758927501"/>
                    </a:ext>
                  </a:extLst>
                </a:gridCol>
              </a:tblGrid>
              <a:tr h="5520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resource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imagecreate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$width,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$height)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创建指定宽高的空白画布图像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resource imagecreatetruecolor(int $width, int $height 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创建指定宽高的真彩色空白画布图像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33692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resource imagecreatefromgif(string $filename)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从给定的文件路径创建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GIF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格式的图像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291551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resource imagecreatefromjpeg(string $filename)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从给定的文件路径创建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JPEG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格式的图像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93482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resource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imagecreatefrompng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(string $filename)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从给定的文件路径创建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PNG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格式的图像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625515"/>
                  </a:ext>
                </a:extLst>
              </a:tr>
            </a:tbl>
          </a:graphicData>
        </a:graphic>
      </p:graphicFrame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创建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画布</a:t>
            </a:r>
          </a:p>
        </p:txBody>
      </p:sp>
    </p:spTree>
    <p:extLst>
      <p:ext uri="{BB962C8B-B14F-4D97-AF65-F5344CB8AC3E}">
        <p14:creationId xmlns:p14="http://schemas.microsoft.com/office/powerpoint/2010/main" val="19893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图像的基本操作</a:t>
            </a:r>
          </a:p>
        </p:txBody>
      </p:sp>
      <p:sp>
        <p:nvSpPr>
          <p:cNvPr id="2" name="矩形 1"/>
          <p:cNvSpPr/>
          <p:nvPr/>
        </p:nvSpPr>
        <p:spPr>
          <a:xfrm>
            <a:off x="926067" y="1920291"/>
            <a:ext cx="1029714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创建一个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空白画布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时，需要设置画布的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宽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imagecreate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创建的画布仅支持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256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色，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imagecreatetruecolor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创建一个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真彩色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的画布，支持的色彩比较丰富，但不支持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GIF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已有的图像创建画布时，需要传递文件路径，根据图像格式调用对应的函数。例如，依据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格式的图像创建画布，则调用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imagecreatefrompng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函数。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1.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 创建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画布</a:t>
            </a:r>
          </a:p>
        </p:txBody>
      </p:sp>
    </p:spTree>
    <p:extLst>
      <p:ext uri="{BB962C8B-B14F-4D97-AF65-F5344CB8AC3E}">
        <p14:creationId xmlns:p14="http://schemas.microsoft.com/office/powerpoint/2010/main" val="3445177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图像的基本操作</a:t>
            </a:r>
          </a:p>
        </p:txBody>
      </p:sp>
      <p:sp>
        <p:nvSpPr>
          <p:cNvPr id="2" name="矩形 1"/>
          <p:cNvSpPr/>
          <p:nvPr/>
        </p:nvSpPr>
        <p:spPr>
          <a:xfrm>
            <a:off x="910932" y="1917626"/>
            <a:ext cx="10585176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好画布后，需要为画布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分配颜色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，常用分配颜色函数分别是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imagecolorallocate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imagecolorallocatealpha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处理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颜色</a:t>
            </a:r>
          </a:p>
        </p:txBody>
      </p:sp>
    </p:spTree>
    <p:extLst>
      <p:ext uri="{BB962C8B-B14F-4D97-AF65-F5344CB8AC3E}">
        <p14:creationId xmlns:p14="http://schemas.microsoft.com/office/powerpoint/2010/main" val="373573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图像的基本操作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处理颜色</a:t>
            </a:r>
          </a:p>
        </p:txBody>
      </p:sp>
      <p:sp>
        <p:nvSpPr>
          <p:cNvPr id="3" name="矩形 2"/>
          <p:cNvSpPr/>
          <p:nvPr/>
        </p:nvSpPr>
        <p:spPr>
          <a:xfrm>
            <a:off x="478582" y="1611810"/>
            <a:ext cx="413395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imagecolorallocate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622598" y="2205658"/>
            <a:ext cx="9649072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imagecolorallocate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用于为画布分配颜色，基本语法格式如下。</a:t>
            </a:r>
          </a:p>
        </p:txBody>
      </p:sp>
      <p:sp>
        <p:nvSpPr>
          <p:cNvPr id="6" name="矩形 5"/>
          <p:cNvSpPr/>
          <p:nvPr/>
        </p:nvSpPr>
        <p:spPr>
          <a:xfrm>
            <a:off x="918704" y="3933850"/>
            <a:ext cx="97850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画布。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red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$green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$blue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分别表示颜色的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RGB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值，其取值范围可以是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0~255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的整数或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0x00~0xFF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的十六进制数。</a:t>
            </a:r>
          </a:p>
        </p:txBody>
      </p:sp>
      <p:sp>
        <p:nvSpPr>
          <p:cNvPr id="8" name="矩形 7"/>
          <p:cNvSpPr/>
          <p:nvPr/>
        </p:nvSpPr>
        <p:spPr>
          <a:xfrm>
            <a:off x="1711510" y="2945044"/>
            <a:ext cx="8424936" cy="74806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2134766" y="3155664"/>
            <a:ext cx="78488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imagecolorallocate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(resource 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img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$red,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$green,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$blue)</a:t>
            </a:r>
          </a:p>
        </p:txBody>
      </p:sp>
    </p:spTree>
    <p:extLst>
      <p:ext uri="{BB962C8B-B14F-4D97-AF65-F5344CB8AC3E}">
        <p14:creationId xmlns:p14="http://schemas.microsoft.com/office/powerpoint/2010/main" val="2488073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15308" y="572758"/>
            <a:ext cx="4775842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学习目标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Target</a:t>
            </a:r>
            <a:endParaRPr lang="en-GB" altLang="zh-CN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1272806" y="2278645"/>
            <a:ext cx="9502920" cy="688075"/>
            <a:chOff x="978872" y="1800500"/>
            <a:chExt cx="5348341" cy="515937"/>
          </a:xfrm>
        </p:grpSpPr>
        <p:sp>
          <p:nvSpPr>
            <p:cNvPr id="81" name="Pentagon 3"/>
            <p:cNvSpPr/>
            <p:nvPr/>
          </p:nvSpPr>
          <p:spPr bwMode="auto">
            <a:xfrm>
              <a:off x="978872" y="1800500"/>
              <a:ext cx="5348341" cy="515937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熟悉</a:t>
              </a:r>
              <a:r>
                <a:rPr lang="en-US" altLang="zh-CN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PHP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图像基础知识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，能够开启</a:t>
              </a:r>
              <a:r>
                <a:rPr lang="en-US" altLang="zh-CN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GD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库扩展以及说出常见的图像格式</a:t>
              </a:r>
            </a:p>
          </p:txBody>
        </p:sp>
        <p:sp>
          <p:nvSpPr>
            <p:cNvPr id="82" name="MH_Others_1"/>
            <p:cNvSpPr/>
            <p:nvPr/>
          </p:nvSpPr>
          <p:spPr bwMode="auto">
            <a:xfrm>
              <a:off x="985222" y="1800500"/>
              <a:ext cx="82550" cy="515937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3" name="组合 82"/>
          <p:cNvGrpSpPr/>
          <p:nvPr/>
        </p:nvGrpSpPr>
        <p:grpSpPr>
          <a:xfrm>
            <a:off x="1272806" y="3304258"/>
            <a:ext cx="9502920" cy="685959"/>
            <a:chOff x="978872" y="2570437"/>
            <a:chExt cx="5321222" cy="514350"/>
          </a:xfrm>
        </p:grpSpPr>
        <p:sp>
          <p:nvSpPr>
            <p:cNvPr id="84" name="Pentagon 5"/>
            <p:cNvSpPr/>
            <p:nvPr/>
          </p:nvSpPr>
          <p:spPr bwMode="auto">
            <a:xfrm>
              <a:off x="978872" y="2570437"/>
              <a:ext cx="5321222" cy="514350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defRPr/>
              </a:pP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图像的常见操作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，能够在程序中绘制基本的图像</a:t>
              </a:r>
              <a:endPara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5" name="MH_Others_1"/>
            <p:cNvSpPr/>
            <p:nvPr/>
          </p:nvSpPr>
          <p:spPr bwMode="auto">
            <a:xfrm>
              <a:off x="985222" y="2570437"/>
              <a:ext cx="82550" cy="514350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  <p:grpSp>
        <p:nvGrpSpPr>
          <p:cNvPr id="86" name="组合 85"/>
          <p:cNvGrpSpPr/>
          <p:nvPr/>
        </p:nvGrpSpPr>
        <p:grpSpPr>
          <a:xfrm>
            <a:off x="1269052" y="4325889"/>
            <a:ext cx="9506674" cy="688079"/>
            <a:chOff x="978872" y="3338787"/>
            <a:chExt cx="5329548" cy="515940"/>
          </a:xfrm>
        </p:grpSpPr>
        <p:sp>
          <p:nvSpPr>
            <p:cNvPr id="87" name="Pentagon 6"/>
            <p:cNvSpPr/>
            <p:nvPr/>
          </p:nvSpPr>
          <p:spPr bwMode="auto">
            <a:xfrm>
              <a:off x="978872" y="3338789"/>
              <a:ext cx="5329548" cy="515938"/>
            </a:xfrm>
            <a:prstGeom prst="homePlat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lnSpc>
                  <a:spcPct val="120000"/>
                </a:lnSpc>
                <a:tabLst>
                  <a:tab pos="2071688" algn="l"/>
                </a:tabLst>
                <a:defRPr/>
              </a:pP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       掌握</a:t>
              </a:r>
              <a:r>
                <a:rPr lang="zh-CN" altLang="en-US" sz="2000" dirty="0">
                  <a:solidFill>
                    <a:srgbClr val="1369B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图像的高级处理</a:t>
              </a:r>
              <a:r>
                <a:rPr lang="zh-CN" altLang="en-US" sz="2000" dirty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，能够对图像进行叠加、缩放、过滤等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字魂58号-创中黑" panose="00000500000000000000" pitchFamily="2" charset="-122"/>
                </a:rPr>
                <a:t>处理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88" name="MH_Others_1"/>
            <p:cNvSpPr/>
            <p:nvPr/>
          </p:nvSpPr>
          <p:spPr bwMode="auto">
            <a:xfrm>
              <a:off x="985222" y="3338787"/>
              <a:ext cx="82550" cy="515938"/>
            </a:xfrm>
            <a:custGeom>
              <a:avLst/>
              <a:gdLst>
                <a:gd name="connsiteX0" fmla="*/ 0 w 3276600"/>
                <a:gd name="connsiteY0" fmla="*/ 6311900 h 6311900"/>
                <a:gd name="connsiteX1" fmla="*/ 0 w 3276600"/>
                <a:gd name="connsiteY1" fmla="*/ 0 h 6311900"/>
                <a:gd name="connsiteX2" fmla="*/ 3276600 w 3276600"/>
                <a:gd name="connsiteY2" fmla="*/ 0 h 6311900"/>
                <a:gd name="connsiteX0-1" fmla="*/ 0 w 0"/>
                <a:gd name="connsiteY0-2" fmla="*/ 6311900 h 6311900"/>
                <a:gd name="connsiteX1-3" fmla="*/ 0 w 0"/>
                <a:gd name="connsiteY1-4" fmla="*/ 0 h 63119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</a:cxnLst>
              <a:rect l="l" t="t" r="r" b="b"/>
              <a:pathLst>
                <a:path h="6311900">
                  <a:moveTo>
                    <a:pt x="0" y="6311900"/>
                  </a:moveTo>
                  <a:lnTo>
                    <a:pt x="0" y="0"/>
                  </a:lnTo>
                </a:path>
              </a:pathLst>
            </a:custGeom>
            <a:noFill/>
            <a:ln w="19050">
              <a:solidFill>
                <a:srgbClr val="1369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zh-CN" altLang="en-US" sz="2500">
                <a:solidFill>
                  <a:schemeClr val="bg1">
                    <a:lumMod val="50000"/>
                  </a:schemeClr>
                </a:solidFill>
                <a:latin typeface="Source Han Sans K Bold" panose="020B0800000000000000" pitchFamily="34" charset="-128"/>
                <a:ea typeface="Source Han Sans K Bold" panose="020B0800000000000000" pitchFamily="34" charset="-128"/>
                <a:sym typeface="Source Han Sans K Bold" panose="020B08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979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949994" y="3357786"/>
            <a:ext cx="9969748" cy="74806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图像的基本操作</a:t>
            </a:r>
          </a:p>
        </p:txBody>
      </p:sp>
      <p:sp>
        <p:nvSpPr>
          <p:cNvPr id="2" name="矩形 1"/>
          <p:cNvSpPr/>
          <p:nvPr/>
        </p:nvSpPr>
        <p:spPr>
          <a:xfrm>
            <a:off x="550590" y="4541852"/>
            <a:ext cx="1063750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alpha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用于设置颜色的透明度，其取值范围是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0~127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表示完全不透明，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127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表示全透明。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2. 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处理颜色</a:t>
            </a:r>
          </a:p>
        </p:txBody>
      </p:sp>
      <p:sp>
        <p:nvSpPr>
          <p:cNvPr id="3" name="矩形 2"/>
          <p:cNvSpPr/>
          <p:nvPr/>
        </p:nvSpPr>
        <p:spPr>
          <a:xfrm>
            <a:off x="406949" y="1665362"/>
            <a:ext cx="480721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266700"/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2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imagecolorallocatealpha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</a:p>
        </p:txBody>
      </p:sp>
      <p:sp>
        <p:nvSpPr>
          <p:cNvPr id="5" name="矩形 4"/>
          <p:cNvSpPr/>
          <p:nvPr/>
        </p:nvSpPr>
        <p:spPr>
          <a:xfrm>
            <a:off x="838622" y="2205799"/>
            <a:ext cx="1036915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imagecolorallocatealpha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用于为画布分配颜色，在设置颜色的同时可以指定颜色透明度，基本语法格式如下。</a:t>
            </a:r>
          </a:p>
        </p:txBody>
      </p:sp>
      <p:sp>
        <p:nvSpPr>
          <p:cNvPr id="6" name="矩形 5"/>
          <p:cNvSpPr/>
          <p:nvPr/>
        </p:nvSpPr>
        <p:spPr>
          <a:xfrm>
            <a:off x="949994" y="3547150"/>
            <a:ext cx="107291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imagecolorallocatealpha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(resource 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img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$red,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$green,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$blue,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$alpha)</a:t>
            </a:r>
          </a:p>
        </p:txBody>
      </p:sp>
    </p:spTree>
    <p:extLst>
      <p:ext uri="{BB962C8B-B14F-4D97-AF65-F5344CB8AC3E}">
        <p14:creationId xmlns:p14="http://schemas.microsoft.com/office/powerpoint/2010/main" val="2594893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图像的基本操作</a:t>
            </a:r>
          </a:p>
        </p:txBody>
      </p:sp>
      <p:sp>
        <p:nvSpPr>
          <p:cNvPr id="2" name="矩形 1"/>
          <p:cNvSpPr/>
          <p:nvPr/>
        </p:nvSpPr>
        <p:spPr>
          <a:xfrm>
            <a:off x="952998" y="1593188"/>
            <a:ext cx="10297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完成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图像制作后，可以将图像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直接输出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浏览器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中或者保存到指定的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文件路径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输出图像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表所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示。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08078"/>
              </p:ext>
            </p:extLst>
          </p:nvPr>
        </p:nvGraphicFramePr>
        <p:xfrm>
          <a:off x="1143691" y="2709714"/>
          <a:ext cx="9606704" cy="331236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6957265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2649439">
                  <a:extLst>
                    <a:ext uri="{9D8B030D-6E8A-4147-A177-3AD203B41FA5}">
                      <a16:colId xmlns:a16="http://schemas.microsoft.com/office/drawing/2014/main" val="3758927501"/>
                    </a:ext>
                  </a:extLst>
                </a:gridCol>
              </a:tblGrid>
              <a:tr h="55206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imagejpeg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(resource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[, string $filename [,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$quality =75]])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JPEG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格式的图像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imagegif(resource $img [, string $filename])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GIF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格式的图像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33692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imagepng(resource $img [, string $filename])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PNG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格式的图像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291551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imagewbmp(resource $img [, string $filename [, int $foreground]])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MP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格式的图像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93482"/>
                  </a:ext>
                </a:extLst>
              </a:tr>
              <a:tr h="552061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imagewebp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(resource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string $filename [,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$quality = 80])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输出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WebP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格式的图像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625515"/>
                  </a:ext>
                </a:extLst>
              </a:tr>
            </a:tbl>
          </a:graphicData>
        </a:graphic>
      </p:graphicFrame>
      <p:sp>
        <p:nvSpPr>
          <p:cNvPr id="5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输出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图像</a:t>
            </a:r>
          </a:p>
        </p:txBody>
      </p:sp>
    </p:spTree>
    <p:extLst>
      <p:ext uri="{BB962C8B-B14F-4D97-AF65-F5344CB8AC3E}">
        <p14:creationId xmlns:p14="http://schemas.microsoft.com/office/powerpoint/2010/main" val="663843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图像的基本操作</a:t>
            </a:r>
          </a:p>
        </p:txBody>
      </p:sp>
      <p:sp>
        <p:nvSpPr>
          <p:cNvPr id="2" name="矩形 1"/>
          <p:cNvSpPr/>
          <p:nvPr/>
        </p:nvSpPr>
        <p:spPr>
          <a:xfrm>
            <a:off x="908146" y="1845618"/>
            <a:ext cx="10875691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表示图像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资源，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通常是调用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imagecreate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函数或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imagecreatetruecolor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函数的返回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值。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$filename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表示文件的保存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路径。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参数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$quality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用于设置生成的图像质量，取值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范围为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0~100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表示质量最差，文件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最小；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100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表示质量最佳，文件最大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输出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图像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9306D3C-9F52-401B-9C5C-FC487218A515}"/>
              </a:ext>
            </a:extLst>
          </p:cNvPr>
          <p:cNvSpPr txBox="1"/>
          <p:nvPr/>
        </p:nvSpPr>
        <p:spPr>
          <a:xfrm>
            <a:off x="2016106" y="4990664"/>
            <a:ext cx="7734474" cy="133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调用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输出图像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函数前，需要使用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header()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发送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HTTP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响应头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给浏览器，告知输出内容的</a:t>
            </a:r>
            <a:r>
              <a:rPr lang="en-US" altLang="zh-CN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MIME</a:t>
            </a:r>
            <a:r>
              <a:rPr lang="zh-CN" altLang="en-US" sz="18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类型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，从而使浏览器正确解析图像。</a:t>
            </a:r>
          </a:p>
          <a:p>
            <a:pPr>
              <a:lnSpc>
                <a:spcPct val="150000"/>
              </a:lnSpc>
            </a:pP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7" name="矩形: 圆角 38">
            <a:extLst>
              <a:ext uri="{FF2B5EF4-FFF2-40B4-BE49-F238E27FC236}">
                <a16:creationId xmlns:a16="http://schemas.microsoft.com/office/drawing/2014/main" id="{67C83A7C-7D6F-4BDB-B121-E0F3184AF92D}"/>
              </a:ext>
            </a:extLst>
          </p:cNvPr>
          <p:cNvSpPr/>
          <p:nvPr/>
        </p:nvSpPr>
        <p:spPr>
          <a:xfrm>
            <a:off x="1571408" y="4869954"/>
            <a:ext cx="8484238" cy="115212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595959"/>
              </a:solidFill>
            </a:endParaRPr>
          </a:p>
        </p:txBody>
      </p:sp>
      <p:sp>
        <p:nvSpPr>
          <p:cNvPr id="8" name="流程图: 资料带 7">
            <a:extLst>
              <a:ext uri="{FF2B5EF4-FFF2-40B4-BE49-F238E27FC236}">
                <a16:creationId xmlns:a16="http://schemas.microsoft.com/office/drawing/2014/main" id="{4D24D15E-ACFA-45A5-A041-FD3CA10573ED}"/>
              </a:ext>
            </a:extLst>
          </p:cNvPr>
          <p:cNvSpPr/>
          <p:nvPr/>
        </p:nvSpPr>
        <p:spPr>
          <a:xfrm>
            <a:off x="1372418" y="4545709"/>
            <a:ext cx="775053" cy="504056"/>
          </a:xfrm>
          <a:prstGeom prst="flowChartPunchedTape">
            <a:avLst/>
          </a:prstGeom>
          <a:solidFill>
            <a:srgbClr val="1369B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Tip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53686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702718" y="3112042"/>
            <a:ext cx="8136904" cy="720080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图像的基本操作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1845618"/>
            <a:ext cx="10585176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创建画布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时，若要保留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PNG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格式图像的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透明通道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，则使用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imagesavealpha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函数进行相关的设置，基本语法格式如下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为图像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资源。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saveflag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表示是否保留透明通道，默认值为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false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，表示不保留透明通道，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true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表示保留透明通道。</a:t>
            </a: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3.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输出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图像</a:t>
            </a:r>
          </a:p>
        </p:txBody>
      </p:sp>
      <p:sp>
        <p:nvSpPr>
          <p:cNvPr id="3" name="矩形 2"/>
          <p:cNvSpPr/>
          <p:nvPr/>
        </p:nvSpPr>
        <p:spPr>
          <a:xfrm>
            <a:off x="2278782" y="3184050"/>
            <a:ext cx="8447806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imagesavealpha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(resource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bool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saveflag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62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基本形状的绘制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，能够根据实际需要绘制基本形状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10.2.3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绘制基本形状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2539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绘制基本形状</a:t>
            </a:r>
          </a:p>
        </p:txBody>
      </p:sp>
      <p:pic>
        <p:nvPicPr>
          <p:cNvPr id="5" name="Picture 7" descr="总结小人">
            <a:extLst>
              <a:ext uri="{FF2B5EF4-FFF2-40B4-BE49-F238E27FC236}">
                <a16:creationId xmlns:a16="http://schemas.microsoft.com/office/drawing/2014/main" id="{7702467B-8F29-4010-9BDC-696BBBB102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80" y="817612"/>
            <a:ext cx="3649663" cy="5924550"/>
          </a:xfrm>
          <a:prstGeom prst="rect">
            <a:avLst/>
          </a:prstGeom>
          <a:noFill/>
          <a:ln>
            <a:noFill/>
          </a:ln>
          <a:effectLst>
            <a:softEdge rad="317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组合 5">
            <a:extLst>
              <a:ext uri="{FF2B5EF4-FFF2-40B4-BE49-F238E27FC236}">
                <a16:creationId xmlns:a16="http://schemas.microsoft.com/office/drawing/2014/main" id="{F74E7DFB-3A3A-4445-BB3E-89C1A765B582}"/>
              </a:ext>
            </a:extLst>
          </p:cNvPr>
          <p:cNvGrpSpPr/>
          <p:nvPr/>
        </p:nvGrpSpPr>
        <p:grpSpPr bwMode="auto">
          <a:xfrm>
            <a:off x="4943077" y="2457042"/>
            <a:ext cx="5300215" cy="2412914"/>
            <a:chOff x="3403597" y="2421470"/>
            <a:chExt cx="5040490" cy="1931028"/>
          </a:xfrm>
        </p:grpSpPr>
        <p:sp>
          <p:nvSpPr>
            <p:cNvPr id="7" name="圆角矩形标注 11">
              <a:extLst>
                <a:ext uri="{FF2B5EF4-FFF2-40B4-BE49-F238E27FC236}">
                  <a16:creationId xmlns:a16="http://schemas.microsoft.com/office/drawing/2014/main" id="{1899F34E-F334-478C-9A81-1AD768803BF3}"/>
                </a:ext>
              </a:extLst>
            </p:cNvPr>
            <p:cNvSpPr/>
            <p:nvPr/>
          </p:nvSpPr>
          <p:spPr bwMode="auto">
            <a:xfrm rot="5400000">
              <a:off x="4958328" y="866739"/>
              <a:ext cx="1931028" cy="5040490"/>
            </a:xfrm>
            <a:prstGeom prst="wedgeRoundRectCallout">
              <a:avLst/>
            </a:prstGeom>
            <a:noFill/>
            <a:ln w="28575" cap="flat" cmpd="sng" algn="ctr">
              <a:solidFill>
                <a:schemeClr val="bg1">
                  <a:lumMod val="85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buFont typeface="Arial" panose="020B0604020202020204" pitchFamily="34" charset="0"/>
                <a:buNone/>
                <a:defRPr/>
              </a:pPr>
              <a:endParaRPr lang="zh-CN" altLang="en-US"/>
            </a:p>
          </p:txBody>
        </p:sp>
        <p:sp>
          <p:nvSpPr>
            <p:cNvPr id="8" name="矩形 5">
              <a:extLst>
                <a:ext uri="{FF2B5EF4-FFF2-40B4-BE49-F238E27FC236}">
                  <a16:creationId xmlns:a16="http://schemas.microsoft.com/office/drawing/2014/main" id="{403B0558-1D2D-49C4-A47E-431FB8E4E2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4295" y="2749508"/>
              <a:ext cx="4439098" cy="4287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>
                <a:lnSpc>
                  <a:spcPct val="150000"/>
                </a:lnSpc>
              </a:pP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3C24798A-6F6A-4436-834D-ECE1FE4B8380}"/>
              </a:ext>
            </a:extLst>
          </p:cNvPr>
          <p:cNvSpPr txBox="1"/>
          <p:nvPr/>
        </p:nvSpPr>
        <p:spPr>
          <a:xfrm>
            <a:off x="5245780" y="2637706"/>
            <a:ext cx="479328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绘制图像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时，无论多么复杂的图像都是由基本图形组成的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，例如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点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线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（矩形、圆）等。掌握了这些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基本图形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的绘制方法后，才能绘制出各种风格独特的图像。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421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绘制基本形状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30569"/>
              </p:ext>
            </p:extLst>
          </p:nvPr>
        </p:nvGraphicFramePr>
        <p:xfrm>
          <a:off x="917750" y="1557586"/>
          <a:ext cx="10585176" cy="4464496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368485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6216691">
                  <a:extLst>
                    <a:ext uri="{9D8B030D-6E8A-4147-A177-3AD203B41FA5}">
                      <a16:colId xmlns:a16="http://schemas.microsoft.com/office/drawing/2014/main" val="3758927501"/>
                    </a:ext>
                  </a:extLst>
                </a:gridCol>
              </a:tblGrid>
              <a:tr h="56593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97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imagesetpixel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(resource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$x,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$y,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$color)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在坐标（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$x, $y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）处使用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$color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$img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上绘制一个点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198596"/>
                  </a:ext>
                </a:extLst>
              </a:tr>
              <a:tr h="5997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imageline(resource $img, int $x1, int $y1, int $x2, int $y2, int $color)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从坐标（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y1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）到（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y2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）使用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$color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$img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上绘制一条线段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97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imagerectangle(resource $img, int $x1, int $y1, int $x2, int $y2, int $color)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$color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$img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上绘制一个矩形，其左上角坐标为（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y1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），右下角坐标为（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y2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33692"/>
                  </a:ext>
                </a:extLst>
              </a:tr>
              <a:tr h="5997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imagepolygon(resource $img, array $points, int $num_points , int $color)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$color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$img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上创建一个多边形，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$points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包含了多边形的各个顶点坐标，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$num_points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是顶点的总数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291551"/>
                  </a:ext>
                </a:extLst>
              </a:tr>
              <a:tr h="89966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imagearc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(resource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$cx,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$cy,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$w,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$h,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$s,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$e,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$color)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上绘制一个以坐标（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cx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cy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）为中心的椭圆弧。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$w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椭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圆弧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的宽度和高度，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$s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$e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表示起点和终点的角度。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°位于三点钟位置，以顺时针方向绘制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93482"/>
                  </a:ext>
                </a:extLst>
              </a:tr>
              <a:tr h="599779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imageellipse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(resource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$cx,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$cy,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$w,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$h,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$color)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上绘制一个以坐标（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$cx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$cy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）为中心的椭圆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w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椭圆的宽度和高度。若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$w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$h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相等，则为正圆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5625515"/>
                  </a:ext>
                </a:extLst>
              </a:tr>
            </a:tbl>
          </a:graphicData>
        </a:graphic>
      </p:graphicFrame>
      <p:sp>
        <p:nvSpPr>
          <p:cNvPr id="2" name="矩形 1"/>
          <p:cNvSpPr/>
          <p:nvPr/>
        </p:nvSpPr>
        <p:spPr>
          <a:xfrm>
            <a:off x="910630" y="947474"/>
            <a:ext cx="7560840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中，提供了许多绘制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基本图形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的函数。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7065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10.2.3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绘制基本形状</a:t>
            </a:r>
          </a:p>
        </p:txBody>
      </p:sp>
      <p:sp>
        <p:nvSpPr>
          <p:cNvPr id="5" name="矩形 4"/>
          <p:cNvSpPr/>
          <p:nvPr/>
        </p:nvSpPr>
        <p:spPr>
          <a:xfrm>
            <a:off x="694606" y="1053530"/>
            <a:ext cx="10297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为了实现在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绘制基本图形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图像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填充成指定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颜色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还提供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了一些函数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60072"/>
              </p:ext>
            </p:extLst>
          </p:nvPr>
        </p:nvGraphicFramePr>
        <p:xfrm>
          <a:off x="982638" y="1769272"/>
          <a:ext cx="10513168" cy="403678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338768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6174400">
                  <a:extLst>
                    <a:ext uri="{9D8B030D-6E8A-4147-A177-3AD203B41FA5}">
                      <a16:colId xmlns:a16="http://schemas.microsoft.com/office/drawing/2014/main" val="3758927501"/>
                    </a:ext>
                  </a:extLst>
                </a:gridCol>
              </a:tblGrid>
              <a:tr h="6466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6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imagefill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(resource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$x,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$y,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$color)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图像的坐标（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$x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$y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）处用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$color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色执行区域填充（即与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$x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$y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点颜色相同且相邻的点都会被填充）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198596"/>
                  </a:ext>
                </a:extLst>
              </a:tr>
              <a:tr h="646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imagefilledrectangle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(resource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$x1,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$y1,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$x2,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$y2,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$color)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$img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上绘制一个矩形并填充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$color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颜色，其左上角坐标为（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x1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y1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），右下角坐标为（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x2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y2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6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imagefilledpolygon(resource $img, array $points, int $num_points, int $color)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$img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上绘制一个多边形并填充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$color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$num_points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的值必须大于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3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33692"/>
                  </a:ext>
                </a:extLst>
              </a:tr>
              <a:tr h="80343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imagefilledarc(resource $img, int $cx, int $cy, int $w, int $h, int $s, int $e, int $color, int $style)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上绘制一个以坐标（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$cx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$cy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）中心的椭圆弧且填充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$color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$w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h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表示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椭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圆弧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的宽度和高度，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$s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e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起点和终点的角度，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$style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为圆弧的样式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291551"/>
                  </a:ext>
                </a:extLst>
              </a:tr>
              <a:tr h="64667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imagefilledellipse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(resource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$cx,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$cy,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$w,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$h,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$color)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在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上绘制一个以坐标（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$cx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$cy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）为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中心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椭圆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并填充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$color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颜色，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$w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$h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分别指定了椭圆的宽度和高度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7934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722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4" y="3706568"/>
            <a:ext cx="5823857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文本的绘制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，能够开发验证码、文字水印功能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10.2.4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绘制文本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5179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987857" y="2050844"/>
            <a:ext cx="8136904" cy="4259269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绘制文本</a:t>
            </a:r>
          </a:p>
        </p:txBody>
      </p:sp>
      <p:sp>
        <p:nvSpPr>
          <p:cNvPr id="2" name="矩形 1"/>
          <p:cNvSpPr/>
          <p:nvPr/>
        </p:nvSpPr>
        <p:spPr>
          <a:xfrm>
            <a:off x="2300030" y="2199985"/>
            <a:ext cx="6480720" cy="4054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3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array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imagettftext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</a:p>
          <a:p>
            <a:pPr indent="266700">
              <a:lnSpc>
                <a:spcPct val="13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resource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img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图像资源</a:t>
            </a:r>
          </a:p>
          <a:p>
            <a:pPr indent="266700">
              <a:lnSpc>
                <a:spcPct val="13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float $size, 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字体大小</a:t>
            </a:r>
          </a:p>
          <a:p>
            <a:pPr indent="266700">
              <a:lnSpc>
                <a:spcPct val="13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float $angel, 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文字倾斜角度</a:t>
            </a:r>
          </a:p>
          <a:p>
            <a:pPr indent="266700">
              <a:lnSpc>
                <a:spcPct val="13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$x, 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绘制位置的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x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坐标</a:t>
            </a:r>
          </a:p>
          <a:p>
            <a:pPr indent="266700">
              <a:lnSpc>
                <a:spcPct val="13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$y, 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绘制位置的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y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坐标</a:t>
            </a:r>
          </a:p>
          <a:p>
            <a:pPr indent="266700">
              <a:lnSpc>
                <a:spcPct val="13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$color, 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文字颜色</a:t>
            </a:r>
          </a:p>
          <a:p>
            <a:pPr indent="266700">
              <a:lnSpc>
                <a:spcPct val="13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 $</a:t>
            </a:r>
            <a:r>
              <a:rPr lang="en-US" altLang="zh-CN" sz="20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fontfile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 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字体文件路径</a:t>
            </a:r>
          </a:p>
          <a:p>
            <a:pPr indent="266700">
              <a:lnSpc>
                <a:spcPct val="13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string $text		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// 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文字内容</a:t>
            </a:r>
          </a:p>
          <a:p>
            <a:pPr indent="266700">
              <a:lnSpc>
                <a:spcPct val="13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);</a:t>
            </a:r>
          </a:p>
        </p:txBody>
      </p:sp>
      <p:sp>
        <p:nvSpPr>
          <p:cNvPr id="3" name="矩形 2"/>
          <p:cNvSpPr/>
          <p:nvPr/>
        </p:nvSpPr>
        <p:spPr>
          <a:xfrm>
            <a:off x="986422" y="977803"/>
            <a:ext cx="10297144" cy="961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绘制文本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通常用于开发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验证码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文字水印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等功能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imagettftext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用于将文字写入到图像中，基本语法格式如下。</a:t>
            </a:r>
          </a:p>
        </p:txBody>
      </p:sp>
    </p:spTree>
    <p:extLst>
      <p:ext uri="{BB962C8B-B14F-4D97-AF65-F5344CB8AC3E}">
        <p14:creationId xmlns:p14="http://schemas.microsoft.com/office/powerpoint/2010/main" val="3958286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671292" y="572758"/>
            <a:ext cx="3911746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章节概述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Summary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80" name="TextBox 35"/>
          <p:cNvSpPr txBox="1">
            <a:spLocks noChangeArrowheads="1"/>
          </p:cNvSpPr>
          <p:nvPr/>
        </p:nvSpPr>
        <p:spPr bwMode="auto">
          <a:xfrm>
            <a:off x="1009934" y="2108100"/>
            <a:ext cx="10269847" cy="196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 anchor="t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项目的开发中，经常会涉及对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图像的处理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，通常情况下，大多数人的第一个想法就是利用专业的制图软件（如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Photoshop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）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处理图像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但是，对于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一些需要即时处理的需求，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例如在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图像上叠加一张图像，对图像进行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缩放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等，这些需求直接由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程序来完成会更加方便。本章将针对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图像操作进行详细讲解。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10.2.4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绘制文本</a:t>
            </a:r>
          </a:p>
        </p:txBody>
      </p:sp>
      <p:sp>
        <p:nvSpPr>
          <p:cNvPr id="2" name="矩形 1"/>
          <p:cNvSpPr/>
          <p:nvPr/>
        </p:nvSpPr>
        <p:spPr>
          <a:xfrm>
            <a:off x="694606" y="1084887"/>
            <a:ext cx="10297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除了</a:t>
            </a:r>
            <a:r>
              <a:rPr lang="en-US" altLang="zh-CN" sz="2000" dirty="0" err="1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imagettftext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之外，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还提供了其他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绘制文本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54527"/>
              </p:ext>
            </p:extLst>
          </p:nvPr>
        </p:nvGraphicFramePr>
        <p:xfrm>
          <a:off x="910630" y="1845618"/>
          <a:ext cx="10513168" cy="342758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338767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6174401">
                  <a:extLst>
                    <a:ext uri="{9D8B030D-6E8A-4147-A177-3AD203B41FA5}">
                      <a16:colId xmlns:a16="http://schemas.microsoft.com/office/drawing/2014/main" val="3758927501"/>
                    </a:ext>
                  </a:extLst>
                </a:gridCol>
              </a:tblGrid>
              <a:tr h="43204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imagechar(resource $img, int $font, int $x, int $y, string $c, int $color)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将字符串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的第一个字符绘制在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$img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中，坐标为（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$x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$y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），颜色为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$color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，字体为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$font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198596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imagecharup(resource $img, int $font, int $x, int $y, string $c, int $color)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将字符串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的第一个字符垂直绘制在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中，坐标为（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$x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$y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），颜色为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$color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，字体为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$font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imagestring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(resource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$font,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$x,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$y, string $s,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$color)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将字符串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$s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绘制在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$img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中，其坐标为（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$x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$y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），颜色为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$color</a:t>
                      </a:r>
                      <a:r>
                        <a:rPr lang="zh-CN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，字体为</a:t>
                      </a: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$font 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33692"/>
                  </a:ext>
                </a:extLst>
              </a:tr>
              <a:tr h="748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imagestringup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(resource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$font,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$x,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$y, string $s,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$color)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将字符串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$s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垂直绘制在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中，其坐标为（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$x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$y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），颜色为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$color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，字体为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$font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291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529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图像的高级处理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4" name="TextBox 48"/>
          <p:cNvSpPr txBox="1"/>
          <p:nvPr/>
        </p:nvSpPr>
        <p:spPr>
          <a:xfrm>
            <a:off x="1386922" y="2941972"/>
            <a:ext cx="1734820" cy="9233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</a:t>
            </a:r>
            <a:endParaRPr lang="en-US" altLang="en-GB" sz="54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27548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图像叠加与缩放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，能够完成图像的叠加与缩放操作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10.3.1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图像叠加与缩放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3557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图像叠加与缩放</a:t>
            </a:r>
          </a:p>
        </p:txBody>
      </p:sp>
      <p:sp>
        <p:nvSpPr>
          <p:cNvPr id="2" name="矩形 1"/>
          <p:cNvSpPr/>
          <p:nvPr/>
        </p:nvSpPr>
        <p:spPr>
          <a:xfrm>
            <a:off x="975516" y="991984"/>
            <a:ext cx="10297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在项目开发中，为图像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添加水印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生成缩略图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都是很常见的功能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GD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中提供了许多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图像处理的函数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，可以实现这些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功能。</a:t>
            </a:r>
            <a:endParaRPr lang="zh-CN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956892"/>
              </p:ext>
            </p:extLst>
          </p:nvPr>
        </p:nvGraphicFramePr>
        <p:xfrm>
          <a:off x="975516" y="2129836"/>
          <a:ext cx="10448282" cy="3703428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687642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5760640">
                  <a:extLst>
                    <a:ext uri="{9D8B030D-6E8A-4147-A177-3AD203B41FA5}">
                      <a16:colId xmlns:a16="http://schemas.microsoft.com/office/drawing/2014/main" val="3758927501"/>
                    </a:ext>
                  </a:extLst>
                </a:gridCol>
              </a:tblGrid>
              <a:tr h="50787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9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imagecopy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(resource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dst_img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resource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src_img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dst_x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dst_y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src_x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src_y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src_w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src_h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src_img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</a:t>
                      </a:r>
                      <a:r>
                        <a:rPr lang="zh-CN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坐标（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src_x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src_y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）开始，宽度为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src_w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，高度为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src_h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的一部分复制到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dst_img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图像中坐标为（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dst_x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dst_y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）的位置上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509352"/>
                  </a:ext>
                </a:extLst>
              </a:tr>
              <a:tr h="10009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imagecopymerge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(resource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dst_img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resource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src_img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dst_x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dst_y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src_x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src_y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src_w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src_h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复制并合并图像，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pct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决定合并程度，其值范围是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sz="1600" kern="100" spc="-3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100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。当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=0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dst_img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中不显示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src_img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；当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=100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时，与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imagecopy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效果相同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198596"/>
                  </a:ext>
                </a:extLst>
              </a:tr>
              <a:tr h="1000998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imagecopymergegray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(resource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dst_img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resource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src_img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dst_x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dst_y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src_x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src_y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src_w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src_h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pct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此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</a:t>
                      </a:r>
                      <a:r>
                        <a:rPr lang="en-US" sz="1600" kern="100" dirty="0" err="1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imagecopymerge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()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类似，但在合并时会在复制前将目标像素转换为灰度级来保留原色度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149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图像叠加与缩放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133005"/>
              </p:ext>
            </p:extLst>
          </p:nvPr>
        </p:nvGraphicFramePr>
        <p:xfrm>
          <a:off x="975516" y="1485578"/>
          <a:ext cx="10448282" cy="3684530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4543626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5904656">
                  <a:extLst>
                    <a:ext uri="{9D8B030D-6E8A-4147-A177-3AD203B41FA5}">
                      <a16:colId xmlns:a16="http://schemas.microsoft.com/office/drawing/2014/main" val="3758927501"/>
                    </a:ext>
                  </a:extLst>
                </a:gridCol>
              </a:tblGrid>
              <a:tr h="5798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函数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功能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523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imagecopyresampled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(resource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dst_img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resource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src_img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dst_x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dst_y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src_x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src_y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dst_w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dst_h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src_w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src_h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src_img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从坐标（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src_x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src_y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）开始，宽度为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src_w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，高度为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src_h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的一部分复制到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dst_img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图像中坐标为（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dst_x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dst_y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且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宽度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dst_w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高度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dst_h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的位置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宽度和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高度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与复制部分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不同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，则会进行相应的收缩和拉伸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509352"/>
                  </a:ext>
                </a:extLst>
              </a:tr>
              <a:tr h="1552326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imagecopyresized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(resource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dst_img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resource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src_img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dst_x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dst_y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src_x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src_y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dst_w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dst_h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src_w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int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src_h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)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src_img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从坐标（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src_x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src_y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）开始，宽度为 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src_w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高度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src_h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的一部分复制到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dst_img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图像中坐标为（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dst_x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, 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dst_y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）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且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宽度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dst_w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高度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 err="1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dst_h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的位置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。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若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宽度和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高度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与复制部分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不同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，则会进行相应的收缩和拉伸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198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196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图像叠加与缩放</a:t>
            </a:r>
          </a:p>
        </p:txBody>
      </p:sp>
      <p:sp>
        <p:nvSpPr>
          <p:cNvPr id="2" name="矩形 1"/>
          <p:cNvSpPr/>
          <p:nvPr/>
        </p:nvSpPr>
        <p:spPr>
          <a:xfrm>
            <a:off x="622598" y="1845618"/>
            <a:ext cx="110172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实现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图像叠加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时，可以将图像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全部叠加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目标图像中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，也可以只将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局部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图像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叠加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目标图像中。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1"/>
          <p:cNvSpPr txBox="1"/>
          <p:nvPr>
            <p:custDataLst>
              <p:tags r:id="rId1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1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图像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叠加</a:t>
            </a:r>
          </a:p>
        </p:txBody>
      </p:sp>
      <p:pic>
        <p:nvPicPr>
          <p:cNvPr id="3074" name="Picture 2" descr="叠加图片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2958" y="2630782"/>
            <a:ext cx="3456384" cy="2847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8830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10.3.1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图像叠加与缩放</a:t>
            </a:r>
          </a:p>
        </p:txBody>
      </p:sp>
      <p:sp>
        <p:nvSpPr>
          <p:cNvPr id="2" name="矩形 1"/>
          <p:cNvSpPr/>
          <p:nvPr/>
        </p:nvSpPr>
        <p:spPr>
          <a:xfrm>
            <a:off x="918704" y="1752636"/>
            <a:ext cx="10297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程序开发中，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图像的缩放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首先要获取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原图的宽和高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，然后根据不同的需求选择不同的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缩放方式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，常用的图像缩放方式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5" name="1"/>
          <p:cNvSpPr txBox="1"/>
          <p:nvPr>
            <p:custDataLst>
              <p:tags r:id="rId2"/>
            </p:custDataLst>
          </p:nvPr>
        </p:nvSpPr>
        <p:spPr>
          <a:xfrm>
            <a:off x="918704" y="1123497"/>
            <a:ext cx="4002813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457200">
              <a:defRPr/>
            </a:pPr>
            <a:r>
              <a:rPr lang="en-US" altLang="zh-CN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2</a:t>
            </a:r>
            <a:r>
              <a:rPr lang="en-US" altLang="zh-CN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. </a:t>
            </a:r>
            <a:r>
              <a:rPr lang="zh-CN" altLang="en-US" b="1" kern="0" dirty="0" smtClean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图像</a:t>
            </a:r>
            <a:r>
              <a:rPr lang="zh-CN" altLang="en-US" b="1" kern="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缩放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3574926" y="2921450"/>
            <a:ext cx="4680520" cy="3523391"/>
            <a:chOff x="3574926" y="2921450"/>
            <a:chExt cx="4304538" cy="3240360"/>
          </a:xfrm>
        </p:grpSpPr>
        <p:graphicFrame>
          <p:nvGraphicFramePr>
            <p:cNvPr id="4" name="对象 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64107187"/>
                </p:ext>
              </p:extLst>
            </p:nvPr>
          </p:nvGraphicFramePr>
          <p:xfrm>
            <a:off x="3574926" y="2921450"/>
            <a:ext cx="4304538" cy="3240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124" name="Visio" r:id="rId5" imgW="6590430" imgH="4982024" progId="Visio.Drawing.11">
                    <p:embed/>
                  </p:oleObj>
                </mc:Choice>
                <mc:Fallback>
                  <p:oleObj name="Visio" r:id="rId5" imgW="6590430" imgH="4982024" progId="Visio.Drawing.11">
                    <p:embed/>
                    <p:pic>
                      <p:nvPicPr>
                        <p:cNvPr id="0" name="Object 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74926" y="2921450"/>
                          <a:ext cx="4304538" cy="3240360"/>
                        </a:xfrm>
                        <a:prstGeom prst="rect">
                          <a:avLst/>
                        </a:prstGeom>
                        <a:noFill/>
                        <a:extLst/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62958" y="4331972"/>
              <a:ext cx="3665719" cy="178816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808734" y="5971682"/>
              <a:ext cx="3836921" cy="1634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5137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图像过滤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，能够根据实际需要进行图像过滤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0" y="266995"/>
            <a:ext cx="4447459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过滤</a:t>
            </a:r>
          </a:p>
        </p:txBody>
      </p:sp>
    </p:spTree>
    <p:extLst>
      <p:ext uri="{BB962C8B-B14F-4D97-AF65-F5344CB8AC3E}">
        <p14:creationId xmlns:p14="http://schemas.microsoft.com/office/powerpoint/2010/main" val="30130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1143042" y="2205658"/>
            <a:ext cx="9920716" cy="3672408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图像过滤</a:t>
            </a:r>
          </a:p>
        </p:txBody>
      </p:sp>
      <p:sp>
        <p:nvSpPr>
          <p:cNvPr id="2" name="矩形 1"/>
          <p:cNvSpPr/>
          <p:nvPr/>
        </p:nvSpPr>
        <p:spPr>
          <a:xfrm>
            <a:off x="982638" y="992990"/>
            <a:ext cx="10297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不仅可以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绘制基本图形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，还可以对图像进行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例如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反色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浮雕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模糊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柔滑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等效果。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中的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imagefilter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可以对图像进行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，该函数的语法格式如下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306559" y="2379054"/>
            <a:ext cx="9901215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bool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imagefilter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</a:t>
            </a:r>
          </a:p>
          <a:p>
            <a:pPr indent="2667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resource $image,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图像资源</a:t>
            </a:r>
          </a:p>
          <a:p>
            <a:pPr indent="266700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filtertype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,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过滤类型</a:t>
            </a:r>
          </a:p>
          <a:p>
            <a:pPr indent="266700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$arg1, 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根据过滤类型</a:t>
            </a:r>
            <a:r>
              <a:rPr lang="zh-CN" altLang="en-US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确定其作用</a:t>
            </a:r>
            <a:endParaRPr lang="zh-CN" altLang="en-US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$arg2, 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根据过滤类型确定其作用</a:t>
            </a:r>
          </a:p>
          <a:p>
            <a:pPr indent="266700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$arg3, 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根据过滤类型确定其作用</a:t>
            </a:r>
          </a:p>
          <a:p>
            <a:pPr indent="266700">
              <a:lnSpc>
                <a:spcPct val="150000"/>
              </a:lnSpc>
            </a:pP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  </a:t>
            </a:r>
            <a:r>
              <a:rPr lang="en-US" altLang="zh-CN" sz="1800" dirty="0" err="1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int</a:t>
            </a: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$arg4	</a:t>
            </a:r>
            <a:r>
              <a:rPr lang="en-US" altLang="zh-CN" sz="18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  // </a:t>
            </a:r>
            <a:r>
              <a:rPr lang="zh-CN" altLang="en-US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根据过滤类型确定其作用</a:t>
            </a:r>
            <a:endParaRPr lang="en-US" altLang="zh-CN" sz="18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 indent="266700">
              <a:lnSpc>
                <a:spcPct val="150000"/>
              </a:lnSpc>
            </a:pPr>
            <a:r>
              <a:rPr lang="en-US" altLang="zh-CN" sz="18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0707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图像过滤</a:t>
            </a:r>
          </a:p>
        </p:txBody>
      </p:sp>
      <p:sp>
        <p:nvSpPr>
          <p:cNvPr id="2" name="矩形 1"/>
          <p:cNvSpPr/>
          <p:nvPr/>
        </p:nvSpPr>
        <p:spPr>
          <a:xfrm>
            <a:off x="694606" y="992555"/>
            <a:ext cx="1029714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66700"/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$</a:t>
            </a:r>
            <a:r>
              <a:rPr lang="en-US" altLang="zh-CN" sz="2000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filtertype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可以设置的值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如下。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73514"/>
              </p:ext>
            </p:extLst>
          </p:nvPr>
        </p:nvGraphicFramePr>
        <p:xfrm>
          <a:off x="1143690" y="1612139"/>
          <a:ext cx="9704043" cy="408076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2863284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6840759">
                  <a:extLst>
                    <a:ext uri="{9D8B030D-6E8A-4147-A177-3AD203B41FA5}">
                      <a16:colId xmlns:a16="http://schemas.microsoft.com/office/drawing/2014/main" val="3758927501"/>
                    </a:ext>
                  </a:extLst>
                </a:gridCol>
              </a:tblGrid>
              <a:tr h="5349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过滤类型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IMG_FILTER_NEGATE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反转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的颜色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460977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IMG_FILTER_GRAYSCALE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通过将红色、绿色、蓝色分量更改为其加权总和，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图像转换成灰度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055683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IMG_FILTER_BRIGHTNESS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改变图像的亮度，用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$arg1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设定亮度级别，取值范围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-255</a:t>
                      </a:r>
                      <a:r>
                        <a:rPr lang="en-US" sz="1600" kern="100" spc="-3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5591806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IMG_FILTER_CONTRAST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改变图像的对比度，用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$arg1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设定对比度级别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348417"/>
                  </a:ext>
                </a:extLst>
              </a:tr>
              <a:tr h="87126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IMG_FILTER_COLORIZE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用指定颜色转换图像，用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$arg1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$arg2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$arg3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red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blue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green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，取值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</a:t>
                      </a:r>
                      <a:r>
                        <a:rPr lang="en-US" sz="1600" kern="100" spc="-3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~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255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；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arg4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指定透明度，取值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范围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0~127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5349238"/>
                  </a:ext>
                </a:extLst>
              </a:tr>
              <a:tr h="534917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IMG_FILTER_EDGEDETECT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用边缘检测来突出图像的边缘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8922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33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4"/>
          <p:cNvSpPr txBox="1"/>
          <p:nvPr/>
        </p:nvSpPr>
        <p:spPr>
          <a:xfrm>
            <a:off x="837863" y="572758"/>
            <a:ext cx="3007988" cy="662532"/>
          </a:xfrm>
          <a:prstGeom prst="rect">
            <a:avLst/>
          </a:prstGeom>
        </p:spPr>
        <p:txBody>
          <a:bodyPr lIns="121917" tIns="60958" rIns="121917" bIns="60958" anchor="ctr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zh-CN" altLang="en-US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目录</a:t>
            </a:r>
            <a:r>
              <a:rPr lang="en-US" altLang="zh-CN" b="1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/</a:t>
            </a:r>
            <a:r>
              <a:rPr lang="en-US" altLang="zh-CN" sz="24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Contents</a:t>
            </a:r>
            <a:endParaRPr lang="en-GB" sz="2400" dirty="0">
              <a:solidFill>
                <a:srgbClr val="1369B2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grpSp>
        <p:nvGrpSpPr>
          <p:cNvPr id="45" name="组合 44"/>
          <p:cNvGrpSpPr/>
          <p:nvPr/>
        </p:nvGrpSpPr>
        <p:grpSpPr>
          <a:xfrm>
            <a:off x="3076022" y="2371853"/>
            <a:ext cx="1192190" cy="613062"/>
            <a:chOff x="2215144" y="982844"/>
            <a:chExt cx="1244730" cy="842780"/>
          </a:xfrm>
        </p:grpSpPr>
        <p:sp>
          <p:nvSpPr>
            <p:cNvPr id="46" name="平行四边形 45"/>
            <p:cNvSpPr/>
            <p:nvPr/>
          </p:nvSpPr>
          <p:spPr>
            <a:xfrm>
              <a:off x="2215144" y="982844"/>
              <a:ext cx="1120898" cy="842780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47" name="文本框 9"/>
            <p:cNvSpPr txBox="1"/>
            <p:nvPr/>
          </p:nvSpPr>
          <p:spPr>
            <a:xfrm>
              <a:off x="2393075" y="1005670"/>
              <a:ext cx="1066799" cy="8038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3069672" y="3335706"/>
            <a:ext cx="1192190" cy="618406"/>
            <a:chOff x="2215144" y="2026500"/>
            <a:chExt cx="1244730" cy="850129"/>
          </a:xfrm>
        </p:grpSpPr>
        <p:sp>
          <p:nvSpPr>
            <p:cNvPr id="49" name="平行四边形 48"/>
            <p:cNvSpPr/>
            <p:nvPr/>
          </p:nvSpPr>
          <p:spPr>
            <a:xfrm>
              <a:off x="2215144" y="2033848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0" name="文本框 10"/>
            <p:cNvSpPr txBox="1"/>
            <p:nvPr/>
          </p:nvSpPr>
          <p:spPr>
            <a:xfrm>
              <a:off x="2393075" y="2026500"/>
              <a:ext cx="1066799" cy="803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02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3059017" y="4327437"/>
            <a:ext cx="1192190" cy="614525"/>
            <a:chOff x="2215144" y="3084852"/>
            <a:chExt cx="1244730" cy="844793"/>
          </a:xfrm>
        </p:grpSpPr>
        <p:sp>
          <p:nvSpPr>
            <p:cNvPr id="52" name="平行四边形 51"/>
            <p:cNvSpPr/>
            <p:nvPr/>
          </p:nvSpPr>
          <p:spPr>
            <a:xfrm>
              <a:off x="2215144" y="3084852"/>
              <a:ext cx="1120898" cy="842781"/>
            </a:xfrm>
            <a:prstGeom prst="parallelogram">
              <a:avLst>
                <a:gd name="adj" fmla="val 48207"/>
              </a:avLst>
            </a:prstGeom>
            <a:solidFill>
              <a:srgbClr val="1369B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53" name="文本框 11"/>
            <p:cNvSpPr txBox="1"/>
            <p:nvPr/>
          </p:nvSpPr>
          <p:spPr>
            <a:xfrm>
              <a:off x="2393075" y="3125750"/>
              <a:ext cx="1066799" cy="8038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3981574" y="2349674"/>
            <a:ext cx="5142331" cy="613062"/>
            <a:chOff x="4315150" y="953426"/>
            <a:chExt cx="3857250" cy="540057"/>
          </a:xfrm>
        </p:grpSpPr>
        <p:sp>
          <p:nvSpPr>
            <p:cNvPr id="61" name="矩形 60"/>
            <p:cNvSpPr/>
            <p:nvPr/>
          </p:nvSpPr>
          <p:spPr>
            <a:xfrm>
              <a:off x="4841196" y="1036090"/>
              <a:ext cx="2827147" cy="344580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en-US" altLang="zh-CN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PHP</a:t>
              </a:r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图像基础知识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2" name="平行四边形 61"/>
            <p:cNvSpPr/>
            <p:nvPr/>
          </p:nvSpPr>
          <p:spPr>
            <a:xfrm>
              <a:off x="4315150" y="953426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3975224" y="3318880"/>
            <a:ext cx="5142331" cy="613062"/>
            <a:chOff x="4315150" y="1647579"/>
            <a:chExt cx="3857250" cy="540057"/>
          </a:xfrm>
        </p:grpSpPr>
        <p:sp>
          <p:nvSpPr>
            <p:cNvPr id="64" name="矩形 63"/>
            <p:cNvSpPr/>
            <p:nvPr/>
          </p:nvSpPr>
          <p:spPr>
            <a:xfrm>
              <a:off x="4841196" y="1730243"/>
              <a:ext cx="2827147" cy="332129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图像的常见操作</a:t>
              </a:r>
              <a:endPara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5" name="平行四边形 64"/>
            <p:cNvSpPr/>
            <p:nvPr/>
          </p:nvSpPr>
          <p:spPr>
            <a:xfrm>
              <a:off x="4315150" y="1647579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0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964569" y="4305784"/>
            <a:ext cx="5142331" cy="613062"/>
            <a:chOff x="4315150" y="2341731"/>
            <a:chExt cx="3857250" cy="540057"/>
          </a:xfrm>
        </p:grpSpPr>
        <p:sp>
          <p:nvSpPr>
            <p:cNvPr id="67" name="矩形 66"/>
            <p:cNvSpPr/>
            <p:nvPr/>
          </p:nvSpPr>
          <p:spPr>
            <a:xfrm>
              <a:off x="4841197" y="2424395"/>
              <a:ext cx="2827146" cy="331154"/>
            </a:xfrm>
            <a:prstGeom prst="rect">
              <a:avLst/>
            </a:prstGeom>
            <a:ln w="15875">
              <a:noFill/>
            </a:ln>
          </p:spPr>
          <p:txBody>
            <a:bodyPr wrap="square" lIns="68580" tIns="34290" rIns="68580" bIns="34290">
              <a:spAutoFit/>
            </a:bodyPr>
            <a:lstStyle/>
            <a:p>
              <a:r>
                <a:rPr lang="zh-CN" altLang="en-US" sz="2000" dirty="0" smtClean="0">
                  <a:solidFill>
                    <a:srgbClr val="59595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lt"/>
                </a:rPr>
                <a:t>图像的高级处理</a:t>
              </a:r>
              <a:endPara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8" name="平行四边形 67"/>
            <p:cNvSpPr/>
            <p:nvPr/>
          </p:nvSpPr>
          <p:spPr>
            <a:xfrm>
              <a:off x="4315150" y="2341731"/>
              <a:ext cx="3857250" cy="540057"/>
            </a:xfrm>
            <a:prstGeom prst="parallelogram">
              <a:avLst>
                <a:gd name="adj" fmla="val 48207"/>
              </a:avLst>
            </a:prstGeom>
            <a:noFill/>
            <a:ln w="158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68580" tIns="34290" rIns="68580" bIns="34290" rtlCol="0" anchor="ctr"/>
            <a:lstStyle/>
            <a:p>
              <a:endParaRPr lang="zh-CN" altLang="en-US" sz="210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17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10.3.2  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图像过滤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99EB765-3296-4251-958E-B4DE09C968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9233525"/>
              </p:ext>
            </p:extLst>
          </p:nvPr>
        </p:nvGraphicFramePr>
        <p:xfrm>
          <a:off x="1126654" y="1341562"/>
          <a:ext cx="9865096" cy="4103064"/>
        </p:xfrm>
        <a:graphic>
          <a:graphicData uri="http://schemas.openxmlformats.org/drawingml/2006/table">
            <a:tbl>
              <a:tblPr>
                <a:tableStyleId>{7DF18680-E054-41AD-8BC1-D1AEF772440D}</a:tableStyleId>
              </a:tblPr>
              <a:tblGrid>
                <a:gridCol w="3168352">
                  <a:extLst>
                    <a:ext uri="{9D8B030D-6E8A-4147-A177-3AD203B41FA5}">
                      <a16:colId xmlns:a16="http://schemas.microsoft.com/office/drawing/2014/main" val="4045703550"/>
                    </a:ext>
                  </a:extLst>
                </a:gridCol>
                <a:gridCol w="6696744">
                  <a:extLst>
                    <a:ext uri="{9D8B030D-6E8A-4147-A177-3AD203B41FA5}">
                      <a16:colId xmlns:a16="http://schemas.microsoft.com/office/drawing/2014/main" val="3758927501"/>
                    </a:ext>
                  </a:extLst>
                </a:gridCol>
              </a:tblGrid>
              <a:tr h="512883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过滤类型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600" b="1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说明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IMG_FILTER_EMBOSS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使图像浮雕化</a:t>
                      </a: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005978"/>
                  </a:ext>
                </a:extLst>
              </a:tr>
              <a:tr h="51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IMG_FILTER_GAUSSIAN_BLUR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高斯模糊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应用于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8509352"/>
                  </a:ext>
                </a:extLst>
              </a:tr>
              <a:tr h="51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IMG_FILTER_SELECTIVE_BLUR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将选择性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模糊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应用于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图像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198596"/>
                  </a:ext>
                </a:extLst>
              </a:tr>
              <a:tr h="51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IMG_FILTER_MEAN_REMOVAL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去除图像上的噪点并产生“粗糙”效果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IMG_FILTER_SMOOTH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使图像更柔滑，用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$arg1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设定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平滑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级别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8633692"/>
                  </a:ext>
                </a:extLst>
              </a:tr>
              <a:tr h="51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sz="1600" kern="10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IMG_FILTER_PIXELATE</a:t>
                      </a:r>
                      <a:endParaRPr lang="zh-CN" sz="1600" kern="10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对图像应用像素化效果，</a:t>
                      </a:r>
                      <a:r>
                        <a:rPr 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arg1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设置块大小，</a:t>
                      </a:r>
                      <a:r>
                        <a:rPr lang="en-US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$arg2</a:t>
                      </a:r>
                      <a:r>
                        <a:rPr lang="zh-CN" sz="1600" kern="100" dirty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像素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化效果</a:t>
                      </a:r>
                      <a:r>
                        <a:rPr 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模式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4291551"/>
                  </a:ext>
                </a:extLst>
              </a:tr>
              <a:tr h="512883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IMG_FILTER_SCATTER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对图像应用散射效果，</a:t>
                      </a: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$arg1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、</a:t>
                      </a: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$arg2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设置效果强度，</a:t>
                      </a:r>
                      <a:r>
                        <a:rPr lang="en-US" altLang="zh-CN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$arg3</a:t>
                      </a:r>
                      <a:r>
                        <a:rPr lang="zh-CN" altLang="en-US" sz="1600" kern="100" dirty="0" smtClean="0">
                          <a:solidFill>
                            <a:srgbClr val="595959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设置像素颜色</a:t>
                      </a:r>
                      <a:endParaRPr lang="zh-CN" sz="1600" kern="100" dirty="0">
                        <a:solidFill>
                          <a:srgbClr val="595959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68580" marR="68580" marT="0" marB="0" anchor="ctr"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7506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58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动手实践：在线相册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5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6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7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247793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掌握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在线相册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的开发，能够独立完成代码编写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9" name="椭圆 8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2174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动手实践：在线相册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1269554"/>
            <a:ext cx="10297144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在生活中，人们将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照片冲洗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出来后，通常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会放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入到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中，以便于更好地翻阅。而随着数码时代的到来，大多数人选择直接将照片保存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在计算机或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手机中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，或上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传到互联网中分享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在线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就是一种用于保存图像的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Web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应用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，用户可以在网站中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创建相册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上传图片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浏览图片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，或者将相册的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URL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地址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分享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给其他人浏览。</a:t>
            </a:r>
          </a:p>
        </p:txBody>
      </p:sp>
    </p:spTree>
    <p:extLst>
      <p:ext uri="{BB962C8B-B14F-4D97-AF65-F5344CB8AC3E}">
        <p14:creationId xmlns:p14="http://schemas.microsoft.com/office/powerpoint/2010/main" val="268940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动手实践：在线相册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1101928"/>
            <a:ext cx="1029714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在线相册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功能主要包括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创建相册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上传图片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排序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搜索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以及</a:t>
            </a:r>
            <a:r>
              <a:rPr lang="zh-CN" altLang="en-US" sz="2000" dirty="0" smtClean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浏览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相册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 smtClean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图片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功能。用户可以在一个相册中创建多个子相册，可以将图片设置为相册的封面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6774" y="2446438"/>
            <a:ext cx="7558050" cy="32433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2028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动手实践：在线相册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768" y="1413570"/>
            <a:ext cx="4696314" cy="36724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7283" y="1457530"/>
            <a:ext cx="5415856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9039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动手实践：在线相册</a:t>
            </a:r>
          </a:p>
        </p:txBody>
      </p:sp>
      <p:sp>
        <p:nvSpPr>
          <p:cNvPr id="3" name="矩形 2"/>
          <p:cNvSpPr/>
          <p:nvPr/>
        </p:nvSpPr>
        <p:spPr>
          <a:xfrm>
            <a:off x="910630" y="1053530"/>
            <a:ext cx="10441160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本项目的具体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开发需求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如下。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配置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虚拟主机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www.album.test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用于测试和运行项目。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最大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5MB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的图片上传，将图片保存到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，并提供一个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URL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来访问。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使用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MySQL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保存相册数据（相册结构、图片保存地址等）。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一个相册内可以创建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子相册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，默认最多支持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级嵌套，且能够限制最多层级数。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相册中显示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图片列表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时，为避免图片文件过大造成页面打开缓慢，只显示缩略图。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浏览图片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时，可以通过“上一张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“下一张</a:t>
            </a: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按钮切换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相册内的其他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图片。</a:t>
            </a: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支持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图片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的删除，在删除相册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时只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允许删除空相册。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相册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内的某张图片设置为相册封面。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文件名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来搜索相册中的图片。</a:t>
            </a:r>
          </a:p>
        </p:txBody>
      </p:sp>
    </p:spTree>
    <p:extLst>
      <p:ext uri="{BB962C8B-B14F-4D97-AF65-F5344CB8AC3E}">
        <p14:creationId xmlns:p14="http://schemas.microsoft.com/office/powerpoint/2010/main" val="127138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73F6908-92E7-4A91-863C-1B36143E8DCD}"/>
              </a:ext>
            </a:extLst>
          </p:cNvPr>
          <p:cNvSpPr txBox="1"/>
          <p:nvPr/>
        </p:nvSpPr>
        <p:spPr>
          <a:xfrm>
            <a:off x="1143691" y="333449"/>
            <a:ext cx="4807500" cy="439631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/>
            <a:r>
              <a:rPr lang="zh-CN" altLang="en-US" sz="2400" b="1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本章小结</a:t>
            </a:r>
          </a:p>
        </p:txBody>
      </p:sp>
      <p:sp>
        <p:nvSpPr>
          <p:cNvPr id="4" name="圆角矩形 26">
            <a:extLst>
              <a:ext uri="{FF2B5EF4-FFF2-40B4-BE49-F238E27FC236}">
                <a16:creationId xmlns:a16="http://schemas.microsoft.com/office/drawing/2014/main" id="{FB40132D-FEA4-4137-839F-407CBE609B3F}"/>
              </a:ext>
            </a:extLst>
          </p:cNvPr>
          <p:cNvSpPr/>
          <p:nvPr/>
        </p:nvSpPr>
        <p:spPr>
          <a:xfrm>
            <a:off x="1198880" y="1810385"/>
            <a:ext cx="9794240" cy="3059570"/>
          </a:xfrm>
          <a:prstGeom prst="roundRect">
            <a:avLst>
              <a:gd name="adj" fmla="val 0"/>
            </a:avLst>
          </a:prstGeom>
          <a:noFill/>
          <a:ln w="3175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200">
              <a:cs typeface="+mn-ea"/>
              <a:sym typeface="+mn-lt"/>
            </a:endParaRPr>
          </a:p>
        </p:txBody>
      </p:sp>
      <p:sp>
        <p:nvSpPr>
          <p:cNvPr id="5" name="TextBox 38">
            <a:extLst>
              <a:ext uri="{FF2B5EF4-FFF2-40B4-BE49-F238E27FC236}">
                <a16:creationId xmlns:a16="http://schemas.microsoft.com/office/drawing/2014/main" id="{814CCD3C-575E-4C15-89E6-3D4FA5A051F1}"/>
              </a:ext>
            </a:extLst>
          </p:cNvPr>
          <p:cNvSpPr txBox="1"/>
          <p:nvPr/>
        </p:nvSpPr>
        <p:spPr>
          <a:xfrm>
            <a:off x="1595500" y="2597170"/>
            <a:ext cx="9001000" cy="184665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本章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主要介绍了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的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图像处理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技术，首先介绍了</a:t>
            </a:r>
            <a:r>
              <a:rPr lang="en-US" altLang="zh-CN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GD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库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和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常见图像格式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，然后介绍了图像的一些常见操作，最后讲解了对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图像的高级处理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，包括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图像的叠加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、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缩放和过滤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。通过本章的学习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，大家应能够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熟练掌握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中</a:t>
            </a:r>
            <a:r>
              <a:rPr lang="zh-CN" altLang="en-US" sz="2000" dirty="0">
                <a:solidFill>
                  <a:srgbClr val="1369B2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基本绘图技术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，能够在实际项目中处理图像。</a:t>
            </a:r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12D02CBD-122C-4126-9C27-9F5A42D82327}"/>
              </a:ext>
            </a:extLst>
          </p:cNvPr>
          <p:cNvSpPr/>
          <p:nvPr/>
        </p:nvSpPr>
        <p:spPr>
          <a:xfrm>
            <a:off x="442023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本</a:t>
            </a: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248D732B-AEB5-4AF0-80CB-E49986E102F7}"/>
              </a:ext>
            </a:extLst>
          </p:cNvPr>
          <p:cNvSpPr/>
          <p:nvPr/>
        </p:nvSpPr>
        <p:spPr>
          <a:xfrm>
            <a:off x="513905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章</a:t>
            </a: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B0611DBD-A63B-4039-A64B-C5315892C467}"/>
              </a:ext>
            </a:extLst>
          </p:cNvPr>
          <p:cNvSpPr/>
          <p:nvPr/>
        </p:nvSpPr>
        <p:spPr>
          <a:xfrm>
            <a:off x="585787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小</a:t>
            </a: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7CAB7274-D61E-48A3-90F6-2DA430D6E3B7}"/>
              </a:ext>
            </a:extLst>
          </p:cNvPr>
          <p:cNvSpPr/>
          <p:nvPr/>
        </p:nvSpPr>
        <p:spPr>
          <a:xfrm>
            <a:off x="6576695" y="1401445"/>
            <a:ext cx="718820" cy="71882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结</a:t>
            </a:r>
          </a:p>
        </p:txBody>
      </p:sp>
    </p:spTree>
    <p:extLst>
      <p:ext uri="{BB962C8B-B14F-4D97-AF65-F5344CB8AC3E}">
        <p14:creationId xmlns:p14="http://schemas.microsoft.com/office/powerpoint/2010/main" val="3917308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3970118" y="3014256"/>
            <a:ext cx="6733001" cy="830997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pPr algn="l">
              <a:buClrTx/>
              <a:buSzTx/>
              <a:buFontTx/>
            </a:pPr>
            <a:r>
              <a:rPr lang="en-US" altLang="zh-CN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PHP</a:t>
            </a:r>
            <a:r>
              <a:rPr lang="zh-CN" altLang="en-US" sz="4800" b="1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图像基础知识</a:t>
            </a:r>
            <a:endParaRPr lang="zh-CN" altLang="en-US" sz="4800" b="1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2" name="TextBox 48"/>
          <p:cNvSpPr txBox="1"/>
          <p:nvPr/>
        </p:nvSpPr>
        <p:spPr>
          <a:xfrm>
            <a:off x="1386922" y="2941972"/>
            <a:ext cx="1734820" cy="923330"/>
          </a:xfrm>
          <a:prstGeom prst="rect">
            <a:avLst/>
          </a:prstGeom>
          <a:noFill/>
        </p:spPr>
        <p:txBody>
          <a:bodyPr wrap="square" lIns="91443" tIns="45720" rIns="91443" bIns="45720" rtlCol="0">
            <a:spAutoFit/>
          </a:bodyPr>
          <a:lstStyle/>
          <a:p>
            <a:r>
              <a:rPr lang="en-US" altLang="en-GB" sz="5400" b="1" dirty="0" smtClean="0">
                <a:solidFill>
                  <a:srgbClr val="FAFAFA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</a:t>
            </a:r>
            <a:endParaRPr lang="en-US" altLang="en-GB" sz="5400" b="1" dirty="0">
              <a:solidFill>
                <a:srgbClr val="FAFAFA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231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GD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库扩展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能够说出</a:t>
            </a:r>
            <a:r>
              <a:rPr lang="en-US" altLang="zh-CN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GD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库扩展的作用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GD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库扩展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0711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125193" y="3574506"/>
            <a:ext cx="5562301" cy="719384"/>
          </a:xfrm>
          <a:prstGeom prst="rect">
            <a:avLst/>
          </a:prstGeom>
          <a:solidFill>
            <a:srgbClr val="F2F2F2"/>
          </a:solidFill>
        </p:spPr>
        <p:txBody>
          <a:bodyPr wrap="square" rtlCol="0" anchor="ctr">
            <a:noAutofit/>
          </a:bodyPr>
          <a:lstStyle/>
          <a:p>
            <a:endParaRPr lang="zh-CN" altLang="en-US" sz="200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GD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库扩展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1269554"/>
            <a:ext cx="102971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库扩展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处理图像的扩展库，它提供了一系列用来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处理图像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的函数，这些函数可以实现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验证码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、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缩略图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和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水印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等功能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endParaRPr lang="zh-CN" altLang="en-US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在</a:t>
            </a:r>
            <a:r>
              <a:rPr lang="en-US" altLang="zh-CN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中，要想使用</a:t>
            </a:r>
            <a:r>
              <a:rPr lang="en-US" altLang="zh-CN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GD</a:t>
            </a:r>
            <a:r>
              <a:rPr lang="zh-CN" altLang="en-US" sz="2000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库扩展</a:t>
            </a: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，需要先开启该扩展</a:t>
            </a:r>
            <a:r>
              <a:rPr lang="zh-CN" altLang="en-US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。</a:t>
            </a:r>
            <a:endParaRPr lang="en-US" altLang="zh-CN" sz="2000" dirty="0" smtClean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4640063" y="3645818"/>
            <a:ext cx="2099742" cy="4996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000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extension=gd2</a:t>
            </a:r>
            <a:endParaRPr lang="en-US" altLang="zh-CN" sz="2000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86453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10.1.1  GD</a:t>
            </a:r>
            <a:r>
              <a:rPr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库扩展</a:t>
            </a:r>
          </a:p>
        </p:txBody>
      </p:sp>
      <p:sp>
        <p:nvSpPr>
          <p:cNvPr id="2" name="矩形 1"/>
          <p:cNvSpPr/>
          <p:nvPr/>
        </p:nvSpPr>
        <p:spPr>
          <a:xfrm>
            <a:off x="910630" y="1269554"/>
            <a:ext cx="102971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通过</a:t>
            </a:r>
            <a:r>
              <a:rPr lang="en-US" altLang="zh-CN" dirty="0" err="1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phpinfo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()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函数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查看</a:t>
            </a:r>
            <a:r>
              <a:rPr lang="en-US" altLang="zh-CN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GD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库扩展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是否开启</a:t>
            </a: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</a:rPr>
              <a:t>成功。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2998" y="1989634"/>
            <a:ext cx="3024336" cy="414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398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1574172E-A3D8-43AB-9E82-549DB9FB48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" y="2215515"/>
            <a:ext cx="2797810" cy="3898265"/>
          </a:xfrm>
          <a:prstGeom prst="rect">
            <a:avLst/>
          </a:prstGeom>
        </p:spPr>
      </p:pic>
      <p:sp>
        <p:nvSpPr>
          <p:cNvPr id="7" name="椭圆形标注 12">
            <a:extLst>
              <a:ext uri="{FF2B5EF4-FFF2-40B4-BE49-F238E27FC236}">
                <a16:creationId xmlns:a16="http://schemas.microsoft.com/office/drawing/2014/main" id="{7B390C9A-D5FF-47D1-B4B4-0199AF6B48D8}"/>
              </a:ext>
            </a:extLst>
          </p:cNvPr>
          <p:cNvSpPr/>
          <p:nvPr/>
        </p:nvSpPr>
        <p:spPr>
          <a:xfrm>
            <a:off x="2968625" y="1560195"/>
            <a:ext cx="2071370" cy="1493520"/>
          </a:xfrm>
          <a:prstGeom prst="wedgeEllipseCallout">
            <a:avLst/>
          </a:prstGeom>
          <a:solidFill>
            <a:schemeClr val="bg1">
              <a:lumMod val="85000"/>
            </a:schemeClr>
          </a:solidFill>
          <a:ln>
            <a:solidFill>
              <a:srgbClr val="00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 </a:t>
            </a:r>
          </a:p>
        </p:txBody>
      </p:sp>
      <p:sp>
        <p:nvSpPr>
          <p:cNvPr id="9" name="TextBox 35">
            <a:extLst>
              <a:ext uri="{FF2B5EF4-FFF2-40B4-BE49-F238E27FC236}">
                <a16:creationId xmlns:a16="http://schemas.microsoft.com/office/drawing/2014/main" id="{D9A8924D-E4E3-41DB-9F07-89CCE28E2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7390" y="1638300"/>
            <a:ext cx="1606550" cy="1228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sz="2000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先定一个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小目标！</a:t>
            </a:r>
          </a:p>
        </p:txBody>
      </p:sp>
      <p:sp>
        <p:nvSpPr>
          <p:cNvPr id="12" name="TextBox 35">
            <a:extLst>
              <a:ext uri="{FF2B5EF4-FFF2-40B4-BE49-F238E27FC236}">
                <a16:creationId xmlns:a16="http://schemas.microsoft.com/office/drawing/2014/main" id="{88A2767E-6F2C-4E24-978D-C8C7F5710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5965" y="3706568"/>
            <a:ext cx="5429568" cy="1165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121917" tIns="60958" rIns="121917" bIns="60958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zh-CN" altLang="en-US" dirty="0" smtClean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熟悉</a:t>
            </a:r>
            <a:r>
              <a:rPr lang="zh-CN" altLang="en-US" dirty="0">
                <a:solidFill>
                  <a:srgbClr val="1369B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常见图像格式</a:t>
            </a:r>
            <a:r>
              <a:rPr lang="zh-CN" altLang="en-US" dirty="0">
                <a:solidFill>
                  <a:srgbClr val="595959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字魂58号-创中黑" panose="00000500000000000000" pitchFamily="2" charset="-122"/>
              </a:rPr>
              <a:t>，能够说出常见图像格式的特点</a:t>
            </a:r>
            <a:endParaRPr lang="zh-CN" altLang="en-US" dirty="0">
              <a:solidFill>
                <a:srgbClr val="595959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3617D419-9079-4D1F-99BA-23638A3FE48F}"/>
              </a:ext>
            </a:extLst>
          </p:cNvPr>
          <p:cNvGrpSpPr/>
          <p:nvPr/>
        </p:nvGrpSpPr>
        <p:grpSpPr>
          <a:xfrm>
            <a:off x="5379720" y="3885848"/>
            <a:ext cx="405130" cy="405130"/>
            <a:chOff x="8881" y="4685"/>
            <a:chExt cx="638" cy="638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7644041C-FD8B-4B62-94FA-4226E308886B}"/>
                </a:ext>
              </a:extLst>
            </p:cNvPr>
            <p:cNvSpPr/>
            <p:nvPr/>
          </p:nvSpPr>
          <p:spPr>
            <a:xfrm>
              <a:off x="8881" y="4685"/>
              <a:ext cx="638" cy="63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BDC457E5-245E-48A8-8165-3C32BA3775C2}"/>
                </a:ext>
              </a:extLst>
            </p:cNvPr>
            <p:cNvSpPr/>
            <p:nvPr/>
          </p:nvSpPr>
          <p:spPr>
            <a:xfrm>
              <a:off x="8946" y="4750"/>
              <a:ext cx="508" cy="50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Title 1"/>
          <p:cNvSpPr txBox="1"/>
          <p:nvPr/>
        </p:nvSpPr>
        <p:spPr>
          <a:xfrm>
            <a:off x="1143691" y="266995"/>
            <a:ext cx="3895536" cy="506086"/>
          </a:xfrm>
          <a:prstGeom prst="rect">
            <a:avLst/>
          </a:prstGeom>
        </p:spPr>
        <p:txBody>
          <a:bodyPr lIns="0" tIns="60958" rIns="0" bIns="60958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000" b="0" kern="1200">
                <a:solidFill>
                  <a:schemeClr val="accent1"/>
                </a:solidFill>
                <a:latin typeface="U.S. 101" pitchFamily="2" charset="0"/>
                <a:ea typeface="Roboto" panose="02000000000000000000" pitchFamily="2" charset="0"/>
                <a:cs typeface="Open Sans Light" panose="020B0306030504020204" pitchFamily="34" charset="0"/>
              </a:defRPr>
            </a:lvl1pPr>
          </a:lstStyle>
          <a:p>
            <a:pPr algn="l">
              <a:buClrTx/>
              <a:buSzTx/>
              <a:buFontTx/>
            </a:pPr>
            <a:r>
              <a:rPr lang="en-US" altLang="zh-CN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10.1.2  </a:t>
            </a:r>
            <a:r>
              <a:rPr lang="zh-CN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常见的图像格式</a:t>
            </a:r>
            <a:endParaRPr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04109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60"/>
</p:tagLst>
</file>

<file path=ppt/theme/theme1.xml><?xml version="1.0" encoding="utf-8"?>
<a:theme xmlns:a="http://schemas.openxmlformats.org/drawingml/2006/main" name="webwppDef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23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05DA2"/>
      </a:accent1>
      <a:accent2>
        <a:srgbClr val="C4C7CB"/>
      </a:accent2>
      <a:accent3>
        <a:srgbClr val="7F7F7F"/>
      </a:accent3>
      <a:accent4>
        <a:srgbClr val="7F7F7F"/>
      </a:accent4>
      <a:accent5>
        <a:srgbClr val="7F7F7F"/>
      </a:accent5>
      <a:accent6>
        <a:srgbClr val="7F7F7F"/>
      </a:accent6>
      <a:hlink>
        <a:srgbClr val="17365D"/>
      </a:hlink>
      <a:folHlink>
        <a:srgbClr val="548DD4"/>
      </a:folHlink>
    </a:clrScheme>
    <a:fontScheme name="ud0ofpxa">
      <a:majorFont>
        <a:latin typeface="字魂105号-简雅黑"/>
        <a:ea typeface="字魂105号-简雅黑"/>
        <a:cs typeface=""/>
      </a:majorFont>
      <a:minorFont>
        <a:latin typeface="字魂105号-简雅黑"/>
        <a:ea typeface="字魂105号-简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1200" dirty="0" smtClean="0">
            <a:solidFill>
              <a:schemeClr val="tx1">
                <a:lumMod val="75000"/>
                <a:lumOff val="25000"/>
              </a:schemeClr>
            </a:solidFill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10322</TotalTime>
  <Words>3890</Words>
  <Application>Microsoft Office PowerPoint</Application>
  <PresentationFormat>自定义</PresentationFormat>
  <Paragraphs>358</Paragraphs>
  <Slides>46</Slides>
  <Notes>45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46</vt:i4>
      </vt:variant>
    </vt:vector>
  </HeadingPairs>
  <TitlesOfParts>
    <vt:vector size="57" baseType="lpstr">
      <vt:lpstr>Source Han Sans K Bold</vt:lpstr>
      <vt:lpstr>思源黑体 CN Medium</vt:lpstr>
      <vt:lpstr>宋体</vt:lpstr>
      <vt:lpstr>微软雅黑</vt:lpstr>
      <vt:lpstr>字魂105号-简雅黑</vt:lpstr>
      <vt:lpstr>字魂58号-创中黑</vt:lpstr>
      <vt:lpstr>Arial</vt:lpstr>
      <vt:lpstr>Calibri</vt:lpstr>
      <vt:lpstr>webwppDefTheme</vt:lpstr>
      <vt:lpstr>Office 主题</vt:lpstr>
      <vt:lpstr>Visio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蓝白商务述职报告工作总结ppt模板</dc:title>
  <dc:creator>常董</dc:creator>
  <cp:lastModifiedBy>LiJing</cp:lastModifiedBy>
  <cp:revision>3362</cp:revision>
  <dcterms:created xsi:type="dcterms:W3CDTF">2020-11-09T06:56:00Z</dcterms:created>
  <dcterms:modified xsi:type="dcterms:W3CDTF">2023-06-01T12:44:31Z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