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1.xml" ContentType="application/vnd.openxmlformats-officedocument.presentationml.tags+xml"/>
  <Override PartName="/ppt/notesSlides/notesSlide57.xml" ContentType="application/vnd.openxmlformats-officedocument.presentationml.notesSlide+xml"/>
  <Override PartName="/ppt/tags/tag2.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115"/>
  </p:notesMasterIdLst>
  <p:handoutMasterIdLst>
    <p:handoutMasterId r:id="rId116"/>
  </p:handoutMasterIdLst>
  <p:sldIdLst>
    <p:sldId id="325" r:id="rId3"/>
    <p:sldId id="1249" r:id="rId4"/>
    <p:sldId id="1543" r:id="rId5"/>
    <p:sldId id="1544" r:id="rId6"/>
    <p:sldId id="328" r:id="rId7"/>
    <p:sldId id="887" r:id="rId8"/>
    <p:sldId id="1545" r:id="rId9"/>
    <p:sldId id="1546" r:id="rId10"/>
    <p:sldId id="309" r:id="rId11"/>
    <p:sldId id="1059" r:id="rId12"/>
    <p:sldId id="1465" r:id="rId13"/>
    <p:sldId id="1616" r:id="rId14"/>
    <p:sldId id="1617" r:id="rId15"/>
    <p:sldId id="1557" r:id="rId16"/>
    <p:sldId id="1558" r:id="rId17"/>
    <p:sldId id="1619" r:id="rId18"/>
    <p:sldId id="1547" r:id="rId19"/>
    <p:sldId id="1559" r:id="rId20"/>
    <p:sldId id="1560" r:id="rId21"/>
    <p:sldId id="1621" r:id="rId22"/>
    <p:sldId id="1622" r:id="rId23"/>
    <p:sldId id="1561" r:id="rId24"/>
    <p:sldId id="1562" r:id="rId25"/>
    <p:sldId id="1563" r:id="rId26"/>
    <p:sldId id="1564" r:id="rId27"/>
    <p:sldId id="1565" r:id="rId28"/>
    <p:sldId id="1566" r:id="rId29"/>
    <p:sldId id="1648" r:id="rId30"/>
    <p:sldId id="1567" r:id="rId31"/>
    <p:sldId id="1568" r:id="rId32"/>
    <p:sldId id="1569" r:id="rId33"/>
    <p:sldId id="1570" r:id="rId34"/>
    <p:sldId id="1571" r:id="rId35"/>
    <p:sldId id="1572" r:id="rId36"/>
    <p:sldId id="1548" r:id="rId37"/>
    <p:sldId id="1573" r:id="rId38"/>
    <p:sldId id="1574" r:id="rId39"/>
    <p:sldId id="1650" r:id="rId40"/>
    <p:sldId id="1575" r:id="rId41"/>
    <p:sldId id="1576" r:id="rId42"/>
    <p:sldId id="1577" r:id="rId43"/>
    <p:sldId id="1578" r:id="rId44"/>
    <p:sldId id="1628" r:id="rId45"/>
    <p:sldId id="1549" r:id="rId46"/>
    <p:sldId id="1579" r:id="rId47"/>
    <p:sldId id="1580" r:id="rId48"/>
    <p:sldId id="1629" r:id="rId49"/>
    <p:sldId id="1581" r:id="rId50"/>
    <p:sldId id="1582" r:id="rId51"/>
    <p:sldId id="1651" r:id="rId52"/>
    <p:sldId id="1550" r:id="rId53"/>
    <p:sldId id="1583" r:id="rId54"/>
    <p:sldId id="1584" r:id="rId55"/>
    <p:sldId id="1551" r:id="rId56"/>
    <p:sldId id="1585" r:id="rId57"/>
    <p:sldId id="1586" r:id="rId58"/>
    <p:sldId id="1633" r:id="rId59"/>
    <p:sldId id="1634" r:id="rId60"/>
    <p:sldId id="1587" r:id="rId61"/>
    <p:sldId id="1588" r:id="rId62"/>
    <p:sldId id="1635" r:id="rId63"/>
    <p:sldId id="1589" r:id="rId64"/>
    <p:sldId id="1590" r:id="rId65"/>
    <p:sldId id="1636" r:id="rId66"/>
    <p:sldId id="1652" r:id="rId67"/>
    <p:sldId id="1591" r:id="rId68"/>
    <p:sldId id="1592" r:id="rId69"/>
    <p:sldId id="1593" r:id="rId70"/>
    <p:sldId id="1594" r:id="rId71"/>
    <p:sldId id="1552" r:id="rId72"/>
    <p:sldId id="1595" r:id="rId73"/>
    <p:sldId id="1596" r:id="rId74"/>
    <p:sldId id="1637" r:id="rId75"/>
    <p:sldId id="1597" r:id="rId76"/>
    <p:sldId id="1598" r:id="rId77"/>
    <p:sldId id="1653" r:id="rId78"/>
    <p:sldId id="1599" r:id="rId79"/>
    <p:sldId id="1600" r:id="rId80"/>
    <p:sldId id="1638" r:id="rId81"/>
    <p:sldId id="1601" r:id="rId82"/>
    <p:sldId id="1602" r:id="rId83"/>
    <p:sldId id="1553" r:id="rId84"/>
    <p:sldId id="1603" r:id="rId85"/>
    <p:sldId id="1604" r:id="rId86"/>
    <p:sldId id="1639" r:id="rId87"/>
    <p:sldId id="1605" r:id="rId88"/>
    <p:sldId id="1606" r:id="rId89"/>
    <p:sldId id="1640" r:id="rId90"/>
    <p:sldId id="1641" r:id="rId91"/>
    <p:sldId id="1554" r:id="rId92"/>
    <p:sldId id="1607" r:id="rId93"/>
    <p:sldId id="1608" r:id="rId94"/>
    <p:sldId id="1609" r:id="rId95"/>
    <p:sldId id="1610" r:id="rId96"/>
    <p:sldId id="1642" r:id="rId97"/>
    <p:sldId id="1643" r:id="rId98"/>
    <p:sldId id="1555" r:id="rId99"/>
    <p:sldId id="1611" r:id="rId100"/>
    <p:sldId id="1612" r:id="rId101"/>
    <p:sldId id="1613" r:id="rId102"/>
    <p:sldId id="1614" r:id="rId103"/>
    <p:sldId id="1556" r:id="rId104"/>
    <p:sldId id="1530" r:id="rId105"/>
    <p:sldId id="1531" r:id="rId106"/>
    <p:sldId id="1645" r:id="rId107"/>
    <p:sldId id="1532" r:id="rId108"/>
    <p:sldId id="1533" r:id="rId109"/>
    <p:sldId id="1655" r:id="rId110"/>
    <p:sldId id="1615" r:id="rId111"/>
    <p:sldId id="1646" r:id="rId112"/>
    <p:sldId id="1647" r:id="rId113"/>
    <p:sldId id="1053" r:id="rId114"/>
  </p:sldIdLst>
  <p:sldSz cx="12190413" cy="6859588"/>
  <p:notesSz cx="6858000" cy="9144000"/>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1" userDrawn="1">
          <p15:clr>
            <a:srgbClr val="A4A3A4"/>
          </p15:clr>
        </p15:guide>
        <p15:guide id="2" pos="301" userDrawn="1">
          <p15:clr>
            <a:srgbClr val="A4A3A4"/>
          </p15:clr>
        </p15:guide>
        <p15:guide id="3" pos="642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韩冬" initials="www" lastIdx="1" clrIdx="0">
    <p:extLst>
      <p:ext uri="{19B8F6BF-5375-455C-9EA6-DF929625EA0E}">
        <p15:presenceInfo xmlns:p15="http://schemas.microsoft.com/office/powerpoint/2012/main" userId="韩冬"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3"/>
    <a:srgbClr val="595959"/>
    <a:srgbClr val="1369B2"/>
    <a:srgbClr val="FFFFFF"/>
    <a:srgbClr val="F2F2F2"/>
    <a:srgbClr val="EBAD13"/>
    <a:srgbClr val="BBBBBB"/>
    <a:srgbClr val="FAFAFA"/>
    <a:srgbClr val="006BBC"/>
    <a:srgbClr val="0075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04" autoAdjust="0"/>
    <p:restoredTop sz="96344" autoAdjust="0"/>
  </p:normalViewPr>
  <p:slideViewPr>
    <p:cSldViewPr>
      <p:cViewPr varScale="1">
        <p:scale>
          <a:sx n="82" d="100"/>
          <a:sy n="82" d="100"/>
        </p:scale>
        <p:origin x="343" y="50"/>
      </p:cViewPr>
      <p:guideLst>
        <p:guide orient="horz" pos="4321"/>
        <p:guide pos="301"/>
        <p:guide pos="6425"/>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commentAuthors" Target="commentAuthor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viewProps" Target="viewProp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2023/6/1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3204363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2023/6/1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3934185211"/>
      </p:ext>
    </p:extLst>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1307428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424551474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extLst>
      <p:ext uri="{BB962C8B-B14F-4D97-AF65-F5344CB8AC3E}">
        <p14:creationId xmlns:p14="http://schemas.microsoft.com/office/powerpoint/2010/main" val="361164243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extLst>
      <p:ext uri="{BB962C8B-B14F-4D97-AF65-F5344CB8AC3E}">
        <p14:creationId xmlns:p14="http://schemas.microsoft.com/office/powerpoint/2010/main" val="175438468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102</a:t>
            </a:fld>
            <a:endParaRPr lang="zh-CN" altLang="en-US"/>
          </a:p>
        </p:txBody>
      </p:sp>
    </p:spTree>
    <p:extLst>
      <p:ext uri="{BB962C8B-B14F-4D97-AF65-F5344CB8AC3E}">
        <p14:creationId xmlns:p14="http://schemas.microsoft.com/office/powerpoint/2010/main" val="395314913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103</a:t>
            </a:fld>
            <a:endParaRPr lang="zh-CN" altLang="en-US"/>
          </a:p>
        </p:txBody>
      </p:sp>
    </p:spTree>
    <p:extLst>
      <p:ext uri="{BB962C8B-B14F-4D97-AF65-F5344CB8AC3E}">
        <p14:creationId xmlns:p14="http://schemas.microsoft.com/office/powerpoint/2010/main" val="116148651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104</a:t>
            </a:fld>
            <a:endParaRPr lang="zh-CN" altLang="en-US"/>
          </a:p>
        </p:txBody>
      </p:sp>
    </p:spTree>
    <p:extLst>
      <p:ext uri="{BB962C8B-B14F-4D97-AF65-F5344CB8AC3E}">
        <p14:creationId xmlns:p14="http://schemas.microsoft.com/office/powerpoint/2010/main" val="209633791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extLst>
      <p:ext uri="{BB962C8B-B14F-4D97-AF65-F5344CB8AC3E}">
        <p14:creationId xmlns:p14="http://schemas.microsoft.com/office/powerpoint/2010/main" val="52755311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extLst>
      <p:ext uri="{BB962C8B-B14F-4D97-AF65-F5344CB8AC3E}">
        <p14:creationId xmlns:p14="http://schemas.microsoft.com/office/powerpoint/2010/main" val="427370672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extLst>
      <p:ext uri="{BB962C8B-B14F-4D97-AF65-F5344CB8AC3E}">
        <p14:creationId xmlns:p14="http://schemas.microsoft.com/office/powerpoint/2010/main" val="24399123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108</a:t>
            </a:fld>
            <a:endParaRPr lang="zh-CN" altLang="en-US"/>
          </a:p>
        </p:txBody>
      </p:sp>
    </p:spTree>
    <p:extLst>
      <p:ext uri="{BB962C8B-B14F-4D97-AF65-F5344CB8AC3E}">
        <p14:creationId xmlns:p14="http://schemas.microsoft.com/office/powerpoint/2010/main" val="48293958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109</a:t>
            </a:fld>
            <a:endParaRPr lang="zh-CN" altLang="en-US"/>
          </a:p>
        </p:txBody>
      </p:sp>
    </p:spTree>
    <p:extLst>
      <p:ext uri="{BB962C8B-B14F-4D97-AF65-F5344CB8AC3E}">
        <p14:creationId xmlns:p14="http://schemas.microsoft.com/office/powerpoint/2010/main" val="313658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198404883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110</a:t>
            </a:fld>
            <a:endParaRPr lang="zh-CN" altLang="en-US"/>
          </a:p>
        </p:txBody>
      </p:sp>
    </p:spTree>
    <p:extLst>
      <p:ext uri="{BB962C8B-B14F-4D97-AF65-F5344CB8AC3E}">
        <p14:creationId xmlns:p14="http://schemas.microsoft.com/office/powerpoint/2010/main" val="2131862519"/>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111</a:t>
            </a:fld>
            <a:endParaRPr lang="zh-CN" altLang="en-US"/>
          </a:p>
        </p:txBody>
      </p:sp>
    </p:spTree>
    <p:extLst>
      <p:ext uri="{BB962C8B-B14F-4D97-AF65-F5344CB8AC3E}">
        <p14:creationId xmlns:p14="http://schemas.microsoft.com/office/powerpoint/2010/main" val="172103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2883868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1949863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355626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18107537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37916901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3084005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161611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1380830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16837020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22616173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4036317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27800485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20667780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3212313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3073571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2193120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560711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36630946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1916554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4179009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5462954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86330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38339432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42174376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1195134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23022928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16257643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21336568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40488655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3749015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13317145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8087839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16992382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28582221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38586803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1792880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246822596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35865272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40523465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41553635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2422572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12511220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17189355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22059958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320375408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38740268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37880368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277079984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34026025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18295474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extLst>
      <p:ext uri="{BB962C8B-B14F-4D97-AF65-F5344CB8AC3E}">
        <p14:creationId xmlns:p14="http://schemas.microsoft.com/office/powerpoint/2010/main" val="3981747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extLst>
      <p:ext uri="{BB962C8B-B14F-4D97-AF65-F5344CB8AC3E}">
        <p14:creationId xmlns:p14="http://schemas.microsoft.com/office/powerpoint/2010/main" val="1083934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27791727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extLst>
      <p:ext uri="{BB962C8B-B14F-4D97-AF65-F5344CB8AC3E}">
        <p14:creationId xmlns:p14="http://schemas.microsoft.com/office/powerpoint/2010/main" val="342502319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extLst>
      <p:ext uri="{BB962C8B-B14F-4D97-AF65-F5344CB8AC3E}">
        <p14:creationId xmlns:p14="http://schemas.microsoft.com/office/powerpoint/2010/main" val="14035675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extLst>
      <p:ext uri="{BB962C8B-B14F-4D97-AF65-F5344CB8AC3E}">
        <p14:creationId xmlns:p14="http://schemas.microsoft.com/office/powerpoint/2010/main" val="6238790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extLst>
      <p:ext uri="{BB962C8B-B14F-4D97-AF65-F5344CB8AC3E}">
        <p14:creationId xmlns:p14="http://schemas.microsoft.com/office/powerpoint/2010/main" val="47118298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extLst>
      <p:ext uri="{BB962C8B-B14F-4D97-AF65-F5344CB8AC3E}">
        <p14:creationId xmlns:p14="http://schemas.microsoft.com/office/powerpoint/2010/main" val="308968932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extLst>
      <p:ext uri="{BB962C8B-B14F-4D97-AF65-F5344CB8AC3E}">
        <p14:creationId xmlns:p14="http://schemas.microsoft.com/office/powerpoint/2010/main" val="10808261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extLst>
      <p:ext uri="{BB962C8B-B14F-4D97-AF65-F5344CB8AC3E}">
        <p14:creationId xmlns:p14="http://schemas.microsoft.com/office/powerpoint/2010/main" val="372665221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extLst>
      <p:ext uri="{BB962C8B-B14F-4D97-AF65-F5344CB8AC3E}">
        <p14:creationId xmlns:p14="http://schemas.microsoft.com/office/powerpoint/2010/main" val="10889798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extLst>
      <p:ext uri="{BB962C8B-B14F-4D97-AF65-F5344CB8AC3E}">
        <p14:creationId xmlns:p14="http://schemas.microsoft.com/office/powerpoint/2010/main" val="132812070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extLst>
      <p:ext uri="{BB962C8B-B14F-4D97-AF65-F5344CB8AC3E}">
        <p14:creationId xmlns:p14="http://schemas.microsoft.com/office/powerpoint/2010/main" val="1388696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178586633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extLst>
      <p:ext uri="{BB962C8B-B14F-4D97-AF65-F5344CB8AC3E}">
        <p14:creationId xmlns:p14="http://schemas.microsoft.com/office/powerpoint/2010/main" val="5459482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extLst>
      <p:ext uri="{BB962C8B-B14F-4D97-AF65-F5344CB8AC3E}">
        <p14:creationId xmlns:p14="http://schemas.microsoft.com/office/powerpoint/2010/main" val="87383027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extLst>
      <p:ext uri="{BB962C8B-B14F-4D97-AF65-F5344CB8AC3E}">
        <p14:creationId xmlns:p14="http://schemas.microsoft.com/office/powerpoint/2010/main" val="343374977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extLst>
      <p:ext uri="{BB962C8B-B14F-4D97-AF65-F5344CB8AC3E}">
        <p14:creationId xmlns:p14="http://schemas.microsoft.com/office/powerpoint/2010/main" val="31671076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extLst>
      <p:ext uri="{BB962C8B-B14F-4D97-AF65-F5344CB8AC3E}">
        <p14:creationId xmlns:p14="http://schemas.microsoft.com/office/powerpoint/2010/main" val="426544026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extLst>
      <p:ext uri="{BB962C8B-B14F-4D97-AF65-F5344CB8AC3E}">
        <p14:creationId xmlns:p14="http://schemas.microsoft.com/office/powerpoint/2010/main" val="376569894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76</a:t>
            </a:fld>
            <a:endParaRPr lang="zh-CN" altLang="en-US"/>
          </a:p>
        </p:txBody>
      </p:sp>
    </p:spTree>
    <p:extLst>
      <p:ext uri="{BB962C8B-B14F-4D97-AF65-F5344CB8AC3E}">
        <p14:creationId xmlns:p14="http://schemas.microsoft.com/office/powerpoint/2010/main" val="40296479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77</a:t>
            </a:fld>
            <a:endParaRPr lang="zh-CN" altLang="en-US"/>
          </a:p>
        </p:txBody>
      </p:sp>
    </p:spTree>
    <p:extLst>
      <p:ext uri="{BB962C8B-B14F-4D97-AF65-F5344CB8AC3E}">
        <p14:creationId xmlns:p14="http://schemas.microsoft.com/office/powerpoint/2010/main" val="336767346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78</a:t>
            </a:fld>
            <a:endParaRPr lang="zh-CN" altLang="en-US"/>
          </a:p>
        </p:txBody>
      </p:sp>
    </p:spTree>
    <p:extLst>
      <p:ext uri="{BB962C8B-B14F-4D97-AF65-F5344CB8AC3E}">
        <p14:creationId xmlns:p14="http://schemas.microsoft.com/office/powerpoint/2010/main" val="67023755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79</a:t>
            </a:fld>
            <a:endParaRPr lang="zh-CN" altLang="en-US"/>
          </a:p>
        </p:txBody>
      </p:sp>
    </p:spTree>
    <p:extLst>
      <p:ext uri="{BB962C8B-B14F-4D97-AF65-F5344CB8AC3E}">
        <p14:creationId xmlns:p14="http://schemas.microsoft.com/office/powerpoint/2010/main" val="69521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18165268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80</a:t>
            </a:fld>
            <a:endParaRPr lang="zh-CN" altLang="en-US"/>
          </a:p>
        </p:txBody>
      </p:sp>
    </p:spTree>
    <p:extLst>
      <p:ext uri="{BB962C8B-B14F-4D97-AF65-F5344CB8AC3E}">
        <p14:creationId xmlns:p14="http://schemas.microsoft.com/office/powerpoint/2010/main" val="3144141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81</a:t>
            </a:fld>
            <a:endParaRPr lang="zh-CN" altLang="en-US"/>
          </a:p>
        </p:txBody>
      </p:sp>
    </p:spTree>
    <p:extLst>
      <p:ext uri="{BB962C8B-B14F-4D97-AF65-F5344CB8AC3E}">
        <p14:creationId xmlns:p14="http://schemas.microsoft.com/office/powerpoint/2010/main" val="354842661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82</a:t>
            </a:fld>
            <a:endParaRPr lang="zh-CN" altLang="en-US"/>
          </a:p>
        </p:txBody>
      </p:sp>
    </p:spTree>
    <p:extLst>
      <p:ext uri="{BB962C8B-B14F-4D97-AF65-F5344CB8AC3E}">
        <p14:creationId xmlns:p14="http://schemas.microsoft.com/office/powerpoint/2010/main" val="136506656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83</a:t>
            </a:fld>
            <a:endParaRPr lang="zh-CN" altLang="en-US"/>
          </a:p>
        </p:txBody>
      </p:sp>
    </p:spTree>
    <p:extLst>
      <p:ext uri="{BB962C8B-B14F-4D97-AF65-F5344CB8AC3E}">
        <p14:creationId xmlns:p14="http://schemas.microsoft.com/office/powerpoint/2010/main" val="157949782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84</a:t>
            </a:fld>
            <a:endParaRPr lang="zh-CN" altLang="en-US"/>
          </a:p>
        </p:txBody>
      </p:sp>
    </p:spTree>
    <p:extLst>
      <p:ext uri="{BB962C8B-B14F-4D97-AF65-F5344CB8AC3E}">
        <p14:creationId xmlns:p14="http://schemas.microsoft.com/office/powerpoint/2010/main" val="313511744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extLst>
      <p:ext uri="{BB962C8B-B14F-4D97-AF65-F5344CB8AC3E}">
        <p14:creationId xmlns:p14="http://schemas.microsoft.com/office/powerpoint/2010/main" val="142619111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extLst>
      <p:ext uri="{BB962C8B-B14F-4D97-AF65-F5344CB8AC3E}">
        <p14:creationId xmlns:p14="http://schemas.microsoft.com/office/powerpoint/2010/main" val="16368562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extLst>
      <p:ext uri="{BB962C8B-B14F-4D97-AF65-F5344CB8AC3E}">
        <p14:creationId xmlns:p14="http://schemas.microsoft.com/office/powerpoint/2010/main" val="291043311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extLst>
      <p:ext uri="{BB962C8B-B14F-4D97-AF65-F5344CB8AC3E}">
        <p14:creationId xmlns:p14="http://schemas.microsoft.com/office/powerpoint/2010/main" val="143215635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89</a:t>
            </a:fld>
            <a:endParaRPr lang="zh-CN" altLang="en-US"/>
          </a:p>
        </p:txBody>
      </p:sp>
    </p:spTree>
    <p:extLst>
      <p:ext uri="{BB962C8B-B14F-4D97-AF65-F5344CB8AC3E}">
        <p14:creationId xmlns:p14="http://schemas.microsoft.com/office/powerpoint/2010/main" val="2391655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199768798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90</a:t>
            </a:fld>
            <a:endParaRPr lang="zh-CN" altLang="en-US"/>
          </a:p>
        </p:txBody>
      </p:sp>
    </p:spTree>
    <p:extLst>
      <p:ext uri="{BB962C8B-B14F-4D97-AF65-F5344CB8AC3E}">
        <p14:creationId xmlns:p14="http://schemas.microsoft.com/office/powerpoint/2010/main" val="155622061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91</a:t>
            </a:fld>
            <a:endParaRPr lang="zh-CN" altLang="en-US"/>
          </a:p>
        </p:txBody>
      </p:sp>
    </p:spTree>
    <p:extLst>
      <p:ext uri="{BB962C8B-B14F-4D97-AF65-F5344CB8AC3E}">
        <p14:creationId xmlns:p14="http://schemas.microsoft.com/office/powerpoint/2010/main" val="413576655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extLst>
      <p:ext uri="{BB962C8B-B14F-4D97-AF65-F5344CB8AC3E}">
        <p14:creationId xmlns:p14="http://schemas.microsoft.com/office/powerpoint/2010/main" val="34315277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93</a:t>
            </a:fld>
            <a:endParaRPr lang="zh-CN" altLang="en-US"/>
          </a:p>
        </p:txBody>
      </p:sp>
    </p:spTree>
    <p:extLst>
      <p:ext uri="{BB962C8B-B14F-4D97-AF65-F5344CB8AC3E}">
        <p14:creationId xmlns:p14="http://schemas.microsoft.com/office/powerpoint/2010/main" val="99161598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94</a:t>
            </a:fld>
            <a:endParaRPr lang="zh-CN" altLang="en-US"/>
          </a:p>
        </p:txBody>
      </p:sp>
    </p:spTree>
    <p:extLst>
      <p:ext uri="{BB962C8B-B14F-4D97-AF65-F5344CB8AC3E}">
        <p14:creationId xmlns:p14="http://schemas.microsoft.com/office/powerpoint/2010/main" val="47383476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95</a:t>
            </a:fld>
            <a:endParaRPr lang="zh-CN" altLang="en-US"/>
          </a:p>
        </p:txBody>
      </p:sp>
    </p:spTree>
    <p:extLst>
      <p:ext uri="{BB962C8B-B14F-4D97-AF65-F5344CB8AC3E}">
        <p14:creationId xmlns:p14="http://schemas.microsoft.com/office/powerpoint/2010/main" val="22361561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96</a:t>
            </a:fld>
            <a:endParaRPr lang="zh-CN" altLang="en-US"/>
          </a:p>
        </p:txBody>
      </p:sp>
    </p:spTree>
    <p:extLst>
      <p:ext uri="{BB962C8B-B14F-4D97-AF65-F5344CB8AC3E}">
        <p14:creationId xmlns:p14="http://schemas.microsoft.com/office/powerpoint/2010/main" val="274923798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97</a:t>
            </a:fld>
            <a:endParaRPr lang="zh-CN" altLang="en-US"/>
          </a:p>
        </p:txBody>
      </p:sp>
    </p:spTree>
    <p:extLst>
      <p:ext uri="{BB962C8B-B14F-4D97-AF65-F5344CB8AC3E}">
        <p14:creationId xmlns:p14="http://schemas.microsoft.com/office/powerpoint/2010/main" val="344013825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98</a:t>
            </a:fld>
            <a:endParaRPr lang="zh-CN" altLang="en-US"/>
          </a:p>
        </p:txBody>
      </p:sp>
    </p:spTree>
    <p:extLst>
      <p:ext uri="{BB962C8B-B14F-4D97-AF65-F5344CB8AC3E}">
        <p14:creationId xmlns:p14="http://schemas.microsoft.com/office/powerpoint/2010/main" val="127787471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99</a:t>
            </a:fld>
            <a:endParaRPr lang="zh-CN" altLang="en-US"/>
          </a:p>
        </p:txBody>
      </p:sp>
    </p:spTree>
    <p:extLst>
      <p:ext uri="{BB962C8B-B14F-4D97-AF65-F5344CB8AC3E}">
        <p14:creationId xmlns:p14="http://schemas.microsoft.com/office/powerpoint/2010/main" val="1342913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2023/6/1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2023/6/1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2023/6/1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2023/6/1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2023/6/1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310" y="2508250"/>
            <a:ext cx="7532370" cy="1657985"/>
          </a:xfrm>
          <a:prstGeom prst="rect">
            <a:avLst/>
          </a:prstGeom>
        </p:spPr>
      </p:pic>
      <p:pic>
        <p:nvPicPr>
          <p:cNvPr id="16" name="图片 15">
            <a:extLst>
              <a:ext uri="{FF2B5EF4-FFF2-40B4-BE49-F238E27FC236}">
                <a16:creationId xmlns:a16="http://schemas.microsoft.com/office/drawing/2014/main" id="{DD30E425-C7EA-45F0-85AD-6C51CB843B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2023/6/1</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2023/6/1</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0.xml"/><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9.xml"/></Relationships>
</file>

<file path=ppt/slides/_rels/slide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3.xml"/><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6.xml"/><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10.xml"/><Relationship Id="rId4" Type="http://schemas.openxmlformats.org/officeDocument/2006/relationships/image" Target="../media/image22.sv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0.xml"/><Relationship Id="rId1" Type="http://schemas.openxmlformats.org/officeDocument/2006/relationships/tags" Target="../tags/tag1.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0.xml"/><Relationship Id="rId1" Type="http://schemas.openxmlformats.org/officeDocument/2006/relationships/tags" Target="../tags/tag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10.xml"/><Relationship Id="rId4" Type="http://schemas.openxmlformats.org/officeDocument/2006/relationships/image" Target="../media/image22.svg"/></Relationships>
</file>

<file path=ppt/slides/_rels/slide6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5.xml"/><Relationship Id="rId1" Type="http://schemas.openxmlformats.org/officeDocument/2006/relationships/slideLayout" Target="../slideLayouts/slideLayout10.xml"/><Relationship Id="rId4" Type="http://schemas.openxmlformats.org/officeDocument/2006/relationships/image" Target="../media/image22.sv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0.xml"/><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3.xml"/><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1.xml"/><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3.xml"/><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8.xml"/><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236829" y="2637706"/>
            <a:ext cx="7946353" cy="923330"/>
          </a:xfrm>
          <a:prstGeom prst="rect">
            <a:avLst/>
          </a:prstGeom>
          <a:noFill/>
        </p:spPr>
        <p:txBody>
          <a:bodyPr wrap="square" rtlCol="0">
            <a:spAutoFit/>
          </a:bodyPr>
          <a:lstStyle/>
          <a:p>
            <a:pPr algn="ctr"/>
            <a:r>
              <a:rPr lang="zh-CN" altLang="en-US" sz="5400" dirty="0" smtClean="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rPr>
              <a:t>第</a:t>
            </a:r>
            <a:r>
              <a:rPr lang="en-US" altLang="zh-CN" sz="5400" dirty="0" smtClean="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rPr>
              <a:t>11</a:t>
            </a:r>
            <a:r>
              <a:rPr lang="zh-CN" altLang="en-US" sz="5400" dirty="0" smtClean="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rPr>
              <a:t>章 面向对象编程</a:t>
            </a:r>
            <a:endParaRPr lang="en-US" altLang="zh-CN" sz="54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思源黑体 CN Medium" panose="020B0600000000000000" pitchFamily="34" charset="-122"/>
            </a:endParaRPr>
          </a:p>
        </p:txBody>
      </p:sp>
      <p:sp>
        <p:nvSpPr>
          <p:cNvPr id="6" name="Rectangle 4"/>
          <p:cNvSpPr txBox="1">
            <a:spLocks noChangeArrowheads="1"/>
          </p:cNvSpPr>
          <p:nvPr/>
        </p:nvSpPr>
        <p:spPr>
          <a:xfrm>
            <a:off x="3862958" y="3861842"/>
            <a:ext cx="6192688"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altLang="zh-CN" sz="2400" dirty="0" smtClean="0">
                <a:solidFill>
                  <a:srgbClr val="595959"/>
                </a:solidFill>
                <a:latin typeface="微软雅黑" panose="020B0503020204020204" pitchFamily="34" charset="-122"/>
                <a:ea typeface="微软雅黑" panose="020B0503020204020204" pitchFamily="34" charset="-122"/>
                <a:cs typeface="+mn-ea"/>
                <a:sym typeface="+mn-lt"/>
              </a:rPr>
              <a:t>《PHP</a:t>
            </a:r>
            <a:r>
              <a:rPr lang="zh-CN" altLang="en-US" sz="2400" dirty="0" smtClean="0">
                <a:solidFill>
                  <a:srgbClr val="595959"/>
                </a:solidFill>
                <a:latin typeface="微软雅黑" panose="020B0503020204020204" pitchFamily="34" charset="-122"/>
                <a:ea typeface="微软雅黑" panose="020B0503020204020204" pitchFamily="34" charset="-122"/>
                <a:cs typeface="+mn-ea"/>
                <a:sym typeface="+mn-lt"/>
              </a:rPr>
              <a:t>基础案例教程（</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第</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面向过程</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与</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面向对象</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的概念，能够说出面向过程与面向对象的区别</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11.1.1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面向过程与面向对象</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550711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451330" y="3765560"/>
            <a:ext cx="5895865" cy="67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工厂模式</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，能够在类中实现工厂模式</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015086"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639167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11.10.2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工厂</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模式</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93598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11.10.2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工厂模式</a:t>
            </a:r>
          </a:p>
        </p:txBody>
      </p:sp>
      <p:sp>
        <p:nvSpPr>
          <p:cNvPr id="2" name="矩形 1"/>
          <p:cNvSpPr/>
          <p:nvPr/>
        </p:nvSpPr>
        <p:spPr>
          <a:xfrm>
            <a:off x="910630" y="1269554"/>
            <a:ext cx="10297144" cy="4247317"/>
          </a:xfrm>
          <a:prstGeom prst="rect">
            <a:avLst/>
          </a:prstGeom>
        </p:spPr>
        <p:txBody>
          <a:bodyPr wrap="square">
            <a:spAutoFit/>
          </a:bodyPr>
          <a:lstStyle/>
          <a:p>
            <a:pPr>
              <a:lnSpc>
                <a:spcPct val="150000"/>
              </a:lnSpc>
            </a:pPr>
            <a:r>
              <a:rPr lang="zh-CN" altLang="en-US" sz="2000" dirty="0">
                <a:solidFill>
                  <a:srgbClr val="1369B3"/>
                </a:solidFill>
                <a:latin typeface="微软雅黑" panose="020B0503020204020204" pitchFamily="34" charset="-122"/>
                <a:ea typeface="微软雅黑" panose="020B0503020204020204" pitchFamily="34" charset="-122"/>
                <a:cs typeface="+mn-ea"/>
              </a:rPr>
              <a:t>工厂模式</a:t>
            </a:r>
            <a:r>
              <a:rPr lang="zh-CN" altLang="en-US" sz="2000" dirty="0">
                <a:solidFill>
                  <a:srgbClr val="595959"/>
                </a:solidFill>
                <a:latin typeface="微软雅黑" panose="020B0503020204020204" pitchFamily="34" charset="-122"/>
                <a:ea typeface="微软雅黑" panose="020B0503020204020204" pitchFamily="34" charset="-122"/>
                <a:cs typeface="+mn-ea"/>
              </a:rPr>
              <a:t>的作用就是通过一个函数或类中的方法来“</a:t>
            </a:r>
            <a:r>
              <a:rPr lang="zh-CN" altLang="en-US" sz="2000" dirty="0">
                <a:solidFill>
                  <a:srgbClr val="1369B3"/>
                </a:solidFill>
                <a:latin typeface="微软雅黑" panose="020B0503020204020204" pitchFamily="34" charset="-122"/>
                <a:ea typeface="微软雅黑" panose="020B0503020204020204" pitchFamily="34" charset="-122"/>
                <a:cs typeface="+mn-ea"/>
              </a:rPr>
              <a:t>生产</a:t>
            </a:r>
            <a:r>
              <a:rPr lang="zh-CN" altLang="en-US" sz="2000" dirty="0">
                <a:solidFill>
                  <a:srgbClr val="595959"/>
                </a:solidFill>
                <a:latin typeface="微软雅黑" panose="020B0503020204020204" pitchFamily="34" charset="-122"/>
                <a:ea typeface="微软雅黑" panose="020B0503020204020204" pitchFamily="34" charset="-122"/>
                <a:cs typeface="+mn-ea"/>
              </a:rPr>
              <a:t>”对象，</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使用户</a:t>
            </a:r>
            <a:r>
              <a:rPr lang="zh-CN" altLang="en-US" sz="2000" dirty="0">
                <a:solidFill>
                  <a:srgbClr val="595959"/>
                </a:solidFill>
                <a:latin typeface="微软雅黑" panose="020B0503020204020204" pitchFamily="34" charset="-122"/>
                <a:ea typeface="微软雅黑" panose="020B0503020204020204" pitchFamily="34" charset="-122"/>
                <a:cs typeface="+mn-ea"/>
              </a:rPr>
              <a:t>在创建对象</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时只需</a:t>
            </a:r>
            <a:r>
              <a:rPr lang="zh-CN" altLang="en-US" sz="2000" dirty="0">
                <a:solidFill>
                  <a:srgbClr val="595959"/>
                </a:solidFill>
                <a:latin typeface="微软雅黑" panose="020B0503020204020204" pitchFamily="34" charset="-122"/>
                <a:ea typeface="微软雅黑" panose="020B0503020204020204" pitchFamily="34" charset="-122"/>
                <a:cs typeface="+mn-ea"/>
              </a:rPr>
              <a:t>要传递不同的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参数就</a:t>
            </a:r>
            <a:r>
              <a:rPr lang="zh-CN" altLang="en-US" sz="2000" dirty="0">
                <a:solidFill>
                  <a:srgbClr val="595959"/>
                </a:solidFill>
                <a:latin typeface="微软雅黑" panose="020B0503020204020204" pitchFamily="34" charset="-122"/>
                <a:ea typeface="微软雅黑" panose="020B0503020204020204" pitchFamily="34" charset="-122"/>
                <a:cs typeface="+mn-ea"/>
              </a:rPr>
              <a:t>可以得到不同的对象</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4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实现数据库操作类的工厂模式的思路：</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1</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）创建</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数据库</a:t>
            </a:r>
            <a:r>
              <a:rPr lang="zh-CN" altLang="en-US" sz="2000" dirty="0">
                <a:solidFill>
                  <a:srgbClr val="1369B3"/>
                </a:solidFill>
                <a:latin typeface="微软雅黑" panose="020B0503020204020204" pitchFamily="34" charset="-122"/>
                <a:ea typeface="微软雅黑" panose="020B0503020204020204" pitchFamily="34" charset="-122"/>
                <a:cs typeface="+mn-ea"/>
              </a:rPr>
              <a:t>操作类</a:t>
            </a:r>
            <a:r>
              <a:rPr lang="zh-CN" altLang="en-US" sz="2000" dirty="0">
                <a:solidFill>
                  <a:srgbClr val="595959"/>
                </a:solidFill>
                <a:latin typeface="微软雅黑" panose="020B0503020204020204" pitchFamily="34" charset="-122"/>
                <a:ea typeface="微软雅黑" panose="020B0503020204020204" pitchFamily="34" charset="-122"/>
                <a:cs typeface="+mn-ea"/>
              </a:rPr>
              <a:t>文件</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，用于</a:t>
            </a:r>
            <a:r>
              <a:rPr lang="zh-CN" altLang="en-US" sz="2000" dirty="0">
                <a:solidFill>
                  <a:srgbClr val="595959"/>
                </a:solidFill>
                <a:latin typeface="微软雅黑" panose="020B0503020204020204" pitchFamily="34" charset="-122"/>
                <a:ea typeface="微软雅黑" panose="020B0503020204020204" pitchFamily="34" charset="-122"/>
                <a:cs typeface="+mn-ea"/>
              </a:rPr>
              <a:t>获取不同类型数据库的具体</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操作。</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err="1" smtClean="0">
                <a:solidFill>
                  <a:srgbClr val="595959"/>
                </a:solidFill>
                <a:latin typeface="微软雅黑" panose="020B0503020204020204" pitchFamily="34" charset="-122"/>
                <a:ea typeface="微软雅黑" panose="020B0503020204020204" pitchFamily="34" charset="-122"/>
                <a:cs typeface="+mn-ea"/>
              </a:rPr>
              <a:t>MySQL.php</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err="1" smtClean="0">
                <a:solidFill>
                  <a:srgbClr val="595959"/>
                </a:solidFill>
                <a:latin typeface="微软雅黑" panose="020B0503020204020204" pitchFamily="34" charset="-122"/>
                <a:ea typeface="微软雅黑" panose="020B0503020204020204" pitchFamily="34" charset="-122"/>
                <a:cs typeface="+mn-ea"/>
              </a:rPr>
              <a:t>Oracle.php</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err="1" smtClean="0">
                <a:solidFill>
                  <a:srgbClr val="595959"/>
                </a:solidFill>
                <a:latin typeface="微软雅黑" panose="020B0503020204020204" pitchFamily="34" charset="-122"/>
                <a:ea typeface="微软雅黑" panose="020B0503020204020204" pitchFamily="34" charset="-122"/>
                <a:cs typeface="+mn-ea"/>
              </a:rPr>
              <a:t>SQLite.php</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2</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）定义</a:t>
            </a:r>
            <a:r>
              <a:rPr lang="zh-CN" altLang="en-US" sz="2000" dirty="0">
                <a:solidFill>
                  <a:srgbClr val="595959"/>
                </a:solidFill>
                <a:latin typeface="微软雅黑" panose="020B0503020204020204" pitchFamily="34" charset="-122"/>
                <a:ea typeface="微软雅黑" panose="020B0503020204020204" pitchFamily="34" charset="-122"/>
                <a:cs typeface="+mn-ea"/>
              </a:rPr>
              <a:t>一个</a:t>
            </a:r>
            <a:r>
              <a:rPr lang="zh-CN" altLang="en-US" sz="2000" dirty="0">
                <a:solidFill>
                  <a:srgbClr val="1369B3"/>
                </a:solidFill>
                <a:latin typeface="微软雅黑" panose="020B0503020204020204" pitchFamily="34" charset="-122"/>
                <a:ea typeface="微软雅黑" panose="020B0503020204020204" pitchFamily="34" charset="-122"/>
                <a:cs typeface="+mn-ea"/>
              </a:rPr>
              <a:t>工厂类</a:t>
            </a:r>
            <a:r>
              <a:rPr lang="en-US" altLang="zh-CN" sz="2000" dirty="0" err="1">
                <a:solidFill>
                  <a:srgbClr val="1369B3"/>
                </a:solidFill>
                <a:latin typeface="微软雅黑" panose="020B0503020204020204" pitchFamily="34" charset="-122"/>
                <a:ea typeface="微软雅黑" panose="020B0503020204020204" pitchFamily="34" charset="-122"/>
                <a:cs typeface="+mn-ea"/>
              </a:rPr>
              <a:t>DBFactory</a:t>
            </a:r>
            <a:r>
              <a:rPr lang="zh-CN" altLang="en-US" sz="2000" dirty="0">
                <a:solidFill>
                  <a:srgbClr val="595959"/>
                </a:solidFill>
                <a:latin typeface="微软雅黑" panose="020B0503020204020204" pitchFamily="34" charset="-122"/>
                <a:ea typeface="微软雅黑" panose="020B0503020204020204" pitchFamily="34" charset="-122"/>
                <a:cs typeface="+mn-ea"/>
              </a:rPr>
              <a:t>，通过</a:t>
            </a:r>
            <a:r>
              <a:rPr lang="en-US" altLang="zh-CN" sz="2000" dirty="0">
                <a:solidFill>
                  <a:srgbClr val="1369B3"/>
                </a:solidFill>
                <a:latin typeface="微软雅黑" panose="020B0503020204020204" pitchFamily="34" charset="-122"/>
                <a:ea typeface="微软雅黑" panose="020B0503020204020204" pitchFamily="34" charset="-122"/>
                <a:cs typeface="+mn-ea"/>
              </a:rPr>
              <a:t>factory()</a:t>
            </a:r>
            <a:r>
              <a:rPr lang="zh-CN" altLang="en-US" sz="2000" dirty="0">
                <a:solidFill>
                  <a:srgbClr val="1369B3"/>
                </a:solidFill>
                <a:latin typeface="微软雅黑" panose="020B0503020204020204" pitchFamily="34" charset="-122"/>
                <a:ea typeface="微软雅黑" panose="020B0503020204020204" pitchFamily="34" charset="-122"/>
                <a:cs typeface="+mn-ea"/>
              </a:rPr>
              <a:t>方法</a:t>
            </a:r>
            <a:r>
              <a:rPr lang="zh-CN" altLang="en-US" sz="2000" dirty="0">
                <a:solidFill>
                  <a:srgbClr val="595959"/>
                </a:solidFill>
                <a:latin typeface="微软雅黑" panose="020B0503020204020204" pitchFamily="34" charset="-122"/>
                <a:ea typeface="微软雅黑" panose="020B0503020204020204" pitchFamily="34" charset="-122"/>
                <a:cs typeface="+mn-ea"/>
              </a:rPr>
              <a:t>返回不同类型的</a:t>
            </a:r>
            <a:r>
              <a:rPr lang="zh-CN" altLang="en-US" sz="2000" dirty="0">
                <a:solidFill>
                  <a:srgbClr val="1369B3"/>
                </a:solidFill>
                <a:latin typeface="微软雅黑" panose="020B0503020204020204" pitchFamily="34" charset="-122"/>
                <a:ea typeface="微软雅黑" panose="020B0503020204020204" pitchFamily="34" charset="-122"/>
                <a:cs typeface="+mn-ea"/>
              </a:rPr>
              <a:t>数据库操作</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对象</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7501337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7165648" cy="769441"/>
          </a:xfrm>
          <a:prstGeom prst="rect">
            <a:avLst/>
          </a:prstGeom>
          <a:noFill/>
        </p:spPr>
        <p:txBody>
          <a:bodyPr wrap="square" lIns="91443" tIns="45720" rIns="91443" bIns="45720" rtlCol="0">
            <a:spAutoFit/>
          </a:bodyPr>
          <a:lstStyle/>
          <a:p>
            <a:pPr algn="l">
              <a:buClrTx/>
              <a:buSzTx/>
              <a:buFontTx/>
            </a:pPr>
            <a:r>
              <a:rPr lang="en-US" altLang="zh-CN" sz="4400" b="1" dirty="0" err="1" smtClean="0">
                <a:solidFill>
                  <a:srgbClr val="595959"/>
                </a:solidFill>
                <a:latin typeface="微软雅黑" panose="020B0503020204020204" pitchFamily="34" charset="-122"/>
                <a:ea typeface="微软雅黑" panose="020B0503020204020204" pitchFamily="34" charset="-122"/>
                <a:cs typeface="+mn-ea"/>
                <a:sym typeface="+mn-lt"/>
              </a:rPr>
              <a:t>MySQLi</a:t>
            </a:r>
            <a:r>
              <a:rPr lang="zh-CN" altLang="en-US" sz="4400" b="1" dirty="0" smtClean="0">
                <a:solidFill>
                  <a:srgbClr val="595959"/>
                </a:solidFill>
                <a:latin typeface="微软雅黑" panose="020B0503020204020204" pitchFamily="34" charset="-122"/>
                <a:ea typeface="微软雅黑" panose="020B0503020204020204" pitchFamily="34" charset="-122"/>
                <a:cs typeface="+mn-ea"/>
                <a:sym typeface="+mn-lt"/>
              </a:rPr>
              <a:t>扩展面向对象语法</a:t>
            </a:r>
            <a:endParaRPr lang="zh-CN" altLang="en-US" sz="4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1386922" y="3058084"/>
            <a:ext cx="1734820" cy="769441"/>
          </a:xfrm>
          <a:prstGeom prst="rect">
            <a:avLst/>
          </a:prstGeom>
          <a:noFill/>
        </p:spPr>
        <p:txBody>
          <a:bodyPr wrap="square" lIns="91443" tIns="45720" rIns="91443" bIns="45720" rtlCol="0">
            <a:spAutoFit/>
          </a:bodyPr>
          <a:lstStyle/>
          <a:p>
            <a:r>
              <a:rPr lang="en-US" altLang="en-GB" sz="4400" b="1" dirty="0" smtClean="0">
                <a:solidFill>
                  <a:srgbClr val="FAFAFA"/>
                </a:solidFill>
                <a:latin typeface="微软雅黑" panose="020B0503020204020204" pitchFamily="34" charset="-122"/>
                <a:ea typeface="微软雅黑" panose="020B0503020204020204" pitchFamily="34" charset="-122"/>
                <a:cs typeface="+mn-ea"/>
                <a:sym typeface="+mn-lt"/>
              </a:rPr>
              <a:t>11.11</a:t>
            </a:r>
            <a:endParaRPr lang="en-US" altLang="en-GB" sz="44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6564903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en-US" altLang="zh-CN" dirty="0" err="1">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MySQLi</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面向对象基本语法</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a:t>
            </a:r>
            <a:r>
              <a:rPr lang="en-US" altLang="zh-CN" dirty="0" err="1">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MySQLi</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面向对象语法操作数据库</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5239548"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11.11.1  </a:t>
            </a:r>
            <a:r>
              <a:rPr lang="en-US" altLang="zh-CN" sz="2400" b="1" dirty="0" err="1"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MySQLi</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面向对象基本语法</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135579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5023524"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11.11.1  </a:t>
            </a:r>
            <a:r>
              <a:rPr lang="en-US" altLang="zh-CN" sz="2400" b="1"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MySQLi</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面向对象基本语法</a:t>
            </a:r>
          </a:p>
        </p:txBody>
      </p:sp>
      <p:sp>
        <p:nvSpPr>
          <p:cNvPr id="2" name="矩形 1"/>
          <p:cNvSpPr/>
          <p:nvPr/>
        </p:nvSpPr>
        <p:spPr>
          <a:xfrm>
            <a:off x="910630" y="1197546"/>
            <a:ext cx="10297144" cy="1015663"/>
          </a:xfrm>
          <a:prstGeom prst="rect">
            <a:avLst/>
          </a:prstGeom>
        </p:spPr>
        <p:txBody>
          <a:bodyPr wrap="square">
            <a:spAutoFit/>
          </a:bodyPr>
          <a:lstStyle/>
          <a:p>
            <a:pPr>
              <a:lnSpc>
                <a:spcPct val="150000"/>
              </a:lnSpc>
            </a:pPr>
            <a:r>
              <a:rPr lang="en-US" altLang="zh-CN" sz="2000" dirty="0" err="1">
                <a:solidFill>
                  <a:srgbClr val="1369B3"/>
                </a:solidFill>
                <a:latin typeface="微软雅黑" panose="020B0503020204020204" pitchFamily="34" charset="-122"/>
                <a:ea typeface="微软雅黑" panose="020B0503020204020204" pitchFamily="34" charset="-122"/>
                <a:cs typeface="+mn-ea"/>
              </a:rPr>
              <a:t>MySQLi</a:t>
            </a:r>
            <a:r>
              <a:rPr lang="zh-CN" altLang="en-US" sz="2000" dirty="0">
                <a:solidFill>
                  <a:srgbClr val="1369B3"/>
                </a:solidFill>
                <a:latin typeface="微软雅黑" panose="020B0503020204020204" pitchFamily="34" charset="-122"/>
                <a:ea typeface="微软雅黑" panose="020B0503020204020204" pitchFamily="34" charset="-122"/>
                <a:cs typeface="+mn-ea"/>
              </a:rPr>
              <a:t>扩展面向对象语法</a:t>
            </a:r>
            <a:r>
              <a:rPr lang="zh-CN" altLang="en-US" sz="2000" dirty="0">
                <a:solidFill>
                  <a:srgbClr val="595959"/>
                </a:solidFill>
                <a:latin typeface="微软雅黑" panose="020B0503020204020204" pitchFamily="34" charset="-122"/>
                <a:ea typeface="微软雅黑" panose="020B0503020204020204" pitchFamily="34" charset="-122"/>
                <a:cs typeface="+mn-ea"/>
              </a:rPr>
              <a:t>使用的方法和面向过程语法使用的函数名类似</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下面</a:t>
            </a:r>
            <a:r>
              <a:rPr lang="zh-CN" altLang="en-US" sz="2000" dirty="0">
                <a:solidFill>
                  <a:srgbClr val="595959"/>
                </a:solidFill>
                <a:latin typeface="微软雅黑" panose="020B0503020204020204" pitchFamily="34" charset="-122"/>
                <a:ea typeface="微软雅黑" panose="020B0503020204020204" pitchFamily="34" charset="-122"/>
                <a:cs typeface="+mn-ea"/>
              </a:rPr>
              <a:t>对比</a:t>
            </a:r>
            <a:r>
              <a:rPr lang="en-US" altLang="zh-CN" sz="2000" dirty="0" err="1">
                <a:solidFill>
                  <a:srgbClr val="595959"/>
                </a:solidFill>
                <a:latin typeface="微软雅黑" panose="020B0503020204020204" pitchFamily="34" charset="-122"/>
                <a:ea typeface="微软雅黑" panose="020B0503020204020204" pitchFamily="34" charset="-122"/>
                <a:cs typeface="+mn-ea"/>
              </a:rPr>
              <a:t>MySQLi</a:t>
            </a:r>
            <a:r>
              <a:rPr lang="zh-CN" altLang="en-US" sz="2000" dirty="0">
                <a:solidFill>
                  <a:srgbClr val="595959"/>
                </a:solidFill>
                <a:latin typeface="微软雅黑" panose="020B0503020204020204" pitchFamily="34" charset="-122"/>
                <a:ea typeface="微软雅黑" panose="020B0503020204020204" pitchFamily="34" charset="-122"/>
                <a:cs typeface="+mn-ea"/>
              </a:rPr>
              <a:t>扩展面向对象方法名和面向过程函数</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名。</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4" name="表格 3">
            <a:extLst>
              <a:ext uri="{FF2B5EF4-FFF2-40B4-BE49-F238E27FC236}">
                <a16:creationId xmlns:a16="http://schemas.microsoft.com/office/drawing/2014/main" id="{B99EB765-3296-4251-958E-B4DE09C9687B}"/>
              </a:ext>
            </a:extLst>
          </p:cNvPr>
          <p:cNvGraphicFramePr>
            <a:graphicFrameLocks noGrp="1"/>
          </p:cNvGraphicFramePr>
          <p:nvPr>
            <p:extLst>
              <p:ext uri="{D42A27DB-BD31-4B8C-83A1-F6EECF244321}">
                <p14:modId xmlns:p14="http://schemas.microsoft.com/office/powerpoint/2010/main" val="32587761"/>
              </p:ext>
            </p:extLst>
          </p:nvPr>
        </p:nvGraphicFramePr>
        <p:xfrm>
          <a:off x="1342678" y="2421683"/>
          <a:ext cx="9073009" cy="3240360"/>
        </p:xfrm>
        <a:graphic>
          <a:graphicData uri="http://schemas.openxmlformats.org/drawingml/2006/table">
            <a:tbl>
              <a:tblPr>
                <a:tableStyleId>{7DF18680-E054-41AD-8BC1-D1AEF772440D}</a:tableStyleId>
              </a:tblPr>
              <a:tblGrid>
                <a:gridCol w="2650542">
                  <a:extLst>
                    <a:ext uri="{9D8B030D-6E8A-4147-A177-3AD203B41FA5}">
                      <a16:colId xmlns:a16="http://schemas.microsoft.com/office/drawing/2014/main" val="4045703550"/>
                    </a:ext>
                  </a:extLst>
                </a:gridCol>
                <a:gridCol w="2650542">
                  <a:extLst>
                    <a:ext uri="{9D8B030D-6E8A-4147-A177-3AD203B41FA5}">
                      <a16:colId xmlns:a16="http://schemas.microsoft.com/office/drawing/2014/main" val="2615662967"/>
                    </a:ext>
                  </a:extLst>
                </a:gridCol>
                <a:gridCol w="3771925">
                  <a:extLst>
                    <a:ext uri="{9D8B030D-6E8A-4147-A177-3AD203B41FA5}">
                      <a16:colId xmlns:a16="http://schemas.microsoft.com/office/drawing/2014/main" val="3758927501"/>
                    </a:ext>
                  </a:extLst>
                </a:gridCol>
              </a:tblGrid>
              <a:tr h="648072">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操作步骤</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a:solidFill>
                            <a:srgbClr val="595959"/>
                          </a:solidFill>
                          <a:effectLst/>
                          <a:latin typeface="微软雅黑" panose="020B0503020204020204" pitchFamily="34" charset="-122"/>
                          <a:ea typeface="微软雅黑" panose="020B0503020204020204" pitchFamily="34" charset="-122"/>
                        </a:rPr>
                        <a:t>面向对象方法名</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a:solidFill>
                            <a:srgbClr val="595959"/>
                          </a:solidFill>
                          <a:effectLst/>
                          <a:latin typeface="微软雅黑" panose="020B0503020204020204" pitchFamily="34" charset="-122"/>
                          <a:ea typeface="微软雅黑" panose="020B0503020204020204" pitchFamily="34" charset="-122"/>
                        </a:rPr>
                        <a:t>面向过程函数名</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0"/>
                  </a:ext>
                </a:extLst>
              </a:tr>
              <a:tr h="648072">
                <a:tc>
                  <a:txBody>
                    <a:bodyPr/>
                    <a:lstStyle/>
                    <a:p>
                      <a:pPr algn="ctr">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连接数据库</a:t>
                      </a:r>
                    </a:p>
                  </a:txBody>
                  <a:tcPr marL="68580" marR="68580" marT="0" marB="0" anchor="ctr">
                    <a:solidFill>
                      <a:srgbClr val="F2F2F2"/>
                    </a:solidFill>
                  </a:tcPr>
                </a:tc>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mysqli::__construct()</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mysqli_connect()</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1"/>
                  </a:ext>
                </a:extLst>
              </a:tr>
              <a:tr h="648072">
                <a:tc>
                  <a:txBody>
                    <a:bodyPr/>
                    <a:lstStyle/>
                    <a:p>
                      <a:pPr algn="ctr">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设置字符集</a:t>
                      </a:r>
                    </a:p>
                  </a:txBody>
                  <a:tcPr marL="68580" marR="68580" marT="0" marB="0" anchor="ctr">
                    <a:solidFill>
                      <a:srgbClr val="F2F2F2"/>
                    </a:solidFill>
                  </a:tcPr>
                </a:tc>
                <a:tc>
                  <a:txBody>
                    <a:bodyPr/>
                    <a:lstStyle/>
                    <a:p>
                      <a:pPr algn="ctr">
                        <a:spcAft>
                          <a:spcPts val="0"/>
                        </a:spcAft>
                      </a:pPr>
                      <a:r>
                        <a:rPr lang="en-US" sz="1600" kern="100" dirty="0" err="1">
                          <a:solidFill>
                            <a:srgbClr val="595959"/>
                          </a:solidFill>
                          <a:effectLst/>
                          <a:latin typeface="微软雅黑" panose="020B0503020204020204" pitchFamily="34" charset="-122"/>
                          <a:ea typeface="微软雅黑" panose="020B0503020204020204" pitchFamily="34" charset="-122"/>
                        </a:rPr>
                        <a:t>mysqli</a:t>
                      </a:r>
                      <a:r>
                        <a:rPr lang="en-US" sz="1600" kern="100" dirty="0">
                          <a:solidFill>
                            <a:srgbClr val="595959"/>
                          </a:solidFill>
                          <a:effectLst/>
                          <a:latin typeface="微软雅黑" panose="020B0503020204020204" pitchFamily="34" charset="-122"/>
                          <a:ea typeface="微软雅黑" panose="020B0503020204020204" pitchFamily="34" charset="-122"/>
                        </a:rPr>
                        <a:t>::</a:t>
                      </a:r>
                      <a:r>
                        <a:rPr lang="en-US" sz="1600" kern="100" dirty="0" err="1">
                          <a:solidFill>
                            <a:srgbClr val="595959"/>
                          </a:solidFill>
                          <a:effectLst/>
                          <a:latin typeface="微软雅黑" panose="020B0503020204020204" pitchFamily="34" charset="-122"/>
                          <a:ea typeface="微软雅黑" panose="020B0503020204020204" pitchFamily="34" charset="-122"/>
                        </a:rPr>
                        <a:t>set_charset</a:t>
                      </a:r>
                      <a:r>
                        <a:rPr lang="en-US" sz="1600" kern="100" dirty="0">
                          <a:solidFill>
                            <a:srgbClr val="595959"/>
                          </a:solidFill>
                          <a:effectLst/>
                          <a:latin typeface="微软雅黑" panose="020B0503020204020204" pitchFamily="34" charset="-122"/>
                          <a:ea typeface="微软雅黑" panose="020B0503020204020204" pitchFamily="34" charset="-122"/>
                        </a:rPr>
                        <a:t>()</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mysqli_set_charset()</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3028633692"/>
                  </a:ext>
                </a:extLst>
              </a:tr>
              <a:tr h="648072">
                <a:tc>
                  <a:txBody>
                    <a:bodyPr/>
                    <a:lstStyle/>
                    <a:p>
                      <a:pPr algn="ctr">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执行</a:t>
                      </a:r>
                      <a:r>
                        <a:rPr lang="en-US" sz="1600" kern="100">
                          <a:solidFill>
                            <a:srgbClr val="595959"/>
                          </a:solidFill>
                          <a:effectLst/>
                          <a:latin typeface="微软雅黑" panose="020B0503020204020204" pitchFamily="34" charset="-122"/>
                          <a:ea typeface="微软雅黑" panose="020B0503020204020204" pitchFamily="34" charset="-122"/>
                        </a:rPr>
                        <a:t>SQL</a:t>
                      </a:r>
                      <a:r>
                        <a:rPr lang="zh-CN" sz="1600" kern="100">
                          <a:solidFill>
                            <a:srgbClr val="595959"/>
                          </a:solidFill>
                          <a:effectLst/>
                          <a:latin typeface="微软雅黑" panose="020B0503020204020204" pitchFamily="34" charset="-122"/>
                          <a:ea typeface="微软雅黑" panose="020B0503020204020204" pitchFamily="34" charset="-122"/>
                        </a:rPr>
                        <a:t>语句</a:t>
                      </a:r>
                    </a:p>
                  </a:txBody>
                  <a:tcPr marL="68580" marR="68580" marT="0" marB="0" anchor="ctr">
                    <a:solidFill>
                      <a:srgbClr val="F2F2F2"/>
                    </a:solidFill>
                  </a:tcPr>
                </a:tc>
                <a:tc>
                  <a:txBody>
                    <a:bodyPr/>
                    <a:lstStyle/>
                    <a:p>
                      <a:pPr algn="ctr">
                        <a:spcAft>
                          <a:spcPts val="0"/>
                        </a:spcAft>
                      </a:pPr>
                      <a:r>
                        <a:rPr lang="en-US" sz="1600" kern="100" dirty="0" err="1">
                          <a:solidFill>
                            <a:srgbClr val="595959"/>
                          </a:solidFill>
                          <a:effectLst/>
                          <a:latin typeface="微软雅黑" panose="020B0503020204020204" pitchFamily="34" charset="-122"/>
                          <a:ea typeface="微软雅黑" panose="020B0503020204020204" pitchFamily="34" charset="-122"/>
                        </a:rPr>
                        <a:t>mysqli</a:t>
                      </a:r>
                      <a:r>
                        <a:rPr lang="en-US" sz="1600" kern="100" dirty="0">
                          <a:solidFill>
                            <a:srgbClr val="595959"/>
                          </a:solidFill>
                          <a:effectLst/>
                          <a:latin typeface="微软雅黑" panose="020B0503020204020204" pitchFamily="34" charset="-122"/>
                          <a:ea typeface="微软雅黑" panose="020B0503020204020204" pitchFamily="34" charset="-122"/>
                        </a:rPr>
                        <a:t>::query()</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mysqli_query()</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2804291551"/>
                  </a:ext>
                </a:extLst>
              </a:tr>
              <a:tr h="648072">
                <a:tc>
                  <a:txBody>
                    <a:bodyPr/>
                    <a:lstStyle/>
                    <a:p>
                      <a:pPr algn="ctr">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处理结果集</a:t>
                      </a:r>
                    </a:p>
                  </a:txBody>
                  <a:tcPr marL="68580" marR="68580" marT="0" marB="0" anchor="ctr">
                    <a:solidFill>
                      <a:srgbClr val="F2F2F2"/>
                    </a:solidFill>
                  </a:tcPr>
                </a:tc>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mysqli_result::fetch_all()</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en-US" sz="1600" kern="100" dirty="0" err="1">
                          <a:solidFill>
                            <a:srgbClr val="595959"/>
                          </a:solidFill>
                          <a:effectLst/>
                          <a:latin typeface="微软雅黑" panose="020B0503020204020204" pitchFamily="34" charset="-122"/>
                          <a:ea typeface="微软雅黑" panose="020B0503020204020204" pitchFamily="34" charset="-122"/>
                        </a:rPr>
                        <a:t>mysqli_fetch_all</a:t>
                      </a:r>
                      <a:r>
                        <a:rPr lang="en-US" sz="1600" kern="100" dirty="0">
                          <a:solidFill>
                            <a:srgbClr val="595959"/>
                          </a:solidFill>
                          <a:effectLst/>
                          <a:latin typeface="微软雅黑" panose="020B0503020204020204" pitchFamily="34" charset="-122"/>
                          <a:ea typeface="微软雅黑" panose="020B0503020204020204" pitchFamily="34" charset="-122"/>
                        </a:rPr>
                        <a:t>()</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77793482"/>
                  </a:ext>
                </a:extLst>
              </a:tr>
            </a:tbl>
          </a:graphicData>
        </a:graphic>
      </p:graphicFrame>
    </p:spTree>
    <p:extLst>
      <p:ext uri="{BB962C8B-B14F-4D97-AF65-F5344CB8AC3E}">
        <p14:creationId xmlns:p14="http://schemas.microsoft.com/office/powerpoint/2010/main" val="4241494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5023524"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11.11.1  </a:t>
            </a:r>
            <a:r>
              <a:rPr lang="en-US" altLang="zh-CN" sz="2400" b="1" dirty="0" err="1">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MySQLi</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面向对象基本语法</a:t>
            </a:r>
          </a:p>
        </p:txBody>
      </p:sp>
      <p:sp>
        <p:nvSpPr>
          <p:cNvPr id="2" name="矩形 1"/>
          <p:cNvSpPr/>
          <p:nvPr/>
        </p:nvSpPr>
        <p:spPr>
          <a:xfrm>
            <a:off x="694606" y="1197546"/>
            <a:ext cx="10297144" cy="400110"/>
          </a:xfrm>
          <a:prstGeom prst="rect">
            <a:avLst/>
          </a:prstGeom>
        </p:spPr>
        <p:txBody>
          <a:bodyPr wrap="square">
            <a:spAutoFit/>
          </a:bodyPr>
          <a:lstStyle/>
          <a:p>
            <a:pPr indent="266700"/>
            <a:r>
              <a:rPr lang="zh-CN" altLang="en-US" sz="2000" dirty="0" smtClean="0">
                <a:solidFill>
                  <a:srgbClr val="595959"/>
                </a:solidFill>
                <a:latin typeface="微软雅黑" panose="020B0503020204020204" pitchFamily="34" charset="-122"/>
                <a:ea typeface="微软雅黑" panose="020B0503020204020204" pitchFamily="34" charset="-122"/>
                <a:cs typeface="+mn-ea"/>
              </a:rPr>
              <a:t>下面</a:t>
            </a:r>
            <a:r>
              <a:rPr lang="zh-CN" altLang="en-US" sz="2000" dirty="0">
                <a:solidFill>
                  <a:srgbClr val="595959"/>
                </a:solidFill>
                <a:latin typeface="微软雅黑" panose="020B0503020204020204" pitchFamily="34" charset="-122"/>
                <a:ea typeface="微软雅黑" panose="020B0503020204020204" pitchFamily="34" charset="-122"/>
                <a:cs typeface="+mn-ea"/>
              </a:rPr>
              <a:t>演示</a:t>
            </a:r>
            <a:r>
              <a:rPr lang="en-US" altLang="zh-CN" sz="2000" dirty="0" err="1">
                <a:solidFill>
                  <a:srgbClr val="1369B3"/>
                </a:solidFill>
                <a:latin typeface="微软雅黑" panose="020B0503020204020204" pitchFamily="34" charset="-122"/>
                <a:ea typeface="微软雅黑" panose="020B0503020204020204" pitchFamily="34" charset="-122"/>
                <a:cs typeface="+mn-ea"/>
              </a:rPr>
              <a:t>MySQLi</a:t>
            </a:r>
            <a:r>
              <a:rPr lang="zh-CN" altLang="en-US" sz="2000" dirty="0">
                <a:solidFill>
                  <a:srgbClr val="1369B3"/>
                </a:solidFill>
                <a:latin typeface="微软雅黑" panose="020B0503020204020204" pitchFamily="34" charset="-122"/>
                <a:ea typeface="微软雅黑" panose="020B0503020204020204" pitchFamily="34" charset="-122"/>
                <a:cs typeface="+mn-ea"/>
              </a:rPr>
              <a:t>扩展面向对象语法</a:t>
            </a:r>
            <a:r>
              <a:rPr lang="zh-CN" altLang="en-US" sz="2000" dirty="0">
                <a:solidFill>
                  <a:srgbClr val="595959"/>
                </a:solidFill>
                <a:latin typeface="微软雅黑" panose="020B0503020204020204" pitchFamily="34" charset="-122"/>
                <a:ea typeface="微软雅黑" panose="020B0503020204020204" pitchFamily="34" charset="-122"/>
                <a:cs typeface="+mn-ea"/>
              </a:rPr>
              <a:t>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使用。</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2494806" y="1958267"/>
            <a:ext cx="7344816" cy="3960440"/>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2782838" y="2105409"/>
            <a:ext cx="6552728" cy="3658246"/>
          </a:xfrm>
          <a:prstGeom prst="rect">
            <a:avLst/>
          </a:prstGeom>
        </p:spPr>
        <p:txBody>
          <a:bodyPr wrap="square">
            <a:spAutoFit/>
          </a:bodyPr>
          <a:lstStyle/>
          <a:p>
            <a:pPr>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① </a:t>
            </a:r>
            <a:r>
              <a:rPr lang="zh-CN" altLang="en-US" sz="1800" dirty="0">
                <a:solidFill>
                  <a:srgbClr val="595959"/>
                </a:solidFill>
                <a:latin typeface="微软雅黑" panose="020B0503020204020204" pitchFamily="34" charset="-122"/>
                <a:ea typeface="微软雅黑" panose="020B0503020204020204" pitchFamily="34" charset="-122"/>
                <a:cs typeface="+mn-ea"/>
              </a:rPr>
              <a:t>连接数据库，并选择</a:t>
            </a:r>
            <a:r>
              <a:rPr lang="en-US" altLang="zh-CN" sz="1800" dirty="0" err="1">
                <a:solidFill>
                  <a:srgbClr val="595959"/>
                </a:solidFill>
                <a:latin typeface="微软雅黑" panose="020B0503020204020204" pitchFamily="34" charset="-122"/>
                <a:ea typeface="微软雅黑" panose="020B0503020204020204" pitchFamily="34" charset="-122"/>
                <a:cs typeface="+mn-ea"/>
              </a:rPr>
              <a:t>mydb</a:t>
            </a:r>
            <a:r>
              <a:rPr lang="zh-CN" altLang="en-US" sz="1800" dirty="0">
                <a:solidFill>
                  <a:srgbClr val="595959"/>
                </a:solidFill>
                <a:latin typeface="微软雅黑" panose="020B0503020204020204" pitchFamily="34" charset="-122"/>
                <a:ea typeface="微软雅黑" panose="020B0503020204020204" pitchFamily="34" charset="-122"/>
                <a:cs typeface="+mn-ea"/>
              </a:rPr>
              <a:t>数据库</a:t>
            </a:r>
          </a:p>
          <a:p>
            <a:pPr>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err="1">
                <a:solidFill>
                  <a:srgbClr val="595959"/>
                </a:solidFill>
                <a:latin typeface="微软雅黑" panose="020B0503020204020204" pitchFamily="34" charset="-122"/>
                <a:ea typeface="微软雅黑" panose="020B0503020204020204" pitchFamily="34" charset="-122"/>
                <a:cs typeface="+mn-ea"/>
              </a:rPr>
              <a:t>mysqli</a:t>
            </a:r>
            <a:r>
              <a:rPr lang="en-US" altLang="zh-CN" sz="1800" dirty="0">
                <a:solidFill>
                  <a:srgbClr val="595959"/>
                </a:solidFill>
                <a:latin typeface="微软雅黑" panose="020B0503020204020204" pitchFamily="34" charset="-122"/>
                <a:ea typeface="微软雅黑" panose="020B0503020204020204" pitchFamily="34" charset="-122"/>
                <a:cs typeface="+mn-ea"/>
              </a:rPr>
              <a:t> = new </a:t>
            </a:r>
            <a:r>
              <a:rPr lang="en-US" altLang="zh-CN" sz="1800" dirty="0" err="1">
                <a:solidFill>
                  <a:srgbClr val="595959"/>
                </a:solidFill>
                <a:latin typeface="微软雅黑" panose="020B0503020204020204" pitchFamily="34" charset="-122"/>
                <a:ea typeface="微软雅黑" panose="020B0503020204020204" pitchFamily="34" charset="-122"/>
                <a:cs typeface="+mn-ea"/>
              </a:rPr>
              <a:t>mysqli</a:t>
            </a:r>
            <a:r>
              <a:rPr lang="en-US" altLang="zh-CN" sz="1800" dirty="0">
                <a:solidFill>
                  <a:srgbClr val="595959"/>
                </a:solidFill>
                <a:latin typeface="微软雅黑" panose="020B0503020204020204" pitchFamily="34" charset="-122"/>
                <a:ea typeface="微软雅黑" panose="020B0503020204020204" pitchFamily="34" charset="-122"/>
                <a:cs typeface="+mn-ea"/>
              </a:rPr>
              <a:t>('localhost', 'root', '123456', '</a:t>
            </a:r>
            <a:r>
              <a:rPr lang="en-US" altLang="zh-CN" sz="1800" dirty="0" err="1">
                <a:solidFill>
                  <a:srgbClr val="595959"/>
                </a:solidFill>
                <a:latin typeface="微软雅黑" panose="020B0503020204020204" pitchFamily="34" charset="-122"/>
                <a:ea typeface="微软雅黑" panose="020B0503020204020204" pitchFamily="34" charset="-122"/>
                <a:cs typeface="+mn-ea"/>
              </a:rPr>
              <a:t>mydb</a:t>
            </a: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② </a:t>
            </a:r>
            <a:r>
              <a:rPr lang="zh-CN" altLang="en-US" sz="1800" dirty="0">
                <a:solidFill>
                  <a:srgbClr val="595959"/>
                </a:solidFill>
                <a:latin typeface="微软雅黑" panose="020B0503020204020204" pitchFamily="34" charset="-122"/>
                <a:ea typeface="微软雅黑" panose="020B0503020204020204" pitchFamily="34" charset="-122"/>
                <a:cs typeface="+mn-ea"/>
              </a:rPr>
              <a:t>设置字符集</a:t>
            </a:r>
          </a:p>
          <a:p>
            <a:pPr>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err="1">
                <a:solidFill>
                  <a:srgbClr val="595959"/>
                </a:solidFill>
                <a:latin typeface="微软雅黑" panose="020B0503020204020204" pitchFamily="34" charset="-122"/>
                <a:ea typeface="微软雅黑" panose="020B0503020204020204" pitchFamily="34" charset="-122"/>
                <a:cs typeface="+mn-ea"/>
              </a:rPr>
              <a:t>mysqli</a:t>
            </a:r>
            <a:r>
              <a:rPr lang="en-US" altLang="zh-CN" sz="1800" dirty="0">
                <a:solidFill>
                  <a:srgbClr val="595959"/>
                </a:solidFill>
                <a:latin typeface="微软雅黑" panose="020B0503020204020204" pitchFamily="34" charset="-122"/>
                <a:ea typeface="微软雅黑" panose="020B0503020204020204" pitchFamily="34" charset="-122"/>
                <a:cs typeface="+mn-ea"/>
              </a:rPr>
              <a:t>-&gt;</a:t>
            </a:r>
            <a:r>
              <a:rPr lang="en-US" altLang="zh-CN" sz="1800" dirty="0" err="1">
                <a:solidFill>
                  <a:srgbClr val="595959"/>
                </a:solidFill>
                <a:latin typeface="微软雅黑" panose="020B0503020204020204" pitchFamily="34" charset="-122"/>
                <a:ea typeface="微软雅黑" panose="020B0503020204020204" pitchFamily="34" charset="-122"/>
                <a:cs typeface="+mn-ea"/>
              </a:rPr>
              <a:t>set_charset</a:t>
            </a:r>
            <a:r>
              <a:rPr lang="en-US" altLang="zh-CN" sz="1800" dirty="0">
                <a:solidFill>
                  <a:srgbClr val="595959"/>
                </a:solidFill>
                <a:latin typeface="微软雅黑" panose="020B0503020204020204" pitchFamily="34" charset="-122"/>
                <a:ea typeface="微软雅黑" panose="020B0503020204020204" pitchFamily="34" charset="-122"/>
                <a:cs typeface="+mn-ea"/>
              </a:rPr>
              <a:t>('utf8');</a:t>
            </a:r>
          </a:p>
          <a:p>
            <a:pPr>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③ </a:t>
            </a:r>
            <a:r>
              <a:rPr lang="zh-CN" altLang="en-US" sz="1800" dirty="0">
                <a:solidFill>
                  <a:srgbClr val="595959"/>
                </a:solidFill>
                <a:latin typeface="微软雅黑" panose="020B0503020204020204" pitchFamily="34" charset="-122"/>
                <a:ea typeface="微软雅黑" panose="020B0503020204020204" pitchFamily="34" charset="-122"/>
                <a:cs typeface="+mn-ea"/>
              </a:rPr>
              <a:t>执行</a:t>
            </a:r>
            <a:r>
              <a:rPr lang="en-US" altLang="zh-CN" sz="1800" dirty="0">
                <a:solidFill>
                  <a:srgbClr val="595959"/>
                </a:solidFill>
                <a:latin typeface="微软雅黑" panose="020B0503020204020204" pitchFamily="34" charset="-122"/>
                <a:ea typeface="微软雅黑" panose="020B0503020204020204" pitchFamily="34" charset="-122"/>
                <a:cs typeface="+mn-ea"/>
              </a:rPr>
              <a:t>SQL</a:t>
            </a:r>
            <a:r>
              <a:rPr lang="zh-CN" altLang="en-US" sz="1800" dirty="0">
                <a:solidFill>
                  <a:srgbClr val="595959"/>
                </a:solidFill>
                <a:latin typeface="微软雅黑" panose="020B0503020204020204" pitchFamily="34" charset="-122"/>
                <a:ea typeface="微软雅黑" panose="020B0503020204020204" pitchFamily="34" charset="-122"/>
                <a:cs typeface="+mn-ea"/>
              </a:rPr>
              <a:t>语句</a:t>
            </a:r>
          </a:p>
          <a:p>
            <a:pPr>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$result = $</a:t>
            </a:r>
            <a:r>
              <a:rPr lang="en-US" altLang="zh-CN" sz="1800" dirty="0" err="1">
                <a:solidFill>
                  <a:srgbClr val="595959"/>
                </a:solidFill>
                <a:latin typeface="微软雅黑" panose="020B0503020204020204" pitchFamily="34" charset="-122"/>
                <a:ea typeface="微软雅黑" panose="020B0503020204020204" pitchFamily="34" charset="-122"/>
                <a:cs typeface="+mn-ea"/>
              </a:rPr>
              <a:t>mysqli</a:t>
            </a:r>
            <a:r>
              <a:rPr lang="en-US" altLang="zh-CN" sz="1800" dirty="0">
                <a:solidFill>
                  <a:srgbClr val="595959"/>
                </a:solidFill>
                <a:latin typeface="微软雅黑" panose="020B0503020204020204" pitchFamily="34" charset="-122"/>
                <a:ea typeface="微软雅黑" panose="020B0503020204020204" pitchFamily="34" charset="-122"/>
                <a:cs typeface="+mn-ea"/>
              </a:rPr>
              <a:t>-&gt;query('SHOW TABLES');</a:t>
            </a:r>
          </a:p>
          <a:p>
            <a:pPr>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④ </a:t>
            </a:r>
            <a:r>
              <a:rPr lang="zh-CN" altLang="en-US" sz="1800" dirty="0">
                <a:solidFill>
                  <a:srgbClr val="595959"/>
                </a:solidFill>
                <a:latin typeface="微软雅黑" panose="020B0503020204020204" pitchFamily="34" charset="-122"/>
                <a:ea typeface="微软雅黑" panose="020B0503020204020204" pitchFamily="34" charset="-122"/>
                <a:cs typeface="+mn-ea"/>
              </a:rPr>
              <a:t>处理结果集</a:t>
            </a:r>
          </a:p>
          <a:p>
            <a:pPr>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$data = $result-&gt;</a:t>
            </a:r>
            <a:r>
              <a:rPr lang="en-US" altLang="zh-CN" sz="1800" dirty="0" err="1">
                <a:solidFill>
                  <a:srgbClr val="595959"/>
                </a:solidFill>
                <a:latin typeface="微软雅黑" panose="020B0503020204020204" pitchFamily="34" charset="-122"/>
                <a:ea typeface="微软雅黑" panose="020B0503020204020204" pitchFamily="34" charset="-122"/>
                <a:cs typeface="+mn-ea"/>
              </a:rPr>
              <a:t>fetch_all</a:t>
            </a:r>
            <a:r>
              <a:rPr lang="en-US" altLang="zh-CN" sz="1800" dirty="0">
                <a:solidFill>
                  <a:srgbClr val="595959"/>
                </a:solidFill>
                <a:latin typeface="微软雅黑" panose="020B0503020204020204" pitchFamily="34" charset="-122"/>
                <a:ea typeface="微软雅黑" panose="020B0503020204020204" pitchFamily="34" charset="-122"/>
                <a:cs typeface="+mn-ea"/>
              </a:rPr>
              <a:t>(MYSQLI_ASSOC);</a:t>
            </a:r>
          </a:p>
          <a:p>
            <a:pPr>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⑤ </a:t>
            </a:r>
            <a:r>
              <a:rPr lang="zh-CN" altLang="en-US" sz="1800" dirty="0">
                <a:solidFill>
                  <a:srgbClr val="595959"/>
                </a:solidFill>
                <a:latin typeface="微软雅黑" panose="020B0503020204020204" pitchFamily="34" charset="-122"/>
                <a:ea typeface="微软雅黑" panose="020B0503020204020204" pitchFamily="34" charset="-122"/>
                <a:cs typeface="+mn-ea"/>
              </a:rPr>
              <a:t>输出关联数组结果</a:t>
            </a:r>
          </a:p>
          <a:p>
            <a:pPr>
              <a:lnSpc>
                <a:spcPct val="130000"/>
              </a:lnSpc>
            </a:pPr>
            <a:r>
              <a:rPr lang="en-US" altLang="zh-CN" sz="1800" dirty="0" err="1">
                <a:solidFill>
                  <a:srgbClr val="595959"/>
                </a:solidFill>
                <a:latin typeface="微软雅黑" panose="020B0503020204020204" pitchFamily="34" charset="-122"/>
                <a:ea typeface="微软雅黑" panose="020B0503020204020204" pitchFamily="34" charset="-122"/>
                <a:cs typeface="+mn-ea"/>
              </a:rPr>
              <a:t>print_r</a:t>
            </a:r>
            <a:r>
              <a:rPr lang="en-US" altLang="zh-CN" sz="1800" dirty="0">
                <a:solidFill>
                  <a:srgbClr val="595959"/>
                </a:solidFill>
                <a:latin typeface="微软雅黑" panose="020B0503020204020204" pitchFamily="34" charset="-122"/>
                <a:ea typeface="微软雅黑" panose="020B0503020204020204" pitchFamily="34" charset="-122"/>
                <a:cs typeface="+mn-ea"/>
              </a:rPr>
              <a:t>($data);</a:t>
            </a:r>
          </a:p>
        </p:txBody>
      </p:sp>
    </p:spTree>
    <p:extLst>
      <p:ext uri="{BB962C8B-B14F-4D97-AF65-F5344CB8AC3E}">
        <p14:creationId xmlns:p14="http://schemas.microsoft.com/office/powerpoint/2010/main" val="546235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520999" y="3706568"/>
            <a:ext cx="5967873"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预处理和参数绑定</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，能够运用</a:t>
            </a:r>
            <a:r>
              <a:rPr lang="en-US" altLang="zh-CN" dirty="0" err="1">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MySQLi</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面向对象语法实现预处理和参数绑定</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084755"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11.11.2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预处理和参数绑定</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1307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11.11.2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预处理和参数绑定</a:t>
            </a:r>
          </a:p>
        </p:txBody>
      </p:sp>
      <p:sp>
        <p:nvSpPr>
          <p:cNvPr id="3" name="矩形 2"/>
          <p:cNvSpPr/>
          <p:nvPr/>
        </p:nvSpPr>
        <p:spPr>
          <a:xfrm>
            <a:off x="982638" y="1053530"/>
            <a:ext cx="9721080" cy="961289"/>
          </a:xfrm>
          <a:prstGeom prst="rect">
            <a:avLst/>
          </a:prstGeom>
        </p:spPr>
        <p:txBody>
          <a:bodyPr wrap="square">
            <a:spAutoFit/>
          </a:bodyPr>
          <a:lstStyle/>
          <a:p>
            <a:pPr>
              <a:lnSpc>
                <a:spcPct val="150000"/>
              </a:lnSpc>
            </a:pPr>
            <a:r>
              <a:rPr lang="en-US" altLang="zh-CN" sz="2000" dirty="0" err="1">
                <a:solidFill>
                  <a:srgbClr val="1369B2"/>
                </a:solidFill>
                <a:latin typeface="微软雅黑" panose="020B0503020204020204" pitchFamily="34" charset="-122"/>
                <a:ea typeface="微软雅黑" panose="020B0503020204020204" pitchFamily="34" charset="-122"/>
              </a:rPr>
              <a:t>MySQLi</a:t>
            </a:r>
            <a:r>
              <a:rPr lang="zh-CN" altLang="zh-CN" sz="2000" dirty="0">
                <a:solidFill>
                  <a:srgbClr val="595959"/>
                </a:solidFill>
                <a:latin typeface="微软雅黑" panose="020B0503020204020204" pitchFamily="34" charset="-122"/>
                <a:ea typeface="微软雅黑" panose="020B0503020204020204" pitchFamily="34" charset="-122"/>
              </a:rPr>
              <a:t>扩展</a:t>
            </a:r>
            <a:r>
              <a:rPr lang="zh-CN" altLang="zh-CN" sz="2000" dirty="0">
                <a:solidFill>
                  <a:srgbClr val="1369B2"/>
                </a:solidFill>
                <a:latin typeface="微软雅黑" panose="020B0503020204020204" pitchFamily="34" charset="-122"/>
                <a:ea typeface="微软雅黑" panose="020B0503020204020204" pitchFamily="34" charset="-122"/>
              </a:rPr>
              <a:t>面向对象</a:t>
            </a:r>
            <a:r>
              <a:rPr lang="zh-CN" altLang="zh-CN" sz="2000" dirty="0">
                <a:solidFill>
                  <a:srgbClr val="595959"/>
                </a:solidFill>
                <a:latin typeface="微软雅黑" panose="020B0503020204020204" pitchFamily="34" charset="-122"/>
                <a:ea typeface="微软雅黑" panose="020B0503020204020204" pitchFamily="34" charset="-122"/>
              </a:rPr>
              <a:t>语法也可以实现</a:t>
            </a:r>
            <a:r>
              <a:rPr lang="zh-CN" altLang="zh-CN" sz="2000" dirty="0">
                <a:solidFill>
                  <a:srgbClr val="1369B2"/>
                </a:solidFill>
                <a:latin typeface="微软雅黑" panose="020B0503020204020204" pitchFamily="34" charset="-122"/>
                <a:ea typeface="微软雅黑" panose="020B0503020204020204" pitchFamily="34" charset="-122"/>
              </a:rPr>
              <a:t>预处理</a:t>
            </a:r>
            <a:r>
              <a:rPr lang="zh-CN" altLang="zh-CN" sz="2000" dirty="0">
                <a:solidFill>
                  <a:srgbClr val="595959"/>
                </a:solidFill>
                <a:latin typeface="微软雅黑" panose="020B0503020204020204" pitchFamily="34" charset="-122"/>
                <a:ea typeface="微软雅黑" panose="020B0503020204020204" pitchFamily="34" charset="-122"/>
              </a:rPr>
              <a:t>操作和</a:t>
            </a:r>
            <a:r>
              <a:rPr lang="zh-CN" altLang="zh-CN" sz="2000" dirty="0">
                <a:solidFill>
                  <a:srgbClr val="1369B2"/>
                </a:solidFill>
                <a:latin typeface="微软雅黑" panose="020B0503020204020204" pitchFamily="34" charset="-122"/>
                <a:ea typeface="微软雅黑" panose="020B0503020204020204" pitchFamily="34" charset="-122"/>
              </a:rPr>
              <a:t>参数绑定</a:t>
            </a:r>
            <a:r>
              <a:rPr lang="zh-CN" altLang="zh-CN" sz="2000" dirty="0" smtClean="0">
                <a:solidFill>
                  <a:srgbClr val="595959"/>
                </a:solidFill>
                <a:latin typeface="微软雅黑" panose="020B0503020204020204" pitchFamily="34" charset="-122"/>
                <a:ea typeface="微软雅黑" panose="020B0503020204020204" pitchFamily="34" charset="-122"/>
              </a:rPr>
              <a:t>。</a:t>
            </a:r>
            <a:endParaRPr lang="en-US" altLang="zh-CN" sz="2000" dirty="0" smtClean="0">
              <a:solidFill>
                <a:srgbClr val="595959"/>
              </a:solidFill>
              <a:latin typeface="微软雅黑" panose="020B0503020204020204" pitchFamily="34" charset="-122"/>
              <a:ea typeface="微软雅黑" panose="020B0503020204020204" pitchFamily="34" charset="-122"/>
            </a:endParaRPr>
          </a:p>
          <a:p>
            <a:pPr>
              <a:lnSpc>
                <a:spcPct val="150000"/>
              </a:lnSpc>
            </a:pPr>
            <a:r>
              <a:rPr lang="zh-CN" altLang="zh-CN" sz="2000" dirty="0" smtClean="0">
                <a:solidFill>
                  <a:srgbClr val="595959"/>
                </a:solidFill>
                <a:latin typeface="微软雅黑" panose="020B0503020204020204" pitchFamily="34" charset="-122"/>
                <a:ea typeface="微软雅黑" panose="020B0503020204020204" pitchFamily="34" charset="-122"/>
              </a:rPr>
              <a:t>下面</a:t>
            </a:r>
            <a:r>
              <a:rPr lang="zh-CN" altLang="zh-CN" sz="2000" dirty="0">
                <a:solidFill>
                  <a:srgbClr val="595959"/>
                </a:solidFill>
                <a:latin typeface="微软雅黑" panose="020B0503020204020204" pitchFamily="34" charset="-122"/>
                <a:ea typeface="微软雅黑" panose="020B0503020204020204" pitchFamily="34" charset="-122"/>
              </a:rPr>
              <a:t>演示向</a:t>
            </a:r>
            <a:r>
              <a:rPr lang="en-US" altLang="zh-CN" sz="2000" dirty="0" err="1">
                <a:solidFill>
                  <a:srgbClr val="595959"/>
                </a:solidFill>
                <a:latin typeface="微软雅黑" panose="020B0503020204020204" pitchFamily="34" charset="-122"/>
                <a:ea typeface="微软雅黑" panose="020B0503020204020204" pitchFamily="34" charset="-122"/>
              </a:rPr>
              <a:t>mydb</a:t>
            </a:r>
            <a:r>
              <a:rPr lang="zh-CN" altLang="zh-CN" sz="2000" dirty="0">
                <a:solidFill>
                  <a:srgbClr val="595959"/>
                </a:solidFill>
                <a:latin typeface="微软雅黑" panose="020B0503020204020204" pitchFamily="34" charset="-122"/>
                <a:ea typeface="微软雅黑" panose="020B0503020204020204" pitchFamily="34" charset="-122"/>
              </a:rPr>
              <a:t>数据库中的</a:t>
            </a:r>
            <a:r>
              <a:rPr lang="en-US" altLang="zh-CN" sz="2000" dirty="0">
                <a:solidFill>
                  <a:srgbClr val="595959"/>
                </a:solidFill>
                <a:latin typeface="微软雅黑" panose="020B0503020204020204" pitchFamily="34" charset="-122"/>
                <a:ea typeface="微软雅黑" panose="020B0503020204020204" pitchFamily="34" charset="-122"/>
              </a:rPr>
              <a:t>student</a:t>
            </a:r>
            <a:r>
              <a:rPr lang="zh-CN" altLang="zh-CN" sz="2000" dirty="0">
                <a:solidFill>
                  <a:srgbClr val="595959"/>
                </a:solidFill>
                <a:latin typeface="微软雅黑" panose="020B0503020204020204" pitchFamily="34" charset="-122"/>
                <a:ea typeface="微软雅黑" panose="020B0503020204020204" pitchFamily="34" charset="-122"/>
              </a:rPr>
              <a:t>表添加数据，具体代码如下。</a:t>
            </a:r>
          </a:p>
        </p:txBody>
      </p:sp>
      <p:sp>
        <p:nvSpPr>
          <p:cNvPr id="5" name="矩形 4"/>
          <p:cNvSpPr/>
          <p:nvPr/>
        </p:nvSpPr>
        <p:spPr>
          <a:xfrm>
            <a:off x="1054646" y="2295268"/>
            <a:ext cx="9649072" cy="2718702"/>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1342678" y="2461460"/>
            <a:ext cx="9505056" cy="2169825"/>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① </a:t>
            </a:r>
            <a:r>
              <a:rPr lang="zh-CN" altLang="en-US" sz="1800" dirty="0">
                <a:solidFill>
                  <a:srgbClr val="595959"/>
                </a:solidFill>
                <a:latin typeface="微软雅黑" panose="020B0503020204020204" pitchFamily="34" charset="-122"/>
                <a:ea typeface="微软雅黑" panose="020B0503020204020204" pitchFamily="34" charset="-122"/>
                <a:cs typeface="+mn-ea"/>
              </a:rPr>
              <a:t>连接数据库、选择数据库、设置字符集</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err="1">
                <a:solidFill>
                  <a:srgbClr val="595959"/>
                </a:solidFill>
                <a:latin typeface="微软雅黑" panose="020B0503020204020204" pitchFamily="34" charset="-122"/>
                <a:ea typeface="微软雅黑" panose="020B0503020204020204" pitchFamily="34" charset="-122"/>
                <a:cs typeface="+mn-ea"/>
              </a:rPr>
              <a:t>mysqli</a:t>
            </a:r>
            <a:r>
              <a:rPr lang="en-US" altLang="zh-CN" sz="1800" dirty="0">
                <a:solidFill>
                  <a:srgbClr val="595959"/>
                </a:solidFill>
                <a:latin typeface="微软雅黑" panose="020B0503020204020204" pitchFamily="34" charset="-122"/>
                <a:ea typeface="微软雅黑" panose="020B0503020204020204" pitchFamily="34" charset="-122"/>
                <a:cs typeface="+mn-ea"/>
              </a:rPr>
              <a:t> = new </a:t>
            </a:r>
            <a:r>
              <a:rPr lang="en-US" altLang="zh-CN" sz="1800" dirty="0" err="1">
                <a:solidFill>
                  <a:srgbClr val="595959"/>
                </a:solidFill>
                <a:latin typeface="微软雅黑" panose="020B0503020204020204" pitchFamily="34" charset="-122"/>
                <a:ea typeface="微软雅黑" panose="020B0503020204020204" pitchFamily="34" charset="-122"/>
                <a:cs typeface="+mn-ea"/>
              </a:rPr>
              <a:t>mysqli</a:t>
            </a:r>
            <a:r>
              <a:rPr lang="en-US" altLang="zh-CN" sz="1800" dirty="0">
                <a:solidFill>
                  <a:srgbClr val="595959"/>
                </a:solidFill>
                <a:latin typeface="微软雅黑" panose="020B0503020204020204" pitchFamily="34" charset="-122"/>
                <a:ea typeface="微软雅黑" panose="020B0503020204020204" pitchFamily="34" charset="-122"/>
                <a:cs typeface="+mn-ea"/>
              </a:rPr>
              <a:t>('localhost', 'root', '123456', '</a:t>
            </a:r>
            <a:r>
              <a:rPr lang="en-US" altLang="zh-CN" sz="1800" dirty="0" err="1">
                <a:solidFill>
                  <a:srgbClr val="595959"/>
                </a:solidFill>
                <a:latin typeface="微软雅黑" panose="020B0503020204020204" pitchFamily="34" charset="-122"/>
                <a:ea typeface="微软雅黑" panose="020B0503020204020204" pitchFamily="34" charset="-122"/>
                <a:cs typeface="+mn-ea"/>
              </a:rPr>
              <a:t>mydb</a:t>
            </a: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err="1">
                <a:solidFill>
                  <a:srgbClr val="595959"/>
                </a:solidFill>
                <a:latin typeface="微软雅黑" panose="020B0503020204020204" pitchFamily="34" charset="-122"/>
                <a:ea typeface="微软雅黑" panose="020B0503020204020204" pitchFamily="34" charset="-122"/>
                <a:cs typeface="+mn-ea"/>
              </a:rPr>
              <a:t>mysqli</a:t>
            </a:r>
            <a:r>
              <a:rPr lang="en-US" altLang="zh-CN" sz="1800" dirty="0">
                <a:solidFill>
                  <a:srgbClr val="595959"/>
                </a:solidFill>
                <a:latin typeface="微软雅黑" panose="020B0503020204020204" pitchFamily="34" charset="-122"/>
                <a:ea typeface="微软雅黑" panose="020B0503020204020204" pitchFamily="34" charset="-122"/>
                <a:cs typeface="+mn-ea"/>
              </a:rPr>
              <a:t>-&gt;</a:t>
            </a:r>
            <a:r>
              <a:rPr lang="en-US" altLang="zh-CN" sz="1800" dirty="0" err="1">
                <a:solidFill>
                  <a:srgbClr val="595959"/>
                </a:solidFill>
                <a:latin typeface="微软雅黑" panose="020B0503020204020204" pitchFamily="34" charset="-122"/>
                <a:ea typeface="微软雅黑" panose="020B0503020204020204" pitchFamily="34" charset="-122"/>
                <a:cs typeface="+mn-ea"/>
              </a:rPr>
              <a:t>set_charset</a:t>
            </a:r>
            <a:r>
              <a:rPr lang="en-US" altLang="zh-CN" sz="1800" dirty="0">
                <a:solidFill>
                  <a:srgbClr val="595959"/>
                </a:solidFill>
                <a:latin typeface="微软雅黑" panose="020B0503020204020204" pitchFamily="34" charset="-122"/>
                <a:ea typeface="微软雅黑" panose="020B0503020204020204" pitchFamily="34" charset="-122"/>
                <a:cs typeface="+mn-ea"/>
              </a:rPr>
              <a:t>('utf8');</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② </a:t>
            </a:r>
            <a:r>
              <a:rPr lang="zh-CN" altLang="en-US" sz="1800" dirty="0">
                <a:solidFill>
                  <a:srgbClr val="595959"/>
                </a:solidFill>
                <a:latin typeface="微软雅黑" panose="020B0503020204020204" pitchFamily="34" charset="-122"/>
                <a:ea typeface="微软雅黑" panose="020B0503020204020204" pitchFamily="34" charset="-122"/>
                <a:cs typeface="+mn-ea"/>
              </a:rPr>
              <a:t>预处理</a:t>
            </a:r>
            <a:r>
              <a:rPr lang="en-US" altLang="zh-CN" sz="1800" dirty="0">
                <a:solidFill>
                  <a:srgbClr val="595959"/>
                </a:solidFill>
                <a:latin typeface="微软雅黑" panose="020B0503020204020204" pitchFamily="34" charset="-122"/>
                <a:ea typeface="微软雅黑" panose="020B0503020204020204" pitchFamily="34" charset="-122"/>
                <a:cs typeface="+mn-ea"/>
              </a:rPr>
              <a:t>SQL</a:t>
            </a:r>
            <a:r>
              <a:rPr lang="zh-CN" altLang="en-US" sz="1800" dirty="0">
                <a:solidFill>
                  <a:srgbClr val="595959"/>
                </a:solidFill>
                <a:latin typeface="微软雅黑" panose="020B0503020204020204" pitchFamily="34" charset="-122"/>
                <a:ea typeface="微软雅黑" panose="020B0503020204020204" pitchFamily="34" charset="-122"/>
                <a:cs typeface="+mn-ea"/>
              </a:rPr>
              <a:t>语句</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err="1">
                <a:solidFill>
                  <a:srgbClr val="595959"/>
                </a:solidFill>
                <a:latin typeface="微软雅黑" panose="020B0503020204020204" pitchFamily="34" charset="-122"/>
                <a:ea typeface="微软雅黑" panose="020B0503020204020204" pitchFamily="34" charset="-122"/>
                <a:cs typeface="+mn-ea"/>
              </a:rPr>
              <a:t>stmt</a:t>
            </a:r>
            <a:r>
              <a:rPr lang="en-US" altLang="zh-CN" sz="1800" dirty="0">
                <a:solidFill>
                  <a:srgbClr val="595959"/>
                </a:solidFill>
                <a:latin typeface="微软雅黑" panose="020B0503020204020204" pitchFamily="34" charset="-122"/>
                <a:ea typeface="微软雅黑" panose="020B0503020204020204" pitchFamily="34" charset="-122"/>
                <a:cs typeface="+mn-ea"/>
              </a:rPr>
              <a:t> = $</a:t>
            </a:r>
            <a:r>
              <a:rPr lang="en-US" altLang="zh-CN" sz="1800" dirty="0" err="1">
                <a:solidFill>
                  <a:srgbClr val="595959"/>
                </a:solidFill>
                <a:latin typeface="微软雅黑" panose="020B0503020204020204" pitchFamily="34" charset="-122"/>
                <a:ea typeface="微软雅黑" panose="020B0503020204020204" pitchFamily="34" charset="-122"/>
                <a:cs typeface="+mn-ea"/>
              </a:rPr>
              <a:t>mysqli</a:t>
            </a:r>
            <a:r>
              <a:rPr lang="en-US" altLang="zh-CN" sz="1800" dirty="0">
                <a:solidFill>
                  <a:srgbClr val="595959"/>
                </a:solidFill>
                <a:latin typeface="微软雅黑" panose="020B0503020204020204" pitchFamily="34" charset="-122"/>
                <a:ea typeface="微软雅黑" panose="020B0503020204020204" pitchFamily="34" charset="-122"/>
                <a:cs typeface="+mn-ea"/>
              </a:rPr>
              <a:t>-&gt;prepare('INSERT INTO `student`(`</a:t>
            </a:r>
            <a:r>
              <a:rPr lang="en-US" altLang="zh-CN" sz="1800" dirty="0" err="1">
                <a:solidFill>
                  <a:srgbClr val="595959"/>
                </a:solidFill>
                <a:latin typeface="微软雅黑" panose="020B0503020204020204" pitchFamily="34" charset="-122"/>
                <a:ea typeface="微软雅黑" panose="020B0503020204020204" pitchFamily="34" charset="-122"/>
                <a:cs typeface="+mn-ea"/>
              </a:rPr>
              <a:t>name`,`gender</a:t>
            </a:r>
            <a:r>
              <a:rPr lang="en-US" altLang="zh-CN" sz="1800" dirty="0">
                <a:solidFill>
                  <a:srgbClr val="595959"/>
                </a:solidFill>
                <a:latin typeface="微软雅黑" panose="020B0503020204020204" pitchFamily="34" charset="-122"/>
                <a:ea typeface="微软雅黑" panose="020B0503020204020204" pitchFamily="34" charset="-122"/>
                <a:cs typeface="+mn-ea"/>
              </a:rPr>
              <a:t>`) VALUES(?,?)');</a:t>
            </a:r>
          </a:p>
        </p:txBody>
      </p:sp>
    </p:spTree>
    <p:extLst>
      <p:ext uri="{BB962C8B-B14F-4D97-AF65-F5344CB8AC3E}">
        <p14:creationId xmlns:p14="http://schemas.microsoft.com/office/powerpoint/2010/main" val="2507079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11.11.2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预处理和参数绑定</a:t>
            </a:r>
          </a:p>
        </p:txBody>
      </p:sp>
      <p:sp>
        <p:nvSpPr>
          <p:cNvPr id="5" name="矩形 4"/>
          <p:cNvSpPr/>
          <p:nvPr/>
        </p:nvSpPr>
        <p:spPr>
          <a:xfrm>
            <a:off x="1918742" y="1053530"/>
            <a:ext cx="7848872" cy="5184576"/>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2206774" y="1219722"/>
            <a:ext cx="6624736" cy="4862485"/>
          </a:xfrm>
          <a:prstGeom prst="rect">
            <a:avLst/>
          </a:prstGeom>
        </p:spPr>
        <p:txBody>
          <a:bodyPr wrap="square">
            <a:spAutoFit/>
          </a:bodyPr>
          <a:lstStyle/>
          <a:p>
            <a:pPr>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③ </a:t>
            </a:r>
            <a:r>
              <a:rPr lang="zh-CN" altLang="en-US" sz="1600" dirty="0">
                <a:solidFill>
                  <a:srgbClr val="595959"/>
                </a:solidFill>
                <a:latin typeface="微软雅黑" panose="020B0503020204020204" pitchFamily="34" charset="-122"/>
                <a:ea typeface="微软雅黑" panose="020B0503020204020204" pitchFamily="34" charset="-122"/>
                <a:cs typeface="+mn-ea"/>
              </a:rPr>
              <a:t>准备插入的数据</a:t>
            </a:r>
          </a:p>
          <a:p>
            <a:pPr>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$data = [</a:t>
            </a:r>
          </a:p>
          <a:p>
            <a:pPr>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['name' =&gt; 'Tom', 'gender' =&gt; '</a:t>
            </a:r>
            <a:r>
              <a:rPr lang="zh-CN" altLang="en-US" sz="1600" dirty="0">
                <a:solidFill>
                  <a:srgbClr val="595959"/>
                </a:solidFill>
                <a:latin typeface="微软雅黑" panose="020B0503020204020204" pitchFamily="34" charset="-122"/>
                <a:ea typeface="微软雅黑" panose="020B0503020204020204" pitchFamily="34" charset="-122"/>
                <a:cs typeface="+mn-ea"/>
              </a:rPr>
              <a:t>男</a:t>
            </a: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['name' =&gt; 'Lucy', 'gender' =&gt; '</a:t>
            </a:r>
            <a:r>
              <a:rPr lang="zh-CN" altLang="en-US" sz="1600" dirty="0">
                <a:solidFill>
                  <a:srgbClr val="595959"/>
                </a:solidFill>
                <a:latin typeface="微软雅黑" panose="020B0503020204020204" pitchFamily="34" charset="-122"/>
                <a:ea typeface="微软雅黑" panose="020B0503020204020204" pitchFamily="34" charset="-122"/>
                <a:cs typeface="+mn-ea"/>
              </a:rPr>
              <a:t>女</a:t>
            </a: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['name' =&gt; 'Jimmy', 'gender' =&gt; '</a:t>
            </a:r>
            <a:r>
              <a:rPr lang="zh-CN" altLang="en-US" sz="1600" dirty="0">
                <a:solidFill>
                  <a:srgbClr val="595959"/>
                </a:solidFill>
                <a:latin typeface="微软雅黑" panose="020B0503020204020204" pitchFamily="34" charset="-122"/>
                <a:ea typeface="微软雅黑" panose="020B0503020204020204" pitchFamily="34" charset="-122"/>
                <a:cs typeface="+mn-ea"/>
              </a:rPr>
              <a:t>男</a:t>
            </a: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['name' =&gt; 'Jack', 'gender' =&gt; '</a:t>
            </a:r>
            <a:r>
              <a:rPr lang="zh-CN" altLang="en-US" sz="1600" dirty="0">
                <a:solidFill>
                  <a:srgbClr val="595959"/>
                </a:solidFill>
                <a:latin typeface="微软雅黑" panose="020B0503020204020204" pitchFamily="34" charset="-122"/>
                <a:ea typeface="微软雅黑" panose="020B0503020204020204" pitchFamily="34" charset="-122"/>
                <a:cs typeface="+mn-ea"/>
              </a:rPr>
              <a:t>男</a:t>
            </a: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④ </a:t>
            </a:r>
            <a:r>
              <a:rPr lang="zh-CN" altLang="en-US" sz="1600" dirty="0">
                <a:solidFill>
                  <a:srgbClr val="595959"/>
                </a:solidFill>
                <a:latin typeface="微软雅黑" panose="020B0503020204020204" pitchFamily="34" charset="-122"/>
                <a:ea typeface="微软雅黑" panose="020B0503020204020204" pitchFamily="34" charset="-122"/>
                <a:cs typeface="+mn-ea"/>
              </a:rPr>
              <a:t>参数绑定</a:t>
            </a:r>
          </a:p>
          <a:p>
            <a:pPr>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stmt</a:t>
            </a:r>
            <a:r>
              <a:rPr lang="en-US" altLang="zh-CN" sz="1600" dirty="0">
                <a:solidFill>
                  <a:srgbClr val="595959"/>
                </a:solidFill>
                <a:latin typeface="微软雅黑" panose="020B0503020204020204" pitchFamily="34" charset="-122"/>
                <a:ea typeface="微软雅黑" panose="020B0503020204020204" pitchFamily="34" charset="-122"/>
                <a:cs typeface="+mn-ea"/>
              </a:rPr>
              <a:t>-&gt;</a:t>
            </a:r>
            <a:r>
              <a:rPr lang="en-US" altLang="zh-CN" sz="1600" dirty="0" err="1">
                <a:solidFill>
                  <a:srgbClr val="595959"/>
                </a:solidFill>
                <a:latin typeface="微软雅黑" panose="020B0503020204020204" pitchFamily="34" charset="-122"/>
                <a:ea typeface="微软雅黑" panose="020B0503020204020204" pitchFamily="34" charset="-122"/>
                <a:cs typeface="+mn-ea"/>
              </a:rPr>
              <a:t>bind_param</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err="1">
                <a:solidFill>
                  <a:srgbClr val="595959"/>
                </a:solidFill>
                <a:latin typeface="微软雅黑" panose="020B0503020204020204" pitchFamily="34" charset="-122"/>
                <a:ea typeface="微软雅黑" panose="020B0503020204020204" pitchFamily="34" charset="-122"/>
                <a:cs typeface="+mn-ea"/>
              </a:rPr>
              <a:t>ss</a:t>
            </a:r>
            <a:r>
              <a:rPr lang="en-US" altLang="zh-CN" sz="1600" dirty="0">
                <a:solidFill>
                  <a:srgbClr val="595959"/>
                </a:solidFill>
                <a:latin typeface="微软雅黑" panose="020B0503020204020204" pitchFamily="34" charset="-122"/>
                <a:ea typeface="微软雅黑" panose="020B0503020204020204" pitchFamily="34" charset="-122"/>
                <a:cs typeface="+mn-ea"/>
              </a:rPr>
              <a:t>', $name, $gender);</a:t>
            </a:r>
          </a:p>
          <a:p>
            <a:pPr>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⑤ </a:t>
            </a:r>
            <a:r>
              <a:rPr lang="zh-CN" altLang="en-US" sz="1600" dirty="0">
                <a:solidFill>
                  <a:srgbClr val="595959"/>
                </a:solidFill>
                <a:latin typeface="微软雅黑" panose="020B0503020204020204" pitchFamily="34" charset="-122"/>
                <a:ea typeface="微软雅黑" panose="020B0503020204020204" pitchFamily="34" charset="-122"/>
                <a:cs typeface="+mn-ea"/>
              </a:rPr>
              <a:t>执行预处理的</a:t>
            </a:r>
            <a:r>
              <a:rPr lang="en-US" altLang="zh-CN" sz="1600" dirty="0">
                <a:solidFill>
                  <a:srgbClr val="595959"/>
                </a:solidFill>
                <a:latin typeface="微软雅黑" panose="020B0503020204020204" pitchFamily="34" charset="-122"/>
                <a:ea typeface="微软雅黑" panose="020B0503020204020204" pitchFamily="34" charset="-122"/>
                <a:cs typeface="+mn-ea"/>
              </a:rPr>
              <a:t>SQL</a:t>
            </a:r>
            <a:r>
              <a:rPr lang="zh-CN" altLang="en-US" sz="1600" dirty="0">
                <a:solidFill>
                  <a:srgbClr val="595959"/>
                </a:solidFill>
                <a:latin typeface="微软雅黑" panose="020B0503020204020204" pitchFamily="34" charset="-122"/>
                <a:ea typeface="微软雅黑" panose="020B0503020204020204" pitchFamily="34" charset="-122"/>
                <a:cs typeface="+mn-ea"/>
              </a:rPr>
              <a:t>语句</a:t>
            </a:r>
          </a:p>
          <a:p>
            <a:pPr>
              <a:lnSpc>
                <a:spcPct val="130000"/>
              </a:lnSpc>
            </a:pPr>
            <a:r>
              <a:rPr lang="en-US" altLang="zh-CN" sz="1600" dirty="0" err="1">
                <a:solidFill>
                  <a:srgbClr val="595959"/>
                </a:solidFill>
                <a:latin typeface="微软雅黑" panose="020B0503020204020204" pitchFamily="34" charset="-122"/>
                <a:ea typeface="微软雅黑" panose="020B0503020204020204" pitchFamily="34" charset="-122"/>
                <a:cs typeface="+mn-ea"/>
              </a:rPr>
              <a:t>foreach</a:t>
            </a:r>
            <a:r>
              <a:rPr lang="en-US" altLang="zh-CN" sz="1600" dirty="0">
                <a:solidFill>
                  <a:srgbClr val="595959"/>
                </a:solidFill>
                <a:latin typeface="微软雅黑" panose="020B0503020204020204" pitchFamily="34" charset="-122"/>
                <a:ea typeface="微软雅黑" panose="020B0503020204020204" pitchFamily="34" charset="-122"/>
                <a:cs typeface="+mn-ea"/>
              </a:rPr>
              <a:t> ($data as $v) {</a:t>
            </a:r>
          </a:p>
          <a:p>
            <a:pPr>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$name = $v['name'];</a:t>
            </a:r>
          </a:p>
          <a:p>
            <a:pPr>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$gender = $v['gender'];</a:t>
            </a:r>
          </a:p>
          <a:p>
            <a:pPr>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en-US" altLang="zh-CN" sz="1600" dirty="0" err="1">
                <a:solidFill>
                  <a:srgbClr val="595959"/>
                </a:solidFill>
                <a:latin typeface="微软雅黑" panose="020B0503020204020204" pitchFamily="34" charset="-122"/>
                <a:ea typeface="微软雅黑" panose="020B0503020204020204" pitchFamily="34" charset="-122"/>
                <a:cs typeface="+mn-ea"/>
              </a:rPr>
              <a:t>stmt</a:t>
            </a:r>
            <a:r>
              <a:rPr lang="en-US" altLang="zh-CN" sz="1600" dirty="0">
                <a:solidFill>
                  <a:srgbClr val="595959"/>
                </a:solidFill>
                <a:latin typeface="微软雅黑" panose="020B0503020204020204" pitchFamily="34" charset="-122"/>
                <a:ea typeface="微软雅黑" panose="020B0503020204020204" pitchFamily="34" charset="-122"/>
                <a:cs typeface="+mn-ea"/>
              </a:rPr>
              <a:t>-&gt;execute();</a:t>
            </a:r>
          </a:p>
          <a:p>
            <a:pPr>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42305532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948697" y="3706568"/>
            <a:ext cx="5247793"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en-US" altLang="zh-CN"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Session</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入库的实现</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，能够独立完成代码编写</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512452"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动手实践：</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Session</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入库</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509336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11.1.1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面向过程与面向对象</a:t>
            </a:r>
          </a:p>
        </p:txBody>
      </p:sp>
      <p:sp>
        <p:nvSpPr>
          <p:cNvPr id="2" name="矩形 1"/>
          <p:cNvSpPr/>
          <p:nvPr/>
        </p:nvSpPr>
        <p:spPr>
          <a:xfrm>
            <a:off x="910630" y="1562810"/>
            <a:ext cx="10297144" cy="1938992"/>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在学习</a:t>
            </a:r>
            <a:r>
              <a:rPr lang="zh-CN" altLang="en-US" sz="2000" dirty="0">
                <a:solidFill>
                  <a:srgbClr val="1369B2"/>
                </a:solidFill>
                <a:latin typeface="微软雅黑" panose="020B0503020204020204" pitchFamily="34" charset="-122"/>
                <a:ea typeface="微软雅黑" panose="020B0503020204020204" pitchFamily="34" charset="-122"/>
                <a:cs typeface="+mn-ea"/>
              </a:rPr>
              <a:t>面向对象</a:t>
            </a:r>
            <a:r>
              <a:rPr lang="zh-CN" altLang="en-US" sz="2000" dirty="0">
                <a:solidFill>
                  <a:srgbClr val="595959"/>
                </a:solidFill>
                <a:latin typeface="微软雅黑" panose="020B0503020204020204" pitchFamily="34" charset="-122"/>
                <a:ea typeface="微软雅黑" panose="020B0503020204020204" pitchFamily="34" charset="-122"/>
                <a:cs typeface="+mn-ea"/>
              </a:rPr>
              <a:t>之前，首先要了解什么是</a:t>
            </a:r>
            <a:r>
              <a:rPr lang="zh-CN" altLang="en-US" sz="2000" dirty="0">
                <a:solidFill>
                  <a:srgbClr val="1369B2"/>
                </a:solidFill>
                <a:latin typeface="微软雅黑" panose="020B0503020204020204" pitchFamily="34" charset="-122"/>
                <a:ea typeface="微软雅黑" panose="020B0503020204020204" pitchFamily="34" charset="-122"/>
                <a:cs typeface="+mn-ea"/>
              </a:rPr>
              <a:t>面向过程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1369B2"/>
                </a:solidFill>
                <a:latin typeface="微软雅黑" panose="020B0503020204020204" pitchFamily="34" charset="-122"/>
                <a:ea typeface="微软雅黑" panose="020B0503020204020204" pitchFamily="34" charset="-122"/>
                <a:cs typeface="+mn-ea"/>
              </a:rPr>
              <a:t>面向过程</a:t>
            </a:r>
            <a:r>
              <a:rPr lang="zh-CN" altLang="en-US" sz="2000" dirty="0">
                <a:solidFill>
                  <a:srgbClr val="595959"/>
                </a:solidFill>
                <a:latin typeface="微软雅黑" panose="020B0503020204020204" pitchFamily="34" charset="-122"/>
                <a:ea typeface="微软雅黑" panose="020B0503020204020204" pitchFamily="34" charset="-122"/>
                <a:cs typeface="+mn-ea"/>
              </a:rPr>
              <a:t>就是把要实现的功能</a:t>
            </a:r>
            <a:r>
              <a:rPr lang="zh-CN" altLang="en-US" sz="2000" dirty="0">
                <a:solidFill>
                  <a:srgbClr val="1369B2"/>
                </a:solidFill>
                <a:latin typeface="微软雅黑" panose="020B0503020204020204" pitchFamily="34" charset="-122"/>
                <a:ea typeface="微软雅黑" panose="020B0503020204020204" pitchFamily="34" charset="-122"/>
                <a:cs typeface="+mn-ea"/>
              </a:rPr>
              <a:t>分解成具体的步骤</a:t>
            </a:r>
            <a:r>
              <a:rPr lang="zh-CN" altLang="en-US" sz="2000" dirty="0">
                <a:solidFill>
                  <a:srgbClr val="595959"/>
                </a:solidFill>
                <a:latin typeface="微软雅黑" panose="020B0503020204020204" pitchFamily="34" charset="-122"/>
                <a:ea typeface="微软雅黑" panose="020B0503020204020204" pitchFamily="34" charset="-122"/>
                <a:cs typeface="+mn-ea"/>
              </a:rPr>
              <a:t>，利用函数依次实现这些</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步骤，</a:t>
            </a:r>
            <a:r>
              <a:rPr lang="zh-CN" altLang="en-US" sz="2000" dirty="0">
                <a:solidFill>
                  <a:srgbClr val="595959"/>
                </a:solidFill>
                <a:latin typeface="微软雅黑" panose="020B0503020204020204" pitchFamily="34" charset="-122"/>
                <a:ea typeface="微软雅黑" panose="020B0503020204020204" pitchFamily="34" charset="-122"/>
                <a:cs typeface="+mn-ea"/>
              </a:rPr>
              <a:t>使用时按照规定好的顺序调用即可</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。前面</a:t>
            </a:r>
            <a:r>
              <a:rPr lang="zh-CN" altLang="en-US" sz="2000" dirty="0">
                <a:solidFill>
                  <a:srgbClr val="595959"/>
                </a:solidFill>
                <a:latin typeface="微软雅黑" panose="020B0503020204020204" pitchFamily="34" charset="-122"/>
                <a:ea typeface="微软雅黑" panose="020B0503020204020204" pitchFamily="34" charset="-122"/>
                <a:cs typeface="+mn-ea"/>
              </a:rPr>
              <a:t>的章节中都是基于面向过程的编程思想进行</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编程的。</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38864535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动手实践：</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Session</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入库</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0" name="矩形 9"/>
          <p:cNvSpPr/>
          <p:nvPr/>
        </p:nvSpPr>
        <p:spPr>
          <a:xfrm>
            <a:off x="982638" y="1269554"/>
            <a:ext cx="10369152" cy="3785652"/>
          </a:xfrm>
          <a:prstGeom prst="rect">
            <a:avLst/>
          </a:prstGeom>
        </p:spPr>
        <p:txBody>
          <a:bodyPr wrap="square">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默认情况下</a:t>
            </a:r>
            <a:r>
              <a:rPr lang="en-US" altLang="zh-CN" sz="2000" dirty="0">
                <a:solidFill>
                  <a:srgbClr val="1369B3"/>
                </a:solidFill>
                <a:latin typeface="微软雅黑" panose="020B0503020204020204" pitchFamily="34" charset="-122"/>
                <a:ea typeface="微软雅黑" panose="020B0503020204020204" pitchFamily="34" charset="-122"/>
              </a:rPr>
              <a:t>Session</a:t>
            </a:r>
            <a:r>
              <a:rPr lang="zh-CN" altLang="zh-CN" sz="2000" dirty="0">
                <a:solidFill>
                  <a:srgbClr val="595959"/>
                </a:solidFill>
                <a:latin typeface="微软雅黑" panose="020B0503020204020204" pitchFamily="34" charset="-122"/>
                <a:ea typeface="微软雅黑" panose="020B0503020204020204" pitchFamily="34" charset="-122"/>
              </a:rPr>
              <a:t>以</a:t>
            </a:r>
            <a:r>
              <a:rPr lang="zh-CN" altLang="zh-CN" sz="2000" dirty="0">
                <a:solidFill>
                  <a:srgbClr val="1369B3"/>
                </a:solidFill>
                <a:latin typeface="微软雅黑" panose="020B0503020204020204" pitchFamily="34" charset="-122"/>
                <a:ea typeface="微软雅黑" panose="020B0503020204020204" pitchFamily="34" charset="-122"/>
              </a:rPr>
              <a:t>文件</a:t>
            </a:r>
            <a:r>
              <a:rPr lang="zh-CN" altLang="zh-CN" sz="2000" dirty="0">
                <a:solidFill>
                  <a:srgbClr val="595959"/>
                </a:solidFill>
                <a:latin typeface="微软雅黑" panose="020B0503020204020204" pitchFamily="34" charset="-122"/>
                <a:ea typeface="微软雅黑" panose="020B0503020204020204" pitchFamily="34" charset="-122"/>
              </a:rPr>
              <a:t>的形式存储在服务器。当网站的访问量非常大时，服务器中会生成大量的</a:t>
            </a:r>
            <a:r>
              <a:rPr lang="en-US" altLang="zh-CN" sz="2000" dirty="0">
                <a:solidFill>
                  <a:srgbClr val="1369B3"/>
                </a:solidFill>
                <a:latin typeface="微软雅黑" panose="020B0503020204020204" pitchFamily="34" charset="-122"/>
                <a:ea typeface="微软雅黑" panose="020B0503020204020204" pitchFamily="34" charset="-122"/>
              </a:rPr>
              <a:t>Session</a:t>
            </a:r>
            <a:r>
              <a:rPr lang="zh-CN" altLang="zh-CN" sz="2000" dirty="0">
                <a:solidFill>
                  <a:srgbClr val="595959"/>
                </a:solidFill>
                <a:latin typeface="微软雅黑" panose="020B0503020204020204" pitchFamily="34" charset="-122"/>
                <a:ea typeface="微软雅黑" panose="020B0503020204020204" pitchFamily="34" charset="-122"/>
              </a:rPr>
              <a:t>文件，这将影响服务器的</a:t>
            </a:r>
            <a:r>
              <a:rPr lang="zh-CN" altLang="zh-CN" sz="2000" dirty="0">
                <a:solidFill>
                  <a:srgbClr val="1369B3"/>
                </a:solidFill>
                <a:latin typeface="微软雅黑" panose="020B0503020204020204" pitchFamily="34" charset="-122"/>
                <a:ea typeface="微软雅黑" panose="020B0503020204020204" pitchFamily="34" charset="-122"/>
              </a:rPr>
              <a:t>响应速度</a:t>
            </a:r>
            <a:r>
              <a:rPr lang="zh-CN" altLang="zh-CN" sz="2000" dirty="0">
                <a:solidFill>
                  <a:srgbClr val="595959"/>
                </a:solidFill>
                <a:latin typeface="微软雅黑" panose="020B0503020204020204" pitchFamily="34" charset="-122"/>
                <a:ea typeface="微软雅黑" panose="020B0503020204020204" pitchFamily="34" charset="-122"/>
              </a:rPr>
              <a:t>，并会造成资源浪费。因此，需要改变</a:t>
            </a:r>
            <a:r>
              <a:rPr lang="en-US" altLang="zh-CN" sz="2000" dirty="0">
                <a:solidFill>
                  <a:srgbClr val="1369B3"/>
                </a:solidFill>
                <a:latin typeface="微软雅黑" panose="020B0503020204020204" pitchFamily="34" charset="-122"/>
                <a:ea typeface="微软雅黑" panose="020B0503020204020204" pitchFamily="34" charset="-122"/>
              </a:rPr>
              <a:t>Session</a:t>
            </a:r>
            <a:r>
              <a:rPr lang="zh-CN" altLang="zh-CN" sz="2000" dirty="0">
                <a:solidFill>
                  <a:srgbClr val="595959"/>
                </a:solidFill>
                <a:latin typeface="微软雅黑" panose="020B0503020204020204" pitchFamily="34" charset="-122"/>
                <a:ea typeface="微软雅黑" panose="020B0503020204020204" pitchFamily="34" charset="-122"/>
              </a:rPr>
              <a:t>的存储方式，将</a:t>
            </a:r>
            <a:r>
              <a:rPr lang="en-US" altLang="zh-CN" sz="2000" dirty="0">
                <a:solidFill>
                  <a:srgbClr val="1369B3"/>
                </a:solidFill>
                <a:latin typeface="微软雅黑" panose="020B0503020204020204" pitchFamily="34" charset="-122"/>
                <a:ea typeface="微软雅黑" panose="020B0503020204020204" pitchFamily="34" charset="-122"/>
              </a:rPr>
              <a:t>Session</a:t>
            </a:r>
            <a:r>
              <a:rPr lang="zh-CN" altLang="zh-CN" sz="2000" dirty="0">
                <a:solidFill>
                  <a:srgbClr val="595959"/>
                </a:solidFill>
                <a:latin typeface="微软雅黑" panose="020B0503020204020204" pitchFamily="34" charset="-122"/>
                <a:ea typeface="微软雅黑" panose="020B0503020204020204" pitchFamily="34" charset="-122"/>
              </a:rPr>
              <a:t>数据保存到数据库中</a:t>
            </a:r>
            <a:r>
              <a:rPr lang="zh-CN" altLang="zh-CN" sz="2000" dirty="0" smtClean="0">
                <a:solidFill>
                  <a:srgbClr val="595959"/>
                </a:solidFill>
                <a:latin typeface="微软雅黑" panose="020B0503020204020204" pitchFamily="34" charset="-122"/>
                <a:ea typeface="微软雅黑" panose="020B0503020204020204" pitchFamily="34" charset="-122"/>
              </a:rPr>
              <a:t>。</a:t>
            </a:r>
            <a:endParaRPr lang="en-US" altLang="zh-CN" sz="2000" dirty="0" smtClean="0">
              <a:solidFill>
                <a:srgbClr val="595959"/>
              </a:solidFill>
              <a:latin typeface="微软雅黑" panose="020B0503020204020204" pitchFamily="34" charset="-122"/>
              <a:ea typeface="微软雅黑" panose="020B0503020204020204" pitchFamily="34" charset="-122"/>
            </a:endParaRPr>
          </a:p>
          <a:p>
            <a:pPr>
              <a:lnSpc>
                <a:spcPct val="150000"/>
              </a:lnSpc>
            </a:pPr>
            <a:endParaRPr lang="zh-CN" altLang="zh-CN" sz="2000" dirty="0">
              <a:solidFill>
                <a:srgbClr val="595959"/>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rPr>
              <a:t>在</a:t>
            </a:r>
            <a:r>
              <a:rPr lang="en-US" altLang="zh-CN" sz="2000" dirty="0" smtClean="0">
                <a:solidFill>
                  <a:srgbClr val="595959"/>
                </a:solidFill>
                <a:latin typeface="微软雅黑" panose="020B0503020204020204" pitchFamily="34" charset="-122"/>
                <a:ea typeface="微软雅黑" panose="020B0503020204020204" pitchFamily="34" charset="-122"/>
              </a:rPr>
              <a:t>PHP</a:t>
            </a:r>
            <a:r>
              <a:rPr lang="zh-CN" altLang="zh-CN" sz="2000" dirty="0" smtClean="0">
                <a:solidFill>
                  <a:srgbClr val="595959"/>
                </a:solidFill>
                <a:latin typeface="微软雅黑" panose="020B0503020204020204" pitchFamily="34" charset="-122"/>
                <a:ea typeface="微软雅黑" panose="020B0503020204020204" pitchFamily="34" charset="-122"/>
              </a:rPr>
              <a:t>中</a:t>
            </a:r>
            <a:r>
              <a:rPr lang="zh-CN" altLang="en-US" sz="2000" dirty="0" smtClean="0">
                <a:solidFill>
                  <a:srgbClr val="1369B3"/>
                </a:solidFill>
                <a:latin typeface="微软雅黑" panose="020B0503020204020204" pitchFamily="34" charset="-122"/>
                <a:ea typeface="微软雅黑" panose="020B0503020204020204" pitchFamily="34" charset="-122"/>
              </a:rPr>
              <a:t>自定义</a:t>
            </a:r>
            <a:r>
              <a:rPr lang="en-US" altLang="zh-CN" sz="2000" dirty="0" smtClean="0">
                <a:solidFill>
                  <a:srgbClr val="1369B3"/>
                </a:solidFill>
                <a:latin typeface="微软雅黑" panose="020B0503020204020204" pitchFamily="34" charset="-122"/>
                <a:ea typeface="微软雅黑" panose="020B0503020204020204" pitchFamily="34" charset="-122"/>
              </a:rPr>
              <a:t>Session</a:t>
            </a:r>
            <a:r>
              <a:rPr lang="zh-CN" altLang="en-US" sz="2000" dirty="0">
                <a:solidFill>
                  <a:srgbClr val="1369B3"/>
                </a:solidFill>
                <a:latin typeface="微软雅黑" panose="020B0503020204020204" pitchFamily="34" charset="-122"/>
                <a:ea typeface="微软雅黑" panose="020B0503020204020204" pitchFamily="34" charset="-122"/>
              </a:rPr>
              <a:t>操作</a:t>
            </a:r>
            <a:r>
              <a:rPr lang="zh-CN" altLang="en-US" sz="2000" dirty="0">
                <a:solidFill>
                  <a:srgbClr val="595959"/>
                </a:solidFill>
                <a:latin typeface="微软雅黑" panose="020B0503020204020204" pitchFamily="34" charset="-122"/>
                <a:ea typeface="微软雅黑" panose="020B0503020204020204" pitchFamily="34" charset="-122"/>
              </a:rPr>
              <a:t>，需要</a:t>
            </a:r>
            <a:r>
              <a:rPr lang="zh-CN" altLang="en-US" sz="2000" dirty="0" smtClean="0">
                <a:solidFill>
                  <a:srgbClr val="595959"/>
                </a:solidFill>
                <a:latin typeface="微软雅黑" panose="020B0503020204020204" pitchFamily="34" charset="-122"/>
                <a:ea typeface="微软雅黑" panose="020B0503020204020204" pitchFamily="34" charset="-122"/>
              </a:rPr>
              <a:t>实现</a:t>
            </a:r>
            <a:r>
              <a:rPr lang="en-US" altLang="zh-CN" sz="2000" dirty="0" err="1" smtClean="0">
                <a:solidFill>
                  <a:srgbClr val="1369B3"/>
                </a:solidFill>
                <a:latin typeface="微软雅黑" panose="020B0503020204020204" pitchFamily="34" charset="-122"/>
                <a:ea typeface="微软雅黑" panose="020B0503020204020204" pitchFamily="34" charset="-122"/>
              </a:rPr>
              <a:t>SessionHandlerInterface</a:t>
            </a:r>
            <a:r>
              <a:rPr lang="zh-CN" altLang="zh-CN" sz="2000" dirty="0" smtClean="0">
                <a:solidFill>
                  <a:srgbClr val="595959"/>
                </a:solidFill>
                <a:latin typeface="微软雅黑" panose="020B0503020204020204" pitchFamily="34" charset="-122"/>
                <a:ea typeface="微软雅黑" panose="020B0503020204020204" pitchFamily="34" charset="-122"/>
              </a:rPr>
              <a:t>接口。</a:t>
            </a:r>
            <a:endParaRPr lang="en-US" altLang="zh-CN" sz="2000" dirty="0" smtClean="0">
              <a:solidFill>
                <a:srgbClr val="595959"/>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err="1">
                <a:solidFill>
                  <a:srgbClr val="1369B3"/>
                </a:solidFill>
                <a:latin typeface="微软雅黑" panose="020B0503020204020204" pitchFamily="34" charset="-122"/>
                <a:ea typeface="微软雅黑" panose="020B0503020204020204" pitchFamily="34" charset="-122"/>
              </a:rPr>
              <a:t>SessionHandlerInterface</a:t>
            </a:r>
            <a:r>
              <a:rPr lang="zh-CN" altLang="zh-CN" sz="2000" dirty="0">
                <a:solidFill>
                  <a:srgbClr val="595959"/>
                </a:solidFill>
                <a:latin typeface="微软雅黑" panose="020B0503020204020204" pitchFamily="34" charset="-122"/>
                <a:ea typeface="微软雅黑" panose="020B0503020204020204" pitchFamily="34" charset="-122"/>
              </a:rPr>
              <a:t>接口中有</a:t>
            </a:r>
            <a:r>
              <a:rPr lang="en-US" altLang="zh-CN" sz="2000" dirty="0">
                <a:solidFill>
                  <a:srgbClr val="595959"/>
                </a:solidFill>
                <a:latin typeface="微软雅黑" panose="020B0503020204020204" pitchFamily="34" charset="-122"/>
                <a:ea typeface="微软雅黑" panose="020B0503020204020204" pitchFamily="34" charset="-122"/>
              </a:rPr>
              <a:t>6</a:t>
            </a:r>
            <a:r>
              <a:rPr lang="zh-CN" altLang="zh-CN" sz="2000" dirty="0">
                <a:solidFill>
                  <a:srgbClr val="595959"/>
                </a:solidFill>
                <a:latin typeface="微软雅黑" panose="020B0503020204020204" pitchFamily="34" charset="-122"/>
                <a:ea typeface="微软雅黑" panose="020B0503020204020204" pitchFamily="34" charset="-122"/>
              </a:rPr>
              <a:t>个抽象方法，分别为</a:t>
            </a:r>
            <a:r>
              <a:rPr lang="en-US" altLang="zh-CN" sz="2000" dirty="0">
                <a:solidFill>
                  <a:srgbClr val="1369B3"/>
                </a:solidFill>
                <a:latin typeface="微软雅黑" panose="020B0503020204020204" pitchFamily="34" charset="-122"/>
                <a:ea typeface="微软雅黑" panose="020B0503020204020204" pitchFamily="34" charset="-122"/>
              </a:rPr>
              <a:t>close()</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3"/>
                </a:solidFill>
                <a:latin typeface="微软雅黑" panose="020B0503020204020204" pitchFamily="34" charset="-122"/>
                <a:ea typeface="微软雅黑" panose="020B0503020204020204" pitchFamily="34" charset="-122"/>
              </a:rPr>
              <a:t>destroy()</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err="1">
                <a:solidFill>
                  <a:srgbClr val="1369B3"/>
                </a:solidFill>
                <a:latin typeface="微软雅黑" panose="020B0503020204020204" pitchFamily="34" charset="-122"/>
                <a:ea typeface="微软雅黑" panose="020B0503020204020204" pitchFamily="34" charset="-122"/>
              </a:rPr>
              <a:t>gc</a:t>
            </a:r>
            <a:r>
              <a:rPr lang="en-US" altLang="zh-CN" sz="2000" dirty="0">
                <a:solidFill>
                  <a:srgbClr val="1369B3"/>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3"/>
                </a:solidFill>
                <a:latin typeface="微软雅黑" panose="020B0503020204020204" pitchFamily="34" charset="-122"/>
                <a:ea typeface="微软雅黑" panose="020B0503020204020204" pitchFamily="34" charset="-122"/>
              </a:rPr>
              <a:t>open()</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1369B3"/>
                </a:solidFill>
                <a:latin typeface="微软雅黑" panose="020B0503020204020204" pitchFamily="34" charset="-122"/>
                <a:ea typeface="微软雅黑" panose="020B0503020204020204" pitchFamily="34" charset="-122"/>
              </a:rPr>
              <a:t>read()</a:t>
            </a:r>
            <a:r>
              <a:rPr lang="zh-CN" altLang="zh-CN" sz="2000" dirty="0">
                <a:solidFill>
                  <a:srgbClr val="595959"/>
                </a:solidFill>
                <a:latin typeface="微软雅黑" panose="020B0503020204020204" pitchFamily="34" charset="-122"/>
                <a:ea typeface="微软雅黑" panose="020B0503020204020204" pitchFamily="34" charset="-122"/>
              </a:rPr>
              <a:t>和</a:t>
            </a:r>
            <a:r>
              <a:rPr lang="en-US" altLang="zh-CN" sz="2000" dirty="0">
                <a:solidFill>
                  <a:srgbClr val="1369B3"/>
                </a:solidFill>
                <a:latin typeface="微软雅黑" panose="020B0503020204020204" pitchFamily="34" charset="-122"/>
                <a:ea typeface="微软雅黑" panose="020B0503020204020204" pitchFamily="34" charset="-122"/>
              </a:rPr>
              <a:t>write()</a:t>
            </a:r>
            <a:r>
              <a:rPr lang="zh-CN" altLang="zh-CN" sz="2000" dirty="0" smtClean="0">
                <a:solidFill>
                  <a:srgbClr val="595959"/>
                </a:solidFill>
                <a:latin typeface="微软雅黑" panose="020B0503020204020204" pitchFamily="34" charset="-122"/>
                <a:ea typeface="微软雅黑" panose="020B0503020204020204" pitchFamily="34" charset="-122"/>
              </a:rPr>
              <a:t>。</a:t>
            </a:r>
            <a:endParaRPr lang="en-US" altLang="zh-CN" sz="2000" dirty="0" smtClean="0">
              <a:solidFill>
                <a:srgbClr val="595959"/>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zh-CN" sz="2000" dirty="0" smtClean="0">
                <a:solidFill>
                  <a:srgbClr val="595959"/>
                </a:solidFill>
                <a:latin typeface="微软雅黑" panose="020B0503020204020204" pitchFamily="34" charset="-122"/>
                <a:ea typeface="微软雅黑" panose="020B0503020204020204" pitchFamily="34" charset="-122"/>
              </a:rPr>
              <a:t>若</a:t>
            </a:r>
            <a:r>
              <a:rPr lang="zh-CN" altLang="zh-CN" sz="2000" dirty="0">
                <a:solidFill>
                  <a:srgbClr val="595959"/>
                </a:solidFill>
                <a:latin typeface="微软雅黑" panose="020B0503020204020204" pitchFamily="34" charset="-122"/>
                <a:ea typeface="微软雅黑" panose="020B0503020204020204" pitchFamily="34" charset="-122"/>
              </a:rPr>
              <a:t>想改变</a:t>
            </a:r>
            <a:r>
              <a:rPr lang="en-US" altLang="zh-CN" sz="2000" dirty="0">
                <a:solidFill>
                  <a:srgbClr val="595959"/>
                </a:solidFill>
                <a:latin typeface="微软雅黑" panose="020B0503020204020204" pitchFamily="34" charset="-122"/>
                <a:ea typeface="微软雅黑" panose="020B0503020204020204" pitchFamily="34" charset="-122"/>
              </a:rPr>
              <a:t>Session</a:t>
            </a:r>
            <a:r>
              <a:rPr lang="zh-CN" altLang="zh-CN" sz="2000" dirty="0">
                <a:solidFill>
                  <a:srgbClr val="595959"/>
                </a:solidFill>
                <a:latin typeface="微软雅黑" panose="020B0503020204020204" pitchFamily="34" charset="-122"/>
                <a:ea typeface="微软雅黑" panose="020B0503020204020204" pitchFamily="34" charset="-122"/>
              </a:rPr>
              <a:t>的存储方式，需要重新实现</a:t>
            </a:r>
            <a:r>
              <a:rPr lang="en-US" altLang="zh-CN" sz="2000" dirty="0" err="1">
                <a:solidFill>
                  <a:srgbClr val="1369B3"/>
                </a:solidFill>
                <a:latin typeface="微软雅黑" panose="020B0503020204020204" pitchFamily="34" charset="-122"/>
                <a:ea typeface="微软雅黑" panose="020B0503020204020204" pitchFamily="34" charset="-122"/>
              </a:rPr>
              <a:t>SessionHandlerInterface</a:t>
            </a:r>
            <a:r>
              <a:rPr lang="zh-CN" altLang="zh-CN" sz="2000" dirty="0">
                <a:solidFill>
                  <a:srgbClr val="595959"/>
                </a:solidFill>
                <a:latin typeface="微软雅黑" panose="020B0503020204020204" pitchFamily="34" charset="-122"/>
                <a:ea typeface="微软雅黑" panose="020B0503020204020204" pitchFamily="34" charset="-122"/>
              </a:rPr>
              <a:t>接口</a:t>
            </a:r>
            <a:r>
              <a:rPr lang="zh-CN" altLang="en-US" sz="2000" dirty="0" smtClean="0">
                <a:solidFill>
                  <a:srgbClr val="595959"/>
                </a:solidFill>
                <a:latin typeface="微软雅黑" panose="020B0503020204020204" pitchFamily="34" charset="-122"/>
                <a:ea typeface="微软雅黑" panose="020B0503020204020204" pitchFamily="34" charset="-122"/>
              </a:rPr>
              <a:t>。</a:t>
            </a:r>
            <a:endParaRPr lang="en-US" altLang="zh-CN" sz="2000" dirty="0">
              <a:solidFill>
                <a:srgbClr val="59595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286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444745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动手实践：</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Session</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入库</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10" name="矩形 9"/>
          <p:cNvSpPr/>
          <p:nvPr/>
        </p:nvSpPr>
        <p:spPr>
          <a:xfrm>
            <a:off x="982638" y="1044005"/>
            <a:ext cx="10297144" cy="4385816"/>
          </a:xfrm>
          <a:prstGeom prst="rect">
            <a:avLst/>
          </a:prstGeom>
        </p:spPr>
        <p:txBody>
          <a:bodyPr wrap="square">
            <a:spAutoFit/>
          </a:bodyPr>
          <a:lstStyle/>
          <a:p>
            <a:pPr>
              <a:lnSpc>
                <a:spcPct val="200000"/>
              </a:lnSpc>
            </a:pPr>
            <a:r>
              <a:rPr lang="zh-CN" altLang="en-US" sz="1800" dirty="0" smtClean="0">
                <a:solidFill>
                  <a:srgbClr val="595959"/>
                </a:solidFill>
                <a:latin typeface="微软雅黑" panose="020B0503020204020204" pitchFamily="34" charset="-122"/>
                <a:ea typeface="微软雅黑" panose="020B0503020204020204" pitchFamily="34" charset="-122"/>
              </a:rPr>
              <a:t>下面编写代码</a:t>
            </a:r>
            <a:r>
              <a:rPr lang="zh-CN" altLang="zh-CN" sz="1800" dirty="0" smtClean="0">
                <a:solidFill>
                  <a:srgbClr val="595959"/>
                </a:solidFill>
                <a:latin typeface="微软雅黑" panose="020B0503020204020204" pitchFamily="34" charset="-122"/>
                <a:ea typeface="微软雅黑" panose="020B0503020204020204" pitchFamily="34" charset="-122"/>
              </a:rPr>
              <a:t>改变</a:t>
            </a:r>
            <a:r>
              <a:rPr lang="en-US" altLang="zh-CN" sz="1800" dirty="0">
                <a:solidFill>
                  <a:srgbClr val="1369B3"/>
                </a:solidFill>
                <a:latin typeface="微软雅黑" panose="020B0503020204020204" pitchFamily="34" charset="-122"/>
                <a:ea typeface="微软雅黑" panose="020B0503020204020204" pitchFamily="34" charset="-122"/>
              </a:rPr>
              <a:t>Session</a:t>
            </a:r>
            <a:r>
              <a:rPr lang="zh-CN" altLang="zh-CN" sz="1800" dirty="0">
                <a:solidFill>
                  <a:srgbClr val="595959"/>
                </a:solidFill>
                <a:latin typeface="微软雅黑" panose="020B0503020204020204" pitchFamily="34" charset="-122"/>
                <a:ea typeface="微软雅黑" panose="020B0503020204020204" pitchFamily="34" charset="-122"/>
              </a:rPr>
              <a:t>存储的默认方式，具体的实现要求如下。</a:t>
            </a:r>
          </a:p>
          <a:p>
            <a:pPr marL="285750" lvl="0" indent="-285750">
              <a:lnSpc>
                <a:spcPct val="150000"/>
              </a:lnSpc>
              <a:buFont typeface="Arial" panose="020B0604020202020204" pitchFamily="34" charset="0"/>
              <a:buChar char="•"/>
            </a:pPr>
            <a:r>
              <a:rPr lang="zh-CN" altLang="zh-CN" sz="1800" dirty="0">
                <a:solidFill>
                  <a:srgbClr val="595959"/>
                </a:solidFill>
                <a:latin typeface="微软雅黑" panose="020B0503020204020204" pitchFamily="34" charset="-122"/>
                <a:ea typeface="微软雅黑" panose="020B0503020204020204" pitchFamily="34" charset="-122"/>
              </a:rPr>
              <a:t>创建保存</a:t>
            </a:r>
            <a:r>
              <a:rPr lang="en-US" altLang="zh-CN" sz="1800" dirty="0">
                <a:solidFill>
                  <a:srgbClr val="1369B3"/>
                </a:solidFill>
                <a:latin typeface="微软雅黑" panose="020B0503020204020204" pitchFamily="34" charset="-122"/>
                <a:ea typeface="微软雅黑" panose="020B0503020204020204" pitchFamily="34" charset="-122"/>
              </a:rPr>
              <a:t>Session</a:t>
            </a:r>
            <a:r>
              <a:rPr lang="zh-CN" altLang="zh-CN" sz="1800" dirty="0">
                <a:solidFill>
                  <a:srgbClr val="1369B3"/>
                </a:solidFill>
                <a:latin typeface="微软雅黑" panose="020B0503020204020204" pitchFamily="34" charset="-122"/>
                <a:ea typeface="微软雅黑" panose="020B0503020204020204" pitchFamily="34" charset="-122"/>
              </a:rPr>
              <a:t>数据</a:t>
            </a:r>
            <a:r>
              <a:rPr lang="zh-CN" altLang="zh-CN" sz="1800" dirty="0">
                <a:solidFill>
                  <a:srgbClr val="595959"/>
                </a:solidFill>
                <a:latin typeface="微软雅黑" panose="020B0503020204020204" pitchFamily="34" charset="-122"/>
                <a:ea typeface="微软雅黑" panose="020B0503020204020204" pitchFamily="34" charset="-122"/>
              </a:rPr>
              <a:t>的</a:t>
            </a:r>
            <a:r>
              <a:rPr lang="zh-CN" altLang="zh-CN" sz="1800" dirty="0">
                <a:solidFill>
                  <a:srgbClr val="1369B3"/>
                </a:solidFill>
                <a:latin typeface="微软雅黑" panose="020B0503020204020204" pitchFamily="34" charset="-122"/>
                <a:ea typeface="微软雅黑" panose="020B0503020204020204" pitchFamily="34" charset="-122"/>
              </a:rPr>
              <a:t>数据表</a:t>
            </a:r>
            <a:r>
              <a:rPr lang="zh-CN" altLang="zh-CN" sz="1800" dirty="0">
                <a:solidFill>
                  <a:srgbClr val="595959"/>
                </a:solidFill>
                <a:latin typeface="微软雅黑" panose="020B0503020204020204" pitchFamily="34" charset="-122"/>
                <a:ea typeface="微软雅黑" panose="020B0503020204020204" pitchFamily="34" charset="-122"/>
              </a:rPr>
              <a:t>。</a:t>
            </a:r>
          </a:p>
          <a:p>
            <a:pPr marL="285750" lvl="0" indent="-285750">
              <a:lnSpc>
                <a:spcPct val="150000"/>
              </a:lnSpc>
              <a:buFont typeface="Arial" panose="020B0604020202020204" pitchFamily="34" charset="0"/>
              <a:buChar char="•"/>
            </a:pPr>
            <a:r>
              <a:rPr lang="zh-CN" altLang="zh-CN" sz="1800" dirty="0">
                <a:solidFill>
                  <a:srgbClr val="595959"/>
                </a:solidFill>
                <a:latin typeface="微软雅黑" panose="020B0503020204020204" pitchFamily="34" charset="-122"/>
                <a:ea typeface="微软雅黑" panose="020B0503020204020204" pitchFamily="34" charset="-122"/>
              </a:rPr>
              <a:t>创建</a:t>
            </a:r>
            <a:r>
              <a:rPr lang="en-US" altLang="zh-CN" sz="1800" dirty="0" err="1">
                <a:solidFill>
                  <a:srgbClr val="1369B3"/>
                </a:solidFill>
                <a:latin typeface="微软雅黑" panose="020B0503020204020204" pitchFamily="34" charset="-122"/>
                <a:ea typeface="微软雅黑" panose="020B0503020204020204" pitchFamily="34" charset="-122"/>
              </a:rPr>
              <a:t>SessionDB</a:t>
            </a:r>
            <a:r>
              <a:rPr lang="zh-CN" altLang="zh-CN" sz="1800" dirty="0">
                <a:solidFill>
                  <a:srgbClr val="1369B3"/>
                </a:solidFill>
                <a:latin typeface="微软雅黑" panose="020B0503020204020204" pitchFamily="34" charset="-122"/>
                <a:ea typeface="微软雅黑" panose="020B0503020204020204" pitchFamily="34" charset="-122"/>
              </a:rPr>
              <a:t>类</a:t>
            </a:r>
            <a:r>
              <a:rPr lang="zh-CN" altLang="zh-CN" sz="1800" dirty="0">
                <a:solidFill>
                  <a:srgbClr val="595959"/>
                </a:solidFill>
                <a:latin typeface="微软雅黑" panose="020B0503020204020204" pitchFamily="34" charset="-122"/>
                <a:ea typeface="微软雅黑" panose="020B0503020204020204" pitchFamily="34" charset="-122"/>
              </a:rPr>
              <a:t>实现</a:t>
            </a:r>
            <a:r>
              <a:rPr lang="en-US" altLang="zh-CN" sz="1800" dirty="0" err="1">
                <a:solidFill>
                  <a:srgbClr val="1369B3"/>
                </a:solidFill>
                <a:latin typeface="微软雅黑" panose="020B0503020204020204" pitchFamily="34" charset="-122"/>
                <a:ea typeface="微软雅黑" panose="020B0503020204020204" pitchFamily="34" charset="-122"/>
              </a:rPr>
              <a:t>SessionHandlerInterface</a:t>
            </a:r>
            <a:r>
              <a:rPr lang="zh-CN" altLang="zh-CN" sz="1800" dirty="0">
                <a:solidFill>
                  <a:srgbClr val="595959"/>
                </a:solidFill>
                <a:latin typeface="微软雅黑" panose="020B0503020204020204" pitchFamily="34" charset="-122"/>
                <a:ea typeface="微软雅黑" panose="020B0503020204020204" pitchFamily="34" charset="-122"/>
              </a:rPr>
              <a:t>接口。</a:t>
            </a:r>
          </a:p>
          <a:p>
            <a:pPr marL="285750" lvl="0" indent="-285750">
              <a:lnSpc>
                <a:spcPct val="150000"/>
              </a:lnSpc>
              <a:buFont typeface="Arial" panose="020B0604020202020204" pitchFamily="34" charset="0"/>
              <a:buChar char="•"/>
            </a:pPr>
            <a:r>
              <a:rPr lang="zh-CN" altLang="zh-CN" sz="1800" dirty="0">
                <a:solidFill>
                  <a:srgbClr val="595959"/>
                </a:solidFill>
                <a:latin typeface="微软雅黑" panose="020B0503020204020204" pitchFamily="34" charset="-122"/>
                <a:ea typeface="微软雅黑" panose="020B0503020204020204" pitchFamily="34" charset="-122"/>
              </a:rPr>
              <a:t>实现</a:t>
            </a:r>
            <a:r>
              <a:rPr lang="en-US" altLang="zh-CN" sz="1800" dirty="0">
                <a:solidFill>
                  <a:srgbClr val="1369B3"/>
                </a:solidFill>
                <a:latin typeface="微软雅黑" panose="020B0503020204020204" pitchFamily="34" charset="-122"/>
                <a:ea typeface="微软雅黑" panose="020B0503020204020204" pitchFamily="34" charset="-122"/>
              </a:rPr>
              <a:t>open()</a:t>
            </a:r>
            <a:r>
              <a:rPr lang="zh-CN" altLang="zh-CN" sz="1800" dirty="0">
                <a:solidFill>
                  <a:srgbClr val="595959"/>
                </a:solidFill>
                <a:latin typeface="微软雅黑" panose="020B0503020204020204" pitchFamily="34" charset="-122"/>
                <a:ea typeface="微软雅黑" panose="020B0503020204020204" pitchFamily="34" charset="-122"/>
              </a:rPr>
              <a:t>方法，实现连接数据库。</a:t>
            </a:r>
          </a:p>
          <a:p>
            <a:pPr marL="285750" lvl="0" indent="-285750">
              <a:lnSpc>
                <a:spcPct val="150000"/>
              </a:lnSpc>
              <a:buFont typeface="Arial" panose="020B0604020202020204" pitchFamily="34" charset="0"/>
              <a:buChar char="•"/>
            </a:pPr>
            <a:r>
              <a:rPr lang="zh-CN" altLang="zh-CN" sz="1800" dirty="0">
                <a:solidFill>
                  <a:srgbClr val="595959"/>
                </a:solidFill>
                <a:latin typeface="微软雅黑" panose="020B0503020204020204" pitchFamily="34" charset="-122"/>
                <a:ea typeface="微软雅黑" panose="020B0503020204020204" pitchFamily="34" charset="-122"/>
              </a:rPr>
              <a:t>实现</a:t>
            </a:r>
            <a:r>
              <a:rPr lang="en-US" altLang="zh-CN" sz="1800" dirty="0">
                <a:solidFill>
                  <a:srgbClr val="1369B3"/>
                </a:solidFill>
                <a:latin typeface="微软雅黑" panose="020B0503020204020204" pitchFamily="34" charset="-122"/>
                <a:ea typeface="微软雅黑" panose="020B0503020204020204" pitchFamily="34" charset="-122"/>
              </a:rPr>
              <a:t>close()</a:t>
            </a:r>
            <a:r>
              <a:rPr lang="zh-CN" altLang="zh-CN" sz="1800" dirty="0">
                <a:solidFill>
                  <a:srgbClr val="595959"/>
                </a:solidFill>
                <a:latin typeface="微软雅黑" panose="020B0503020204020204" pitchFamily="34" charset="-122"/>
                <a:ea typeface="微软雅黑" panose="020B0503020204020204" pitchFamily="34" charset="-122"/>
              </a:rPr>
              <a:t>方法，实现关闭数据库连接。</a:t>
            </a:r>
          </a:p>
          <a:p>
            <a:pPr marL="285750" lvl="0" indent="-285750">
              <a:lnSpc>
                <a:spcPct val="150000"/>
              </a:lnSpc>
              <a:buFont typeface="Arial" panose="020B0604020202020204" pitchFamily="34" charset="0"/>
              <a:buChar char="•"/>
            </a:pPr>
            <a:r>
              <a:rPr lang="zh-CN" altLang="zh-CN" sz="1800" dirty="0">
                <a:solidFill>
                  <a:srgbClr val="595959"/>
                </a:solidFill>
                <a:latin typeface="微软雅黑" panose="020B0503020204020204" pitchFamily="34" charset="-122"/>
                <a:ea typeface="微软雅黑" panose="020B0503020204020204" pitchFamily="34" charset="-122"/>
              </a:rPr>
              <a:t>实现</a:t>
            </a:r>
            <a:r>
              <a:rPr lang="en-US" altLang="zh-CN" sz="1800" dirty="0">
                <a:solidFill>
                  <a:srgbClr val="1369B3"/>
                </a:solidFill>
                <a:latin typeface="微软雅黑" panose="020B0503020204020204" pitchFamily="34" charset="-122"/>
                <a:ea typeface="微软雅黑" panose="020B0503020204020204" pitchFamily="34" charset="-122"/>
              </a:rPr>
              <a:t>write()</a:t>
            </a:r>
            <a:r>
              <a:rPr lang="zh-CN" altLang="zh-CN" sz="1800" dirty="0">
                <a:solidFill>
                  <a:srgbClr val="595959"/>
                </a:solidFill>
                <a:latin typeface="微软雅黑" panose="020B0503020204020204" pitchFamily="34" charset="-122"/>
                <a:ea typeface="微软雅黑" panose="020B0503020204020204" pitchFamily="34" charset="-122"/>
              </a:rPr>
              <a:t>方法，实现将</a:t>
            </a:r>
            <a:r>
              <a:rPr lang="en-US" altLang="zh-CN" sz="1800" dirty="0">
                <a:solidFill>
                  <a:srgbClr val="595959"/>
                </a:solidFill>
                <a:latin typeface="微软雅黑" panose="020B0503020204020204" pitchFamily="34" charset="-122"/>
                <a:ea typeface="微软雅黑" panose="020B0503020204020204" pitchFamily="34" charset="-122"/>
              </a:rPr>
              <a:t>Session</a:t>
            </a:r>
            <a:r>
              <a:rPr lang="zh-CN" altLang="zh-CN" sz="1800" dirty="0">
                <a:solidFill>
                  <a:srgbClr val="595959"/>
                </a:solidFill>
                <a:latin typeface="微软雅黑" panose="020B0503020204020204" pitchFamily="34" charset="-122"/>
                <a:ea typeface="微软雅黑" panose="020B0503020204020204" pitchFamily="34" charset="-122"/>
              </a:rPr>
              <a:t>数据保存到数据库中。</a:t>
            </a:r>
          </a:p>
          <a:p>
            <a:pPr marL="285750" lvl="0" indent="-285750">
              <a:lnSpc>
                <a:spcPct val="150000"/>
              </a:lnSpc>
              <a:buFont typeface="Arial" panose="020B0604020202020204" pitchFamily="34" charset="0"/>
              <a:buChar char="•"/>
            </a:pPr>
            <a:r>
              <a:rPr lang="zh-CN" altLang="zh-CN" sz="1800" dirty="0">
                <a:solidFill>
                  <a:srgbClr val="595959"/>
                </a:solidFill>
                <a:latin typeface="微软雅黑" panose="020B0503020204020204" pitchFamily="34" charset="-122"/>
                <a:ea typeface="微软雅黑" panose="020B0503020204020204" pitchFamily="34" charset="-122"/>
              </a:rPr>
              <a:t>实现</a:t>
            </a:r>
            <a:r>
              <a:rPr lang="en-US" altLang="zh-CN" sz="1800" dirty="0">
                <a:solidFill>
                  <a:srgbClr val="1369B3"/>
                </a:solidFill>
                <a:latin typeface="微软雅黑" panose="020B0503020204020204" pitchFamily="34" charset="-122"/>
                <a:ea typeface="微软雅黑" panose="020B0503020204020204" pitchFamily="34" charset="-122"/>
              </a:rPr>
              <a:t>read()</a:t>
            </a:r>
            <a:r>
              <a:rPr lang="zh-CN" altLang="zh-CN" sz="1800" dirty="0">
                <a:solidFill>
                  <a:srgbClr val="595959"/>
                </a:solidFill>
                <a:latin typeface="微软雅黑" panose="020B0503020204020204" pitchFamily="34" charset="-122"/>
                <a:ea typeface="微软雅黑" panose="020B0503020204020204" pitchFamily="34" charset="-122"/>
              </a:rPr>
              <a:t>方法，实现根据</a:t>
            </a:r>
            <a:r>
              <a:rPr lang="en-US" altLang="zh-CN" sz="1800" dirty="0">
                <a:solidFill>
                  <a:srgbClr val="595959"/>
                </a:solidFill>
                <a:latin typeface="微软雅黑" panose="020B0503020204020204" pitchFamily="34" charset="-122"/>
                <a:ea typeface="微软雅黑" panose="020B0503020204020204" pitchFamily="34" charset="-122"/>
              </a:rPr>
              <a:t>Session</a:t>
            </a:r>
            <a:r>
              <a:rPr lang="zh-CN" altLang="zh-CN" sz="1800" dirty="0">
                <a:solidFill>
                  <a:srgbClr val="595959"/>
                </a:solidFill>
                <a:latin typeface="微软雅黑" panose="020B0503020204020204" pitchFamily="34" charset="-122"/>
                <a:ea typeface="微软雅黑" panose="020B0503020204020204" pitchFamily="34" charset="-122"/>
              </a:rPr>
              <a:t>的会话</a:t>
            </a:r>
            <a:r>
              <a:rPr lang="en-US" altLang="zh-CN" sz="1800" dirty="0">
                <a:solidFill>
                  <a:srgbClr val="595959"/>
                </a:solidFill>
                <a:latin typeface="微软雅黑" panose="020B0503020204020204" pitchFamily="34" charset="-122"/>
                <a:ea typeface="微软雅黑" panose="020B0503020204020204" pitchFamily="34" charset="-122"/>
              </a:rPr>
              <a:t>ID</a:t>
            </a:r>
            <a:r>
              <a:rPr lang="zh-CN" altLang="zh-CN" sz="1800" dirty="0">
                <a:solidFill>
                  <a:srgbClr val="595959"/>
                </a:solidFill>
                <a:latin typeface="微软雅黑" panose="020B0503020204020204" pitchFamily="34" charset="-122"/>
                <a:ea typeface="微软雅黑" panose="020B0503020204020204" pitchFamily="34" charset="-122"/>
              </a:rPr>
              <a:t>获取</a:t>
            </a:r>
            <a:r>
              <a:rPr lang="en-US" altLang="zh-CN" sz="1800" dirty="0">
                <a:solidFill>
                  <a:srgbClr val="595959"/>
                </a:solidFill>
                <a:latin typeface="微软雅黑" panose="020B0503020204020204" pitchFamily="34" charset="-122"/>
                <a:ea typeface="微软雅黑" panose="020B0503020204020204" pitchFamily="34" charset="-122"/>
              </a:rPr>
              <a:t>Session</a:t>
            </a:r>
            <a:r>
              <a:rPr lang="zh-CN" altLang="zh-CN" sz="1800" dirty="0">
                <a:solidFill>
                  <a:srgbClr val="595959"/>
                </a:solidFill>
                <a:latin typeface="微软雅黑" panose="020B0503020204020204" pitchFamily="34" charset="-122"/>
                <a:ea typeface="微软雅黑" panose="020B0503020204020204" pitchFamily="34" charset="-122"/>
              </a:rPr>
              <a:t>数据。</a:t>
            </a:r>
          </a:p>
          <a:p>
            <a:pPr marL="285750" lvl="0" indent="-285750">
              <a:lnSpc>
                <a:spcPct val="150000"/>
              </a:lnSpc>
              <a:buFont typeface="Arial" panose="020B0604020202020204" pitchFamily="34" charset="0"/>
              <a:buChar char="•"/>
            </a:pPr>
            <a:r>
              <a:rPr lang="zh-CN" altLang="zh-CN" sz="1800" dirty="0">
                <a:solidFill>
                  <a:srgbClr val="595959"/>
                </a:solidFill>
                <a:latin typeface="微软雅黑" panose="020B0503020204020204" pitchFamily="34" charset="-122"/>
                <a:ea typeface="微软雅黑" panose="020B0503020204020204" pitchFamily="34" charset="-122"/>
              </a:rPr>
              <a:t>实现</a:t>
            </a:r>
            <a:r>
              <a:rPr lang="en-US" altLang="zh-CN" sz="1800" dirty="0">
                <a:solidFill>
                  <a:srgbClr val="1369B3"/>
                </a:solidFill>
                <a:latin typeface="微软雅黑" panose="020B0503020204020204" pitchFamily="34" charset="-122"/>
                <a:ea typeface="微软雅黑" panose="020B0503020204020204" pitchFamily="34" charset="-122"/>
              </a:rPr>
              <a:t>destroy()</a:t>
            </a:r>
            <a:r>
              <a:rPr lang="zh-CN" altLang="zh-CN" sz="1800" dirty="0">
                <a:solidFill>
                  <a:srgbClr val="595959"/>
                </a:solidFill>
                <a:latin typeface="微软雅黑" panose="020B0503020204020204" pitchFamily="34" charset="-122"/>
                <a:ea typeface="微软雅黑" panose="020B0503020204020204" pitchFamily="34" charset="-122"/>
              </a:rPr>
              <a:t>方法，实现根据</a:t>
            </a:r>
            <a:r>
              <a:rPr lang="en-US" altLang="zh-CN" sz="1800" dirty="0">
                <a:solidFill>
                  <a:srgbClr val="595959"/>
                </a:solidFill>
                <a:latin typeface="微软雅黑" panose="020B0503020204020204" pitchFamily="34" charset="-122"/>
                <a:ea typeface="微软雅黑" panose="020B0503020204020204" pitchFamily="34" charset="-122"/>
              </a:rPr>
              <a:t>Session</a:t>
            </a:r>
            <a:r>
              <a:rPr lang="zh-CN" altLang="zh-CN" sz="1800" dirty="0">
                <a:solidFill>
                  <a:srgbClr val="595959"/>
                </a:solidFill>
                <a:latin typeface="微软雅黑" panose="020B0503020204020204" pitchFamily="34" charset="-122"/>
                <a:ea typeface="微软雅黑" panose="020B0503020204020204" pitchFamily="34" charset="-122"/>
              </a:rPr>
              <a:t>的会话</a:t>
            </a:r>
            <a:r>
              <a:rPr lang="en-US" altLang="zh-CN" sz="1800" dirty="0">
                <a:solidFill>
                  <a:srgbClr val="595959"/>
                </a:solidFill>
                <a:latin typeface="微软雅黑" panose="020B0503020204020204" pitchFamily="34" charset="-122"/>
                <a:ea typeface="微软雅黑" panose="020B0503020204020204" pitchFamily="34" charset="-122"/>
              </a:rPr>
              <a:t>ID</a:t>
            </a:r>
            <a:r>
              <a:rPr lang="zh-CN" altLang="zh-CN" sz="1800" dirty="0">
                <a:solidFill>
                  <a:srgbClr val="595959"/>
                </a:solidFill>
                <a:latin typeface="微软雅黑" panose="020B0503020204020204" pitchFamily="34" charset="-122"/>
                <a:ea typeface="微软雅黑" panose="020B0503020204020204" pitchFamily="34" charset="-122"/>
              </a:rPr>
              <a:t>删除数据库中的</a:t>
            </a:r>
            <a:r>
              <a:rPr lang="en-US" altLang="zh-CN" sz="1800" dirty="0">
                <a:solidFill>
                  <a:srgbClr val="595959"/>
                </a:solidFill>
                <a:latin typeface="微软雅黑" panose="020B0503020204020204" pitchFamily="34" charset="-122"/>
                <a:ea typeface="微软雅黑" panose="020B0503020204020204" pitchFamily="34" charset="-122"/>
              </a:rPr>
              <a:t>Session</a:t>
            </a:r>
            <a:r>
              <a:rPr lang="zh-CN" altLang="zh-CN" sz="1800" dirty="0">
                <a:solidFill>
                  <a:srgbClr val="595959"/>
                </a:solidFill>
                <a:latin typeface="微软雅黑" panose="020B0503020204020204" pitchFamily="34" charset="-122"/>
                <a:ea typeface="微软雅黑" panose="020B0503020204020204" pitchFamily="34" charset="-122"/>
              </a:rPr>
              <a:t>数据。</a:t>
            </a:r>
          </a:p>
          <a:p>
            <a:pPr marL="285750" lvl="0" indent="-285750">
              <a:lnSpc>
                <a:spcPct val="150000"/>
              </a:lnSpc>
              <a:buFont typeface="Arial" panose="020B0604020202020204" pitchFamily="34" charset="0"/>
              <a:buChar char="•"/>
            </a:pPr>
            <a:r>
              <a:rPr lang="zh-CN" altLang="zh-CN" sz="1800" dirty="0">
                <a:solidFill>
                  <a:srgbClr val="595959"/>
                </a:solidFill>
                <a:latin typeface="微软雅黑" panose="020B0503020204020204" pitchFamily="34" charset="-122"/>
                <a:ea typeface="微软雅黑" panose="020B0503020204020204" pitchFamily="34" charset="-122"/>
              </a:rPr>
              <a:t>完成</a:t>
            </a:r>
            <a:r>
              <a:rPr lang="en-US" altLang="zh-CN" sz="1800" dirty="0">
                <a:solidFill>
                  <a:srgbClr val="1369B3"/>
                </a:solidFill>
                <a:latin typeface="微软雅黑" panose="020B0503020204020204" pitchFamily="34" charset="-122"/>
                <a:ea typeface="微软雅黑" panose="020B0503020204020204" pitchFamily="34" charset="-122"/>
              </a:rPr>
              <a:t>Session</a:t>
            </a:r>
            <a:r>
              <a:rPr lang="zh-CN" altLang="zh-CN" sz="1800" dirty="0">
                <a:solidFill>
                  <a:srgbClr val="1369B3"/>
                </a:solidFill>
                <a:latin typeface="微软雅黑" panose="020B0503020204020204" pitchFamily="34" charset="-122"/>
                <a:ea typeface="微软雅黑" panose="020B0503020204020204" pitchFamily="34" charset="-122"/>
              </a:rPr>
              <a:t>入库</a:t>
            </a:r>
            <a:r>
              <a:rPr lang="zh-CN" altLang="zh-CN" sz="1800" dirty="0">
                <a:solidFill>
                  <a:srgbClr val="595959"/>
                </a:solidFill>
                <a:latin typeface="微软雅黑" panose="020B0503020204020204" pitchFamily="34" charset="-122"/>
                <a:ea typeface="微软雅黑" panose="020B0503020204020204" pitchFamily="34" charset="-122"/>
              </a:rPr>
              <a:t>设置。</a:t>
            </a:r>
          </a:p>
          <a:p>
            <a:pPr marL="285750" lvl="0" indent="-285750">
              <a:lnSpc>
                <a:spcPct val="150000"/>
              </a:lnSpc>
              <a:buFont typeface="Arial" panose="020B0604020202020204" pitchFamily="34" charset="0"/>
              <a:buChar char="•"/>
            </a:pPr>
            <a:r>
              <a:rPr lang="zh-CN" altLang="zh-CN" sz="1800" dirty="0">
                <a:solidFill>
                  <a:srgbClr val="595959"/>
                </a:solidFill>
                <a:latin typeface="微软雅黑" panose="020B0503020204020204" pitchFamily="34" charset="-122"/>
                <a:ea typeface="微软雅黑" panose="020B0503020204020204" pitchFamily="34" charset="-122"/>
              </a:rPr>
              <a:t>测试</a:t>
            </a:r>
            <a:r>
              <a:rPr lang="en-US" altLang="zh-CN" sz="1800" dirty="0">
                <a:solidFill>
                  <a:srgbClr val="1369B3"/>
                </a:solidFill>
                <a:latin typeface="微软雅黑" panose="020B0503020204020204" pitchFamily="34" charset="-122"/>
                <a:ea typeface="微软雅黑" panose="020B0503020204020204" pitchFamily="34" charset="-122"/>
              </a:rPr>
              <a:t>Session</a:t>
            </a:r>
            <a:r>
              <a:rPr lang="zh-CN" altLang="zh-CN" sz="1800" dirty="0">
                <a:solidFill>
                  <a:srgbClr val="1369B3"/>
                </a:solidFill>
                <a:latin typeface="微软雅黑" panose="020B0503020204020204" pitchFamily="34" charset="-122"/>
                <a:ea typeface="微软雅黑" panose="020B0503020204020204" pitchFamily="34" charset="-122"/>
              </a:rPr>
              <a:t>入库</a:t>
            </a:r>
            <a:r>
              <a:rPr lang="zh-CN" altLang="zh-CN" sz="1800" dirty="0">
                <a:solidFill>
                  <a:srgbClr val="595959"/>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7252243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73F6908-92E7-4A91-863C-1B36143E8DCD}"/>
              </a:ext>
            </a:extLst>
          </p:cNvPr>
          <p:cNvSpPr txBox="1"/>
          <p:nvPr/>
        </p:nvSpPr>
        <p:spPr>
          <a:xfrm>
            <a:off x="1143691" y="333449"/>
            <a:ext cx="4807500" cy="439631"/>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4" name="圆角矩形 26">
            <a:extLst>
              <a:ext uri="{FF2B5EF4-FFF2-40B4-BE49-F238E27FC236}">
                <a16:creationId xmlns:a16="http://schemas.microsoft.com/office/drawing/2014/main" id="{FB40132D-FEA4-4137-839F-407CBE609B3F}"/>
              </a:ext>
            </a:extLst>
          </p:cNvPr>
          <p:cNvSpPr/>
          <p:nvPr/>
        </p:nvSpPr>
        <p:spPr>
          <a:xfrm>
            <a:off x="1054646" y="1845618"/>
            <a:ext cx="10080902" cy="3275594"/>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5" name="TextBox 38">
            <a:extLst>
              <a:ext uri="{FF2B5EF4-FFF2-40B4-BE49-F238E27FC236}">
                <a16:creationId xmlns:a16="http://schemas.microsoft.com/office/drawing/2014/main" id="{814CCD3C-575E-4C15-89E6-3D4FA5A051F1}"/>
              </a:ext>
            </a:extLst>
          </p:cNvPr>
          <p:cNvSpPr txBox="1"/>
          <p:nvPr/>
        </p:nvSpPr>
        <p:spPr>
          <a:xfrm>
            <a:off x="1450114" y="2421682"/>
            <a:ext cx="9397620" cy="2308324"/>
          </a:xfrm>
          <a:prstGeom prst="rect">
            <a:avLst/>
          </a:prstGeom>
          <a:noFill/>
        </p:spPr>
        <p:txBody>
          <a:bodyPr wrap="square" lIns="0" tIns="0" rIns="0" bIns="0" rtlCol="0">
            <a:spAutoFit/>
          </a:body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本章</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主要介绍了</a:t>
            </a:r>
            <a:r>
              <a:rPr lang="en-US" altLang="zh-CN" sz="2000" dirty="0">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PHP</a:t>
            </a:r>
            <a:r>
              <a:rPr lang="zh-CN" altLang="en-US" sz="2000" dirty="0">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面向对象</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的相关内容，包括</a:t>
            </a:r>
            <a:r>
              <a:rPr lang="zh-CN" altLang="en-US" sz="2000" dirty="0">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初识面向对象</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类与对象的使用</a:t>
            </a:r>
            <a:r>
              <a:rPr lang="zh-CN" altLang="en-US"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smtClean="0">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魔术方法</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类常量与静态成员</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面向对象三大特性</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封装与继承</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en-US" altLang="zh-CN" sz="2000" dirty="0">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Trait</a:t>
            </a:r>
            <a:r>
              <a:rPr lang="zh-CN" altLang="en-US" sz="2000" dirty="0">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代码复用</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抽象类</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抽象方法</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接口</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smtClean="0">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多态</a:t>
            </a:r>
            <a:r>
              <a:rPr lang="zh-CN" altLang="en-US"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与</a:t>
            </a:r>
            <a:r>
              <a:rPr lang="zh-CN" altLang="en-US" sz="2000" dirty="0" smtClean="0">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类型</a:t>
            </a:r>
            <a:r>
              <a:rPr lang="zh-CN" altLang="en-US" sz="2000" dirty="0">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约束</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zh-CN" altLang="en-US" sz="2000" dirty="0">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设计模式</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a:t>
            </a:r>
            <a:r>
              <a:rPr lang="en-US" altLang="zh-CN" sz="2000" dirty="0" err="1">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MySQLi</a:t>
            </a:r>
            <a:r>
              <a:rPr lang="zh-CN" altLang="en-US" sz="2000" dirty="0">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扩展面向对象语法</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等内容。通过本章的学习</a:t>
            </a:r>
            <a:r>
              <a:rPr lang="zh-CN" altLang="en-US" sz="2000" dirty="0" smtClean="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，读者应能够</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理解</a:t>
            </a:r>
            <a:r>
              <a:rPr lang="zh-CN" altLang="en-US" sz="2000" dirty="0">
                <a:solidFill>
                  <a:srgbClr val="1369B3"/>
                </a:solidFill>
                <a:latin typeface="微软雅黑" panose="020B0503020204020204" pitchFamily="34" charset="-122"/>
                <a:ea typeface="微软雅黑" panose="020B0503020204020204" pitchFamily="34" charset="-122"/>
                <a:cs typeface="微软雅黑" panose="020B0503020204020204" pitchFamily="34" charset="-122"/>
                <a:sym typeface="+mn-lt"/>
              </a:rPr>
              <a:t>面向对象</a:t>
            </a:r>
            <a:r>
              <a:rPr lang="zh-CN" altLang="en-US" sz="20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思想，熟练运用面向对象相关的语法进行编程。</a:t>
            </a:r>
          </a:p>
        </p:txBody>
      </p:sp>
      <p:sp>
        <p:nvSpPr>
          <p:cNvPr id="7" name="椭圆 6">
            <a:extLst>
              <a:ext uri="{FF2B5EF4-FFF2-40B4-BE49-F238E27FC236}">
                <a16:creationId xmlns:a16="http://schemas.microsoft.com/office/drawing/2014/main" id="{12D02CBD-122C-4126-9C27-9F5A42D82327}"/>
              </a:ext>
            </a:extLst>
          </p:cNvPr>
          <p:cNvSpPr/>
          <p:nvPr/>
        </p:nvSpPr>
        <p:spPr>
          <a:xfrm>
            <a:off x="4420235" y="14014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latin typeface="微软雅黑" panose="020B0503020204020204" pitchFamily="34" charset="-122"/>
                <a:ea typeface="微软雅黑" panose="020B0503020204020204" pitchFamily="34" charset="-122"/>
              </a:rPr>
              <a:t>本</a:t>
            </a:r>
          </a:p>
        </p:txBody>
      </p:sp>
      <p:sp>
        <p:nvSpPr>
          <p:cNvPr id="8" name="椭圆 7">
            <a:extLst>
              <a:ext uri="{FF2B5EF4-FFF2-40B4-BE49-F238E27FC236}">
                <a16:creationId xmlns:a16="http://schemas.microsoft.com/office/drawing/2014/main" id="{248D732B-AEB5-4AF0-80CB-E49986E102F7}"/>
              </a:ext>
            </a:extLst>
          </p:cNvPr>
          <p:cNvSpPr/>
          <p:nvPr/>
        </p:nvSpPr>
        <p:spPr>
          <a:xfrm>
            <a:off x="5139055" y="14014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latin typeface="微软雅黑" panose="020B0503020204020204" pitchFamily="34" charset="-122"/>
                <a:ea typeface="微软雅黑" panose="020B0503020204020204" pitchFamily="34" charset="-122"/>
                <a:sym typeface="+mn-ea"/>
              </a:rPr>
              <a:t>章</a:t>
            </a:r>
          </a:p>
        </p:txBody>
      </p:sp>
      <p:sp>
        <p:nvSpPr>
          <p:cNvPr id="10" name="椭圆 9">
            <a:extLst>
              <a:ext uri="{FF2B5EF4-FFF2-40B4-BE49-F238E27FC236}">
                <a16:creationId xmlns:a16="http://schemas.microsoft.com/office/drawing/2014/main" id="{B0611DBD-A63B-4039-A64B-C5315892C467}"/>
              </a:ext>
            </a:extLst>
          </p:cNvPr>
          <p:cNvSpPr/>
          <p:nvPr/>
        </p:nvSpPr>
        <p:spPr>
          <a:xfrm>
            <a:off x="5857875" y="14014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latin typeface="微软雅黑" panose="020B0503020204020204" pitchFamily="34" charset="-122"/>
                <a:ea typeface="微软雅黑" panose="020B0503020204020204" pitchFamily="34" charset="-122"/>
                <a:sym typeface="+mn-ea"/>
              </a:rPr>
              <a:t>小</a:t>
            </a:r>
          </a:p>
        </p:txBody>
      </p:sp>
      <p:sp>
        <p:nvSpPr>
          <p:cNvPr id="11" name="椭圆 10">
            <a:extLst>
              <a:ext uri="{FF2B5EF4-FFF2-40B4-BE49-F238E27FC236}">
                <a16:creationId xmlns:a16="http://schemas.microsoft.com/office/drawing/2014/main" id="{7CAB7274-D61E-48A3-90F6-2DA430D6E3B7}"/>
              </a:ext>
            </a:extLst>
          </p:cNvPr>
          <p:cNvSpPr/>
          <p:nvPr/>
        </p:nvSpPr>
        <p:spPr>
          <a:xfrm>
            <a:off x="6576695" y="1401445"/>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latin typeface="微软雅黑" panose="020B0503020204020204" pitchFamily="34" charset="-122"/>
                <a:ea typeface="微软雅黑" panose="020B0503020204020204" pitchFamily="34" charset="-122"/>
                <a:sym typeface="+mn-ea"/>
              </a:rPr>
              <a:t>结</a:t>
            </a:r>
          </a:p>
        </p:txBody>
      </p:sp>
    </p:spTree>
    <p:extLst>
      <p:ext uri="{BB962C8B-B14F-4D97-AF65-F5344CB8AC3E}">
        <p14:creationId xmlns:p14="http://schemas.microsoft.com/office/powerpoint/2010/main" val="39173082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11.1.1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面向过程与面向对象</a:t>
            </a:r>
          </a:p>
        </p:txBody>
      </p:sp>
      <p:sp>
        <p:nvSpPr>
          <p:cNvPr id="2" name="矩形 1"/>
          <p:cNvSpPr/>
          <p:nvPr/>
        </p:nvSpPr>
        <p:spPr>
          <a:xfrm>
            <a:off x="910630" y="1269554"/>
            <a:ext cx="10297144" cy="400110"/>
          </a:xfrm>
          <a:prstGeom prst="rect">
            <a:avLst/>
          </a:prstGeom>
        </p:spPr>
        <p:txBody>
          <a:bodyPr wrap="square">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rPr>
              <a:t>下面通过</a:t>
            </a:r>
            <a:r>
              <a:rPr lang="zh-CN" altLang="en-US" sz="2000" dirty="0">
                <a:solidFill>
                  <a:srgbClr val="1369B2"/>
                </a:solidFill>
                <a:latin typeface="微软雅黑" panose="020B0503020204020204" pitchFamily="34" charset="-122"/>
                <a:ea typeface="微软雅黑" panose="020B0503020204020204" pitchFamily="34" charset="-122"/>
                <a:cs typeface="+mn-ea"/>
              </a:rPr>
              <a:t>伪代码</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演示一个</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面向过程</a:t>
            </a:r>
            <a:r>
              <a:rPr lang="zh-CN" altLang="en-US" sz="2000" dirty="0">
                <a:solidFill>
                  <a:srgbClr val="595959"/>
                </a:solidFill>
                <a:latin typeface="微软雅黑" panose="020B0503020204020204" pitchFamily="34" charset="-122"/>
                <a:ea typeface="微软雅黑" panose="020B0503020204020204" pitchFamily="34" charset="-122"/>
                <a:cs typeface="+mn-ea"/>
              </a:rPr>
              <a:t>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程序。</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982638" y="4666612"/>
            <a:ext cx="10441160" cy="1015663"/>
          </a:xfrm>
          <a:prstGeom prst="rect">
            <a:avLst/>
          </a:prstGeom>
        </p:spPr>
        <p:txBody>
          <a:bodyPr wrap="squar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在</a:t>
            </a:r>
            <a:r>
              <a:rPr lang="zh-CN" altLang="en-US" sz="2000" dirty="0">
                <a:solidFill>
                  <a:srgbClr val="1369B2"/>
                </a:solidFill>
                <a:latin typeface="微软雅黑" panose="020B0503020204020204" pitchFamily="34" charset="-122"/>
                <a:ea typeface="微软雅黑" panose="020B0503020204020204" pitchFamily="34" charset="-122"/>
                <a:cs typeface="+mn-ea"/>
              </a:rPr>
              <a:t>面向过程</a:t>
            </a:r>
            <a:r>
              <a:rPr lang="zh-CN" altLang="en-US" sz="2000" dirty="0">
                <a:solidFill>
                  <a:srgbClr val="595959"/>
                </a:solidFill>
                <a:latin typeface="微软雅黑" panose="020B0503020204020204" pitchFamily="34" charset="-122"/>
                <a:ea typeface="微软雅黑" panose="020B0503020204020204" pitchFamily="34" charset="-122"/>
                <a:cs typeface="+mn-ea"/>
              </a:rPr>
              <a:t>的方式中，主要侧重于完成任务所经历的</a:t>
            </a:r>
            <a:r>
              <a:rPr lang="zh-CN" altLang="en-US" sz="2000" dirty="0">
                <a:solidFill>
                  <a:srgbClr val="1369B2"/>
                </a:solidFill>
                <a:latin typeface="微软雅黑" panose="020B0503020204020204" pitchFamily="34" charset="-122"/>
                <a:ea typeface="微软雅黑" panose="020B0503020204020204" pitchFamily="34" charset="-122"/>
                <a:cs typeface="+mn-ea"/>
              </a:rPr>
              <a:t>每一个步骤</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，将</a:t>
            </a:r>
            <a:r>
              <a:rPr lang="zh-CN" altLang="en-US" sz="2000" dirty="0">
                <a:solidFill>
                  <a:srgbClr val="595959"/>
                </a:solidFill>
                <a:latin typeface="微软雅黑" panose="020B0503020204020204" pitchFamily="34" charset="-122"/>
                <a:ea typeface="微软雅黑" panose="020B0503020204020204" pitchFamily="34" charset="-122"/>
                <a:cs typeface="+mn-ea"/>
              </a:rPr>
              <a:t>这些步骤定义成函数后，依次调用来完成整个任务。</a:t>
            </a:r>
          </a:p>
        </p:txBody>
      </p:sp>
      <p:sp>
        <p:nvSpPr>
          <p:cNvPr id="6" name="矩形 5"/>
          <p:cNvSpPr/>
          <p:nvPr/>
        </p:nvSpPr>
        <p:spPr>
          <a:xfrm>
            <a:off x="3358902" y="2024802"/>
            <a:ext cx="4320480" cy="2357008"/>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nvSpPr>
        <p:spPr>
          <a:xfrm>
            <a:off x="3790950" y="2077554"/>
            <a:ext cx="2510624" cy="2120902"/>
          </a:xfrm>
          <a:prstGeom prst="rect">
            <a:avLst/>
          </a:prstGeom>
        </p:spPr>
        <p:txBody>
          <a:bodyPr wrap="none">
            <a:spAutoFit/>
          </a:bodyPr>
          <a:lstStyle/>
          <a:p>
            <a:pPr indent="266700">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老师布置作业</a:t>
            </a: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学生写作业</a:t>
            </a: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学生交作业</a:t>
            </a: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老师批改作业</a:t>
            </a: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老师公布学生成绩</a:t>
            </a:r>
            <a:r>
              <a:rPr lang="en-US" altLang="zh-CN" sz="18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30197273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11.1.1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面向过程与面向对象</a:t>
            </a:r>
          </a:p>
        </p:txBody>
      </p:sp>
      <p:sp>
        <p:nvSpPr>
          <p:cNvPr id="2" name="矩形 1"/>
          <p:cNvSpPr/>
          <p:nvPr/>
        </p:nvSpPr>
        <p:spPr>
          <a:xfrm>
            <a:off x="982638" y="1197546"/>
            <a:ext cx="10297144" cy="2400657"/>
          </a:xfrm>
          <a:prstGeom prst="rect">
            <a:avLst/>
          </a:prstGeom>
        </p:spPr>
        <p:txBody>
          <a:bodyPr wrap="square">
            <a:spAutoFit/>
          </a:bodyPr>
          <a:lstStyle/>
          <a:p>
            <a:pP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cs typeface="+mn-ea"/>
              </a:rPr>
              <a:t>面向对象</a:t>
            </a:r>
            <a:r>
              <a:rPr lang="zh-CN" altLang="en-US" sz="2000" dirty="0">
                <a:solidFill>
                  <a:srgbClr val="595959"/>
                </a:solidFill>
                <a:latin typeface="微软雅黑" panose="020B0503020204020204" pitchFamily="34" charset="-122"/>
                <a:ea typeface="微软雅黑" panose="020B0503020204020204" pitchFamily="34" charset="-122"/>
                <a:cs typeface="+mn-ea"/>
              </a:rPr>
              <a:t>则是一种更符合人类思维习惯的编程思想，它分析现实生活中存在的各种形态不同的事物，通过程序中的对象来映射现实中的事物。这些事物之间存在着各种各样的</a:t>
            </a:r>
            <a:r>
              <a:rPr lang="zh-CN" altLang="en-US" sz="2000" dirty="0">
                <a:solidFill>
                  <a:srgbClr val="1369B2"/>
                </a:solidFill>
                <a:latin typeface="微软雅黑" panose="020B0503020204020204" pitchFamily="34" charset="-122"/>
                <a:ea typeface="微软雅黑" panose="020B0503020204020204" pitchFamily="34" charset="-122"/>
                <a:cs typeface="+mn-ea"/>
              </a:rPr>
              <a:t>联系</a:t>
            </a:r>
            <a:r>
              <a:rPr lang="zh-CN" altLang="en-US" sz="2000" dirty="0">
                <a:solidFill>
                  <a:srgbClr val="595959"/>
                </a:solidFill>
                <a:latin typeface="微软雅黑" panose="020B0503020204020204" pitchFamily="34" charset="-122"/>
                <a:ea typeface="微软雅黑" panose="020B0503020204020204" pitchFamily="34" charset="-122"/>
                <a:cs typeface="+mn-ea"/>
              </a:rPr>
              <a:t>，使用对象的关系来</a:t>
            </a:r>
            <a:r>
              <a:rPr lang="zh-CN" altLang="en-US" sz="2000" dirty="0">
                <a:solidFill>
                  <a:srgbClr val="1369B2"/>
                </a:solidFill>
                <a:latin typeface="微软雅黑" panose="020B0503020204020204" pitchFamily="34" charset="-122"/>
                <a:ea typeface="微软雅黑" panose="020B0503020204020204" pitchFamily="34" charset="-122"/>
                <a:cs typeface="+mn-ea"/>
              </a:rPr>
              <a:t>描述事物之间的联系</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使用</a:t>
            </a:r>
            <a:r>
              <a:rPr lang="zh-CN" altLang="en-US" sz="2000" dirty="0">
                <a:solidFill>
                  <a:srgbClr val="1369B2"/>
                </a:solidFill>
                <a:latin typeface="微软雅黑" panose="020B0503020204020204" pitchFamily="34" charset="-122"/>
                <a:ea typeface="微软雅黑" panose="020B0503020204020204" pitchFamily="34" charset="-122"/>
                <a:cs typeface="+mn-ea"/>
              </a:rPr>
              <a:t>面向对象</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思想修改前面的程序，</a:t>
            </a:r>
            <a:r>
              <a:rPr lang="zh-CN" altLang="en-US" sz="2000" dirty="0">
                <a:solidFill>
                  <a:srgbClr val="595959"/>
                </a:solidFill>
                <a:latin typeface="微软雅黑" panose="020B0503020204020204" pitchFamily="34" charset="-122"/>
                <a:ea typeface="微软雅黑" panose="020B0503020204020204" pitchFamily="34" charset="-122"/>
                <a:cs typeface="+mn-ea"/>
              </a:rPr>
              <a:t>具体如下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2998862" y="3802986"/>
            <a:ext cx="5616624" cy="1116960"/>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3430910" y="3855738"/>
            <a:ext cx="4926349" cy="874407"/>
          </a:xfrm>
          <a:prstGeom prst="rect">
            <a:avLst/>
          </a:prstGeom>
        </p:spPr>
        <p:txBody>
          <a:bodyPr wrap="none">
            <a:spAutoFit/>
          </a:bodyPr>
          <a:lstStyle/>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老师对象</a:t>
            </a:r>
            <a:r>
              <a:rPr lang="en-US" altLang="zh-CN" sz="1800" dirty="0">
                <a:solidFill>
                  <a:srgbClr val="595959"/>
                </a:solidFill>
                <a:latin typeface="微软雅黑" panose="020B0503020204020204" pitchFamily="34" charset="-122"/>
                <a:ea typeface="微软雅黑" panose="020B0503020204020204" pitchFamily="34" charset="-122"/>
                <a:cs typeface="+mn-ea"/>
              </a:rPr>
              <a:t>: </a:t>
            </a:r>
            <a:r>
              <a:rPr lang="zh-CN" altLang="en-US" sz="1800" dirty="0">
                <a:solidFill>
                  <a:srgbClr val="595959"/>
                </a:solidFill>
                <a:latin typeface="微软雅黑" panose="020B0503020204020204" pitchFamily="34" charset="-122"/>
                <a:ea typeface="微软雅黑" panose="020B0503020204020204" pitchFamily="34" charset="-122"/>
                <a:cs typeface="+mn-ea"/>
              </a:rPr>
              <a:t>布置作业、批改作业、公布学生成绩</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mn-ea"/>
              </a:rPr>
              <a:t>学生对象</a:t>
            </a:r>
            <a:r>
              <a:rPr lang="en-US" altLang="zh-CN" sz="1800" dirty="0">
                <a:solidFill>
                  <a:srgbClr val="595959"/>
                </a:solidFill>
                <a:latin typeface="微软雅黑" panose="020B0503020204020204" pitchFamily="34" charset="-122"/>
                <a:ea typeface="微软雅黑" panose="020B0503020204020204" pitchFamily="34" charset="-122"/>
                <a:cs typeface="+mn-ea"/>
              </a:rPr>
              <a:t>: </a:t>
            </a:r>
            <a:r>
              <a:rPr lang="zh-CN" altLang="en-US" sz="1800" dirty="0">
                <a:solidFill>
                  <a:srgbClr val="595959"/>
                </a:solidFill>
                <a:latin typeface="微软雅黑" panose="020B0503020204020204" pitchFamily="34" charset="-122"/>
                <a:ea typeface="微软雅黑" panose="020B0503020204020204" pitchFamily="34" charset="-122"/>
                <a:cs typeface="+mn-ea"/>
              </a:rPr>
              <a:t>写作业、交作业</a:t>
            </a:r>
          </a:p>
        </p:txBody>
      </p:sp>
    </p:spTree>
    <p:extLst>
      <p:ext uri="{BB962C8B-B14F-4D97-AF65-F5344CB8AC3E}">
        <p14:creationId xmlns:p14="http://schemas.microsoft.com/office/powerpoint/2010/main" val="770384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面向对象</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中的</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类与对象</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，能够说出类与对象的概念和区别</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11.1.2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面向对象中的类与对象</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738629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437545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11.1.2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面向对象中的类与对象</a:t>
            </a:r>
          </a:p>
        </p:txBody>
      </p:sp>
      <p:sp>
        <p:nvSpPr>
          <p:cNvPr id="2" name="矩形 1"/>
          <p:cNvSpPr/>
          <p:nvPr/>
        </p:nvSpPr>
        <p:spPr>
          <a:xfrm>
            <a:off x="910630" y="1269554"/>
            <a:ext cx="10801200" cy="2862322"/>
          </a:xfrm>
          <a:prstGeom prst="rect">
            <a:avLst/>
          </a:prstGeom>
        </p:spPr>
        <p:txBody>
          <a:bodyPr wrap="square">
            <a:spAutoFit/>
          </a:bodyPr>
          <a:lstStyle/>
          <a:p>
            <a:pP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cs typeface="+mn-ea"/>
              </a:rPr>
              <a:t>面向对象</a:t>
            </a:r>
            <a:r>
              <a:rPr lang="zh-CN" altLang="en-US" sz="2000" dirty="0">
                <a:solidFill>
                  <a:srgbClr val="595959"/>
                </a:solidFill>
                <a:latin typeface="微软雅黑" panose="020B0503020204020204" pitchFamily="34" charset="-122"/>
                <a:ea typeface="微软雅黑" panose="020B0503020204020204" pitchFamily="34" charset="-122"/>
                <a:cs typeface="+mn-ea"/>
              </a:rPr>
              <a:t>思想力图使程序对事物的描述与该事物在现实中的形态保持一致。为了做到这一点，面向对象思想提出了两个概念，即</a:t>
            </a:r>
            <a:r>
              <a:rPr lang="zh-CN" altLang="en-US" sz="2000" dirty="0">
                <a:solidFill>
                  <a:srgbClr val="1369B2"/>
                </a:solidFill>
                <a:latin typeface="微软雅黑" panose="020B0503020204020204" pitchFamily="34" charset="-122"/>
                <a:ea typeface="微软雅黑" panose="020B0503020204020204" pitchFamily="34" charset="-122"/>
                <a:cs typeface="+mn-ea"/>
              </a:rPr>
              <a:t>类和对象</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en-US"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类是对象的模板，对象是类的实例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1369B2"/>
                </a:solidFill>
                <a:latin typeface="微软雅黑" panose="020B0503020204020204" pitchFamily="34" charset="-122"/>
                <a:ea typeface="微软雅黑" panose="020B0503020204020204" pitchFamily="34" charset="-122"/>
                <a:cs typeface="+mn-ea"/>
              </a:rPr>
              <a:t>类</a:t>
            </a:r>
            <a:r>
              <a:rPr lang="zh-CN" altLang="en-US" sz="2000" dirty="0">
                <a:solidFill>
                  <a:srgbClr val="595959"/>
                </a:solidFill>
                <a:latin typeface="微软雅黑" panose="020B0503020204020204" pitchFamily="34" charset="-122"/>
                <a:ea typeface="微软雅黑" panose="020B0503020204020204" pitchFamily="34" charset="-122"/>
                <a:cs typeface="+mn-ea"/>
              </a:rPr>
              <a:t>表示一个客观世界的某类群体，类中包含该类群体的一些基本</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特征。</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1369B2"/>
                </a:solidFill>
                <a:latin typeface="微软雅黑" panose="020B0503020204020204" pitchFamily="34" charset="-122"/>
                <a:ea typeface="微软雅黑" panose="020B0503020204020204" pitchFamily="34" charset="-122"/>
                <a:cs typeface="+mn-ea"/>
              </a:rPr>
              <a:t>对象</a:t>
            </a:r>
            <a:r>
              <a:rPr lang="zh-CN" altLang="en-US" sz="2000" dirty="0">
                <a:solidFill>
                  <a:srgbClr val="595959"/>
                </a:solidFill>
                <a:latin typeface="微软雅黑" panose="020B0503020204020204" pitchFamily="34" charset="-122"/>
                <a:ea typeface="微软雅黑" panose="020B0503020204020204" pitchFamily="34" charset="-122"/>
                <a:cs typeface="+mn-ea"/>
              </a:rPr>
              <a:t>表示该类群体中一个具体的东西，对象是以类为模板创建的具体事物，也就是类的实例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6972679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4375451"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11.1.2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面向对象中的类与对象</a:t>
            </a:r>
          </a:p>
        </p:txBody>
      </p:sp>
      <p:graphicFrame>
        <p:nvGraphicFramePr>
          <p:cNvPr id="4" name="对象 3"/>
          <p:cNvGraphicFramePr>
            <a:graphicFrameLocks noChangeAspect="1"/>
          </p:cNvGraphicFramePr>
          <p:nvPr>
            <p:extLst>
              <p:ext uri="{D42A27DB-BD31-4B8C-83A1-F6EECF244321}">
                <p14:modId xmlns:p14="http://schemas.microsoft.com/office/powerpoint/2010/main" val="2180332670"/>
              </p:ext>
            </p:extLst>
          </p:nvPr>
        </p:nvGraphicFramePr>
        <p:xfrm>
          <a:off x="3070870" y="1872385"/>
          <a:ext cx="4608512" cy="3933462"/>
        </p:xfrm>
        <a:graphic>
          <a:graphicData uri="http://schemas.openxmlformats.org/presentationml/2006/ole">
            <mc:AlternateContent xmlns:mc="http://schemas.openxmlformats.org/markup-compatibility/2006">
              <mc:Choice xmlns:v="urn:schemas-microsoft-com:vml" Requires="v">
                <p:oleObj spid="_x0000_s1255" name="Visio" r:id="rId4" imgW="6797355" imgH="5814450" progId="Visio.Drawing.11">
                  <p:embed/>
                </p:oleObj>
              </mc:Choice>
              <mc:Fallback>
                <p:oleObj name="Visio" r:id="rId4" imgW="6797355" imgH="5814450"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0870" y="1872385"/>
                        <a:ext cx="4608512" cy="3933462"/>
                      </a:xfrm>
                      <a:prstGeom prst="rect">
                        <a:avLst/>
                      </a:prstGeom>
                      <a:noFill/>
                      <a:extLst/>
                    </p:spPr>
                  </p:pic>
                </p:oleObj>
              </mc:Fallback>
            </mc:AlternateContent>
          </a:graphicData>
        </a:graphic>
      </p:graphicFrame>
      <p:sp>
        <p:nvSpPr>
          <p:cNvPr id="2" name="矩形 1"/>
          <p:cNvSpPr/>
          <p:nvPr/>
        </p:nvSpPr>
        <p:spPr>
          <a:xfrm>
            <a:off x="930758" y="1072921"/>
            <a:ext cx="4544834" cy="553998"/>
          </a:xfrm>
          <a:prstGeom prst="rect">
            <a:avLst/>
          </a:prstGeom>
        </p:spPr>
        <p:txBody>
          <a:bodyPr wrap="non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下面以</a:t>
            </a:r>
            <a:r>
              <a:rPr lang="zh-CN" altLang="en-US" sz="2000" dirty="0">
                <a:solidFill>
                  <a:srgbClr val="595959"/>
                </a:solidFill>
                <a:latin typeface="微软雅黑" panose="020B0503020204020204" pitchFamily="34" charset="-122"/>
                <a:ea typeface="微软雅黑" panose="020B0503020204020204" pitchFamily="34" charset="-122"/>
                <a:cs typeface="+mn-ea"/>
              </a:rPr>
              <a:t>商品为例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演示</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类</a:t>
            </a:r>
            <a:r>
              <a:rPr lang="zh-CN" altLang="en-US" sz="2000" dirty="0">
                <a:solidFill>
                  <a:srgbClr val="1369B2"/>
                </a:solidFill>
                <a:latin typeface="微软雅黑" panose="020B0503020204020204" pitchFamily="34" charset="-122"/>
                <a:ea typeface="微软雅黑" panose="020B0503020204020204" pitchFamily="34" charset="-122"/>
                <a:cs typeface="+mn-ea"/>
              </a:rPr>
              <a:t>与对象</a:t>
            </a:r>
            <a:r>
              <a:rPr lang="zh-CN" altLang="en-US" sz="2000" dirty="0">
                <a:solidFill>
                  <a:srgbClr val="595959"/>
                </a:solidFill>
                <a:latin typeface="微软雅黑" panose="020B0503020204020204" pitchFamily="34" charset="-122"/>
                <a:ea typeface="微软雅黑" panose="020B0503020204020204" pitchFamily="34" charset="-122"/>
                <a:cs typeface="+mn-ea"/>
              </a:rPr>
              <a:t>的关系。</a:t>
            </a:r>
          </a:p>
        </p:txBody>
      </p:sp>
    </p:spTree>
    <p:extLst>
      <p:ext uri="{BB962C8B-B14F-4D97-AF65-F5344CB8AC3E}">
        <p14:creationId xmlns:p14="http://schemas.microsoft.com/office/powerpoint/2010/main" val="1709284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l">
              <a:buClrTx/>
              <a:buSzTx/>
              <a:buFontTx/>
            </a:pP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mn-lt"/>
              </a:rPr>
              <a:t>类与对象的使用</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1386922" y="2941972"/>
            <a:ext cx="1734820" cy="923330"/>
          </a:xfrm>
          <a:prstGeom prst="rect">
            <a:avLst/>
          </a:prstGeom>
          <a:noFill/>
        </p:spPr>
        <p:txBody>
          <a:bodyPr wrap="square" lIns="91443" tIns="45720" rIns="91443" bIns="45720" rtlCol="0">
            <a:spAutoFit/>
          </a:bodyPr>
          <a:lstStyle/>
          <a:p>
            <a:r>
              <a:rPr lang="en-US" altLang="en-GB" sz="5400" b="1" dirty="0" smtClean="0">
                <a:solidFill>
                  <a:srgbClr val="FAFAFA"/>
                </a:solidFill>
                <a:latin typeface="微软雅黑" panose="020B0503020204020204" pitchFamily="34" charset="-122"/>
                <a:ea typeface="微软雅黑" panose="020B0503020204020204" pitchFamily="34" charset="-122"/>
                <a:cs typeface="+mn-ea"/>
                <a:sym typeface="+mn-lt"/>
              </a:rPr>
              <a:t>11.2</a:t>
            </a:r>
            <a:endParaRPr lang="en-US" altLang="en-GB" sz="54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6134279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类的定义和实例化</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，能够根据需要定义类并实例化</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11.2.1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类的定义和实例化</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1385558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11.2.1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类的定义和实例化</a:t>
            </a:r>
          </a:p>
        </p:txBody>
      </p:sp>
      <p:sp>
        <p:nvSpPr>
          <p:cNvPr id="3" name="矩形 2"/>
          <p:cNvSpPr/>
          <p:nvPr/>
        </p:nvSpPr>
        <p:spPr>
          <a:xfrm>
            <a:off x="982638" y="1053530"/>
            <a:ext cx="10585176" cy="1631216"/>
          </a:xfrm>
          <a:prstGeom prst="rect">
            <a:avLst/>
          </a:prstGeom>
        </p:spPr>
        <p:txBody>
          <a:bodyPr wrap="square">
            <a:spAutoFit/>
          </a:bodyPr>
          <a:lstStyle/>
          <a:p>
            <a:pPr>
              <a:lnSpc>
                <a:spcPct val="20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类由</a:t>
            </a:r>
            <a:r>
              <a:rPr lang="en-US" altLang="zh-CN" sz="2000" dirty="0">
                <a:solidFill>
                  <a:srgbClr val="1369B2"/>
                </a:solidFill>
                <a:latin typeface="微软雅黑" panose="020B0503020204020204" pitchFamily="34" charset="-122"/>
                <a:ea typeface="微软雅黑" panose="020B0503020204020204" pitchFamily="34" charset="-122"/>
                <a:cs typeface="+mn-ea"/>
              </a:rPr>
              <a:t>class</a:t>
            </a:r>
            <a:r>
              <a:rPr lang="zh-CN" altLang="en-US" sz="2000" dirty="0">
                <a:solidFill>
                  <a:srgbClr val="1369B2"/>
                </a:solidFill>
                <a:latin typeface="微软雅黑" panose="020B0503020204020204" pitchFamily="34" charset="-122"/>
                <a:ea typeface="微软雅黑" panose="020B0503020204020204" pitchFamily="34" charset="-122"/>
                <a:cs typeface="+mn-ea"/>
              </a:rPr>
              <a:t>关键字</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类名</a:t>
            </a:r>
            <a:r>
              <a:rPr lang="zh-CN" altLang="en-US" sz="2000" dirty="0">
                <a:solidFill>
                  <a:srgbClr val="595959"/>
                </a:solidFill>
                <a:latin typeface="微软雅黑" panose="020B0503020204020204" pitchFamily="34" charset="-122"/>
                <a:ea typeface="微软雅黑" panose="020B0503020204020204" pitchFamily="34" charset="-122"/>
                <a:cs typeface="+mn-ea"/>
              </a:rPr>
              <a:t>和</a:t>
            </a:r>
            <a:r>
              <a:rPr lang="zh-CN" altLang="en-US" sz="2000" dirty="0">
                <a:solidFill>
                  <a:srgbClr val="1369B2"/>
                </a:solidFill>
                <a:latin typeface="微软雅黑" panose="020B0503020204020204" pitchFamily="34" charset="-122"/>
                <a:ea typeface="微软雅黑" panose="020B0503020204020204" pitchFamily="34" charset="-122"/>
                <a:cs typeface="+mn-ea"/>
              </a:rPr>
              <a:t>成员</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组成</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类</a:t>
            </a:r>
            <a:r>
              <a:rPr lang="zh-CN" altLang="en-US" sz="2000" dirty="0">
                <a:solidFill>
                  <a:srgbClr val="595959"/>
                </a:solidFill>
                <a:latin typeface="微软雅黑" panose="020B0503020204020204" pitchFamily="34" charset="-122"/>
                <a:ea typeface="微软雅黑" panose="020B0503020204020204" pitchFamily="34" charset="-122"/>
                <a:cs typeface="+mn-ea"/>
              </a:rPr>
              <a:t>的成员</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包括属性和方法，</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1369B2"/>
                </a:solidFill>
                <a:latin typeface="微软雅黑" panose="020B0503020204020204" pitchFamily="34" charset="-122"/>
                <a:ea typeface="微软雅黑" panose="020B0503020204020204" pitchFamily="34" charset="-122"/>
                <a:cs typeface="+mn-ea"/>
              </a:rPr>
              <a:t>属性</a:t>
            </a:r>
            <a:r>
              <a:rPr lang="zh-CN" altLang="en-US" sz="2000" dirty="0">
                <a:solidFill>
                  <a:srgbClr val="595959"/>
                </a:solidFill>
                <a:latin typeface="微软雅黑" panose="020B0503020204020204" pitchFamily="34" charset="-122"/>
                <a:ea typeface="微软雅黑" panose="020B0503020204020204" pitchFamily="34" charset="-122"/>
                <a:cs typeface="+mn-ea"/>
              </a:rPr>
              <a:t>用于描述对象的特征，例如人的姓名、年龄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等。</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1369B2"/>
                </a:solidFill>
                <a:latin typeface="微软雅黑" panose="020B0503020204020204" pitchFamily="34" charset="-122"/>
                <a:ea typeface="微软雅黑" panose="020B0503020204020204" pitchFamily="34" charset="-122"/>
                <a:cs typeface="+mn-ea"/>
              </a:rPr>
              <a:t>方法</a:t>
            </a:r>
            <a:r>
              <a:rPr lang="zh-CN" altLang="en-US" sz="2000" dirty="0">
                <a:solidFill>
                  <a:srgbClr val="595959"/>
                </a:solidFill>
                <a:latin typeface="微软雅黑" panose="020B0503020204020204" pitchFamily="34" charset="-122"/>
                <a:ea typeface="微软雅黑" panose="020B0503020204020204" pitchFamily="34" charset="-122"/>
                <a:cs typeface="+mn-ea"/>
              </a:rPr>
              <a:t>用于描述对象的行为，例如说话、走路</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等。</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3358902" y="3069754"/>
            <a:ext cx="4320480" cy="2089197"/>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nvSpPr>
        <p:spPr>
          <a:xfrm>
            <a:off x="3862958" y="3193549"/>
            <a:ext cx="1653017" cy="1754326"/>
          </a:xfrm>
          <a:prstGeom prst="rect">
            <a:avLst/>
          </a:prstGeom>
        </p:spPr>
        <p:txBody>
          <a:bodyPr wrap="none">
            <a:spAutoFit/>
          </a:bodyPr>
          <a:lstStyle/>
          <a:p>
            <a:pPr indent="266700">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class </a:t>
            </a:r>
            <a:r>
              <a:rPr lang="zh-CN" altLang="en-US" sz="1800" dirty="0">
                <a:solidFill>
                  <a:srgbClr val="595959"/>
                </a:solidFill>
                <a:latin typeface="微软雅黑" panose="020B0503020204020204" pitchFamily="34" charset="-122"/>
                <a:ea typeface="微软雅黑" panose="020B0503020204020204" pitchFamily="34" charset="-122"/>
                <a:cs typeface="+mn-ea"/>
              </a:rPr>
              <a:t>类名</a:t>
            </a:r>
          </a:p>
          <a:p>
            <a:pPr indent="266700">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50000"/>
              </a:lnSpc>
            </a:pPr>
            <a:r>
              <a:rPr lang="en-US" altLang="zh-CN" sz="1800" dirty="0" smtClean="0">
                <a:solidFill>
                  <a:srgbClr val="595959"/>
                </a:solidFill>
                <a:latin typeface="微软雅黑" panose="020B0503020204020204" pitchFamily="34" charset="-122"/>
                <a:ea typeface="微软雅黑" panose="020B0503020204020204" pitchFamily="34" charset="-122"/>
                <a:cs typeface="+mn-ea"/>
              </a:rPr>
              <a:t>    </a:t>
            </a:r>
            <a:r>
              <a:rPr lang="zh-CN" altLang="en-US" sz="1800" dirty="0" smtClean="0">
                <a:solidFill>
                  <a:srgbClr val="595959"/>
                </a:solidFill>
                <a:latin typeface="微软雅黑" panose="020B0503020204020204" pitchFamily="34" charset="-122"/>
                <a:ea typeface="微软雅黑" panose="020B0503020204020204" pitchFamily="34" charset="-122"/>
                <a:cs typeface="+mn-ea"/>
              </a:rPr>
              <a:t>类的成员</a:t>
            </a:r>
          </a:p>
          <a:p>
            <a:pPr indent="266700">
              <a:lnSpc>
                <a:spcPct val="150000"/>
              </a:lnSpc>
            </a:pPr>
            <a:r>
              <a:rPr lang="en-US" altLang="zh-CN" sz="18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6361420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056782" y="1721793"/>
            <a:ext cx="10081120" cy="688075"/>
            <a:chOff x="978872" y="1800500"/>
            <a:chExt cx="5673758" cy="515937"/>
          </a:xfrm>
        </p:grpSpPr>
        <p:sp>
          <p:nvSpPr>
            <p:cNvPr id="81" name="Pentagon 3"/>
            <p:cNvSpPr/>
            <p:nvPr/>
          </p:nvSpPr>
          <p:spPr bwMode="auto">
            <a:xfrm>
              <a:off x="978872" y="1800500"/>
              <a:ext cx="5673758"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面向对象的思想</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，能够说出什么是类和</a:t>
              </a: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对象以及</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面向过程和面向对象的区别</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5" name="组合 24"/>
          <p:cNvGrpSpPr/>
          <p:nvPr/>
        </p:nvGrpSpPr>
        <p:grpSpPr>
          <a:xfrm>
            <a:off x="1056782" y="2543426"/>
            <a:ext cx="10081120" cy="688075"/>
            <a:chOff x="978872" y="1800500"/>
            <a:chExt cx="5673758" cy="515937"/>
          </a:xfrm>
        </p:grpSpPr>
        <p:sp>
          <p:nvSpPr>
            <p:cNvPr id="26" name="Pentagon 3"/>
            <p:cNvSpPr/>
            <p:nvPr/>
          </p:nvSpPr>
          <p:spPr bwMode="auto">
            <a:xfrm>
              <a:off x="978872" y="1800500"/>
              <a:ext cx="5673758"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类与对象的使用</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，能够在程序中定义类和使用对象访问类成员</a:t>
              </a:r>
            </a:p>
          </p:txBody>
        </p:sp>
        <p:sp>
          <p:nvSpPr>
            <p:cNvPr id="27"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8" name="组合 27"/>
          <p:cNvGrpSpPr/>
          <p:nvPr/>
        </p:nvGrpSpPr>
        <p:grpSpPr>
          <a:xfrm>
            <a:off x="1050481" y="3365058"/>
            <a:ext cx="10081120" cy="712807"/>
            <a:chOff x="978872" y="1800500"/>
            <a:chExt cx="5673758" cy="534482"/>
          </a:xfrm>
        </p:grpSpPr>
        <p:sp>
          <p:nvSpPr>
            <p:cNvPr id="29" name="Pentagon 3"/>
            <p:cNvSpPr/>
            <p:nvPr/>
          </p:nvSpPr>
          <p:spPr bwMode="auto">
            <a:xfrm>
              <a:off x="978872" y="1800500"/>
              <a:ext cx="5673758" cy="534482"/>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可变类与可变类成员的使用</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能够通过可变的方式对</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类</a:t>
              </a: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和成员</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进行访问</a:t>
              </a:r>
            </a:p>
          </p:txBody>
        </p:sp>
        <p:sp>
          <p:nvSpPr>
            <p:cNvPr id="30" name="MH_Others_1"/>
            <p:cNvSpPr/>
            <p:nvPr/>
          </p:nvSpPr>
          <p:spPr bwMode="auto">
            <a:xfrm>
              <a:off x="985222" y="1800500"/>
              <a:ext cx="86096" cy="534482"/>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31" name="组合 30"/>
          <p:cNvGrpSpPr/>
          <p:nvPr/>
        </p:nvGrpSpPr>
        <p:grpSpPr>
          <a:xfrm>
            <a:off x="1048564" y="4221882"/>
            <a:ext cx="10081120" cy="688075"/>
            <a:chOff x="978872" y="1800500"/>
            <a:chExt cx="5673758" cy="515937"/>
          </a:xfrm>
        </p:grpSpPr>
        <p:sp>
          <p:nvSpPr>
            <p:cNvPr id="32" name="Pentagon 3"/>
            <p:cNvSpPr/>
            <p:nvPr/>
          </p:nvSpPr>
          <p:spPr bwMode="auto">
            <a:xfrm>
              <a:off x="978872" y="1800500"/>
              <a:ext cx="5673758"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访问控制修饰符的使用</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，能够为类成员使用合适的访问控制修饰符</a:t>
              </a:r>
            </a:p>
          </p:txBody>
        </p:sp>
        <p:sp>
          <p:nvSpPr>
            <p:cNvPr id="33"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34" name="组合 33"/>
          <p:cNvGrpSpPr/>
          <p:nvPr/>
        </p:nvGrpSpPr>
        <p:grpSpPr>
          <a:xfrm>
            <a:off x="1046207" y="5043515"/>
            <a:ext cx="10081120" cy="690535"/>
            <a:chOff x="978872" y="1800501"/>
            <a:chExt cx="5673758" cy="517782"/>
          </a:xfrm>
        </p:grpSpPr>
        <p:sp>
          <p:nvSpPr>
            <p:cNvPr id="35" name="Pentagon 3"/>
            <p:cNvSpPr/>
            <p:nvPr/>
          </p:nvSpPr>
          <p:spPr bwMode="auto">
            <a:xfrm>
              <a:off x="978872" y="1800501"/>
              <a:ext cx="5673758" cy="517782"/>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对象的链式</a:t>
              </a:r>
              <a:r>
                <a:rPr lang="zh-CN" altLang="en-US" sz="2000" dirty="0" smtClean="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调用</a:t>
              </a: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sz="2000" dirty="0" smtClean="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比较</a:t>
              </a: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sz="2000" dirty="0" smtClean="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浅</a:t>
              </a:r>
              <a:r>
                <a:rPr lang="zh-CN" altLang="en-US" sz="2000" dirty="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复制和克隆</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操作，</a:t>
              </a: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能够完成这些具体操作</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36" name="MH_Others_1"/>
            <p:cNvSpPr/>
            <p:nvPr/>
          </p:nvSpPr>
          <p:spPr bwMode="auto">
            <a:xfrm>
              <a:off x="985222" y="1800501"/>
              <a:ext cx="83877" cy="517782"/>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8997959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11.2.1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类的定义和实例化</a:t>
            </a:r>
          </a:p>
        </p:txBody>
      </p:sp>
      <p:sp>
        <p:nvSpPr>
          <p:cNvPr id="2" name="矩形 1"/>
          <p:cNvSpPr/>
          <p:nvPr/>
        </p:nvSpPr>
        <p:spPr>
          <a:xfrm>
            <a:off x="910630" y="1269554"/>
            <a:ext cx="10297144" cy="2092881"/>
          </a:xfrm>
          <a:prstGeom prst="rect">
            <a:avLst/>
          </a:prstGeom>
        </p:spPr>
        <p:txBody>
          <a:bodyPr wrap="square">
            <a:spAutoFit/>
          </a:bodyPr>
          <a:lstStyle/>
          <a:p>
            <a:pPr>
              <a:lnSpc>
                <a:spcPct val="20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  定义</a:t>
            </a:r>
            <a:r>
              <a:rPr lang="zh-CN" altLang="en-US" sz="2000" dirty="0">
                <a:solidFill>
                  <a:srgbClr val="595959"/>
                </a:solidFill>
                <a:latin typeface="微软雅黑" panose="020B0503020204020204" pitchFamily="34" charset="-122"/>
                <a:ea typeface="微软雅黑" panose="020B0503020204020204" pitchFamily="34" charset="-122"/>
                <a:cs typeface="+mn-ea"/>
              </a:rPr>
              <a:t>类名时需要遵循</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以下规则</a:t>
            </a:r>
            <a:r>
              <a:rPr lang="zh-CN" altLang="en-US" sz="2000" dirty="0">
                <a:solidFill>
                  <a:srgbClr val="595959"/>
                </a:solidFill>
                <a:latin typeface="微软雅黑" panose="020B0503020204020204" pitchFamily="34" charset="-122"/>
                <a:ea typeface="微软雅黑" panose="020B0503020204020204" pitchFamily="34" charset="-122"/>
                <a:cs typeface="+mn-ea"/>
              </a:rPr>
              <a:t>。</a:t>
            </a: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类</a:t>
            </a:r>
            <a:r>
              <a:rPr lang="zh-CN" altLang="en-US" sz="2000" dirty="0">
                <a:solidFill>
                  <a:srgbClr val="595959"/>
                </a:solidFill>
                <a:latin typeface="微软雅黑" panose="020B0503020204020204" pitchFamily="34" charset="-122"/>
                <a:ea typeface="微软雅黑" panose="020B0503020204020204" pitchFamily="34" charset="-122"/>
                <a:cs typeface="+mn-ea"/>
              </a:rPr>
              <a:t>名</a:t>
            </a:r>
            <a:r>
              <a:rPr lang="zh-CN" altLang="en-US" sz="2000" dirty="0">
                <a:solidFill>
                  <a:srgbClr val="1369B2"/>
                </a:solidFill>
                <a:latin typeface="微软雅黑" panose="020B0503020204020204" pitchFamily="34" charset="-122"/>
                <a:ea typeface="微软雅黑" panose="020B0503020204020204" pitchFamily="34" charset="-122"/>
                <a:cs typeface="+mn-ea"/>
              </a:rPr>
              <a:t>不区分大小写</a:t>
            </a:r>
            <a:r>
              <a:rPr lang="zh-CN" altLang="en-US" sz="2000" dirty="0">
                <a:solidFill>
                  <a:srgbClr val="595959"/>
                </a:solidFill>
                <a:latin typeface="微软雅黑" panose="020B0503020204020204" pitchFamily="34" charset="-122"/>
                <a:ea typeface="微软雅黑" panose="020B0503020204020204" pitchFamily="34" charset="-122"/>
                <a:cs typeface="+mn-ea"/>
              </a:rPr>
              <a:t>，如</a:t>
            </a:r>
            <a:r>
              <a:rPr lang="en-US" altLang="zh-CN" sz="2000" dirty="0">
                <a:solidFill>
                  <a:srgbClr val="595959"/>
                </a:solidFill>
                <a:latin typeface="微软雅黑" panose="020B0503020204020204" pitchFamily="34" charset="-122"/>
                <a:ea typeface="微软雅黑" panose="020B0503020204020204" pitchFamily="34" charset="-122"/>
                <a:cs typeface="+mn-ea"/>
              </a:rPr>
              <a:t>Student</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student</a:t>
            </a:r>
            <a:r>
              <a:rPr lang="zh-CN" altLang="en-US" sz="2000" dirty="0">
                <a:solidFill>
                  <a:srgbClr val="595959"/>
                </a:solidFill>
                <a:latin typeface="微软雅黑" panose="020B0503020204020204" pitchFamily="34" charset="-122"/>
                <a:ea typeface="微软雅黑" panose="020B0503020204020204" pitchFamily="34" charset="-122"/>
                <a:cs typeface="+mn-ea"/>
              </a:rPr>
              <a:t>等都表示同一个类。</a:t>
            </a: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推荐</a:t>
            </a:r>
            <a:r>
              <a:rPr lang="zh-CN" altLang="en-US" sz="2000" dirty="0">
                <a:solidFill>
                  <a:srgbClr val="595959"/>
                </a:solidFill>
                <a:latin typeface="微软雅黑" panose="020B0503020204020204" pitchFamily="34" charset="-122"/>
                <a:ea typeface="微软雅黑" panose="020B0503020204020204" pitchFamily="34" charset="-122"/>
                <a:cs typeface="+mn-ea"/>
              </a:rPr>
              <a:t>使用</a:t>
            </a:r>
            <a:r>
              <a:rPr lang="zh-CN" altLang="en-US" sz="2000" dirty="0">
                <a:solidFill>
                  <a:srgbClr val="1369B2"/>
                </a:solidFill>
                <a:latin typeface="微软雅黑" panose="020B0503020204020204" pitchFamily="34" charset="-122"/>
                <a:ea typeface="微软雅黑" panose="020B0503020204020204" pitchFamily="34" charset="-122"/>
                <a:cs typeface="+mn-ea"/>
              </a:rPr>
              <a:t>大驼峰命名法</a:t>
            </a:r>
            <a:r>
              <a:rPr lang="zh-CN" altLang="en-US" sz="2000" dirty="0">
                <a:solidFill>
                  <a:srgbClr val="595959"/>
                </a:solidFill>
                <a:latin typeface="微软雅黑" panose="020B0503020204020204" pitchFamily="34" charset="-122"/>
                <a:ea typeface="微软雅黑" panose="020B0503020204020204" pitchFamily="34" charset="-122"/>
                <a:cs typeface="+mn-ea"/>
              </a:rPr>
              <a:t>，即每个单词的首字母大写</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，例如</a:t>
            </a:r>
            <a:r>
              <a:rPr lang="en-US" altLang="zh-CN" sz="2000" dirty="0">
                <a:solidFill>
                  <a:srgbClr val="595959"/>
                </a:solidFill>
                <a:latin typeface="微软雅黑" panose="020B0503020204020204" pitchFamily="34" charset="-122"/>
                <a:ea typeface="微软雅黑" panose="020B0503020204020204" pitchFamily="34" charset="-122"/>
                <a:cs typeface="+mn-ea"/>
              </a:rPr>
              <a:t>Student</a:t>
            </a:r>
            <a:r>
              <a:rPr lang="zh-CN" altLang="en-US" sz="2000" dirty="0">
                <a:solidFill>
                  <a:srgbClr val="595959"/>
                </a:solidFill>
                <a:latin typeface="微软雅黑" panose="020B0503020204020204" pitchFamily="34" charset="-122"/>
                <a:ea typeface="微软雅黑" panose="020B0503020204020204" pitchFamily="34" charset="-122"/>
                <a:cs typeface="+mn-ea"/>
              </a:rPr>
              <a:t>。</a:t>
            </a: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类</a:t>
            </a:r>
            <a:r>
              <a:rPr lang="zh-CN" altLang="en-US" sz="2000" dirty="0">
                <a:solidFill>
                  <a:srgbClr val="595959"/>
                </a:solidFill>
                <a:latin typeface="微软雅黑" panose="020B0503020204020204" pitchFamily="34" charset="-122"/>
                <a:ea typeface="微软雅黑" panose="020B0503020204020204" pitchFamily="34" charset="-122"/>
                <a:cs typeface="+mn-ea"/>
              </a:rPr>
              <a:t>名</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要做到</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见名知义</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，例如</a:t>
            </a:r>
            <a:r>
              <a:rPr lang="en-US" altLang="zh-CN" sz="2000" dirty="0">
                <a:solidFill>
                  <a:srgbClr val="595959"/>
                </a:solidFill>
                <a:latin typeface="微软雅黑" panose="020B0503020204020204" pitchFamily="34" charset="-122"/>
                <a:ea typeface="微软雅黑" panose="020B0503020204020204" pitchFamily="34" charset="-122"/>
                <a:cs typeface="+mn-ea"/>
              </a:rPr>
              <a:t>Student</a:t>
            </a:r>
            <a:r>
              <a:rPr lang="zh-CN" altLang="en-US" sz="2000" dirty="0">
                <a:solidFill>
                  <a:srgbClr val="595959"/>
                </a:solidFill>
                <a:latin typeface="微软雅黑" panose="020B0503020204020204" pitchFamily="34" charset="-122"/>
                <a:ea typeface="微软雅黑" panose="020B0503020204020204" pitchFamily="34" charset="-122"/>
                <a:cs typeface="+mn-ea"/>
              </a:rPr>
              <a:t>表示学生类，</a:t>
            </a:r>
            <a:r>
              <a:rPr lang="en-US" altLang="zh-CN" sz="2000" dirty="0">
                <a:solidFill>
                  <a:srgbClr val="595959"/>
                </a:solidFill>
                <a:latin typeface="微软雅黑" panose="020B0503020204020204" pitchFamily="34" charset="-122"/>
                <a:ea typeface="微软雅黑" panose="020B0503020204020204" pitchFamily="34" charset="-122"/>
                <a:cs typeface="+mn-ea"/>
              </a:rPr>
              <a:t>Teacher</a:t>
            </a:r>
            <a:r>
              <a:rPr lang="zh-CN" altLang="en-US" sz="2000" dirty="0">
                <a:solidFill>
                  <a:srgbClr val="595959"/>
                </a:solidFill>
                <a:latin typeface="微软雅黑" panose="020B0503020204020204" pitchFamily="34" charset="-122"/>
                <a:ea typeface="微软雅黑" panose="020B0503020204020204" pitchFamily="34" charset="-122"/>
                <a:cs typeface="+mn-ea"/>
              </a:rPr>
              <a:t>表示教师类。</a:t>
            </a:r>
          </a:p>
        </p:txBody>
      </p:sp>
    </p:spTree>
    <p:extLst>
      <p:ext uri="{BB962C8B-B14F-4D97-AF65-F5344CB8AC3E}">
        <p14:creationId xmlns:p14="http://schemas.microsoft.com/office/powerpoint/2010/main" val="2296139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710830" y="2268874"/>
            <a:ext cx="5400600" cy="792088"/>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11.2.1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类的定义和实例化</a:t>
            </a:r>
          </a:p>
        </p:txBody>
      </p:sp>
      <p:sp>
        <p:nvSpPr>
          <p:cNvPr id="2" name="矩形 1"/>
          <p:cNvSpPr/>
          <p:nvPr/>
        </p:nvSpPr>
        <p:spPr>
          <a:xfrm>
            <a:off x="838622" y="3310407"/>
            <a:ext cx="10297144"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US" altLang="zh-CN" sz="1800" dirty="0" smtClean="0">
                <a:solidFill>
                  <a:srgbClr val="1369B2"/>
                </a:solidFill>
                <a:latin typeface="微软雅黑" panose="020B0503020204020204" pitchFamily="34" charset="-122"/>
                <a:ea typeface="微软雅黑" panose="020B0503020204020204" pitchFamily="34" charset="-122"/>
                <a:cs typeface="+mn-ea"/>
              </a:rPr>
              <a:t>$</a:t>
            </a:r>
            <a:r>
              <a:rPr lang="zh-CN" altLang="en-US" sz="1800" dirty="0">
                <a:solidFill>
                  <a:srgbClr val="1369B2"/>
                </a:solidFill>
                <a:latin typeface="微软雅黑" panose="020B0503020204020204" pitchFamily="34" charset="-122"/>
                <a:ea typeface="微软雅黑" panose="020B0503020204020204" pitchFamily="34" charset="-122"/>
                <a:cs typeface="+mn-ea"/>
              </a:rPr>
              <a:t>对象</a:t>
            </a:r>
            <a:r>
              <a:rPr lang="zh-CN" altLang="en-US" sz="1800" dirty="0" smtClean="0">
                <a:solidFill>
                  <a:srgbClr val="1369B2"/>
                </a:solidFill>
                <a:latin typeface="微软雅黑" panose="020B0503020204020204" pitchFamily="34" charset="-122"/>
                <a:ea typeface="微软雅黑" panose="020B0503020204020204" pitchFamily="34" charset="-122"/>
                <a:cs typeface="+mn-ea"/>
              </a:rPr>
              <a:t>名</a:t>
            </a:r>
            <a:r>
              <a:rPr lang="zh-CN" altLang="en-US" sz="1800" dirty="0">
                <a:solidFill>
                  <a:srgbClr val="595959"/>
                </a:solidFill>
                <a:latin typeface="微软雅黑" panose="020B0503020204020204" pitchFamily="34" charset="-122"/>
                <a:ea typeface="微软雅黑" panose="020B0503020204020204" pitchFamily="34" charset="-122"/>
                <a:cs typeface="+mn-ea"/>
              </a:rPr>
              <a:t> </a:t>
            </a:r>
            <a:r>
              <a:rPr lang="zh-CN" altLang="en-US" sz="1800" dirty="0" smtClean="0">
                <a:solidFill>
                  <a:srgbClr val="595959"/>
                </a:solidFill>
                <a:latin typeface="微软雅黑" panose="020B0503020204020204" pitchFamily="34" charset="-122"/>
                <a:ea typeface="微软雅黑" panose="020B0503020204020204" pitchFamily="34" charset="-122"/>
                <a:cs typeface="+mn-ea"/>
              </a:rPr>
              <a:t>表示</a:t>
            </a:r>
            <a:r>
              <a:rPr lang="zh-CN" altLang="en-US" sz="1800" dirty="0">
                <a:solidFill>
                  <a:srgbClr val="595959"/>
                </a:solidFill>
                <a:latin typeface="微软雅黑" panose="020B0503020204020204" pitchFamily="34" charset="-122"/>
                <a:ea typeface="微软雅黑" panose="020B0503020204020204" pitchFamily="34" charset="-122"/>
                <a:cs typeface="+mn-ea"/>
              </a:rPr>
              <a:t>创建的类的实例，通过这个实例可以访问类中的成员</a:t>
            </a:r>
            <a:r>
              <a:rPr lang="zh-CN" altLang="en-US" sz="18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8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1800" dirty="0" smtClean="0">
                <a:solidFill>
                  <a:srgbClr val="1369B2"/>
                </a:solidFill>
                <a:latin typeface="微软雅黑" panose="020B0503020204020204" pitchFamily="34" charset="-122"/>
                <a:ea typeface="微软雅黑" panose="020B0503020204020204" pitchFamily="34" charset="-122"/>
                <a:cs typeface="+mn-ea"/>
              </a:rPr>
              <a:t>$</a:t>
            </a:r>
            <a:r>
              <a:rPr lang="zh-CN" altLang="en-US" sz="1800" dirty="0">
                <a:solidFill>
                  <a:srgbClr val="1369B2"/>
                </a:solidFill>
                <a:latin typeface="微软雅黑" panose="020B0503020204020204" pitchFamily="34" charset="-122"/>
                <a:ea typeface="微软雅黑" panose="020B0503020204020204" pitchFamily="34" charset="-122"/>
                <a:cs typeface="+mn-ea"/>
              </a:rPr>
              <a:t>对象</a:t>
            </a:r>
            <a:r>
              <a:rPr lang="zh-CN" altLang="en-US" sz="1800" dirty="0" smtClean="0">
                <a:solidFill>
                  <a:srgbClr val="1369B2"/>
                </a:solidFill>
                <a:latin typeface="微软雅黑" panose="020B0503020204020204" pitchFamily="34" charset="-122"/>
                <a:ea typeface="微软雅黑" panose="020B0503020204020204" pitchFamily="34" charset="-122"/>
                <a:cs typeface="+mn-ea"/>
              </a:rPr>
              <a:t>名</a:t>
            </a:r>
            <a:r>
              <a:rPr lang="zh-CN" altLang="en-US" sz="1800" dirty="0">
                <a:solidFill>
                  <a:srgbClr val="595959"/>
                </a:solidFill>
                <a:latin typeface="微软雅黑" panose="020B0503020204020204" pitchFamily="34" charset="-122"/>
                <a:ea typeface="微软雅黑" panose="020B0503020204020204" pitchFamily="34" charset="-122"/>
                <a:cs typeface="+mn-ea"/>
              </a:rPr>
              <a:t> </a:t>
            </a:r>
            <a:r>
              <a:rPr lang="zh-CN" altLang="en-US" sz="1800" dirty="0" smtClean="0">
                <a:solidFill>
                  <a:srgbClr val="595959"/>
                </a:solidFill>
                <a:latin typeface="微软雅黑" panose="020B0503020204020204" pitchFamily="34" charset="-122"/>
                <a:ea typeface="微软雅黑" panose="020B0503020204020204" pitchFamily="34" charset="-122"/>
                <a:cs typeface="+mn-ea"/>
              </a:rPr>
              <a:t>遵循</a:t>
            </a:r>
            <a:r>
              <a:rPr lang="en-US" altLang="zh-CN" sz="1800" dirty="0">
                <a:solidFill>
                  <a:srgbClr val="595959"/>
                </a:solidFill>
                <a:latin typeface="微软雅黑" panose="020B0503020204020204" pitchFamily="34" charset="-122"/>
                <a:ea typeface="微软雅黑" panose="020B0503020204020204" pitchFamily="34" charset="-122"/>
                <a:cs typeface="+mn-ea"/>
              </a:rPr>
              <a:t>PHP</a:t>
            </a:r>
            <a:r>
              <a:rPr lang="zh-CN" altLang="en-US" sz="1800" dirty="0">
                <a:solidFill>
                  <a:srgbClr val="595959"/>
                </a:solidFill>
                <a:latin typeface="微软雅黑" panose="020B0503020204020204" pitchFamily="34" charset="-122"/>
                <a:ea typeface="微软雅黑" panose="020B0503020204020204" pitchFamily="34" charset="-122"/>
                <a:cs typeface="+mn-ea"/>
              </a:rPr>
              <a:t>中变量的命名规则，尽量做到</a:t>
            </a:r>
            <a:r>
              <a:rPr lang="zh-CN" altLang="en-US" sz="1800" dirty="0" smtClean="0">
                <a:solidFill>
                  <a:srgbClr val="595959"/>
                </a:solidFill>
                <a:latin typeface="微软雅黑" panose="020B0503020204020204" pitchFamily="34" charset="-122"/>
                <a:ea typeface="微软雅黑" panose="020B0503020204020204" pitchFamily="34" charset="-122"/>
                <a:cs typeface="+mn-ea"/>
              </a:rPr>
              <a:t>见名知</a:t>
            </a:r>
            <a:r>
              <a:rPr lang="zh-CN" altLang="en-US" sz="1800" dirty="0">
                <a:solidFill>
                  <a:srgbClr val="595959"/>
                </a:solidFill>
                <a:latin typeface="微软雅黑" panose="020B0503020204020204" pitchFamily="34" charset="-122"/>
                <a:ea typeface="微软雅黑" panose="020B0503020204020204" pitchFamily="34" charset="-122"/>
                <a:cs typeface="+mn-ea"/>
              </a:rPr>
              <a:t>义</a:t>
            </a:r>
            <a:r>
              <a:rPr lang="zh-CN" altLang="en-US" sz="18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8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1800" dirty="0" smtClean="0">
                <a:solidFill>
                  <a:srgbClr val="1369B2"/>
                </a:solidFill>
                <a:latin typeface="微软雅黑" panose="020B0503020204020204" pitchFamily="34" charset="-122"/>
                <a:ea typeface="微软雅黑" panose="020B0503020204020204" pitchFamily="34" charset="-122"/>
                <a:cs typeface="+mn-ea"/>
              </a:rPr>
              <a:t>new</a:t>
            </a:r>
            <a:r>
              <a:rPr lang="en-US" altLang="zh-CN" sz="1800" dirty="0" smtClean="0">
                <a:solidFill>
                  <a:srgbClr val="595959"/>
                </a:solidFill>
                <a:latin typeface="微软雅黑" panose="020B0503020204020204" pitchFamily="34" charset="-122"/>
                <a:ea typeface="微软雅黑" panose="020B0503020204020204" pitchFamily="34" charset="-122"/>
                <a:cs typeface="+mn-ea"/>
              </a:rPr>
              <a:t> </a:t>
            </a:r>
            <a:r>
              <a:rPr lang="zh-CN" altLang="en-US" sz="1800" dirty="0" smtClean="0">
                <a:solidFill>
                  <a:srgbClr val="595959"/>
                </a:solidFill>
                <a:latin typeface="微软雅黑" panose="020B0503020204020204" pitchFamily="34" charset="-122"/>
                <a:ea typeface="微软雅黑" panose="020B0503020204020204" pitchFamily="34" charset="-122"/>
                <a:cs typeface="+mn-ea"/>
              </a:rPr>
              <a:t>表示</a:t>
            </a:r>
            <a:r>
              <a:rPr lang="zh-CN" altLang="en-US" sz="1800" dirty="0">
                <a:solidFill>
                  <a:srgbClr val="595959"/>
                </a:solidFill>
                <a:latin typeface="微软雅黑" panose="020B0503020204020204" pitchFamily="34" charset="-122"/>
                <a:ea typeface="微软雅黑" panose="020B0503020204020204" pitchFamily="34" charset="-122"/>
                <a:cs typeface="+mn-ea"/>
              </a:rPr>
              <a:t>要创建一个新的</a:t>
            </a:r>
            <a:r>
              <a:rPr lang="zh-CN" altLang="en-US" sz="1800" dirty="0" smtClean="0">
                <a:solidFill>
                  <a:srgbClr val="595959"/>
                </a:solidFill>
                <a:latin typeface="微软雅黑" panose="020B0503020204020204" pitchFamily="34" charset="-122"/>
                <a:ea typeface="微软雅黑" panose="020B0503020204020204" pitchFamily="34" charset="-122"/>
                <a:cs typeface="+mn-ea"/>
              </a:rPr>
              <a:t>对象。</a:t>
            </a:r>
            <a:endParaRPr lang="en-US" altLang="zh-CN" sz="18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1800" dirty="0" smtClean="0">
                <a:solidFill>
                  <a:srgbClr val="1369B2"/>
                </a:solidFill>
                <a:latin typeface="微软雅黑" panose="020B0503020204020204" pitchFamily="34" charset="-122"/>
                <a:ea typeface="微软雅黑" panose="020B0503020204020204" pitchFamily="34" charset="-122"/>
                <a:cs typeface="+mn-ea"/>
              </a:rPr>
              <a:t>类名</a:t>
            </a:r>
            <a:r>
              <a:rPr lang="zh-CN" altLang="en-US" sz="1800" dirty="0" smtClean="0">
                <a:solidFill>
                  <a:srgbClr val="595959"/>
                </a:solidFill>
                <a:latin typeface="微软雅黑" panose="020B0503020204020204" pitchFamily="34" charset="-122"/>
                <a:ea typeface="微软雅黑" panose="020B0503020204020204" pitchFamily="34" charset="-122"/>
                <a:cs typeface="+mn-ea"/>
              </a:rPr>
              <a:t> 表示对象</a:t>
            </a:r>
            <a:r>
              <a:rPr lang="zh-CN" altLang="en-US" sz="1800" dirty="0">
                <a:solidFill>
                  <a:srgbClr val="595959"/>
                </a:solidFill>
                <a:latin typeface="微软雅黑" panose="020B0503020204020204" pitchFamily="34" charset="-122"/>
                <a:ea typeface="微软雅黑" panose="020B0503020204020204" pitchFamily="34" charset="-122"/>
                <a:cs typeface="+mn-ea"/>
              </a:rPr>
              <a:t>的类</a:t>
            </a:r>
            <a:r>
              <a:rPr lang="zh-CN" altLang="en-US" sz="1800" dirty="0" smtClean="0">
                <a:solidFill>
                  <a:srgbClr val="595959"/>
                </a:solidFill>
                <a:latin typeface="微软雅黑" panose="020B0503020204020204" pitchFamily="34" charset="-122"/>
                <a:ea typeface="微软雅黑" panose="020B0503020204020204" pitchFamily="34" charset="-122"/>
                <a:cs typeface="+mn-ea"/>
              </a:rPr>
              <a:t>名。</a:t>
            </a:r>
            <a:endParaRPr lang="en-US" altLang="zh-CN" sz="18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1800" dirty="0">
                <a:solidFill>
                  <a:srgbClr val="595959"/>
                </a:solidFill>
                <a:latin typeface="微软雅黑" panose="020B0503020204020204" pitchFamily="34" charset="-122"/>
                <a:ea typeface="微软雅黑" panose="020B0503020204020204" pitchFamily="34" charset="-122"/>
                <a:cs typeface="+mn-ea"/>
              </a:rPr>
              <a:t>类名后面括号中</a:t>
            </a:r>
            <a:r>
              <a:rPr lang="zh-CN" altLang="en-US" sz="1800" dirty="0" smtClean="0">
                <a:solidFill>
                  <a:srgbClr val="595959"/>
                </a:solidFill>
                <a:latin typeface="微软雅黑" panose="020B0503020204020204" pitchFamily="34" charset="-122"/>
                <a:ea typeface="微软雅黑" panose="020B0503020204020204" pitchFamily="34" charset="-122"/>
                <a:cs typeface="+mn-ea"/>
              </a:rPr>
              <a:t>的 </a:t>
            </a:r>
            <a:r>
              <a:rPr lang="zh-CN" altLang="en-US" sz="1800" dirty="0" smtClean="0">
                <a:solidFill>
                  <a:srgbClr val="1369B2"/>
                </a:solidFill>
                <a:latin typeface="微软雅黑" panose="020B0503020204020204" pitchFamily="34" charset="-122"/>
                <a:ea typeface="微软雅黑" panose="020B0503020204020204" pitchFamily="34" charset="-122"/>
                <a:cs typeface="+mn-ea"/>
              </a:rPr>
              <a:t>参数 </a:t>
            </a:r>
            <a:r>
              <a:rPr lang="zh-CN" altLang="en-US" sz="1800" dirty="0" smtClean="0">
                <a:solidFill>
                  <a:srgbClr val="595959"/>
                </a:solidFill>
                <a:latin typeface="微软雅黑" panose="020B0503020204020204" pitchFamily="34" charset="-122"/>
                <a:ea typeface="微软雅黑" panose="020B0503020204020204" pitchFamily="34" charset="-122"/>
                <a:cs typeface="+mn-ea"/>
              </a:rPr>
              <a:t>是</a:t>
            </a:r>
            <a:r>
              <a:rPr lang="zh-CN" altLang="en-US" sz="1800" dirty="0">
                <a:solidFill>
                  <a:srgbClr val="1369B2"/>
                </a:solidFill>
                <a:latin typeface="微软雅黑" panose="020B0503020204020204" pitchFamily="34" charset="-122"/>
                <a:ea typeface="微软雅黑" panose="020B0503020204020204" pitchFamily="34" charset="-122"/>
                <a:cs typeface="+mn-ea"/>
              </a:rPr>
              <a:t>可选</a:t>
            </a:r>
            <a:r>
              <a:rPr lang="zh-CN" altLang="en-US" sz="1800" dirty="0">
                <a:solidFill>
                  <a:srgbClr val="595959"/>
                </a:solidFill>
                <a:latin typeface="微软雅黑" panose="020B0503020204020204" pitchFamily="34" charset="-122"/>
                <a:ea typeface="微软雅黑" panose="020B0503020204020204" pitchFamily="34" charset="-122"/>
                <a:cs typeface="+mn-ea"/>
              </a:rPr>
              <a:t>的，用于初始化类的成员属性</a:t>
            </a:r>
            <a:r>
              <a:rPr lang="zh-CN" altLang="en-US" sz="18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8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zh-CN" sz="1800" dirty="0">
                <a:solidFill>
                  <a:srgbClr val="595959"/>
                </a:solidFill>
                <a:latin typeface="微软雅黑" panose="020B0503020204020204" pitchFamily="34" charset="-122"/>
                <a:ea typeface="微软雅黑" panose="020B0503020204020204" pitchFamily="34" charset="-122"/>
                <a:cs typeface="+mn-ea"/>
              </a:rPr>
              <a:t>如果在实例化类时，不需要传递参数，则可以省略类名后面的</a:t>
            </a:r>
            <a:r>
              <a:rPr lang="zh-CN" altLang="zh-CN" sz="1800" dirty="0" smtClean="0">
                <a:solidFill>
                  <a:srgbClr val="595959"/>
                </a:solidFill>
                <a:latin typeface="微软雅黑" panose="020B0503020204020204" pitchFamily="34" charset="-122"/>
                <a:ea typeface="微软雅黑" panose="020B0503020204020204" pitchFamily="34" charset="-122"/>
                <a:cs typeface="+mn-ea"/>
              </a:rPr>
              <a:t>括号。</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982638" y="1053530"/>
            <a:ext cx="10297144" cy="1015663"/>
          </a:xfrm>
          <a:prstGeom prst="rect">
            <a:avLst/>
          </a:prstGeom>
        </p:spPr>
        <p:txBody>
          <a:bodyPr wrap="square">
            <a:spAutoFit/>
          </a:bodyPr>
          <a:lstStyle/>
          <a:p>
            <a:pP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cs typeface="+mn-ea"/>
              </a:rPr>
              <a:t>定义类</a:t>
            </a:r>
            <a:r>
              <a:rPr lang="zh-CN" altLang="en-US" sz="2000" dirty="0">
                <a:solidFill>
                  <a:srgbClr val="595959"/>
                </a:solidFill>
                <a:latin typeface="微软雅黑" panose="020B0503020204020204" pitchFamily="34" charset="-122"/>
                <a:ea typeface="微软雅黑" panose="020B0503020204020204" pitchFamily="34" charset="-122"/>
                <a:cs typeface="+mn-ea"/>
              </a:rPr>
              <a:t>以后，若想要使用类，还需要根据类创建对应的对象，也就是</a:t>
            </a:r>
            <a:r>
              <a:rPr lang="zh-CN" altLang="en-US" sz="2000" dirty="0">
                <a:solidFill>
                  <a:srgbClr val="1369B2"/>
                </a:solidFill>
                <a:latin typeface="微软雅黑" panose="020B0503020204020204" pitchFamily="34" charset="-122"/>
                <a:ea typeface="微软雅黑" panose="020B0503020204020204" pitchFamily="34" charset="-122"/>
                <a:cs typeface="+mn-ea"/>
              </a:rPr>
              <a:t>类的实例化</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2000" dirty="0" smtClean="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中使用</a:t>
            </a:r>
            <a:r>
              <a:rPr lang="en-US" altLang="zh-CN" sz="2000" dirty="0">
                <a:solidFill>
                  <a:srgbClr val="1369B2"/>
                </a:solidFill>
                <a:latin typeface="微软雅黑" panose="020B0503020204020204" pitchFamily="34" charset="-122"/>
                <a:ea typeface="微软雅黑" panose="020B0503020204020204" pitchFamily="34" charset="-122"/>
                <a:cs typeface="+mn-ea"/>
              </a:rPr>
              <a:t>new</a:t>
            </a:r>
            <a:r>
              <a:rPr lang="zh-CN" altLang="en-US" sz="2000" dirty="0">
                <a:solidFill>
                  <a:srgbClr val="1369B2"/>
                </a:solidFill>
                <a:latin typeface="微软雅黑" panose="020B0503020204020204" pitchFamily="34" charset="-122"/>
                <a:ea typeface="微软雅黑" panose="020B0503020204020204" pitchFamily="34" charset="-122"/>
                <a:cs typeface="+mn-ea"/>
              </a:rPr>
              <a:t>关键字</a:t>
            </a:r>
            <a:r>
              <a:rPr lang="zh-CN" altLang="en-US" sz="2000" dirty="0">
                <a:solidFill>
                  <a:srgbClr val="595959"/>
                </a:solidFill>
                <a:latin typeface="微软雅黑" panose="020B0503020204020204" pitchFamily="34" charset="-122"/>
                <a:ea typeface="微软雅黑" panose="020B0503020204020204" pitchFamily="34" charset="-122"/>
                <a:cs typeface="+mn-ea"/>
              </a:rPr>
              <a:t>创建对象</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，实例化类的基本</a:t>
            </a:r>
            <a:r>
              <a:rPr lang="zh-CN" altLang="en-US" sz="2000" dirty="0">
                <a:solidFill>
                  <a:srgbClr val="595959"/>
                </a:solidFill>
                <a:latin typeface="微软雅黑" panose="020B0503020204020204" pitchFamily="34" charset="-122"/>
                <a:ea typeface="微软雅黑" panose="020B0503020204020204" pitchFamily="34" charset="-122"/>
                <a:cs typeface="+mn-ea"/>
              </a:rPr>
              <a:t>语法格式如下。</a:t>
            </a:r>
          </a:p>
        </p:txBody>
      </p:sp>
      <p:sp>
        <p:nvSpPr>
          <p:cNvPr id="5" name="矩形 4"/>
          <p:cNvSpPr/>
          <p:nvPr/>
        </p:nvSpPr>
        <p:spPr>
          <a:xfrm>
            <a:off x="2854846" y="2446986"/>
            <a:ext cx="5099473" cy="400110"/>
          </a:xfrm>
          <a:prstGeom prst="rect">
            <a:avLst/>
          </a:prstGeom>
        </p:spPr>
        <p:txBody>
          <a:bodyPr wrap="none">
            <a:spAutoFit/>
          </a:bodyPr>
          <a:lstStyle/>
          <a:p>
            <a:pPr indent="266700"/>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对象名 </a:t>
            </a:r>
            <a:r>
              <a:rPr lang="en-US" altLang="zh-CN" sz="2000" dirty="0">
                <a:solidFill>
                  <a:srgbClr val="595959"/>
                </a:solidFill>
                <a:latin typeface="微软雅黑" panose="020B0503020204020204" pitchFamily="34" charset="-122"/>
                <a:ea typeface="微软雅黑" panose="020B0503020204020204" pitchFamily="34" charset="-122"/>
                <a:cs typeface="+mn-ea"/>
              </a:rPr>
              <a:t>= new </a:t>
            </a:r>
            <a:r>
              <a:rPr lang="zh-CN" altLang="en-US" sz="2000" dirty="0">
                <a:solidFill>
                  <a:srgbClr val="595959"/>
                </a:solidFill>
                <a:latin typeface="微软雅黑" panose="020B0503020204020204" pitchFamily="34" charset="-122"/>
                <a:ea typeface="微软雅黑" panose="020B0503020204020204" pitchFamily="34" charset="-122"/>
                <a:cs typeface="+mn-ea"/>
              </a:rPr>
              <a:t>类名</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参数</a:t>
            </a:r>
            <a:r>
              <a:rPr lang="en-US" altLang="zh-CN" sz="2000" dirty="0">
                <a:solidFill>
                  <a:srgbClr val="595959"/>
                </a:solidFill>
                <a:latin typeface="微软雅黑" panose="020B0503020204020204" pitchFamily="34" charset="-122"/>
                <a:ea typeface="微软雅黑" panose="020B0503020204020204" pitchFamily="34" charset="-122"/>
                <a:cs typeface="+mn-ea"/>
              </a:rPr>
              <a:t>1, </a:t>
            </a:r>
            <a:r>
              <a:rPr lang="zh-CN" altLang="en-US" sz="2000" dirty="0">
                <a:solidFill>
                  <a:srgbClr val="595959"/>
                </a:solidFill>
                <a:latin typeface="微软雅黑" panose="020B0503020204020204" pitchFamily="34" charset="-122"/>
                <a:ea typeface="微软雅黑" panose="020B0503020204020204" pitchFamily="34" charset="-122"/>
                <a:cs typeface="+mn-ea"/>
              </a:rPr>
              <a:t>参数</a:t>
            </a:r>
            <a:r>
              <a:rPr lang="en-US" altLang="zh-CN" sz="2000" dirty="0">
                <a:solidFill>
                  <a:srgbClr val="595959"/>
                </a:solidFill>
                <a:latin typeface="微软雅黑" panose="020B0503020204020204" pitchFamily="34" charset="-122"/>
                <a:ea typeface="微软雅黑" panose="020B0503020204020204" pitchFamily="34" charset="-122"/>
                <a:cs typeface="+mn-ea"/>
              </a:rPr>
              <a:t>2, …]); </a:t>
            </a:r>
          </a:p>
        </p:txBody>
      </p:sp>
    </p:spTree>
    <p:extLst>
      <p:ext uri="{BB962C8B-B14F-4D97-AF65-F5344CB8AC3E}">
        <p14:creationId xmlns:p14="http://schemas.microsoft.com/office/powerpoint/2010/main" val="5255703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6103997" y="3706568"/>
            <a:ext cx="4671729"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类</a:t>
            </a:r>
            <a:r>
              <a:rPr lang="zh-CN" altLang="en-US" dirty="0" smtClean="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成员</a:t>
            </a: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的使用，</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对属性和方法</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进行操作</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667752"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11.2.2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类成员</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5820300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11.2.2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类成员</a:t>
            </a:r>
          </a:p>
        </p:txBody>
      </p:sp>
      <p:sp>
        <p:nvSpPr>
          <p:cNvPr id="2" name="矩形 1"/>
          <p:cNvSpPr/>
          <p:nvPr/>
        </p:nvSpPr>
        <p:spPr>
          <a:xfrm>
            <a:off x="1007343" y="1128882"/>
            <a:ext cx="10297144" cy="553998"/>
          </a:xfrm>
          <a:prstGeom prst="rect">
            <a:avLst/>
          </a:prstGeom>
        </p:spPr>
        <p:txBody>
          <a:bodyPr wrap="squar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在定义类时，</a:t>
            </a:r>
            <a:r>
              <a:rPr lang="zh-CN" altLang="en-US" sz="2000" dirty="0">
                <a:solidFill>
                  <a:srgbClr val="595959"/>
                </a:solidFill>
                <a:latin typeface="微软雅黑" panose="020B0503020204020204" pitchFamily="34" charset="-122"/>
                <a:ea typeface="微软雅黑" panose="020B0503020204020204" pitchFamily="34" charset="-122"/>
                <a:cs typeface="+mn-ea"/>
              </a:rPr>
              <a:t>如果想让类实现具体的功能，还需要在类中定义类成员</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794662" y="1776948"/>
            <a:ext cx="10297144" cy="3308598"/>
          </a:xfrm>
          <a:prstGeom prst="rect">
            <a:avLst/>
          </a:prstGeom>
        </p:spPr>
        <p:txBody>
          <a:bodyPr wrap="square">
            <a:spAutoFit/>
          </a:bodyPr>
          <a:lstStyle/>
          <a:p>
            <a:pPr indent="266700">
              <a:lnSpc>
                <a:spcPct val="200000"/>
              </a:lnSpc>
            </a:pPr>
            <a:r>
              <a:rPr lang="en-US" altLang="zh-CN" sz="2000" b="1" dirty="0">
                <a:solidFill>
                  <a:srgbClr val="1369B2"/>
                </a:solidFill>
                <a:latin typeface="微软雅黑" panose="020B0503020204020204" pitchFamily="34" charset="-122"/>
                <a:ea typeface="微软雅黑" panose="020B0503020204020204" pitchFamily="34" charset="-122"/>
                <a:cs typeface="+mn-ea"/>
              </a:rPr>
              <a:t>1</a:t>
            </a:r>
            <a:r>
              <a:rPr lang="en-US" altLang="zh-CN" sz="2000" b="1" dirty="0" smtClean="0">
                <a:solidFill>
                  <a:srgbClr val="1369B2"/>
                </a:solidFill>
                <a:latin typeface="微软雅黑" panose="020B0503020204020204" pitchFamily="34" charset="-122"/>
                <a:ea typeface="微软雅黑" panose="020B0503020204020204" pitchFamily="34" charset="-122"/>
                <a:cs typeface="+mn-ea"/>
              </a:rPr>
              <a:t>. </a:t>
            </a:r>
            <a:r>
              <a:rPr lang="zh-CN" altLang="en-US" sz="2000" b="1" dirty="0" smtClean="0">
                <a:solidFill>
                  <a:srgbClr val="1369B2"/>
                </a:solidFill>
                <a:latin typeface="微软雅黑" panose="020B0503020204020204" pitchFamily="34" charset="-122"/>
                <a:ea typeface="微软雅黑" panose="020B0503020204020204" pitchFamily="34" charset="-122"/>
                <a:cs typeface="+mn-ea"/>
              </a:rPr>
              <a:t>属性</a:t>
            </a:r>
            <a:endParaRPr lang="zh-CN" altLang="en-US" sz="2000" b="1"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800" b="1" dirty="0" smtClean="0">
              <a:solidFill>
                <a:srgbClr val="1369B2"/>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800" b="1" dirty="0" smtClean="0">
              <a:solidFill>
                <a:srgbClr val="1369B2"/>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800" b="1" dirty="0" smtClean="0">
              <a:solidFill>
                <a:srgbClr val="1369B2"/>
              </a:solidFill>
              <a:latin typeface="微软雅黑" panose="020B0503020204020204" pitchFamily="34" charset="-122"/>
              <a:ea typeface="微软雅黑" panose="020B0503020204020204" pitchFamily="34" charset="-122"/>
              <a:cs typeface="+mn-ea"/>
            </a:endParaRPr>
          </a:p>
          <a:p>
            <a:pPr indent="266700">
              <a:lnSpc>
                <a:spcPct val="200000"/>
              </a:lnSpc>
            </a:pPr>
            <a:endParaRPr lang="en-US" altLang="zh-CN" sz="1200" b="1" dirty="0" smtClean="0">
              <a:solidFill>
                <a:srgbClr val="1369B2"/>
              </a:solidFill>
              <a:latin typeface="微软雅黑" panose="020B0503020204020204" pitchFamily="34" charset="-122"/>
              <a:ea typeface="微软雅黑" panose="020B0503020204020204" pitchFamily="34" charset="-122"/>
              <a:cs typeface="+mn-ea"/>
            </a:endParaRPr>
          </a:p>
          <a:p>
            <a:pPr indent="266700">
              <a:lnSpc>
                <a:spcPct val="200000"/>
              </a:lnSpc>
            </a:pPr>
            <a:r>
              <a:rPr lang="en-US" altLang="zh-CN" sz="2000" b="1" dirty="0" smtClean="0">
                <a:solidFill>
                  <a:srgbClr val="1369B2"/>
                </a:solidFill>
                <a:latin typeface="微软雅黑" panose="020B0503020204020204" pitchFamily="34" charset="-122"/>
                <a:ea typeface="微软雅黑" panose="020B0503020204020204" pitchFamily="34" charset="-122"/>
                <a:cs typeface="+mn-ea"/>
              </a:rPr>
              <a:t>2. </a:t>
            </a:r>
            <a:r>
              <a:rPr lang="zh-CN" altLang="en-US" sz="2000" b="1" dirty="0" smtClean="0">
                <a:solidFill>
                  <a:srgbClr val="1369B2"/>
                </a:solidFill>
                <a:latin typeface="微软雅黑" panose="020B0503020204020204" pitchFamily="34" charset="-122"/>
                <a:ea typeface="微软雅黑" panose="020B0503020204020204" pitchFamily="34" charset="-122"/>
                <a:cs typeface="+mn-ea"/>
              </a:rPr>
              <a:t>方法</a:t>
            </a:r>
            <a:endParaRPr lang="zh-CN" altLang="en-US" sz="2000" b="1" dirty="0">
              <a:solidFill>
                <a:srgbClr val="1369B2"/>
              </a:solidFill>
              <a:latin typeface="微软雅黑" panose="020B0503020204020204" pitchFamily="34" charset="-122"/>
              <a:ea typeface="微软雅黑" panose="020B0503020204020204" pitchFamily="34" charset="-122"/>
              <a:cs typeface="+mn-ea"/>
            </a:endParaRPr>
          </a:p>
          <a:p>
            <a:pPr indent="266700"/>
            <a:endParaRPr lang="zh-CN" altLang="en-US" sz="2000" b="1" dirty="0">
              <a:solidFill>
                <a:srgbClr val="1369B2"/>
              </a:solidFill>
              <a:latin typeface="微软雅黑" panose="020B0503020204020204" pitchFamily="34" charset="-122"/>
              <a:ea typeface="微软雅黑" panose="020B0503020204020204" pitchFamily="34" charset="-122"/>
              <a:cs typeface="+mn-ea"/>
            </a:endParaRPr>
          </a:p>
        </p:txBody>
      </p:sp>
      <p:sp>
        <p:nvSpPr>
          <p:cNvPr id="3" name="矩形 2"/>
          <p:cNvSpPr/>
          <p:nvPr/>
        </p:nvSpPr>
        <p:spPr>
          <a:xfrm>
            <a:off x="1161275" y="2412923"/>
            <a:ext cx="9649072" cy="1477328"/>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定义类时可以直接</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为</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属性</a:t>
            </a:r>
            <a:r>
              <a:rPr lang="zh-CN" altLang="en-US" sz="2000" dirty="0">
                <a:solidFill>
                  <a:srgbClr val="1369B2"/>
                </a:solidFill>
                <a:latin typeface="微软雅黑" panose="020B0503020204020204" pitchFamily="34" charset="-122"/>
                <a:ea typeface="微软雅黑" panose="020B0503020204020204" pitchFamily="34" charset="-122"/>
                <a:cs typeface="+mn-ea"/>
              </a:rPr>
              <a:t>赋初始值</a:t>
            </a:r>
            <a:r>
              <a:rPr lang="zh-CN" altLang="en-US" sz="2000" dirty="0">
                <a:solidFill>
                  <a:srgbClr val="595959"/>
                </a:solidFill>
                <a:latin typeface="微软雅黑" panose="020B0503020204020204" pitchFamily="34" charset="-122"/>
                <a:ea typeface="微软雅黑" panose="020B0503020204020204" pitchFamily="34" charset="-122"/>
                <a:cs typeface="+mn-ea"/>
              </a:rPr>
              <a:t>，实例化类后，可以</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对属性</a:t>
            </a:r>
            <a:r>
              <a:rPr lang="zh-CN" altLang="en-US" sz="2000" dirty="0">
                <a:solidFill>
                  <a:srgbClr val="595959"/>
                </a:solidFill>
                <a:latin typeface="微软雅黑" panose="020B0503020204020204" pitchFamily="34" charset="-122"/>
                <a:ea typeface="微软雅黑" panose="020B0503020204020204" pitchFamily="34" charset="-122"/>
                <a:cs typeface="+mn-ea"/>
              </a:rPr>
              <a:t>进行多种操作，包括访问属性、修改属性值、为属性赋值和删除属性等，通过“</a:t>
            </a:r>
            <a:r>
              <a:rPr lang="zh-CN" altLang="en-US" sz="2000" dirty="0">
                <a:solidFill>
                  <a:srgbClr val="1369B2"/>
                </a:solidFill>
                <a:latin typeface="微软雅黑" panose="020B0503020204020204" pitchFamily="34" charset="-122"/>
                <a:ea typeface="微软雅黑" panose="020B0503020204020204" pitchFamily="34" charset="-122"/>
                <a:cs typeface="+mn-ea"/>
              </a:rPr>
              <a:t>对象</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-&gt;</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属性</a:t>
            </a:r>
            <a:r>
              <a:rPr lang="zh-CN" altLang="en-US" sz="2000" dirty="0">
                <a:solidFill>
                  <a:srgbClr val="595959"/>
                </a:solidFill>
                <a:latin typeface="微软雅黑" panose="020B0503020204020204" pitchFamily="34" charset="-122"/>
                <a:ea typeface="微软雅黑" panose="020B0503020204020204" pitchFamily="34" charset="-122"/>
                <a:cs typeface="+mn-ea"/>
              </a:rPr>
              <a:t>”的方式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访问属性</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zh-CN" altLang="en-US" sz="2000" dirty="0"/>
          </a:p>
        </p:txBody>
      </p:sp>
      <p:sp>
        <p:nvSpPr>
          <p:cNvPr id="6" name="矩形 5"/>
          <p:cNvSpPr/>
          <p:nvPr/>
        </p:nvSpPr>
        <p:spPr>
          <a:xfrm>
            <a:off x="1114660" y="4651468"/>
            <a:ext cx="9361040" cy="1015663"/>
          </a:xfrm>
          <a:prstGeom prst="rect">
            <a:avLst/>
          </a:prstGeom>
        </p:spPr>
        <p:txBody>
          <a:bodyPr wrap="squar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通过对象可以调用</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方法</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只需在对象成员访问符号“</a:t>
            </a:r>
            <a:r>
              <a:rPr lang="en-US" altLang="zh-CN" sz="2000" dirty="0">
                <a:solidFill>
                  <a:srgbClr val="1369B2"/>
                </a:solidFill>
                <a:latin typeface="微软雅黑" panose="020B0503020204020204" pitchFamily="34" charset="-122"/>
                <a:ea typeface="微软雅黑" panose="020B0503020204020204" pitchFamily="34" charset="-122"/>
                <a:cs typeface="+mn-ea"/>
              </a:rPr>
              <a:t>-&gt;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后面加</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上方</a:t>
            </a:r>
            <a:r>
              <a:rPr lang="zh-CN" altLang="en-US" sz="2000" dirty="0">
                <a:solidFill>
                  <a:srgbClr val="595959"/>
                </a:solidFill>
                <a:latin typeface="微软雅黑" panose="020B0503020204020204" pitchFamily="34" charset="-122"/>
                <a:ea typeface="微软雅黑" panose="020B0503020204020204" pitchFamily="34" charset="-122"/>
                <a:cs typeface="+mn-ea"/>
              </a:rPr>
              <a:t>法名和小括号“</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即可，若方法需要传递参数，则将参数写在小括号中。</a:t>
            </a:r>
          </a:p>
        </p:txBody>
      </p:sp>
    </p:spTree>
    <p:extLst>
      <p:ext uri="{BB962C8B-B14F-4D97-AF65-F5344CB8AC3E}">
        <p14:creationId xmlns:p14="http://schemas.microsoft.com/office/powerpoint/2010/main" val="19256358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可变类</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与</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可变类成员</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，能够实现用字符串变量作为类名或类成员名使用</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11.2.3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可变类与可变类成员</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801281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11.2.3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可变类与可变类成员</a:t>
            </a:r>
          </a:p>
        </p:txBody>
      </p:sp>
      <p:sp>
        <p:nvSpPr>
          <p:cNvPr id="2" name="矩形 1"/>
          <p:cNvSpPr/>
          <p:nvPr/>
        </p:nvSpPr>
        <p:spPr>
          <a:xfrm>
            <a:off x="910630" y="1197546"/>
            <a:ext cx="10297144" cy="1477328"/>
          </a:xfrm>
          <a:prstGeom prst="rect">
            <a:avLst/>
          </a:prstGeom>
        </p:spPr>
        <p:txBody>
          <a:bodyPr wrap="square">
            <a:spAutoFit/>
          </a:bodyPr>
          <a:lstStyle/>
          <a:p>
            <a:pPr>
              <a:lnSpc>
                <a:spcPct val="150000"/>
              </a:lnSpc>
            </a:pPr>
            <a:r>
              <a:rPr lang="en-US" altLang="zh-CN" sz="2000" dirty="0" smtClean="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支持设置</a:t>
            </a:r>
            <a:r>
              <a:rPr lang="zh-CN" altLang="en-US" sz="2000" dirty="0">
                <a:solidFill>
                  <a:srgbClr val="1369B2"/>
                </a:solidFill>
                <a:latin typeface="微软雅黑" panose="020B0503020204020204" pitchFamily="34" charset="-122"/>
                <a:ea typeface="微软雅黑" panose="020B0503020204020204" pitchFamily="34" charset="-122"/>
                <a:cs typeface="+mn-ea"/>
              </a:rPr>
              <a:t>可变类</a:t>
            </a:r>
            <a:r>
              <a:rPr lang="zh-CN" altLang="en-US" sz="2000" dirty="0">
                <a:solidFill>
                  <a:srgbClr val="595959"/>
                </a:solidFill>
                <a:latin typeface="微软雅黑" panose="020B0503020204020204" pitchFamily="34" charset="-122"/>
                <a:ea typeface="微软雅黑" panose="020B0503020204020204" pitchFamily="34" charset="-122"/>
                <a:cs typeface="+mn-ea"/>
              </a:rPr>
              <a:t>和</a:t>
            </a:r>
            <a:r>
              <a:rPr lang="zh-CN" altLang="en-US" sz="2000" dirty="0">
                <a:solidFill>
                  <a:srgbClr val="1369B2"/>
                </a:solidFill>
                <a:latin typeface="微软雅黑" panose="020B0503020204020204" pitchFamily="34" charset="-122"/>
                <a:ea typeface="微软雅黑" panose="020B0503020204020204" pitchFamily="34" charset="-122"/>
                <a:cs typeface="+mn-ea"/>
              </a:rPr>
              <a:t>可变类</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成员</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通过</a:t>
            </a:r>
            <a:r>
              <a:rPr lang="zh-CN" altLang="en-US" sz="2000" dirty="0">
                <a:solidFill>
                  <a:srgbClr val="1369B2"/>
                </a:solidFill>
                <a:latin typeface="微软雅黑" panose="020B0503020204020204" pitchFamily="34" charset="-122"/>
                <a:ea typeface="微软雅黑" panose="020B0503020204020204" pitchFamily="34" charset="-122"/>
                <a:cs typeface="+mn-ea"/>
              </a:rPr>
              <a:t>可变类</a:t>
            </a:r>
            <a:r>
              <a:rPr lang="zh-CN" altLang="en-US" sz="2000" dirty="0">
                <a:solidFill>
                  <a:srgbClr val="595959"/>
                </a:solidFill>
                <a:latin typeface="微软雅黑" panose="020B0503020204020204" pitchFamily="34" charset="-122"/>
                <a:ea typeface="微软雅黑" panose="020B0503020204020204" pitchFamily="34" charset="-122"/>
                <a:cs typeface="+mn-ea"/>
              </a:rPr>
              <a:t>可以实现用字符串变量作为类名</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使用。</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通过</a:t>
            </a:r>
            <a:r>
              <a:rPr lang="zh-CN" altLang="en-US" sz="2000" dirty="0">
                <a:solidFill>
                  <a:srgbClr val="1369B2"/>
                </a:solidFill>
                <a:latin typeface="微软雅黑" panose="020B0503020204020204" pitchFamily="34" charset="-122"/>
                <a:ea typeface="微软雅黑" panose="020B0503020204020204" pitchFamily="34" charset="-122"/>
                <a:cs typeface="+mn-ea"/>
              </a:rPr>
              <a:t>可变类成员</a:t>
            </a:r>
            <a:r>
              <a:rPr lang="zh-CN" altLang="en-US" sz="2000" dirty="0">
                <a:solidFill>
                  <a:srgbClr val="595959"/>
                </a:solidFill>
                <a:latin typeface="微软雅黑" panose="020B0503020204020204" pitchFamily="34" charset="-122"/>
                <a:ea typeface="微软雅黑" panose="020B0503020204020204" pitchFamily="34" charset="-122"/>
                <a:cs typeface="+mn-ea"/>
              </a:rPr>
              <a:t>可以实现用字符串变量作为类成员名使用。</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3" name="矩形 2"/>
          <p:cNvSpPr/>
          <p:nvPr/>
        </p:nvSpPr>
        <p:spPr>
          <a:xfrm>
            <a:off x="928564" y="2997746"/>
            <a:ext cx="9793088" cy="1015663"/>
          </a:xfrm>
          <a:prstGeom prst="rect">
            <a:avLst/>
          </a:prstGeom>
        </p:spPr>
        <p:txBody>
          <a:bodyPr wrap="square">
            <a:spAutoFit/>
          </a:bodyPr>
          <a:lstStyle/>
          <a:p>
            <a:pPr>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在使用</a:t>
            </a:r>
            <a:r>
              <a:rPr lang="zh-CN" altLang="zh-CN" sz="2000" dirty="0">
                <a:solidFill>
                  <a:srgbClr val="1369B2"/>
                </a:solidFill>
                <a:latin typeface="微软雅黑" panose="020B0503020204020204" pitchFamily="34" charset="-122"/>
                <a:ea typeface="微软雅黑" panose="020B0503020204020204" pitchFamily="34" charset="-122"/>
                <a:cs typeface="+mn-ea"/>
              </a:rPr>
              <a:t>可变类</a:t>
            </a:r>
            <a:r>
              <a:rPr lang="zh-CN" altLang="zh-CN" sz="2000" dirty="0">
                <a:solidFill>
                  <a:srgbClr val="595959"/>
                </a:solidFill>
                <a:latin typeface="微软雅黑" panose="020B0503020204020204" pitchFamily="34" charset="-122"/>
                <a:ea typeface="微软雅黑" panose="020B0503020204020204" pitchFamily="34" charset="-122"/>
                <a:cs typeface="+mn-ea"/>
              </a:rPr>
              <a:t>或</a:t>
            </a:r>
            <a:r>
              <a:rPr lang="zh-CN" altLang="zh-CN" sz="2000" dirty="0">
                <a:solidFill>
                  <a:srgbClr val="1369B2"/>
                </a:solidFill>
                <a:latin typeface="微软雅黑" panose="020B0503020204020204" pitchFamily="34" charset="-122"/>
                <a:ea typeface="微软雅黑" panose="020B0503020204020204" pitchFamily="34" charset="-122"/>
                <a:cs typeface="+mn-ea"/>
              </a:rPr>
              <a:t>可变类成员</a:t>
            </a:r>
            <a:r>
              <a:rPr lang="zh-CN" altLang="zh-CN" sz="2000" dirty="0">
                <a:solidFill>
                  <a:srgbClr val="595959"/>
                </a:solidFill>
                <a:latin typeface="微软雅黑" panose="020B0503020204020204" pitchFamily="34" charset="-122"/>
                <a:ea typeface="微软雅黑" panose="020B0503020204020204" pitchFamily="34" charset="-122"/>
                <a:cs typeface="+mn-ea"/>
              </a:rPr>
              <a:t>时，对象成员访问符号“</a:t>
            </a:r>
            <a:r>
              <a:rPr lang="en-US" altLang="zh-CN" sz="2000" dirty="0">
                <a:solidFill>
                  <a:srgbClr val="1369B2"/>
                </a:solidFill>
                <a:latin typeface="微软雅黑" panose="020B0503020204020204" pitchFamily="34" charset="-122"/>
                <a:ea typeface="微软雅黑" panose="020B0503020204020204" pitchFamily="34" charset="-122"/>
                <a:cs typeface="+mn-ea"/>
              </a:rPr>
              <a:t>-&gt;</a:t>
            </a:r>
            <a:r>
              <a:rPr lang="zh-CN" altLang="zh-CN" sz="2000" dirty="0">
                <a:solidFill>
                  <a:srgbClr val="595959"/>
                </a:solidFill>
                <a:latin typeface="微软雅黑" panose="020B0503020204020204" pitchFamily="34" charset="-122"/>
                <a:ea typeface="微软雅黑" panose="020B0503020204020204" pitchFamily="34" charset="-122"/>
                <a:cs typeface="+mn-ea"/>
              </a:rPr>
              <a:t>”后跟的是“</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zh-CN" altLang="zh-CN" sz="2000" dirty="0">
                <a:solidFill>
                  <a:srgbClr val="1369B2"/>
                </a:solidFill>
                <a:latin typeface="微软雅黑" panose="020B0503020204020204" pitchFamily="34" charset="-122"/>
                <a:ea typeface="微软雅黑" panose="020B0503020204020204" pitchFamily="34" charset="-122"/>
                <a:cs typeface="+mn-ea"/>
              </a:rPr>
              <a:t>变量名称</a:t>
            </a:r>
            <a:r>
              <a:rPr lang="zh-CN" altLang="zh-CN" sz="2000" dirty="0">
                <a:solidFill>
                  <a:srgbClr val="595959"/>
                </a:solidFill>
                <a:latin typeface="微软雅黑" panose="020B0503020204020204" pitchFamily="34" charset="-122"/>
                <a:ea typeface="微软雅黑" panose="020B0503020204020204" pitchFamily="34" charset="-122"/>
                <a:cs typeface="+mn-ea"/>
              </a:rPr>
              <a:t>”</a:t>
            </a:r>
            <a:r>
              <a:rPr lang="zh-CN" altLang="zh-CN"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zh-CN" sz="2000" dirty="0" smtClean="0">
                <a:solidFill>
                  <a:srgbClr val="595959"/>
                </a:solidFill>
                <a:latin typeface="微软雅黑" panose="020B0503020204020204" pitchFamily="34" charset="-122"/>
                <a:ea typeface="微软雅黑" panose="020B0503020204020204" pitchFamily="34" charset="-122"/>
                <a:cs typeface="+mn-ea"/>
              </a:rPr>
              <a:t>在</a:t>
            </a:r>
            <a:r>
              <a:rPr lang="zh-CN" altLang="zh-CN" sz="2000" dirty="0">
                <a:solidFill>
                  <a:srgbClr val="595959"/>
                </a:solidFill>
                <a:latin typeface="微软雅黑" panose="020B0503020204020204" pitchFamily="34" charset="-122"/>
                <a:ea typeface="微软雅黑" panose="020B0503020204020204" pitchFamily="34" charset="-122"/>
                <a:cs typeface="+mn-ea"/>
              </a:rPr>
              <a:t>实例化可变类时，</a:t>
            </a:r>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zh-CN" sz="2000" dirty="0">
                <a:solidFill>
                  <a:srgbClr val="595959"/>
                </a:solidFill>
                <a:latin typeface="微软雅黑" panose="020B0503020204020204" pitchFamily="34" charset="-122"/>
                <a:ea typeface="微软雅黑" panose="020B0503020204020204" pitchFamily="34" charset="-122"/>
                <a:cs typeface="+mn-ea"/>
              </a:rPr>
              <a:t>会寻找与变量值相同的类进行实例化。</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78659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访问控制修饰符</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，能够根据需要为类成员设置合适的访问控制修饰符</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11.2.4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访问控制修饰符</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530815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11.2.4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访问控制修饰符</a:t>
            </a:r>
          </a:p>
        </p:txBody>
      </p:sp>
      <p:sp>
        <p:nvSpPr>
          <p:cNvPr id="2" name="矩形 1"/>
          <p:cNvSpPr/>
          <p:nvPr/>
        </p:nvSpPr>
        <p:spPr>
          <a:xfrm>
            <a:off x="982638" y="1197546"/>
            <a:ext cx="10441160" cy="3016210"/>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中</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，可以通过</a:t>
            </a:r>
            <a:r>
              <a:rPr lang="zh-CN" altLang="en-US" sz="2000" dirty="0">
                <a:solidFill>
                  <a:srgbClr val="1369B2"/>
                </a:solidFill>
                <a:latin typeface="微软雅黑" panose="020B0503020204020204" pitchFamily="34" charset="-122"/>
                <a:ea typeface="微软雅黑" panose="020B0503020204020204" pitchFamily="34" charset="-122"/>
                <a:cs typeface="+mn-ea"/>
              </a:rPr>
              <a:t>访问控制</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修饰符</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来控制类</a:t>
            </a:r>
            <a:r>
              <a:rPr lang="zh-CN" altLang="en-US" sz="2000" dirty="0">
                <a:solidFill>
                  <a:srgbClr val="595959"/>
                </a:solidFill>
                <a:latin typeface="微软雅黑" panose="020B0503020204020204" pitchFamily="34" charset="-122"/>
                <a:ea typeface="微软雅黑" panose="020B0503020204020204" pitchFamily="34" charset="-122"/>
                <a:cs typeface="+mn-ea"/>
              </a:rPr>
              <a:t>中</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的</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属性</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和</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方法</a:t>
            </a:r>
            <a:r>
              <a:rPr lang="zh-CN" altLang="en-US" sz="2000" dirty="0">
                <a:solidFill>
                  <a:srgbClr val="595959"/>
                </a:solidFill>
                <a:latin typeface="微软雅黑" panose="020B0503020204020204" pitchFamily="34" charset="-122"/>
                <a:ea typeface="微软雅黑" panose="020B0503020204020204" pitchFamily="34" charset="-122"/>
                <a:cs typeface="+mn-ea"/>
              </a:rPr>
              <a:t>是否允许被外界</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访问。</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20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访问</a:t>
            </a:r>
            <a:r>
              <a:rPr lang="zh-CN" altLang="en-US" sz="2000" dirty="0">
                <a:solidFill>
                  <a:srgbClr val="595959"/>
                </a:solidFill>
                <a:latin typeface="微软雅黑" panose="020B0503020204020204" pitchFamily="34" charset="-122"/>
                <a:ea typeface="微软雅黑" panose="020B0503020204020204" pitchFamily="34" charset="-122"/>
                <a:cs typeface="+mn-ea"/>
              </a:rPr>
              <a:t>控制修饰符共有</a:t>
            </a:r>
            <a:r>
              <a:rPr lang="en-US" altLang="zh-CN" sz="2000" dirty="0">
                <a:solidFill>
                  <a:srgbClr val="595959"/>
                </a:solidFill>
                <a:latin typeface="微软雅黑" panose="020B0503020204020204" pitchFamily="34" charset="-122"/>
                <a:ea typeface="微软雅黑" panose="020B0503020204020204" pitchFamily="34" charset="-122"/>
                <a:cs typeface="+mn-ea"/>
              </a:rPr>
              <a:t>3</a:t>
            </a:r>
            <a:r>
              <a:rPr lang="zh-CN" altLang="en-US" sz="2000" dirty="0">
                <a:solidFill>
                  <a:srgbClr val="595959"/>
                </a:solidFill>
                <a:latin typeface="微软雅黑" panose="020B0503020204020204" pitchFamily="34" charset="-122"/>
                <a:ea typeface="微软雅黑" panose="020B0503020204020204" pitchFamily="34" charset="-122"/>
                <a:cs typeface="+mn-ea"/>
              </a:rPr>
              <a:t>种，分别</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是：</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smtClean="0">
                <a:solidFill>
                  <a:srgbClr val="1369B2"/>
                </a:solidFill>
                <a:latin typeface="微软雅黑" panose="020B0503020204020204" pitchFamily="34" charset="-122"/>
                <a:ea typeface="微软雅黑" panose="020B0503020204020204" pitchFamily="34" charset="-122"/>
                <a:cs typeface="+mn-ea"/>
              </a:rPr>
              <a:t>public</a:t>
            </a:r>
            <a:r>
              <a:rPr lang="zh-CN" altLang="en-US" sz="2000" dirty="0">
                <a:solidFill>
                  <a:srgbClr val="1369B2"/>
                </a:solidFill>
                <a:latin typeface="微软雅黑" panose="020B0503020204020204" pitchFamily="34" charset="-122"/>
                <a:ea typeface="微软雅黑" panose="020B0503020204020204" pitchFamily="34" charset="-122"/>
                <a:cs typeface="+mn-ea"/>
              </a:rPr>
              <a:t>（公有修饰符</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a:t>
            </a:r>
            <a:endParaRPr lang="en-US" altLang="zh-CN" sz="2000" dirty="0" smtClean="0">
              <a:solidFill>
                <a:srgbClr val="1369B2"/>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smtClean="0">
                <a:solidFill>
                  <a:srgbClr val="1369B2"/>
                </a:solidFill>
                <a:latin typeface="微软雅黑" panose="020B0503020204020204" pitchFamily="34" charset="-122"/>
                <a:ea typeface="微软雅黑" panose="020B0503020204020204" pitchFamily="34" charset="-122"/>
                <a:cs typeface="+mn-ea"/>
              </a:rPr>
              <a:t>protected</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（受保护修饰符）</a:t>
            </a:r>
            <a:endParaRPr lang="en-US" altLang="zh-CN" sz="2000" dirty="0" smtClean="0">
              <a:solidFill>
                <a:srgbClr val="1369B2"/>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smtClean="0">
                <a:solidFill>
                  <a:srgbClr val="1369B2"/>
                </a:solidFill>
                <a:latin typeface="微软雅黑" panose="020B0503020204020204" pitchFamily="34" charset="-122"/>
                <a:ea typeface="微软雅黑" panose="020B0503020204020204" pitchFamily="34" charset="-122"/>
                <a:cs typeface="+mn-ea"/>
              </a:rPr>
              <a:t>private</a:t>
            </a:r>
            <a:r>
              <a:rPr lang="zh-CN" altLang="en-US" sz="2000" dirty="0">
                <a:solidFill>
                  <a:srgbClr val="1369B2"/>
                </a:solidFill>
                <a:latin typeface="微软雅黑" panose="020B0503020204020204" pitchFamily="34" charset="-122"/>
                <a:ea typeface="微软雅黑" panose="020B0503020204020204" pitchFamily="34" charset="-122"/>
                <a:cs typeface="+mn-ea"/>
              </a:rPr>
              <a:t>（私有修饰符）</a:t>
            </a:r>
            <a:endParaRPr lang="zh-CN" altLang="zh-CN" sz="2000" dirty="0">
              <a:solidFill>
                <a:srgbClr val="1369B2"/>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920751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11.2.4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访问控制修饰符</a:t>
            </a:r>
          </a:p>
        </p:txBody>
      </p:sp>
      <p:sp>
        <p:nvSpPr>
          <p:cNvPr id="2" name="矩形 1"/>
          <p:cNvSpPr/>
          <p:nvPr/>
        </p:nvSpPr>
        <p:spPr>
          <a:xfrm>
            <a:off x="1090650" y="1125538"/>
            <a:ext cx="10441160" cy="1015663"/>
          </a:xfrm>
          <a:prstGeom prst="rect">
            <a:avLst/>
          </a:prstGeom>
        </p:spPr>
        <p:txBody>
          <a:bodyPr wrap="squar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在</a:t>
            </a:r>
            <a:r>
              <a:rPr lang="zh-CN" altLang="en-US" sz="2000" dirty="0">
                <a:solidFill>
                  <a:srgbClr val="595959"/>
                </a:solidFill>
                <a:latin typeface="微软雅黑" panose="020B0503020204020204" pitchFamily="34" charset="-122"/>
                <a:ea typeface="微软雅黑" panose="020B0503020204020204" pitchFamily="34" charset="-122"/>
                <a:cs typeface="+mn-ea"/>
              </a:rPr>
              <a:t>定义类时，需要</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为属性</a:t>
            </a:r>
            <a:r>
              <a:rPr lang="zh-CN" altLang="en-US" sz="2000" dirty="0">
                <a:solidFill>
                  <a:srgbClr val="595959"/>
                </a:solidFill>
                <a:latin typeface="微软雅黑" panose="020B0503020204020204" pitchFamily="34" charset="-122"/>
                <a:ea typeface="微软雅黑" panose="020B0503020204020204" pitchFamily="34" charset="-122"/>
                <a:cs typeface="+mn-ea"/>
              </a:rPr>
              <a:t>设置</a:t>
            </a:r>
            <a:r>
              <a:rPr lang="zh-CN" altLang="en-US" sz="2000" dirty="0">
                <a:solidFill>
                  <a:srgbClr val="1369B2"/>
                </a:solidFill>
                <a:latin typeface="微软雅黑" panose="020B0503020204020204" pitchFamily="34" charset="-122"/>
                <a:ea typeface="微软雅黑" panose="020B0503020204020204" pitchFamily="34" charset="-122"/>
                <a:cs typeface="+mn-ea"/>
              </a:rPr>
              <a:t>访问控制修饰符</a:t>
            </a:r>
            <a:r>
              <a:rPr lang="zh-CN" altLang="en-US" sz="2000" dirty="0">
                <a:solidFill>
                  <a:srgbClr val="595959"/>
                </a:solidFill>
                <a:latin typeface="微软雅黑" panose="020B0503020204020204" pitchFamily="34" charset="-122"/>
                <a:ea typeface="微软雅黑" panose="020B0503020204020204" pitchFamily="34" charset="-122"/>
                <a:cs typeface="+mn-ea"/>
              </a:rPr>
              <a:t>，如果没有指定访问控制修饰符</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默认</a:t>
            </a:r>
            <a:r>
              <a:rPr lang="zh-CN" altLang="en-US" sz="2000" dirty="0">
                <a:solidFill>
                  <a:srgbClr val="595959"/>
                </a:solidFill>
                <a:latin typeface="微软雅黑" panose="020B0503020204020204" pitchFamily="34" charset="-122"/>
                <a:ea typeface="微软雅黑" panose="020B0503020204020204" pitchFamily="34" charset="-122"/>
                <a:cs typeface="+mn-ea"/>
              </a:rPr>
              <a:t>为</a:t>
            </a:r>
            <a:r>
              <a:rPr lang="en-US" altLang="zh-CN" sz="2000" dirty="0">
                <a:solidFill>
                  <a:srgbClr val="1369B2"/>
                </a:solidFill>
                <a:latin typeface="微软雅黑" panose="020B0503020204020204" pitchFamily="34" charset="-122"/>
                <a:ea typeface="微软雅黑" panose="020B0503020204020204" pitchFamily="34" charset="-122"/>
                <a:cs typeface="+mn-ea"/>
              </a:rPr>
              <a:t>public</a:t>
            </a:r>
            <a:r>
              <a:rPr lang="zh-CN" altLang="en-US" sz="2000" dirty="0">
                <a:solidFill>
                  <a:srgbClr val="595959"/>
                </a:solidFill>
                <a:latin typeface="微软雅黑" panose="020B0503020204020204" pitchFamily="34" charset="-122"/>
                <a:ea typeface="微软雅黑" panose="020B0503020204020204" pitchFamily="34" charset="-122"/>
                <a:cs typeface="+mn-ea"/>
              </a:rPr>
              <a:t>。</a:t>
            </a:r>
          </a:p>
        </p:txBody>
      </p:sp>
      <p:graphicFrame>
        <p:nvGraphicFramePr>
          <p:cNvPr id="4" name="表格 3">
            <a:extLst>
              <a:ext uri="{FF2B5EF4-FFF2-40B4-BE49-F238E27FC236}">
                <a16:creationId xmlns:a16="http://schemas.microsoft.com/office/drawing/2014/main" id="{B99EB765-3296-4251-958E-B4DE09C9687B}"/>
              </a:ext>
            </a:extLst>
          </p:cNvPr>
          <p:cNvGraphicFramePr>
            <a:graphicFrameLocks noGrp="1"/>
          </p:cNvGraphicFramePr>
          <p:nvPr>
            <p:extLst>
              <p:ext uri="{D42A27DB-BD31-4B8C-83A1-F6EECF244321}">
                <p14:modId xmlns:p14="http://schemas.microsoft.com/office/powerpoint/2010/main" val="999065953"/>
              </p:ext>
            </p:extLst>
          </p:nvPr>
        </p:nvGraphicFramePr>
        <p:xfrm>
          <a:off x="1414686" y="2493658"/>
          <a:ext cx="9073009" cy="2448304"/>
        </p:xfrm>
        <a:graphic>
          <a:graphicData uri="http://schemas.openxmlformats.org/drawingml/2006/table">
            <a:tbl>
              <a:tblPr>
                <a:tableStyleId>{7DF18680-E054-41AD-8BC1-D1AEF772440D}</a:tableStyleId>
              </a:tblPr>
              <a:tblGrid>
                <a:gridCol w="2664296">
                  <a:extLst>
                    <a:ext uri="{9D8B030D-6E8A-4147-A177-3AD203B41FA5}">
                      <a16:colId xmlns:a16="http://schemas.microsoft.com/office/drawing/2014/main" val="4045703550"/>
                    </a:ext>
                  </a:extLst>
                </a:gridCol>
                <a:gridCol w="2232248">
                  <a:extLst>
                    <a:ext uri="{9D8B030D-6E8A-4147-A177-3AD203B41FA5}">
                      <a16:colId xmlns:a16="http://schemas.microsoft.com/office/drawing/2014/main" val="667190424"/>
                    </a:ext>
                  </a:extLst>
                </a:gridCol>
                <a:gridCol w="1944216">
                  <a:extLst>
                    <a:ext uri="{9D8B030D-6E8A-4147-A177-3AD203B41FA5}">
                      <a16:colId xmlns:a16="http://schemas.microsoft.com/office/drawing/2014/main" val="2894395656"/>
                    </a:ext>
                  </a:extLst>
                </a:gridCol>
                <a:gridCol w="2232249">
                  <a:extLst>
                    <a:ext uri="{9D8B030D-6E8A-4147-A177-3AD203B41FA5}">
                      <a16:colId xmlns:a16="http://schemas.microsoft.com/office/drawing/2014/main" val="3758927501"/>
                    </a:ext>
                  </a:extLst>
                </a:gridCol>
              </a:tblGrid>
              <a:tr h="612076">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访问控制修饰符</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a:solidFill>
                            <a:srgbClr val="595959"/>
                          </a:solidFill>
                          <a:effectLst/>
                          <a:latin typeface="微软雅黑" panose="020B0503020204020204" pitchFamily="34" charset="-122"/>
                          <a:ea typeface="微软雅黑" panose="020B0503020204020204" pitchFamily="34" charset="-122"/>
                        </a:rPr>
                        <a:t>同一个类内</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子类</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a:solidFill>
                            <a:srgbClr val="595959"/>
                          </a:solidFill>
                          <a:effectLst/>
                          <a:latin typeface="微软雅黑" panose="020B0503020204020204" pitchFamily="34" charset="-122"/>
                          <a:ea typeface="微软雅黑" panose="020B0503020204020204" pitchFamily="34" charset="-122"/>
                        </a:rPr>
                        <a:t>类外</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0"/>
                  </a:ext>
                </a:extLst>
              </a:tr>
              <a:tr h="612076">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public</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a:t>
                      </a:r>
                    </a:p>
                  </a:txBody>
                  <a:tcPr marL="68580" marR="68580" marT="0" marB="0" anchor="ctr">
                    <a:solidFill>
                      <a:srgbClr val="F2F2F2"/>
                    </a:solidFill>
                  </a:tcPr>
                </a:tc>
                <a:tc>
                  <a:txBody>
                    <a:bodyPr/>
                    <a:lstStyle/>
                    <a:p>
                      <a:pPr algn="ctr">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a:t>
                      </a:r>
                    </a:p>
                  </a:txBody>
                  <a:tcPr marL="68580" marR="68580" marT="0" marB="0" anchor="ctr">
                    <a:solidFill>
                      <a:srgbClr val="F2F2F2"/>
                    </a:solidFill>
                  </a:tcPr>
                </a:tc>
                <a:tc>
                  <a:txBody>
                    <a:bodyPr/>
                    <a:lstStyle/>
                    <a:p>
                      <a:pPr algn="ctr">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a:t>
                      </a:r>
                    </a:p>
                  </a:txBody>
                  <a:tcPr marL="68580" marR="68580" marT="0" marB="0" anchor="ctr">
                    <a:solidFill>
                      <a:srgbClr val="F2F2F2"/>
                    </a:solidFill>
                  </a:tcPr>
                </a:tc>
                <a:extLst>
                  <a:ext uri="{0D108BD9-81ED-4DB2-BD59-A6C34878D82A}">
                    <a16:rowId xmlns:a16="http://schemas.microsoft.com/office/drawing/2014/main" val="10001"/>
                  </a:ext>
                </a:extLst>
              </a:tr>
              <a:tr h="612076">
                <a:tc>
                  <a:txBody>
                    <a:bodyPr/>
                    <a:lstStyle/>
                    <a:p>
                      <a:pPr algn="ctr">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protected</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a:t>
                      </a:r>
                    </a:p>
                  </a:txBody>
                  <a:tcPr marL="68580" marR="68580" marT="0" marB="0" anchor="ctr">
                    <a:solidFill>
                      <a:srgbClr val="F2F2F2"/>
                    </a:solidFill>
                  </a:tcPr>
                </a:tc>
                <a:tc>
                  <a:txBody>
                    <a:bodyPr/>
                    <a:lstStyle/>
                    <a:p>
                      <a:pPr algn="ctr">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a:t>
                      </a:r>
                    </a:p>
                  </a:txBody>
                  <a:tcPr marL="68580" marR="68580" marT="0" marB="0" anchor="ctr">
                    <a:solidFill>
                      <a:srgbClr val="F2F2F2"/>
                    </a:solidFill>
                  </a:tcPr>
                </a:tc>
                <a:tc>
                  <a:txBody>
                    <a:bodyPr/>
                    <a:lstStyle/>
                    <a:p>
                      <a:pPr algn="ctr">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a:t>
                      </a:r>
                    </a:p>
                  </a:txBody>
                  <a:tcPr marL="68580" marR="68580" marT="0" marB="0" anchor="ctr">
                    <a:solidFill>
                      <a:srgbClr val="F2F2F2"/>
                    </a:solidFill>
                  </a:tcPr>
                </a:tc>
                <a:extLst>
                  <a:ext uri="{0D108BD9-81ED-4DB2-BD59-A6C34878D82A}">
                    <a16:rowId xmlns:a16="http://schemas.microsoft.com/office/drawing/2014/main" val="3028633692"/>
                  </a:ext>
                </a:extLst>
              </a:tr>
              <a:tr h="612076">
                <a:tc>
                  <a:txBody>
                    <a:bodyPr/>
                    <a:lstStyle/>
                    <a:p>
                      <a:pPr algn="ctr">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private</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a:t>
                      </a:r>
                    </a:p>
                  </a:txBody>
                  <a:tcPr marL="68580" marR="68580" marT="0" marB="0" anchor="ctr">
                    <a:solidFill>
                      <a:srgbClr val="F2F2F2"/>
                    </a:solidFill>
                  </a:tcPr>
                </a:tc>
                <a:tc>
                  <a:txBody>
                    <a:bodyPr/>
                    <a:lstStyle/>
                    <a:p>
                      <a:pPr algn="ctr">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a:t>
                      </a:r>
                    </a:p>
                  </a:txBody>
                  <a:tcPr marL="68580" marR="68580" marT="0" marB="0" anchor="ctr">
                    <a:solidFill>
                      <a:srgbClr val="F2F2F2"/>
                    </a:solidFill>
                  </a:tcPr>
                </a:tc>
                <a:tc>
                  <a:txBody>
                    <a:bodyPr/>
                    <a:lstStyle/>
                    <a:p>
                      <a:pPr algn="ctr">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a:t>
                      </a:r>
                    </a:p>
                  </a:txBody>
                  <a:tcPr marL="68580" marR="68580" marT="0" marB="0" anchor="ctr">
                    <a:solidFill>
                      <a:srgbClr val="F2F2F2"/>
                    </a:solidFill>
                  </a:tcPr>
                </a:tc>
                <a:extLst>
                  <a:ext uri="{0D108BD9-81ED-4DB2-BD59-A6C34878D82A}">
                    <a16:rowId xmlns:a16="http://schemas.microsoft.com/office/drawing/2014/main" val="2804291551"/>
                  </a:ext>
                </a:extLst>
              </a:tr>
            </a:tbl>
          </a:graphicData>
        </a:graphic>
      </p:graphicFrame>
      <p:sp>
        <p:nvSpPr>
          <p:cNvPr id="5" name="矩形 4"/>
          <p:cNvSpPr/>
          <p:nvPr/>
        </p:nvSpPr>
        <p:spPr>
          <a:xfrm>
            <a:off x="1122085" y="5310148"/>
            <a:ext cx="10441160" cy="499624"/>
          </a:xfrm>
          <a:prstGeom prst="rect">
            <a:avLst/>
          </a:prstGeom>
        </p:spPr>
        <p:txBody>
          <a:bodyPr wrap="squar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“√”表示允许访问，“</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”表示不允许访问。</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2913967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175785"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对象的链式调用</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，能够在程序中实现对象的链式调用</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11.2.5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对象的链式调用</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9495266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056782" y="1720652"/>
            <a:ext cx="10081120" cy="688075"/>
            <a:chOff x="978872" y="1800500"/>
            <a:chExt cx="5673758" cy="515937"/>
          </a:xfrm>
        </p:grpSpPr>
        <p:sp>
          <p:nvSpPr>
            <p:cNvPr id="81" name="Pentagon 3"/>
            <p:cNvSpPr/>
            <p:nvPr/>
          </p:nvSpPr>
          <p:spPr bwMode="auto">
            <a:xfrm>
              <a:off x="978872" y="1800500"/>
              <a:ext cx="5673758"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常见的魔术方法</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，能够说出魔术方法的作用</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5" name="组合 24"/>
          <p:cNvGrpSpPr/>
          <p:nvPr/>
        </p:nvGrpSpPr>
        <p:grpSpPr>
          <a:xfrm>
            <a:off x="1056782" y="2542285"/>
            <a:ext cx="10081120" cy="688075"/>
            <a:chOff x="978872" y="1800500"/>
            <a:chExt cx="5673758" cy="515937"/>
          </a:xfrm>
        </p:grpSpPr>
        <p:sp>
          <p:nvSpPr>
            <p:cNvPr id="26" name="Pentagon 3"/>
            <p:cNvSpPr/>
            <p:nvPr/>
          </p:nvSpPr>
          <p:spPr bwMode="auto">
            <a:xfrm>
              <a:off x="978872" y="1800500"/>
              <a:ext cx="5673758"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构造方法和析构方法的使用</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，能够在程序中正确定义构造方法和析构方法</a:t>
              </a:r>
            </a:p>
          </p:txBody>
        </p:sp>
        <p:sp>
          <p:nvSpPr>
            <p:cNvPr id="27"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8" name="组合 27"/>
          <p:cNvGrpSpPr/>
          <p:nvPr/>
        </p:nvGrpSpPr>
        <p:grpSpPr>
          <a:xfrm>
            <a:off x="1050481" y="3363918"/>
            <a:ext cx="10081120" cy="688075"/>
            <a:chOff x="978872" y="1800500"/>
            <a:chExt cx="5673758" cy="515937"/>
          </a:xfrm>
        </p:grpSpPr>
        <p:sp>
          <p:nvSpPr>
            <p:cNvPr id="29" name="Pentagon 3"/>
            <p:cNvSpPr/>
            <p:nvPr/>
          </p:nvSpPr>
          <p:spPr bwMode="auto">
            <a:xfrm>
              <a:off x="978872" y="1800500"/>
              <a:ext cx="5673758"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类常量和静态成员的定义</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，能够灵活使用类常量和静态成员实现类成员的共享</a:t>
              </a:r>
            </a:p>
          </p:txBody>
        </p:sp>
        <p:sp>
          <p:nvSpPr>
            <p:cNvPr id="30"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31" name="组合 30"/>
          <p:cNvGrpSpPr/>
          <p:nvPr/>
        </p:nvGrpSpPr>
        <p:grpSpPr>
          <a:xfrm>
            <a:off x="1049301" y="4185551"/>
            <a:ext cx="10081120" cy="688075"/>
            <a:chOff x="978872" y="1800500"/>
            <a:chExt cx="5673758" cy="515937"/>
          </a:xfrm>
        </p:grpSpPr>
        <p:sp>
          <p:nvSpPr>
            <p:cNvPr id="32" name="Pentagon 3"/>
            <p:cNvSpPr/>
            <p:nvPr/>
          </p:nvSpPr>
          <p:spPr bwMode="auto">
            <a:xfrm>
              <a:off x="978872" y="1800500"/>
              <a:ext cx="5673758"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面向对象的三大特性</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，能够说出封装、继承和多态的特点</a:t>
              </a:r>
            </a:p>
          </p:txBody>
        </p:sp>
        <p:sp>
          <p:nvSpPr>
            <p:cNvPr id="33"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34" name="组合 33"/>
          <p:cNvGrpSpPr/>
          <p:nvPr/>
        </p:nvGrpSpPr>
        <p:grpSpPr>
          <a:xfrm>
            <a:off x="1048564" y="5007184"/>
            <a:ext cx="10081120" cy="688075"/>
            <a:chOff x="978872" y="1800500"/>
            <a:chExt cx="5673758" cy="515937"/>
          </a:xfrm>
        </p:grpSpPr>
        <p:sp>
          <p:nvSpPr>
            <p:cNvPr id="35" name="Pentagon 3"/>
            <p:cNvSpPr/>
            <p:nvPr/>
          </p:nvSpPr>
          <p:spPr bwMode="auto">
            <a:xfrm>
              <a:off x="978872" y="1800500"/>
              <a:ext cx="5673758"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封装与继承的实现方法</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，能够熟练运用这两个特性设计程序</a:t>
              </a:r>
            </a:p>
          </p:txBody>
        </p:sp>
        <p:sp>
          <p:nvSpPr>
            <p:cNvPr id="36"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27455162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54846" y="2186813"/>
            <a:ext cx="5400600" cy="3763261"/>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11.2.5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对象的链式调用</a:t>
            </a:r>
          </a:p>
        </p:txBody>
      </p:sp>
      <p:sp>
        <p:nvSpPr>
          <p:cNvPr id="2" name="矩形 1"/>
          <p:cNvSpPr/>
          <p:nvPr/>
        </p:nvSpPr>
        <p:spPr>
          <a:xfrm>
            <a:off x="982638" y="1100834"/>
            <a:ext cx="9721080" cy="1015663"/>
          </a:xfrm>
          <a:prstGeom prst="rect">
            <a:avLst/>
          </a:prstGeom>
        </p:spPr>
        <p:txBody>
          <a:bodyPr wrap="squar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当</a:t>
            </a:r>
            <a:r>
              <a:rPr lang="zh-CN" altLang="en-US" sz="2000" dirty="0">
                <a:solidFill>
                  <a:srgbClr val="595959"/>
                </a:solidFill>
                <a:latin typeface="微软雅黑" panose="020B0503020204020204" pitchFamily="34" charset="-122"/>
                <a:ea typeface="微软雅黑" panose="020B0503020204020204" pitchFamily="34" charset="-122"/>
                <a:cs typeface="+mn-ea"/>
              </a:rPr>
              <a:t>一个类</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中方法</a:t>
            </a:r>
            <a:r>
              <a:rPr lang="zh-CN" altLang="en-US" sz="2000" dirty="0">
                <a:solidFill>
                  <a:srgbClr val="595959"/>
                </a:solidFill>
                <a:latin typeface="微软雅黑" panose="020B0503020204020204" pitchFamily="34" charset="-122"/>
                <a:ea typeface="微软雅黑" panose="020B0503020204020204" pitchFamily="34" charset="-122"/>
                <a:cs typeface="+mn-ea"/>
              </a:rPr>
              <a:t>的</a:t>
            </a:r>
            <a:r>
              <a:rPr lang="zh-CN" altLang="en-US" sz="2000" dirty="0">
                <a:solidFill>
                  <a:srgbClr val="1369B2"/>
                </a:solidFill>
                <a:latin typeface="微软雅黑" panose="020B0503020204020204" pitchFamily="34" charset="-122"/>
                <a:ea typeface="微软雅黑" panose="020B0503020204020204" pitchFamily="34" charset="-122"/>
                <a:cs typeface="+mn-ea"/>
              </a:rPr>
              <a:t>返回值是一个对象</a:t>
            </a:r>
            <a:r>
              <a:rPr lang="zh-CN" altLang="en-US" sz="2000" dirty="0">
                <a:solidFill>
                  <a:srgbClr val="595959"/>
                </a:solidFill>
                <a:latin typeface="微软雅黑" panose="020B0503020204020204" pitchFamily="34" charset="-122"/>
                <a:ea typeface="微软雅黑" panose="020B0503020204020204" pitchFamily="34" charset="-122"/>
                <a:cs typeface="+mn-ea"/>
              </a:rPr>
              <a:t>时，可以继续调用其返回的对象中的方法，形成</a:t>
            </a:r>
            <a:r>
              <a:rPr lang="zh-CN" altLang="en-US" sz="2000" dirty="0">
                <a:solidFill>
                  <a:srgbClr val="1369B2"/>
                </a:solidFill>
                <a:latin typeface="微软雅黑" panose="020B0503020204020204" pitchFamily="34" charset="-122"/>
                <a:ea typeface="微软雅黑" panose="020B0503020204020204" pitchFamily="34" charset="-122"/>
                <a:cs typeface="+mn-ea"/>
              </a:rPr>
              <a:t>链式</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调用</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3574926" y="2349675"/>
            <a:ext cx="4248472" cy="3416320"/>
          </a:xfrm>
          <a:prstGeom prst="rect">
            <a:avLst/>
          </a:prstGeom>
        </p:spPr>
        <p:txBody>
          <a:bodyPr wrap="square">
            <a:spAutoFit/>
          </a:bodyPr>
          <a:lstStyle/>
          <a:p>
            <a:pPr indent="266700"/>
            <a:r>
              <a:rPr lang="en-US" altLang="zh-CN" sz="1800" dirty="0" smtClean="0">
                <a:solidFill>
                  <a:srgbClr val="595959"/>
                </a:solidFill>
                <a:latin typeface="微软雅黑" panose="020B0503020204020204" pitchFamily="34" charset="-122"/>
                <a:ea typeface="微软雅黑" panose="020B0503020204020204" pitchFamily="34" charset="-122"/>
                <a:cs typeface="+mn-ea"/>
              </a:rPr>
              <a:t>class </a:t>
            </a:r>
            <a:r>
              <a:rPr lang="en-US" altLang="zh-CN" sz="1800" dirty="0">
                <a:solidFill>
                  <a:srgbClr val="595959"/>
                </a:solidFill>
                <a:latin typeface="微软雅黑" panose="020B0503020204020204" pitchFamily="34" charset="-122"/>
                <a:ea typeface="微软雅黑" panose="020B0503020204020204" pitchFamily="34" charset="-122"/>
                <a:cs typeface="+mn-ea"/>
              </a:rPr>
              <a:t>Dog</a:t>
            </a:r>
          </a:p>
          <a:p>
            <a:pPr indent="266700"/>
            <a:r>
              <a:rPr lang="en-US" altLang="zh-CN" sz="18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indent="266700"/>
            <a:r>
              <a:rPr lang="en-US" altLang="zh-CN" sz="18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1800" dirty="0">
                <a:solidFill>
                  <a:srgbClr val="595959"/>
                </a:solidFill>
                <a:latin typeface="微软雅黑" panose="020B0503020204020204" pitchFamily="34" charset="-122"/>
                <a:ea typeface="微软雅黑" panose="020B0503020204020204" pitchFamily="34" charset="-122"/>
                <a:cs typeface="+mn-ea"/>
              </a:rPr>
              <a:t>public function shout()</a:t>
            </a:r>
          </a:p>
          <a:p>
            <a:pPr indent="266700"/>
            <a:r>
              <a:rPr lang="en-US" altLang="zh-CN" sz="18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indent="266700"/>
            <a:r>
              <a:rPr lang="en-US" altLang="zh-CN" sz="18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1800" dirty="0">
                <a:solidFill>
                  <a:srgbClr val="595959"/>
                </a:solidFill>
                <a:latin typeface="微软雅黑" panose="020B0503020204020204" pitchFamily="34" charset="-122"/>
                <a:ea typeface="微软雅黑" panose="020B0503020204020204" pitchFamily="34" charset="-122"/>
                <a:cs typeface="+mn-ea"/>
              </a:rPr>
              <a:t>return $this;</a:t>
            </a:r>
          </a:p>
          <a:p>
            <a:pPr indent="266700"/>
            <a:r>
              <a:rPr lang="en-US" altLang="zh-CN" sz="18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indent="266700"/>
            <a:r>
              <a:rPr lang="en-US" altLang="zh-CN" sz="18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1800" dirty="0">
                <a:solidFill>
                  <a:srgbClr val="595959"/>
                </a:solidFill>
                <a:latin typeface="微软雅黑" panose="020B0503020204020204" pitchFamily="34" charset="-122"/>
                <a:ea typeface="微软雅黑" panose="020B0503020204020204" pitchFamily="34" charset="-122"/>
                <a:cs typeface="+mn-ea"/>
              </a:rPr>
              <a:t>public function run()</a:t>
            </a:r>
          </a:p>
          <a:p>
            <a:pPr indent="266700"/>
            <a:r>
              <a:rPr lang="en-US" altLang="zh-CN" sz="18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indent="266700"/>
            <a:r>
              <a:rPr lang="en-US" altLang="zh-CN" sz="18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1800" dirty="0">
                <a:solidFill>
                  <a:srgbClr val="595959"/>
                </a:solidFill>
                <a:latin typeface="微软雅黑" panose="020B0503020204020204" pitchFamily="34" charset="-122"/>
                <a:ea typeface="微软雅黑" panose="020B0503020204020204" pitchFamily="34" charset="-122"/>
                <a:cs typeface="+mn-ea"/>
              </a:rPr>
              <a:t>return $this;</a:t>
            </a:r>
          </a:p>
          <a:p>
            <a:pPr indent="266700"/>
            <a:r>
              <a:rPr lang="en-US" altLang="zh-CN" sz="18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indent="266700"/>
            <a:r>
              <a:rPr lang="en-US" altLang="zh-CN" sz="18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indent="266700"/>
            <a:r>
              <a:rPr lang="en-US" altLang="zh-CN" sz="1800" dirty="0" smtClean="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595959"/>
                </a:solidFill>
                <a:latin typeface="微软雅黑" panose="020B0503020204020204" pitchFamily="34" charset="-122"/>
                <a:ea typeface="微软雅黑" panose="020B0503020204020204" pitchFamily="34" charset="-122"/>
                <a:cs typeface="+mn-ea"/>
              </a:rPr>
              <a:t>new Dog())-&gt;shout()-&gt;run();</a:t>
            </a:r>
          </a:p>
        </p:txBody>
      </p:sp>
    </p:spTree>
    <p:extLst>
      <p:ext uri="{BB962C8B-B14F-4D97-AF65-F5344CB8AC3E}">
        <p14:creationId xmlns:p14="http://schemas.microsoft.com/office/powerpoint/2010/main" val="1328619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87973" y="3706568"/>
            <a:ext cx="5175785"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对象的比较</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，能够比较两个对象是否相等</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451728"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11.2.6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对象的</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比较</a:t>
            </a:r>
          </a:p>
        </p:txBody>
      </p:sp>
    </p:spTree>
    <p:extLst>
      <p:ext uri="{BB962C8B-B14F-4D97-AF65-F5344CB8AC3E}">
        <p14:creationId xmlns:p14="http://schemas.microsoft.com/office/powerpoint/2010/main" val="526722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070870" y="3737539"/>
            <a:ext cx="5688632" cy="1008112"/>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11.2.6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对象的比较</a:t>
            </a:r>
          </a:p>
        </p:txBody>
      </p:sp>
      <p:sp>
        <p:nvSpPr>
          <p:cNvPr id="2" name="矩形 1"/>
          <p:cNvSpPr/>
          <p:nvPr/>
        </p:nvSpPr>
        <p:spPr>
          <a:xfrm>
            <a:off x="907087" y="860185"/>
            <a:ext cx="10657184" cy="1785104"/>
          </a:xfrm>
          <a:prstGeom prst="rect">
            <a:avLst/>
          </a:prstGeom>
        </p:spPr>
        <p:txBody>
          <a:bodyPr wrap="square">
            <a:spAutoFit/>
          </a:bodyPr>
          <a:lstStyle/>
          <a:p>
            <a:pPr>
              <a:lnSpc>
                <a:spcPct val="250000"/>
              </a:lnSpc>
            </a:pPr>
            <a:r>
              <a:rPr lang="zh-CN" altLang="en-US" sz="2000" dirty="0" smtClean="0">
                <a:solidFill>
                  <a:srgbClr val="1369B2"/>
                </a:solidFill>
                <a:latin typeface="微软雅黑" panose="020B0503020204020204" pitchFamily="34" charset="-122"/>
                <a:ea typeface="微软雅黑" panose="020B0503020204020204" pitchFamily="34" charset="-122"/>
                <a:cs typeface="+mn-ea"/>
              </a:rPr>
              <a:t>比较</a:t>
            </a:r>
            <a:r>
              <a:rPr lang="zh-CN" altLang="en-US" sz="2000" dirty="0">
                <a:solidFill>
                  <a:srgbClr val="1369B2"/>
                </a:solidFill>
                <a:latin typeface="微软雅黑" panose="020B0503020204020204" pitchFamily="34" charset="-122"/>
                <a:ea typeface="微软雅黑" panose="020B0503020204020204" pitchFamily="34" charset="-122"/>
                <a:cs typeface="+mn-ea"/>
              </a:rPr>
              <a:t>两个对象是否相等</a:t>
            </a:r>
            <a:r>
              <a:rPr lang="zh-CN" altLang="en-US" sz="2000" dirty="0">
                <a:solidFill>
                  <a:srgbClr val="595959"/>
                </a:solidFill>
                <a:latin typeface="微软雅黑" panose="020B0503020204020204" pitchFamily="34" charset="-122"/>
                <a:ea typeface="微软雅黑" panose="020B0503020204020204" pitchFamily="34" charset="-122"/>
                <a:cs typeface="+mn-ea"/>
              </a:rPr>
              <a:t>，可以使用比较运算符“</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或</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 </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要求两个对象是</a:t>
            </a:r>
            <a:r>
              <a:rPr lang="zh-CN" altLang="en-US" sz="2000" dirty="0">
                <a:solidFill>
                  <a:srgbClr val="595959"/>
                </a:solidFill>
                <a:latin typeface="微软雅黑" panose="020B0503020204020204" pitchFamily="34" charset="-122"/>
                <a:ea typeface="微软雅黑" panose="020B0503020204020204" pitchFamily="34" charset="-122"/>
                <a:cs typeface="+mn-ea"/>
              </a:rPr>
              <a:t>同一个类的实例，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且两个对象属性</a:t>
            </a:r>
            <a:r>
              <a:rPr lang="zh-CN" altLang="en-US" sz="2000" dirty="0">
                <a:solidFill>
                  <a:srgbClr val="595959"/>
                </a:solidFill>
                <a:latin typeface="微软雅黑" panose="020B0503020204020204" pitchFamily="34" charset="-122"/>
                <a:ea typeface="微软雅黑" panose="020B0503020204020204" pitchFamily="34" charset="-122"/>
                <a:cs typeface="+mn-ea"/>
              </a:rPr>
              <a:t>和属性值</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相等</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 要求两个变量引用同一个对象。</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910630" y="3110404"/>
            <a:ext cx="10297144" cy="400110"/>
          </a:xfrm>
          <a:prstGeom prst="rect">
            <a:avLst/>
          </a:prstGeom>
        </p:spPr>
        <p:txBody>
          <a:bodyPr wrap="square">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还提供了</a:t>
            </a:r>
            <a:r>
              <a:rPr lang="en-US" altLang="zh-CN" sz="2000" dirty="0" err="1">
                <a:solidFill>
                  <a:srgbClr val="1369B2"/>
                </a:solidFill>
                <a:latin typeface="微软雅黑" panose="020B0503020204020204" pitchFamily="34" charset="-122"/>
                <a:ea typeface="微软雅黑" panose="020B0503020204020204" pitchFamily="34" charset="-122"/>
                <a:cs typeface="+mn-ea"/>
              </a:rPr>
              <a:t>instanceof</a:t>
            </a:r>
            <a:r>
              <a:rPr lang="zh-CN" altLang="en-US" sz="2000" dirty="0">
                <a:solidFill>
                  <a:srgbClr val="1369B2"/>
                </a:solidFill>
                <a:latin typeface="微软雅黑" panose="020B0503020204020204" pitchFamily="34" charset="-122"/>
                <a:ea typeface="微软雅黑" panose="020B0503020204020204" pitchFamily="34" charset="-122"/>
                <a:cs typeface="+mn-ea"/>
              </a:rPr>
              <a:t>关键字</a:t>
            </a:r>
            <a:r>
              <a:rPr lang="zh-CN" altLang="en-US" sz="2000" dirty="0">
                <a:solidFill>
                  <a:srgbClr val="595959"/>
                </a:solidFill>
                <a:latin typeface="微软雅黑" panose="020B0503020204020204" pitchFamily="34" charset="-122"/>
                <a:ea typeface="微软雅黑" panose="020B0503020204020204" pitchFamily="34" charset="-122"/>
                <a:cs typeface="+mn-ea"/>
              </a:rPr>
              <a:t>判断对象是否是某个类的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实例，返回布尔值。</a:t>
            </a:r>
          </a:p>
        </p:txBody>
      </p:sp>
      <p:sp>
        <p:nvSpPr>
          <p:cNvPr id="3" name="矩形 2"/>
          <p:cNvSpPr/>
          <p:nvPr/>
        </p:nvSpPr>
        <p:spPr>
          <a:xfrm>
            <a:off x="3790950" y="3975629"/>
            <a:ext cx="5832648" cy="553998"/>
          </a:xfrm>
          <a:prstGeom prst="rect">
            <a:avLst/>
          </a:prstGeom>
        </p:spPr>
        <p:txBody>
          <a:bodyPr wrap="square">
            <a:spAutoFit/>
          </a:bodyPr>
          <a:lstStyle/>
          <a:p>
            <a:pPr indent="266700">
              <a:lnSpc>
                <a:spcPct val="150000"/>
              </a:lnSpc>
            </a:pP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对象名</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2000" dirty="0" err="1">
                <a:solidFill>
                  <a:srgbClr val="595959"/>
                </a:solidFill>
                <a:latin typeface="微软雅黑" panose="020B0503020204020204" pitchFamily="34" charset="-122"/>
                <a:ea typeface="微软雅黑" panose="020B0503020204020204" pitchFamily="34" charset="-122"/>
                <a:cs typeface="+mn-ea"/>
              </a:rPr>
              <a:t>instanceof</a:t>
            </a: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类名</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4971977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对象的浅复制和克隆</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，能够正确实现浅复制和克隆</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11.2.7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对象的浅复制和克隆</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6012119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11.2.7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对象的浅复制和克隆</a:t>
            </a:r>
          </a:p>
        </p:txBody>
      </p:sp>
      <p:sp>
        <p:nvSpPr>
          <p:cNvPr id="2" name="矩形 1"/>
          <p:cNvSpPr/>
          <p:nvPr/>
        </p:nvSpPr>
        <p:spPr>
          <a:xfrm>
            <a:off x="982638" y="1533193"/>
            <a:ext cx="10513168" cy="2400657"/>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PHP</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中</a:t>
            </a:r>
            <a:r>
              <a:rPr lang="zh-CN" altLang="en-US" sz="2000" dirty="0">
                <a:solidFill>
                  <a:srgbClr val="595959"/>
                </a:solidFill>
                <a:latin typeface="微软雅黑" panose="020B0503020204020204" pitchFamily="34" charset="-122"/>
                <a:ea typeface="微软雅黑" panose="020B0503020204020204" pitchFamily="34" charset="-122"/>
                <a:cs typeface="+mn-ea"/>
              </a:rPr>
              <a:t>，对象的赋值类似变量的引用赋值，对象的赋值操作仅实现</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了两个变量引用同一个对象，并不会复制出一个新的对象，</a:t>
            </a:r>
            <a:r>
              <a:rPr lang="zh-CN" altLang="en-US" sz="2000" dirty="0">
                <a:solidFill>
                  <a:srgbClr val="595959"/>
                </a:solidFill>
                <a:latin typeface="微软雅黑" panose="020B0503020204020204" pitchFamily="34" charset="-122"/>
                <a:ea typeface="微软雅黑" panose="020B0503020204020204" pitchFamily="34" charset="-122"/>
                <a:cs typeface="+mn-ea"/>
              </a:rPr>
              <a:t>这种操作</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称为</a:t>
            </a:r>
            <a:r>
              <a:rPr lang="zh-CN" altLang="en-US" sz="2000" dirty="0">
                <a:solidFill>
                  <a:srgbClr val="1369B2"/>
                </a:solidFill>
                <a:latin typeface="微软雅黑" panose="020B0503020204020204" pitchFamily="34" charset="-122"/>
                <a:ea typeface="微软雅黑" panose="020B0503020204020204" pitchFamily="34" charset="-122"/>
                <a:cs typeface="+mn-ea"/>
              </a:rPr>
              <a:t>浅复制</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Shallow Copy</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indent="266700">
              <a:lnSpc>
                <a:spcPct val="150000"/>
              </a:lnSpc>
            </a:pPr>
            <a:endParaRPr lang="zh-CN" altLang="en-US"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要想获取多个相同的对象，并且其中一个对象的成员发生改变不会影响其他对象的成员，这就需要</a:t>
            </a:r>
            <a:r>
              <a:rPr lang="zh-CN" altLang="en-US" sz="2000" dirty="0">
                <a:solidFill>
                  <a:srgbClr val="1369B2"/>
                </a:solidFill>
                <a:latin typeface="微软雅黑" panose="020B0503020204020204" pitchFamily="34" charset="-122"/>
                <a:ea typeface="微软雅黑" panose="020B0503020204020204" pitchFamily="34" charset="-122"/>
                <a:cs typeface="+mn-ea"/>
              </a:rPr>
              <a:t>克隆对象</a:t>
            </a:r>
            <a:r>
              <a:rPr lang="zh-CN" altLang="en-US" sz="2000" dirty="0">
                <a:solidFill>
                  <a:srgbClr val="595959"/>
                </a:solidFill>
                <a:latin typeface="微软雅黑" panose="020B0503020204020204" pitchFamily="34" charset="-122"/>
                <a:ea typeface="微软雅黑" panose="020B0503020204020204" pitchFamily="34" charset="-122"/>
                <a:cs typeface="+mn-ea"/>
              </a:rPr>
              <a:t>，克隆对象使用</a:t>
            </a:r>
            <a:r>
              <a:rPr lang="en-US" altLang="zh-CN" sz="2000" dirty="0">
                <a:solidFill>
                  <a:srgbClr val="1369B2"/>
                </a:solidFill>
                <a:latin typeface="微软雅黑" panose="020B0503020204020204" pitchFamily="34" charset="-122"/>
                <a:ea typeface="微软雅黑" panose="020B0503020204020204" pitchFamily="34" charset="-122"/>
                <a:cs typeface="+mn-ea"/>
              </a:rPr>
              <a:t>clone</a:t>
            </a:r>
            <a:r>
              <a:rPr lang="zh-CN" altLang="en-US" sz="2000" dirty="0">
                <a:solidFill>
                  <a:srgbClr val="1369B2"/>
                </a:solidFill>
                <a:latin typeface="微软雅黑" panose="020B0503020204020204" pitchFamily="34" charset="-122"/>
                <a:ea typeface="微软雅黑" panose="020B0503020204020204" pitchFamily="34" charset="-122"/>
                <a:cs typeface="+mn-ea"/>
              </a:rPr>
              <a:t>关键字</a:t>
            </a:r>
            <a:r>
              <a:rPr lang="zh-CN" altLang="en-US" sz="2000" dirty="0">
                <a:solidFill>
                  <a:srgbClr val="595959"/>
                </a:solidFill>
                <a:latin typeface="微软雅黑" panose="020B0503020204020204" pitchFamily="34" charset="-122"/>
                <a:ea typeface="微软雅黑" panose="020B0503020204020204" pitchFamily="34" charset="-122"/>
                <a:cs typeface="+mn-ea"/>
              </a:rPr>
              <a:t>实现。</a:t>
            </a:r>
          </a:p>
        </p:txBody>
      </p:sp>
    </p:spTree>
    <p:extLst>
      <p:ext uri="{BB962C8B-B14F-4D97-AF65-F5344CB8AC3E}">
        <p14:creationId xmlns:p14="http://schemas.microsoft.com/office/powerpoint/2010/main" val="3513469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l">
              <a:buClrTx/>
              <a:buSzTx/>
              <a:buFontTx/>
            </a:pP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mn-lt"/>
              </a:rPr>
              <a:t>魔术方法</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1386922" y="2941972"/>
            <a:ext cx="1734820" cy="923330"/>
          </a:xfrm>
          <a:prstGeom prst="rect">
            <a:avLst/>
          </a:prstGeom>
          <a:noFill/>
        </p:spPr>
        <p:txBody>
          <a:bodyPr wrap="square" lIns="91443" tIns="45720" rIns="91443" bIns="45720" rtlCol="0">
            <a:spAutoFit/>
          </a:bodyPr>
          <a:lstStyle/>
          <a:p>
            <a:r>
              <a:rPr lang="en-US" altLang="en-GB" sz="5400" b="1" dirty="0" smtClean="0">
                <a:solidFill>
                  <a:srgbClr val="FAFAFA"/>
                </a:solidFill>
                <a:latin typeface="微软雅黑" panose="020B0503020204020204" pitchFamily="34" charset="-122"/>
                <a:ea typeface="微软雅黑" panose="020B0503020204020204" pitchFamily="34" charset="-122"/>
                <a:cs typeface="+mn-ea"/>
                <a:sym typeface="+mn-lt"/>
              </a:rPr>
              <a:t>11.3</a:t>
            </a:r>
            <a:endParaRPr lang="en-US" altLang="en-GB" sz="54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1984176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常见的魔术方法</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，能够说出这些魔术方法的作用</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11.3.1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常见的魔术方法</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6439279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11.3.1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常见的魔术方法</a:t>
            </a:r>
          </a:p>
        </p:txBody>
      </p:sp>
      <p:sp>
        <p:nvSpPr>
          <p:cNvPr id="2" name="矩形 1"/>
          <p:cNvSpPr/>
          <p:nvPr/>
        </p:nvSpPr>
        <p:spPr>
          <a:xfrm>
            <a:off x="694606" y="1125538"/>
            <a:ext cx="10297144" cy="400110"/>
          </a:xfrm>
          <a:prstGeom prst="rect">
            <a:avLst/>
          </a:prstGeom>
        </p:spPr>
        <p:txBody>
          <a:bodyPr wrap="square">
            <a:spAutoFit/>
          </a:bodyPr>
          <a:lstStyle/>
          <a:p>
            <a:pPr indent="266700"/>
            <a:r>
              <a:rPr lang="en-US" altLang="zh-CN" sz="2000" dirty="0" smtClean="0">
                <a:solidFill>
                  <a:srgbClr val="595959"/>
                </a:solidFill>
                <a:latin typeface="微软雅黑" panose="020B0503020204020204" pitchFamily="34" charset="-122"/>
                <a:ea typeface="微软雅黑" panose="020B0503020204020204" pitchFamily="34" charset="-122"/>
                <a:cs typeface="+mn-ea"/>
              </a:rPr>
              <a:t>PHP</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常用的</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魔术方法</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如下。</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4" name="表格 3">
            <a:extLst>
              <a:ext uri="{FF2B5EF4-FFF2-40B4-BE49-F238E27FC236}">
                <a16:creationId xmlns:a16="http://schemas.microsoft.com/office/drawing/2014/main" id="{B99EB765-3296-4251-958E-B4DE09C9687B}"/>
              </a:ext>
            </a:extLst>
          </p:cNvPr>
          <p:cNvGraphicFramePr>
            <a:graphicFrameLocks noGrp="1"/>
          </p:cNvGraphicFramePr>
          <p:nvPr>
            <p:extLst>
              <p:ext uri="{D42A27DB-BD31-4B8C-83A1-F6EECF244321}">
                <p14:modId xmlns:p14="http://schemas.microsoft.com/office/powerpoint/2010/main" val="3925081276"/>
              </p:ext>
            </p:extLst>
          </p:nvPr>
        </p:nvGraphicFramePr>
        <p:xfrm>
          <a:off x="1270670" y="1878105"/>
          <a:ext cx="9416012" cy="3672410"/>
        </p:xfrm>
        <a:graphic>
          <a:graphicData uri="http://schemas.openxmlformats.org/drawingml/2006/table">
            <a:tbl>
              <a:tblPr>
                <a:tableStyleId>{7DF18680-E054-41AD-8BC1-D1AEF772440D}</a:tableStyleId>
              </a:tblPr>
              <a:tblGrid>
                <a:gridCol w="1656184">
                  <a:extLst>
                    <a:ext uri="{9D8B030D-6E8A-4147-A177-3AD203B41FA5}">
                      <a16:colId xmlns:a16="http://schemas.microsoft.com/office/drawing/2014/main" val="4045703550"/>
                    </a:ext>
                  </a:extLst>
                </a:gridCol>
                <a:gridCol w="7759828">
                  <a:extLst>
                    <a:ext uri="{9D8B030D-6E8A-4147-A177-3AD203B41FA5}">
                      <a16:colId xmlns:a16="http://schemas.microsoft.com/office/drawing/2014/main" val="667190424"/>
                    </a:ext>
                  </a:extLst>
                </a:gridCol>
              </a:tblGrid>
              <a:tr h="524630">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魔术方法</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a:solidFill>
                            <a:srgbClr val="595959"/>
                          </a:solidFill>
                          <a:effectLst/>
                          <a:latin typeface="微软雅黑" panose="020B0503020204020204" pitchFamily="34" charset="-122"/>
                          <a:ea typeface="微软雅黑" panose="020B0503020204020204" pitchFamily="34" charset="-122"/>
                        </a:rPr>
                        <a:t>描述</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0"/>
                  </a:ext>
                </a:extLst>
              </a:tr>
              <a:tr h="524630">
                <a:tc>
                  <a:txBody>
                    <a:bodyPr/>
                    <a:lstStyle/>
                    <a:p>
                      <a:pPr algn="l">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__get()</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当调用一个未定义或无权访问的属性时自动调用此方法</a:t>
                      </a:r>
                    </a:p>
                  </a:txBody>
                  <a:tcPr marL="68580" marR="68580" marT="0" marB="0" anchor="ctr">
                    <a:solidFill>
                      <a:srgbClr val="F2F2F2"/>
                    </a:solidFill>
                  </a:tcPr>
                </a:tc>
                <a:extLst>
                  <a:ext uri="{0D108BD9-81ED-4DB2-BD59-A6C34878D82A}">
                    <a16:rowId xmlns:a16="http://schemas.microsoft.com/office/drawing/2014/main" val="3958743465"/>
                  </a:ext>
                </a:extLst>
              </a:tr>
              <a:tr h="524630">
                <a:tc>
                  <a:txBody>
                    <a:bodyPr/>
                    <a:lstStyle/>
                    <a:p>
                      <a:pPr algn="l">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__set()</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给一个未定义或无权访问的属性赋值时自动调用此方法</a:t>
                      </a:r>
                    </a:p>
                  </a:txBody>
                  <a:tcPr marL="68580" marR="68580" marT="0" marB="0" anchor="ctr">
                    <a:solidFill>
                      <a:srgbClr val="F2F2F2"/>
                    </a:solidFill>
                  </a:tcPr>
                </a:tc>
                <a:extLst>
                  <a:ext uri="{0D108BD9-81ED-4DB2-BD59-A6C34878D82A}">
                    <a16:rowId xmlns:a16="http://schemas.microsoft.com/office/drawing/2014/main" val="1714808838"/>
                  </a:ext>
                </a:extLst>
              </a:tr>
              <a:tr h="524630">
                <a:tc>
                  <a:txBody>
                    <a:bodyPr/>
                    <a:lstStyle/>
                    <a:p>
                      <a:pPr algn="l">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__</a:t>
                      </a:r>
                      <a:r>
                        <a:rPr lang="en-US" sz="1600" kern="100" dirty="0" err="1">
                          <a:solidFill>
                            <a:srgbClr val="595959"/>
                          </a:solidFill>
                          <a:effectLst/>
                          <a:latin typeface="微软雅黑" panose="020B0503020204020204" pitchFamily="34" charset="-122"/>
                          <a:ea typeface="微软雅黑" panose="020B0503020204020204" pitchFamily="34" charset="-122"/>
                        </a:rPr>
                        <a:t>isset</a:t>
                      </a:r>
                      <a:r>
                        <a:rPr lang="en-US" sz="1600" kern="100" dirty="0">
                          <a:solidFill>
                            <a:srgbClr val="595959"/>
                          </a:solidFill>
                          <a:effectLst/>
                          <a:latin typeface="微软雅黑" panose="020B0503020204020204" pitchFamily="34" charset="-122"/>
                          <a:ea typeface="微软雅黑" panose="020B0503020204020204" pitchFamily="34" charset="-122"/>
                        </a:rPr>
                        <a:t>()</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当在一个未定义或无权访问的属性上执行</a:t>
                      </a:r>
                      <a:r>
                        <a:rPr lang="en-US" sz="1600" kern="100" dirty="0" err="1">
                          <a:solidFill>
                            <a:srgbClr val="595959"/>
                          </a:solidFill>
                          <a:effectLst/>
                          <a:latin typeface="微软雅黑" panose="020B0503020204020204" pitchFamily="34" charset="-122"/>
                          <a:ea typeface="微软雅黑" panose="020B0503020204020204" pitchFamily="34" charset="-122"/>
                        </a:rPr>
                        <a:t>isset</a:t>
                      </a:r>
                      <a:r>
                        <a:rPr lang="en-US" sz="1600" kern="100" dirty="0">
                          <a:solidFill>
                            <a:srgbClr val="595959"/>
                          </a:solidFill>
                          <a:effectLst/>
                          <a:latin typeface="微软雅黑" panose="020B0503020204020204" pitchFamily="34" charset="-122"/>
                          <a:ea typeface="微软雅黑" panose="020B0503020204020204" pitchFamily="34" charset="-122"/>
                        </a:rPr>
                        <a:t>()</a:t>
                      </a:r>
                      <a:r>
                        <a:rPr lang="zh-CN" sz="1600" kern="100" dirty="0">
                          <a:solidFill>
                            <a:srgbClr val="595959"/>
                          </a:solidFill>
                          <a:effectLst/>
                          <a:latin typeface="微软雅黑" panose="020B0503020204020204" pitchFamily="34" charset="-122"/>
                          <a:ea typeface="微软雅黑" panose="020B0503020204020204" pitchFamily="34" charset="-122"/>
                        </a:rPr>
                        <a:t>操作时调用此方法</a:t>
                      </a:r>
                    </a:p>
                  </a:txBody>
                  <a:tcPr marL="68580" marR="68580" marT="0" marB="0" anchor="ctr">
                    <a:solidFill>
                      <a:srgbClr val="F2F2F2"/>
                    </a:solidFill>
                  </a:tcPr>
                </a:tc>
                <a:extLst>
                  <a:ext uri="{0D108BD9-81ED-4DB2-BD59-A6C34878D82A}">
                    <a16:rowId xmlns:a16="http://schemas.microsoft.com/office/drawing/2014/main" val="2990475258"/>
                  </a:ext>
                </a:extLst>
              </a:tr>
              <a:tr h="524630">
                <a:tc>
                  <a:txBody>
                    <a:bodyPr/>
                    <a:lstStyle/>
                    <a:p>
                      <a:pPr algn="l">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__unset()</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当在一个未定义或无权访问的属性上执行</a:t>
                      </a:r>
                      <a:r>
                        <a:rPr lang="en-US" sz="1600" kern="100">
                          <a:solidFill>
                            <a:srgbClr val="595959"/>
                          </a:solidFill>
                          <a:effectLst/>
                          <a:latin typeface="微软雅黑" panose="020B0503020204020204" pitchFamily="34" charset="-122"/>
                          <a:ea typeface="微软雅黑" panose="020B0503020204020204" pitchFamily="34" charset="-122"/>
                        </a:rPr>
                        <a:t>unset()</a:t>
                      </a:r>
                      <a:r>
                        <a:rPr lang="zh-CN" sz="1600" kern="100">
                          <a:solidFill>
                            <a:srgbClr val="595959"/>
                          </a:solidFill>
                          <a:effectLst/>
                          <a:latin typeface="微软雅黑" panose="020B0503020204020204" pitchFamily="34" charset="-122"/>
                          <a:ea typeface="微软雅黑" panose="020B0503020204020204" pitchFamily="34" charset="-122"/>
                        </a:rPr>
                        <a:t>操作时调用此方法</a:t>
                      </a:r>
                    </a:p>
                  </a:txBody>
                  <a:tcPr marL="68580" marR="68580" marT="0" marB="0" anchor="ctr">
                    <a:solidFill>
                      <a:srgbClr val="F2F2F2"/>
                    </a:solidFill>
                  </a:tcPr>
                </a:tc>
                <a:extLst>
                  <a:ext uri="{0D108BD9-81ED-4DB2-BD59-A6C34878D82A}">
                    <a16:rowId xmlns:a16="http://schemas.microsoft.com/office/drawing/2014/main" val="2995687260"/>
                  </a:ext>
                </a:extLst>
              </a:tr>
              <a:tr h="524630">
                <a:tc>
                  <a:txBody>
                    <a:bodyPr/>
                    <a:lstStyle/>
                    <a:p>
                      <a:pPr algn="l">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__construct()</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构造方法，当一个对象被创建时调用此方法</a:t>
                      </a:r>
                    </a:p>
                  </a:txBody>
                  <a:tcPr marL="68580" marR="68580" marT="0" marB="0" anchor="ctr">
                    <a:solidFill>
                      <a:srgbClr val="F2F2F2"/>
                    </a:solidFill>
                  </a:tcPr>
                </a:tc>
                <a:extLst>
                  <a:ext uri="{0D108BD9-81ED-4DB2-BD59-A6C34878D82A}">
                    <a16:rowId xmlns:a16="http://schemas.microsoft.com/office/drawing/2014/main" val="1363100230"/>
                  </a:ext>
                </a:extLst>
              </a:tr>
              <a:tr h="524630">
                <a:tc>
                  <a:txBody>
                    <a:bodyPr/>
                    <a:lstStyle/>
                    <a:p>
                      <a:pPr algn="l">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__destruct()</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析构方法，在对象被</a:t>
                      </a:r>
                      <a:r>
                        <a:rPr lang="zh-CN" sz="1600" kern="100" dirty="0" smtClean="0">
                          <a:solidFill>
                            <a:srgbClr val="595959"/>
                          </a:solidFill>
                          <a:effectLst/>
                          <a:latin typeface="微软雅黑" panose="020B0503020204020204" pitchFamily="34" charset="-122"/>
                          <a:ea typeface="微软雅黑" panose="020B0503020204020204" pitchFamily="34" charset="-122"/>
                        </a:rPr>
                        <a:t>销毁（从</a:t>
                      </a:r>
                      <a:r>
                        <a:rPr lang="zh-CN" sz="1600" kern="100" dirty="0">
                          <a:solidFill>
                            <a:srgbClr val="595959"/>
                          </a:solidFill>
                          <a:effectLst/>
                          <a:latin typeface="微软雅黑" panose="020B0503020204020204" pitchFamily="34" charset="-122"/>
                          <a:ea typeface="微软雅黑" panose="020B0503020204020204" pitchFamily="34" charset="-122"/>
                        </a:rPr>
                        <a:t>内存中</a:t>
                      </a:r>
                      <a:r>
                        <a:rPr lang="zh-CN" sz="1600" kern="100" dirty="0" smtClean="0">
                          <a:solidFill>
                            <a:srgbClr val="595959"/>
                          </a:solidFill>
                          <a:effectLst/>
                          <a:latin typeface="微软雅黑" panose="020B0503020204020204" pitchFamily="34" charset="-122"/>
                          <a:ea typeface="微软雅黑" panose="020B0503020204020204" pitchFamily="34" charset="-122"/>
                        </a:rPr>
                        <a:t>清除）</a:t>
                      </a:r>
                      <a:r>
                        <a:rPr lang="zh-CN" altLang="zh-CN" sz="1600" kern="100" dirty="0" smtClean="0">
                          <a:solidFill>
                            <a:srgbClr val="595959"/>
                          </a:solidFill>
                          <a:effectLst/>
                          <a:latin typeface="微软雅黑" panose="020B0503020204020204" pitchFamily="34" charset="-122"/>
                          <a:ea typeface="微软雅黑" panose="020B0503020204020204" pitchFamily="34" charset="-122"/>
                        </a:rPr>
                        <a:t>前</a:t>
                      </a:r>
                      <a:r>
                        <a:rPr lang="zh-CN" sz="1600" kern="100" dirty="0" smtClean="0">
                          <a:solidFill>
                            <a:srgbClr val="595959"/>
                          </a:solidFill>
                          <a:effectLst/>
                          <a:latin typeface="微软雅黑" panose="020B0503020204020204" pitchFamily="34" charset="-122"/>
                          <a:ea typeface="微软雅黑" panose="020B0503020204020204" pitchFamily="34" charset="-122"/>
                        </a:rPr>
                        <a:t>调用</a:t>
                      </a:r>
                      <a:r>
                        <a:rPr lang="zh-CN" sz="1600" kern="100" dirty="0">
                          <a:solidFill>
                            <a:srgbClr val="595959"/>
                          </a:solidFill>
                          <a:effectLst/>
                          <a:latin typeface="微软雅黑" panose="020B0503020204020204" pitchFamily="34" charset="-122"/>
                          <a:ea typeface="微软雅黑" panose="020B0503020204020204" pitchFamily="34" charset="-122"/>
                        </a:rPr>
                        <a:t>此方法</a:t>
                      </a:r>
                    </a:p>
                  </a:txBody>
                  <a:tcPr marL="68580" marR="68580" marT="0" marB="0" anchor="ctr">
                    <a:solidFill>
                      <a:srgbClr val="F2F2F2"/>
                    </a:solidFill>
                  </a:tcPr>
                </a:tc>
                <a:extLst>
                  <a:ext uri="{0D108BD9-81ED-4DB2-BD59-A6C34878D82A}">
                    <a16:rowId xmlns:a16="http://schemas.microsoft.com/office/drawing/2014/main" val="2281116530"/>
                  </a:ext>
                </a:extLst>
              </a:tr>
            </a:tbl>
          </a:graphicData>
        </a:graphic>
      </p:graphicFrame>
    </p:spTree>
    <p:extLst>
      <p:ext uri="{BB962C8B-B14F-4D97-AF65-F5344CB8AC3E}">
        <p14:creationId xmlns:p14="http://schemas.microsoft.com/office/powerpoint/2010/main" val="13181749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11.3.1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常见的魔术方法</a:t>
            </a:r>
          </a:p>
        </p:txBody>
      </p:sp>
      <p:sp>
        <p:nvSpPr>
          <p:cNvPr id="2" name="矩形 1"/>
          <p:cNvSpPr/>
          <p:nvPr/>
        </p:nvSpPr>
        <p:spPr>
          <a:xfrm>
            <a:off x="694606" y="1125538"/>
            <a:ext cx="10297144" cy="400110"/>
          </a:xfrm>
          <a:prstGeom prst="rect">
            <a:avLst/>
          </a:prstGeom>
        </p:spPr>
        <p:txBody>
          <a:bodyPr wrap="square">
            <a:spAutoFit/>
          </a:bodyPr>
          <a:lstStyle/>
          <a:p>
            <a:pPr indent="266700"/>
            <a:r>
              <a:rPr lang="en-US" altLang="zh-CN" sz="2000" dirty="0" smtClean="0">
                <a:solidFill>
                  <a:srgbClr val="595959"/>
                </a:solidFill>
                <a:latin typeface="微软雅黑" panose="020B0503020204020204" pitchFamily="34" charset="-122"/>
                <a:ea typeface="微软雅黑" panose="020B0503020204020204" pitchFamily="34" charset="-122"/>
                <a:cs typeface="+mn-ea"/>
              </a:rPr>
              <a:t>PHP</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常用的</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魔术方法</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如下。</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graphicFrame>
        <p:nvGraphicFramePr>
          <p:cNvPr id="4" name="表格 3">
            <a:extLst>
              <a:ext uri="{FF2B5EF4-FFF2-40B4-BE49-F238E27FC236}">
                <a16:creationId xmlns:a16="http://schemas.microsoft.com/office/drawing/2014/main" id="{B99EB765-3296-4251-958E-B4DE09C9687B}"/>
              </a:ext>
            </a:extLst>
          </p:cNvPr>
          <p:cNvGraphicFramePr>
            <a:graphicFrameLocks noGrp="1"/>
          </p:cNvGraphicFramePr>
          <p:nvPr>
            <p:extLst>
              <p:ext uri="{D42A27DB-BD31-4B8C-83A1-F6EECF244321}">
                <p14:modId xmlns:p14="http://schemas.microsoft.com/office/powerpoint/2010/main" val="778881984"/>
              </p:ext>
            </p:extLst>
          </p:nvPr>
        </p:nvGraphicFramePr>
        <p:xfrm>
          <a:off x="1270670" y="1878105"/>
          <a:ext cx="9416012" cy="3672410"/>
        </p:xfrm>
        <a:graphic>
          <a:graphicData uri="http://schemas.openxmlformats.org/drawingml/2006/table">
            <a:tbl>
              <a:tblPr>
                <a:tableStyleId>{7DF18680-E054-41AD-8BC1-D1AEF772440D}</a:tableStyleId>
              </a:tblPr>
              <a:tblGrid>
                <a:gridCol w="1728192">
                  <a:extLst>
                    <a:ext uri="{9D8B030D-6E8A-4147-A177-3AD203B41FA5}">
                      <a16:colId xmlns:a16="http://schemas.microsoft.com/office/drawing/2014/main" val="4045703550"/>
                    </a:ext>
                  </a:extLst>
                </a:gridCol>
                <a:gridCol w="7687820">
                  <a:extLst>
                    <a:ext uri="{9D8B030D-6E8A-4147-A177-3AD203B41FA5}">
                      <a16:colId xmlns:a16="http://schemas.microsoft.com/office/drawing/2014/main" val="667190424"/>
                    </a:ext>
                  </a:extLst>
                </a:gridCol>
              </a:tblGrid>
              <a:tr h="524630">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魔术方法</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a:solidFill>
                            <a:srgbClr val="595959"/>
                          </a:solidFill>
                          <a:effectLst/>
                          <a:latin typeface="微软雅黑" panose="020B0503020204020204" pitchFamily="34" charset="-122"/>
                          <a:ea typeface="微软雅黑" panose="020B0503020204020204" pitchFamily="34" charset="-122"/>
                        </a:rPr>
                        <a:t>描述</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0"/>
                  </a:ext>
                </a:extLst>
              </a:tr>
              <a:tr h="524630">
                <a:tc>
                  <a:txBody>
                    <a:bodyPr/>
                    <a:lstStyle/>
                    <a:p>
                      <a:pPr algn="l">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__</a:t>
                      </a:r>
                      <a:r>
                        <a:rPr lang="en-US" sz="1600" kern="100" dirty="0" err="1">
                          <a:solidFill>
                            <a:srgbClr val="595959"/>
                          </a:solidFill>
                          <a:effectLst/>
                          <a:latin typeface="微软雅黑" panose="020B0503020204020204" pitchFamily="34" charset="-122"/>
                          <a:ea typeface="微软雅黑" panose="020B0503020204020204" pitchFamily="34" charset="-122"/>
                        </a:rPr>
                        <a:t>tostring</a:t>
                      </a:r>
                      <a:r>
                        <a:rPr lang="en-US" sz="1600" kern="100" dirty="0">
                          <a:solidFill>
                            <a:srgbClr val="595959"/>
                          </a:solidFill>
                          <a:effectLst/>
                          <a:latin typeface="微软雅黑" panose="020B0503020204020204" pitchFamily="34" charset="-122"/>
                          <a:ea typeface="微软雅黑" panose="020B0503020204020204" pitchFamily="34" charset="-122"/>
                        </a:rPr>
                        <a:t>()</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当一个类被当成字符串时应怎样处理</a:t>
                      </a:r>
                    </a:p>
                  </a:txBody>
                  <a:tcPr marL="68580" marR="68580" marT="0" marB="0" anchor="ctr">
                    <a:solidFill>
                      <a:srgbClr val="F2F2F2"/>
                    </a:solidFill>
                  </a:tcPr>
                </a:tc>
                <a:extLst>
                  <a:ext uri="{0D108BD9-81ED-4DB2-BD59-A6C34878D82A}">
                    <a16:rowId xmlns:a16="http://schemas.microsoft.com/office/drawing/2014/main" val="3958743465"/>
                  </a:ext>
                </a:extLst>
              </a:tr>
              <a:tr h="524630">
                <a:tc>
                  <a:txBody>
                    <a:bodyPr/>
                    <a:lstStyle/>
                    <a:p>
                      <a:pPr algn="l">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__invoke()</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以调用函数的方式调用一个对象时会被自动调用</a:t>
                      </a:r>
                    </a:p>
                  </a:txBody>
                  <a:tcPr marL="68580" marR="68580" marT="0" marB="0" anchor="ctr">
                    <a:solidFill>
                      <a:srgbClr val="F2F2F2"/>
                    </a:solidFill>
                  </a:tcPr>
                </a:tc>
                <a:extLst>
                  <a:ext uri="{0D108BD9-81ED-4DB2-BD59-A6C34878D82A}">
                    <a16:rowId xmlns:a16="http://schemas.microsoft.com/office/drawing/2014/main" val="1714808838"/>
                  </a:ext>
                </a:extLst>
              </a:tr>
              <a:tr h="524630">
                <a:tc>
                  <a:txBody>
                    <a:bodyPr/>
                    <a:lstStyle/>
                    <a:p>
                      <a:pPr algn="l">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__sleep()</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可用于清理对象，在</a:t>
                      </a:r>
                      <a:r>
                        <a:rPr lang="en-US" sz="1600" kern="100">
                          <a:solidFill>
                            <a:srgbClr val="595959"/>
                          </a:solidFill>
                          <a:effectLst/>
                          <a:latin typeface="微软雅黑" panose="020B0503020204020204" pitchFamily="34" charset="-122"/>
                          <a:ea typeface="微软雅黑" panose="020B0503020204020204" pitchFamily="34" charset="-122"/>
                        </a:rPr>
                        <a:t>serialize()</a:t>
                      </a:r>
                      <a:r>
                        <a:rPr lang="zh-CN" sz="1600" kern="100">
                          <a:solidFill>
                            <a:srgbClr val="595959"/>
                          </a:solidFill>
                          <a:effectLst/>
                          <a:latin typeface="微软雅黑" panose="020B0503020204020204" pitchFamily="34" charset="-122"/>
                          <a:ea typeface="微软雅黑" panose="020B0503020204020204" pitchFamily="34" charset="-122"/>
                        </a:rPr>
                        <a:t>序列化前执行</a:t>
                      </a:r>
                    </a:p>
                  </a:txBody>
                  <a:tcPr marL="68580" marR="68580" marT="0" marB="0" anchor="ctr">
                    <a:solidFill>
                      <a:srgbClr val="F2F2F2"/>
                    </a:solidFill>
                  </a:tcPr>
                </a:tc>
                <a:extLst>
                  <a:ext uri="{0D108BD9-81ED-4DB2-BD59-A6C34878D82A}">
                    <a16:rowId xmlns:a16="http://schemas.microsoft.com/office/drawing/2014/main" val="2990475258"/>
                  </a:ext>
                </a:extLst>
              </a:tr>
              <a:tr h="524630">
                <a:tc>
                  <a:txBody>
                    <a:bodyPr/>
                    <a:lstStyle/>
                    <a:p>
                      <a:pPr algn="l">
                        <a:spcAft>
                          <a:spcPts val="0"/>
                        </a:spcAft>
                      </a:pPr>
                      <a:r>
                        <a:rPr lang="en-US" sz="1600" kern="0" dirty="0">
                          <a:solidFill>
                            <a:srgbClr val="595959"/>
                          </a:solidFill>
                          <a:effectLst/>
                          <a:latin typeface="微软雅黑" panose="020B0503020204020204" pitchFamily="34" charset="-122"/>
                          <a:ea typeface="微软雅黑" panose="020B0503020204020204" pitchFamily="34" charset="-122"/>
                        </a:rPr>
                        <a:t>__wakeup()</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用于预先准备对象需要的资源，在</a:t>
                      </a:r>
                      <a:r>
                        <a:rPr lang="en-US" sz="1600" kern="100">
                          <a:solidFill>
                            <a:srgbClr val="595959"/>
                          </a:solidFill>
                          <a:effectLst/>
                          <a:latin typeface="微软雅黑" panose="020B0503020204020204" pitchFamily="34" charset="-122"/>
                          <a:ea typeface="微软雅黑" panose="020B0503020204020204" pitchFamily="34" charset="-122"/>
                        </a:rPr>
                        <a:t>unserialize()</a:t>
                      </a:r>
                      <a:r>
                        <a:rPr lang="zh-CN" sz="1600" kern="100">
                          <a:solidFill>
                            <a:srgbClr val="595959"/>
                          </a:solidFill>
                          <a:effectLst/>
                          <a:latin typeface="微软雅黑" panose="020B0503020204020204" pitchFamily="34" charset="-122"/>
                          <a:ea typeface="微软雅黑" panose="020B0503020204020204" pitchFamily="34" charset="-122"/>
                        </a:rPr>
                        <a:t>反序列化前执行</a:t>
                      </a:r>
                    </a:p>
                  </a:txBody>
                  <a:tcPr marL="68580" marR="68580" marT="0" marB="0" anchor="ctr">
                    <a:solidFill>
                      <a:srgbClr val="F2F2F2"/>
                    </a:solidFill>
                  </a:tcPr>
                </a:tc>
                <a:extLst>
                  <a:ext uri="{0D108BD9-81ED-4DB2-BD59-A6C34878D82A}">
                    <a16:rowId xmlns:a16="http://schemas.microsoft.com/office/drawing/2014/main" val="2995687260"/>
                  </a:ext>
                </a:extLst>
              </a:tr>
              <a:tr h="524630">
                <a:tc>
                  <a:txBody>
                    <a:bodyPr/>
                    <a:lstStyle/>
                    <a:p>
                      <a:pPr algn="l">
                        <a:spcAft>
                          <a:spcPts val="0"/>
                        </a:spcAft>
                      </a:pPr>
                      <a:r>
                        <a:rPr lang="en-US" sz="1600" kern="0" dirty="0">
                          <a:solidFill>
                            <a:srgbClr val="595959"/>
                          </a:solidFill>
                          <a:effectLst/>
                          <a:latin typeface="微软雅黑" panose="020B0503020204020204" pitchFamily="34" charset="-122"/>
                          <a:ea typeface="微软雅黑" panose="020B0503020204020204" pitchFamily="34" charset="-122"/>
                        </a:rPr>
                        <a:t>__call()</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在对象中调用一个不可访问方法时会被调用</a:t>
                      </a:r>
                    </a:p>
                  </a:txBody>
                  <a:tcPr marL="68580" marR="68580" marT="0" marB="0" anchor="ctr">
                    <a:solidFill>
                      <a:srgbClr val="F2F2F2"/>
                    </a:solidFill>
                  </a:tcPr>
                </a:tc>
                <a:extLst>
                  <a:ext uri="{0D108BD9-81ED-4DB2-BD59-A6C34878D82A}">
                    <a16:rowId xmlns:a16="http://schemas.microsoft.com/office/drawing/2014/main" val="1363100230"/>
                  </a:ext>
                </a:extLst>
              </a:tr>
              <a:tr h="524630">
                <a:tc>
                  <a:txBody>
                    <a:bodyPr/>
                    <a:lstStyle/>
                    <a:p>
                      <a:pPr algn="l">
                        <a:spcAft>
                          <a:spcPts val="0"/>
                        </a:spcAft>
                      </a:pPr>
                      <a:r>
                        <a:rPr lang="en-US" sz="1600" kern="0" dirty="0">
                          <a:solidFill>
                            <a:srgbClr val="595959"/>
                          </a:solidFill>
                          <a:effectLst/>
                          <a:latin typeface="微软雅黑" panose="020B0503020204020204" pitchFamily="34" charset="-122"/>
                          <a:ea typeface="微软雅黑" panose="020B0503020204020204" pitchFamily="34" charset="-122"/>
                        </a:rPr>
                        <a:t>__</a:t>
                      </a:r>
                      <a:r>
                        <a:rPr lang="en-US" sz="1600" kern="0" dirty="0" err="1">
                          <a:solidFill>
                            <a:srgbClr val="595959"/>
                          </a:solidFill>
                          <a:effectLst/>
                          <a:latin typeface="微软雅黑" panose="020B0503020204020204" pitchFamily="34" charset="-122"/>
                          <a:ea typeface="微软雅黑" panose="020B0503020204020204" pitchFamily="34" charset="-122"/>
                        </a:rPr>
                        <a:t>callstatic</a:t>
                      </a:r>
                      <a:r>
                        <a:rPr lang="en-US" sz="1600" kern="0" dirty="0">
                          <a:solidFill>
                            <a:srgbClr val="595959"/>
                          </a:solidFill>
                          <a:effectLst/>
                          <a:latin typeface="微软雅黑" panose="020B0503020204020204" pitchFamily="34" charset="-122"/>
                          <a:ea typeface="微软雅黑" panose="020B0503020204020204" pitchFamily="34" charset="-122"/>
                        </a:rPr>
                        <a:t>()</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l">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静态上下文中调用一个不可访问方法时会被调用，该方法需要声明</a:t>
                      </a:r>
                      <a:r>
                        <a:rPr lang="zh-CN" sz="1600" kern="100" dirty="0" smtClean="0">
                          <a:solidFill>
                            <a:srgbClr val="595959"/>
                          </a:solidFill>
                          <a:effectLst/>
                          <a:latin typeface="微软雅黑" panose="020B0503020204020204" pitchFamily="34" charset="-122"/>
                          <a:ea typeface="微软雅黑" panose="020B0503020204020204" pitchFamily="34" charset="-122"/>
                        </a:rPr>
                        <a:t>为静态</a:t>
                      </a:r>
                      <a:r>
                        <a:rPr lang="zh-CN" sz="1600" kern="100" dirty="0">
                          <a:solidFill>
                            <a:srgbClr val="595959"/>
                          </a:solidFill>
                          <a:effectLst/>
                          <a:latin typeface="微软雅黑" panose="020B0503020204020204" pitchFamily="34" charset="-122"/>
                          <a:ea typeface="微软雅黑" panose="020B0503020204020204" pitchFamily="34" charset="-122"/>
                        </a:rPr>
                        <a:t>方法</a:t>
                      </a:r>
                    </a:p>
                  </a:txBody>
                  <a:tcPr marL="68580" marR="68580" marT="0" marB="0" anchor="ctr">
                    <a:solidFill>
                      <a:srgbClr val="F2F2F2"/>
                    </a:solidFill>
                  </a:tcPr>
                </a:tc>
                <a:extLst>
                  <a:ext uri="{0D108BD9-81ED-4DB2-BD59-A6C34878D82A}">
                    <a16:rowId xmlns:a16="http://schemas.microsoft.com/office/drawing/2014/main" val="2281116530"/>
                  </a:ext>
                </a:extLst>
              </a:tr>
            </a:tbl>
          </a:graphicData>
        </a:graphic>
      </p:graphicFrame>
    </p:spTree>
    <p:extLst>
      <p:ext uri="{BB962C8B-B14F-4D97-AF65-F5344CB8AC3E}">
        <p14:creationId xmlns:p14="http://schemas.microsoft.com/office/powerpoint/2010/main" val="13115765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61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构造方法</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，能够正确定义构造方法</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11.3.2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构造方法</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9046622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056782" y="1710655"/>
            <a:ext cx="10081120" cy="688075"/>
            <a:chOff x="978872" y="1800500"/>
            <a:chExt cx="5673758" cy="515937"/>
          </a:xfrm>
        </p:grpSpPr>
        <p:sp>
          <p:nvSpPr>
            <p:cNvPr id="81" name="Pentagon 3"/>
            <p:cNvSpPr/>
            <p:nvPr/>
          </p:nvSpPr>
          <p:spPr bwMode="auto">
            <a:xfrm>
              <a:off x="978872" y="1800500"/>
              <a:ext cx="5673758"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Trait</a:t>
              </a:r>
              <a:r>
                <a:rPr lang="zh-CN" altLang="en-US" sz="2000" dirty="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的定义和使用方法</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a:t>
              </a:r>
              <a:r>
                <a:rPr lang="en-US" altLang="zh-CN"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Trait</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实现代码复用</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5" name="组合 24"/>
          <p:cNvGrpSpPr/>
          <p:nvPr/>
        </p:nvGrpSpPr>
        <p:grpSpPr>
          <a:xfrm>
            <a:off x="1056782" y="2532286"/>
            <a:ext cx="10081120" cy="690535"/>
            <a:chOff x="978872" y="1800500"/>
            <a:chExt cx="5673758" cy="517782"/>
          </a:xfrm>
        </p:grpSpPr>
        <p:sp>
          <p:nvSpPr>
            <p:cNvPr id="26" name="Pentagon 3"/>
            <p:cNvSpPr/>
            <p:nvPr/>
          </p:nvSpPr>
          <p:spPr bwMode="auto">
            <a:xfrm>
              <a:off x="978872" y="1800500"/>
              <a:ext cx="5673758" cy="517782"/>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抽象类</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sz="2000" dirty="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抽象方法</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zh-CN" altLang="en-US" sz="2000" dirty="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接口的定义和实现</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，能够根据实际</a:t>
              </a: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需求进行使用</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27" name="MH_Others_1"/>
            <p:cNvSpPr/>
            <p:nvPr/>
          </p:nvSpPr>
          <p:spPr bwMode="auto">
            <a:xfrm>
              <a:off x="985223" y="1800500"/>
              <a:ext cx="82550" cy="517782"/>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8" name="组合 27"/>
          <p:cNvGrpSpPr/>
          <p:nvPr/>
        </p:nvGrpSpPr>
        <p:grpSpPr>
          <a:xfrm>
            <a:off x="1058699" y="3366839"/>
            <a:ext cx="10081120" cy="688075"/>
            <a:chOff x="978872" y="1800500"/>
            <a:chExt cx="5673758" cy="515937"/>
          </a:xfrm>
        </p:grpSpPr>
        <p:sp>
          <p:nvSpPr>
            <p:cNvPr id="29" name="Pentagon 3"/>
            <p:cNvSpPr/>
            <p:nvPr/>
          </p:nvSpPr>
          <p:spPr bwMode="auto">
            <a:xfrm>
              <a:off x="978872" y="1800500"/>
              <a:ext cx="5673758"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多态的实现方法</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，能够通过类型约束限制对象的类型</a:t>
              </a:r>
            </a:p>
          </p:txBody>
        </p:sp>
        <p:sp>
          <p:nvSpPr>
            <p:cNvPr id="30"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31" name="组合 30"/>
          <p:cNvGrpSpPr/>
          <p:nvPr/>
        </p:nvGrpSpPr>
        <p:grpSpPr>
          <a:xfrm>
            <a:off x="1057519" y="4188472"/>
            <a:ext cx="10081120" cy="688075"/>
            <a:chOff x="978872" y="1800500"/>
            <a:chExt cx="5673758" cy="515937"/>
          </a:xfrm>
        </p:grpSpPr>
        <p:sp>
          <p:nvSpPr>
            <p:cNvPr id="32" name="Pentagon 3"/>
            <p:cNvSpPr/>
            <p:nvPr/>
          </p:nvSpPr>
          <p:spPr bwMode="auto">
            <a:xfrm>
              <a:off x="978872" y="1800500"/>
              <a:ext cx="5673758"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设计模式的实现思路</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，能够使用常用的设计模式完成指定的功能</a:t>
              </a:r>
            </a:p>
          </p:txBody>
        </p:sp>
        <p:sp>
          <p:nvSpPr>
            <p:cNvPr id="33"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34" name="组合 33"/>
          <p:cNvGrpSpPr/>
          <p:nvPr/>
        </p:nvGrpSpPr>
        <p:grpSpPr>
          <a:xfrm>
            <a:off x="1056782" y="5010105"/>
            <a:ext cx="10081120" cy="688075"/>
            <a:chOff x="978872" y="1800500"/>
            <a:chExt cx="5673758" cy="515937"/>
          </a:xfrm>
        </p:grpSpPr>
        <p:sp>
          <p:nvSpPr>
            <p:cNvPr id="35" name="Pentagon 3"/>
            <p:cNvSpPr/>
            <p:nvPr/>
          </p:nvSpPr>
          <p:spPr bwMode="auto">
            <a:xfrm>
              <a:off x="978872" y="1800500"/>
              <a:ext cx="5673758"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en-US" altLang="zh-CN" sz="2000" dirty="0" err="1">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MySQLi</a:t>
              </a:r>
              <a:r>
                <a:rPr lang="zh-CN" altLang="en-US" sz="2000" dirty="0">
                  <a:solidFill>
                    <a:srgbClr val="1369B3"/>
                  </a:solidFill>
                  <a:latin typeface="微软雅黑" panose="020B0503020204020204" pitchFamily="34" charset="-122"/>
                  <a:ea typeface="微软雅黑" panose="020B0503020204020204" pitchFamily="34" charset="-122"/>
                  <a:cs typeface="+mn-ea"/>
                  <a:sym typeface="字魂58号-创中黑" panose="00000500000000000000" pitchFamily="2" charset="-122"/>
                </a:rPr>
                <a:t>扩展的面向对象语法</a:t>
              </a:r>
              <a:r>
                <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，能够使用面向对象语法操作数据库</a:t>
              </a:r>
            </a:p>
          </p:txBody>
        </p:sp>
        <p:sp>
          <p:nvSpPr>
            <p:cNvPr id="36"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9894508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11.3.2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构造方法</a:t>
            </a:r>
          </a:p>
        </p:txBody>
      </p:sp>
      <p:sp>
        <p:nvSpPr>
          <p:cNvPr id="2" name="矩形 1"/>
          <p:cNvSpPr/>
          <p:nvPr/>
        </p:nvSpPr>
        <p:spPr>
          <a:xfrm>
            <a:off x="910630" y="1269554"/>
            <a:ext cx="10297144" cy="553998"/>
          </a:xfrm>
          <a:prstGeom prst="rect">
            <a:avLst/>
          </a:prstGeom>
        </p:spPr>
        <p:txBody>
          <a:bodyPr wrap="square">
            <a:spAutoFit/>
          </a:bodyPr>
          <a:lstStyle/>
          <a:p>
            <a:pPr>
              <a:lnSpc>
                <a:spcPct val="150000"/>
              </a:lnSpc>
            </a:pPr>
            <a:r>
              <a:rPr lang="zh-CN" altLang="en-US" sz="2000" dirty="0" smtClean="0">
                <a:solidFill>
                  <a:srgbClr val="1369B2"/>
                </a:solidFill>
                <a:latin typeface="微软雅黑" panose="020B0503020204020204" pitchFamily="34" charset="-122"/>
                <a:ea typeface="微软雅黑" panose="020B0503020204020204" pitchFamily="34" charset="-122"/>
                <a:cs typeface="+mn-ea"/>
              </a:rPr>
              <a:t>构造方法</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用于</a:t>
            </a:r>
            <a:r>
              <a:rPr lang="zh-CN" altLang="en-US" sz="2000" dirty="0">
                <a:solidFill>
                  <a:srgbClr val="595959"/>
                </a:solidFill>
                <a:latin typeface="微软雅黑" panose="020B0503020204020204" pitchFamily="34" charset="-122"/>
                <a:ea typeface="微软雅黑" panose="020B0503020204020204" pitchFamily="34" charset="-122"/>
                <a:cs typeface="+mn-ea"/>
              </a:rPr>
              <a:t>在创建对象时被自动调用，</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完成属性</a:t>
            </a:r>
            <a:r>
              <a:rPr lang="zh-CN" altLang="en-US" sz="2000" dirty="0">
                <a:solidFill>
                  <a:srgbClr val="595959"/>
                </a:solidFill>
                <a:latin typeface="微软雅黑" panose="020B0503020204020204" pitchFamily="34" charset="-122"/>
                <a:ea typeface="微软雅黑" panose="020B0503020204020204" pitchFamily="34" charset="-122"/>
                <a:cs typeface="+mn-ea"/>
              </a:rPr>
              <a:t>的初始化</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1918742" y="2155361"/>
            <a:ext cx="8424935" cy="1800200"/>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3" name="矩形 2"/>
          <p:cNvSpPr/>
          <p:nvPr/>
        </p:nvSpPr>
        <p:spPr>
          <a:xfrm>
            <a:off x="2278781" y="2443393"/>
            <a:ext cx="7704856" cy="1323439"/>
          </a:xfrm>
          <a:prstGeom prst="rect">
            <a:avLst/>
          </a:prstGeom>
        </p:spPr>
        <p:txBody>
          <a:bodyPr wrap="square">
            <a:spAutoFit/>
          </a:bodyPr>
          <a:lstStyle/>
          <a:p>
            <a:pPr indent="266700"/>
            <a:r>
              <a:rPr lang="zh-CN" altLang="en-US" sz="2000" dirty="0">
                <a:solidFill>
                  <a:srgbClr val="595959"/>
                </a:solidFill>
                <a:latin typeface="微软雅黑" panose="020B0503020204020204" pitchFamily="34" charset="-122"/>
                <a:ea typeface="微软雅黑" panose="020B0503020204020204" pitchFamily="34" charset="-122"/>
                <a:cs typeface="+mn-ea"/>
              </a:rPr>
              <a:t>访问控制修饰符 </a:t>
            </a:r>
            <a:r>
              <a:rPr lang="en-US" altLang="zh-CN" sz="2000" dirty="0">
                <a:solidFill>
                  <a:srgbClr val="595959"/>
                </a:solidFill>
                <a:latin typeface="微软雅黑" panose="020B0503020204020204" pitchFamily="34" charset="-122"/>
                <a:ea typeface="微软雅黑" panose="020B0503020204020204" pitchFamily="34" charset="-122"/>
                <a:cs typeface="+mn-ea"/>
              </a:rPr>
              <a:t>function __construct(</a:t>
            </a:r>
            <a:r>
              <a:rPr lang="zh-CN" altLang="en-US" sz="2000" dirty="0">
                <a:solidFill>
                  <a:srgbClr val="595959"/>
                </a:solidFill>
                <a:latin typeface="微软雅黑" panose="020B0503020204020204" pitchFamily="34" charset="-122"/>
                <a:ea typeface="微软雅黑" panose="020B0503020204020204" pitchFamily="34" charset="-122"/>
                <a:cs typeface="+mn-ea"/>
              </a:rPr>
              <a:t>参数列表</a:t>
            </a:r>
            <a:r>
              <a:rPr lang="en-US" altLang="zh-CN" sz="2000" dirty="0">
                <a:solidFill>
                  <a:srgbClr val="595959"/>
                </a:solidFill>
                <a:latin typeface="微软雅黑" panose="020B0503020204020204" pitchFamily="34" charset="-122"/>
                <a:ea typeface="微软雅黑" panose="020B0503020204020204" pitchFamily="34" charset="-122"/>
                <a:cs typeface="+mn-ea"/>
              </a:rPr>
              <a:t>)</a:t>
            </a:r>
          </a:p>
          <a:p>
            <a:pPr indent="266700"/>
            <a:r>
              <a:rPr lang="en-US" altLang="zh-CN" sz="2000" dirty="0">
                <a:solidFill>
                  <a:srgbClr val="595959"/>
                </a:solidFill>
                <a:latin typeface="微软雅黑" panose="020B0503020204020204" pitchFamily="34" charset="-122"/>
                <a:ea typeface="微软雅黑" panose="020B0503020204020204" pitchFamily="34" charset="-122"/>
                <a:cs typeface="+mn-ea"/>
              </a:rPr>
              <a:t>{</a:t>
            </a:r>
          </a:p>
          <a:p>
            <a:pPr indent="266700"/>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初始化</a:t>
            </a:r>
            <a:r>
              <a:rPr lang="zh-CN" altLang="en-US" sz="2000" dirty="0">
                <a:solidFill>
                  <a:srgbClr val="595959"/>
                </a:solidFill>
                <a:latin typeface="微软雅黑" panose="020B0503020204020204" pitchFamily="34" charset="-122"/>
                <a:ea typeface="微软雅黑" panose="020B0503020204020204" pitchFamily="34" charset="-122"/>
                <a:cs typeface="+mn-ea"/>
              </a:rPr>
              <a:t>操作</a:t>
            </a:r>
          </a:p>
          <a:p>
            <a:pPr indent="266700"/>
            <a:r>
              <a:rPr lang="en-US" altLang="zh-CN" sz="2000" dirty="0">
                <a:solidFill>
                  <a:srgbClr val="595959"/>
                </a:solidFill>
                <a:latin typeface="微软雅黑" panose="020B0503020204020204" pitchFamily="34" charset="-122"/>
                <a:ea typeface="微软雅黑" panose="020B0503020204020204" pitchFamily="34" charset="-122"/>
                <a:cs typeface="+mn-ea"/>
              </a:rPr>
              <a:t>}</a:t>
            </a:r>
          </a:p>
        </p:txBody>
      </p:sp>
      <p:sp>
        <p:nvSpPr>
          <p:cNvPr id="4" name="矩形 3"/>
          <p:cNvSpPr/>
          <p:nvPr/>
        </p:nvSpPr>
        <p:spPr>
          <a:xfrm>
            <a:off x="910630" y="4278433"/>
            <a:ext cx="9145016" cy="400110"/>
          </a:xfrm>
          <a:prstGeom prst="rect">
            <a:avLst/>
          </a:prstGeom>
        </p:spPr>
        <p:txBody>
          <a:bodyPr wrap="square">
            <a:spAutoFit/>
          </a:bodyPr>
          <a:lstStyle/>
          <a:p>
            <a:pPr indent="266700"/>
            <a:r>
              <a:rPr lang="en-US" altLang="zh-CN" sz="2000" dirty="0">
                <a:solidFill>
                  <a:srgbClr val="1369B2"/>
                </a:solidFill>
                <a:latin typeface="微软雅黑" panose="020B0503020204020204" pitchFamily="34" charset="-122"/>
                <a:ea typeface="微软雅黑" panose="020B0503020204020204" pitchFamily="34" charset="-122"/>
                <a:cs typeface="+mn-ea"/>
              </a:rPr>
              <a:t>__construct()</a:t>
            </a:r>
            <a:r>
              <a:rPr lang="zh-CN" altLang="en-US" sz="2000" dirty="0">
                <a:solidFill>
                  <a:srgbClr val="595959"/>
                </a:solidFill>
                <a:latin typeface="微软雅黑" panose="020B0503020204020204" pitchFamily="34" charset="-122"/>
                <a:ea typeface="微软雅黑" panose="020B0503020204020204" pitchFamily="34" charset="-122"/>
                <a:cs typeface="+mn-ea"/>
              </a:rPr>
              <a:t>是构造方法的名称，访问控制修饰符可以省略，默认为</a:t>
            </a:r>
            <a:r>
              <a:rPr lang="en-US" altLang="zh-CN" sz="2000" dirty="0">
                <a:solidFill>
                  <a:srgbClr val="1369B2"/>
                </a:solidFill>
                <a:latin typeface="微软雅黑" panose="020B0503020204020204" pitchFamily="34" charset="-122"/>
                <a:ea typeface="微软雅黑" panose="020B0503020204020204" pitchFamily="34" charset="-122"/>
                <a:cs typeface="+mn-ea"/>
              </a:rPr>
              <a:t>public</a:t>
            </a:r>
            <a:r>
              <a:rPr lang="zh-CN" altLang="en-US" sz="20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3680816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61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析构方法</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，能够正确定义析构方法</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11.3.3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析</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构</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方法</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561924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638822" y="2431150"/>
            <a:ext cx="6264696" cy="2115030"/>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11.3.3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析构方法</a:t>
            </a:r>
          </a:p>
        </p:txBody>
      </p:sp>
      <p:sp>
        <p:nvSpPr>
          <p:cNvPr id="2" name="矩形 1"/>
          <p:cNvSpPr/>
          <p:nvPr/>
        </p:nvSpPr>
        <p:spPr>
          <a:xfrm>
            <a:off x="945840" y="1087054"/>
            <a:ext cx="10477958" cy="1015663"/>
          </a:xfrm>
          <a:prstGeom prst="rect">
            <a:avLst/>
          </a:prstGeom>
        </p:spPr>
        <p:txBody>
          <a:bodyPr wrap="square">
            <a:spAutoFit/>
          </a:bodyPr>
          <a:lstStyle/>
          <a:p>
            <a:pPr>
              <a:lnSpc>
                <a:spcPct val="150000"/>
              </a:lnSpc>
            </a:pPr>
            <a:r>
              <a:rPr lang="zh-CN" altLang="en-US" sz="2000" dirty="0">
                <a:solidFill>
                  <a:srgbClr val="1369B2"/>
                </a:solidFill>
                <a:latin typeface="微软雅黑" panose="020B0503020204020204" pitchFamily="34" charset="-122"/>
                <a:ea typeface="微软雅黑" panose="020B0503020204020204" pitchFamily="34" charset="-122"/>
                <a:cs typeface="+mn-ea"/>
              </a:rPr>
              <a:t>析构方法</a:t>
            </a:r>
            <a:r>
              <a:rPr lang="zh-CN" altLang="en-US" sz="2000" dirty="0">
                <a:solidFill>
                  <a:srgbClr val="595959"/>
                </a:solidFill>
                <a:latin typeface="微软雅黑" panose="020B0503020204020204" pitchFamily="34" charset="-122"/>
                <a:ea typeface="微软雅黑" panose="020B0503020204020204" pitchFamily="34" charset="-122"/>
                <a:cs typeface="+mn-ea"/>
              </a:rPr>
              <a:t>在对象被销毁之前</a:t>
            </a:r>
            <a:r>
              <a:rPr lang="zh-CN" altLang="en-US" sz="2000" dirty="0">
                <a:solidFill>
                  <a:srgbClr val="1369B2"/>
                </a:solidFill>
                <a:latin typeface="微软雅黑" panose="020B0503020204020204" pitchFamily="34" charset="-122"/>
                <a:ea typeface="微软雅黑" panose="020B0503020204020204" pitchFamily="34" charset="-122"/>
                <a:cs typeface="+mn-ea"/>
              </a:rPr>
              <a:t>自动调用</a:t>
            </a:r>
            <a:r>
              <a:rPr lang="zh-CN" altLang="en-US" sz="2000" dirty="0">
                <a:solidFill>
                  <a:srgbClr val="595959"/>
                </a:solidFill>
                <a:latin typeface="微软雅黑" panose="020B0503020204020204" pitchFamily="34" charset="-122"/>
                <a:ea typeface="微软雅黑" panose="020B0503020204020204" pitchFamily="34" charset="-122"/>
                <a:cs typeface="+mn-ea"/>
              </a:rPr>
              <a:t>，执行一些指定的功能或</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操作（如</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关闭</a:t>
            </a:r>
            <a:r>
              <a:rPr lang="zh-CN" altLang="en-US" sz="2000" dirty="0">
                <a:solidFill>
                  <a:srgbClr val="1369B2"/>
                </a:solidFill>
                <a:latin typeface="微软雅黑" panose="020B0503020204020204" pitchFamily="34" charset="-122"/>
                <a:ea typeface="微软雅黑" panose="020B0503020204020204" pitchFamily="34" charset="-122"/>
                <a:cs typeface="+mn-ea"/>
              </a:rPr>
              <a:t>文件</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释放结果集</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等），</a:t>
            </a:r>
            <a:r>
              <a:rPr lang="zh-CN" altLang="en-US" sz="2000" dirty="0">
                <a:solidFill>
                  <a:srgbClr val="595959"/>
                </a:solidFill>
                <a:latin typeface="微软雅黑" panose="020B0503020204020204" pitchFamily="34" charset="-122"/>
                <a:ea typeface="微软雅黑" panose="020B0503020204020204" pitchFamily="34" charset="-122"/>
                <a:cs typeface="+mn-ea"/>
              </a:rPr>
              <a:t>其基本语法格式如下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3" name="矩形 2"/>
          <p:cNvSpPr/>
          <p:nvPr/>
        </p:nvSpPr>
        <p:spPr>
          <a:xfrm>
            <a:off x="3048000" y="2493690"/>
            <a:ext cx="6092825" cy="1938992"/>
          </a:xfrm>
          <a:prstGeom prst="rect">
            <a:avLst/>
          </a:prstGeom>
        </p:spPr>
        <p:txBody>
          <a:bodyPr>
            <a:spAutoFit/>
          </a:bodyPr>
          <a:lstStyle/>
          <a:p>
            <a:pPr indent="266700">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访问控制修饰符 </a:t>
            </a:r>
            <a:r>
              <a:rPr lang="en-US" altLang="zh-CN" sz="2000" dirty="0">
                <a:solidFill>
                  <a:srgbClr val="595959"/>
                </a:solidFill>
                <a:latin typeface="微软雅黑" panose="020B0503020204020204" pitchFamily="34" charset="-122"/>
                <a:ea typeface="微软雅黑" panose="020B0503020204020204" pitchFamily="34" charset="-122"/>
                <a:cs typeface="+mn-ea"/>
              </a:rPr>
              <a:t>function __destruct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p>
          <a:p>
            <a:pPr indent="266700">
              <a:lnSpc>
                <a:spcPct val="150000"/>
              </a:lnSpc>
            </a:pP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indent="266700">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   </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清理</a:t>
            </a:r>
            <a:r>
              <a:rPr lang="zh-CN" altLang="en-US" sz="2000" dirty="0">
                <a:solidFill>
                  <a:srgbClr val="595959"/>
                </a:solidFill>
                <a:latin typeface="微软雅黑" panose="020B0503020204020204" pitchFamily="34" charset="-122"/>
                <a:ea typeface="微软雅黑" panose="020B0503020204020204" pitchFamily="34" charset="-122"/>
                <a:cs typeface="+mn-ea"/>
              </a:rPr>
              <a:t>操作</a:t>
            </a:r>
          </a:p>
          <a:p>
            <a:pPr indent="266700">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p>
        </p:txBody>
      </p:sp>
      <p:sp>
        <p:nvSpPr>
          <p:cNvPr id="4" name="矩形 3"/>
          <p:cNvSpPr/>
          <p:nvPr/>
        </p:nvSpPr>
        <p:spPr>
          <a:xfrm>
            <a:off x="982638" y="4772761"/>
            <a:ext cx="10441160" cy="1015663"/>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一般情况下，析构方法不需要手动调用，在使用</a:t>
            </a:r>
            <a:r>
              <a:rPr lang="en-US" altLang="zh-CN" sz="2000" dirty="0">
                <a:solidFill>
                  <a:srgbClr val="595959"/>
                </a:solidFill>
                <a:latin typeface="微软雅黑" panose="020B0503020204020204" pitchFamily="34" charset="-122"/>
                <a:ea typeface="微软雅黑" panose="020B0503020204020204" pitchFamily="34" charset="-122"/>
                <a:cs typeface="+mn-ea"/>
              </a:rPr>
              <a:t>unset()</a:t>
            </a:r>
            <a:r>
              <a:rPr lang="zh-CN" altLang="en-US" sz="2000" dirty="0">
                <a:solidFill>
                  <a:srgbClr val="595959"/>
                </a:solidFill>
                <a:latin typeface="微软雅黑" panose="020B0503020204020204" pitchFamily="34" charset="-122"/>
                <a:ea typeface="微软雅黑" panose="020B0503020204020204" pitchFamily="34" charset="-122"/>
                <a:cs typeface="+mn-ea"/>
              </a:rPr>
              <a:t>或</a:t>
            </a:r>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脚本执行结束自动释放对象时，会自动调用析构方法。</a:t>
            </a:r>
          </a:p>
        </p:txBody>
      </p:sp>
    </p:spTree>
    <p:extLst>
      <p:ext uri="{BB962C8B-B14F-4D97-AF65-F5344CB8AC3E}">
        <p14:creationId xmlns:p14="http://schemas.microsoft.com/office/powerpoint/2010/main" val="3457854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11.3.3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析构方法</a:t>
            </a:r>
          </a:p>
        </p:txBody>
      </p:sp>
      <p:sp>
        <p:nvSpPr>
          <p:cNvPr id="4" name="矩形 3">
            <a:extLst>
              <a:ext uri="{FF2B5EF4-FFF2-40B4-BE49-F238E27FC236}">
                <a16:creationId xmlns:a16="http://schemas.microsoft.com/office/drawing/2014/main" id="{2112EC40-A66D-4624-89BE-1F2F4CFB6932}"/>
              </a:ext>
            </a:extLst>
          </p:cNvPr>
          <p:cNvSpPr/>
          <p:nvPr/>
        </p:nvSpPr>
        <p:spPr>
          <a:xfrm>
            <a:off x="2181898" y="1262275"/>
            <a:ext cx="2617164" cy="67056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5" name="文本框 4">
            <a:extLst>
              <a:ext uri="{FF2B5EF4-FFF2-40B4-BE49-F238E27FC236}">
                <a16:creationId xmlns:a16="http://schemas.microsoft.com/office/drawing/2014/main" id="{DC97F200-584E-4863-AC7C-FEFAE9F54CFD}"/>
              </a:ext>
            </a:extLst>
          </p:cNvPr>
          <p:cNvSpPr txBox="1"/>
          <p:nvPr/>
        </p:nvSpPr>
        <p:spPr>
          <a:xfrm>
            <a:off x="2291860" y="1402476"/>
            <a:ext cx="2507202" cy="400110"/>
          </a:xfrm>
          <a:prstGeom prst="rect">
            <a:avLst/>
          </a:prstGeom>
          <a:solidFill>
            <a:srgbClr val="1369B2"/>
          </a:solid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多学一招：匿名类</a:t>
            </a:r>
            <a:endParaRPr lang="zh-CN" altLang="en-US" sz="20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6" name="矩形 5">
            <a:extLst>
              <a:ext uri="{FF2B5EF4-FFF2-40B4-BE49-F238E27FC236}">
                <a16:creationId xmlns:a16="http://schemas.microsoft.com/office/drawing/2014/main" id="{87171776-C649-475B-AF6D-6B1F33BB1F72}"/>
              </a:ext>
            </a:extLst>
          </p:cNvPr>
          <p:cNvSpPr/>
          <p:nvPr/>
        </p:nvSpPr>
        <p:spPr>
          <a:xfrm>
            <a:off x="4900098" y="1262275"/>
            <a:ext cx="83127" cy="67056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7" name="矩形 6">
            <a:extLst>
              <a:ext uri="{FF2B5EF4-FFF2-40B4-BE49-F238E27FC236}">
                <a16:creationId xmlns:a16="http://schemas.microsoft.com/office/drawing/2014/main" id="{C7237529-15D2-46EA-8481-511A367458F3}"/>
              </a:ext>
            </a:extLst>
          </p:cNvPr>
          <p:cNvSpPr/>
          <p:nvPr/>
        </p:nvSpPr>
        <p:spPr>
          <a:xfrm>
            <a:off x="5087827" y="1262275"/>
            <a:ext cx="83127" cy="67056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8" name="图形 11" descr="讲故事">
            <a:extLst>
              <a:ext uri="{FF2B5EF4-FFF2-40B4-BE49-F238E27FC236}">
                <a16:creationId xmlns:a16="http://schemas.microsoft.com/office/drawing/2014/main" id="{6684872B-9D64-4BDB-95BD-35B49D3CED2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82639" y="1045642"/>
            <a:ext cx="936104" cy="936104"/>
          </a:xfrm>
          <a:prstGeom prst="rect">
            <a:avLst/>
          </a:prstGeom>
        </p:spPr>
      </p:pic>
      <p:sp>
        <p:nvSpPr>
          <p:cNvPr id="9" name="矩形 8"/>
          <p:cNvSpPr/>
          <p:nvPr/>
        </p:nvSpPr>
        <p:spPr>
          <a:xfrm>
            <a:off x="982639" y="2408988"/>
            <a:ext cx="9848181" cy="961289"/>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从</a:t>
            </a:r>
            <a:r>
              <a:rPr lang="en-US" altLang="zh-CN" sz="2000" dirty="0">
                <a:solidFill>
                  <a:srgbClr val="595959"/>
                </a:solidFill>
                <a:latin typeface="微软雅黑" panose="020B0503020204020204" pitchFamily="34" charset="-122"/>
                <a:ea typeface="微软雅黑" panose="020B0503020204020204" pitchFamily="34" charset="-122"/>
                <a:cs typeface="+mn-ea"/>
              </a:rPr>
              <a:t>PHP 7</a:t>
            </a:r>
            <a:r>
              <a:rPr lang="zh-CN" altLang="en-US" sz="2000" dirty="0">
                <a:solidFill>
                  <a:srgbClr val="595959"/>
                </a:solidFill>
                <a:latin typeface="微软雅黑" panose="020B0503020204020204" pitchFamily="34" charset="-122"/>
                <a:ea typeface="微软雅黑" panose="020B0503020204020204" pitchFamily="34" charset="-122"/>
                <a:cs typeface="+mn-ea"/>
              </a:rPr>
              <a:t>版本开始，面向对象编程中支持</a:t>
            </a:r>
            <a:r>
              <a:rPr lang="zh-CN" altLang="en-US" sz="2000" dirty="0">
                <a:solidFill>
                  <a:srgbClr val="1369B2"/>
                </a:solidFill>
                <a:latin typeface="微软雅黑" panose="020B0503020204020204" pitchFamily="34" charset="-122"/>
                <a:ea typeface="微软雅黑" panose="020B0503020204020204" pitchFamily="34" charset="-122"/>
                <a:cs typeface="+mn-ea"/>
              </a:rPr>
              <a:t>匿名类</a:t>
            </a:r>
            <a:r>
              <a:rPr lang="zh-CN" altLang="en-US" sz="2000" dirty="0">
                <a:solidFill>
                  <a:srgbClr val="595959"/>
                </a:solidFill>
                <a:latin typeface="微软雅黑" panose="020B0503020204020204" pitchFamily="34" charset="-122"/>
                <a:ea typeface="微软雅黑" panose="020B0503020204020204" pitchFamily="34" charset="-122"/>
                <a:cs typeface="+mn-ea"/>
              </a:rPr>
              <a:t>的实现，其使用方法与匿名函数类似，通过实例化一个没有名称的类，可以创建一次性的简单对象</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p:txBody>
      </p:sp>
      <p:sp>
        <p:nvSpPr>
          <p:cNvPr id="10" name="矩形 9"/>
          <p:cNvSpPr/>
          <p:nvPr/>
        </p:nvSpPr>
        <p:spPr>
          <a:xfrm>
            <a:off x="1918743" y="3637048"/>
            <a:ext cx="6502003" cy="1369136"/>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11" name="矩形 10"/>
          <p:cNvSpPr/>
          <p:nvPr/>
        </p:nvSpPr>
        <p:spPr>
          <a:xfrm>
            <a:off x="2183905" y="3719028"/>
            <a:ext cx="6092825" cy="1172629"/>
          </a:xfrm>
          <a:prstGeom prst="rect">
            <a:avLst/>
          </a:prstGeom>
        </p:spPr>
        <p:txBody>
          <a:bodyPr>
            <a:spAutoFit/>
          </a:bodyPr>
          <a:lstStyle/>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a:t>
            </a:r>
            <a:r>
              <a:rPr lang="en-US" altLang="zh-CN" sz="1800" dirty="0" err="1">
                <a:solidFill>
                  <a:srgbClr val="595959"/>
                </a:solidFill>
                <a:latin typeface="微软雅黑" panose="020B0503020204020204" pitchFamily="34" charset="-122"/>
                <a:ea typeface="微软雅黑" panose="020B0503020204020204" pitchFamily="34" charset="-122"/>
                <a:cs typeface="+mn-ea"/>
              </a:rPr>
              <a:t>obj</a:t>
            </a:r>
            <a:r>
              <a:rPr lang="en-US" altLang="zh-CN" sz="1800" dirty="0">
                <a:solidFill>
                  <a:srgbClr val="595959"/>
                </a:solidFill>
                <a:latin typeface="微软雅黑" panose="020B0503020204020204" pitchFamily="34" charset="-122"/>
                <a:ea typeface="微软雅黑" panose="020B0503020204020204" pitchFamily="34" charset="-122"/>
                <a:cs typeface="+mn-ea"/>
              </a:rPr>
              <a:t> = new </a:t>
            </a:r>
            <a:r>
              <a:rPr lang="en-US" altLang="zh-CN" sz="1800" dirty="0" smtClean="0">
                <a:solidFill>
                  <a:srgbClr val="595959"/>
                </a:solidFill>
                <a:latin typeface="微软雅黑" panose="020B0503020204020204" pitchFamily="34" charset="-122"/>
                <a:ea typeface="微软雅黑" panose="020B0503020204020204" pitchFamily="34" charset="-122"/>
                <a:cs typeface="+mn-ea"/>
              </a:rPr>
              <a:t>class(</a:t>
            </a:r>
            <a:r>
              <a:rPr lang="zh-CN" altLang="en-US" sz="1800" dirty="0" smtClean="0">
                <a:solidFill>
                  <a:srgbClr val="595959"/>
                </a:solidFill>
                <a:latin typeface="微软雅黑" panose="020B0503020204020204" pitchFamily="34" charset="-122"/>
                <a:ea typeface="微软雅黑" panose="020B0503020204020204" pitchFamily="34" charset="-122"/>
                <a:cs typeface="+mn-ea"/>
              </a:rPr>
              <a:t>参数</a:t>
            </a:r>
            <a:r>
              <a:rPr lang="en-US" altLang="zh-CN" sz="1800" dirty="0" smtClean="0">
                <a:solidFill>
                  <a:srgbClr val="595959"/>
                </a:solidFill>
                <a:latin typeface="微软雅黑" panose="020B0503020204020204" pitchFamily="34" charset="-122"/>
                <a:ea typeface="微软雅黑" panose="020B0503020204020204" pitchFamily="34" charset="-122"/>
                <a:cs typeface="+mn-ea"/>
              </a:rPr>
              <a:t>) {</a:t>
            </a:r>
          </a:p>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a:t>
            </a:r>
            <a:r>
              <a:rPr lang="en-US" altLang="zh-CN" sz="1800" dirty="0" smtClean="0">
                <a:solidFill>
                  <a:srgbClr val="595959"/>
                </a:solidFill>
                <a:latin typeface="微软雅黑" panose="020B0503020204020204" pitchFamily="34" charset="-122"/>
                <a:ea typeface="微软雅黑" panose="020B0503020204020204" pitchFamily="34" charset="-122"/>
                <a:cs typeface="+mn-ea"/>
              </a:rPr>
              <a:t>    </a:t>
            </a:r>
            <a:r>
              <a:rPr lang="zh-CN" altLang="en-US" sz="1800" dirty="0" smtClean="0">
                <a:solidFill>
                  <a:srgbClr val="595959"/>
                </a:solidFill>
                <a:latin typeface="微软雅黑" panose="020B0503020204020204" pitchFamily="34" charset="-122"/>
                <a:ea typeface="微软雅黑" panose="020B0503020204020204" pitchFamily="34" charset="-122"/>
                <a:cs typeface="+mn-ea"/>
              </a:rPr>
              <a:t>类成员</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indent="266700">
              <a:lnSpc>
                <a:spcPct val="130000"/>
              </a:lnSpc>
            </a:pPr>
            <a:r>
              <a:rPr lang="en-US" altLang="zh-CN" sz="1800" dirty="0" smtClean="0">
                <a:solidFill>
                  <a:srgbClr val="595959"/>
                </a:solidFill>
                <a:latin typeface="微软雅黑" panose="020B0503020204020204" pitchFamily="34" charset="-122"/>
                <a:ea typeface="微软雅黑" panose="020B0503020204020204" pitchFamily="34" charset="-122"/>
                <a:cs typeface="+mn-ea"/>
              </a:rPr>
              <a:t> };</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5866856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l">
              <a:buClrTx/>
              <a:buSzTx/>
              <a:buFontTx/>
            </a:pP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mn-lt"/>
              </a:rPr>
              <a:t>类常量与静态成员</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1386922" y="2941972"/>
            <a:ext cx="1734820" cy="923330"/>
          </a:xfrm>
          <a:prstGeom prst="rect">
            <a:avLst/>
          </a:prstGeom>
          <a:noFill/>
        </p:spPr>
        <p:txBody>
          <a:bodyPr wrap="square" lIns="91443" tIns="45720" rIns="91443" bIns="45720" rtlCol="0">
            <a:spAutoFit/>
          </a:bodyPr>
          <a:lstStyle/>
          <a:p>
            <a:r>
              <a:rPr lang="en-US" altLang="en-GB" sz="5400" b="1" dirty="0" smtClean="0">
                <a:solidFill>
                  <a:srgbClr val="FAFAFA"/>
                </a:solidFill>
                <a:latin typeface="微软雅黑" panose="020B0503020204020204" pitchFamily="34" charset="-122"/>
                <a:ea typeface="微软雅黑" panose="020B0503020204020204" pitchFamily="34" charset="-122"/>
                <a:cs typeface="+mn-ea"/>
                <a:sym typeface="+mn-lt"/>
              </a:rPr>
              <a:t>11.4</a:t>
            </a:r>
            <a:endParaRPr lang="en-US" altLang="en-GB" sz="54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8114876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595346" y="3706568"/>
            <a:ext cx="5751849"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类</a:t>
            </a:r>
            <a:r>
              <a:rPr lang="zh-CN" altLang="en-US" dirty="0" smtClean="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常量</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的使用，能够正确定义与访问类常量</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159102"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11.4.1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类常量</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84591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206775" y="2467363"/>
            <a:ext cx="5976664" cy="720080"/>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11.4.1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类常量</a:t>
            </a:r>
          </a:p>
        </p:txBody>
      </p:sp>
      <p:sp>
        <p:nvSpPr>
          <p:cNvPr id="2" name="矩形 1"/>
          <p:cNvSpPr/>
          <p:nvPr/>
        </p:nvSpPr>
        <p:spPr>
          <a:xfrm>
            <a:off x="910630" y="1104915"/>
            <a:ext cx="10297144" cy="1015663"/>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中，</a:t>
            </a:r>
            <a:r>
              <a:rPr lang="zh-CN" altLang="en-US" sz="2000" dirty="0">
                <a:solidFill>
                  <a:srgbClr val="1369B2"/>
                </a:solidFill>
                <a:latin typeface="微软雅黑" panose="020B0503020204020204" pitchFamily="34" charset="-122"/>
                <a:ea typeface="微软雅黑" panose="020B0503020204020204" pitchFamily="34" charset="-122"/>
                <a:cs typeface="+mn-ea"/>
              </a:rPr>
              <a:t>类内</a:t>
            </a:r>
            <a:r>
              <a:rPr lang="zh-CN" altLang="en-US" sz="2000" dirty="0">
                <a:solidFill>
                  <a:srgbClr val="595959"/>
                </a:solidFill>
                <a:latin typeface="微软雅黑" panose="020B0503020204020204" pitchFamily="34" charset="-122"/>
                <a:ea typeface="微软雅黑" panose="020B0503020204020204" pitchFamily="34" charset="-122"/>
                <a:cs typeface="+mn-ea"/>
              </a:rPr>
              <a:t>除了可以</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定义</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属性</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方法</a:t>
            </a:r>
            <a:r>
              <a:rPr lang="zh-CN" altLang="en-US" sz="2000" dirty="0">
                <a:solidFill>
                  <a:srgbClr val="595959"/>
                </a:solidFill>
                <a:latin typeface="微软雅黑" panose="020B0503020204020204" pitchFamily="34" charset="-122"/>
                <a:ea typeface="微软雅黑" panose="020B0503020204020204" pitchFamily="34" charset="-122"/>
                <a:cs typeface="+mn-ea"/>
              </a:rPr>
              <a:t>外，还可以定义</a:t>
            </a:r>
            <a:r>
              <a:rPr lang="zh-CN" altLang="en-US" sz="2000" dirty="0">
                <a:solidFill>
                  <a:srgbClr val="1369B2"/>
                </a:solidFill>
                <a:latin typeface="微软雅黑" panose="020B0503020204020204" pitchFamily="34" charset="-122"/>
                <a:ea typeface="微软雅黑" panose="020B0503020204020204" pitchFamily="34" charset="-122"/>
                <a:cs typeface="+mn-ea"/>
              </a:rPr>
              <a:t>类常量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类</a:t>
            </a:r>
            <a:r>
              <a:rPr lang="zh-CN" altLang="en-US" sz="2000" dirty="0">
                <a:solidFill>
                  <a:srgbClr val="595959"/>
                </a:solidFill>
                <a:latin typeface="微软雅黑" panose="020B0503020204020204" pitchFamily="34" charset="-122"/>
                <a:ea typeface="微软雅黑" panose="020B0503020204020204" pitchFamily="34" charset="-122"/>
                <a:cs typeface="+mn-ea"/>
              </a:rPr>
              <a:t>常量定义后其值不会发生改变，可以被所有对象共享</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2926854" y="2602993"/>
            <a:ext cx="6092825" cy="400110"/>
          </a:xfrm>
          <a:prstGeom prst="rect">
            <a:avLst/>
          </a:prstGeom>
        </p:spPr>
        <p:txBody>
          <a:bodyPr>
            <a:spAutoFit/>
          </a:bodyPr>
          <a:lstStyle/>
          <a:p>
            <a:pPr indent="266700"/>
            <a:r>
              <a:rPr lang="en-US" altLang="zh-CN" sz="2000" dirty="0" err="1">
                <a:solidFill>
                  <a:srgbClr val="595959"/>
                </a:solidFill>
                <a:latin typeface="微软雅黑" panose="020B0503020204020204" pitchFamily="34" charset="-122"/>
                <a:ea typeface="微软雅黑" panose="020B0503020204020204" pitchFamily="34" charset="-122"/>
                <a:cs typeface="+mn-ea"/>
              </a:rPr>
              <a:t>const</a:t>
            </a: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类常量名 </a:t>
            </a: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常量值</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888573" y="3645818"/>
            <a:ext cx="9383097"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a:solidFill>
                  <a:srgbClr val="595959"/>
                </a:solidFill>
                <a:latin typeface="微软雅黑" panose="020B0503020204020204" pitchFamily="34" charset="-122"/>
                <a:ea typeface="微软雅黑" panose="020B0503020204020204" pitchFamily="34" charset="-122"/>
                <a:cs typeface="+mn-ea"/>
              </a:rPr>
              <a:t>类常量的</a:t>
            </a:r>
            <a:r>
              <a:rPr lang="zh-CN" altLang="en-US" sz="2000" dirty="0">
                <a:solidFill>
                  <a:srgbClr val="1369B2"/>
                </a:solidFill>
                <a:latin typeface="微软雅黑" panose="020B0503020204020204" pitchFamily="34" charset="-122"/>
                <a:ea typeface="微软雅黑" panose="020B0503020204020204" pitchFamily="34" charset="-122"/>
                <a:cs typeface="+mn-ea"/>
              </a:rPr>
              <a:t>命名规则</a:t>
            </a:r>
            <a:r>
              <a:rPr lang="zh-CN" altLang="en-US" sz="2000" dirty="0">
                <a:solidFill>
                  <a:srgbClr val="595959"/>
                </a:solidFill>
                <a:latin typeface="微软雅黑" panose="020B0503020204020204" pitchFamily="34" charset="-122"/>
                <a:ea typeface="微软雅黑" panose="020B0503020204020204" pitchFamily="34" charset="-122"/>
                <a:cs typeface="+mn-ea"/>
              </a:rPr>
              <a:t>与普通常量一致，通常以大写字母表示类常量名</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访问</a:t>
            </a:r>
            <a:r>
              <a:rPr lang="zh-CN" altLang="en-US" sz="2000" dirty="0">
                <a:solidFill>
                  <a:srgbClr val="595959"/>
                </a:solidFill>
                <a:latin typeface="微软雅黑" panose="020B0503020204020204" pitchFamily="34" charset="-122"/>
                <a:ea typeface="微软雅黑" panose="020B0503020204020204" pitchFamily="34" charset="-122"/>
                <a:cs typeface="+mn-ea"/>
              </a:rPr>
              <a:t>类常量时，需要通过“</a:t>
            </a:r>
            <a:r>
              <a:rPr lang="zh-CN" altLang="en-US" sz="2000" dirty="0">
                <a:solidFill>
                  <a:srgbClr val="1369B2"/>
                </a:solidFill>
                <a:latin typeface="微软雅黑" panose="020B0503020204020204" pitchFamily="34" charset="-122"/>
                <a:ea typeface="微软雅黑" panose="020B0503020204020204" pitchFamily="34" charset="-122"/>
                <a:cs typeface="+mn-ea"/>
              </a:rPr>
              <a:t>类名</a:t>
            </a:r>
            <a:r>
              <a:rPr lang="en-US" altLang="zh-CN" sz="2000" dirty="0">
                <a:solidFill>
                  <a:srgbClr val="1369B2"/>
                </a:solidFill>
                <a:latin typeface="微软雅黑" panose="020B0503020204020204" pitchFamily="34" charset="-122"/>
                <a:ea typeface="微软雅黑" panose="020B0503020204020204" pitchFamily="34" charset="-122"/>
                <a:cs typeface="+mn-ea"/>
              </a:rPr>
              <a:t>::</a:t>
            </a:r>
            <a:r>
              <a:rPr lang="zh-CN" altLang="en-US" sz="2000" dirty="0">
                <a:solidFill>
                  <a:srgbClr val="1369B2"/>
                </a:solidFill>
                <a:latin typeface="微软雅黑" panose="020B0503020204020204" pitchFamily="34" charset="-122"/>
                <a:ea typeface="微软雅黑" panose="020B0503020204020204" pitchFamily="34" charset="-122"/>
                <a:cs typeface="+mn-ea"/>
              </a:rPr>
              <a:t>类常量名</a:t>
            </a:r>
            <a:r>
              <a:rPr lang="zh-CN" altLang="en-US" sz="2000" dirty="0">
                <a:solidFill>
                  <a:srgbClr val="595959"/>
                </a:solidFill>
                <a:latin typeface="微软雅黑" panose="020B0503020204020204" pitchFamily="34" charset="-122"/>
                <a:ea typeface="微软雅黑" panose="020B0503020204020204" pitchFamily="34" charset="-122"/>
                <a:cs typeface="+mn-ea"/>
              </a:rPr>
              <a:t>”的方式进行访问</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1369B2"/>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称为</a:t>
            </a:r>
            <a:r>
              <a:rPr lang="zh-CN" altLang="en-US" sz="2000" dirty="0">
                <a:solidFill>
                  <a:srgbClr val="1369B2"/>
                </a:solidFill>
                <a:latin typeface="微软雅黑" panose="020B0503020204020204" pitchFamily="34" charset="-122"/>
                <a:ea typeface="微软雅黑" panose="020B0503020204020204" pitchFamily="34" charset="-122"/>
                <a:cs typeface="+mn-ea"/>
              </a:rPr>
              <a:t>范围解析操作符</a:t>
            </a:r>
            <a:r>
              <a:rPr lang="zh-CN" altLang="en-US" sz="2000" dirty="0">
                <a:solidFill>
                  <a:srgbClr val="595959"/>
                </a:solidFill>
                <a:latin typeface="微软雅黑" panose="020B0503020204020204" pitchFamily="34" charset="-122"/>
                <a:ea typeface="微软雅黑" panose="020B0503020204020204" pitchFamily="34" charset="-122"/>
                <a:cs typeface="+mn-ea"/>
              </a:rPr>
              <a:t>，简称双冒号。</a:t>
            </a:r>
          </a:p>
        </p:txBody>
      </p:sp>
    </p:spTree>
    <p:extLst>
      <p:ext uri="{BB962C8B-B14F-4D97-AF65-F5344CB8AC3E}">
        <p14:creationId xmlns:p14="http://schemas.microsoft.com/office/powerpoint/2010/main" val="1884351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206774" y="1845618"/>
            <a:ext cx="7356679" cy="2465343"/>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11.4.1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类常量</a:t>
            </a:r>
          </a:p>
        </p:txBody>
      </p:sp>
      <p:sp>
        <p:nvSpPr>
          <p:cNvPr id="2" name="矩形 1"/>
          <p:cNvSpPr/>
          <p:nvPr/>
        </p:nvSpPr>
        <p:spPr>
          <a:xfrm>
            <a:off x="694606" y="1148958"/>
            <a:ext cx="10297144" cy="400110"/>
          </a:xfrm>
          <a:prstGeom prst="rect">
            <a:avLst/>
          </a:prstGeom>
        </p:spPr>
        <p:txBody>
          <a:bodyPr wrap="square">
            <a:spAutoFit/>
          </a:bodyPr>
          <a:lstStyle/>
          <a:p>
            <a:pPr indent="266700"/>
            <a:r>
              <a:rPr lang="zh-CN" altLang="en-US" sz="2000" dirty="0">
                <a:solidFill>
                  <a:srgbClr val="595959"/>
                </a:solidFill>
                <a:latin typeface="微软雅黑" panose="020B0503020204020204" pitchFamily="34" charset="-122"/>
                <a:ea typeface="微软雅黑" panose="020B0503020204020204" pitchFamily="34" charset="-122"/>
                <a:cs typeface="+mn-ea"/>
              </a:rPr>
              <a:t>下面通过代码演示</a:t>
            </a:r>
            <a:r>
              <a:rPr lang="zh-CN" altLang="en-US" sz="2000" dirty="0">
                <a:solidFill>
                  <a:srgbClr val="1369B2"/>
                </a:solidFill>
                <a:latin typeface="微软雅黑" panose="020B0503020204020204" pitchFamily="34" charset="-122"/>
                <a:ea typeface="微软雅黑" panose="020B0503020204020204" pitchFamily="34" charset="-122"/>
                <a:cs typeface="+mn-ea"/>
              </a:rPr>
              <a:t>类常量的使用</a:t>
            </a:r>
            <a:r>
              <a:rPr lang="zh-CN" altLang="en-US" sz="2000" dirty="0">
                <a:solidFill>
                  <a:srgbClr val="595959"/>
                </a:solidFill>
                <a:latin typeface="微软雅黑" panose="020B0503020204020204" pitchFamily="34" charset="-122"/>
                <a:ea typeface="微软雅黑" panose="020B0503020204020204" pitchFamily="34" charset="-122"/>
                <a:cs typeface="+mn-ea"/>
              </a:rPr>
              <a:t>，具体代码如下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3" name="矩形 2"/>
          <p:cNvSpPr/>
          <p:nvPr/>
        </p:nvSpPr>
        <p:spPr>
          <a:xfrm>
            <a:off x="1054646" y="4437906"/>
            <a:ext cx="9577064" cy="553998"/>
          </a:xfrm>
          <a:prstGeom prst="rect">
            <a:avLst/>
          </a:prstGeom>
        </p:spPr>
        <p:txBody>
          <a:bodyPr wrap="squar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在</a:t>
            </a:r>
            <a:r>
              <a:rPr lang="zh-CN" altLang="en-US" sz="2000" dirty="0">
                <a:solidFill>
                  <a:srgbClr val="595959"/>
                </a:solidFill>
                <a:latin typeface="微软雅黑" panose="020B0503020204020204" pitchFamily="34" charset="-122"/>
                <a:ea typeface="微软雅黑" panose="020B0503020204020204" pitchFamily="34" charset="-122"/>
                <a:cs typeface="+mn-ea"/>
              </a:rPr>
              <a:t>类</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内访问</a:t>
            </a:r>
            <a:r>
              <a:rPr lang="zh-CN" altLang="en-US" sz="2000" dirty="0">
                <a:solidFill>
                  <a:srgbClr val="595959"/>
                </a:solidFill>
                <a:latin typeface="微软雅黑" panose="020B0503020204020204" pitchFamily="34" charset="-122"/>
                <a:ea typeface="微软雅黑" panose="020B0503020204020204" pitchFamily="34" charset="-122"/>
                <a:cs typeface="+mn-ea"/>
              </a:rPr>
              <a:t>类常量，使用</a:t>
            </a:r>
            <a:r>
              <a:rPr lang="en-US" altLang="zh-CN" sz="2000" dirty="0">
                <a:solidFill>
                  <a:srgbClr val="1369B2"/>
                </a:solidFill>
                <a:latin typeface="微软雅黑" panose="020B0503020204020204" pitchFamily="34" charset="-122"/>
                <a:ea typeface="微软雅黑" panose="020B0503020204020204" pitchFamily="34" charset="-122"/>
                <a:cs typeface="+mn-ea"/>
              </a:rPr>
              <a:t>self</a:t>
            </a:r>
            <a:r>
              <a:rPr lang="zh-CN" altLang="en-US" sz="2000" dirty="0">
                <a:solidFill>
                  <a:srgbClr val="1369B2"/>
                </a:solidFill>
                <a:latin typeface="微软雅黑" panose="020B0503020204020204" pitchFamily="34" charset="-122"/>
                <a:ea typeface="微软雅黑" panose="020B0503020204020204" pitchFamily="34" charset="-122"/>
                <a:cs typeface="+mn-ea"/>
              </a:rPr>
              <a:t>关键字</a:t>
            </a:r>
            <a:r>
              <a:rPr lang="zh-CN" altLang="en-US" sz="2000" dirty="0">
                <a:solidFill>
                  <a:srgbClr val="595959"/>
                </a:solidFill>
                <a:latin typeface="微软雅黑" panose="020B0503020204020204" pitchFamily="34" charset="-122"/>
                <a:ea typeface="微软雅黑" panose="020B0503020204020204" pitchFamily="34" charset="-122"/>
                <a:cs typeface="+mn-ea"/>
              </a:rPr>
              <a:t>代替类名</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，例如</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en-US" altLang="zh-CN" sz="2000" dirty="0">
                <a:solidFill>
                  <a:srgbClr val="1369B2"/>
                </a:solidFill>
                <a:latin typeface="微软雅黑" panose="020B0503020204020204" pitchFamily="34" charset="-122"/>
                <a:ea typeface="微软雅黑" panose="020B0503020204020204" pitchFamily="34" charset="-122"/>
                <a:cs typeface="+mn-ea"/>
              </a:rPr>
              <a:t>self::SCHOOL</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 。</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2434661" y="1848567"/>
            <a:ext cx="7727726" cy="2346283"/>
          </a:xfrm>
          <a:prstGeom prst="rect">
            <a:avLst/>
          </a:prstGeom>
        </p:spPr>
        <p:txBody>
          <a:bodyPr wrap="square">
            <a:spAutoFit/>
          </a:bodyPr>
          <a:lstStyle/>
          <a:p>
            <a:pPr indent="266700">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class Student</a:t>
            </a:r>
          </a:p>
          <a:p>
            <a:pPr indent="266700">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en-US" altLang="zh-CN" sz="2000" dirty="0" err="1">
                <a:solidFill>
                  <a:srgbClr val="595959"/>
                </a:solidFill>
                <a:latin typeface="微软雅黑" panose="020B0503020204020204" pitchFamily="34" charset="-122"/>
                <a:ea typeface="微软雅黑" panose="020B0503020204020204" pitchFamily="34" charset="-122"/>
                <a:cs typeface="+mn-ea"/>
              </a:rPr>
              <a:t>const</a:t>
            </a:r>
            <a:r>
              <a:rPr lang="en-US" altLang="zh-CN" sz="2000" dirty="0">
                <a:solidFill>
                  <a:srgbClr val="595959"/>
                </a:solidFill>
                <a:latin typeface="微软雅黑" panose="020B0503020204020204" pitchFamily="34" charset="-122"/>
                <a:ea typeface="微软雅黑" panose="020B0503020204020204" pitchFamily="34" charset="-122"/>
                <a:cs typeface="+mn-ea"/>
              </a:rPr>
              <a:t> SCHOOL = '</a:t>
            </a:r>
            <a:r>
              <a:rPr lang="zh-CN" altLang="en-US" sz="2000" dirty="0">
                <a:solidFill>
                  <a:srgbClr val="595959"/>
                </a:solidFill>
                <a:latin typeface="微软雅黑" panose="020B0503020204020204" pitchFamily="34" charset="-122"/>
                <a:ea typeface="微软雅黑" panose="020B0503020204020204" pitchFamily="34" charset="-122"/>
                <a:cs typeface="+mn-ea"/>
              </a:rPr>
              <a:t>某学院</a:t>
            </a: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	// </a:t>
            </a:r>
            <a:r>
              <a:rPr lang="zh-CN" altLang="en-US" sz="2000" dirty="0">
                <a:solidFill>
                  <a:srgbClr val="595959"/>
                </a:solidFill>
                <a:latin typeface="微软雅黑" panose="020B0503020204020204" pitchFamily="34" charset="-122"/>
                <a:ea typeface="微软雅黑" panose="020B0503020204020204" pitchFamily="34" charset="-122"/>
                <a:cs typeface="+mn-ea"/>
              </a:rPr>
              <a:t>定义类常量</a:t>
            </a:r>
          </a:p>
          <a:p>
            <a:pPr indent="266700">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echo Student::SCHOOL;   		// </a:t>
            </a:r>
            <a:r>
              <a:rPr lang="zh-CN" altLang="en-US" sz="2000" dirty="0">
                <a:solidFill>
                  <a:srgbClr val="595959"/>
                </a:solidFill>
                <a:latin typeface="微软雅黑" panose="020B0503020204020204" pitchFamily="34" charset="-122"/>
                <a:ea typeface="微软雅黑" panose="020B0503020204020204" pitchFamily="34" charset="-122"/>
                <a:cs typeface="+mn-ea"/>
              </a:rPr>
              <a:t>访问类常量</a:t>
            </a:r>
          </a:p>
        </p:txBody>
      </p:sp>
    </p:spTree>
    <p:extLst>
      <p:ext uri="{BB962C8B-B14F-4D97-AF65-F5344CB8AC3E}">
        <p14:creationId xmlns:p14="http://schemas.microsoft.com/office/powerpoint/2010/main" val="3422627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smtClean="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静态成员</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的使用，</a:t>
            </a: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正确定义与访问静态成员</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11.4.2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静态成员</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377223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11.4.2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静态成员</a:t>
            </a:r>
          </a:p>
        </p:txBody>
      </p:sp>
      <p:sp>
        <p:nvSpPr>
          <p:cNvPr id="2" name="矩形 1"/>
          <p:cNvSpPr/>
          <p:nvPr/>
        </p:nvSpPr>
        <p:spPr>
          <a:xfrm>
            <a:off x="982638" y="1197546"/>
            <a:ext cx="10297144" cy="2308324"/>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除了类</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常量，</a:t>
            </a:r>
            <a:r>
              <a:rPr lang="zh-CN" altLang="en-US" sz="2000" dirty="0">
                <a:solidFill>
                  <a:srgbClr val="595959"/>
                </a:solidFill>
                <a:latin typeface="微软雅黑" panose="020B0503020204020204" pitchFamily="34" charset="-122"/>
                <a:ea typeface="微软雅黑" panose="020B0503020204020204" pitchFamily="34" charset="-122"/>
                <a:cs typeface="+mn-ea"/>
              </a:rPr>
              <a:t>若想要类中的某些成员只保存一份，并且可以被所有</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实例化的对象共享，</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就</a:t>
            </a:r>
            <a:r>
              <a:rPr lang="zh-CN" altLang="en-US" sz="2000" dirty="0">
                <a:solidFill>
                  <a:srgbClr val="595959"/>
                </a:solidFill>
                <a:latin typeface="微软雅黑" panose="020B0503020204020204" pitchFamily="34" charset="-122"/>
                <a:ea typeface="微软雅黑" panose="020B0503020204020204" pitchFamily="34" charset="-122"/>
                <a:cs typeface="+mn-ea"/>
              </a:rPr>
              <a:t>可以使用</a:t>
            </a:r>
            <a:r>
              <a:rPr lang="zh-CN" altLang="en-US" sz="2000" dirty="0">
                <a:solidFill>
                  <a:srgbClr val="1369B2"/>
                </a:solidFill>
                <a:latin typeface="微软雅黑" panose="020B0503020204020204" pitchFamily="34" charset="-122"/>
                <a:ea typeface="微软雅黑" panose="020B0503020204020204" pitchFamily="34" charset="-122"/>
                <a:cs typeface="+mn-ea"/>
              </a:rPr>
              <a:t>静态成员</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400" dirty="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1369B2"/>
                </a:solidFill>
                <a:latin typeface="微软雅黑" panose="020B0503020204020204" pitchFamily="34" charset="-122"/>
                <a:ea typeface="微软雅黑" panose="020B0503020204020204" pitchFamily="34" charset="-122"/>
                <a:cs typeface="+mn-ea"/>
              </a:rPr>
              <a:t>静态</a:t>
            </a:r>
            <a:r>
              <a:rPr lang="zh-CN" altLang="en-US" sz="2000" dirty="0">
                <a:solidFill>
                  <a:srgbClr val="1369B2"/>
                </a:solidFill>
                <a:latin typeface="微软雅黑" panose="020B0503020204020204" pitchFamily="34" charset="-122"/>
                <a:ea typeface="微软雅黑" panose="020B0503020204020204" pitchFamily="34" charset="-122"/>
                <a:cs typeface="+mn-ea"/>
              </a:rPr>
              <a:t>成员</a:t>
            </a:r>
            <a:r>
              <a:rPr lang="zh-CN" altLang="en-US" sz="2000" dirty="0">
                <a:solidFill>
                  <a:srgbClr val="595959"/>
                </a:solidFill>
                <a:latin typeface="微软雅黑" panose="020B0503020204020204" pitchFamily="34" charset="-122"/>
                <a:ea typeface="微软雅黑" panose="020B0503020204020204" pitchFamily="34" charset="-122"/>
                <a:cs typeface="+mn-ea"/>
              </a:rPr>
              <a:t>有两种，分为</a:t>
            </a:r>
            <a:r>
              <a:rPr lang="zh-CN" altLang="en-US" sz="2000" dirty="0">
                <a:solidFill>
                  <a:srgbClr val="1369B2"/>
                </a:solidFill>
                <a:latin typeface="微软雅黑" panose="020B0503020204020204" pitchFamily="34" charset="-122"/>
                <a:ea typeface="微软雅黑" panose="020B0503020204020204" pitchFamily="34" charset="-122"/>
                <a:cs typeface="+mn-ea"/>
              </a:rPr>
              <a:t>静态属性</a:t>
            </a:r>
            <a:r>
              <a:rPr lang="zh-CN" altLang="en-US" sz="2000" dirty="0">
                <a:solidFill>
                  <a:srgbClr val="595959"/>
                </a:solidFill>
                <a:latin typeface="微软雅黑" panose="020B0503020204020204" pitchFamily="34" charset="-122"/>
                <a:ea typeface="微软雅黑" panose="020B0503020204020204" pitchFamily="34" charset="-122"/>
                <a:cs typeface="+mn-ea"/>
              </a:rPr>
              <a:t>和</a:t>
            </a:r>
            <a:r>
              <a:rPr lang="zh-CN" altLang="en-US" sz="2000" dirty="0">
                <a:solidFill>
                  <a:srgbClr val="1369B2"/>
                </a:solidFill>
                <a:latin typeface="微软雅黑" panose="020B0503020204020204" pitchFamily="34" charset="-122"/>
                <a:ea typeface="微软雅黑" panose="020B0503020204020204" pitchFamily="34" charset="-122"/>
                <a:cs typeface="+mn-ea"/>
              </a:rPr>
              <a:t>静态</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方法</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1369B2"/>
                </a:solidFill>
                <a:latin typeface="微软雅黑" panose="020B0503020204020204" pitchFamily="34" charset="-122"/>
                <a:ea typeface="微软雅黑" panose="020B0503020204020204" pitchFamily="34" charset="-122"/>
                <a:cs typeface="+mn-ea"/>
              </a:rPr>
              <a:t>静态</a:t>
            </a:r>
            <a:r>
              <a:rPr lang="zh-CN" altLang="en-US" sz="2000" dirty="0">
                <a:solidFill>
                  <a:srgbClr val="1369B2"/>
                </a:solidFill>
                <a:latin typeface="微软雅黑" panose="020B0503020204020204" pitchFamily="34" charset="-122"/>
                <a:ea typeface="微软雅黑" panose="020B0503020204020204" pitchFamily="34" charset="-122"/>
                <a:cs typeface="+mn-ea"/>
              </a:rPr>
              <a:t>成员</a:t>
            </a:r>
            <a:r>
              <a:rPr lang="zh-CN" altLang="en-US" sz="2000" dirty="0">
                <a:solidFill>
                  <a:srgbClr val="595959"/>
                </a:solidFill>
                <a:latin typeface="微软雅黑" panose="020B0503020204020204" pitchFamily="34" charset="-122"/>
                <a:ea typeface="微软雅黑" panose="020B0503020204020204" pitchFamily="34" charset="-122"/>
                <a:cs typeface="+mn-ea"/>
              </a:rPr>
              <a:t>使用</a:t>
            </a:r>
            <a:r>
              <a:rPr lang="en-US" altLang="zh-CN" sz="2000" dirty="0">
                <a:solidFill>
                  <a:srgbClr val="1369B2"/>
                </a:solidFill>
                <a:latin typeface="微软雅黑" panose="020B0503020204020204" pitchFamily="34" charset="-122"/>
                <a:ea typeface="微软雅黑" panose="020B0503020204020204" pitchFamily="34" charset="-122"/>
                <a:cs typeface="+mn-ea"/>
              </a:rPr>
              <a:t>static</a:t>
            </a:r>
            <a:r>
              <a:rPr lang="zh-CN" altLang="en-US" sz="2000" dirty="0">
                <a:solidFill>
                  <a:srgbClr val="1369B2"/>
                </a:solidFill>
                <a:latin typeface="微软雅黑" panose="020B0503020204020204" pitchFamily="34" charset="-122"/>
                <a:ea typeface="微软雅黑" panose="020B0503020204020204" pitchFamily="34" charset="-122"/>
                <a:cs typeface="+mn-ea"/>
              </a:rPr>
              <a:t>关键字</a:t>
            </a:r>
            <a:r>
              <a:rPr lang="zh-CN" altLang="en-US" sz="2000" dirty="0">
                <a:solidFill>
                  <a:srgbClr val="595959"/>
                </a:solidFill>
                <a:latin typeface="微软雅黑" panose="020B0503020204020204" pitchFamily="34" charset="-122"/>
                <a:ea typeface="微软雅黑" panose="020B0503020204020204" pitchFamily="34" charset="-122"/>
                <a:cs typeface="+mn-ea"/>
              </a:rPr>
              <a:t>修饰，通过类名直接访问静态成员，不需要实例化对象</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3" name="矩形 2"/>
          <p:cNvSpPr/>
          <p:nvPr/>
        </p:nvSpPr>
        <p:spPr>
          <a:xfrm>
            <a:off x="694606" y="3822613"/>
            <a:ext cx="4557658" cy="400110"/>
          </a:xfrm>
          <a:prstGeom prst="rect">
            <a:avLst/>
          </a:prstGeom>
        </p:spPr>
        <p:txBody>
          <a:bodyPr wrap="none">
            <a:spAutoFit/>
          </a:bodyPr>
          <a:lstStyle/>
          <a:p>
            <a:pPr indent="266700"/>
            <a:r>
              <a:rPr lang="zh-CN" altLang="en-US" sz="2000" dirty="0" smtClean="0">
                <a:solidFill>
                  <a:srgbClr val="1369B2"/>
                </a:solidFill>
                <a:latin typeface="微软雅黑" panose="020B0503020204020204" pitchFamily="34" charset="-122"/>
                <a:ea typeface="微软雅黑" panose="020B0503020204020204" pitchFamily="34" charset="-122"/>
                <a:cs typeface="+mn-ea"/>
              </a:rPr>
              <a:t>定义静态</a:t>
            </a:r>
            <a:r>
              <a:rPr lang="zh-CN" altLang="en-US" sz="2000" dirty="0">
                <a:solidFill>
                  <a:srgbClr val="1369B2"/>
                </a:solidFill>
                <a:latin typeface="微软雅黑" panose="020B0503020204020204" pitchFamily="34" charset="-122"/>
                <a:ea typeface="微软雅黑" panose="020B0503020204020204" pitchFamily="34" charset="-122"/>
                <a:cs typeface="+mn-ea"/>
              </a:rPr>
              <a:t>成员</a:t>
            </a:r>
            <a:r>
              <a:rPr lang="zh-CN" altLang="en-US" sz="2000" dirty="0">
                <a:solidFill>
                  <a:srgbClr val="595959"/>
                </a:solidFill>
                <a:latin typeface="微软雅黑" panose="020B0503020204020204" pitchFamily="34" charset="-122"/>
                <a:ea typeface="微软雅黑" panose="020B0503020204020204" pitchFamily="34" charset="-122"/>
                <a:cs typeface="+mn-ea"/>
              </a:rPr>
              <a:t>的基本语法格式如下。</a:t>
            </a:r>
          </a:p>
        </p:txBody>
      </p:sp>
      <p:sp>
        <p:nvSpPr>
          <p:cNvPr id="5" name="矩形 4"/>
          <p:cNvSpPr/>
          <p:nvPr/>
        </p:nvSpPr>
        <p:spPr>
          <a:xfrm>
            <a:off x="2062758" y="4447133"/>
            <a:ext cx="7356679" cy="1277622"/>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2195339" y="4536364"/>
            <a:ext cx="7727726" cy="1015663"/>
          </a:xfrm>
          <a:prstGeom prst="rect">
            <a:avLst/>
          </a:prstGeom>
        </p:spPr>
        <p:txBody>
          <a:bodyPr wrap="square">
            <a:spAutoFit/>
          </a:bodyPr>
          <a:lstStyle/>
          <a:p>
            <a:pPr indent="266700">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public static </a:t>
            </a:r>
            <a:r>
              <a:rPr lang="zh-CN" altLang="en-US" sz="2000" dirty="0">
                <a:solidFill>
                  <a:srgbClr val="595959"/>
                </a:solidFill>
                <a:latin typeface="微软雅黑" panose="020B0503020204020204" pitchFamily="34" charset="-122"/>
                <a:ea typeface="微软雅黑" panose="020B0503020204020204" pitchFamily="34" charset="-122"/>
                <a:cs typeface="+mn-ea"/>
              </a:rPr>
              <a:t>属性名</a:t>
            </a: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 </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定义静态</a:t>
            </a:r>
            <a:r>
              <a:rPr lang="zh-CN" altLang="en-US" sz="2000" dirty="0">
                <a:solidFill>
                  <a:srgbClr val="595959"/>
                </a:solidFill>
                <a:latin typeface="微软雅黑" panose="020B0503020204020204" pitchFamily="34" charset="-122"/>
                <a:ea typeface="微软雅黑" panose="020B0503020204020204" pitchFamily="34" charset="-122"/>
                <a:cs typeface="+mn-ea"/>
              </a:rPr>
              <a:t>属性</a:t>
            </a:r>
          </a:p>
          <a:p>
            <a:pPr indent="266700">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public static </a:t>
            </a:r>
            <a:r>
              <a:rPr lang="zh-CN" altLang="en-US" sz="2000" dirty="0">
                <a:solidFill>
                  <a:srgbClr val="595959"/>
                </a:solidFill>
                <a:latin typeface="微软雅黑" panose="020B0503020204020204" pitchFamily="34" charset="-122"/>
                <a:ea typeface="微软雅黑" panose="020B0503020204020204" pitchFamily="34" charset="-122"/>
                <a:cs typeface="+mn-ea"/>
              </a:rPr>
              <a:t>方法名</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 </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定义静态</a:t>
            </a:r>
            <a:r>
              <a:rPr lang="zh-CN" altLang="en-US" sz="2000" dirty="0">
                <a:solidFill>
                  <a:srgbClr val="595959"/>
                </a:solidFill>
                <a:latin typeface="微软雅黑" panose="020B0503020204020204" pitchFamily="34" charset="-122"/>
                <a:ea typeface="微软雅黑" panose="020B0503020204020204" pitchFamily="34" charset="-122"/>
                <a:cs typeface="+mn-ea"/>
              </a:rPr>
              <a:t>方法</a:t>
            </a:r>
          </a:p>
        </p:txBody>
      </p:sp>
    </p:spTree>
    <p:extLst>
      <p:ext uri="{BB962C8B-B14F-4D97-AF65-F5344CB8AC3E}">
        <p14:creationId xmlns:p14="http://schemas.microsoft.com/office/powerpoint/2010/main" val="3129743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4" y="2108100"/>
            <a:ext cx="10269847" cy="1969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与其</a:t>
            </a:r>
            <a:r>
              <a:rPr lang="zh-CN" altLang="en-US" sz="2000" dirty="0">
                <a:solidFill>
                  <a:srgbClr val="595959"/>
                </a:solidFill>
                <a:latin typeface="微软雅黑" panose="020B0503020204020204" pitchFamily="34" charset="-122"/>
                <a:ea typeface="微软雅黑" panose="020B0503020204020204" pitchFamily="34" charset="-122"/>
                <a:cs typeface="+mn-ea"/>
              </a:rPr>
              <a:t>他</a:t>
            </a:r>
            <a:r>
              <a:rPr lang="zh-CN" altLang="en-US" sz="2000" dirty="0">
                <a:solidFill>
                  <a:srgbClr val="1369B2"/>
                </a:solidFill>
                <a:latin typeface="微软雅黑" panose="020B0503020204020204" pitchFamily="34" charset="-122"/>
                <a:ea typeface="微软雅黑" panose="020B0503020204020204" pitchFamily="34" charset="-122"/>
                <a:cs typeface="+mn-ea"/>
              </a:rPr>
              <a:t>面向对象编程</a:t>
            </a:r>
            <a:r>
              <a:rPr lang="zh-CN" altLang="en-US" sz="2000" dirty="0">
                <a:solidFill>
                  <a:srgbClr val="595959"/>
                </a:solidFill>
                <a:latin typeface="微软雅黑" panose="020B0503020204020204" pitchFamily="34" charset="-122"/>
                <a:ea typeface="微软雅黑" panose="020B0503020204020204" pitchFamily="34" charset="-122"/>
                <a:cs typeface="+mn-ea"/>
              </a:rPr>
              <a:t>语言（如</a:t>
            </a:r>
            <a:r>
              <a:rPr lang="en-US" altLang="zh-CN" sz="2000" dirty="0">
                <a:solidFill>
                  <a:srgbClr val="1369B2"/>
                </a:solidFill>
                <a:latin typeface="微软雅黑" panose="020B0503020204020204" pitchFamily="34" charset="-122"/>
                <a:ea typeface="微软雅黑" panose="020B0503020204020204" pitchFamily="34" charset="-122"/>
                <a:cs typeface="+mn-ea"/>
              </a:rPr>
              <a:t>Java</a:t>
            </a:r>
            <a:r>
              <a:rPr lang="zh-CN" altLang="en-US" sz="2000" dirty="0">
                <a:solidFill>
                  <a:srgbClr val="595959"/>
                </a:solidFill>
                <a:latin typeface="微软雅黑" panose="020B0503020204020204" pitchFamily="34" charset="-122"/>
                <a:ea typeface="微软雅黑" panose="020B0503020204020204" pitchFamily="34" charset="-122"/>
                <a:cs typeface="+mn-ea"/>
              </a:rPr>
              <a:t>）相比，</a:t>
            </a:r>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并不是一种纯</a:t>
            </a:r>
            <a:r>
              <a:rPr lang="zh-CN" altLang="en-US" sz="2000" dirty="0">
                <a:solidFill>
                  <a:srgbClr val="1369B2"/>
                </a:solidFill>
                <a:latin typeface="微软雅黑" panose="020B0503020204020204" pitchFamily="34" charset="-122"/>
                <a:ea typeface="微软雅黑" panose="020B0503020204020204" pitchFamily="34" charset="-122"/>
                <a:cs typeface="+mn-ea"/>
              </a:rPr>
              <a:t>面向对象编程</a:t>
            </a:r>
            <a:r>
              <a:rPr lang="zh-CN" altLang="en-US" sz="2000" dirty="0">
                <a:solidFill>
                  <a:srgbClr val="595959"/>
                </a:solidFill>
                <a:latin typeface="微软雅黑" panose="020B0503020204020204" pitchFamily="34" charset="-122"/>
                <a:ea typeface="微软雅黑" panose="020B0503020204020204" pitchFamily="34" charset="-122"/>
                <a:cs typeface="+mn-ea"/>
              </a:rPr>
              <a:t>的语言。但随着</a:t>
            </a:r>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的不断发展，</a:t>
            </a:r>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中的</a:t>
            </a:r>
            <a:r>
              <a:rPr lang="zh-CN" altLang="en-US" sz="2000" dirty="0">
                <a:solidFill>
                  <a:srgbClr val="1369B2"/>
                </a:solidFill>
                <a:latin typeface="微软雅黑" panose="020B0503020204020204" pitchFamily="34" charset="-122"/>
                <a:ea typeface="微软雅黑" panose="020B0503020204020204" pitchFamily="34" charset="-122"/>
                <a:cs typeface="+mn-ea"/>
              </a:rPr>
              <a:t>面向对象</a:t>
            </a:r>
            <a:r>
              <a:rPr lang="zh-CN" altLang="en-US" sz="2000" dirty="0">
                <a:solidFill>
                  <a:srgbClr val="595959"/>
                </a:solidFill>
                <a:latin typeface="微软雅黑" panose="020B0503020204020204" pitchFamily="34" charset="-122"/>
                <a:ea typeface="微软雅黑" panose="020B0503020204020204" pitchFamily="34" charset="-122"/>
                <a:cs typeface="+mn-ea"/>
              </a:rPr>
              <a:t>语法也在逐步向主流的</a:t>
            </a:r>
            <a:r>
              <a:rPr lang="zh-CN" altLang="en-US" sz="2000" dirty="0">
                <a:solidFill>
                  <a:srgbClr val="1369B2"/>
                </a:solidFill>
                <a:latin typeface="微软雅黑" panose="020B0503020204020204" pitchFamily="34" charset="-122"/>
                <a:ea typeface="微软雅黑" panose="020B0503020204020204" pitchFamily="34" charset="-122"/>
                <a:cs typeface="+mn-ea"/>
              </a:rPr>
              <a:t>面向对象编程</a:t>
            </a:r>
            <a:r>
              <a:rPr lang="zh-CN" altLang="en-US" sz="2000" dirty="0">
                <a:solidFill>
                  <a:srgbClr val="595959"/>
                </a:solidFill>
                <a:latin typeface="微软雅黑" panose="020B0503020204020204" pitchFamily="34" charset="-122"/>
                <a:ea typeface="微软雅黑" panose="020B0503020204020204" pitchFamily="34" charset="-122"/>
                <a:cs typeface="+mn-ea"/>
              </a:rPr>
              <a:t>语言靠拢，</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使</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能够处理越来越复杂的需求。因此，对于</a:t>
            </a:r>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开发者来说</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1369B2"/>
                </a:solidFill>
                <a:latin typeface="微软雅黑" panose="020B0503020204020204" pitchFamily="34" charset="-122"/>
                <a:ea typeface="微软雅黑" panose="020B0503020204020204" pitchFamily="34" charset="-122"/>
                <a:cs typeface="+mn-ea"/>
              </a:rPr>
              <a:t>面向对象</a:t>
            </a:r>
            <a:r>
              <a:rPr lang="zh-CN" altLang="en-US" sz="2000" dirty="0">
                <a:solidFill>
                  <a:srgbClr val="1369B2"/>
                </a:solidFill>
                <a:latin typeface="微软雅黑" panose="020B0503020204020204" pitchFamily="34" charset="-122"/>
                <a:ea typeface="微软雅黑" panose="020B0503020204020204" pitchFamily="34" charset="-122"/>
                <a:cs typeface="+mn-ea"/>
              </a:rPr>
              <a:t>编程</a:t>
            </a:r>
            <a:r>
              <a:rPr lang="zh-CN" altLang="en-US" sz="2000" dirty="0">
                <a:solidFill>
                  <a:srgbClr val="595959"/>
                </a:solidFill>
                <a:latin typeface="微软雅黑" panose="020B0503020204020204" pitchFamily="34" charset="-122"/>
                <a:ea typeface="微软雅黑" panose="020B0503020204020204" pitchFamily="34" charset="-122"/>
                <a:cs typeface="+mn-ea"/>
              </a:rPr>
              <a:t>是必备的重要技能之一，本章将对</a:t>
            </a:r>
            <a:r>
              <a:rPr lang="zh-CN" altLang="en-US" sz="2000" dirty="0">
                <a:solidFill>
                  <a:srgbClr val="1369B2"/>
                </a:solidFill>
                <a:latin typeface="微软雅黑" panose="020B0503020204020204" pitchFamily="34" charset="-122"/>
                <a:ea typeface="微软雅黑" panose="020B0503020204020204" pitchFamily="34" charset="-122"/>
                <a:cs typeface="+mn-ea"/>
              </a:rPr>
              <a:t>面向对象编程</a:t>
            </a:r>
            <a:r>
              <a:rPr lang="zh-CN" altLang="en-US" sz="2000" dirty="0">
                <a:solidFill>
                  <a:srgbClr val="595959"/>
                </a:solidFill>
                <a:latin typeface="微软雅黑" panose="020B0503020204020204" pitchFamily="34" charset="-122"/>
                <a:ea typeface="微软雅黑" panose="020B0503020204020204" pitchFamily="34" charset="-122"/>
                <a:cs typeface="+mn-ea"/>
              </a:rPr>
              <a:t>的相关知识进行讲解。</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11.4.2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静态成员</a:t>
            </a:r>
          </a:p>
        </p:txBody>
      </p:sp>
      <p:sp>
        <p:nvSpPr>
          <p:cNvPr id="2" name="矩形 1"/>
          <p:cNvSpPr/>
          <p:nvPr/>
        </p:nvSpPr>
        <p:spPr>
          <a:xfrm>
            <a:off x="736541" y="1272941"/>
            <a:ext cx="10297144" cy="707886"/>
          </a:xfrm>
          <a:prstGeom prst="rect">
            <a:avLst/>
          </a:prstGeom>
        </p:spPr>
        <p:txBody>
          <a:bodyPr wrap="square">
            <a:spAutoFit/>
          </a:bodyPr>
          <a:lstStyle/>
          <a:p>
            <a:pPr indent="266700"/>
            <a:r>
              <a:rPr lang="zh-CN" altLang="en-US" sz="2000" dirty="0" smtClean="0">
                <a:solidFill>
                  <a:srgbClr val="1369B2"/>
                </a:solidFill>
                <a:latin typeface="微软雅黑" panose="020B0503020204020204" pitchFamily="34" charset="-122"/>
                <a:ea typeface="微软雅黑" panose="020B0503020204020204" pitchFamily="34" charset="-122"/>
                <a:cs typeface="+mn-ea"/>
              </a:rPr>
              <a:t>访问</a:t>
            </a:r>
            <a:r>
              <a:rPr lang="zh-CN" altLang="en-US" sz="2000" dirty="0">
                <a:solidFill>
                  <a:srgbClr val="1369B2"/>
                </a:solidFill>
                <a:latin typeface="微软雅黑" panose="020B0503020204020204" pitchFamily="34" charset="-122"/>
                <a:ea typeface="微软雅黑" panose="020B0503020204020204" pitchFamily="34" charset="-122"/>
                <a:cs typeface="+mn-ea"/>
              </a:rPr>
              <a:t>静态成员</a:t>
            </a:r>
            <a:r>
              <a:rPr lang="zh-CN" altLang="en-US" sz="2000" dirty="0">
                <a:solidFill>
                  <a:srgbClr val="595959"/>
                </a:solidFill>
                <a:latin typeface="微软雅黑" panose="020B0503020204020204" pitchFamily="34" charset="-122"/>
                <a:ea typeface="微软雅黑" panose="020B0503020204020204" pitchFamily="34" charset="-122"/>
                <a:cs typeface="+mn-ea"/>
              </a:rPr>
              <a:t>的基本语法格式如下。</a:t>
            </a:r>
          </a:p>
          <a:p>
            <a:pPr indent="266700"/>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p:txBody>
      </p:sp>
      <p:sp>
        <p:nvSpPr>
          <p:cNvPr id="3" name="矩形 2"/>
          <p:cNvSpPr/>
          <p:nvPr/>
        </p:nvSpPr>
        <p:spPr>
          <a:xfrm>
            <a:off x="982638" y="3789834"/>
            <a:ext cx="10610171"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1369B2"/>
                </a:solidFill>
                <a:latin typeface="微软雅黑" panose="020B0503020204020204" pitchFamily="34" charset="-122"/>
                <a:ea typeface="微软雅黑" panose="020B0503020204020204" pitchFamily="34" charset="-122"/>
                <a:cs typeface="+mn-ea"/>
              </a:rPr>
              <a:t>静态</a:t>
            </a:r>
            <a:r>
              <a:rPr lang="zh-CN" altLang="en-US" sz="2000" dirty="0">
                <a:solidFill>
                  <a:srgbClr val="1369B2"/>
                </a:solidFill>
                <a:latin typeface="微软雅黑" panose="020B0503020204020204" pitchFamily="34" charset="-122"/>
                <a:ea typeface="微软雅黑" panose="020B0503020204020204" pitchFamily="34" charset="-122"/>
                <a:cs typeface="+mn-ea"/>
              </a:rPr>
              <a:t>成员</a:t>
            </a:r>
            <a:r>
              <a:rPr lang="zh-CN" altLang="en-US" sz="2000" dirty="0">
                <a:solidFill>
                  <a:srgbClr val="595959"/>
                </a:solidFill>
                <a:latin typeface="微软雅黑" panose="020B0503020204020204" pitchFamily="34" charset="-122"/>
                <a:ea typeface="微软雅黑" panose="020B0503020204020204" pitchFamily="34" charset="-122"/>
                <a:cs typeface="+mn-ea"/>
              </a:rPr>
              <a:t>是属于类的，不需要通过对象调用，所以在静态方法中不能使用</a:t>
            </a:r>
            <a:r>
              <a:rPr lang="en-US" altLang="zh-CN" sz="2000" dirty="0">
                <a:solidFill>
                  <a:srgbClr val="595959"/>
                </a:solidFill>
                <a:latin typeface="微软雅黑" panose="020B0503020204020204" pitchFamily="34" charset="-122"/>
                <a:ea typeface="微软雅黑" panose="020B0503020204020204" pitchFamily="34" charset="-122"/>
                <a:cs typeface="+mn-ea"/>
              </a:rPr>
              <a:t>$this</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访问</a:t>
            </a:r>
            <a:r>
              <a:rPr lang="zh-CN" altLang="en-US" sz="2000" dirty="0">
                <a:solidFill>
                  <a:srgbClr val="595959"/>
                </a:solidFill>
                <a:latin typeface="微软雅黑" panose="020B0503020204020204" pitchFamily="34" charset="-122"/>
                <a:ea typeface="微软雅黑" panose="020B0503020204020204" pitchFamily="34" charset="-122"/>
                <a:cs typeface="+mn-ea"/>
              </a:rPr>
              <a:t>静态成员时，通常使用</a:t>
            </a:r>
            <a:r>
              <a:rPr lang="en-US" altLang="zh-CN" sz="2000" dirty="0">
                <a:solidFill>
                  <a:srgbClr val="1369B2"/>
                </a:solidFill>
                <a:latin typeface="微软雅黑" panose="020B0503020204020204" pitchFamily="34" charset="-122"/>
                <a:ea typeface="微软雅黑" panose="020B0503020204020204" pitchFamily="34" charset="-122"/>
                <a:cs typeface="+mn-ea"/>
              </a:rPr>
              <a:t>self</a:t>
            </a:r>
            <a:r>
              <a:rPr lang="zh-CN" altLang="en-US" sz="2000" dirty="0">
                <a:solidFill>
                  <a:srgbClr val="595959"/>
                </a:solidFill>
                <a:latin typeface="微软雅黑" panose="020B0503020204020204" pitchFamily="34" charset="-122"/>
                <a:ea typeface="微软雅黑" panose="020B0503020204020204" pitchFamily="34" charset="-122"/>
                <a:cs typeface="+mn-ea"/>
              </a:rPr>
              <a:t>或</a:t>
            </a:r>
            <a:r>
              <a:rPr lang="en-US" altLang="zh-CN" sz="2000" dirty="0">
                <a:solidFill>
                  <a:srgbClr val="1369B2"/>
                </a:solidFill>
                <a:latin typeface="微软雅黑" panose="020B0503020204020204" pitchFamily="34" charset="-122"/>
                <a:ea typeface="微软雅黑" panose="020B0503020204020204" pitchFamily="34" charset="-122"/>
                <a:cs typeface="+mn-ea"/>
              </a:rPr>
              <a:t>static</a:t>
            </a:r>
            <a:r>
              <a:rPr lang="zh-CN" altLang="en-US" sz="2000" dirty="0">
                <a:solidFill>
                  <a:srgbClr val="595959"/>
                </a:solidFill>
                <a:latin typeface="微软雅黑" panose="020B0503020204020204" pitchFamily="34" charset="-122"/>
                <a:ea typeface="微软雅黑" panose="020B0503020204020204" pitchFamily="34" charset="-122"/>
                <a:cs typeface="+mn-ea"/>
              </a:rPr>
              <a:t>关键字代替类名，配合使用范围解析操作符“</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a:t>
            </a:r>
          </a:p>
        </p:txBody>
      </p:sp>
      <p:sp>
        <p:nvSpPr>
          <p:cNvPr id="8" name="矩形 7"/>
          <p:cNvSpPr/>
          <p:nvPr/>
        </p:nvSpPr>
        <p:spPr>
          <a:xfrm>
            <a:off x="2206774" y="2107569"/>
            <a:ext cx="7356679" cy="1277622"/>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9" name="矩形 8"/>
          <p:cNvSpPr/>
          <p:nvPr/>
        </p:nvSpPr>
        <p:spPr>
          <a:xfrm>
            <a:off x="2339355" y="2196800"/>
            <a:ext cx="7727726" cy="1015663"/>
          </a:xfrm>
          <a:prstGeom prst="rect">
            <a:avLst/>
          </a:prstGeom>
        </p:spPr>
        <p:txBody>
          <a:bodyPr wrap="square">
            <a:spAutoFit/>
          </a:bodyPr>
          <a:lstStyle/>
          <a:p>
            <a:pPr indent="266700">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类名</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属性名</a:t>
            </a: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访问静态属性</a:t>
            </a:r>
          </a:p>
          <a:p>
            <a:pPr indent="266700">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类名</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方法名</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zh-CN" altLang="en-US" sz="2000" dirty="0">
                <a:solidFill>
                  <a:srgbClr val="595959"/>
                </a:solidFill>
                <a:latin typeface="微软雅黑" panose="020B0503020204020204" pitchFamily="34" charset="-122"/>
                <a:ea typeface="微软雅黑" panose="020B0503020204020204" pitchFamily="34" charset="-122"/>
                <a:cs typeface="+mn-ea"/>
              </a:rPr>
              <a:t>调用静态方法</a:t>
            </a:r>
          </a:p>
        </p:txBody>
      </p:sp>
    </p:spTree>
    <p:extLst>
      <p:ext uri="{BB962C8B-B14F-4D97-AF65-F5344CB8AC3E}">
        <p14:creationId xmlns:p14="http://schemas.microsoft.com/office/powerpoint/2010/main" val="1654704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l">
              <a:buClrTx/>
              <a:buSzTx/>
              <a:buFontTx/>
            </a:pP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mn-lt"/>
              </a:rPr>
              <a:t>面向对象三大特性</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1386922" y="2941972"/>
            <a:ext cx="1734820" cy="923330"/>
          </a:xfrm>
          <a:prstGeom prst="rect">
            <a:avLst/>
          </a:prstGeom>
          <a:noFill/>
        </p:spPr>
        <p:txBody>
          <a:bodyPr wrap="square" lIns="91443" tIns="45720" rIns="91443" bIns="45720" rtlCol="0">
            <a:spAutoFit/>
          </a:bodyPr>
          <a:lstStyle/>
          <a:p>
            <a:r>
              <a:rPr lang="en-US" altLang="en-GB" sz="5400" b="1" dirty="0" smtClean="0">
                <a:solidFill>
                  <a:srgbClr val="FAFAFA"/>
                </a:solidFill>
                <a:latin typeface="微软雅黑" panose="020B0503020204020204" pitchFamily="34" charset="-122"/>
                <a:ea typeface="微软雅黑" panose="020B0503020204020204" pitchFamily="34" charset="-122"/>
                <a:cs typeface="+mn-ea"/>
                <a:sym typeface="+mn-lt"/>
              </a:rPr>
              <a:t>11.5</a:t>
            </a:r>
            <a:endParaRPr lang="en-US" altLang="en-GB" sz="54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1399352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面向对象三</a:t>
            </a:r>
            <a:r>
              <a:rPr lang="zh-CN" altLang="en-US" dirty="0" smtClean="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大特性</a:t>
            </a: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封装</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继承</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和</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多态</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的含义</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11.5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面向对象三大特性</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410089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11.5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面向对象三大特征</a:t>
            </a:r>
          </a:p>
        </p:txBody>
      </p:sp>
      <p:sp>
        <p:nvSpPr>
          <p:cNvPr id="4" name="矩形 3"/>
          <p:cNvSpPr/>
          <p:nvPr/>
        </p:nvSpPr>
        <p:spPr>
          <a:xfrm>
            <a:off x="973585" y="1158820"/>
            <a:ext cx="10297144" cy="4154984"/>
          </a:xfrm>
          <a:prstGeom prst="rect">
            <a:avLst/>
          </a:prstGeom>
        </p:spPr>
        <p:txBody>
          <a:bodyPr wrap="square">
            <a:spAutoFit/>
          </a:bodyPr>
          <a:lstStyle/>
          <a:p>
            <a:pPr>
              <a:lnSpc>
                <a:spcPct val="200000"/>
              </a:lnSpc>
            </a:pPr>
            <a:r>
              <a:rPr lang="en-US" altLang="zh-CN" dirty="0" smtClean="0">
                <a:solidFill>
                  <a:srgbClr val="1369B2"/>
                </a:solidFill>
                <a:latin typeface="微软雅黑" panose="020B0503020204020204" pitchFamily="34" charset="-122"/>
                <a:ea typeface="微软雅黑" panose="020B0503020204020204" pitchFamily="34" charset="-122"/>
                <a:cs typeface="+mn-ea"/>
              </a:rPr>
              <a:t>1. </a:t>
            </a:r>
            <a:r>
              <a:rPr lang="zh-CN" altLang="en-US" dirty="0" smtClean="0">
                <a:solidFill>
                  <a:srgbClr val="1369B2"/>
                </a:solidFill>
                <a:latin typeface="微软雅黑" panose="020B0503020204020204" pitchFamily="34" charset="-122"/>
                <a:ea typeface="微软雅黑" panose="020B0503020204020204" pitchFamily="34" charset="-122"/>
                <a:cs typeface="+mn-ea"/>
              </a:rPr>
              <a:t>封装</a:t>
            </a:r>
            <a:endParaRPr lang="zh-CN" altLang="en-US"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封装就是</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将</a:t>
            </a:r>
            <a:r>
              <a:rPr lang="zh-CN" altLang="en-US" sz="2000" dirty="0">
                <a:solidFill>
                  <a:srgbClr val="595959"/>
                </a:solidFill>
                <a:latin typeface="微软雅黑" panose="020B0503020204020204" pitchFamily="34" charset="-122"/>
                <a:ea typeface="微软雅黑" panose="020B0503020204020204" pitchFamily="34" charset="-122"/>
                <a:cs typeface="+mn-ea"/>
              </a:rPr>
              <a:t>对象的属性和行为封装起来，不需要让外界知道具体实现细节。</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200000"/>
              </a:lnSpc>
            </a:pPr>
            <a:r>
              <a:rPr lang="en-US" altLang="zh-CN" dirty="0" smtClean="0">
                <a:solidFill>
                  <a:srgbClr val="1369B2"/>
                </a:solidFill>
                <a:latin typeface="微软雅黑" panose="020B0503020204020204" pitchFamily="34" charset="-122"/>
                <a:ea typeface="微软雅黑" panose="020B0503020204020204" pitchFamily="34" charset="-122"/>
                <a:cs typeface="+mn-ea"/>
              </a:rPr>
              <a:t>2. </a:t>
            </a:r>
            <a:r>
              <a:rPr lang="zh-CN" altLang="en-US" dirty="0" smtClean="0">
                <a:solidFill>
                  <a:srgbClr val="1369B2"/>
                </a:solidFill>
                <a:latin typeface="微软雅黑" panose="020B0503020204020204" pitchFamily="34" charset="-122"/>
                <a:ea typeface="微软雅黑" panose="020B0503020204020204" pitchFamily="34" charset="-122"/>
                <a:cs typeface="+mn-ea"/>
              </a:rPr>
              <a:t>继承</a:t>
            </a:r>
            <a:endParaRPr lang="en-US" altLang="zh-CN"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继承可以实现</a:t>
            </a:r>
            <a:r>
              <a:rPr lang="zh-CN" altLang="en-US" sz="2000" dirty="0">
                <a:solidFill>
                  <a:srgbClr val="595959"/>
                </a:solidFill>
                <a:latin typeface="微软雅黑" panose="020B0503020204020204" pitchFamily="34" charset="-122"/>
                <a:ea typeface="微软雅黑" panose="020B0503020204020204" pitchFamily="34" charset="-122"/>
                <a:cs typeface="+mn-ea"/>
              </a:rPr>
              <a:t>代码</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复用，子</a:t>
            </a:r>
            <a:r>
              <a:rPr lang="zh-CN" altLang="en-US" sz="2000" dirty="0">
                <a:solidFill>
                  <a:srgbClr val="595959"/>
                </a:solidFill>
                <a:latin typeface="微软雅黑" panose="020B0503020204020204" pitchFamily="34" charset="-122"/>
                <a:ea typeface="微软雅黑" panose="020B0503020204020204" pitchFamily="34" charset="-122"/>
                <a:cs typeface="+mn-ea"/>
              </a:rPr>
              <a:t>类通过继承可以直接使用父类的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操作。</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200000"/>
              </a:lnSpc>
            </a:pPr>
            <a:r>
              <a:rPr lang="en-US" altLang="zh-CN" dirty="0" smtClean="0">
                <a:solidFill>
                  <a:srgbClr val="1369B2"/>
                </a:solidFill>
                <a:latin typeface="微软雅黑" panose="020B0503020204020204" pitchFamily="34" charset="-122"/>
                <a:ea typeface="微软雅黑" panose="020B0503020204020204" pitchFamily="34" charset="-122"/>
                <a:cs typeface="+mn-ea"/>
              </a:rPr>
              <a:t>3. </a:t>
            </a:r>
            <a:r>
              <a:rPr lang="zh-CN" altLang="en-US" dirty="0" smtClean="0">
                <a:solidFill>
                  <a:srgbClr val="1369B2"/>
                </a:solidFill>
                <a:latin typeface="微软雅黑" panose="020B0503020204020204" pitchFamily="34" charset="-122"/>
                <a:ea typeface="微软雅黑" panose="020B0503020204020204" pitchFamily="34" charset="-122"/>
                <a:cs typeface="+mn-ea"/>
              </a:rPr>
              <a:t>多态</a:t>
            </a:r>
            <a:endParaRPr lang="en-US" altLang="zh-CN" dirty="0">
              <a:solidFill>
                <a:srgbClr val="1369B2"/>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多态</a:t>
            </a:r>
            <a:r>
              <a:rPr lang="zh-CN" altLang="en-US" sz="2000" dirty="0">
                <a:solidFill>
                  <a:srgbClr val="595959"/>
                </a:solidFill>
                <a:latin typeface="微软雅黑" panose="020B0503020204020204" pitchFamily="34" charset="-122"/>
                <a:ea typeface="微软雅黑" panose="020B0503020204020204" pitchFamily="34" charset="-122"/>
                <a:cs typeface="+mn-ea"/>
              </a:rPr>
              <a:t>是指相同的操作或函数可作用于多种类型的对象上并获取不同的结果，即不同的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对象所</a:t>
            </a:r>
            <a:r>
              <a:rPr lang="zh-CN" altLang="en-US" sz="2000" dirty="0">
                <a:solidFill>
                  <a:srgbClr val="595959"/>
                </a:solidFill>
                <a:latin typeface="微软雅黑" panose="020B0503020204020204" pitchFamily="34" charset="-122"/>
                <a:ea typeface="微软雅黑" panose="020B0503020204020204" pitchFamily="34" charset="-122"/>
                <a:cs typeface="+mn-ea"/>
              </a:rPr>
              <a:t>表现的行为是不一样的。</a:t>
            </a:r>
          </a:p>
        </p:txBody>
      </p:sp>
    </p:spTree>
    <p:extLst>
      <p:ext uri="{BB962C8B-B14F-4D97-AF65-F5344CB8AC3E}">
        <p14:creationId xmlns:p14="http://schemas.microsoft.com/office/powerpoint/2010/main" val="32790387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l">
              <a:buClrTx/>
              <a:buSzTx/>
              <a:buFontTx/>
            </a:pP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mn-lt"/>
              </a:rPr>
              <a:t>封装与继承</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1386922" y="2941972"/>
            <a:ext cx="1734820" cy="923330"/>
          </a:xfrm>
          <a:prstGeom prst="rect">
            <a:avLst/>
          </a:prstGeom>
          <a:noFill/>
        </p:spPr>
        <p:txBody>
          <a:bodyPr wrap="square" lIns="91443" tIns="45720" rIns="91443" bIns="45720" rtlCol="0">
            <a:spAutoFit/>
          </a:bodyPr>
          <a:lstStyle/>
          <a:p>
            <a:r>
              <a:rPr lang="en-US" altLang="en-GB" sz="5400" b="1" dirty="0" smtClean="0">
                <a:solidFill>
                  <a:srgbClr val="FAFAFA"/>
                </a:solidFill>
                <a:latin typeface="微软雅黑" panose="020B0503020204020204" pitchFamily="34" charset="-122"/>
                <a:ea typeface="微软雅黑" panose="020B0503020204020204" pitchFamily="34" charset="-122"/>
                <a:cs typeface="+mn-ea"/>
                <a:sym typeface="+mn-lt"/>
              </a:rPr>
              <a:t>11.6</a:t>
            </a:r>
            <a:endParaRPr lang="en-US" altLang="en-GB" sz="54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2111902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封装的实现</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，能够在程序中实现类的封装</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11.6.1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封装</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9431411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11.6.1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封装</a:t>
            </a:r>
          </a:p>
        </p:txBody>
      </p:sp>
      <p:sp>
        <p:nvSpPr>
          <p:cNvPr id="2" name="矩形 1"/>
          <p:cNvSpPr/>
          <p:nvPr/>
        </p:nvSpPr>
        <p:spPr>
          <a:xfrm>
            <a:off x="910630" y="1269554"/>
            <a:ext cx="10297144" cy="2400657"/>
          </a:xfrm>
          <a:prstGeom prst="rect">
            <a:avLst/>
          </a:prstGeom>
        </p:spPr>
        <p:txBody>
          <a:bodyPr wrap="square">
            <a:spAutoFit/>
          </a:bodyPr>
          <a:lstStyle/>
          <a:p>
            <a:pPr>
              <a:lnSpc>
                <a:spcPct val="150000"/>
              </a:lnSpc>
            </a:pPr>
            <a:r>
              <a:rPr lang="zh-CN" altLang="en-US" sz="2000" dirty="0" smtClean="0">
                <a:solidFill>
                  <a:srgbClr val="1369B3"/>
                </a:solidFill>
                <a:latin typeface="微软雅黑" panose="020B0503020204020204" pitchFamily="34" charset="-122"/>
                <a:ea typeface="微软雅黑" panose="020B0503020204020204" pitchFamily="34" charset="-122"/>
                <a:cs typeface="+mn-ea"/>
              </a:rPr>
              <a:t>类</a:t>
            </a:r>
            <a:r>
              <a:rPr lang="zh-CN" altLang="en-US" sz="2000" dirty="0">
                <a:solidFill>
                  <a:srgbClr val="1369B3"/>
                </a:solidFill>
                <a:latin typeface="微软雅黑" panose="020B0503020204020204" pitchFamily="34" charset="-122"/>
                <a:ea typeface="微软雅黑" panose="020B0503020204020204" pitchFamily="34" charset="-122"/>
                <a:cs typeface="+mn-ea"/>
              </a:rPr>
              <a:t>的封装</a:t>
            </a:r>
            <a:r>
              <a:rPr lang="zh-CN" altLang="en-US" sz="2000" dirty="0">
                <a:solidFill>
                  <a:srgbClr val="595959"/>
                </a:solidFill>
                <a:latin typeface="微软雅黑" panose="020B0503020204020204" pitchFamily="34" charset="-122"/>
                <a:ea typeface="微软雅黑" panose="020B0503020204020204" pitchFamily="34" charset="-122"/>
                <a:cs typeface="+mn-ea"/>
              </a:rPr>
              <a:t>是为了</a:t>
            </a:r>
            <a:r>
              <a:rPr lang="zh-CN" altLang="en-US" sz="2000" dirty="0">
                <a:solidFill>
                  <a:srgbClr val="1369B3"/>
                </a:solidFill>
                <a:latin typeface="微软雅黑" panose="020B0503020204020204" pitchFamily="34" charset="-122"/>
                <a:ea typeface="微软雅黑" panose="020B0503020204020204" pitchFamily="34" charset="-122"/>
                <a:cs typeface="+mn-ea"/>
              </a:rPr>
              <a:t>隐藏程序内部的细节</a:t>
            </a:r>
            <a:r>
              <a:rPr lang="zh-CN" altLang="en-US" sz="2000" dirty="0">
                <a:solidFill>
                  <a:srgbClr val="595959"/>
                </a:solidFill>
                <a:latin typeface="微软雅黑" panose="020B0503020204020204" pitchFamily="34" charset="-122"/>
                <a:ea typeface="微软雅黑" panose="020B0503020204020204" pitchFamily="34" charset="-122"/>
                <a:cs typeface="+mn-ea"/>
              </a:rPr>
              <a:t>，防止类成员被外界随意访问和修改，通常使用访问控制修饰符限制类成员</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en-US"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使用</a:t>
            </a:r>
            <a:r>
              <a:rPr lang="en-US" altLang="zh-CN" sz="2000" dirty="0">
                <a:solidFill>
                  <a:srgbClr val="1369B3"/>
                </a:solidFill>
                <a:latin typeface="微软雅黑" panose="020B0503020204020204" pitchFamily="34" charset="-122"/>
                <a:ea typeface="微软雅黑" panose="020B0503020204020204" pitchFamily="34" charset="-122"/>
                <a:cs typeface="+mn-ea"/>
              </a:rPr>
              <a:t>public</a:t>
            </a:r>
            <a:r>
              <a:rPr lang="zh-CN" altLang="en-US" sz="2000" dirty="0">
                <a:solidFill>
                  <a:srgbClr val="595959"/>
                </a:solidFill>
                <a:latin typeface="微软雅黑" panose="020B0503020204020204" pitchFamily="34" charset="-122"/>
                <a:ea typeface="微软雅黑" panose="020B0503020204020204" pitchFamily="34" charset="-122"/>
                <a:cs typeface="+mn-ea"/>
              </a:rPr>
              <a:t>修饰</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的成员，</a:t>
            </a:r>
            <a:r>
              <a:rPr lang="zh-CN" altLang="en-US" sz="2000" dirty="0">
                <a:solidFill>
                  <a:srgbClr val="595959"/>
                </a:solidFill>
                <a:latin typeface="微软雅黑" panose="020B0503020204020204" pitchFamily="34" charset="-122"/>
                <a:ea typeface="微软雅黑" panose="020B0503020204020204" pitchFamily="34" charset="-122"/>
                <a:cs typeface="+mn-ea"/>
              </a:rPr>
              <a:t>可以在类外</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访问。</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针对使用</a:t>
            </a:r>
            <a:r>
              <a:rPr lang="en-US" altLang="zh-CN" sz="2000" dirty="0">
                <a:solidFill>
                  <a:srgbClr val="1369B3"/>
                </a:solidFill>
                <a:latin typeface="微软雅黑" panose="020B0503020204020204" pitchFamily="34" charset="-122"/>
                <a:ea typeface="微软雅黑" panose="020B0503020204020204" pitchFamily="34" charset="-122"/>
                <a:cs typeface="+mn-ea"/>
              </a:rPr>
              <a:t>protected</a:t>
            </a:r>
            <a:r>
              <a:rPr lang="zh-CN" altLang="en-US" sz="2000" dirty="0">
                <a:solidFill>
                  <a:srgbClr val="595959"/>
                </a:solidFill>
                <a:latin typeface="微软雅黑" panose="020B0503020204020204" pitchFamily="34" charset="-122"/>
                <a:ea typeface="微软雅黑" panose="020B0503020204020204" pitchFamily="34" charset="-122"/>
                <a:cs typeface="+mn-ea"/>
              </a:rPr>
              <a:t>和</a:t>
            </a:r>
            <a:r>
              <a:rPr lang="en-US" altLang="zh-CN" sz="2000" dirty="0">
                <a:solidFill>
                  <a:srgbClr val="1369B3"/>
                </a:solidFill>
                <a:latin typeface="微软雅黑" panose="020B0503020204020204" pitchFamily="34" charset="-122"/>
                <a:ea typeface="微软雅黑" panose="020B0503020204020204" pitchFamily="34" charset="-122"/>
                <a:cs typeface="+mn-ea"/>
              </a:rPr>
              <a:t>private</a:t>
            </a:r>
            <a:r>
              <a:rPr lang="zh-CN" altLang="en-US" sz="2000" dirty="0">
                <a:solidFill>
                  <a:srgbClr val="595959"/>
                </a:solidFill>
                <a:latin typeface="微软雅黑" panose="020B0503020204020204" pitchFamily="34" charset="-122"/>
                <a:ea typeface="微软雅黑" panose="020B0503020204020204" pitchFamily="34" charset="-122"/>
                <a:cs typeface="+mn-ea"/>
              </a:rPr>
              <a:t>修饰</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的成员，</a:t>
            </a:r>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中提供了两种方式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访问：</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p:txBody>
      </p:sp>
      <p:sp>
        <p:nvSpPr>
          <p:cNvPr id="3" name="矩形 2"/>
          <p:cNvSpPr/>
          <p:nvPr/>
        </p:nvSpPr>
        <p:spPr>
          <a:xfrm>
            <a:off x="1342678" y="3658852"/>
            <a:ext cx="6092825" cy="1015663"/>
          </a:xfrm>
          <a:prstGeom prst="rect">
            <a:avLst/>
          </a:prstGeom>
        </p:spPr>
        <p:txBody>
          <a:bodyPr>
            <a:spAutoFit/>
          </a:bodyPr>
          <a:lstStyle/>
          <a:p>
            <a:pPr marL="457200" indent="-457200">
              <a:lnSpc>
                <a:spcPct val="150000"/>
              </a:lnSpc>
              <a:buFont typeface="+mj-ea"/>
              <a:buAutoNum type="circleNumDbPlain"/>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在</a:t>
            </a:r>
            <a:r>
              <a:rPr lang="zh-CN" altLang="en-US" sz="2000" dirty="0">
                <a:solidFill>
                  <a:srgbClr val="595959"/>
                </a:solidFill>
                <a:latin typeface="微软雅黑" panose="020B0503020204020204" pitchFamily="34" charset="-122"/>
                <a:ea typeface="微软雅黑" panose="020B0503020204020204" pitchFamily="34" charset="-122"/>
                <a:cs typeface="+mn-ea"/>
              </a:rPr>
              <a:t>类中定义公有方法</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访问成员。</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marL="457200" indent="-457200">
              <a:lnSpc>
                <a:spcPct val="150000"/>
              </a:lnSpc>
              <a:buFont typeface="+mj-ea"/>
              <a:buAutoNum type="circleNumDbPlain"/>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通过</a:t>
            </a:r>
            <a:r>
              <a:rPr lang="zh-CN" altLang="en-US" sz="2000" dirty="0">
                <a:solidFill>
                  <a:srgbClr val="595959"/>
                </a:solidFill>
                <a:latin typeface="微软雅黑" panose="020B0503020204020204" pitchFamily="34" charset="-122"/>
                <a:ea typeface="微软雅黑" panose="020B0503020204020204" pitchFamily="34" charset="-122"/>
                <a:cs typeface="+mn-ea"/>
              </a:rPr>
              <a:t>魔术方法</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访问成员。</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6803530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11.6.1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封装</a:t>
            </a:r>
          </a:p>
        </p:txBody>
      </p:sp>
      <p:sp>
        <p:nvSpPr>
          <p:cNvPr id="3" name="矩形 2"/>
          <p:cNvSpPr/>
          <p:nvPr/>
        </p:nvSpPr>
        <p:spPr>
          <a:xfrm>
            <a:off x="987103" y="1735523"/>
            <a:ext cx="9424974" cy="400110"/>
          </a:xfrm>
          <a:prstGeom prst="rect">
            <a:avLst/>
          </a:prstGeom>
        </p:spPr>
        <p:txBody>
          <a:bodyPr wrap="square">
            <a:spAutoFit/>
          </a:bodyPr>
          <a:lstStyle/>
          <a:p>
            <a:r>
              <a:rPr lang="zh-CN" altLang="zh-CN" sz="2000" dirty="0" smtClean="0">
                <a:solidFill>
                  <a:srgbClr val="595959"/>
                </a:solidFill>
                <a:latin typeface="微软雅黑" panose="020B0503020204020204" pitchFamily="34" charset="-122"/>
                <a:ea typeface="微软雅黑" panose="020B0503020204020204" pitchFamily="34" charset="-122"/>
                <a:cs typeface="宋体" panose="02010600030101010101" pitchFamily="2" charset="-122"/>
              </a:rPr>
              <a:t>使用</a:t>
            </a:r>
            <a:r>
              <a:rPr lang="en-US" altLang="zh-CN" sz="20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User</a:t>
            </a:r>
            <a:r>
              <a:rPr lang="zh-CN" altLang="zh-CN" sz="20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类中的公有方法</a:t>
            </a:r>
            <a:r>
              <a:rPr lang="en-US" altLang="zh-CN" sz="2000" dirty="0" err="1">
                <a:solidFill>
                  <a:srgbClr val="1369B3"/>
                </a:solidFill>
                <a:latin typeface="微软雅黑" panose="020B0503020204020204" pitchFamily="34" charset="-122"/>
                <a:ea typeface="微软雅黑" panose="020B0503020204020204" pitchFamily="34" charset="-122"/>
                <a:cs typeface="宋体" panose="02010600030101010101" pitchFamily="2" charset="-122"/>
              </a:rPr>
              <a:t>getMoney</a:t>
            </a:r>
            <a:r>
              <a:rPr lang="en-US" altLang="zh-CN" sz="2000" dirty="0">
                <a:solidFill>
                  <a:srgbClr val="1369B3"/>
                </a:solidFill>
                <a:latin typeface="微软雅黑" panose="020B0503020204020204" pitchFamily="34" charset="-122"/>
                <a:ea typeface="微软雅黑" panose="020B0503020204020204" pitchFamily="34" charset="-122"/>
                <a:cs typeface="宋体" panose="02010600030101010101" pitchFamily="2" charset="-122"/>
              </a:rPr>
              <a:t>()</a:t>
            </a:r>
            <a:r>
              <a:rPr lang="zh-CN" altLang="zh-CN" sz="20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访问私有属性</a:t>
            </a:r>
            <a:r>
              <a:rPr lang="en-US" altLang="zh-CN" sz="2000" kern="100" dirty="0">
                <a:solidFill>
                  <a:srgbClr val="1369B3"/>
                </a:solidFill>
                <a:latin typeface="微软雅黑" panose="020B0503020204020204" pitchFamily="34" charset="-122"/>
                <a:ea typeface="微软雅黑" panose="020B0503020204020204" pitchFamily="34" charset="-122"/>
              </a:rPr>
              <a:t>$</a:t>
            </a:r>
            <a:r>
              <a:rPr lang="en-US" altLang="zh-CN" sz="2000" kern="100" dirty="0" smtClean="0">
                <a:solidFill>
                  <a:srgbClr val="1369B3"/>
                </a:solidFill>
                <a:latin typeface="微软雅黑" panose="020B0503020204020204" pitchFamily="34" charset="-122"/>
                <a:ea typeface="微软雅黑" panose="020B0503020204020204" pitchFamily="34" charset="-122"/>
              </a:rPr>
              <a:t>money</a:t>
            </a:r>
            <a:r>
              <a:rPr lang="zh-CN" altLang="en-US" sz="2000" dirty="0">
                <a:solidFill>
                  <a:srgbClr val="595959"/>
                </a:solidFill>
                <a:latin typeface="微软雅黑" panose="020B0503020204020204" pitchFamily="34" charset="-122"/>
                <a:ea typeface="微软雅黑" panose="020B0503020204020204" pitchFamily="34" charset="-122"/>
              </a:rPr>
              <a:t>。</a:t>
            </a:r>
          </a:p>
        </p:txBody>
      </p:sp>
      <p:sp>
        <p:nvSpPr>
          <p:cNvPr id="6" name="1"/>
          <p:cNvSpPr txBox="1"/>
          <p:nvPr>
            <p:custDataLst>
              <p:tags r:id="rId1"/>
            </p:custDataLst>
          </p:nvPr>
        </p:nvSpPr>
        <p:spPr>
          <a:xfrm>
            <a:off x="918704" y="1123497"/>
            <a:ext cx="5536542" cy="461665"/>
          </a:xfrm>
          <a:prstGeom prst="rect">
            <a:avLst/>
          </a:prstGeom>
          <a:noFill/>
          <a:ln>
            <a:noFill/>
          </a:ln>
        </p:spPr>
        <p:txBody>
          <a:bodyPr wrap="square" rtlCol="0">
            <a:spAutoFit/>
          </a:bodyPr>
          <a:lstStyle/>
          <a:p>
            <a:pPr lvl="0" defTabSz="457200">
              <a:defRPr/>
            </a:pPr>
            <a:r>
              <a:rPr lang="en-US" altLang="zh-CN"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1</a:t>
            </a: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在</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类中定义公有方法</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访问成员</a:t>
            </a:r>
            <a:endPar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8" name="矩形 7"/>
          <p:cNvSpPr/>
          <p:nvPr/>
        </p:nvSpPr>
        <p:spPr>
          <a:xfrm>
            <a:off x="1550067" y="2327302"/>
            <a:ext cx="7632848" cy="3837540"/>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9" name="矩形 8"/>
          <p:cNvSpPr/>
          <p:nvPr/>
        </p:nvSpPr>
        <p:spPr>
          <a:xfrm>
            <a:off x="1899100" y="2420426"/>
            <a:ext cx="7727726" cy="3582134"/>
          </a:xfrm>
          <a:prstGeom prst="rect">
            <a:avLst/>
          </a:prstGeom>
        </p:spPr>
        <p:txBody>
          <a:bodyPr wrap="square">
            <a:spAutoFit/>
          </a:bodyPr>
          <a:lstStyle/>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class User</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private $money = 5000;</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public function </a:t>
            </a:r>
            <a:r>
              <a:rPr lang="en-US" altLang="zh-CN" sz="1600" dirty="0" err="1">
                <a:solidFill>
                  <a:srgbClr val="595959"/>
                </a:solidFill>
                <a:latin typeface="微软雅黑" panose="020B0503020204020204" pitchFamily="34" charset="-122"/>
                <a:ea typeface="微软雅黑" panose="020B0503020204020204" pitchFamily="34" charset="-122"/>
                <a:cs typeface="+mn-ea"/>
              </a:rPr>
              <a:t>getMoney</a:t>
            </a: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return $this-&gt;money;</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$user = new User();</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echo $user-&gt;</a:t>
            </a:r>
            <a:r>
              <a:rPr lang="en-US" altLang="zh-CN" sz="1600" dirty="0" err="1">
                <a:solidFill>
                  <a:srgbClr val="595959"/>
                </a:solidFill>
                <a:latin typeface="微软雅黑" panose="020B0503020204020204" pitchFamily="34" charset="-122"/>
                <a:ea typeface="微软雅黑" panose="020B0503020204020204" pitchFamily="34" charset="-122"/>
                <a:cs typeface="+mn-ea"/>
              </a:rPr>
              <a:t>getMoney</a:t>
            </a:r>
            <a:r>
              <a:rPr lang="en-US" altLang="zh-CN" sz="1600" dirty="0">
                <a:solidFill>
                  <a:srgbClr val="595959"/>
                </a:solidFill>
                <a:latin typeface="微软雅黑" panose="020B0503020204020204" pitchFamily="34" charset="-122"/>
                <a:ea typeface="微软雅黑" panose="020B0503020204020204" pitchFamily="34" charset="-122"/>
                <a:cs typeface="+mn-ea"/>
              </a:rPr>
              <a:t>(); 	 // </a:t>
            </a:r>
            <a:r>
              <a:rPr lang="zh-CN" altLang="en-US" sz="1600" dirty="0">
                <a:solidFill>
                  <a:srgbClr val="595959"/>
                </a:solidFill>
                <a:latin typeface="微软雅黑" panose="020B0503020204020204" pitchFamily="34" charset="-122"/>
                <a:ea typeface="微软雅黑" panose="020B0503020204020204" pitchFamily="34" charset="-122"/>
                <a:cs typeface="+mn-ea"/>
              </a:rPr>
              <a:t>输出结果：</a:t>
            </a:r>
            <a:r>
              <a:rPr lang="en-US" altLang="zh-CN" sz="1600" dirty="0">
                <a:solidFill>
                  <a:srgbClr val="595959"/>
                </a:solidFill>
                <a:latin typeface="微软雅黑" panose="020B0503020204020204" pitchFamily="34" charset="-122"/>
                <a:ea typeface="微软雅黑" panose="020B0503020204020204" pitchFamily="34" charset="-122"/>
                <a:cs typeface="+mn-ea"/>
              </a:rPr>
              <a:t>5000</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echo $user-&gt;money;      		 // </a:t>
            </a:r>
            <a:r>
              <a:rPr lang="zh-CN" altLang="en-US" sz="1600" dirty="0">
                <a:solidFill>
                  <a:srgbClr val="595959"/>
                </a:solidFill>
                <a:latin typeface="微软雅黑" panose="020B0503020204020204" pitchFamily="34" charset="-122"/>
                <a:ea typeface="微软雅黑" panose="020B0503020204020204" pitchFamily="34" charset="-122"/>
                <a:cs typeface="+mn-ea"/>
              </a:rPr>
              <a:t>报错，提示无法访问私有属性</a:t>
            </a:r>
          </a:p>
        </p:txBody>
      </p:sp>
    </p:spTree>
    <p:extLst>
      <p:ext uri="{BB962C8B-B14F-4D97-AF65-F5344CB8AC3E}">
        <p14:creationId xmlns:p14="http://schemas.microsoft.com/office/powerpoint/2010/main" val="3596140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11.6.1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封装</a:t>
            </a:r>
          </a:p>
        </p:txBody>
      </p:sp>
      <p:sp>
        <p:nvSpPr>
          <p:cNvPr id="3" name="矩形 2"/>
          <p:cNvSpPr/>
          <p:nvPr/>
        </p:nvSpPr>
        <p:spPr>
          <a:xfrm>
            <a:off x="1109281" y="1817530"/>
            <a:ext cx="8496944" cy="400110"/>
          </a:xfrm>
          <a:prstGeom prst="rect">
            <a:avLst/>
          </a:prstGeom>
        </p:spPr>
        <p:txBody>
          <a:bodyPr wrap="square">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使用</a:t>
            </a:r>
            <a:r>
              <a:rPr lang="zh-CN" altLang="en-US" sz="2000" dirty="0">
                <a:solidFill>
                  <a:srgbClr val="1369B3"/>
                </a:solidFill>
                <a:latin typeface="微软雅黑" panose="020B0503020204020204" pitchFamily="34" charset="-122"/>
                <a:ea typeface="微软雅黑" panose="020B0503020204020204" pitchFamily="34" charset="-122"/>
                <a:cs typeface="宋体" panose="02010600030101010101" pitchFamily="2" charset="-122"/>
              </a:rPr>
              <a:t>魔术方法</a:t>
            </a:r>
            <a:r>
              <a:rPr lang="zh-CN" altLang="en-US" sz="20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可以访问未定义或不可见</a:t>
            </a:r>
            <a:r>
              <a:rPr lang="zh-CN" altLang="en-US" sz="2000" dirty="0" smtClean="0">
                <a:solidFill>
                  <a:srgbClr val="595959"/>
                </a:solidFill>
                <a:latin typeface="微软雅黑" panose="020B0503020204020204" pitchFamily="34" charset="-122"/>
                <a:ea typeface="微软雅黑" panose="020B0503020204020204" pitchFamily="34" charset="-122"/>
                <a:cs typeface="宋体" panose="02010600030101010101" pitchFamily="2" charset="-122"/>
              </a:rPr>
              <a:t>成员。</a:t>
            </a:r>
            <a:endParaRPr lang="zh-CN" altLang="en-US" sz="2000" dirty="0">
              <a:solidFill>
                <a:srgbClr val="595959"/>
              </a:solidFill>
              <a:latin typeface="微软雅黑" panose="020B0503020204020204" pitchFamily="34" charset="-122"/>
              <a:ea typeface="微软雅黑" panose="020B0503020204020204" pitchFamily="34" charset="-122"/>
              <a:cs typeface="宋体" panose="02010600030101010101" pitchFamily="2" charset="-122"/>
            </a:endParaRPr>
          </a:p>
        </p:txBody>
      </p:sp>
      <p:graphicFrame>
        <p:nvGraphicFramePr>
          <p:cNvPr id="6" name="表格 5">
            <a:extLst>
              <a:ext uri="{FF2B5EF4-FFF2-40B4-BE49-F238E27FC236}">
                <a16:creationId xmlns:a16="http://schemas.microsoft.com/office/drawing/2014/main" id="{B99EB765-3296-4251-958E-B4DE09C9687B}"/>
              </a:ext>
            </a:extLst>
          </p:cNvPr>
          <p:cNvGraphicFramePr>
            <a:graphicFrameLocks noGrp="1"/>
          </p:cNvGraphicFramePr>
          <p:nvPr>
            <p:extLst>
              <p:ext uri="{D42A27DB-BD31-4B8C-83A1-F6EECF244321}">
                <p14:modId xmlns:p14="http://schemas.microsoft.com/office/powerpoint/2010/main" val="482413609"/>
              </p:ext>
            </p:extLst>
          </p:nvPr>
        </p:nvGraphicFramePr>
        <p:xfrm>
          <a:off x="1270670" y="2450008"/>
          <a:ext cx="9073009" cy="3644084"/>
        </p:xfrm>
        <a:graphic>
          <a:graphicData uri="http://schemas.openxmlformats.org/drawingml/2006/table">
            <a:tbl>
              <a:tblPr>
                <a:tableStyleId>{7DF18680-E054-41AD-8BC1-D1AEF772440D}</a:tableStyleId>
              </a:tblPr>
              <a:tblGrid>
                <a:gridCol w="1584176">
                  <a:extLst>
                    <a:ext uri="{9D8B030D-6E8A-4147-A177-3AD203B41FA5}">
                      <a16:colId xmlns:a16="http://schemas.microsoft.com/office/drawing/2014/main" val="4045703550"/>
                    </a:ext>
                  </a:extLst>
                </a:gridCol>
                <a:gridCol w="2704884">
                  <a:extLst>
                    <a:ext uri="{9D8B030D-6E8A-4147-A177-3AD203B41FA5}">
                      <a16:colId xmlns:a16="http://schemas.microsoft.com/office/drawing/2014/main" val="1091311161"/>
                    </a:ext>
                  </a:extLst>
                </a:gridCol>
                <a:gridCol w="4783949">
                  <a:extLst>
                    <a:ext uri="{9D8B030D-6E8A-4147-A177-3AD203B41FA5}">
                      <a16:colId xmlns:a16="http://schemas.microsoft.com/office/drawing/2014/main" val="3758927501"/>
                    </a:ext>
                  </a:extLst>
                </a:gridCol>
              </a:tblGrid>
              <a:tr h="455510">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成员</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a:solidFill>
                            <a:srgbClr val="595959"/>
                          </a:solidFill>
                          <a:effectLst/>
                          <a:latin typeface="微软雅黑" panose="020B0503020204020204" pitchFamily="34" charset="-122"/>
                          <a:ea typeface="微软雅黑" panose="020B0503020204020204" pitchFamily="34" charset="-122"/>
                        </a:rPr>
                        <a:t>魔术方法</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描述</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0"/>
                  </a:ext>
                </a:extLst>
              </a:tr>
              <a:tr h="531429">
                <a:tc rowSpan="4">
                  <a:txBody>
                    <a:bodyPr/>
                    <a:lstStyle/>
                    <a:p>
                      <a:pPr algn="ctr">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属性</a:t>
                      </a:r>
                    </a:p>
                  </a:txBody>
                  <a:tcPr marL="68580" marR="68580" marT="0" marB="0" anchor="ctr">
                    <a:solidFill>
                      <a:srgbClr val="F2F2F2"/>
                    </a:solidFill>
                  </a:tcPr>
                </a:tc>
                <a:tc>
                  <a:txBody>
                    <a:bodyPr/>
                    <a:lstStyle/>
                    <a:p>
                      <a:pPr algn="just">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__get($name)</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just">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读取不可访问属性的值时会被调用</a:t>
                      </a:r>
                    </a:p>
                  </a:txBody>
                  <a:tcPr marL="68580" marR="68580" marT="0" marB="0" anchor="ctr">
                    <a:solidFill>
                      <a:srgbClr val="F2F2F2"/>
                    </a:solidFill>
                  </a:tcPr>
                </a:tc>
                <a:extLst>
                  <a:ext uri="{0D108BD9-81ED-4DB2-BD59-A6C34878D82A}">
                    <a16:rowId xmlns:a16="http://schemas.microsoft.com/office/drawing/2014/main" val="10001"/>
                  </a:ext>
                </a:extLst>
              </a:tr>
              <a:tr h="531429">
                <a:tc vMerge="1">
                  <a:txBody>
                    <a:bodyPr/>
                    <a:lstStyle/>
                    <a:p>
                      <a:endParaRPr lang="zh-CN" altLang="en-US"/>
                    </a:p>
                  </a:txBody>
                  <a:tcPr>
                    <a:solidFill>
                      <a:srgbClr val="F2F2F2"/>
                    </a:solidFill>
                  </a:tcPr>
                </a:tc>
                <a:tc>
                  <a:txBody>
                    <a:bodyPr/>
                    <a:lstStyle/>
                    <a:p>
                      <a:pPr algn="just">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__set($name, $value)</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just">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对不可访问属性赋值时会被调用</a:t>
                      </a:r>
                    </a:p>
                  </a:txBody>
                  <a:tcPr marL="68580" marR="68580" marT="0" marB="0" anchor="ctr">
                    <a:solidFill>
                      <a:srgbClr val="F2F2F2"/>
                    </a:solidFill>
                  </a:tcPr>
                </a:tc>
                <a:extLst>
                  <a:ext uri="{0D108BD9-81ED-4DB2-BD59-A6C34878D82A}">
                    <a16:rowId xmlns:a16="http://schemas.microsoft.com/office/drawing/2014/main" val="3028633692"/>
                  </a:ext>
                </a:extLst>
              </a:tr>
              <a:tr h="531429">
                <a:tc vMerge="1">
                  <a:txBody>
                    <a:bodyPr/>
                    <a:lstStyle/>
                    <a:p>
                      <a:endParaRPr lang="zh-CN" altLang="en-US"/>
                    </a:p>
                  </a:txBody>
                  <a:tcPr>
                    <a:solidFill>
                      <a:srgbClr val="F2F2F2"/>
                    </a:solidFill>
                  </a:tcPr>
                </a:tc>
                <a:tc>
                  <a:txBody>
                    <a:bodyPr/>
                    <a:lstStyle/>
                    <a:p>
                      <a:pPr algn="just">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__isset($name)</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just">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对不可访问属性调用</a:t>
                      </a:r>
                      <a:r>
                        <a:rPr lang="en-US" sz="1600" kern="100" dirty="0" err="1">
                          <a:solidFill>
                            <a:srgbClr val="595959"/>
                          </a:solidFill>
                          <a:effectLst/>
                          <a:latin typeface="微软雅黑" panose="020B0503020204020204" pitchFamily="34" charset="-122"/>
                          <a:ea typeface="微软雅黑" panose="020B0503020204020204" pitchFamily="34" charset="-122"/>
                        </a:rPr>
                        <a:t>isset</a:t>
                      </a:r>
                      <a:r>
                        <a:rPr lang="en-US" sz="1600" kern="100" dirty="0">
                          <a:solidFill>
                            <a:srgbClr val="595959"/>
                          </a:solidFill>
                          <a:effectLst/>
                          <a:latin typeface="微软雅黑" panose="020B0503020204020204" pitchFamily="34" charset="-122"/>
                          <a:ea typeface="微软雅黑" panose="020B0503020204020204" pitchFamily="34" charset="-122"/>
                        </a:rPr>
                        <a:t>()</a:t>
                      </a:r>
                      <a:r>
                        <a:rPr lang="zh-CN" sz="1600" kern="100" dirty="0">
                          <a:solidFill>
                            <a:srgbClr val="595959"/>
                          </a:solidFill>
                          <a:effectLst/>
                          <a:latin typeface="微软雅黑" panose="020B0503020204020204" pitchFamily="34" charset="-122"/>
                          <a:ea typeface="微软雅黑" panose="020B0503020204020204" pitchFamily="34" charset="-122"/>
                        </a:rPr>
                        <a:t>或</a:t>
                      </a:r>
                      <a:r>
                        <a:rPr lang="en-US" sz="1600" kern="100" dirty="0">
                          <a:solidFill>
                            <a:srgbClr val="595959"/>
                          </a:solidFill>
                          <a:effectLst/>
                          <a:latin typeface="微软雅黑" panose="020B0503020204020204" pitchFamily="34" charset="-122"/>
                          <a:ea typeface="微软雅黑" panose="020B0503020204020204" pitchFamily="34" charset="-122"/>
                        </a:rPr>
                        <a:t>empty()</a:t>
                      </a:r>
                      <a:r>
                        <a:rPr lang="zh-CN" sz="1600" kern="100" dirty="0">
                          <a:solidFill>
                            <a:srgbClr val="595959"/>
                          </a:solidFill>
                          <a:effectLst/>
                          <a:latin typeface="微软雅黑" panose="020B0503020204020204" pitchFamily="34" charset="-122"/>
                          <a:ea typeface="微软雅黑" panose="020B0503020204020204" pitchFamily="34" charset="-122"/>
                        </a:rPr>
                        <a:t>时会被调用</a:t>
                      </a:r>
                    </a:p>
                  </a:txBody>
                  <a:tcPr marL="68580" marR="68580" marT="0" marB="0" anchor="ctr">
                    <a:solidFill>
                      <a:srgbClr val="F2F2F2"/>
                    </a:solidFill>
                  </a:tcPr>
                </a:tc>
                <a:extLst>
                  <a:ext uri="{0D108BD9-81ED-4DB2-BD59-A6C34878D82A}">
                    <a16:rowId xmlns:a16="http://schemas.microsoft.com/office/drawing/2014/main" val="2804291551"/>
                  </a:ext>
                </a:extLst>
              </a:tr>
              <a:tr h="531429">
                <a:tc vMerge="1">
                  <a:txBody>
                    <a:bodyPr/>
                    <a:lstStyle/>
                    <a:p>
                      <a:endParaRPr lang="zh-CN" altLang="en-US"/>
                    </a:p>
                  </a:txBody>
                  <a:tcPr>
                    <a:solidFill>
                      <a:srgbClr val="F2F2F2"/>
                    </a:solidFill>
                  </a:tcPr>
                </a:tc>
                <a:tc>
                  <a:txBody>
                    <a:bodyPr/>
                    <a:lstStyle/>
                    <a:p>
                      <a:pPr algn="just">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__unset($name)</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just">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对不可访问属性调用</a:t>
                      </a:r>
                      <a:r>
                        <a:rPr lang="en-US" sz="1600" kern="100">
                          <a:solidFill>
                            <a:srgbClr val="595959"/>
                          </a:solidFill>
                          <a:effectLst/>
                          <a:latin typeface="微软雅黑" panose="020B0503020204020204" pitchFamily="34" charset="-122"/>
                          <a:ea typeface="微软雅黑" panose="020B0503020204020204" pitchFamily="34" charset="-122"/>
                        </a:rPr>
                        <a:t>unset()</a:t>
                      </a:r>
                      <a:r>
                        <a:rPr lang="zh-CN" sz="1600" kern="100">
                          <a:solidFill>
                            <a:srgbClr val="595959"/>
                          </a:solidFill>
                          <a:effectLst/>
                          <a:latin typeface="微软雅黑" panose="020B0503020204020204" pitchFamily="34" charset="-122"/>
                          <a:ea typeface="微软雅黑" panose="020B0503020204020204" pitchFamily="34" charset="-122"/>
                        </a:rPr>
                        <a:t>时会被调用</a:t>
                      </a:r>
                    </a:p>
                  </a:txBody>
                  <a:tcPr marL="68580" marR="68580" marT="0" marB="0" anchor="ctr">
                    <a:solidFill>
                      <a:srgbClr val="F2F2F2"/>
                    </a:solidFill>
                  </a:tcPr>
                </a:tc>
                <a:extLst>
                  <a:ext uri="{0D108BD9-81ED-4DB2-BD59-A6C34878D82A}">
                    <a16:rowId xmlns:a16="http://schemas.microsoft.com/office/drawing/2014/main" val="1077793482"/>
                  </a:ext>
                </a:extLst>
              </a:tr>
              <a:tr h="531429">
                <a:tc rowSpan="2">
                  <a:txBody>
                    <a:bodyPr/>
                    <a:lstStyle/>
                    <a:p>
                      <a:pPr algn="ctr">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方法</a:t>
                      </a:r>
                    </a:p>
                  </a:txBody>
                  <a:tcPr marL="68580" marR="68580" marT="0" marB="0" anchor="ctr">
                    <a:solidFill>
                      <a:srgbClr val="F2F2F2"/>
                    </a:solidFill>
                  </a:tcPr>
                </a:tc>
                <a:tc>
                  <a:txBody>
                    <a:bodyPr/>
                    <a:lstStyle/>
                    <a:p>
                      <a:pPr algn="just">
                        <a:spcAft>
                          <a:spcPts val="0"/>
                        </a:spcAft>
                      </a:pPr>
                      <a:r>
                        <a:rPr lang="en-US" sz="1600" kern="100">
                          <a:solidFill>
                            <a:srgbClr val="595959"/>
                          </a:solidFill>
                          <a:effectLst/>
                          <a:latin typeface="微软雅黑" panose="020B0503020204020204" pitchFamily="34" charset="-122"/>
                          <a:ea typeface="微软雅黑" panose="020B0503020204020204" pitchFamily="34" charset="-122"/>
                        </a:rPr>
                        <a:t>__call($name, $args)</a:t>
                      </a:r>
                      <a:endParaRPr lang="zh-CN" sz="1600" kern="10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just">
                        <a:spcAft>
                          <a:spcPts val="0"/>
                        </a:spcAft>
                      </a:pPr>
                      <a:r>
                        <a:rPr lang="zh-CN" sz="1600" kern="100">
                          <a:solidFill>
                            <a:srgbClr val="595959"/>
                          </a:solidFill>
                          <a:effectLst/>
                          <a:latin typeface="微软雅黑" panose="020B0503020204020204" pitchFamily="34" charset="-122"/>
                          <a:ea typeface="微软雅黑" panose="020B0503020204020204" pitchFamily="34" charset="-122"/>
                        </a:rPr>
                        <a:t>在对象中调用一个不可访问方法时会被调用</a:t>
                      </a:r>
                    </a:p>
                  </a:txBody>
                  <a:tcPr marL="68580" marR="68580" marT="0" marB="0" anchor="ctr">
                    <a:solidFill>
                      <a:srgbClr val="F2F2F2"/>
                    </a:solidFill>
                  </a:tcPr>
                </a:tc>
                <a:extLst>
                  <a:ext uri="{0D108BD9-81ED-4DB2-BD59-A6C34878D82A}">
                    <a16:rowId xmlns:a16="http://schemas.microsoft.com/office/drawing/2014/main" val="2645625515"/>
                  </a:ext>
                </a:extLst>
              </a:tr>
              <a:tr h="531429">
                <a:tc vMerge="1">
                  <a:txBody>
                    <a:bodyPr/>
                    <a:lstStyle/>
                    <a:p>
                      <a:endParaRPr lang="zh-CN" altLang="en-US"/>
                    </a:p>
                  </a:txBody>
                  <a:tcPr>
                    <a:solidFill>
                      <a:srgbClr val="F2F2F2"/>
                    </a:solidFill>
                  </a:tcPr>
                </a:tc>
                <a:tc>
                  <a:txBody>
                    <a:bodyPr/>
                    <a:lstStyle/>
                    <a:p>
                      <a:pPr algn="just">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rPr>
                        <a:t>__</a:t>
                      </a:r>
                      <a:r>
                        <a:rPr lang="en-US" sz="1600" kern="100" dirty="0" err="1">
                          <a:solidFill>
                            <a:srgbClr val="595959"/>
                          </a:solidFill>
                          <a:effectLst/>
                          <a:latin typeface="微软雅黑" panose="020B0503020204020204" pitchFamily="34" charset="-122"/>
                          <a:ea typeface="微软雅黑" panose="020B0503020204020204" pitchFamily="34" charset="-122"/>
                        </a:rPr>
                        <a:t>callstatic</a:t>
                      </a:r>
                      <a:r>
                        <a:rPr lang="en-US" sz="1600" kern="100" dirty="0">
                          <a:solidFill>
                            <a:srgbClr val="595959"/>
                          </a:solidFill>
                          <a:effectLst/>
                          <a:latin typeface="微软雅黑" panose="020B0503020204020204" pitchFamily="34" charset="-122"/>
                          <a:ea typeface="微软雅黑" panose="020B0503020204020204" pitchFamily="34" charset="-122"/>
                        </a:rPr>
                        <a:t>($name, $</a:t>
                      </a:r>
                      <a:r>
                        <a:rPr lang="en-US" sz="1600" kern="100" dirty="0" err="1">
                          <a:solidFill>
                            <a:srgbClr val="595959"/>
                          </a:solidFill>
                          <a:effectLst/>
                          <a:latin typeface="微软雅黑" panose="020B0503020204020204" pitchFamily="34" charset="-122"/>
                          <a:ea typeface="微软雅黑" panose="020B0503020204020204" pitchFamily="34" charset="-122"/>
                        </a:rPr>
                        <a:t>args</a:t>
                      </a:r>
                      <a:r>
                        <a:rPr lang="en-US" sz="1600" kern="100" dirty="0">
                          <a:solidFill>
                            <a:srgbClr val="595959"/>
                          </a:solidFill>
                          <a:effectLst/>
                          <a:latin typeface="微软雅黑" panose="020B0503020204020204" pitchFamily="34" charset="-122"/>
                          <a:ea typeface="微软雅黑" panose="020B0503020204020204" pitchFamily="34" charset="-122"/>
                        </a:rPr>
                        <a:t>)</a:t>
                      </a:r>
                      <a:endParaRPr lang="zh-CN" sz="1600"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algn="just">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rPr>
                        <a:t>静态上下文中调用一个不可访问方法时会被调用</a:t>
                      </a:r>
                    </a:p>
                  </a:txBody>
                  <a:tcPr marL="68580" marR="68580" marT="0" marB="0" anchor="ctr">
                    <a:solidFill>
                      <a:srgbClr val="F2F2F2"/>
                    </a:solidFill>
                  </a:tcPr>
                </a:tc>
                <a:extLst>
                  <a:ext uri="{0D108BD9-81ED-4DB2-BD59-A6C34878D82A}">
                    <a16:rowId xmlns:a16="http://schemas.microsoft.com/office/drawing/2014/main" val="1225483959"/>
                  </a:ext>
                </a:extLst>
              </a:tr>
            </a:tbl>
          </a:graphicData>
        </a:graphic>
      </p:graphicFrame>
      <p:sp>
        <p:nvSpPr>
          <p:cNvPr id="7" name="1"/>
          <p:cNvSpPr txBox="1"/>
          <p:nvPr>
            <p:custDataLst>
              <p:tags r:id="rId1"/>
            </p:custDataLst>
          </p:nvPr>
        </p:nvSpPr>
        <p:spPr>
          <a:xfrm>
            <a:off x="918704" y="1123497"/>
            <a:ext cx="5536542" cy="461665"/>
          </a:xfrm>
          <a:prstGeom prst="rect">
            <a:avLst/>
          </a:prstGeom>
          <a:noFill/>
          <a:ln>
            <a:noFill/>
          </a:ln>
        </p:spPr>
        <p:txBody>
          <a:bodyPr wrap="square" rtlCol="0">
            <a:spAutoFit/>
          </a:bodyPr>
          <a:lstStyle/>
          <a:p>
            <a:pPr lvl="0" defTabSz="457200">
              <a:defRPr/>
            </a:pPr>
            <a:r>
              <a:rPr lang="en-US" altLang="zh-CN"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2. </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通过</a:t>
            </a:r>
            <a:r>
              <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魔术方法</a:t>
            </a:r>
            <a:r>
              <a:rPr lang="zh-CN" altLang="en-US" b="1" kern="0" dirty="0" smtClean="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访问成员</a:t>
            </a:r>
            <a:endParaRPr lang="zh-CN" altLang="en-US"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Tree>
    <p:extLst>
      <p:ext uri="{BB962C8B-B14F-4D97-AF65-F5344CB8AC3E}">
        <p14:creationId xmlns:p14="http://schemas.microsoft.com/office/powerpoint/2010/main" val="147255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继承的实现</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，能够在程序中实现类的继承</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11.6.2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继承</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0951563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076022" y="2227837"/>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069672" y="3120488"/>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059017" y="4040211"/>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3981574" y="2205658"/>
            <a:ext cx="5142331" cy="613062"/>
            <a:chOff x="4315150" y="953426"/>
            <a:chExt cx="3857250" cy="540057"/>
          </a:xfrm>
        </p:grpSpPr>
        <p:sp>
          <p:nvSpPr>
            <p:cNvPr id="61" name="矩形 60"/>
            <p:cNvSpPr/>
            <p:nvPr/>
          </p:nvSpPr>
          <p:spPr>
            <a:xfrm>
              <a:off x="4841196" y="1036090"/>
              <a:ext cx="2827147" cy="344580"/>
            </a:xfrm>
            <a:prstGeom prst="rect">
              <a:avLst/>
            </a:prstGeom>
            <a:ln w="15875">
              <a:noFill/>
            </a:ln>
          </p:spPr>
          <p:txBody>
            <a:bodyPr wrap="square" lIns="68580" tIns="34290" rIns="68580" bIns="34290">
              <a:spAutoFit/>
            </a:bodyPr>
            <a:lstStyle/>
            <a:p>
              <a:pPr algn="l">
                <a:buClrTx/>
                <a:buSzTx/>
                <a:buFontTx/>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mn-lt"/>
                </a:rPr>
                <a:t>初识</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面向对象</a:t>
              </a: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3975224" y="3103662"/>
            <a:ext cx="5142331" cy="613062"/>
            <a:chOff x="4315150" y="1647579"/>
            <a:chExt cx="3857250" cy="540057"/>
          </a:xfrm>
        </p:grpSpPr>
        <p:sp>
          <p:nvSpPr>
            <p:cNvPr id="64" name="矩形 63"/>
            <p:cNvSpPr/>
            <p:nvPr/>
          </p:nvSpPr>
          <p:spPr>
            <a:xfrm>
              <a:off x="4841196" y="1730243"/>
              <a:ext cx="2827147" cy="332129"/>
            </a:xfrm>
            <a:prstGeom prst="rect">
              <a:avLst/>
            </a:prstGeom>
            <a:ln w="15875">
              <a:noFill/>
            </a:ln>
          </p:spPr>
          <p:txBody>
            <a:bodyPr wrap="square" lIns="68580" tIns="34290" rIns="68580" bIns="34290">
              <a:spAutoFit/>
            </a:bodyPr>
            <a:lstStyle/>
            <a:p>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mn-lt"/>
                </a:rPr>
                <a:t>类与对象的使用</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3964569" y="4018558"/>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mn-lt"/>
                </a:rPr>
                <a:t>魔术方法</a:t>
              </a:r>
              <a:endParaRPr lang="en-US" altLang="zh-CN"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059017" y="4976242"/>
            <a:ext cx="1192190" cy="614525"/>
            <a:chOff x="2215144" y="3084852"/>
            <a:chExt cx="1244730" cy="844793"/>
          </a:xfrm>
        </p:grpSpPr>
        <p:sp>
          <p:nvSpPr>
            <p:cNvPr id="22" name="平行四边形 2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nvSpPr>
          <p:spPr>
            <a:xfrm>
              <a:off x="2393075" y="3125750"/>
              <a:ext cx="1066799" cy="803895"/>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3964569" y="4954589"/>
            <a:ext cx="5142331" cy="613062"/>
            <a:chOff x="4315150" y="2341731"/>
            <a:chExt cx="3857250" cy="540057"/>
          </a:xfrm>
        </p:grpSpPr>
        <p:sp>
          <p:nvSpPr>
            <p:cNvPr id="25" name="矩形 24"/>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mn-lt"/>
                </a:rPr>
                <a:t>类常量与静态成员</a:t>
              </a:r>
              <a:endParaRPr lang="en-US" altLang="zh-CN"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3741719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11.6.2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继承</a:t>
            </a:r>
          </a:p>
        </p:txBody>
      </p:sp>
      <p:sp>
        <p:nvSpPr>
          <p:cNvPr id="2" name="矩形 1"/>
          <p:cNvSpPr/>
          <p:nvPr/>
        </p:nvSpPr>
        <p:spPr>
          <a:xfrm>
            <a:off x="910630" y="1269554"/>
            <a:ext cx="10297144" cy="1015663"/>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在生活中，</a:t>
            </a:r>
            <a:r>
              <a:rPr lang="zh-CN" altLang="en-US" sz="2000" dirty="0">
                <a:solidFill>
                  <a:srgbClr val="1369B3"/>
                </a:solidFill>
                <a:latin typeface="微软雅黑" panose="020B0503020204020204" pitchFamily="34" charset="-122"/>
                <a:ea typeface="微软雅黑" panose="020B0503020204020204" pitchFamily="34" charset="-122"/>
                <a:cs typeface="+mn-ea"/>
              </a:rPr>
              <a:t>继承</a:t>
            </a:r>
            <a:r>
              <a:rPr lang="zh-CN" altLang="en-US" sz="2000" dirty="0">
                <a:solidFill>
                  <a:srgbClr val="595959"/>
                </a:solidFill>
                <a:latin typeface="微软雅黑" panose="020B0503020204020204" pitchFamily="34" charset="-122"/>
                <a:ea typeface="微软雅黑" panose="020B0503020204020204" pitchFamily="34" charset="-122"/>
                <a:cs typeface="+mn-ea"/>
              </a:rPr>
              <a:t>一般指的是子女继承父辈的财产。在程序中，继承描述的是事物之间的所属关系，通过继承可以使多种事物之间形成一种关系体系</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pic>
        <p:nvPicPr>
          <p:cNvPr id="4" name="图片 3"/>
          <p:cNvPicPr>
            <a:picLocks noChangeAspect="1"/>
          </p:cNvPicPr>
          <p:nvPr/>
        </p:nvPicPr>
        <p:blipFill>
          <a:blip r:embed="rId3"/>
          <a:stretch>
            <a:fillRect/>
          </a:stretch>
        </p:blipFill>
        <p:spPr>
          <a:xfrm>
            <a:off x="3390770" y="2637706"/>
            <a:ext cx="5336863" cy="2665197"/>
          </a:xfrm>
          <a:prstGeom prst="rect">
            <a:avLst/>
          </a:prstGeom>
        </p:spPr>
      </p:pic>
    </p:spTree>
    <p:extLst>
      <p:ext uri="{BB962C8B-B14F-4D97-AF65-F5344CB8AC3E}">
        <p14:creationId xmlns:p14="http://schemas.microsoft.com/office/powerpoint/2010/main" val="3447236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11.6.2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继承</a:t>
            </a:r>
          </a:p>
        </p:txBody>
      </p:sp>
      <p:sp>
        <p:nvSpPr>
          <p:cNvPr id="2" name="矩形 1"/>
          <p:cNvSpPr/>
          <p:nvPr/>
        </p:nvSpPr>
        <p:spPr>
          <a:xfrm>
            <a:off x="910629" y="1100516"/>
            <a:ext cx="10297144" cy="1015663"/>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在</a:t>
            </a:r>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中，</a:t>
            </a:r>
            <a:r>
              <a:rPr lang="zh-CN" altLang="en-US" sz="2000" dirty="0">
                <a:solidFill>
                  <a:srgbClr val="1369B3"/>
                </a:solidFill>
                <a:latin typeface="微软雅黑" panose="020B0503020204020204" pitchFamily="34" charset="-122"/>
                <a:ea typeface="微软雅黑" panose="020B0503020204020204" pitchFamily="34" charset="-122"/>
                <a:cs typeface="+mn-ea"/>
              </a:rPr>
              <a:t>类的继承</a:t>
            </a:r>
            <a:r>
              <a:rPr lang="zh-CN" altLang="en-US" sz="2000" dirty="0">
                <a:solidFill>
                  <a:srgbClr val="595959"/>
                </a:solidFill>
                <a:latin typeface="微软雅黑" panose="020B0503020204020204" pitchFamily="34" charset="-122"/>
                <a:ea typeface="微软雅黑" panose="020B0503020204020204" pitchFamily="34" charset="-122"/>
                <a:cs typeface="+mn-ea"/>
              </a:rPr>
              <a:t>是指在一个现有类的基础上构建一个新的类，构建出来的新类被称作</a:t>
            </a:r>
            <a:r>
              <a:rPr lang="zh-CN" altLang="en-US" sz="2000" dirty="0">
                <a:solidFill>
                  <a:srgbClr val="1369B3"/>
                </a:solidFill>
                <a:latin typeface="微软雅黑" panose="020B0503020204020204" pitchFamily="34" charset="-122"/>
                <a:ea typeface="微软雅黑" panose="020B0503020204020204" pitchFamily="34" charset="-122"/>
                <a:cs typeface="+mn-ea"/>
              </a:rPr>
              <a:t>子类</a:t>
            </a:r>
            <a:r>
              <a:rPr lang="zh-CN" altLang="en-US" sz="2000" dirty="0">
                <a:solidFill>
                  <a:srgbClr val="595959"/>
                </a:solidFill>
                <a:latin typeface="微软雅黑" panose="020B0503020204020204" pitchFamily="34" charset="-122"/>
                <a:ea typeface="微软雅黑" panose="020B0503020204020204" pitchFamily="34" charset="-122"/>
                <a:cs typeface="+mn-ea"/>
              </a:rPr>
              <a:t>，现有类被称作</a:t>
            </a:r>
            <a:r>
              <a:rPr lang="zh-CN" altLang="en-US" sz="2000" dirty="0">
                <a:solidFill>
                  <a:srgbClr val="1369B3"/>
                </a:solidFill>
                <a:latin typeface="微软雅黑" panose="020B0503020204020204" pitchFamily="34" charset="-122"/>
                <a:ea typeface="微软雅黑" panose="020B0503020204020204" pitchFamily="34" charset="-122"/>
                <a:cs typeface="+mn-ea"/>
              </a:rPr>
              <a:t>父类</a:t>
            </a:r>
            <a:r>
              <a:rPr lang="zh-CN" altLang="en-US"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1369B3"/>
                </a:solidFill>
                <a:latin typeface="微软雅黑" panose="020B0503020204020204" pitchFamily="34" charset="-122"/>
                <a:ea typeface="微软雅黑" panose="020B0503020204020204" pitchFamily="34" charset="-122"/>
                <a:cs typeface="+mn-ea"/>
              </a:rPr>
              <a:t>子类</a:t>
            </a:r>
            <a:r>
              <a:rPr lang="zh-CN" altLang="en-US" sz="2000" dirty="0">
                <a:solidFill>
                  <a:srgbClr val="595959"/>
                </a:solidFill>
                <a:latin typeface="微软雅黑" panose="020B0503020204020204" pitchFamily="34" charset="-122"/>
                <a:ea typeface="微软雅黑" panose="020B0503020204020204" pitchFamily="34" charset="-122"/>
                <a:cs typeface="+mn-ea"/>
              </a:rPr>
              <a:t>会自动拥有</a:t>
            </a:r>
            <a:r>
              <a:rPr lang="zh-CN" altLang="en-US" sz="2000" dirty="0">
                <a:solidFill>
                  <a:srgbClr val="1369B3"/>
                </a:solidFill>
                <a:latin typeface="微软雅黑" panose="020B0503020204020204" pitchFamily="34" charset="-122"/>
                <a:ea typeface="微软雅黑" panose="020B0503020204020204" pitchFamily="34" charset="-122"/>
                <a:cs typeface="+mn-ea"/>
              </a:rPr>
              <a:t>父类</a:t>
            </a:r>
            <a:r>
              <a:rPr lang="zh-CN" altLang="en-US" sz="2000" dirty="0">
                <a:solidFill>
                  <a:srgbClr val="595959"/>
                </a:solidFill>
                <a:latin typeface="微软雅黑" panose="020B0503020204020204" pitchFamily="34" charset="-122"/>
                <a:ea typeface="微软雅黑" panose="020B0503020204020204" pitchFamily="34" charset="-122"/>
                <a:cs typeface="+mn-ea"/>
              </a:rPr>
              <a:t>所有可继承的属性和方法</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676500" y="2277666"/>
            <a:ext cx="9217024" cy="400110"/>
          </a:xfrm>
          <a:prstGeom prst="rect">
            <a:avLst/>
          </a:prstGeom>
        </p:spPr>
        <p:txBody>
          <a:bodyPr wrap="square">
            <a:spAutoFit/>
          </a:bodyPr>
          <a:lstStyle/>
          <a:p>
            <a:pPr indent="266700"/>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提供了</a:t>
            </a:r>
            <a:r>
              <a:rPr lang="en-US" altLang="zh-CN" sz="2000" dirty="0">
                <a:solidFill>
                  <a:srgbClr val="1369B3"/>
                </a:solidFill>
                <a:latin typeface="微软雅黑" panose="020B0503020204020204" pitchFamily="34" charset="-122"/>
                <a:ea typeface="微软雅黑" panose="020B0503020204020204" pitchFamily="34" charset="-122"/>
                <a:cs typeface="+mn-ea"/>
              </a:rPr>
              <a:t>extends</a:t>
            </a:r>
            <a:r>
              <a:rPr lang="zh-CN" altLang="en-US" sz="2000" dirty="0">
                <a:solidFill>
                  <a:srgbClr val="1369B3"/>
                </a:solidFill>
                <a:latin typeface="微软雅黑" panose="020B0503020204020204" pitchFamily="34" charset="-122"/>
                <a:ea typeface="微软雅黑" panose="020B0503020204020204" pitchFamily="34" charset="-122"/>
                <a:cs typeface="+mn-ea"/>
              </a:rPr>
              <a:t>关键字</a:t>
            </a:r>
            <a:r>
              <a:rPr lang="zh-CN" altLang="en-US" sz="2000" dirty="0">
                <a:solidFill>
                  <a:srgbClr val="595959"/>
                </a:solidFill>
                <a:latin typeface="微软雅黑" panose="020B0503020204020204" pitchFamily="34" charset="-122"/>
                <a:ea typeface="微软雅黑" panose="020B0503020204020204" pitchFamily="34" charset="-122"/>
                <a:cs typeface="+mn-ea"/>
              </a:rPr>
              <a:t>实现子类与父类之间的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继承。</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nvSpPr>
        <p:spPr>
          <a:xfrm>
            <a:off x="3070870" y="2997746"/>
            <a:ext cx="5389593" cy="1781750"/>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8" name="矩形 7"/>
          <p:cNvSpPr/>
          <p:nvPr/>
        </p:nvSpPr>
        <p:spPr>
          <a:xfrm>
            <a:off x="3563919" y="3149853"/>
            <a:ext cx="3888432" cy="1372683"/>
          </a:xfrm>
          <a:prstGeom prst="rect">
            <a:avLst/>
          </a:prstGeom>
        </p:spPr>
        <p:txBody>
          <a:bodyPr wrap="square">
            <a:spAutoFit/>
          </a:bodyPr>
          <a:lstStyle/>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class </a:t>
            </a:r>
            <a:r>
              <a:rPr lang="zh-CN" altLang="en-US" sz="1600" dirty="0">
                <a:solidFill>
                  <a:srgbClr val="595959"/>
                </a:solidFill>
                <a:latin typeface="微软雅黑" panose="020B0503020204020204" pitchFamily="34" charset="-122"/>
                <a:ea typeface="微软雅黑" panose="020B0503020204020204" pitchFamily="34" charset="-122"/>
                <a:cs typeface="+mn-ea"/>
              </a:rPr>
              <a:t>子类名 </a:t>
            </a:r>
            <a:r>
              <a:rPr lang="en-US" altLang="zh-CN" sz="1600" dirty="0">
                <a:solidFill>
                  <a:srgbClr val="595959"/>
                </a:solidFill>
                <a:latin typeface="微软雅黑" panose="020B0503020204020204" pitchFamily="34" charset="-122"/>
                <a:ea typeface="微软雅黑" panose="020B0503020204020204" pitchFamily="34" charset="-122"/>
                <a:cs typeface="+mn-ea"/>
              </a:rPr>
              <a:t>extends </a:t>
            </a:r>
            <a:r>
              <a:rPr lang="zh-CN" altLang="en-US" sz="1600" dirty="0">
                <a:solidFill>
                  <a:srgbClr val="595959"/>
                </a:solidFill>
                <a:latin typeface="微软雅黑" panose="020B0503020204020204" pitchFamily="34" charset="-122"/>
                <a:ea typeface="微软雅黑" panose="020B0503020204020204" pitchFamily="34" charset="-122"/>
                <a:cs typeface="+mn-ea"/>
              </a:rPr>
              <a:t>父类名</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smtClean="0">
                <a:solidFill>
                  <a:srgbClr val="595959"/>
                </a:solidFill>
                <a:latin typeface="微软雅黑" panose="020B0503020204020204" pitchFamily="34" charset="-122"/>
                <a:ea typeface="微软雅黑" panose="020B0503020204020204" pitchFamily="34" charset="-122"/>
                <a:cs typeface="+mn-ea"/>
              </a:rPr>
              <a:t>类体</a:t>
            </a:r>
            <a:endParaRPr lang="zh-CN" altLang="en-US" sz="1600" dirty="0">
              <a:solidFill>
                <a:srgbClr val="595959"/>
              </a:solidFill>
              <a:latin typeface="微软雅黑" panose="020B0503020204020204" pitchFamily="34" charset="-122"/>
              <a:ea typeface="微软雅黑" panose="020B0503020204020204" pitchFamily="34" charset="-122"/>
              <a:cs typeface="+mn-ea"/>
            </a:endParaRP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40435406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重写的实现</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，能够在子类中重写父类成员</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11.6.3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重写</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794972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11.6.3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重写</a:t>
            </a:r>
          </a:p>
        </p:txBody>
      </p:sp>
      <p:sp>
        <p:nvSpPr>
          <p:cNvPr id="2" name="矩形 1"/>
          <p:cNvSpPr/>
          <p:nvPr/>
        </p:nvSpPr>
        <p:spPr>
          <a:xfrm>
            <a:off x="982638" y="1197546"/>
            <a:ext cx="10297144" cy="3323987"/>
          </a:xfrm>
          <a:prstGeom prst="rect">
            <a:avLst/>
          </a:prstGeom>
        </p:spPr>
        <p:txBody>
          <a:bodyPr wrap="square">
            <a:spAutoFit/>
          </a:bodyPr>
          <a:lstStyle/>
          <a:p>
            <a:pPr>
              <a:lnSpc>
                <a:spcPct val="150000"/>
              </a:lnSpc>
            </a:pPr>
            <a:r>
              <a:rPr lang="zh-CN" altLang="en-US" sz="2000" dirty="0" smtClean="0">
                <a:solidFill>
                  <a:srgbClr val="1369B3"/>
                </a:solidFill>
                <a:latin typeface="微软雅黑" panose="020B0503020204020204" pitchFamily="34" charset="-122"/>
                <a:ea typeface="微软雅黑" panose="020B0503020204020204" pitchFamily="34" charset="-122"/>
                <a:cs typeface="+mn-ea"/>
              </a:rPr>
              <a:t>重写</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是指在</a:t>
            </a:r>
            <a:r>
              <a:rPr lang="zh-CN" altLang="en-US" sz="2000" dirty="0">
                <a:solidFill>
                  <a:srgbClr val="1369B3"/>
                </a:solidFill>
                <a:latin typeface="微软雅黑" panose="020B0503020204020204" pitchFamily="34" charset="-122"/>
                <a:ea typeface="微软雅黑" panose="020B0503020204020204" pitchFamily="34" charset="-122"/>
                <a:cs typeface="+mn-ea"/>
              </a:rPr>
              <a:t>子类</a:t>
            </a:r>
            <a:r>
              <a:rPr lang="zh-CN" altLang="en-US" sz="2000" dirty="0">
                <a:solidFill>
                  <a:srgbClr val="595959"/>
                </a:solidFill>
                <a:latin typeface="微软雅黑" panose="020B0503020204020204" pitchFamily="34" charset="-122"/>
                <a:ea typeface="微软雅黑" panose="020B0503020204020204" pitchFamily="34" charset="-122"/>
                <a:cs typeface="+mn-ea"/>
              </a:rPr>
              <a:t>中定义与</a:t>
            </a:r>
            <a:r>
              <a:rPr lang="zh-CN" altLang="en-US" sz="2000" dirty="0">
                <a:solidFill>
                  <a:srgbClr val="1369B3"/>
                </a:solidFill>
                <a:latin typeface="微软雅黑" panose="020B0503020204020204" pitchFamily="34" charset="-122"/>
                <a:ea typeface="微软雅黑" panose="020B0503020204020204" pitchFamily="34" charset="-122"/>
                <a:cs typeface="+mn-ea"/>
              </a:rPr>
              <a:t>父类</a:t>
            </a:r>
            <a:r>
              <a:rPr lang="zh-CN" altLang="en-US" sz="2000" dirty="0">
                <a:solidFill>
                  <a:srgbClr val="595959"/>
                </a:solidFill>
                <a:latin typeface="微软雅黑" panose="020B0503020204020204" pitchFamily="34" charset="-122"/>
                <a:ea typeface="微软雅黑" panose="020B0503020204020204" pitchFamily="34" charset="-122"/>
                <a:cs typeface="+mn-ea"/>
              </a:rPr>
              <a:t>的</a:t>
            </a:r>
            <a:r>
              <a:rPr lang="zh-CN" altLang="en-US" sz="2000" dirty="0">
                <a:solidFill>
                  <a:srgbClr val="1369B3"/>
                </a:solidFill>
                <a:latin typeface="微软雅黑" panose="020B0503020204020204" pitchFamily="34" charset="-122"/>
                <a:ea typeface="微软雅黑" panose="020B0503020204020204" pitchFamily="34" charset="-122"/>
                <a:cs typeface="+mn-ea"/>
              </a:rPr>
              <a:t>同名成员</a:t>
            </a:r>
            <a:r>
              <a:rPr lang="zh-CN" altLang="en-US" sz="2000" dirty="0">
                <a:solidFill>
                  <a:srgbClr val="595959"/>
                </a:solidFill>
                <a:latin typeface="微软雅黑" panose="020B0503020204020204" pitchFamily="34" charset="-122"/>
                <a:ea typeface="微软雅黑" panose="020B0503020204020204" pitchFamily="34" charset="-122"/>
                <a:cs typeface="+mn-ea"/>
              </a:rPr>
              <a:t>，重写父类成员</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如果</a:t>
            </a:r>
            <a:r>
              <a:rPr lang="zh-CN" altLang="en-US" sz="2000" dirty="0">
                <a:solidFill>
                  <a:srgbClr val="595959"/>
                </a:solidFill>
                <a:latin typeface="微软雅黑" panose="020B0503020204020204" pitchFamily="34" charset="-122"/>
                <a:ea typeface="微软雅黑" panose="020B0503020204020204" pitchFamily="34" charset="-122"/>
                <a:cs typeface="+mn-ea"/>
              </a:rPr>
              <a:t>重写</a:t>
            </a:r>
            <a:r>
              <a:rPr lang="zh-CN" altLang="en-US" sz="2000" dirty="0">
                <a:solidFill>
                  <a:srgbClr val="1369B3"/>
                </a:solidFill>
                <a:latin typeface="微软雅黑" panose="020B0503020204020204" pitchFamily="34" charset="-122"/>
                <a:ea typeface="微软雅黑" panose="020B0503020204020204" pitchFamily="34" charset="-122"/>
                <a:cs typeface="+mn-ea"/>
              </a:rPr>
              <a:t>父类属性</a:t>
            </a:r>
            <a:r>
              <a:rPr lang="zh-CN" altLang="en-US" sz="2000" dirty="0">
                <a:solidFill>
                  <a:srgbClr val="595959"/>
                </a:solidFill>
                <a:latin typeface="微软雅黑" panose="020B0503020204020204" pitchFamily="34" charset="-122"/>
                <a:ea typeface="微软雅黑" panose="020B0503020204020204" pitchFamily="34" charset="-122"/>
                <a:cs typeface="+mn-ea"/>
              </a:rPr>
              <a:t>，则直接覆盖，父类的属性将不</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存在。</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如果</a:t>
            </a:r>
            <a:r>
              <a:rPr lang="zh-CN" altLang="en-US" sz="2000" dirty="0">
                <a:solidFill>
                  <a:srgbClr val="595959"/>
                </a:solidFill>
                <a:latin typeface="微软雅黑" panose="020B0503020204020204" pitchFamily="34" charset="-122"/>
                <a:ea typeface="微软雅黑" panose="020B0503020204020204" pitchFamily="34" charset="-122"/>
                <a:cs typeface="+mn-ea"/>
              </a:rPr>
              <a:t>重写</a:t>
            </a:r>
            <a:r>
              <a:rPr lang="zh-CN" altLang="en-US" sz="2000" dirty="0">
                <a:solidFill>
                  <a:srgbClr val="1369B3"/>
                </a:solidFill>
                <a:latin typeface="微软雅黑" panose="020B0503020204020204" pitchFamily="34" charset="-122"/>
                <a:ea typeface="微软雅黑" panose="020B0503020204020204" pitchFamily="34" charset="-122"/>
                <a:cs typeface="+mn-ea"/>
              </a:rPr>
              <a:t>父类方法</a:t>
            </a:r>
            <a:r>
              <a:rPr lang="zh-CN" altLang="en-US" sz="2000" dirty="0">
                <a:solidFill>
                  <a:srgbClr val="595959"/>
                </a:solidFill>
                <a:latin typeface="微软雅黑" panose="020B0503020204020204" pitchFamily="34" charset="-122"/>
                <a:ea typeface="微软雅黑" panose="020B0503020204020204" pitchFamily="34" charset="-122"/>
                <a:cs typeface="+mn-ea"/>
              </a:rPr>
              <a:t>，则该方法在子类和父类中同时存在</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en-US"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在</a:t>
            </a:r>
            <a:r>
              <a:rPr lang="zh-CN" altLang="en-US" sz="2000" dirty="0">
                <a:solidFill>
                  <a:srgbClr val="595959"/>
                </a:solidFill>
                <a:latin typeface="微软雅黑" panose="020B0503020204020204" pitchFamily="34" charset="-122"/>
                <a:ea typeface="微软雅黑" panose="020B0503020204020204" pitchFamily="34" charset="-122"/>
                <a:cs typeface="+mn-ea"/>
              </a:rPr>
              <a:t>重写方法</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时的注意事项如下。</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保证</a:t>
            </a:r>
            <a:r>
              <a:rPr lang="zh-CN" altLang="en-US" sz="2000" dirty="0">
                <a:solidFill>
                  <a:srgbClr val="1369B3"/>
                </a:solidFill>
                <a:latin typeface="微软雅黑" panose="020B0503020204020204" pitchFamily="34" charset="-122"/>
                <a:ea typeface="微软雅黑" panose="020B0503020204020204" pitchFamily="34" charset="-122"/>
                <a:cs typeface="+mn-ea"/>
              </a:rPr>
              <a:t>参数数量</a:t>
            </a:r>
            <a:r>
              <a:rPr lang="zh-CN" altLang="en-US" sz="2000" dirty="0">
                <a:solidFill>
                  <a:srgbClr val="595959"/>
                </a:solidFill>
                <a:latin typeface="微软雅黑" panose="020B0503020204020204" pitchFamily="34" charset="-122"/>
                <a:ea typeface="微软雅黑" panose="020B0503020204020204" pitchFamily="34" charset="-122"/>
                <a:cs typeface="+mn-ea"/>
              </a:rPr>
              <a:t>必须</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一致。</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子</a:t>
            </a:r>
            <a:r>
              <a:rPr lang="zh-CN" altLang="en-US" sz="2000" dirty="0">
                <a:solidFill>
                  <a:srgbClr val="595959"/>
                </a:solidFill>
                <a:latin typeface="微软雅黑" panose="020B0503020204020204" pitchFamily="34" charset="-122"/>
                <a:ea typeface="微软雅黑" panose="020B0503020204020204" pitchFamily="34" charset="-122"/>
                <a:cs typeface="+mn-ea"/>
              </a:rPr>
              <a:t>类中的方法的</a:t>
            </a:r>
            <a:r>
              <a:rPr lang="zh-CN" altLang="en-US" sz="2000" dirty="0">
                <a:solidFill>
                  <a:srgbClr val="1369B3"/>
                </a:solidFill>
                <a:latin typeface="微软雅黑" panose="020B0503020204020204" pitchFamily="34" charset="-122"/>
                <a:ea typeface="微软雅黑" panose="020B0503020204020204" pitchFamily="34" charset="-122"/>
                <a:cs typeface="+mn-ea"/>
              </a:rPr>
              <a:t>访问级别</a:t>
            </a:r>
            <a:r>
              <a:rPr lang="zh-CN" altLang="en-US" sz="2000" dirty="0">
                <a:solidFill>
                  <a:srgbClr val="595959"/>
                </a:solidFill>
                <a:latin typeface="微软雅黑" panose="020B0503020204020204" pitchFamily="34" charset="-122"/>
                <a:ea typeface="微软雅黑" panose="020B0503020204020204" pitchFamily="34" charset="-122"/>
                <a:cs typeface="+mn-ea"/>
              </a:rPr>
              <a:t>应等于或弱于父类中被重写方法的访问级别。</a:t>
            </a:r>
          </a:p>
        </p:txBody>
      </p:sp>
    </p:spTree>
    <p:extLst>
      <p:ext uri="{BB962C8B-B14F-4D97-AF65-F5344CB8AC3E}">
        <p14:creationId xmlns:p14="http://schemas.microsoft.com/office/powerpoint/2010/main" val="1955165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11.6.3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重写</a:t>
            </a:r>
          </a:p>
        </p:txBody>
      </p:sp>
      <p:sp>
        <p:nvSpPr>
          <p:cNvPr id="2" name="矩形 1"/>
          <p:cNvSpPr/>
          <p:nvPr/>
        </p:nvSpPr>
        <p:spPr>
          <a:xfrm>
            <a:off x="982639" y="2208148"/>
            <a:ext cx="10297144" cy="1015663"/>
          </a:xfrm>
          <a:prstGeom prst="rect">
            <a:avLst/>
          </a:prstGeom>
        </p:spPr>
        <p:txBody>
          <a:bodyPr wrap="square">
            <a:spAutoFit/>
          </a:bodyPr>
          <a:lstStyle/>
          <a:p>
            <a:pPr>
              <a:lnSpc>
                <a:spcPct val="150000"/>
              </a:lnSpc>
            </a:pPr>
            <a:r>
              <a:rPr lang="zh-CN" altLang="en-US" sz="2000" dirty="0">
                <a:solidFill>
                  <a:srgbClr val="1369B3"/>
                </a:solidFill>
                <a:latin typeface="微软雅黑" panose="020B0503020204020204" pitchFamily="34" charset="-122"/>
                <a:ea typeface="微软雅黑" panose="020B0503020204020204" pitchFamily="34" charset="-122"/>
                <a:cs typeface="+mn-ea"/>
              </a:rPr>
              <a:t>子类重写父类</a:t>
            </a:r>
            <a:r>
              <a:rPr lang="zh-CN" altLang="en-US" sz="2000" dirty="0">
                <a:solidFill>
                  <a:srgbClr val="595959"/>
                </a:solidFill>
                <a:latin typeface="微软雅黑" panose="020B0503020204020204" pitchFamily="34" charset="-122"/>
                <a:ea typeface="微软雅黑" panose="020B0503020204020204" pitchFamily="34" charset="-122"/>
                <a:cs typeface="+mn-ea"/>
              </a:rPr>
              <a:t>的方法后，若想继续使用父类的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方法，</a:t>
            </a:r>
            <a:r>
              <a:rPr lang="zh-CN" altLang="en-US" sz="2000" dirty="0">
                <a:solidFill>
                  <a:srgbClr val="595959"/>
                </a:solidFill>
                <a:latin typeface="微软雅黑" panose="020B0503020204020204" pitchFamily="34" charset="-122"/>
                <a:ea typeface="微软雅黑" panose="020B0503020204020204" pitchFamily="34" charset="-122"/>
                <a:cs typeface="+mn-ea"/>
              </a:rPr>
              <a:t>需要使用</a:t>
            </a:r>
            <a:r>
              <a:rPr lang="en-US" altLang="zh-CN" sz="2000" dirty="0">
                <a:solidFill>
                  <a:srgbClr val="1369B3"/>
                </a:solidFill>
                <a:latin typeface="微软雅黑" panose="020B0503020204020204" pitchFamily="34" charset="-122"/>
                <a:ea typeface="微软雅黑" panose="020B0503020204020204" pitchFamily="34" charset="-122"/>
                <a:cs typeface="+mn-ea"/>
              </a:rPr>
              <a:t>parent</a:t>
            </a:r>
            <a:r>
              <a:rPr lang="zh-CN" altLang="en-US" sz="2000" dirty="0">
                <a:solidFill>
                  <a:srgbClr val="595959"/>
                </a:solidFill>
                <a:latin typeface="微软雅黑" panose="020B0503020204020204" pitchFamily="34" charset="-122"/>
                <a:ea typeface="微软雅黑" panose="020B0503020204020204" pitchFamily="34" charset="-122"/>
                <a:cs typeface="+mn-ea"/>
              </a:rPr>
              <a:t>关键字调用父类</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的方法，使用方法是</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parent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关键字加上</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范围解析操作符</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，具体语法格式如下。</a:t>
            </a:r>
          </a:p>
        </p:txBody>
      </p:sp>
      <p:sp>
        <p:nvSpPr>
          <p:cNvPr id="4" name="矩形 3">
            <a:extLst>
              <a:ext uri="{FF2B5EF4-FFF2-40B4-BE49-F238E27FC236}">
                <a16:creationId xmlns:a16="http://schemas.microsoft.com/office/drawing/2014/main" id="{2112EC40-A66D-4624-89BE-1F2F4CFB6932}"/>
              </a:ext>
            </a:extLst>
          </p:cNvPr>
          <p:cNvSpPr/>
          <p:nvPr/>
        </p:nvSpPr>
        <p:spPr>
          <a:xfrm>
            <a:off x="2181898" y="1262275"/>
            <a:ext cx="3193228" cy="67056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5" name="文本框 4">
            <a:extLst>
              <a:ext uri="{FF2B5EF4-FFF2-40B4-BE49-F238E27FC236}">
                <a16:creationId xmlns:a16="http://schemas.microsoft.com/office/drawing/2014/main" id="{DC97F200-584E-4863-AC7C-FEFAE9F54CFD}"/>
              </a:ext>
            </a:extLst>
          </p:cNvPr>
          <p:cNvSpPr txBox="1"/>
          <p:nvPr/>
        </p:nvSpPr>
        <p:spPr>
          <a:xfrm>
            <a:off x="2291860" y="1402476"/>
            <a:ext cx="3083266" cy="400110"/>
          </a:xfrm>
          <a:prstGeom prst="rect">
            <a:avLst/>
          </a:prstGeom>
          <a:solidFill>
            <a:srgbClr val="1369B2"/>
          </a:solid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多学一招：</a:t>
            </a:r>
            <a:r>
              <a:rPr lang="en-US" altLang="zh-CN" sz="20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parent</a:t>
            </a:r>
            <a:r>
              <a:rPr lang="zh-CN" altLang="en-US" sz="20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关键字</a:t>
            </a:r>
          </a:p>
        </p:txBody>
      </p:sp>
      <p:sp>
        <p:nvSpPr>
          <p:cNvPr id="6" name="矩形 5">
            <a:extLst>
              <a:ext uri="{FF2B5EF4-FFF2-40B4-BE49-F238E27FC236}">
                <a16:creationId xmlns:a16="http://schemas.microsoft.com/office/drawing/2014/main" id="{87171776-C649-475B-AF6D-6B1F33BB1F72}"/>
              </a:ext>
            </a:extLst>
          </p:cNvPr>
          <p:cNvSpPr/>
          <p:nvPr/>
        </p:nvSpPr>
        <p:spPr>
          <a:xfrm>
            <a:off x="5473363" y="1262275"/>
            <a:ext cx="83127" cy="67056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7" name="矩形 6">
            <a:extLst>
              <a:ext uri="{FF2B5EF4-FFF2-40B4-BE49-F238E27FC236}">
                <a16:creationId xmlns:a16="http://schemas.microsoft.com/office/drawing/2014/main" id="{C7237529-15D2-46EA-8481-511A367458F3}"/>
              </a:ext>
            </a:extLst>
          </p:cNvPr>
          <p:cNvSpPr/>
          <p:nvPr/>
        </p:nvSpPr>
        <p:spPr>
          <a:xfrm>
            <a:off x="5661092" y="1262275"/>
            <a:ext cx="83127" cy="67056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8" name="图形 11" descr="讲故事">
            <a:extLst>
              <a:ext uri="{FF2B5EF4-FFF2-40B4-BE49-F238E27FC236}">
                <a16:creationId xmlns:a16="http://schemas.microsoft.com/office/drawing/2014/main" id="{6684872B-9D64-4BDB-95BD-35B49D3CED2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82639" y="1045642"/>
            <a:ext cx="936104" cy="936104"/>
          </a:xfrm>
          <a:prstGeom prst="rect">
            <a:avLst/>
          </a:prstGeom>
        </p:spPr>
      </p:pic>
      <p:sp>
        <p:nvSpPr>
          <p:cNvPr id="10" name="矩形 9"/>
          <p:cNvSpPr/>
          <p:nvPr/>
        </p:nvSpPr>
        <p:spPr>
          <a:xfrm>
            <a:off x="3049422" y="3574999"/>
            <a:ext cx="5389593" cy="833558"/>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11" name="矩形 10"/>
          <p:cNvSpPr/>
          <p:nvPr/>
        </p:nvSpPr>
        <p:spPr>
          <a:xfrm>
            <a:off x="4256191" y="3727555"/>
            <a:ext cx="3888432" cy="453457"/>
          </a:xfrm>
          <a:prstGeom prst="rect">
            <a:avLst/>
          </a:prstGeom>
        </p:spPr>
        <p:txBody>
          <a:bodyPr wrap="square">
            <a:spAutoFit/>
          </a:bodyPr>
          <a:lstStyle/>
          <a:p>
            <a:pPr indent="-266700">
              <a:lnSpc>
                <a:spcPct val="13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parent::</a:t>
            </a:r>
            <a:r>
              <a:rPr lang="zh-CN" altLang="en-US" sz="2000" dirty="0">
                <a:solidFill>
                  <a:srgbClr val="595959"/>
                </a:solidFill>
                <a:latin typeface="微软雅黑" panose="020B0503020204020204" pitchFamily="34" charset="-122"/>
                <a:ea typeface="微软雅黑" panose="020B0503020204020204" pitchFamily="34" charset="-122"/>
                <a:cs typeface="+mn-ea"/>
              </a:rPr>
              <a:t>父类方法</a:t>
            </a:r>
            <a:r>
              <a:rPr lang="en-US" altLang="zh-CN" sz="20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4127912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11.6.3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重写</a:t>
            </a:r>
          </a:p>
        </p:txBody>
      </p:sp>
      <p:sp>
        <p:nvSpPr>
          <p:cNvPr id="2" name="矩形 1"/>
          <p:cNvSpPr/>
          <p:nvPr/>
        </p:nvSpPr>
        <p:spPr>
          <a:xfrm>
            <a:off x="838622" y="2279234"/>
            <a:ext cx="10297144" cy="400110"/>
          </a:xfrm>
          <a:prstGeom prst="rect">
            <a:avLst/>
          </a:prstGeom>
        </p:spPr>
        <p:txBody>
          <a:bodyPr wrap="square">
            <a:spAutoFit/>
          </a:bodyPr>
          <a:lstStyle/>
          <a:p>
            <a:pPr indent="266700"/>
            <a:r>
              <a:rPr lang="zh-CN" altLang="en-US" sz="2000" dirty="0" smtClean="0">
                <a:solidFill>
                  <a:srgbClr val="595959"/>
                </a:solidFill>
                <a:latin typeface="微软雅黑" panose="020B0503020204020204" pitchFamily="34" charset="-122"/>
                <a:ea typeface="微软雅黑" panose="020B0503020204020204" pitchFamily="34" charset="-122"/>
                <a:cs typeface="+mn-ea"/>
              </a:rPr>
              <a:t>下面</a:t>
            </a:r>
            <a:r>
              <a:rPr lang="zh-CN" altLang="en-US" sz="2000" dirty="0">
                <a:solidFill>
                  <a:srgbClr val="595959"/>
                </a:solidFill>
                <a:latin typeface="微软雅黑" panose="020B0503020204020204" pitchFamily="34" charset="-122"/>
                <a:ea typeface="微软雅黑" panose="020B0503020204020204" pitchFamily="34" charset="-122"/>
                <a:cs typeface="+mn-ea"/>
              </a:rPr>
              <a:t>演示</a:t>
            </a:r>
            <a:r>
              <a:rPr lang="zh-CN" altLang="en-US" sz="2000" dirty="0">
                <a:solidFill>
                  <a:srgbClr val="1369B3"/>
                </a:solidFill>
                <a:latin typeface="微软雅黑" panose="020B0503020204020204" pitchFamily="34" charset="-122"/>
                <a:ea typeface="微软雅黑" panose="020B0503020204020204" pitchFamily="34" charset="-122"/>
                <a:cs typeface="+mn-ea"/>
              </a:rPr>
              <a:t>重写父类方法</a:t>
            </a:r>
            <a:r>
              <a:rPr lang="zh-CN" altLang="en-US" sz="2000" dirty="0">
                <a:solidFill>
                  <a:srgbClr val="595959"/>
                </a:solidFill>
                <a:latin typeface="微软雅黑" panose="020B0503020204020204" pitchFamily="34" charset="-122"/>
                <a:ea typeface="微软雅黑" panose="020B0503020204020204" pitchFamily="34" charset="-122"/>
                <a:cs typeface="+mn-ea"/>
              </a:rPr>
              <a:t>后，继续访问父类的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方法。</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a:extLst>
              <a:ext uri="{FF2B5EF4-FFF2-40B4-BE49-F238E27FC236}">
                <a16:creationId xmlns:a16="http://schemas.microsoft.com/office/drawing/2014/main" id="{2112EC40-A66D-4624-89BE-1F2F4CFB6932}"/>
              </a:ext>
            </a:extLst>
          </p:cNvPr>
          <p:cNvSpPr/>
          <p:nvPr/>
        </p:nvSpPr>
        <p:spPr>
          <a:xfrm>
            <a:off x="2181898" y="1262275"/>
            <a:ext cx="3193228" cy="67056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5" name="文本框 4">
            <a:extLst>
              <a:ext uri="{FF2B5EF4-FFF2-40B4-BE49-F238E27FC236}">
                <a16:creationId xmlns:a16="http://schemas.microsoft.com/office/drawing/2014/main" id="{DC97F200-584E-4863-AC7C-FEFAE9F54CFD}"/>
              </a:ext>
            </a:extLst>
          </p:cNvPr>
          <p:cNvSpPr txBox="1"/>
          <p:nvPr/>
        </p:nvSpPr>
        <p:spPr>
          <a:xfrm>
            <a:off x="2291860" y="1402476"/>
            <a:ext cx="3083266" cy="400110"/>
          </a:xfrm>
          <a:prstGeom prst="rect">
            <a:avLst/>
          </a:prstGeom>
          <a:solidFill>
            <a:srgbClr val="1369B2"/>
          </a:solidFill>
        </p:spPr>
        <p:txBody>
          <a:bodyPr wrap="square" rtlCol="0">
            <a:spAutoFit/>
          </a:bodyPr>
          <a:lstStyle/>
          <a:p>
            <a:r>
              <a:rPr lang="zh-CN" altLang="en-US" sz="2000" dirty="0" smtClean="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多学一招：</a:t>
            </a:r>
            <a:r>
              <a:rPr lang="en-US" altLang="zh-CN" sz="20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parent</a:t>
            </a:r>
            <a:r>
              <a:rPr lang="zh-CN" altLang="en-US" sz="2000" dirty="0">
                <a:solidFill>
                  <a:schemeClr val="bg1"/>
                </a:solidFill>
                <a:latin typeface="微软雅黑" panose="020B0503020204020204" pitchFamily="34" charset="-122"/>
                <a:ea typeface="微软雅黑" panose="020B0503020204020204" pitchFamily="34" charset="-122"/>
                <a:cs typeface="+mn-ea"/>
                <a:sym typeface="Arial" panose="020B0604020202020204" pitchFamily="34" charset="0"/>
              </a:rPr>
              <a:t>关键字</a:t>
            </a:r>
          </a:p>
        </p:txBody>
      </p:sp>
      <p:sp>
        <p:nvSpPr>
          <p:cNvPr id="6" name="矩形 5">
            <a:extLst>
              <a:ext uri="{FF2B5EF4-FFF2-40B4-BE49-F238E27FC236}">
                <a16:creationId xmlns:a16="http://schemas.microsoft.com/office/drawing/2014/main" id="{87171776-C649-475B-AF6D-6B1F33BB1F72}"/>
              </a:ext>
            </a:extLst>
          </p:cNvPr>
          <p:cNvSpPr/>
          <p:nvPr/>
        </p:nvSpPr>
        <p:spPr>
          <a:xfrm>
            <a:off x="5473363" y="1262275"/>
            <a:ext cx="83127" cy="67056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7" name="矩形 6">
            <a:extLst>
              <a:ext uri="{FF2B5EF4-FFF2-40B4-BE49-F238E27FC236}">
                <a16:creationId xmlns:a16="http://schemas.microsoft.com/office/drawing/2014/main" id="{C7237529-15D2-46EA-8481-511A367458F3}"/>
              </a:ext>
            </a:extLst>
          </p:cNvPr>
          <p:cNvSpPr/>
          <p:nvPr/>
        </p:nvSpPr>
        <p:spPr>
          <a:xfrm>
            <a:off x="5661092" y="1262275"/>
            <a:ext cx="83127" cy="670560"/>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8" name="图形 11" descr="讲故事">
            <a:extLst>
              <a:ext uri="{FF2B5EF4-FFF2-40B4-BE49-F238E27FC236}">
                <a16:creationId xmlns:a16="http://schemas.microsoft.com/office/drawing/2014/main" id="{6684872B-9D64-4BDB-95BD-35B49D3CED2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982639" y="1045642"/>
            <a:ext cx="936104" cy="936104"/>
          </a:xfrm>
          <a:prstGeom prst="rect">
            <a:avLst/>
          </a:prstGeom>
        </p:spPr>
      </p:pic>
      <p:sp>
        <p:nvSpPr>
          <p:cNvPr id="10" name="矩形 9"/>
          <p:cNvSpPr/>
          <p:nvPr/>
        </p:nvSpPr>
        <p:spPr>
          <a:xfrm>
            <a:off x="2778566" y="2940349"/>
            <a:ext cx="5389593" cy="3180900"/>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11" name="矩形 10"/>
          <p:cNvSpPr/>
          <p:nvPr/>
        </p:nvSpPr>
        <p:spPr>
          <a:xfrm>
            <a:off x="3529147" y="3021670"/>
            <a:ext cx="3888432" cy="2938048"/>
          </a:xfrm>
          <a:prstGeom prst="rect">
            <a:avLst/>
          </a:prstGeom>
        </p:spPr>
        <p:txBody>
          <a:bodyPr wrap="square">
            <a:spAutoFit/>
          </a:bodyPr>
          <a:lstStyle/>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&lt;?</a:t>
            </a:r>
            <a:r>
              <a:rPr lang="en-US" altLang="zh-CN" sz="1800" dirty="0" err="1">
                <a:solidFill>
                  <a:srgbClr val="595959"/>
                </a:solidFill>
                <a:latin typeface="微软雅黑" panose="020B0503020204020204" pitchFamily="34" charset="-122"/>
                <a:ea typeface="微软雅黑" panose="020B0503020204020204" pitchFamily="34" charset="-122"/>
                <a:cs typeface="+mn-ea"/>
              </a:rPr>
              <a:t>php</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class Student extends Person</a:t>
            </a:r>
          </a:p>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public function introduce()</a:t>
            </a:r>
          </a:p>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a:t>
            </a:r>
          </a:p>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parent::introduce();</a:t>
            </a:r>
          </a:p>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a:t>
            </a:r>
          </a:p>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3410138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静态延迟绑定的实现</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，能够对</a:t>
            </a: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静态成员进行</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延迟绑定</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11.6.4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静态延迟绑定</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652524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11.6.4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静态延迟绑定</a:t>
            </a:r>
          </a:p>
        </p:txBody>
      </p:sp>
      <p:sp>
        <p:nvSpPr>
          <p:cNvPr id="2" name="矩形 1"/>
          <p:cNvSpPr/>
          <p:nvPr/>
        </p:nvSpPr>
        <p:spPr>
          <a:xfrm>
            <a:off x="982638" y="1305766"/>
            <a:ext cx="10297144" cy="3323987"/>
          </a:xfrm>
          <a:prstGeom prst="rect">
            <a:avLst/>
          </a:prstGeom>
        </p:spPr>
        <p:txBody>
          <a:bodyPr wrap="squar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在</a:t>
            </a:r>
            <a:r>
              <a:rPr lang="zh-CN" altLang="en-US" sz="2000" dirty="0">
                <a:solidFill>
                  <a:srgbClr val="595959"/>
                </a:solidFill>
                <a:latin typeface="微软雅黑" panose="020B0503020204020204" pitchFamily="34" charset="-122"/>
                <a:ea typeface="微软雅黑" panose="020B0503020204020204" pitchFamily="34" charset="-122"/>
                <a:cs typeface="+mn-ea"/>
              </a:rPr>
              <a:t>类中使用</a:t>
            </a:r>
            <a:r>
              <a:rPr lang="en-US" altLang="zh-CN" sz="2000" dirty="0">
                <a:solidFill>
                  <a:srgbClr val="1369B3"/>
                </a:solidFill>
                <a:latin typeface="微软雅黑" panose="020B0503020204020204" pitchFamily="34" charset="-122"/>
                <a:ea typeface="微软雅黑" panose="020B0503020204020204" pitchFamily="34" charset="-122"/>
                <a:cs typeface="+mn-ea"/>
              </a:rPr>
              <a:t>self</a:t>
            </a:r>
            <a:r>
              <a:rPr lang="zh-CN" altLang="en-US" sz="2000" dirty="0">
                <a:solidFill>
                  <a:srgbClr val="595959"/>
                </a:solidFill>
                <a:latin typeface="微软雅黑" panose="020B0503020204020204" pitchFamily="34" charset="-122"/>
                <a:ea typeface="微软雅黑" panose="020B0503020204020204" pitchFamily="34" charset="-122"/>
                <a:cs typeface="+mn-ea"/>
              </a:rPr>
              <a:t>或</a:t>
            </a:r>
            <a:r>
              <a:rPr lang="en-US" altLang="zh-CN" sz="2000" dirty="0">
                <a:solidFill>
                  <a:srgbClr val="1369B3"/>
                </a:solidFill>
                <a:latin typeface="微软雅黑" panose="020B0503020204020204" pitchFamily="34" charset="-122"/>
                <a:ea typeface="微软雅黑" panose="020B0503020204020204" pitchFamily="34" charset="-122"/>
                <a:cs typeface="+mn-ea"/>
              </a:rPr>
              <a:t>static</a:t>
            </a:r>
            <a:r>
              <a:rPr lang="zh-CN" altLang="en-US" sz="2000" dirty="0">
                <a:solidFill>
                  <a:srgbClr val="595959"/>
                </a:solidFill>
                <a:latin typeface="微软雅黑" panose="020B0503020204020204" pitchFamily="34" charset="-122"/>
                <a:ea typeface="微软雅黑" panose="020B0503020204020204" pitchFamily="34" charset="-122"/>
                <a:cs typeface="+mn-ea"/>
              </a:rPr>
              <a:t>关键字都可以访问</a:t>
            </a:r>
            <a:r>
              <a:rPr lang="zh-CN" altLang="en-US" sz="2000" dirty="0">
                <a:solidFill>
                  <a:srgbClr val="1369B3"/>
                </a:solidFill>
                <a:latin typeface="微软雅黑" panose="020B0503020204020204" pitchFamily="34" charset="-122"/>
                <a:ea typeface="微软雅黑" panose="020B0503020204020204" pitchFamily="34" charset="-122"/>
                <a:cs typeface="+mn-ea"/>
              </a:rPr>
              <a:t>静态成员</a:t>
            </a:r>
            <a:r>
              <a:rPr lang="zh-CN" altLang="en-US" sz="2000" dirty="0">
                <a:solidFill>
                  <a:srgbClr val="595959"/>
                </a:solidFill>
                <a:latin typeface="微软雅黑" panose="020B0503020204020204" pitchFamily="34" charset="-122"/>
                <a:ea typeface="微软雅黑" panose="020B0503020204020204" pitchFamily="34" charset="-122"/>
                <a:cs typeface="+mn-ea"/>
              </a:rPr>
              <a:t>，那么两者有什么区别</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呢？</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假设</a:t>
            </a:r>
            <a:r>
              <a:rPr lang="zh-CN" altLang="en-US" sz="2000" dirty="0">
                <a:solidFill>
                  <a:srgbClr val="1369B3"/>
                </a:solidFill>
                <a:latin typeface="微软雅黑" panose="020B0503020204020204" pitchFamily="34" charset="-122"/>
                <a:ea typeface="微软雅黑" panose="020B0503020204020204" pitchFamily="34" charset="-122"/>
                <a:cs typeface="+mn-ea"/>
              </a:rPr>
              <a:t>子类</a:t>
            </a:r>
            <a:r>
              <a:rPr lang="zh-CN" altLang="en-US" sz="2000" dirty="0">
                <a:solidFill>
                  <a:srgbClr val="595959"/>
                </a:solidFill>
                <a:latin typeface="微软雅黑" panose="020B0503020204020204" pitchFamily="34" charset="-122"/>
                <a:ea typeface="微软雅黑" panose="020B0503020204020204" pitchFamily="34" charset="-122"/>
                <a:cs typeface="+mn-ea"/>
              </a:rPr>
              <a:t>与</a:t>
            </a:r>
            <a:r>
              <a:rPr lang="zh-CN" altLang="en-US" sz="2000" dirty="0">
                <a:solidFill>
                  <a:srgbClr val="1369B3"/>
                </a:solidFill>
                <a:latin typeface="微软雅黑" panose="020B0503020204020204" pitchFamily="34" charset="-122"/>
                <a:ea typeface="微软雅黑" panose="020B0503020204020204" pitchFamily="34" charset="-122"/>
                <a:cs typeface="+mn-ea"/>
              </a:rPr>
              <a:t>父类</a:t>
            </a:r>
            <a:r>
              <a:rPr lang="zh-CN" altLang="en-US" sz="2000" dirty="0">
                <a:solidFill>
                  <a:srgbClr val="595959"/>
                </a:solidFill>
                <a:latin typeface="微软雅黑" panose="020B0503020204020204" pitchFamily="34" charset="-122"/>
                <a:ea typeface="微软雅黑" panose="020B0503020204020204" pitchFamily="34" charset="-122"/>
                <a:cs typeface="+mn-ea"/>
              </a:rPr>
              <a:t>具有</a:t>
            </a:r>
            <a:r>
              <a:rPr lang="zh-CN" altLang="en-US" sz="2000" dirty="0">
                <a:solidFill>
                  <a:srgbClr val="1369B3"/>
                </a:solidFill>
                <a:latin typeface="微软雅黑" panose="020B0503020204020204" pitchFamily="34" charset="-122"/>
                <a:ea typeface="微软雅黑" panose="020B0503020204020204" pitchFamily="34" charset="-122"/>
                <a:cs typeface="+mn-ea"/>
              </a:rPr>
              <a:t>同名</a:t>
            </a:r>
            <a:r>
              <a:rPr lang="zh-CN" altLang="en-US" sz="2000" dirty="0">
                <a:solidFill>
                  <a:srgbClr val="595959"/>
                </a:solidFill>
                <a:latin typeface="微软雅黑" panose="020B0503020204020204" pitchFamily="34" charset="-122"/>
                <a:ea typeface="微软雅黑" panose="020B0503020204020204" pitchFamily="34" charset="-122"/>
                <a:cs typeface="+mn-ea"/>
              </a:rPr>
              <a:t>的静态成员，</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在</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子</a:t>
            </a:r>
            <a:r>
              <a:rPr lang="zh-CN" altLang="en-US" sz="2000" dirty="0">
                <a:solidFill>
                  <a:srgbClr val="1369B3"/>
                </a:solidFill>
                <a:latin typeface="微软雅黑" panose="020B0503020204020204" pitchFamily="34" charset="-122"/>
                <a:ea typeface="微软雅黑" panose="020B0503020204020204" pitchFamily="34" charset="-122"/>
                <a:cs typeface="+mn-ea"/>
              </a:rPr>
              <a:t>类继承的父类方法</a:t>
            </a:r>
            <a:r>
              <a:rPr lang="zh-CN" altLang="en-US" sz="2000" dirty="0">
                <a:solidFill>
                  <a:srgbClr val="595959"/>
                </a:solidFill>
                <a:latin typeface="微软雅黑" panose="020B0503020204020204" pitchFamily="34" charset="-122"/>
                <a:ea typeface="微软雅黑" panose="020B0503020204020204" pitchFamily="34" charset="-122"/>
                <a:cs typeface="+mn-ea"/>
              </a:rPr>
              <a:t>中访问静态成员</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时：</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smtClean="0">
                <a:solidFill>
                  <a:srgbClr val="1369B3"/>
                </a:solidFill>
                <a:latin typeface="微软雅黑" panose="020B0503020204020204" pitchFamily="34" charset="-122"/>
                <a:ea typeface="微软雅黑" panose="020B0503020204020204" pitchFamily="34" charset="-122"/>
                <a:cs typeface="+mn-ea"/>
              </a:rPr>
              <a:t>self</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关键字的访问结果是</a:t>
            </a:r>
            <a:r>
              <a:rPr lang="zh-CN" altLang="en-US" sz="2000" dirty="0">
                <a:solidFill>
                  <a:srgbClr val="1369B3"/>
                </a:solidFill>
                <a:latin typeface="微软雅黑" panose="020B0503020204020204" pitchFamily="34" charset="-122"/>
                <a:ea typeface="微软雅黑" panose="020B0503020204020204" pitchFamily="34" charset="-122"/>
                <a:cs typeface="+mn-ea"/>
              </a:rPr>
              <a:t>父类</a:t>
            </a:r>
            <a:r>
              <a:rPr lang="zh-CN" altLang="en-US" sz="2000" dirty="0">
                <a:solidFill>
                  <a:srgbClr val="595959"/>
                </a:solidFill>
                <a:latin typeface="微软雅黑" panose="020B0503020204020204" pitchFamily="34" charset="-122"/>
                <a:ea typeface="微软雅黑" panose="020B0503020204020204" pitchFamily="34" charset="-122"/>
                <a:cs typeface="+mn-ea"/>
              </a:rPr>
              <a:t>的静态</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成员</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en-US" altLang="zh-CN" sz="2000" dirty="0" smtClean="0">
                <a:solidFill>
                  <a:srgbClr val="1369B3"/>
                </a:solidFill>
                <a:latin typeface="微软雅黑" panose="020B0503020204020204" pitchFamily="34" charset="-122"/>
                <a:ea typeface="微软雅黑" panose="020B0503020204020204" pitchFamily="34" charset="-122"/>
                <a:cs typeface="+mn-ea"/>
              </a:rPr>
              <a:t>static </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关键字</a:t>
            </a:r>
            <a:r>
              <a:rPr lang="zh-CN" altLang="en-US" sz="2000" dirty="0">
                <a:solidFill>
                  <a:srgbClr val="595959"/>
                </a:solidFill>
                <a:latin typeface="微软雅黑" panose="020B0503020204020204" pitchFamily="34" charset="-122"/>
                <a:ea typeface="微软雅黑" panose="020B0503020204020204" pitchFamily="34" charset="-122"/>
                <a:cs typeface="+mn-ea"/>
              </a:rPr>
              <a:t>的访问结果是</a:t>
            </a:r>
            <a:r>
              <a:rPr lang="zh-CN" altLang="en-US" sz="2000" dirty="0">
                <a:solidFill>
                  <a:srgbClr val="1369B3"/>
                </a:solidFill>
                <a:latin typeface="微软雅黑" panose="020B0503020204020204" pitchFamily="34" charset="-122"/>
                <a:ea typeface="微软雅黑" panose="020B0503020204020204" pitchFamily="34" charset="-122"/>
                <a:cs typeface="+mn-ea"/>
              </a:rPr>
              <a:t>子类</a:t>
            </a:r>
            <a:r>
              <a:rPr lang="zh-CN" altLang="en-US" sz="2000" dirty="0">
                <a:solidFill>
                  <a:srgbClr val="595959"/>
                </a:solidFill>
                <a:latin typeface="微软雅黑" panose="020B0503020204020204" pitchFamily="34" charset="-122"/>
                <a:ea typeface="微软雅黑" panose="020B0503020204020204" pitchFamily="34" charset="-122"/>
                <a:cs typeface="+mn-ea"/>
              </a:rPr>
              <a:t>的静态成员</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2000" dirty="0" smtClean="0">
                <a:solidFill>
                  <a:srgbClr val="1369B3"/>
                </a:solidFill>
                <a:latin typeface="微软雅黑" panose="020B0503020204020204" pitchFamily="34" charset="-122"/>
                <a:ea typeface="微软雅黑" panose="020B0503020204020204" pitchFamily="34" charset="-122"/>
                <a:cs typeface="+mn-ea"/>
              </a:rPr>
              <a:t>static</a:t>
            </a:r>
            <a:r>
              <a:rPr lang="zh-CN" altLang="en-US" sz="2000" dirty="0">
                <a:solidFill>
                  <a:srgbClr val="595959"/>
                </a:solidFill>
                <a:latin typeface="微软雅黑" panose="020B0503020204020204" pitchFamily="34" charset="-122"/>
                <a:ea typeface="微软雅黑" panose="020B0503020204020204" pitchFamily="34" charset="-122"/>
                <a:cs typeface="+mn-ea"/>
              </a:rPr>
              <a:t>关键字的这一特性被称为</a:t>
            </a:r>
            <a:r>
              <a:rPr lang="zh-CN" altLang="en-US" sz="2000" dirty="0">
                <a:solidFill>
                  <a:srgbClr val="1369B3"/>
                </a:solidFill>
                <a:latin typeface="微软雅黑" panose="020B0503020204020204" pitchFamily="34" charset="-122"/>
                <a:ea typeface="微软雅黑" panose="020B0503020204020204" pitchFamily="34" charset="-122"/>
                <a:cs typeface="+mn-ea"/>
              </a:rPr>
              <a:t>静态延迟绑定</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1904889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en-US" altLang="zh-CN" dirty="0" smtClean="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final</a:t>
            </a:r>
            <a:r>
              <a:rPr lang="zh-CN" altLang="en-US" dirty="0" smtClean="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关键字</a:t>
            </a: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a:t>
            </a:r>
            <a:r>
              <a:rPr lang="en-US" altLang="zh-CN"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final</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关键字定义最终</a:t>
            </a: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类和最终方法</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11.6.5  final</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关键字</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170408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11.6.5  final</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关键字</a:t>
            </a:r>
          </a:p>
        </p:txBody>
      </p:sp>
      <p:sp>
        <p:nvSpPr>
          <p:cNvPr id="2" name="矩形 1"/>
          <p:cNvSpPr/>
          <p:nvPr/>
        </p:nvSpPr>
        <p:spPr>
          <a:xfrm>
            <a:off x="910630" y="1125538"/>
            <a:ext cx="10513168" cy="1477328"/>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中的继承为程序编写带来</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了极大的</a:t>
            </a:r>
            <a:r>
              <a:rPr lang="zh-CN" altLang="en-US" sz="2000" dirty="0">
                <a:solidFill>
                  <a:srgbClr val="595959"/>
                </a:solidFill>
                <a:latin typeface="微软雅黑" panose="020B0503020204020204" pitchFamily="34" charset="-122"/>
                <a:ea typeface="微软雅黑" panose="020B0503020204020204" pitchFamily="34" charset="-122"/>
                <a:cs typeface="+mn-ea"/>
              </a:rPr>
              <a:t>灵活性，但有时可能需要在继承的过程中保证某些类或方法不被改变，此时就需要使用</a:t>
            </a:r>
            <a:r>
              <a:rPr lang="en-US" altLang="zh-CN" sz="2000" dirty="0">
                <a:solidFill>
                  <a:srgbClr val="1369B3"/>
                </a:solidFill>
                <a:latin typeface="微软雅黑" panose="020B0503020204020204" pitchFamily="34" charset="-122"/>
                <a:ea typeface="微软雅黑" panose="020B0503020204020204" pitchFamily="34" charset="-122"/>
                <a:cs typeface="+mn-ea"/>
              </a:rPr>
              <a:t>final</a:t>
            </a:r>
            <a:r>
              <a:rPr lang="zh-CN" altLang="en-US" sz="2000" dirty="0">
                <a:solidFill>
                  <a:srgbClr val="1369B3"/>
                </a:solidFill>
                <a:latin typeface="微软雅黑" panose="020B0503020204020204" pitchFamily="34" charset="-122"/>
                <a:ea typeface="微软雅黑" panose="020B0503020204020204" pitchFamily="34" charset="-122"/>
                <a:cs typeface="+mn-ea"/>
              </a:rPr>
              <a:t>关键字</a:t>
            </a:r>
            <a:r>
              <a:rPr lang="zh-CN" altLang="en-US" sz="2000" dirty="0">
                <a:solidFill>
                  <a:srgbClr val="595959"/>
                </a:solidFill>
                <a:latin typeface="微软雅黑" panose="020B0503020204020204" pitchFamily="34" charset="-122"/>
                <a:ea typeface="微软雅黑" panose="020B0503020204020204" pitchFamily="34" charset="-122"/>
                <a:cs typeface="+mn-ea"/>
              </a:rPr>
              <a:t>将类定义成</a:t>
            </a:r>
            <a:r>
              <a:rPr lang="zh-CN" altLang="en-US" sz="2000" dirty="0">
                <a:solidFill>
                  <a:srgbClr val="1369B3"/>
                </a:solidFill>
                <a:latin typeface="微软雅黑" panose="020B0503020204020204" pitchFamily="34" charset="-122"/>
                <a:ea typeface="微软雅黑" panose="020B0503020204020204" pitchFamily="34" charset="-122"/>
                <a:cs typeface="+mn-ea"/>
              </a:rPr>
              <a:t>最终类</a:t>
            </a:r>
            <a:r>
              <a:rPr lang="zh-CN" altLang="en-US" sz="2000" dirty="0">
                <a:solidFill>
                  <a:srgbClr val="595959"/>
                </a:solidFill>
                <a:latin typeface="微软雅黑" panose="020B0503020204020204" pitchFamily="34" charset="-122"/>
                <a:ea typeface="微软雅黑" panose="020B0503020204020204" pitchFamily="34" charset="-122"/>
                <a:cs typeface="+mn-ea"/>
              </a:rPr>
              <a:t>，或将</a:t>
            </a:r>
            <a:r>
              <a:rPr lang="zh-CN" altLang="en-US" sz="2000" dirty="0">
                <a:solidFill>
                  <a:srgbClr val="1369B3"/>
                </a:solidFill>
                <a:latin typeface="微软雅黑" panose="020B0503020204020204" pitchFamily="34" charset="-122"/>
                <a:ea typeface="微软雅黑" panose="020B0503020204020204" pitchFamily="34" charset="-122"/>
                <a:cs typeface="+mn-ea"/>
              </a:rPr>
              <a:t>方法</a:t>
            </a:r>
            <a:r>
              <a:rPr lang="zh-CN" altLang="en-US" sz="2000" dirty="0">
                <a:solidFill>
                  <a:srgbClr val="595959"/>
                </a:solidFill>
                <a:latin typeface="微软雅黑" panose="020B0503020204020204" pitchFamily="34" charset="-122"/>
                <a:ea typeface="微软雅黑" panose="020B0503020204020204" pitchFamily="34" charset="-122"/>
                <a:cs typeface="+mn-ea"/>
              </a:rPr>
              <a:t>定义成</a:t>
            </a:r>
            <a:r>
              <a:rPr lang="zh-CN" altLang="en-US" sz="2000" dirty="0">
                <a:solidFill>
                  <a:srgbClr val="1369B3"/>
                </a:solidFill>
                <a:latin typeface="微软雅黑" panose="020B0503020204020204" pitchFamily="34" charset="-122"/>
                <a:ea typeface="微软雅黑" panose="020B0503020204020204" pitchFamily="34" charset="-122"/>
                <a:cs typeface="+mn-ea"/>
              </a:rPr>
              <a:t>最终方法</a:t>
            </a:r>
            <a:r>
              <a:rPr lang="zh-CN" altLang="en-US" sz="2000" dirty="0">
                <a:solidFill>
                  <a:srgbClr val="595959"/>
                </a:solidFill>
                <a:latin typeface="微软雅黑" panose="020B0503020204020204" pitchFamily="34" charset="-122"/>
                <a:ea typeface="微软雅黑" panose="020B0503020204020204" pitchFamily="34" charset="-122"/>
                <a:cs typeface="+mn-ea"/>
              </a:rPr>
              <a:t>。使用</a:t>
            </a:r>
            <a:r>
              <a:rPr lang="en-US" altLang="zh-CN" sz="2000" dirty="0">
                <a:solidFill>
                  <a:srgbClr val="595959"/>
                </a:solidFill>
                <a:latin typeface="微软雅黑" panose="020B0503020204020204" pitchFamily="34" charset="-122"/>
                <a:ea typeface="微软雅黑" panose="020B0503020204020204" pitchFamily="34" charset="-122"/>
                <a:cs typeface="+mn-ea"/>
              </a:rPr>
              <a:t>final</a:t>
            </a:r>
            <a:r>
              <a:rPr lang="zh-CN" altLang="en-US" sz="2000" dirty="0">
                <a:solidFill>
                  <a:srgbClr val="595959"/>
                </a:solidFill>
                <a:latin typeface="微软雅黑" panose="020B0503020204020204" pitchFamily="34" charset="-122"/>
                <a:ea typeface="微软雅黑" panose="020B0503020204020204" pitchFamily="34" charset="-122"/>
                <a:cs typeface="+mn-ea"/>
              </a:rPr>
              <a:t>修饰的类或方法不能被修改，其基本语法格式如下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2422798" y="3012357"/>
            <a:ext cx="6557000" cy="1857597"/>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nvSpPr>
        <p:spPr>
          <a:xfrm>
            <a:off x="3173379" y="3111784"/>
            <a:ext cx="5806420" cy="1532727"/>
          </a:xfrm>
          <a:prstGeom prst="rect">
            <a:avLst/>
          </a:prstGeom>
        </p:spPr>
        <p:txBody>
          <a:bodyPr wrap="square">
            <a:spAutoFit/>
          </a:bodyPr>
          <a:lstStyle/>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final class </a:t>
            </a:r>
            <a:r>
              <a:rPr lang="zh-CN" altLang="en-US" sz="1800" dirty="0">
                <a:solidFill>
                  <a:srgbClr val="595959"/>
                </a:solidFill>
                <a:latin typeface="微软雅黑" panose="020B0503020204020204" pitchFamily="34" charset="-122"/>
                <a:ea typeface="微软雅黑" panose="020B0503020204020204" pitchFamily="34" charset="-122"/>
                <a:cs typeface="+mn-ea"/>
              </a:rPr>
              <a:t>类名		</a:t>
            </a:r>
            <a:r>
              <a:rPr lang="en-US" altLang="zh-CN" sz="1800" dirty="0" smtClean="0">
                <a:solidFill>
                  <a:srgbClr val="595959"/>
                </a:solidFill>
                <a:latin typeface="微软雅黑" panose="020B0503020204020204" pitchFamily="34" charset="-122"/>
                <a:ea typeface="微软雅黑" panose="020B0503020204020204" pitchFamily="34" charset="-122"/>
                <a:cs typeface="+mn-ea"/>
              </a:rPr>
              <a:t>// </a:t>
            </a:r>
            <a:r>
              <a:rPr lang="zh-CN" altLang="en-US" sz="1800" dirty="0">
                <a:solidFill>
                  <a:srgbClr val="595959"/>
                </a:solidFill>
                <a:latin typeface="微软雅黑" panose="020B0503020204020204" pitchFamily="34" charset="-122"/>
                <a:ea typeface="微软雅黑" panose="020B0503020204020204" pitchFamily="34" charset="-122"/>
                <a:cs typeface="+mn-ea"/>
              </a:rPr>
              <a:t>最终类</a:t>
            </a:r>
          </a:p>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public final function </a:t>
            </a:r>
            <a:r>
              <a:rPr lang="zh-CN" altLang="en-US" sz="1800" dirty="0">
                <a:solidFill>
                  <a:srgbClr val="595959"/>
                </a:solidFill>
                <a:latin typeface="微软雅黑" panose="020B0503020204020204" pitchFamily="34" charset="-122"/>
                <a:ea typeface="微软雅黑" panose="020B0503020204020204" pitchFamily="34" charset="-122"/>
                <a:cs typeface="+mn-ea"/>
              </a:rPr>
              <a:t>方法名</a:t>
            </a:r>
            <a:r>
              <a:rPr lang="en-US" altLang="zh-CN" sz="1800" dirty="0">
                <a:solidFill>
                  <a:srgbClr val="595959"/>
                </a:solidFill>
                <a:latin typeface="微软雅黑" panose="020B0503020204020204" pitchFamily="34" charset="-122"/>
                <a:ea typeface="微软雅黑" panose="020B0503020204020204" pitchFamily="34" charset="-122"/>
                <a:cs typeface="+mn-ea"/>
              </a:rPr>
              <a:t>(){}	// </a:t>
            </a:r>
            <a:r>
              <a:rPr lang="zh-CN" altLang="en-US" sz="1800" dirty="0">
                <a:solidFill>
                  <a:srgbClr val="595959"/>
                </a:solidFill>
                <a:latin typeface="微软雅黑" panose="020B0503020204020204" pitchFamily="34" charset="-122"/>
                <a:ea typeface="微软雅黑" panose="020B0503020204020204" pitchFamily="34" charset="-122"/>
                <a:cs typeface="+mn-ea"/>
              </a:rPr>
              <a:t>最终方法</a:t>
            </a:r>
          </a:p>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38616871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076022" y="2227837"/>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069672" y="3120488"/>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059017" y="4040211"/>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07</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3981574" y="2205658"/>
            <a:ext cx="5142331" cy="613062"/>
            <a:chOff x="4315150" y="953426"/>
            <a:chExt cx="3857250" cy="540057"/>
          </a:xfrm>
        </p:grpSpPr>
        <p:sp>
          <p:nvSpPr>
            <p:cNvPr id="61" name="矩形 60"/>
            <p:cNvSpPr/>
            <p:nvPr/>
          </p:nvSpPr>
          <p:spPr>
            <a:xfrm>
              <a:off x="4841196" y="1036090"/>
              <a:ext cx="2827147" cy="344580"/>
            </a:xfrm>
            <a:prstGeom prst="rect">
              <a:avLst/>
            </a:prstGeom>
            <a:ln w="15875">
              <a:noFill/>
            </a:ln>
          </p:spPr>
          <p:txBody>
            <a:bodyPr wrap="square" lIns="68580" tIns="34290" rIns="68580" bIns="34290">
              <a:spAutoFit/>
            </a:bodyPr>
            <a:lstStyle/>
            <a:p>
              <a:pPr algn="l">
                <a:buClrTx/>
                <a:buSzTx/>
                <a:buFontTx/>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mn-lt"/>
                </a:rPr>
                <a:t>面向对象三大特性</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3975224" y="3103662"/>
            <a:ext cx="5142331" cy="613062"/>
            <a:chOff x="4315150" y="1647579"/>
            <a:chExt cx="3857250" cy="540057"/>
          </a:xfrm>
        </p:grpSpPr>
        <p:sp>
          <p:nvSpPr>
            <p:cNvPr id="64" name="矩形 63"/>
            <p:cNvSpPr/>
            <p:nvPr/>
          </p:nvSpPr>
          <p:spPr>
            <a:xfrm>
              <a:off x="4841196" y="1730243"/>
              <a:ext cx="2827147" cy="332129"/>
            </a:xfrm>
            <a:prstGeom prst="rect">
              <a:avLst/>
            </a:prstGeom>
            <a:ln w="15875">
              <a:noFill/>
            </a:ln>
          </p:spPr>
          <p:txBody>
            <a:bodyPr wrap="square" lIns="68580" tIns="34290" rIns="68580" bIns="34290">
              <a:spAutoFit/>
            </a:bodyPr>
            <a:lstStyle/>
            <a:p>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mn-lt"/>
                </a:rPr>
                <a:t>封装与继承</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3964569" y="4018558"/>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smtClean="0">
                  <a:solidFill>
                    <a:srgbClr val="595959"/>
                  </a:solidFill>
                  <a:latin typeface="微软雅黑" panose="020B0503020204020204" pitchFamily="34" charset="-122"/>
                  <a:ea typeface="微软雅黑" panose="020B0503020204020204" pitchFamily="34" charset="-122"/>
                  <a:cs typeface="+mn-ea"/>
                  <a:sym typeface="+mn-lt"/>
                </a:rPr>
                <a:t>Trait</a:t>
              </a: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mn-lt"/>
                </a:rPr>
                <a:t>代码复用</a:t>
              </a:r>
              <a:endParaRPr lang="en-US" altLang="zh-CN"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059017" y="4976242"/>
            <a:ext cx="1192190" cy="614525"/>
            <a:chOff x="2215144" y="3084852"/>
            <a:chExt cx="1244730" cy="844793"/>
          </a:xfrm>
        </p:grpSpPr>
        <p:sp>
          <p:nvSpPr>
            <p:cNvPr id="22" name="平行四边形 2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nvSpPr>
          <p:spPr>
            <a:xfrm>
              <a:off x="2393075" y="3125750"/>
              <a:ext cx="1066799" cy="803895"/>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08</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3964569" y="4954589"/>
            <a:ext cx="5142331" cy="613062"/>
            <a:chOff x="4315150" y="2341731"/>
            <a:chExt cx="3857250" cy="540057"/>
          </a:xfrm>
        </p:grpSpPr>
        <p:sp>
          <p:nvSpPr>
            <p:cNvPr id="25" name="矩形 24"/>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mn-lt"/>
                </a:rPr>
                <a:t>抽象类、抽象方法与接口</a:t>
              </a:r>
              <a:endParaRPr lang="en-US" altLang="zh-CN"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3477464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l">
              <a:buClrTx/>
              <a:buSzTx/>
              <a:buFontTx/>
            </a:pPr>
            <a:r>
              <a:rPr lang="en-US" altLang="zh-CN" sz="4800" b="1" dirty="0" smtClean="0">
                <a:solidFill>
                  <a:srgbClr val="595959"/>
                </a:solidFill>
                <a:latin typeface="微软雅黑" panose="020B0503020204020204" pitchFamily="34" charset="-122"/>
                <a:ea typeface="微软雅黑" panose="020B0503020204020204" pitchFamily="34" charset="-122"/>
                <a:cs typeface="+mn-ea"/>
                <a:sym typeface="+mn-lt"/>
              </a:rPr>
              <a:t>Trait</a:t>
            </a: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mn-lt"/>
              </a:rPr>
              <a:t>代码复用</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1386922" y="2941972"/>
            <a:ext cx="1734820" cy="923330"/>
          </a:xfrm>
          <a:prstGeom prst="rect">
            <a:avLst/>
          </a:prstGeom>
          <a:noFill/>
        </p:spPr>
        <p:txBody>
          <a:bodyPr wrap="square" lIns="91443" tIns="45720" rIns="91443" bIns="45720" rtlCol="0">
            <a:spAutoFit/>
          </a:bodyPr>
          <a:lstStyle/>
          <a:p>
            <a:r>
              <a:rPr lang="en-US" altLang="en-GB" sz="5400" b="1" dirty="0" smtClean="0">
                <a:solidFill>
                  <a:srgbClr val="FAFAFA"/>
                </a:solidFill>
                <a:latin typeface="微软雅黑" panose="020B0503020204020204" pitchFamily="34" charset="-122"/>
                <a:ea typeface="微软雅黑" panose="020B0503020204020204" pitchFamily="34" charset="-122"/>
                <a:cs typeface="+mn-ea"/>
                <a:sym typeface="+mn-lt"/>
              </a:rPr>
              <a:t>11.7</a:t>
            </a:r>
            <a:endParaRPr lang="en-US" altLang="en-GB" sz="54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0176382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en-US" altLang="zh-CN"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Trait</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的概念</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a:t>
            </a:r>
            <a:r>
              <a:rPr lang="en-US" altLang="zh-CN"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Trait</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的作用和定义方式</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11.7.1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什么是</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Trait</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373090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11.7.1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Trait</a:t>
            </a:r>
          </a:p>
        </p:txBody>
      </p:sp>
      <p:sp>
        <p:nvSpPr>
          <p:cNvPr id="2" name="矩形 1"/>
          <p:cNvSpPr/>
          <p:nvPr/>
        </p:nvSpPr>
        <p:spPr>
          <a:xfrm>
            <a:off x="982638" y="1125538"/>
            <a:ext cx="10513168" cy="1477328"/>
          </a:xfrm>
          <a:prstGeom prst="rect">
            <a:avLst/>
          </a:prstGeom>
        </p:spPr>
        <p:txBody>
          <a:bodyPr wrap="square">
            <a:spAutoFit/>
          </a:bodyPr>
          <a:lstStyle/>
          <a:p>
            <a:pPr>
              <a:lnSpc>
                <a:spcPct val="150000"/>
              </a:lnSpc>
            </a:pPr>
            <a:r>
              <a:rPr lang="en-US" altLang="zh-CN" sz="2000" dirty="0">
                <a:solidFill>
                  <a:srgbClr val="1369B3"/>
                </a:solidFill>
                <a:latin typeface="微软雅黑" panose="020B0503020204020204" pitchFamily="34" charset="-122"/>
                <a:ea typeface="微软雅黑" panose="020B0503020204020204" pitchFamily="34" charset="-122"/>
                <a:cs typeface="+mn-ea"/>
              </a:rPr>
              <a:t>Trait</a:t>
            </a:r>
            <a:r>
              <a:rPr lang="zh-CN" altLang="en-US" sz="2000" dirty="0">
                <a:solidFill>
                  <a:srgbClr val="595959"/>
                </a:solidFill>
                <a:latin typeface="微软雅黑" panose="020B0503020204020204" pitchFamily="34" charset="-122"/>
                <a:ea typeface="微软雅黑" panose="020B0503020204020204" pitchFamily="34" charset="-122"/>
                <a:cs typeface="+mn-ea"/>
              </a:rPr>
              <a:t>是</a:t>
            </a:r>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为解决</a:t>
            </a:r>
            <a:r>
              <a:rPr lang="zh-CN" altLang="en-US" sz="2000" dirty="0">
                <a:solidFill>
                  <a:srgbClr val="1369B3"/>
                </a:solidFill>
                <a:latin typeface="微软雅黑" panose="020B0503020204020204" pitchFamily="34" charset="-122"/>
                <a:ea typeface="微软雅黑" panose="020B0503020204020204" pitchFamily="34" charset="-122"/>
                <a:cs typeface="+mn-ea"/>
              </a:rPr>
              <a:t>单</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继承问题</a:t>
            </a:r>
            <a:r>
              <a:rPr lang="zh-CN" altLang="en-US" sz="2000" dirty="0">
                <a:solidFill>
                  <a:srgbClr val="595959"/>
                </a:solidFill>
                <a:latin typeface="微软雅黑" panose="020B0503020204020204" pitchFamily="34" charset="-122"/>
                <a:ea typeface="微软雅黑" panose="020B0503020204020204" pitchFamily="34" charset="-122"/>
                <a:cs typeface="+mn-ea"/>
              </a:rPr>
              <a:t>而提</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供</a:t>
            </a:r>
            <a:r>
              <a:rPr lang="zh-CN" altLang="en-US" sz="2000" dirty="0">
                <a:solidFill>
                  <a:srgbClr val="595959"/>
                </a:solidFill>
                <a:latin typeface="微软雅黑" panose="020B0503020204020204" pitchFamily="34" charset="-122"/>
                <a:ea typeface="微软雅黑" panose="020B0503020204020204" pitchFamily="34" charset="-122"/>
                <a:cs typeface="+mn-ea"/>
              </a:rPr>
              <a:t>的一种代码复用机制，它可以使单继承语言摆脱为了复用而不得不继承的情况，让面向对象变得更加纯粹</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en-US" altLang="zh-CN" sz="2000" dirty="0" smtClean="0">
                <a:solidFill>
                  <a:srgbClr val="1369B3"/>
                </a:solidFill>
                <a:latin typeface="微软雅黑" panose="020B0503020204020204" pitchFamily="34" charset="-122"/>
                <a:ea typeface="微软雅黑" panose="020B0503020204020204" pitchFamily="34" charset="-122"/>
                <a:cs typeface="+mn-ea"/>
              </a:rPr>
              <a:t>Trait</a:t>
            </a:r>
            <a:r>
              <a:rPr lang="zh-CN" altLang="en-US" sz="2000" dirty="0">
                <a:solidFill>
                  <a:srgbClr val="595959"/>
                </a:solidFill>
                <a:latin typeface="微软雅黑" panose="020B0503020204020204" pitchFamily="34" charset="-122"/>
                <a:ea typeface="微软雅黑" panose="020B0503020204020204" pitchFamily="34" charset="-122"/>
                <a:cs typeface="+mn-ea"/>
              </a:rPr>
              <a:t>的结构类似于类，可以定义属性和方法，但不能定义常量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2350790" y="2955323"/>
            <a:ext cx="6557000" cy="1938084"/>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2957355" y="2775197"/>
            <a:ext cx="5806420" cy="1892826"/>
          </a:xfrm>
          <a:prstGeom prst="rect">
            <a:avLst/>
          </a:prstGeom>
        </p:spPr>
        <p:txBody>
          <a:bodyPr wrap="square">
            <a:spAutoFit/>
          </a:bodyPr>
          <a:lstStyle/>
          <a:p>
            <a:pPr indent="-266700">
              <a:lnSpc>
                <a:spcPct val="130000"/>
              </a:lnSpc>
            </a:pPr>
            <a:endParaRPr lang="zh-CN" altLang="en-US" sz="1800" dirty="0">
              <a:solidFill>
                <a:srgbClr val="595959"/>
              </a:solidFill>
              <a:latin typeface="微软雅黑" panose="020B0503020204020204" pitchFamily="34" charset="-122"/>
              <a:ea typeface="微软雅黑" panose="020B0503020204020204" pitchFamily="34" charset="-122"/>
              <a:cs typeface="+mn-ea"/>
            </a:endParaRPr>
          </a:p>
          <a:p>
            <a:pPr indent="-266700">
              <a:lnSpc>
                <a:spcPct val="130000"/>
              </a:lnSpc>
            </a:pPr>
            <a:r>
              <a:rPr lang="en-US" altLang="zh-CN" sz="1800" dirty="0" smtClean="0">
                <a:solidFill>
                  <a:srgbClr val="595959"/>
                </a:solidFill>
                <a:latin typeface="微软雅黑" panose="020B0503020204020204" pitchFamily="34" charset="-122"/>
                <a:ea typeface="微软雅黑" panose="020B0503020204020204" pitchFamily="34" charset="-122"/>
                <a:cs typeface="+mn-ea"/>
              </a:rPr>
              <a:t>trait </a:t>
            </a:r>
            <a:r>
              <a:rPr lang="zh-CN" altLang="en-US" sz="1800" dirty="0">
                <a:solidFill>
                  <a:srgbClr val="595959"/>
                </a:solidFill>
                <a:latin typeface="微软雅黑" panose="020B0503020204020204" pitchFamily="34" charset="-122"/>
                <a:ea typeface="微软雅黑" panose="020B0503020204020204" pitchFamily="34" charset="-122"/>
                <a:cs typeface="+mn-ea"/>
              </a:rPr>
              <a:t>名字</a:t>
            </a:r>
          </a:p>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 </a:t>
            </a:r>
            <a:r>
              <a:rPr lang="zh-CN" altLang="en-US" sz="1800" dirty="0" smtClean="0">
                <a:solidFill>
                  <a:srgbClr val="595959"/>
                </a:solidFill>
                <a:latin typeface="微软雅黑" panose="020B0503020204020204" pitchFamily="34" charset="-122"/>
                <a:ea typeface="微软雅黑" panose="020B0503020204020204" pitchFamily="34" charset="-122"/>
                <a:cs typeface="+mn-ea"/>
              </a:rPr>
              <a:t>定义属性和方法</a:t>
            </a:r>
            <a:endParaRPr lang="zh-CN" altLang="en-US" sz="1800" dirty="0">
              <a:solidFill>
                <a:srgbClr val="595959"/>
              </a:solidFill>
              <a:latin typeface="微软雅黑" panose="020B0503020204020204" pitchFamily="34" charset="-122"/>
              <a:ea typeface="微软雅黑" panose="020B0503020204020204" pitchFamily="34" charset="-122"/>
              <a:cs typeface="+mn-ea"/>
            </a:endParaRPr>
          </a:p>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10807034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11.7.1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什么是</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Trait</a:t>
            </a:r>
          </a:p>
        </p:txBody>
      </p:sp>
      <p:sp>
        <p:nvSpPr>
          <p:cNvPr id="2" name="矩形 1"/>
          <p:cNvSpPr/>
          <p:nvPr/>
        </p:nvSpPr>
        <p:spPr>
          <a:xfrm>
            <a:off x="982638" y="1197546"/>
            <a:ext cx="10297144" cy="1015663"/>
          </a:xfrm>
          <a:prstGeom prst="rect">
            <a:avLst/>
          </a:prstGeom>
        </p:spPr>
        <p:txBody>
          <a:bodyPr wrap="square">
            <a:spAutoFit/>
          </a:bodyPr>
          <a:lstStyle/>
          <a:p>
            <a:pPr>
              <a:lnSpc>
                <a:spcPct val="150000"/>
              </a:lnSpc>
            </a:pPr>
            <a:r>
              <a:rPr lang="en-US" altLang="zh-CN" sz="2000" dirty="0" smtClean="0">
                <a:solidFill>
                  <a:srgbClr val="1369B3"/>
                </a:solidFill>
                <a:latin typeface="微软雅黑" panose="020B0503020204020204" pitchFamily="34" charset="-122"/>
                <a:ea typeface="微软雅黑" panose="020B0503020204020204" pitchFamily="34" charset="-122"/>
                <a:cs typeface="+mn-ea"/>
              </a:rPr>
              <a:t>Trait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用于给</a:t>
            </a:r>
            <a:r>
              <a:rPr lang="zh-CN" altLang="en-US" sz="2000" dirty="0">
                <a:solidFill>
                  <a:srgbClr val="595959"/>
                </a:solidFill>
                <a:latin typeface="微软雅黑" panose="020B0503020204020204" pitchFamily="34" charset="-122"/>
                <a:ea typeface="微软雅黑" panose="020B0503020204020204" pitchFamily="34" charset="-122"/>
                <a:cs typeface="+mn-ea"/>
              </a:rPr>
              <a:t>类提供公共</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方法，</a:t>
            </a:r>
            <a:r>
              <a:rPr lang="zh-CN" altLang="en-US" sz="2000" dirty="0">
                <a:solidFill>
                  <a:srgbClr val="595959"/>
                </a:solidFill>
                <a:latin typeface="微软雅黑" panose="020B0503020204020204" pitchFamily="34" charset="-122"/>
                <a:ea typeface="微软雅黑" panose="020B0503020204020204" pitchFamily="34" charset="-122"/>
                <a:cs typeface="+mn-ea"/>
              </a:rPr>
              <a:t>因此需要在类中引入</a:t>
            </a:r>
            <a:r>
              <a:rPr lang="en-US" altLang="zh-CN" sz="2000" dirty="0">
                <a:solidFill>
                  <a:srgbClr val="1369B3"/>
                </a:solidFill>
                <a:latin typeface="微软雅黑" panose="020B0503020204020204" pitchFamily="34" charset="-122"/>
                <a:ea typeface="微软雅黑" panose="020B0503020204020204" pitchFamily="34" charset="-122"/>
                <a:cs typeface="+mn-ea"/>
              </a:rPr>
              <a:t>Trait</a:t>
            </a:r>
            <a:r>
              <a:rPr lang="zh-CN" altLang="en-US" sz="2000" dirty="0">
                <a:solidFill>
                  <a:srgbClr val="595959"/>
                </a:solidFill>
                <a:latin typeface="微软雅黑" panose="020B0503020204020204" pitchFamily="34" charset="-122"/>
                <a:ea typeface="微软雅黑" panose="020B0503020204020204" pitchFamily="34" charset="-122"/>
                <a:cs typeface="+mn-ea"/>
              </a:rPr>
              <a:t>，从而实现公共内容的复用，多个</a:t>
            </a:r>
            <a:r>
              <a:rPr lang="en-US" altLang="zh-CN" sz="2000" dirty="0">
                <a:solidFill>
                  <a:srgbClr val="1369B3"/>
                </a:solidFill>
                <a:latin typeface="微软雅黑" panose="020B0503020204020204" pitchFamily="34" charset="-122"/>
                <a:ea typeface="微软雅黑" panose="020B0503020204020204" pitchFamily="34" charset="-122"/>
                <a:cs typeface="+mn-ea"/>
              </a:rPr>
              <a:t>Trait</a:t>
            </a:r>
            <a:r>
              <a:rPr lang="zh-CN" altLang="en-US" sz="2000" dirty="0">
                <a:solidFill>
                  <a:srgbClr val="595959"/>
                </a:solidFill>
                <a:latin typeface="微软雅黑" panose="020B0503020204020204" pitchFamily="34" charset="-122"/>
                <a:ea typeface="微软雅黑" panose="020B0503020204020204" pitchFamily="34" charset="-122"/>
                <a:cs typeface="+mn-ea"/>
              </a:rPr>
              <a:t>名字之间使用逗号“</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分隔，具体语法格式如下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1721860" y="2442487"/>
            <a:ext cx="8807342" cy="2235569"/>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2206774" y="2583300"/>
            <a:ext cx="8466443" cy="1892826"/>
          </a:xfrm>
          <a:prstGeom prst="rect">
            <a:avLst/>
          </a:prstGeom>
        </p:spPr>
        <p:txBody>
          <a:bodyPr wrap="square">
            <a:spAutoFit/>
          </a:bodyPr>
          <a:lstStyle/>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class </a:t>
            </a:r>
            <a:r>
              <a:rPr lang="zh-CN" altLang="en-US" sz="1800" dirty="0">
                <a:solidFill>
                  <a:srgbClr val="595959"/>
                </a:solidFill>
                <a:latin typeface="微软雅黑" panose="020B0503020204020204" pitchFamily="34" charset="-122"/>
                <a:ea typeface="微软雅黑" panose="020B0503020204020204" pitchFamily="34" charset="-122"/>
                <a:cs typeface="+mn-ea"/>
              </a:rPr>
              <a:t>类名</a:t>
            </a:r>
          </a:p>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use trait</a:t>
            </a:r>
            <a:r>
              <a:rPr lang="zh-CN" altLang="en-US" sz="1800" dirty="0">
                <a:solidFill>
                  <a:srgbClr val="595959"/>
                </a:solidFill>
                <a:latin typeface="微软雅黑" panose="020B0503020204020204" pitchFamily="34" charset="-122"/>
                <a:ea typeface="微软雅黑" panose="020B0503020204020204" pitchFamily="34" charset="-122"/>
                <a:cs typeface="+mn-ea"/>
              </a:rPr>
              <a:t>名字</a:t>
            </a: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use trait</a:t>
            </a:r>
            <a:r>
              <a:rPr lang="zh-CN" altLang="en-US" sz="1800" dirty="0">
                <a:solidFill>
                  <a:srgbClr val="595959"/>
                </a:solidFill>
                <a:latin typeface="微软雅黑" panose="020B0503020204020204" pitchFamily="34" charset="-122"/>
                <a:ea typeface="微软雅黑" panose="020B0503020204020204" pitchFamily="34" charset="-122"/>
                <a:cs typeface="+mn-ea"/>
              </a:rPr>
              <a:t>名字</a:t>
            </a:r>
            <a:r>
              <a:rPr lang="en-US" altLang="zh-CN" sz="1800" dirty="0">
                <a:solidFill>
                  <a:srgbClr val="595959"/>
                </a:solidFill>
                <a:latin typeface="微软雅黑" panose="020B0503020204020204" pitchFamily="34" charset="-122"/>
                <a:ea typeface="微软雅黑" panose="020B0503020204020204" pitchFamily="34" charset="-122"/>
                <a:cs typeface="+mn-ea"/>
              </a:rPr>
              <a:t>1, trait</a:t>
            </a:r>
            <a:r>
              <a:rPr lang="zh-CN" altLang="en-US" sz="1800" dirty="0">
                <a:solidFill>
                  <a:srgbClr val="595959"/>
                </a:solidFill>
                <a:latin typeface="微软雅黑" panose="020B0503020204020204" pitchFamily="34" charset="-122"/>
                <a:ea typeface="微软雅黑" panose="020B0503020204020204" pitchFamily="34" charset="-122"/>
                <a:cs typeface="+mn-ea"/>
              </a:rPr>
              <a:t>名字</a:t>
            </a:r>
            <a:r>
              <a:rPr lang="en-US" altLang="zh-CN" sz="1800" dirty="0">
                <a:solidFill>
                  <a:srgbClr val="595959"/>
                </a:solidFill>
                <a:latin typeface="微软雅黑" panose="020B0503020204020204" pitchFamily="34" charset="-122"/>
                <a:ea typeface="微软雅黑" panose="020B0503020204020204" pitchFamily="34" charset="-122"/>
                <a:cs typeface="+mn-ea"/>
              </a:rPr>
              <a:t>2;   // </a:t>
            </a:r>
            <a:r>
              <a:rPr lang="zh-CN" altLang="en-US" sz="1800" dirty="0">
                <a:solidFill>
                  <a:srgbClr val="595959"/>
                </a:solidFill>
                <a:latin typeface="微软雅黑" panose="020B0503020204020204" pitchFamily="34" charset="-122"/>
                <a:ea typeface="微软雅黑" panose="020B0503020204020204" pitchFamily="34" charset="-122"/>
                <a:cs typeface="+mn-ea"/>
              </a:rPr>
              <a:t>一个类中可以引入多个</a:t>
            </a:r>
            <a:r>
              <a:rPr lang="en-US" altLang="zh-CN" sz="1800" dirty="0">
                <a:solidFill>
                  <a:srgbClr val="595959"/>
                </a:solidFill>
                <a:latin typeface="微软雅黑" panose="020B0503020204020204" pitchFamily="34" charset="-122"/>
                <a:ea typeface="微软雅黑" panose="020B0503020204020204" pitchFamily="34" charset="-122"/>
                <a:cs typeface="+mn-ea"/>
              </a:rPr>
              <a:t>Trait</a:t>
            </a:r>
            <a:r>
              <a:rPr lang="zh-CN" altLang="en-US" sz="1800" dirty="0">
                <a:solidFill>
                  <a:srgbClr val="595959"/>
                </a:solidFill>
                <a:latin typeface="微软雅黑" panose="020B0503020204020204" pitchFamily="34" charset="-122"/>
                <a:ea typeface="微软雅黑" panose="020B0503020204020204" pitchFamily="34" charset="-122"/>
                <a:cs typeface="+mn-ea"/>
              </a:rPr>
              <a:t>，使用逗号分隔</a:t>
            </a:r>
          </a:p>
          <a:p>
            <a:pPr indent="-266700">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988460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4" y="3706568"/>
            <a:ext cx="5751849"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en-US" altLang="zh-CN"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Trait</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成员同名问题的解决方法</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，能够通过替代或设置别名的方式来</a:t>
            </a: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解决问题</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4807499"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11.7.2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解决</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Trait</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成员同名问题</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4169407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11.7.2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解决</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Trait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成员同名问题</a:t>
            </a:r>
          </a:p>
        </p:txBody>
      </p:sp>
      <p:sp>
        <p:nvSpPr>
          <p:cNvPr id="2" name="矩形 1"/>
          <p:cNvSpPr/>
          <p:nvPr/>
        </p:nvSpPr>
        <p:spPr>
          <a:xfrm>
            <a:off x="910630" y="1197546"/>
            <a:ext cx="10297144" cy="3785652"/>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在一个类中引入</a:t>
            </a:r>
            <a:r>
              <a:rPr lang="zh-CN" altLang="en-US" sz="2000" dirty="0">
                <a:solidFill>
                  <a:srgbClr val="1369B3"/>
                </a:solidFill>
                <a:latin typeface="微软雅黑" panose="020B0503020204020204" pitchFamily="34" charset="-122"/>
                <a:ea typeface="微软雅黑" panose="020B0503020204020204" pitchFamily="34" charset="-122"/>
                <a:cs typeface="+mn-ea"/>
              </a:rPr>
              <a:t>多个</a:t>
            </a:r>
            <a:r>
              <a:rPr lang="en-US" altLang="zh-CN" sz="2000" dirty="0">
                <a:solidFill>
                  <a:srgbClr val="1369B3"/>
                </a:solidFill>
                <a:latin typeface="微软雅黑" panose="020B0503020204020204" pitchFamily="34" charset="-122"/>
                <a:ea typeface="微软雅黑" panose="020B0503020204020204" pitchFamily="34" charset="-122"/>
                <a:cs typeface="+mn-ea"/>
              </a:rPr>
              <a:t>Trait</a:t>
            </a:r>
            <a:r>
              <a:rPr lang="zh-CN" altLang="en-US" sz="2000" dirty="0">
                <a:solidFill>
                  <a:srgbClr val="595959"/>
                </a:solidFill>
                <a:latin typeface="微软雅黑" panose="020B0503020204020204" pitchFamily="34" charset="-122"/>
                <a:ea typeface="微软雅黑" panose="020B0503020204020204" pitchFamily="34" charset="-122"/>
                <a:cs typeface="+mn-ea"/>
              </a:rPr>
              <a:t>时，多个</a:t>
            </a:r>
            <a:r>
              <a:rPr lang="en-US" altLang="zh-CN" sz="2000" dirty="0">
                <a:solidFill>
                  <a:srgbClr val="595959"/>
                </a:solidFill>
                <a:latin typeface="微软雅黑" panose="020B0503020204020204" pitchFamily="34" charset="-122"/>
                <a:ea typeface="微软雅黑" panose="020B0503020204020204" pitchFamily="34" charset="-122"/>
                <a:cs typeface="+mn-ea"/>
              </a:rPr>
              <a:t>Trait</a:t>
            </a:r>
            <a:r>
              <a:rPr lang="zh-CN" altLang="en-US" sz="2000" dirty="0">
                <a:solidFill>
                  <a:srgbClr val="595959"/>
                </a:solidFill>
                <a:latin typeface="微软雅黑" panose="020B0503020204020204" pitchFamily="34" charset="-122"/>
                <a:ea typeface="微软雅黑" panose="020B0503020204020204" pitchFamily="34" charset="-122"/>
                <a:cs typeface="+mn-ea"/>
              </a:rPr>
              <a:t>中可能会</a:t>
            </a:r>
            <a:r>
              <a:rPr lang="zh-CN" altLang="en-US" sz="2000" dirty="0">
                <a:solidFill>
                  <a:srgbClr val="1369B3"/>
                </a:solidFill>
                <a:latin typeface="微软雅黑" panose="020B0503020204020204" pitchFamily="34" charset="-122"/>
                <a:ea typeface="微软雅黑" panose="020B0503020204020204" pitchFamily="34" charset="-122"/>
                <a:cs typeface="+mn-ea"/>
              </a:rPr>
              <a:t>含有同名的成员</a:t>
            </a:r>
            <a:r>
              <a:rPr lang="zh-CN" altLang="en-US" sz="2000" dirty="0">
                <a:solidFill>
                  <a:srgbClr val="595959"/>
                </a:solidFill>
                <a:latin typeface="微软雅黑" panose="020B0503020204020204" pitchFamily="34" charset="-122"/>
                <a:ea typeface="微软雅黑" panose="020B0503020204020204" pitchFamily="34" charset="-122"/>
                <a:cs typeface="+mn-ea"/>
              </a:rPr>
              <a:t>，此时程序会出错</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为了</a:t>
            </a:r>
            <a:r>
              <a:rPr lang="zh-CN" altLang="en-US" sz="2000" dirty="0">
                <a:solidFill>
                  <a:srgbClr val="595959"/>
                </a:solidFill>
                <a:latin typeface="微软雅黑" panose="020B0503020204020204" pitchFamily="34" charset="-122"/>
                <a:ea typeface="微软雅黑" panose="020B0503020204020204" pitchFamily="34" charset="-122"/>
                <a:cs typeface="+mn-ea"/>
              </a:rPr>
              <a:t>避免出错，可以通过替代或设置别名的方式来解决</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en-US"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替代的关键字为</a:t>
            </a:r>
            <a:r>
              <a:rPr lang="en-US" altLang="zh-CN" sz="2000" dirty="0" err="1">
                <a:solidFill>
                  <a:srgbClr val="1369B3"/>
                </a:solidFill>
                <a:latin typeface="微软雅黑" panose="020B0503020204020204" pitchFamily="34" charset="-122"/>
                <a:ea typeface="微软雅黑" panose="020B0503020204020204" pitchFamily="34" charset="-122"/>
                <a:cs typeface="+mn-ea"/>
              </a:rPr>
              <a:t>insteadof</a:t>
            </a:r>
            <a:r>
              <a:rPr lang="zh-CN" altLang="en-US" sz="2000" dirty="0">
                <a:solidFill>
                  <a:srgbClr val="595959"/>
                </a:solidFill>
                <a:latin typeface="微软雅黑" panose="020B0503020204020204" pitchFamily="34" charset="-122"/>
                <a:ea typeface="微软雅黑" panose="020B0503020204020204" pitchFamily="34" charset="-122"/>
                <a:cs typeface="+mn-ea"/>
              </a:rPr>
              <a:t>，基本语法如下。</a:t>
            </a:r>
          </a:p>
          <a:p>
            <a:pPr>
              <a:lnSpc>
                <a:spcPct val="150000"/>
              </a:lnSpc>
            </a:pP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上述</a:t>
            </a:r>
            <a:r>
              <a:rPr lang="zh-CN" altLang="en-US" sz="2000" dirty="0">
                <a:solidFill>
                  <a:srgbClr val="595959"/>
                </a:solidFill>
                <a:latin typeface="微软雅黑" panose="020B0503020204020204" pitchFamily="34" charset="-122"/>
                <a:ea typeface="微软雅黑" panose="020B0503020204020204" pitchFamily="34" charset="-122"/>
                <a:cs typeface="+mn-ea"/>
              </a:rPr>
              <a:t>语法表示使用“</a:t>
            </a:r>
            <a:r>
              <a:rPr lang="en-US" altLang="zh-CN" sz="2000" dirty="0">
                <a:solidFill>
                  <a:srgbClr val="1369B3"/>
                </a:solidFill>
                <a:latin typeface="微软雅黑" panose="020B0503020204020204" pitchFamily="34" charset="-122"/>
                <a:ea typeface="微软雅黑" panose="020B0503020204020204" pitchFamily="34" charset="-122"/>
                <a:cs typeface="+mn-ea"/>
              </a:rPr>
              <a:t>trait</a:t>
            </a:r>
            <a:r>
              <a:rPr lang="zh-CN" altLang="en-US" sz="2000" dirty="0">
                <a:solidFill>
                  <a:srgbClr val="1369B3"/>
                </a:solidFill>
                <a:latin typeface="微软雅黑" panose="020B0503020204020204" pitchFamily="34" charset="-122"/>
                <a:ea typeface="微软雅黑" panose="020B0503020204020204" pitchFamily="34" charset="-122"/>
                <a:cs typeface="+mn-ea"/>
              </a:rPr>
              <a:t>名字</a:t>
            </a:r>
            <a:r>
              <a:rPr lang="en-US" altLang="zh-CN" sz="2000" dirty="0">
                <a:solidFill>
                  <a:srgbClr val="1369B3"/>
                </a:solidFill>
                <a:latin typeface="微软雅黑" panose="020B0503020204020204" pitchFamily="34" charset="-122"/>
                <a:ea typeface="微软雅黑" panose="020B0503020204020204" pitchFamily="34" charset="-122"/>
                <a:cs typeface="+mn-ea"/>
              </a:rPr>
              <a:t>1</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中的成员替代“</a:t>
            </a:r>
            <a:r>
              <a:rPr lang="en-US" altLang="zh-CN" sz="2000" dirty="0">
                <a:solidFill>
                  <a:srgbClr val="1369B3"/>
                </a:solidFill>
                <a:latin typeface="微软雅黑" panose="020B0503020204020204" pitchFamily="34" charset="-122"/>
                <a:ea typeface="微软雅黑" panose="020B0503020204020204" pitchFamily="34" charset="-122"/>
                <a:cs typeface="+mn-ea"/>
              </a:rPr>
              <a:t>trait</a:t>
            </a:r>
            <a:r>
              <a:rPr lang="zh-CN" altLang="en-US" sz="2000" dirty="0">
                <a:solidFill>
                  <a:srgbClr val="1369B3"/>
                </a:solidFill>
                <a:latin typeface="微软雅黑" panose="020B0503020204020204" pitchFamily="34" charset="-122"/>
                <a:ea typeface="微软雅黑" panose="020B0503020204020204" pitchFamily="34" charset="-122"/>
                <a:cs typeface="+mn-ea"/>
              </a:rPr>
              <a:t>名字</a:t>
            </a:r>
            <a:r>
              <a:rPr lang="en-US" altLang="zh-CN" sz="2000" dirty="0">
                <a:solidFill>
                  <a:srgbClr val="1369B3"/>
                </a:solidFill>
                <a:latin typeface="微软雅黑" panose="020B0503020204020204" pitchFamily="34" charset="-122"/>
                <a:ea typeface="微软雅黑" panose="020B0503020204020204" pitchFamily="34" charset="-122"/>
                <a:cs typeface="+mn-ea"/>
              </a:rPr>
              <a:t>2</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中的同名成员</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2769234" y="3349149"/>
            <a:ext cx="5760640" cy="720080"/>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3182141" y="3462802"/>
            <a:ext cx="5217322" cy="492443"/>
          </a:xfrm>
          <a:prstGeom prst="rect">
            <a:avLst/>
          </a:prstGeom>
        </p:spPr>
        <p:txBody>
          <a:bodyPr wrap="square">
            <a:spAutoFit/>
          </a:bodyPr>
          <a:lstStyle/>
          <a:p>
            <a:pPr indent="-266700">
              <a:lnSpc>
                <a:spcPct val="13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trait</a:t>
            </a:r>
            <a:r>
              <a:rPr lang="zh-CN" altLang="en-US" sz="2000" dirty="0">
                <a:solidFill>
                  <a:srgbClr val="595959"/>
                </a:solidFill>
                <a:latin typeface="微软雅黑" panose="020B0503020204020204" pitchFamily="34" charset="-122"/>
                <a:ea typeface="微软雅黑" panose="020B0503020204020204" pitchFamily="34" charset="-122"/>
                <a:cs typeface="+mn-ea"/>
              </a:rPr>
              <a:t>名字</a:t>
            </a:r>
            <a:r>
              <a:rPr lang="en-US" altLang="zh-CN" sz="2000" dirty="0">
                <a:solidFill>
                  <a:srgbClr val="595959"/>
                </a:solidFill>
                <a:latin typeface="微软雅黑" panose="020B0503020204020204" pitchFamily="34" charset="-122"/>
                <a:ea typeface="微软雅黑" panose="020B0503020204020204" pitchFamily="34" charset="-122"/>
                <a:cs typeface="+mn-ea"/>
              </a:rPr>
              <a:t>1::</a:t>
            </a:r>
            <a:r>
              <a:rPr lang="zh-CN" altLang="en-US" sz="2000" dirty="0">
                <a:solidFill>
                  <a:srgbClr val="595959"/>
                </a:solidFill>
                <a:latin typeface="微软雅黑" panose="020B0503020204020204" pitchFamily="34" charset="-122"/>
                <a:ea typeface="微软雅黑" panose="020B0503020204020204" pitchFamily="34" charset="-122"/>
                <a:cs typeface="+mn-ea"/>
              </a:rPr>
              <a:t>成员名 </a:t>
            </a:r>
            <a:r>
              <a:rPr lang="en-US" altLang="zh-CN" sz="2000" dirty="0" err="1">
                <a:solidFill>
                  <a:srgbClr val="595959"/>
                </a:solidFill>
                <a:latin typeface="微软雅黑" panose="020B0503020204020204" pitchFamily="34" charset="-122"/>
                <a:ea typeface="微软雅黑" panose="020B0503020204020204" pitchFamily="34" charset="-122"/>
                <a:cs typeface="+mn-ea"/>
              </a:rPr>
              <a:t>insteadof</a:t>
            </a:r>
            <a:r>
              <a:rPr lang="en-US" altLang="zh-CN" sz="2000" dirty="0">
                <a:solidFill>
                  <a:srgbClr val="595959"/>
                </a:solidFill>
                <a:latin typeface="微软雅黑" panose="020B0503020204020204" pitchFamily="34" charset="-122"/>
                <a:ea typeface="微软雅黑" panose="020B0503020204020204" pitchFamily="34" charset="-122"/>
                <a:cs typeface="+mn-ea"/>
              </a:rPr>
              <a:t> trait</a:t>
            </a:r>
            <a:r>
              <a:rPr lang="zh-CN" altLang="en-US" sz="2000" dirty="0">
                <a:solidFill>
                  <a:srgbClr val="595959"/>
                </a:solidFill>
                <a:latin typeface="微软雅黑" panose="020B0503020204020204" pitchFamily="34" charset="-122"/>
                <a:ea typeface="微软雅黑" panose="020B0503020204020204" pitchFamily="34" charset="-122"/>
                <a:cs typeface="+mn-ea"/>
              </a:rPr>
              <a:t>名字</a:t>
            </a:r>
            <a:r>
              <a:rPr lang="en-US" altLang="zh-CN" sz="2000" dirty="0">
                <a:solidFill>
                  <a:srgbClr val="595959"/>
                </a:solidFill>
                <a:latin typeface="微软雅黑" panose="020B0503020204020204" pitchFamily="34" charset="-122"/>
                <a:ea typeface="微软雅黑" panose="020B0503020204020204" pitchFamily="34" charset="-122"/>
                <a:cs typeface="+mn-ea"/>
              </a:rPr>
              <a:t>2;</a:t>
            </a:r>
          </a:p>
        </p:txBody>
      </p:sp>
    </p:spTree>
    <p:extLst>
      <p:ext uri="{BB962C8B-B14F-4D97-AF65-F5344CB8AC3E}">
        <p14:creationId xmlns:p14="http://schemas.microsoft.com/office/powerpoint/2010/main" val="4152877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459147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11.7.2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解决</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Trait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成员同名问题</a:t>
            </a:r>
          </a:p>
        </p:txBody>
      </p:sp>
      <p:sp>
        <p:nvSpPr>
          <p:cNvPr id="2" name="矩形 1"/>
          <p:cNvSpPr/>
          <p:nvPr/>
        </p:nvSpPr>
        <p:spPr>
          <a:xfrm>
            <a:off x="910630" y="1533193"/>
            <a:ext cx="10297144" cy="2400657"/>
          </a:xfrm>
          <a:prstGeom prst="rect">
            <a:avLst/>
          </a:prstGeom>
        </p:spPr>
        <p:txBody>
          <a:bodyPr wrap="squar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设置</a:t>
            </a:r>
            <a:r>
              <a:rPr lang="zh-CN" altLang="en-US" sz="2000" dirty="0">
                <a:solidFill>
                  <a:srgbClr val="595959"/>
                </a:solidFill>
                <a:latin typeface="微软雅黑" panose="020B0503020204020204" pitchFamily="34" charset="-122"/>
                <a:ea typeface="微软雅黑" panose="020B0503020204020204" pitchFamily="34" charset="-122"/>
                <a:cs typeface="+mn-ea"/>
              </a:rPr>
              <a:t>别名的</a:t>
            </a:r>
            <a:r>
              <a:rPr lang="zh-CN" altLang="en-US" sz="2000" dirty="0">
                <a:solidFill>
                  <a:srgbClr val="1369B3"/>
                </a:solidFill>
                <a:latin typeface="微软雅黑" panose="020B0503020204020204" pitchFamily="34" charset="-122"/>
                <a:ea typeface="微软雅黑" panose="020B0503020204020204" pitchFamily="34" charset="-122"/>
                <a:cs typeface="+mn-ea"/>
              </a:rPr>
              <a:t>关键字</a:t>
            </a:r>
            <a:r>
              <a:rPr lang="zh-CN" altLang="en-US" sz="2000" dirty="0">
                <a:solidFill>
                  <a:srgbClr val="595959"/>
                </a:solidFill>
                <a:latin typeface="微软雅黑" panose="020B0503020204020204" pitchFamily="34" charset="-122"/>
                <a:ea typeface="微软雅黑" panose="020B0503020204020204" pitchFamily="34" charset="-122"/>
                <a:cs typeface="+mn-ea"/>
              </a:rPr>
              <a:t>为</a:t>
            </a:r>
            <a:r>
              <a:rPr lang="en-US" altLang="zh-CN" sz="2000" dirty="0">
                <a:solidFill>
                  <a:srgbClr val="1369B3"/>
                </a:solidFill>
                <a:latin typeface="微软雅黑" panose="020B0503020204020204" pitchFamily="34" charset="-122"/>
                <a:ea typeface="微软雅黑" panose="020B0503020204020204" pitchFamily="34" charset="-122"/>
                <a:cs typeface="+mn-ea"/>
              </a:rPr>
              <a:t>as</a:t>
            </a:r>
            <a:r>
              <a:rPr lang="zh-CN" altLang="en-US" sz="2000" dirty="0">
                <a:solidFill>
                  <a:srgbClr val="595959"/>
                </a:solidFill>
                <a:latin typeface="微软雅黑" panose="020B0503020204020204" pitchFamily="34" charset="-122"/>
                <a:ea typeface="微软雅黑" panose="020B0503020204020204" pitchFamily="34" charset="-122"/>
                <a:cs typeface="+mn-ea"/>
              </a:rPr>
              <a:t>，基本语法如下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en-US"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上述</a:t>
            </a:r>
            <a:r>
              <a:rPr lang="zh-CN" altLang="en-US" sz="2000" dirty="0">
                <a:solidFill>
                  <a:srgbClr val="595959"/>
                </a:solidFill>
                <a:latin typeface="微软雅黑" panose="020B0503020204020204" pitchFamily="34" charset="-122"/>
                <a:ea typeface="微软雅黑" panose="020B0503020204020204" pitchFamily="34" charset="-122"/>
                <a:cs typeface="+mn-ea"/>
              </a:rPr>
              <a:t>语法表示为“</a:t>
            </a:r>
            <a:r>
              <a:rPr lang="en-US" altLang="zh-CN" sz="2000" dirty="0">
                <a:solidFill>
                  <a:srgbClr val="1369B3"/>
                </a:solidFill>
                <a:latin typeface="微软雅黑" panose="020B0503020204020204" pitchFamily="34" charset="-122"/>
                <a:ea typeface="微软雅黑" panose="020B0503020204020204" pitchFamily="34" charset="-122"/>
                <a:cs typeface="+mn-ea"/>
              </a:rPr>
              <a:t>trait</a:t>
            </a:r>
            <a:r>
              <a:rPr lang="zh-CN" altLang="en-US" sz="2000" dirty="0">
                <a:solidFill>
                  <a:srgbClr val="1369B3"/>
                </a:solidFill>
                <a:latin typeface="微软雅黑" panose="020B0503020204020204" pitchFamily="34" charset="-122"/>
                <a:ea typeface="微软雅黑" panose="020B0503020204020204" pitchFamily="34" charset="-122"/>
                <a:cs typeface="+mn-ea"/>
              </a:rPr>
              <a:t>名字</a:t>
            </a:r>
            <a:r>
              <a:rPr lang="zh-CN" altLang="en-US" sz="2000" dirty="0">
                <a:solidFill>
                  <a:srgbClr val="595959"/>
                </a:solidFill>
                <a:latin typeface="微软雅黑" panose="020B0503020204020204" pitchFamily="34" charset="-122"/>
                <a:ea typeface="微软雅黑" panose="020B0503020204020204" pitchFamily="34" charset="-122"/>
                <a:cs typeface="+mn-ea"/>
              </a:rPr>
              <a:t>”中的“</a:t>
            </a:r>
            <a:r>
              <a:rPr lang="zh-CN" altLang="en-US" sz="2000" dirty="0">
                <a:solidFill>
                  <a:srgbClr val="1369B3"/>
                </a:solidFill>
                <a:latin typeface="微软雅黑" panose="020B0503020204020204" pitchFamily="34" charset="-122"/>
                <a:ea typeface="微软雅黑" panose="020B0503020204020204" pitchFamily="34" charset="-122"/>
                <a:cs typeface="+mn-ea"/>
              </a:rPr>
              <a:t>成员名</a:t>
            </a:r>
            <a:r>
              <a:rPr lang="zh-CN" altLang="en-US" sz="2000" dirty="0">
                <a:solidFill>
                  <a:srgbClr val="595959"/>
                </a:solidFill>
                <a:latin typeface="微软雅黑" panose="020B0503020204020204" pitchFamily="34" charset="-122"/>
                <a:ea typeface="微软雅黑" panose="020B0503020204020204" pitchFamily="34" charset="-122"/>
                <a:cs typeface="+mn-ea"/>
              </a:rPr>
              <a:t>”设置别名为“</a:t>
            </a:r>
            <a:r>
              <a:rPr lang="zh-CN" altLang="en-US" sz="2000" dirty="0">
                <a:solidFill>
                  <a:srgbClr val="1369B3"/>
                </a:solidFill>
                <a:latin typeface="微软雅黑" panose="020B0503020204020204" pitchFamily="34" charset="-122"/>
                <a:ea typeface="微软雅黑" panose="020B0503020204020204" pitchFamily="34" charset="-122"/>
                <a:cs typeface="+mn-ea"/>
              </a:rPr>
              <a:t>新成员名</a:t>
            </a:r>
            <a:r>
              <a:rPr lang="zh-CN" altLang="en-US" sz="2000" dirty="0">
                <a:solidFill>
                  <a:srgbClr val="595959"/>
                </a:solidFill>
                <a:latin typeface="微软雅黑" panose="020B0503020204020204" pitchFamily="34" charset="-122"/>
                <a:ea typeface="微软雅黑" panose="020B0503020204020204" pitchFamily="34" charset="-122"/>
                <a:cs typeface="+mn-ea"/>
              </a:rPr>
              <a:t>”。</a:t>
            </a:r>
          </a:p>
        </p:txBody>
      </p:sp>
      <p:sp>
        <p:nvSpPr>
          <p:cNvPr id="6" name="矩形 5"/>
          <p:cNvSpPr/>
          <p:nvPr/>
        </p:nvSpPr>
        <p:spPr>
          <a:xfrm>
            <a:off x="2566814" y="2310767"/>
            <a:ext cx="5760640" cy="720080"/>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nvSpPr>
        <p:spPr>
          <a:xfrm>
            <a:off x="3326157" y="2430131"/>
            <a:ext cx="5217322" cy="453457"/>
          </a:xfrm>
          <a:prstGeom prst="rect">
            <a:avLst/>
          </a:prstGeom>
        </p:spPr>
        <p:txBody>
          <a:bodyPr wrap="square">
            <a:spAutoFit/>
          </a:bodyPr>
          <a:lstStyle/>
          <a:p>
            <a:pPr indent="-266700">
              <a:lnSpc>
                <a:spcPct val="13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trait</a:t>
            </a:r>
            <a:r>
              <a:rPr lang="zh-CN" altLang="en-US" sz="2000" dirty="0">
                <a:solidFill>
                  <a:srgbClr val="595959"/>
                </a:solidFill>
                <a:latin typeface="微软雅黑" panose="020B0503020204020204" pitchFamily="34" charset="-122"/>
                <a:ea typeface="微软雅黑" panose="020B0503020204020204" pitchFamily="34" charset="-122"/>
                <a:cs typeface="+mn-ea"/>
              </a:rPr>
              <a:t>名字</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成员名 </a:t>
            </a:r>
            <a:r>
              <a:rPr lang="en-US" altLang="zh-CN" sz="2000" dirty="0">
                <a:solidFill>
                  <a:srgbClr val="595959"/>
                </a:solidFill>
                <a:latin typeface="微软雅黑" panose="020B0503020204020204" pitchFamily="34" charset="-122"/>
                <a:ea typeface="微软雅黑" panose="020B0503020204020204" pitchFamily="34" charset="-122"/>
                <a:cs typeface="+mn-ea"/>
              </a:rPr>
              <a:t>as </a:t>
            </a:r>
            <a:r>
              <a:rPr lang="zh-CN" altLang="en-US" sz="2000" dirty="0">
                <a:solidFill>
                  <a:srgbClr val="595959"/>
                </a:solidFill>
                <a:latin typeface="微软雅黑" panose="020B0503020204020204" pitchFamily="34" charset="-122"/>
                <a:ea typeface="微软雅黑" panose="020B0503020204020204" pitchFamily="34" charset="-122"/>
                <a:cs typeface="+mn-ea"/>
              </a:rPr>
              <a:t>新成员名</a:t>
            </a:r>
            <a:r>
              <a:rPr lang="en-US" altLang="zh-CN" sz="20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4811446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667354" y="3706568"/>
            <a:ext cx="5607833"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如何</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修改</a:t>
            </a:r>
            <a:r>
              <a:rPr lang="en-US" altLang="zh-CN"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Trait</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中的方法的访问控制修饰符</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，能够使用</a:t>
            </a:r>
            <a:r>
              <a:rPr lang="en-US" altLang="zh-CN"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as</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关键字进行修改</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23111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639167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11.7.3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修改</a:t>
            </a: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Trait</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中的方法的访问控制修饰符</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9363602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6463683"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11.7.3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修改</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Trait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中的方法的访问控制修饰符</a:t>
            </a:r>
          </a:p>
        </p:txBody>
      </p:sp>
      <p:sp>
        <p:nvSpPr>
          <p:cNvPr id="2" name="矩形 1"/>
          <p:cNvSpPr/>
          <p:nvPr/>
        </p:nvSpPr>
        <p:spPr>
          <a:xfrm>
            <a:off x="982638" y="1053114"/>
            <a:ext cx="10297144" cy="1477328"/>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在类中</a:t>
            </a:r>
            <a:r>
              <a:rPr lang="zh-CN" altLang="en-US" sz="2000" dirty="0">
                <a:solidFill>
                  <a:srgbClr val="1369B3"/>
                </a:solidFill>
                <a:latin typeface="微软雅黑" panose="020B0503020204020204" pitchFamily="34" charset="-122"/>
                <a:ea typeface="微软雅黑" panose="020B0503020204020204" pitchFamily="34" charset="-122"/>
                <a:cs typeface="+mn-ea"/>
              </a:rPr>
              <a:t>引入</a:t>
            </a:r>
            <a:r>
              <a:rPr lang="en-US" altLang="zh-CN" sz="2000" dirty="0">
                <a:solidFill>
                  <a:srgbClr val="1369B3"/>
                </a:solidFill>
                <a:latin typeface="微软雅黑" panose="020B0503020204020204" pitchFamily="34" charset="-122"/>
                <a:ea typeface="微软雅黑" panose="020B0503020204020204" pitchFamily="34" charset="-122"/>
                <a:cs typeface="+mn-ea"/>
              </a:rPr>
              <a:t>Trait</a:t>
            </a:r>
            <a:r>
              <a:rPr lang="zh-CN" altLang="en-US" sz="2000" dirty="0">
                <a:solidFill>
                  <a:srgbClr val="595959"/>
                </a:solidFill>
                <a:latin typeface="微软雅黑" panose="020B0503020204020204" pitchFamily="34" charset="-122"/>
                <a:ea typeface="微软雅黑" panose="020B0503020204020204" pitchFamily="34" charset="-122"/>
                <a:cs typeface="+mn-ea"/>
              </a:rPr>
              <a:t>时，可以根据需求来修改</a:t>
            </a:r>
            <a:r>
              <a:rPr lang="en-US" altLang="zh-CN" sz="2000" dirty="0">
                <a:solidFill>
                  <a:srgbClr val="595959"/>
                </a:solidFill>
                <a:latin typeface="微软雅黑" panose="020B0503020204020204" pitchFamily="34" charset="-122"/>
                <a:ea typeface="微软雅黑" panose="020B0503020204020204" pitchFamily="34" charset="-122"/>
                <a:cs typeface="+mn-ea"/>
              </a:rPr>
              <a:t>Trait</a:t>
            </a:r>
            <a:r>
              <a:rPr lang="zh-CN" altLang="en-US" sz="2000" dirty="0">
                <a:solidFill>
                  <a:srgbClr val="595959"/>
                </a:solidFill>
                <a:latin typeface="微软雅黑" panose="020B0503020204020204" pitchFamily="34" charset="-122"/>
                <a:ea typeface="微软雅黑" panose="020B0503020204020204" pitchFamily="34" charset="-122"/>
                <a:cs typeface="+mn-ea"/>
              </a:rPr>
              <a:t>中的方法的</a:t>
            </a:r>
            <a:r>
              <a:rPr lang="zh-CN" altLang="en-US" sz="2000" dirty="0">
                <a:solidFill>
                  <a:srgbClr val="1369B3"/>
                </a:solidFill>
                <a:latin typeface="微软雅黑" panose="020B0503020204020204" pitchFamily="34" charset="-122"/>
                <a:ea typeface="微软雅黑" panose="020B0503020204020204" pitchFamily="34" charset="-122"/>
                <a:cs typeface="+mn-ea"/>
              </a:rPr>
              <a:t>访问控制修饰符</a:t>
            </a:r>
            <a:r>
              <a:rPr lang="zh-CN" altLang="en-US" sz="2000" dirty="0">
                <a:solidFill>
                  <a:srgbClr val="595959"/>
                </a:solidFill>
                <a:latin typeface="微软雅黑" panose="020B0503020204020204" pitchFamily="34" charset="-122"/>
                <a:ea typeface="微软雅黑" panose="020B0503020204020204" pitchFamily="34" charset="-122"/>
                <a:cs typeface="+mn-ea"/>
              </a:rPr>
              <a:t>，修改方法的访问控制修饰符后只对当前引入</a:t>
            </a:r>
            <a:r>
              <a:rPr lang="en-US" altLang="zh-CN" sz="2000" dirty="0">
                <a:solidFill>
                  <a:srgbClr val="595959"/>
                </a:solidFill>
                <a:latin typeface="微软雅黑" panose="020B0503020204020204" pitchFamily="34" charset="-122"/>
                <a:ea typeface="微软雅黑" panose="020B0503020204020204" pitchFamily="34" charset="-122"/>
                <a:cs typeface="+mn-ea"/>
              </a:rPr>
              <a:t>Trait</a:t>
            </a:r>
            <a:r>
              <a:rPr lang="zh-CN" altLang="en-US" sz="2000" dirty="0">
                <a:solidFill>
                  <a:srgbClr val="595959"/>
                </a:solidFill>
                <a:latin typeface="微软雅黑" panose="020B0503020204020204" pitchFamily="34" charset="-122"/>
                <a:ea typeface="微软雅黑" panose="020B0503020204020204" pitchFamily="34" charset="-122"/>
                <a:cs typeface="+mn-ea"/>
              </a:rPr>
              <a:t>的类有效</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使用</a:t>
            </a:r>
            <a:r>
              <a:rPr lang="en-US" altLang="zh-CN" sz="2000" dirty="0">
                <a:solidFill>
                  <a:srgbClr val="1369B3"/>
                </a:solidFill>
                <a:latin typeface="微软雅黑" panose="020B0503020204020204" pitchFamily="34" charset="-122"/>
                <a:ea typeface="微软雅黑" panose="020B0503020204020204" pitchFamily="34" charset="-122"/>
                <a:cs typeface="+mn-ea"/>
              </a:rPr>
              <a:t>as</a:t>
            </a:r>
            <a:r>
              <a:rPr lang="zh-CN" altLang="en-US" sz="2000" dirty="0">
                <a:solidFill>
                  <a:srgbClr val="1369B3"/>
                </a:solidFill>
                <a:latin typeface="微软雅黑" panose="020B0503020204020204" pitchFamily="34" charset="-122"/>
                <a:ea typeface="微软雅黑" panose="020B0503020204020204" pitchFamily="34" charset="-122"/>
                <a:cs typeface="+mn-ea"/>
              </a:rPr>
              <a:t>关键字</a:t>
            </a:r>
            <a:r>
              <a:rPr lang="zh-CN" altLang="en-US" sz="2000" dirty="0">
                <a:solidFill>
                  <a:srgbClr val="595959"/>
                </a:solidFill>
                <a:latin typeface="微软雅黑" panose="020B0503020204020204" pitchFamily="34" charset="-122"/>
                <a:ea typeface="微软雅黑" panose="020B0503020204020204" pitchFamily="34" charset="-122"/>
                <a:cs typeface="+mn-ea"/>
              </a:rPr>
              <a:t>可以修改</a:t>
            </a:r>
            <a:r>
              <a:rPr lang="en-US" altLang="zh-CN" sz="2000" dirty="0">
                <a:solidFill>
                  <a:srgbClr val="595959"/>
                </a:solidFill>
                <a:latin typeface="微软雅黑" panose="020B0503020204020204" pitchFamily="34" charset="-122"/>
                <a:ea typeface="微软雅黑" panose="020B0503020204020204" pitchFamily="34" charset="-122"/>
                <a:cs typeface="+mn-ea"/>
              </a:rPr>
              <a:t>Trait</a:t>
            </a:r>
            <a:r>
              <a:rPr lang="zh-CN" altLang="en-US" sz="2000" dirty="0">
                <a:solidFill>
                  <a:srgbClr val="595959"/>
                </a:solidFill>
                <a:latin typeface="微软雅黑" panose="020B0503020204020204" pitchFamily="34" charset="-122"/>
                <a:ea typeface="微软雅黑" panose="020B0503020204020204" pitchFamily="34" charset="-122"/>
                <a:cs typeface="+mn-ea"/>
              </a:rPr>
              <a:t>中的方法的访问控制修饰符，基本语法如下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2854846" y="2637706"/>
            <a:ext cx="5760640" cy="3528392"/>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3326157" y="2742556"/>
            <a:ext cx="5217322" cy="3262047"/>
          </a:xfrm>
          <a:prstGeom prst="rect">
            <a:avLst/>
          </a:prstGeom>
        </p:spPr>
        <p:txBody>
          <a:bodyPr wrap="square">
            <a:spAutoFit/>
          </a:bodyPr>
          <a:lstStyle/>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trait </a:t>
            </a:r>
            <a:r>
              <a:rPr lang="zh-CN" altLang="en-US" sz="1600" dirty="0">
                <a:solidFill>
                  <a:srgbClr val="595959"/>
                </a:solidFill>
                <a:latin typeface="微软雅黑" panose="020B0503020204020204" pitchFamily="34" charset="-122"/>
                <a:ea typeface="微软雅黑" panose="020B0503020204020204" pitchFamily="34" charset="-122"/>
                <a:cs typeface="+mn-ea"/>
              </a:rPr>
              <a:t>名字</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protected function </a:t>
            </a:r>
            <a:r>
              <a:rPr lang="zh-CN" altLang="en-US" sz="1600" dirty="0">
                <a:solidFill>
                  <a:srgbClr val="595959"/>
                </a:solidFill>
                <a:latin typeface="微软雅黑" panose="020B0503020204020204" pitchFamily="34" charset="-122"/>
                <a:ea typeface="微软雅黑" panose="020B0503020204020204" pitchFamily="34" charset="-122"/>
                <a:cs typeface="+mn-ea"/>
              </a:rPr>
              <a:t>方法名</a:t>
            </a:r>
            <a:r>
              <a:rPr lang="en-US" altLang="zh-CN" sz="1600" dirty="0">
                <a:solidFill>
                  <a:srgbClr val="595959"/>
                </a:solidFill>
                <a:latin typeface="微软雅黑" panose="020B0503020204020204" pitchFamily="34" charset="-122"/>
                <a:ea typeface="微软雅黑" panose="020B0503020204020204" pitchFamily="34" charset="-122"/>
                <a:cs typeface="+mn-ea"/>
              </a:rPr>
              <a:t>() {}</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class </a:t>
            </a:r>
            <a:r>
              <a:rPr lang="zh-CN" altLang="en-US" sz="1600" dirty="0">
                <a:solidFill>
                  <a:srgbClr val="595959"/>
                </a:solidFill>
                <a:latin typeface="微软雅黑" panose="020B0503020204020204" pitchFamily="34" charset="-122"/>
                <a:ea typeface="微软雅黑" panose="020B0503020204020204" pitchFamily="34" charset="-122"/>
                <a:cs typeface="+mn-ea"/>
              </a:rPr>
              <a:t>类名</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use trait</a:t>
            </a:r>
            <a:r>
              <a:rPr lang="zh-CN" altLang="en-US" sz="1600" dirty="0">
                <a:solidFill>
                  <a:srgbClr val="595959"/>
                </a:solidFill>
                <a:latin typeface="微软雅黑" panose="020B0503020204020204" pitchFamily="34" charset="-122"/>
                <a:ea typeface="微软雅黑" panose="020B0503020204020204" pitchFamily="34" charset="-122"/>
                <a:cs typeface="+mn-ea"/>
              </a:rPr>
              <a:t>名字 </a:t>
            </a: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r>
              <a:rPr lang="zh-CN" altLang="en-US" sz="1600" dirty="0">
                <a:solidFill>
                  <a:srgbClr val="595959"/>
                </a:solidFill>
                <a:latin typeface="微软雅黑" panose="020B0503020204020204" pitchFamily="34" charset="-122"/>
                <a:ea typeface="微软雅黑" panose="020B0503020204020204" pitchFamily="34" charset="-122"/>
                <a:cs typeface="+mn-ea"/>
              </a:rPr>
              <a:t>方法名 </a:t>
            </a:r>
            <a:r>
              <a:rPr lang="en-US" altLang="zh-CN" sz="1600" dirty="0">
                <a:solidFill>
                  <a:srgbClr val="595959"/>
                </a:solidFill>
                <a:latin typeface="微软雅黑" panose="020B0503020204020204" pitchFamily="34" charset="-122"/>
                <a:ea typeface="微软雅黑" panose="020B0503020204020204" pitchFamily="34" charset="-122"/>
                <a:cs typeface="+mn-ea"/>
              </a:rPr>
              <a:t>as </a:t>
            </a:r>
            <a:r>
              <a:rPr lang="zh-CN" altLang="en-US" sz="1600" dirty="0">
                <a:solidFill>
                  <a:srgbClr val="595959"/>
                </a:solidFill>
                <a:latin typeface="微软雅黑" panose="020B0503020204020204" pitchFamily="34" charset="-122"/>
                <a:ea typeface="微软雅黑" panose="020B0503020204020204" pitchFamily="34" charset="-122"/>
                <a:cs typeface="+mn-ea"/>
              </a:rPr>
              <a:t>访问控制修饰符</a:t>
            </a:r>
            <a:r>
              <a:rPr lang="en-US" altLang="zh-CN" sz="16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    }</a:t>
            </a:r>
          </a:p>
          <a:p>
            <a:pPr indent="-266700">
              <a:lnSpc>
                <a:spcPct val="130000"/>
              </a:lnSpc>
            </a:pPr>
            <a:r>
              <a:rPr lang="en-US" altLang="zh-CN" sz="16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16498590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6463683"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11.7.3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修改</a:t>
            </a: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Trait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中的方法的访问控制修饰符</a:t>
            </a:r>
          </a:p>
        </p:txBody>
      </p:sp>
      <p:sp>
        <p:nvSpPr>
          <p:cNvPr id="2" name="矩形 1"/>
          <p:cNvSpPr/>
          <p:nvPr/>
        </p:nvSpPr>
        <p:spPr>
          <a:xfrm>
            <a:off x="910630" y="1269554"/>
            <a:ext cx="10297144" cy="2862322"/>
          </a:xfrm>
          <a:prstGeom prst="rect">
            <a:avLst/>
          </a:prstGeom>
        </p:spPr>
        <p:txBody>
          <a:bodyPr wrap="square">
            <a:spAutoFit/>
          </a:bodyPr>
          <a:lstStyle/>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在</a:t>
            </a:r>
            <a:r>
              <a:rPr lang="zh-CN" altLang="en-US" sz="2000" dirty="0">
                <a:solidFill>
                  <a:srgbClr val="1369B3"/>
                </a:solidFill>
                <a:latin typeface="微软雅黑" panose="020B0503020204020204" pitchFamily="34" charset="-122"/>
                <a:ea typeface="微软雅黑" panose="020B0503020204020204" pitchFamily="34" charset="-122"/>
                <a:cs typeface="+mn-ea"/>
              </a:rPr>
              <a:t>访问控制修饰符</a:t>
            </a:r>
            <a:r>
              <a:rPr lang="zh-CN" altLang="en-US" sz="2000" dirty="0">
                <a:solidFill>
                  <a:srgbClr val="595959"/>
                </a:solidFill>
                <a:latin typeface="微软雅黑" panose="020B0503020204020204" pitchFamily="34" charset="-122"/>
                <a:ea typeface="微软雅黑" panose="020B0503020204020204" pitchFamily="34" charset="-122"/>
                <a:cs typeface="+mn-ea"/>
              </a:rPr>
              <a:t>后面还可以</a:t>
            </a:r>
            <a:r>
              <a:rPr lang="zh-CN" altLang="en-US" sz="2000" dirty="0">
                <a:solidFill>
                  <a:srgbClr val="1369B3"/>
                </a:solidFill>
                <a:latin typeface="微软雅黑" panose="020B0503020204020204" pitchFamily="34" charset="-122"/>
                <a:ea typeface="微软雅黑" panose="020B0503020204020204" pitchFamily="34" charset="-122"/>
                <a:cs typeface="+mn-ea"/>
              </a:rPr>
              <a:t>设置别名</a:t>
            </a:r>
            <a:r>
              <a:rPr lang="zh-CN" altLang="en-US" sz="2000" dirty="0">
                <a:solidFill>
                  <a:srgbClr val="595959"/>
                </a:solidFill>
                <a:latin typeface="微软雅黑" panose="020B0503020204020204" pitchFamily="34" charset="-122"/>
                <a:ea typeface="微软雅黑" panose="020B0503020204020204" pitchFamily="34" charset="-122"/>
                <a:cs typeface="+mn-ea"/>
              </a:rPr>
              <a:t>，语法如下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en-US"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如果</a:t>
            </a:r>
            <a:r>
              <a:rPr lang="zh-CN" altLang="en-US" sz="2000" dirty="0">
                <a:solidFill>
                  <a:srgbClr val="595959"/>
                </a:solidFill>
                <a:latin typeface="微软雅黑" panose="020B0503020204020204" pitchFamily="34" charset="-122"/>
                <a:ea typeface="微软雅黑" panose="020B0503020204020204" pitchFamily="34" charset="-122"/>
                <a:cs typeface="+mn-ea"/>
              </a:rPr>
              <a:t>在修改</a:t>
            </a:r>
            <a:r>
              <a:rPr lang="zh-CN" altLang="en-US" sz="2000" dirty="0">
                <a:solidFill>
                  <a:srgbClr val="1369B3"/>
                </a:solidFill>
                <a:latin typeface="微软雅黑" panose="020B0503020204020204" pitchFamily="34" charset="-122"/>
                <a:ea typeface="微软雅黑" panose="020B0503020204020204" pitchFamily="34" charset="-122"/>
                <a:cs typeface="+mn-ea"/>
              </a:rPr>
              <a:t>访问控制修饰符</a:t>
            </a:r>
            <a:r>
              <a:rPr lang="zh-CN" altLang="en-US" sz="2000" dirty="0">
                <a:solidFill>
                  <a:srgbClr val="595959"/>
                </a:solidFill>
                <a:latin typeface="微软雅黑" panose="020B0503020204020204" pitchFamily="34" charset="-122"/>
                <a:ea typeface="微软雅黑" panose="020B0503020204020204" pitchFamily="34" charset="-122"/>
                <a:cs typeface="+mn-ea"/>
              </a:rPr>
              <a:t>时设置别名，则此修改只对别名方法有效，不会修改原有</a:t>
            </a:r>
            <a:r>
              <a:rPr lang="en-US" altLang="zh-CN" sz="2000" dirty="0">
                <a:solidFill>
                  <a:srgbClr val="595959"/>
                </a:solidFill>
                <a:latin typeface="微软雅黑" panose="020B0503020204020204" pitchFamily="34" charset="-122"/>
                <a:ea typeface="微软雅黑" panose="020B0503020204020204" pitchFamily="34" charset="-122"/>
                <a:cs typeface="+mn-ea"/>
              </a:rPr>
              <a:t>Trait</a:t>
            </a:r>
            <a:r>
              <a:rPr lang="zh-CN" altLang="en-US" sz="2000" dirty="0">
                <a:solidFill>
                  <a:srgbClr val="595959"/>
                </a:solidFill>
                <a:latin typeface="微软雅黑" panose="020B0503020204020204" pitchFamily="34" charset="-122"/>
                <a:ea typeface="微软雅黑" panose="020B0503020204020204" pitchFamily="34" charset="-122"/>
                <a:cs typeface="+mn-ea"/>
              </a:rPr>
              <a:t>中的方法的访问控制修饰符。</a:t>
            </a:r>
          </a:p>
        </p:txBody>
      </p:sp>
      <p:sp>
        <p:nvSpPr>
          <p:cNvPr id="5" name="矩形 4"/>
          <p:cNvSpPr/>
          <p:nvPr/>
        </p:nvSpPr>
        <p:spPr>
          <a:xfrm>
            <a:off x="2837505" y="2115221"/>
            <a:ext cx="5760640" cy="715648"/>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3596848" y="2220071"/>
            <a:ext cx="5217322" cy="453457"/>
          </a:xfrm>
          <a:prstGeom prst="rect">
            <a:avLst/>
          </a:prstGeom>
        </p:spPr>
        <p:txBody>
          <a:bodyPr wrap="square">
            <a:spAutoFit/>
          </a:bodyPr>
          <a:lstStyle/>
          <a:p>
            <a:pPr indent="-266700">
              <a:lnSpc>
                <a:spcPct val="13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方法名 </a:t>
            </a:r>
            <a:r>
              <a:rPr lang="en-US" altLang="zh-CN" sz="2000" dirty="0">
                <a:solidFill>
                  <a:srgbClr val="595959"/>
                </a:solidFill>
                <a:latin typeface="微软雅黑" panose="020B0503020204020204" pitchFamily="34" charset="-122"/>
                <a:ea typeface="微软雅黑" panose="020B0503020204020204" pitchFamily="34" charset="-122"/>
                <a:cs typeface="+mn-ea"/>
              </a:rPr>
              <a:t>as </a:t>
            </a:r>
            <a:r>
              <a:rPr lang="zh-CN" altLang="en-US" sz="2000" dirty="0">
                <a:solidFill>
                  <a:srgbClr val="595959"/>
                </a:solidFill>
                <a:latin typeface="微软雅黑" panose="020B0503020204020204" pitchFamily="34" charset="-122"/>
                <a:ea typeface="微软雅黑" panose="020B0503020204020204" pitchFamily="34" charset="-122"/>
                <a:cs typeface="+mn-ea"/>
              </a:rPr>
              <a:t>访问控制修饰符 别名</a:t>
            </a:r>
            <a:r>
              <a:rPr lang="en-US" altLang="zh-CN" sz="20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23815963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076022" y="2343949"/>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09</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069672" y="3309170"/>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10</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059017" y="4301463"/>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11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3981574" y="2321770"/>
            <a:ext cx="5142331" cy="613062"/>
            <a:chOff x="4315150" y="953426"/>
            <a:chExt cx="3857250" cy="540057"/>
          </a:xfrm>
        </p:grpSpPr>
        <p:sp>
          <p:nvSpPr>
            <p:cNvPr id="61" name="矩形 60"/>
            <p:cNvSpPr/>
            <p:nvPr/>
          </p:nvSpPr>
          <p:spPr>
            <a:xfrm>
              <a:off x="4841196" y="1036090"/>
              <a:ext cx="2827147" cy="344580"/>
            </a:xfrm>
            <a:prstGeom prst="rect">
              <a:avLst/>
            </a:prstGeom>
            <a:ln w="15875">
              <a:noFill/>
            </a:ln>
          </p:spPr>
          <p:txBody>
            <a:bodyPr wrap="square" lIns="68580" tIns="34290" rIns="68580" bIns="34290">
              <a:spAutoFit/>
            </a:bodyPr>
            <a:lstStyle/>
            <a:p>
              <a:pPr algn="l">
                <a:buClrTx/>
                <a:buSzTx/>
                <a:buFontTx/>
              </a:pP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mn-lt"/>
                </a:rPr>
                <a:t>多态与类型约束</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3975224" y="3292344"/>
            <a:ext cx="5142331" cy="613062"/>
            <a:chOff x="4315150" y="1647579"/>
            <a:chExt cx="3857250" cy="540057"/>
          </a:xfrm>
        </p:grpSpPr>
        <p:sp>
          <p:nvSpPr>
            <p:cNvPr id="64" name="矩形 63"/>
            <p:cNvSpPr/>
            <p:nvPr/>
          </p:nvSpPr>
          <p:spPr>
            <a:xfrm>
              <a:off x="4841196" y="1730243"/>
              <a:ext cx="2827147" cy="332129"/>
            </a:xfrm>
            <a:prstGeom prst="rect">
              <a:avLst/>
            </a:prstGeom>
            <a:ln w="15875">
              <a:noFill/>
            </a:ln>
          </p:spPr>
          <p:txBody>
            <a:bodyPr wrap="square" lIns="68580" tIns="34290" rIns="68580" bIns="34290">
              <a:spAutoFit/>
            </a:bodyPr>
            <a:lstStyle/>
            <a:p>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mn-lt"/>
                </a:rPr>
                <a:t>设计模式</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3964569" y="4279810"/>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err="1" smtClean="0">
                  <a:solidFill>
                    <a:srgbClr val="595959"/>
                  </a:solidFill>
                  <a:latin typeface="微软雅黑" panose="020B0503020204020204" pitchFamily="34" charset="-122"/>
                  <a:ea typeface="微软雅黑" panose="020B0503020204020204" pitchFamily="34" charset="-122"/>
                  <a:cs typeface="+mn-ea"/>
                  <a:sym typeface="+mn-lt"/>
                </a:rPr>
                <a:t>MySQLi</a:t>
              </a:r>
              <a:r>
                <a:rPr lang="zh-CN" altLang="en-US" sz="2000" dirty="0" smtClean="0">
                  <a:solidFill>
                    <a:srgbClr val="595959"/>
                  </a:solidFill>
                  <a:latin typeface="微软雅黑" panose="020B0503020204020204" pitchFamily="34" charset="-122"/>
                  <a:ea typeface="微软雅黑" panose="020B0503020204020204" pitchFamily="34" charset="-122"/>
                  <a:cs typeface="+mn-ea"/>
                  <a:sym typeface="+mn-lt"/>
                </a:rPr>
                <a:t>扩展面向对象语法</a:t>
              </a:r>
              <a:endParaRPr lang="en-US" altLang="zh-CN"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25604896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231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熟悉</a:t>
            </a:r>
            <a:r>
              <a:rPr lang="en-US" altLang="zh-CN"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Trait</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同名成员的优先级</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，能够说出具体优先顺序</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639167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11.7.4  Trait</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同名成员的优先级</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680840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0" y="266995"/>
            <a:ext cx="451946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11.7.4  Trait</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同名成员的优先级</a:t>
            </a:r>
          </a:p>
        </p:txBody>
      </p:sp>
      <p:sp>
        <p:nvSpPr>
          <p:cNvPr id="2" name="矩形 1"/>
          <p:cNvSpPr/>
          <p:nvPr/>
        </p:nvSpPr>
        <p:spPr>
          <a:xfrm>
            <a:off x="910630" y="1341562"/>
            <a:ext cx="10801200" cy="2400657"/>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当</a:t>
            </a:r>
            <a:r>
              <a:rPr lang="zh-CN" altLang="en-US" sz="2000" dirty="0">
                <a:solidFill>
                  <a:srgbClr val="1369B3"/>
                </a:solidFill>
                <a:latin typeface="微软雅黑" panose="020B0503020204020204" pitchFamily="34" charset="-122"/>
                <a:ea typeface="微软雅黑" panose="020B0503020204020204" pitchFamily="34" charset="-122"/>
                <a:cs typeface="+mn-ea"/>
              </a:rPr>
              <a:t>类</a:t>
            </a:r>
            <a:r>
              <a:rPr lang="zh-CN" altLang="en-US" sz="2000" dirty="0">
                <a:solidFill>
                  <a:srgbClr val="595959"/>
                </a:solidFill>
                <a:latin typeface="微软雅黑" panose="020B0503020204020204" pitchFamily="34" charset="-122"/>
                <a:ea typeface="微软雅黑" panose="020B0503020204020204" pitchFamily="34" charset="-122"/>
                <a:cs typeface="+mn-ea"/>
              </a:rPr>
              <a:t>之间有</a:t>
            </a:r>
            <a:r>
              <a:rPr lang="zh-CN" altLang="en-US" sz="2000" dirty="0">
                <a:solidFill>
                  <a:srgbClr val="1369B3"/>
                </a:solidFill>
                <a:latin typeface="微软雅黑" panose="020B0503020204020204" pitchFamily="34" charset="-122"/>
                <a:ea typeface="微软雅黑" panose="020B0503020204020204" pitchFamily="34" charset="-122"/>
                <a:cs typeface="+mn-ea"/>
              </a:rPr>
              <a:t>继承关系</a:t>
            </a:r>
            <a:r>
              <a:rPr lang="zh-CN" altLang="en-US" sz="2000" dirty="0">
                <a:solidFill>
                  <a:srgbClr val="595959"/>
                </a:solidFill>
                <a:latin typeface="微软雅黑" panose="020B0503020204020204" pitchFamily="34" charset="-122"/>
                <a:ea typeface="微软雅黑" panose="020B0503020204020204" pitchFamily="34" charset="-122"/>
                <a:cs typeface="+mn-ea"/>
              </a:rPr>
              <a:t>并且引入了</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Trait</a:t>
            </a:r>
            <a:r>
              <a:rPr lang="zh-CN" altLang="en-US" sz="2000" dirty="0">
                <a:solidFill>
                  <a:srgbClr val="595959"/>
                </a:solidFill>
                <a:latin typeface="微软雅黑" panose="020B0503020204020204" pitchFamily="34" charset="-122"/>
                <a:ea typeface="微软雅黑" panose="020B0503020204020204" pitchFamily="34" charset="-122"/>
                <a:cs typeface="+mn-ea"/>
              </a:rPr>
              <a:t>时，</a:t>
            </a:r>
            <a:r>
              <a:rPr lang="en-US" altLang="zh-CN" sz="2000" dirty="0">
                <a:solidFill>
                  <a:srgbClr val="595959"/>
                </a:solidFill>
                <a:latin typeface="微软雅黑" panose="020B0503020204020204" pitchFamily="34" charset="-122"/>
                <a:ea typeface="微软雅黑" panose="020B0503020204020204" pitchFamily="34" charset="-122"/>
                <a:cs typeface="+mn-ea"/>
              </a:rPr>
              <a:t>Trait</a:t>
            </a:r>
            <a:r>
              <a:rPr lang="zh-CN" altLang="en-US" sz="2000" dirty="0">
                <a:solidFill>
                  <a:srgbClr val="595959"/>
                </a:solidFill>
                <a:latin typeface="微软雅黑" panose="020B0503020204020204" pitchFamily="34" charset="-122"/>
                <a:ea typeface="微软雅黑" panose="020B0503020204020204" pitchFamily="34" charset="-122"/>
                <a:cs typeface="+mn-ea"/>
              </a:rPr>
              <a:t>在引入过程中可能与类本身或者父类拥有同名</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成员，具体如下。</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当</a:t>
            </a:r>
            <a:r>
              <a:rPr lang="zh-CN" altLang="en-US" sz="2000" dirty="0">
                <a:solidFill>
                  <a:srgbClr val="595959"/>
                </a:solidFill>
                <a:latin typeface="微软雅黑" panose="020B0503020204020204" pitchFamily="34" charset="-122"/>
                <a:ea typeface="微软雅黑" panose="020B0503020204020204" pitchFamily="34" charset="-122"/>
                <a:cs typeface="+mn-ea"/>
              </a:rPr>
              <a:t>出现</a:t>
            </a:r>
            <a:r>
              <a:rPr lang="zh-CN" altLang="en-US" sz="2000" dirty="0">
                <a:solidFill>
                  <a:srgbClr val="1369B3"/>
                </a:solidFill>
                <a:latin typeface="微软雅黑" panose="020B0503020204020204" pitchFamily="34" charset="-122"/>
                <a:ea typeface="微软雅黑" panose="020B0503020204020204" pitchFamily="34" charset="-122"/>
                <a:cs typeface="+mn-ea"/>
              </a:rPr>
              <a:t>同名属性</a:t>
            </a:r>
            <a:r>
              <a:rPr lang="zh-CN" altLang="en-US" sz="2000" dirty="0">
                <a:solidFill>
                  <a:srgbClr val="595959"/>
                </a:solidFill>
                <a:latin typeface="微软雅黑" panose="020B0503020204020204" pitchFamily="34" charset="-122"/>
                <a:ea typeface="微软雅黑" panose="020B0503020204020204" pitchFamily="34" charset="-122"/>
                <a:cs typeface="+mn-ea"/>
              </a:rPr>
              <a:t>时，必须保证同名同值，否则程序报</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错。</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当</a:t>
            </a:r>
            <a:r>
              <a:rPr lang="zh-CN" altLang="en-US" sz="2000" dirty="0">
                <a:solidFill>
                  <a:srgbClr val="595959"/>
                </a:solidFill>
                <a:latin typeface="微软雅黑" panose="020B0503020204020204" pitchFamily="34" charset="-122"/>
                <a:ea typeface="微软雅黑" panose="020B0503020204020204" pitchFamily="34" charset="-122"/>
                <a:cs typeface="+mn-ea"/>
              </a:rPr>
              <a:t>出现</a:t>
            </a:r>
            <a:r>
              <a:rPr lang="zh-CN" altLang="en-US" sz="2000" dirty="0">
                <a:solidFill>
                  <a:srgbClr val="1369B3"/>
                </a:solidFill>
                <a:latin typeface="微软雅黑" panose="020B0503020204020204" pitchFamily="34" charset="-122"/>
                <a:ea typeface="微软雅黑" panose="020B0503020204020204" pitchFamily="34" charset="-122"/>
                <a:cs typeface="+mn-ea"/>
              </a:rPr>
              <a:t>同名方法</a:t>
            </a:r>
            <a:r>
              <a:rPr lang="zh-CN" altLang="en-US" sz="2000" dirty="0">
                <a:solidFill>
                  <a:srgbClr val="595959"/>
                </a:solidFill>
                <a:latin typeface="微软雅黑" panose="020B0503020204020204" pitchFamily="34" charset="-122"/>
                <a:ea typeface="微软雅黑" panose="020B0503020204020204" pitchFamily="34" charset="-122"/>
                <a:cs typeface="+mn-ea"/>
              </a:rPr>
              <a:t>时，系统会认定为重写。同名成员的优先级为“</a:t>
            </a:r>
            <a:r>
              <a:rPr lang="zh-CN" altLang="en-US" sz="2000" dirty="0">
                <a:solidFill>
                  <a:srgbClr val="1369B3"/>
                </a:solidFill>
                <a:latin typeface="微软雅黑" panose="020B0503020204020204" pitchFamily="34" charset="-122"/>
                <a:ea typeface="微软雅黑" panose="020B0503020204020204" pitchFamily="34" charset="-122"/>
                <a:cs typeface="+mn-ea"/>
              </a:rPr>
              <a:t>子类 </a:t>
            </a:r>
            <a:r>
              <a:rPr lang="en-US" altLang="zh-CN" sz="2000" dirty="0">
                <a:solidFill>
                  <a:srgbClr val="1369B3"/>
                </a:solidFill>
                <a:latin typeface="微软雅黑" panose="020B0503020204020204" pitchFamily="34" charset="-122"/>
                <a:ea typeface="微软雅黑" panose="020B0503020204020204" pitchFamily="34" charset="-122"/>
                <a:cs typeface="+mn-ea"/>
              </a:rPr>
              <a:t>&gt; Trait &gt; </a:t>
            </a:r>
            <a:r>
              <a:rPr lang="zh-CN" altLang="en-US" sz="2000" dirty="0">
                <a:solidFill>
                  <a:srgbClr val="1369B3"/>
                </a:solidFill>
                <a:latin typeface="微软雅黑" panose="020B0503020204020204" pitchFamily="34" charset="-122"/>
                <a:ea typeface="微软雅黑" panose="020B0503020204020204" pitchFamily="34" charset="-122"/>
                <a:cs typeface="+mn-ea"/>
              </a:rPr>
              <a:t>父类</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7852735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7237656" cy="830997"/>
          </a:xfrm>
          <a:prstGeom prst="rect">
            <a:avLst/>
          </a:prstGeom>
          <a:noFill/>
        </p:spPr>
        <p:txBody>
          <a:bodyPr wrap="square" lIns="91443" tIns="45720" rIns="91443" bIns="45720" rtlCol="0">
            <a:spAutoFit/>
          </a:bodyPr>
          <a:lstStyle/>
          <a:p>
            <a:pPr algn="l">
              <a:buClrTx/>
              <a:buSzTx/>
              <a:buFontTx/>
            </a:pP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mn-lt"/>
              </a:rPr>
              <a:t>抽象类、抽象方法与接口</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1386922" y="2941972"/>
            <a:ext cx="1734820" cy="923330"/>
          </a:xfrm>
          <a:prstGeom prst="rect">
            <a:avLst/>
          </a:prstGeom>
          <a:noFill/>
        </p:spPr>
        <p:txBody>
          <a:bodyPr wrap="square" lIns="91443" tIns="45720" rIns="91443" bIns="45720" rtlCol="0">
            <a:spAutoFit/>
          </a:bodyPr>
          <a:lstStyle/>
          <a:p>
            <a:r>
              <a:rPr lang="en-US" altLang="en-GB" sz="5400" b="1" dirty="0" smtClean="0">
                <a:solidFill>
                  <a:srgbClr val="FAFAFA"/>
                </a:solidFill>
                <a:latin typeface="微软雅黑" panose="020B0503020204020204" pitchFamily="34" charset="-122"/>
                <a:ea typeface="微软雅黑" panose="020B0503020204020204" pitchFamily="34" charset="-122"/>
                <a:cs typeface="+mn-ea"/>
                <a:sym typeface="+mn-lt"/>
              </a:rPr>
              <a:t>11.8</a:t>
            </a:r>
            <a:endParaRPr lang="en-US" altLang="en-GB" sz="54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240719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抽象类与抽象方法</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，能够正确定义抽象类与抽象方法</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639167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11.8.1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抽象类与抽象方法</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1376212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11.8.1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抽象类与抽象方法</a:t>
            </a:r>
          </a:p>
        </p:txBody>
      </p:sp>
      <p:sp>
        <p:nvSpPr>
          <p:cNvPr id="2" name="矩形 1"/>
          <p:cNvSpPr/>
          <p:nvPr/>
        </p:nvSpPr>
        <p:spPr>
          <a:xfrm>
            <a:off x="982638" y="1053530"/>
            <a:ext cx="10297144" cy="1754326"/>
          </a:xfrm>
          <a:prstGeom prst="rect">
            <a:avLst/>
          </a:prstGeom>
        </p:spPr>
        <p:txBody>
          <a:bodyPr wrap="square">
            <a:spAutoFit/>
          </a:bodyPr>
          <a:lstStyle/>
          <a:p>
            <a:pPr>
              <a:lnSpc>
                <a:spcPct val="150000"/>
              </a:lnSpc>
            </a:pPr>
            <a:r>
              <a:rPr lang="zh-CN" altLang="en-US" sz="2000" dirty="0">
                <a:solidFill>
                  <a:srgbClr val="1369B3"/>
                </a:solidFill>
                <a:latin typeface="微软雅黑" panose="020B0503020204020204" pitchFamily="34" charset="-122"/>
                <a:ea typeface="微软雅黑" panose="020B0503020204020204" pitchFamily="34" charset="-122"/>
                <a:cs typeface="+mn-ea"/>
              </a:rPr>
              <a:t>抽象类</a:t>
            </a:r>
            <a:r>
              <a:rPr lang="zh-CN" altLang="en-US" sz="2000" dirty="0">
                <a:solidFill>
                  <a:srgbClr val="595959"/>
                </a:solidFill>
                <a:latin typeface="微软雅黑" panose="020B0503020204020204" pitchFamily="34" charset="-122"/>
                <a:ea typeface="微软雅黑" panose="020B0503020204020204" pitchFamily="34" charset="-122"/>
                <a:cs typeface="+mn-ea"/>
              </a:rPr>
              <a:t>是一种特殊的类，用于定义某种行为，具体的实现需要子类来完成。例如，定义一个运动类，对于跑步这个行为，有基础跑、长距离跑、减速跑等多种跑步的方式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2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可以</a:t>
            </a:r>
            <a:r>
              <a:rPr lang="zh-CN" altLang="en-US" sz="2000" dirty="0">
                <a:solidFill>
                  <a:srgbClr val="595959"/>
                </a:solidFill>
                <a:latin typeface="微软雅黑" panose="020B0503020204020204" pitchFamily="34" charset="-122"/>
                <a:ea typeface="微软雅黑" panose="020B0503020204020204" pitchFamily="34" charset="-122"/>
                <a:cs typeface="+mn-ea"/>
              </a:rPr>
              <a:t>使用</a:t>
            </a:r>
            <a:r>
              <a:rPr lang="en-US" altLang="zh-CN" sz="2000" dirty="0">
                <a:solidFill>
                  <a:srgbClr val="595959"/>
                </a:solidFill>
                <a:latin typeface="微软雅黑" panose="020B0503020204020204" pitchFamily="34" charset="-122"/>
                <a:ea typeface="微软雅黑" panose="020B0503020204020204" pitchFamily="34" charset="-122"/>
                <a:cs typeface="+mn-ea"/>
              </a:rPr>
              <a:t>PHP</a:t>
            </a:r>
            <a:r>
              <a:rPr lang="zh-CN" altLang="en-US" sz="2000" dirty="0">
                <a:solidFill>
                  <a:srgbClr val="595959"/>
                </a:solidFill>
                <a:latin typeface="微软雅黑" panose="020B0503020204020204" pitchFamily="34" charset="-122"/>
                <a:ea typeface="微软雅黑" panose="020B0503020204020204" pitchFamily="34" charset="-122"/>
                <a:cs typeface="+mn-ea"/>
              </a:rPr>
              <a:t>提供的</a:t>
            </a:r>
            <a:r>
              <a:rPr lang="zh-CN" altLang="en-US" sz="2000" dirty="0">
                <a:solidFill>
                  <a:srgbClr val="1369B3"/>
                </a:solidFill>
                <a:latin typeface="微软雅黑" panose="020B0503020204020204" pitchFamily="34" charset="-122"/>
                <a:ea typeface="微软雅黑" panose="020B0503020204020204" pitchFamily="34" charset="-122"/>
                <a:cs typeface="+mn-ea"/>
              </a:rPr>
              <a:t>抽象类</a:t>
            </a:r>
            <a:r>
              <a:rPr lang="zh-CN" altLang="en-US" sz="2000" dirty="0">
                <a:solidFill>
                  <a:srgbClr val="595959"/>
                </a:solidFill>
                <a:latin typeface="微软雅黑" panose="020B0503020204020204" pitchFamily="34" charset="-122"/>
                <a:ea typeface="微软雅黑" panose="020B0503020204020204" pitchFamily="34" charset="-122"/>
                <a:cs typeface="+mn-ea"/>
              </a:rPr>
              <a:t>和</a:t>
            </a:r>
            <a:r>
              <a:rPr lang="zh-CN" altLang="en-US" sz="2000" dirty="0">
                <a:solidFill>
                  <a:srgbClr val="1369B3"/>
                </a:solidFill>
                <a:latin typeface="微软雅黑" panose="020B0503020204020204" pitchFamily="34" charset="-122"/>
                <a:ea typeface="微软雅黑" panose="020B0503020204020204" pitchFamily="34" charset="-122"/>
                <a:cs typeface="+mn-ea"/>
              </a:rPr>
              <a:t>抽象方法</a:t>
            </a:r>
            <a:r>
              <a:rPr lang="zh-CN" altLang="en-US" sz="2000" dirty="0">
                <a:solidFill>
                  <a:srgbClr val="595959"/>
                </a:solidFill>
                <a:latin typeface="微软雅黑" panose="020B0503020204020204" pitchFamily="34" charset="-122"/>
                <a:ea typeface="微软雅黑" panose="020B0503020204020204" pitchFamily="34" charset="-122"/>
                <a:cs typeface="+mn-ea"/>
              </a:rPr>
              <a:t>来实现，在定义时添加</a:t>
            </a:r>
            <a:r>
              <a:rPr lang="en-US" altLang="zh-CN" sz="2000" dirty="0">
                <a:solidFill>
                  <a:srgbClr val="1369B3"/>
                </a:solidFill>
                <a:latin typeface="微软雅黑" panose="020B0503020204020204" pitchFamily="34" charset="-122"/>
                <a:ea typeface="微软雅黑" panose="020B0503020204020204" pitchFamily="34" charset="-122"/>
                <a:cs typeface="+mn-ea"/>
              </a:rPr>
              <a:t>abstract</a:t>
            </a:r>
            <a:r>
              <a:rPr lang="zh-CN" altLang="en-US" sz="2000" dirty="0">
                <a:solidFill>
                  <a:srgbClr val="1369B3"/>
                </a:solidFill>
                <a:latin typeface="微软雅黑" panose="020B0503020204020204" pitchFamily="34" charset="-122"/>
                <a:ea typeface="微软雅黑" panose="020B0503020204020204" pitchFamily="34" charset="-122"/>
                <a:cs typeface="+mn-ea"/>
              </a:rPr>
              <a:t>关键字</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修饰。</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1918742" y="3088305"/>
            <a:ext cx="8220319" cy="1958508"/>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2506214" y="3193155"/>
            <a:ext cx="7272808" cy="1692771"/>
          </a:xfrm>
          <a:prstGeom prst="rect">
            <a:avLst/>
          </a:prstGeom>
        </p:spPr>
        <p:txBody>
          <a:bodyPr wrap="square">
            <a:spAutoFit/>
          </a:bodyPr>
          <a:lstStyle/>
          <a:p>
            <a:pPr indent="-266700">
              <a:lnSpc>
                <a:spcPct val="13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abstract class </a:t>
            </a:r>
            <a:r>
              <a:rPr lang="zh-CN" altLang="en-US" sz="2000" dirty="0">
                <a:solidFill>
                  <a:srgbClr val="595959"/>
                </a:solidFill>
                <a:latin typeface="微软雅黑" panose="020B0503020204020204" pitchFamily="34" charset="-122"/>
                <a:ea typeface="微软雅黑" panose="020B0503020204020204" pitchFamily="34" charset="-122"/>
                <a:cs typeface="+mn-ea"/>
              </a:rPr>
              <a:t>类名                 		</a:t>
            </a: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定义抽象类</a:t>
            </a:r>
          </a:p>
          <a:p>
            <a:pPr indent="-266700">
              <a:lnSpc>
                <a:spcPct val="13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p>
          <a:p>
            <a:pPr indent="-266700">
              <a:lnSpc>
                <a:spcPct val="13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    public abstract function </a:t>
            </a:r>
            <a:r>
              <a:rPr lang="zh-CN" altLang="en-US" sz="2000" dirty="0">
                <a:solidFill>
                  <a:srgbClr val="595959"/>
                </a:solidFill>
                <a:latin typeface="微软雅黑" panose="020B0503020204020204" pitchFamily="34" charset="-122"/>
                <a:ea typeface="微软雅黑" panose="020B0503020204020204" pitchFamily="34" charset="-122"/>
                <a:cs typeface="+mn-ea"/>
              </a:rPr>
              <a:t>方法名</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zh-CN" altLang="en-US" sz="2000" dirty="0">
                <a:solidFill>
                  <a:srgbClr val="595959"/>
                </a:solidFill>
                <a:latin typeface="微软雅黑" panose="020B0503020204020204" pitchFamily="34" charset="-122"/>
                <a:ea typeface="微软雅黑" panose="020B0503020204020204" pitchFamily="34" charset="-122"/>
                <a:cs typeface="+mn-ea"/>
              </a:rPr>
              <a:t>定义抽象方法</a:t>
            </a:r>
          </a:p>
          <a:p>
            <a:pPr indent="-266700">
              <a:lnSpc>
                <a:spcPct val="13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536681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11.8.1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抽象类与抽象方法</a:t>
            </a:r>
          </a:p>
        </p:txBody>
      </p:sp>
      <p:sp>
        <p:nvSpPr>
          <p:cNvPr id="2" name="矩形 1"/>
          <p:cNvSpPr/>
          <p:nvPr/>
        </p:nvSpPr>
        <p:spPr>
          <a:xfrm>
            <a:off x="910630" y="1053530"/>
            <a:ext cx="10729192" cy="3477875"/>
          </a:xfrm>
          <a:prstGeom prst="rect">
            <a:avLst/>
          </a:prstGeom>
        </p:spPr>
        <p:txBody>
          <a:bodyPr wrap="square">
            <a:spAutoFit/>
          </a:bodyPr>
          <a:lstStyle/>
          <a:p>
            <a:pPr>
              <a:lnSpc>
                <a:spcPct val="20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在</a:t>
            </a:r>
            <a:r>
              <a:rPr lang="zh-CN" altLang="en-US" sz="2000" dirty="0">
                <a:solidFill>
                  <a:srgbClr val="595959"/>
                </a:solidFill>
                <a:latin typeface="微软雅黑" panose="020B0503020204020204" pitchFamily="34" charset="-122"/>
                <a:ea typeface="微软雅黑" panose="020B0503020204020204" pitchFamily="34" charset="-122"/>
                <a:cs typeface="+mn-ea"/>
              </a:rPr>
              <a:t>使用</a:t>
            </a:r>
            <a:r>
              <a:rPr lang="en-US" altLang="zh-CN" sz="2000" dirty="0">
                <a:solidFill>
                  <a:srgbClr val="1369B3"/>
                </a:solidFill>
                <a:latin typeface="微软雅黑" panose="020B0503020204020204" pitchFamily="34" charset="-122"/>
                <a:ea typeface="微软雅黑" panose="020B0503020204020204" pitchFamily="34" charset="-122"/>
                <a:cs typeface="+mn-ea"/>
              </a:rPr>
              <a:t>abstract</a:t>
            </a:r>
            <a:r>
              <a:rPr lang="zh-CN" altLang="en-US" sz="2000" dirty="0">
                <a:solidFill>
                  <a:srgbClr val="1369B3"/>
                </a:solidFill>
                <a:latin typeface="微软雅黑" panose="020B0503020204020204" pitchFamily="34" charset="-122"/>
                <a:ea typeface="微软雅黑" panose="020B0503020204020204" pitchFamily="34" charset="-122"/>
                <a:cs typeface="+mn-ea"/>
              </a:rPr>
              <a:t>修饰类</a:t>
            </a:r>
            <a:r>
              <a:rPr lang="zh-CN" altLang="en-US" sz="2000" dirty="0">
                <a:solidFill>
                  <a:srgbClr val="595959"/>
                </a:solidFill>
                <a:latin typeface="微软雅黑" panose="020B0503020204020204" pitchFamily="34" charset="-122"/>
                <a:ea typeface="微软雅黑" panose="020B0503020204020204" pitchFamily="34" charset="-122"/>
                <a:cs typeface="+mn-ea"/>
              </a:rPr>
              <a:t>或方法时还应注意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以下几点。</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1369B3"/>
                </a:solidFill>
                <a:latin typeface="微软雅黑" panose="020B0503020204020204" pitchFamily="34" charset="-122"/>
                <a:ea typeface="微软雅黑" panose="020B0503020204020204" pitchFamily="34" charset="-122"/>
                <a:cs typeface="+mn-ea"/>
              </a:rPr>
              <a:t>抽象方法</a:t>
            </a:r>
            <a:r>
              <a:rPr lang="zh-CN" altLang="en-US" sz="2000" dirty="0">
                <a:solidFill>
                  <a:srgbClr val="595959"/>
                </a:solidFill>
                <a:latin typeface="微软雅黑" panose="020B0503020204020204" pitchFamily="34" charset="-122"/>
                <a:ea typeface="微软雅黑" panose="020B0503020204020204" pitchFamily="34" charset="-122"/>
                <a:cs typeface="+mn-ea"/>
              </a:rPr>
              <a:t>是只有方法声明而没有方法体的特殊方法。</a:t>
            </a:r>
          </a:p>
          <a:p>
            <a:pPr marL="342900" indent="-342900">
              <a:lnSpc>
                <a:spcPct val="150000"/>
              </a:lnSpc>
              <a:buFont typeface="Arial" panose="020B0604020202020204" pitchFamily="34" charset="0"/>
              <a:buChar char="•"/>
            </a:pPr>
            <a:r>
              <a:rPr lang="zh-CN" altLang="en-US" sz="2000" dirty="0" smtClean="0">
                <a:solidFill>
                  <a:srgbClr val="1369B3"/>
                </a:solidFill>
                <a:latin typeface="微软雅黑" panose="020B0503020204020204" pitchFamily="34" charset="-122"/>
                <a:ea typeface="微软雅黑" panose="020B0503020204020204" pitchFamily="34" charset="-122"/>
                <a:cs typeface="+mn-ea"/>
              </a:rPr>
              <a:t>含有</a:t>
            </a:r>
            <a:r>
              <a:rPr lang="zh-CN" altLang="en-US" sz="2000" dirty="0">
                <a:solidFill>
                  <a:srgbClr val="1369B3"/>
                </a:solidFill>
                <a:latin typeface="微软雅黑" panose="020B0503020204020204" pitchFamily="34" charset="-122"/>
                <a:ea typeface="微软雅黑" panose="020B0503020204020204" pitchFamily="34" charset="-122"/>
                <a:cs typeface="+mn-ea"/>
              </a:rPr>
              <a:t>抽象方法的类</a:t>
            </a:r>
            <a:r>
              <a:rPr lang="zh-CN" altLang="en-US" sz="2000" dirty="0">
                <a:solidFill>
                  <a:srgbClr val="595959"/>
                </a:solidFill>
                <a:latin typeface="微软雅黑" panose="020B0503020204020204" pitchFamily="34" charset="-122"/>
                <a:ea typeface="微软雅黑" panose="020B0503020204020204" pitchFamily="34" charset="-122"/>
                <a:cs typeface="+mn-ea"/>
              </a:rPr>
              <a:t>必须被定义成抽象类。</a:t>
            </a:r>
          </a:p>
          <a:p>
            <a:pPr marL="342900" indent="-342900">
              <a:lnSpc>
                <a:spcPct val="150000"/>
              </a:lnSpc>
              <a:buFont typeface="Arial" panose="020B0604020202020204" pitchFamily="34" charset="0"/>
              <a:buChar char="•"/>
            </a:pPr>
            <a:r>
              <a:rPr lang="zh-CN" altLang="en-US" sz="2000" dirty="0" smtClean="0">
                <a:solidFill>
                  <a:srgbClr val="1369B3"/>
                </a:solidFill>
                <a:latin typeface="微软雅黑" panose="020B0503020204020204" pitchFamily="34" charset="-122"/>
                <a:ea typeface="微软雅黑" panose="020B0503020204020204" pitchFamily="34" charset="-122"/>
                <a:cs typeface="+mn-ea"/>
              </a:rPr>
              <a:t>抽象</a:t>
            </a:r>
            <a:r>
              <a:rPr lang="zh-CN" altLang="en-US" sz="2000" dirty="0">
                <a:solidFill>
                  <a:srgbClr val="1369B3"/>
                </a:solidFill>
                <a:latin typeface="微软雅黑" panose="020B0503020204020204" pitchFamily="34" charset="-122"/>
                <a:ea typeface="微软雅黑" panose="020B0503020204020204" pitchFamily="34" charset="-122"/>
                <a:cs typeface="+mn-ea"/>
              </a:rPr>
              <a:t>类</a:t>
            </a:r>
            <a:r>
              <a:rPr lang="zh-CN" altLang="en-US" sz="2000" dirty="0">
                <a:solidFill>
                  <a:srgbClr val="595959"/>
                </a:solidFill>
                <a:latin typeface="微软雅黑" panose="020B0503020204020204" pitchFamily="34" charset="-122"/>
                <a:ea typeface="微软雅黑" panose="020B0503020204020204" pitchFamily="34" charset="-122"/>
                <a:cs typeface="+mn-ea"/>
              </a:rPr>
              <a:t>中可以有非抽象方法、属性和常量。</a:t>
            </a:r>
          </a:p>
          <a:p>
            <a:pPr marL="342900" indent="-342900">
              <a:lnSpc>
                <a:spcPct val="150000"/>
              </a:lnSpc>
              <a:buFont typeface="Arial" panose="020B0604020202020204" pitchFamily="34" charset="0"/>
              <a:buChar char="•"/>
            </a:pPr>
            <a:r>
              <a:rPr lang="zh-CN" altLang="en-US" sz="2000" dirty="0" smtClean="0">
                <a:solidFill>
                  <a:srgbClr val="1369B3"/>
                </a:solidFill>
                <a:latin typeface="微软雅黑" panose="020B0503020204020204" pitchFamily="34" charset="-122"/>
                <a:ea typeface="微软雅黑" panose="020B0503020204020204" pitchFamily="34" charset="-122"/>
                <a:cs typeface="+mn-ea"/>
              </a:rPr>
              <a:t>抽象</a:t>
            </a:r>
            <a:r>
              <a:rPr lang="zh-CN" altLang="en-US" sz="2000" dirty="0">
                <a:solidFill>
                  <a:srgbClr val="1369B3"/>
                </a:solidFill>
                <a:latin typeface="微软雅黑" panose="020B0503020204020204" pitchFamily="34" charset="-122"/>
                <a:ea typeface="微软雅黑" panose="020B0503020204020204" pitchFamily="34" charset="-122"/>
                <a:cs typeface="+mn-ea"/>
              </a:rPr>
              <a:t>类</a:t>
            </a:r>
            <a:r>
              <a:rPr lang="zh-CN" altLang="en-US" sz="2000" dirty="0">
                <a:solidFill>
                  <a:srgbClr val="595959"/>
                </a:solidFill>
                <a:latin typeface="微软雅黑" panose="020B0503020204020204" pitchFamily="34" charset="-122"/>
                <a:ea typeface="微软雅黑" panose="020B0503020204020204" pitchFamily="34" charset="-122"/>
                <a:cs typeface="+mn-ea"/>
              </a:rPr>
              <a:t>不能被实例化，只能被继承。</a:t>
            </a:r>
          </a:p>
          <a:p>
            <a:pPr marL="342900" indent="-342900">
              <a:lnSpc>
                <a:spcPct val="150000"/>
              </a:lnSpc>
              <a:buFont typeface="Arial" panose="020B0604020202020204" pitchFamily="34" charset="0"/>
              <a:buChar char="•"/>
            </a:pPr>
            <a:r>
              <a:rPr lang="zh-CN" altLang="en-US" sz="2000" dirty="0" smtClean="0">
                <a:solidFill>
                  <a:srgbClr val="1369B3"/>
                </a:solidFill>
                <a:latin typeface="微软雅黑" panose="020B0503020204020204" pitchFamily="34" charset="-122"/>
                <a:ea typeface="微软雅黑" panose="020B0503020204020204" pitchFamily="34" charset="-122"/>
                <a:cs typeface="+mn-ea"/>
              </a:rPr>
              <a:t>子</a:t>
            </a:r>
            <a:r>
              <a:rPr lang="zh-CN" altLang="en-US" sz="2000" dirty="0">
                <a:solidFill>
                  <a:srgbClr val="1369B3"/>
                </a:solidFill>
                <a:latin typeface="微软雅黑" panose="020B0503020204020204" pitchFamily="34" charset="-122"/>
                <a:ea typeface="微软雅黑" panose="020B0503020204020204" pitchFamily="34" charset="-122"/>
                <a:cs typeface="+mn-ea"/>
              </a:rPr>
              <a:t>类</a:t>
            </a:r>
            <a:r>
              <a:rPr lang="zh-CN" altLang="en-US" sz="2000" dirty="0">
                <a:solidFill>
                  <a:srgbClr val="595959"/>
                </a:solidFill>
                <a:latin typeface="微软雅黑" panose="020B0503020204020204" pitchFamily="34" charset="-122"/>
                <a:ea typeface="微软雅黑" panose="020B0503020204020204" pitchFamily="34" charset="-122"/>
                <a:cs typeface="+mn-ea"/>
              </a:rPr>
              <a:t>实现抽象类中的抽象方法时，访问控制修饰符必须与抽象类中的</a:t>
            </a:r>
            <a:r>
              <a:rPr lang="zh-CN" altLang="en-US" sz="2000" dirty="0">
                <a:solidFill>
                  <a:srgbClr val="1369B3"/>
                </a:solidFill>
                <a:latin typeface="微软雅黑" panose="020B0503020204020204" pitchFamily="34" charset="-122"/>
                <a:ea typeface="微软雅黑" panose="020B0503020204020204" pitchFamily="34" charset="-122"/>
                <a:cs typeface="+mn-ea"/>
              </a:rPr>
              <a:t>一致</a:t>
            </a:r>
            <a:r>
              <a:rPr lang="zh-CN" altLang="en-US" sz="2000" dirty="0">
                <a:solidFill>
                  <a:srgbClr val="595959"/>
                </a:solidFill>
                <a:latin typeface="微软雅黑" panose="020B0503020204020204" pitchFamily="34" charset="-122"/>
                <a:ea typeface="微软雅黑" panose="020B0503020204020204" pitchFamily="34" charset="-122"/>
                <a:cs typeface="+mn-ea"/>
              </a:rPr>
              <a:t>或者</a:t>
            </a:r>
            <a:r>
              <a:rPr lang="zh-CN" altLang="en-US" sz="2000" dirty="0">
                <a:solidFill>
                  <a:srgbClr val="1369B3"/>
                </a:solidFill>
                <a:latin typeface="微软雅黑" panose="020B0503020204020204" pitchFamily="34" charset="-122"/>
                <a:ea typeface="微软雅黑" panose="020B0503020204020204" pitchFamily="34" charset="-122"/>
                <a:cs typeface="+mn-ea"/>
              </a:rPr>
              <a:t>更宽松</a:t>
            </a:r>
            <a:r>
              <a:rPr lang="zh-CN" altLang="en-US" sz="2000" dirty="0">
                <a:solidFill>
                  <a:srgbClr val="595959"/>
                </a:solidFill>
                <a:latin typeface="微软雅黑" panose="020B0503020204020204" pitchFamily="34" charset="-122"/>
                <a:ea typeface="微软雅黑" panose="020B0503020204020204" pitchFamily="34" charset="-122"/>
                <a:cs typeface="+mn-ea"/>
              </a:rPr>
              <a:t>。</a:t>
            </a:r>
          </a:p>
          <a:p>
            <a:pPr marL="342900" indent="-342900">
              <a:lnSpc>
                <a:spcPct val="150000"/>
              </a:lnSpc>
              <a:buFont typeface="Arial" panose="020B0604020202020204" pitchFamily="34" charset="0"/>
              <a:buChar char="•"/>
            </a:pPr>
            <a:r>
              <a:rPr lang="zh-CN" altLang="en-US" sz="2000" dirty="0" smtClean="0">
                <a:solidFill>
                  <a:srgbClr val="1369B3"/>
                </a:solidFill>
                <a:latin typeface="微软雅黑" panose="020B0503020204020204" pitchFamily="34" charset="-122"/>
                <a:ea typeface="微软雅黑" panose="020B0503020204020204" pitchFamily="34" charset="-122"/>
                <a:cs typeface="+mn-ea"/>
              </a:rPr>
              <a:t>子</a:t>
            </a:r>
            <a:r>
              <a:rPr lang="zh-CN" altLang="en-US" sz="2000" dirty="0">
                <a:solidFill>
                  <a:srgbClr val="1369B3"/>
                </a:solidFill>
                <a:latin typeface="微软雅黑" panose="020B0503020204020204" pitchFamily="34" charset="-122"/>
                <a:ea typeface="微软雅黑" panose="020B0503020204020204" pitchFamily="34" charset="-122"/>
                <a:cs typeface="+mn-ea"/>
              </a:rPr>
              <a:t>类</a:t>
            </a:r>
            <a:r>
              <a:rPr lang="zh-CN" altLang="en-US" sz="2000" dirty="0">
                <a:solidFill>
                  <a:srgbClr val="595959"/>
                </a:solidFill>
                <a:latin typeface="微软雅黑" panose="020B0503020204020204" pitchFamily="34" charset="-122"/>
                <a:ea typeface="微软雅黑" panose="020B0503020204020204" pitchFamily="34" charset="-122"/>
                <a:cs typeface="+mn-ea"/>
              </a:rPr>
              <a:t>继承抽象类时必须</a:t>
            </a:r>
            <a:r>
              <a:rPr lang="zh-CN" altLang="en-US" sz="2000" dirty="0">
                <a:solidFill>
                  <a:srgbClr val="1369B3"/>
                </a:solidFill>
                <a:latin typeface="微软雅黑" panose="020B0503020204020204" pitchFamily="34" charset="-122"/>
                <a:ea typeface="微软雅黑" panose="020B0503020204020204" pitchFamily="34" charset="-122"/>
                <a:cs typeface="+mn-ea"/>
              </a:rPr>
              <a:t>实现</a:t>
            </a:r>
            <a:r>
              <a:rPr lang="zh-CN" altLang="en-US" sz="2000" dirty="0">
                <a:solidFill>
                  <a:srgbClr val="595959"/>
                </a:solidFill>
                <a:latin typeface="微软雅黑" panose="020B0503020204020204" pitchFamily="34" charset="-122"/>
                <a:ea typeface="微软雅黑" panose="020B0503020204020204" pitchFamily="34" charset="-122"/>
                <a:cs typeface="+mn-ea"/>
              </a:rPr>
              <a:t>抽象方法，否则也必须定义成</a:t>
            </a:r>
            <a:r>
              <a:rPr lang="zh-CN" altLang="en-US" sz="2000" dirty="0">
                <a:solidFill>
                  <a:srgbClr val="1369B3"/>
                </a:solidFill>
                <a:latin typeface="微软雅黑" panose="020B0503020204020204" pitchFamily="34" charset="-122"/>
                <a:ea typeface="微软雅黑" panose="020B0503020204020204" pitchFamily="34" charset="-122"/>
                <a:cs typeface="+mn-ea"/>
              </a:rPr>
              <a:t>抽象方法</a:t>
            </a:r>
            <a:r>
              <a:rPr lang="zh-CN" altLang="en-US" sz="2000" dirty="0">
                <a:solidFill>
                  <a:srgbClr val="595959"/>
                </a:solidFill>
                <a:latin typeface="微软雅黑" panose="020B0503020204020204" pitchFamily="34" charset="-122"/>
                <a:ea typeface="微软雅黑" panose="020B0503020204020204" pitchFamily="34" charset="-122"/>
                <a:cs typeface="+mn-ea"/>
              </a:rPr>
              <a:t>由下一个继承类实现。</a:t>
            </a:r>
          </a:p>
        </p:txBody>
      </p:sp>
    </p:spTree>
    <p:extLst>
      <p:ext uri="{BB962C8B-B14F-4D97-AF65-F5344CB8AC3E}">
        <p14:creationId xmlns:p14="http://schemas.microsoft.com/office/powerpoint/2010/main" val="40410951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815965" y="3706568"/>
            <a:ext cx="5429568" cy="1165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接口的定义与实现</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，能够正确定义接口并实现接口</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379720"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639167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11.8.2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接口</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51960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11.8.2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接口</a:t>
            </a:r>
          </a:p>
        </p:txBody>
      </p:sp>
      <p:sp>
        <p:nvSpPr>
          <p:cNvPr id="2" name="矩形 1"/>
          <p:cNvSpPr/>
          <p:nvPr/>
        </p:nvSpPr>
        <p:spPr>
          <a:xfrm>
            <a:off x="982638" y="1105076"/>
            <a:ext cx="10297144" cy="1477328"/>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若</a:t>
            </a:r>
            <a:r>
              <a:rPr lang="zh-CN" altLang="en-US" sz="2000" dirty="0">
                <a:solidFill>
                  <a:srgbClr val="1369B3"/>
                </a:solidFill>
                <a:latin typeface="微软雅黑" panose="020B0503020204020204" pitchFamily="34" charset="-122"/>
                <a:ea typeface="微软雅黑" panose="020B0503020204020204" pitchFamily="34" charset="-122"/>
                <a:cs typeface="+mn-ea"/>
              </a:rPr>
              <a:t>抽象类</a:t>
            </a:r>
            <a:r>
              <a:rPr lang="zh-CN" altLang="en-US" sz="2000" dirty="0">
                <a:solidFill>
                  <a:srgbClr val="595959"/>
                </a:solidFill>
                <a:latin typeface="微软雅黑" panose="020B0503020204020204" pitchFamily="34" charset="-122"/>
                <a:ea typeface="微软雅黑" panose="020B0503020204020204" pitchFamily="34" charset="-122"/>
                <a:cs typeface="+mn-ea"/>
              </a:rPr>
              <a:t>中的所有方法都是</a:t>
            </a:r>
            <a:r>
              <a:rPr lang="zh-CN" altLang="en-US" sz="2000" dirty="0">
                <a:solidFill>
                  <a:srgbClr val="1369B3"/>
                </a:solidFill>
                <a:latin typeface="微软雅黑" panose="020B0503020204020204" pitchFamily="34" charset="-122"/>
                <a:ea typeface="微软雅黑" panose="020B0503020204020204" pitchFamily="34" charset="-122"/>
                <a:cs typeface="+mn-ea"/>
              </a:rPr>
              <a:t>抽象方法</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，可以将其定义为</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接口</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接口用于指定某个类必须实现的功能，通过</a:t>
            </a:r>
            <a:r>
              <a:rPr lang="en-US" altLang="zh-CN" sz="2000" dirty="0">
                <a:solidFill>
                  <a:srgbClr val="1369B3"/>
                </a:solidFill>
                <a:latin typeface="微软雅黑" panose="020B0503020204020204" pitchFamily="34" charset="-122"/>
                <a:ea typeface="微软雅黑" panose="020B0503020204020204" pitchFamily="34" charset="-122"/>
                <a:cs typeface="+mn-ea"/>
              </a:rPr>
              <a:t>interface</a:t>
            </a:r>
            <a:r>
              <a:rPr lang="zh-CN" altLang="en-US" sz="2000" dirty="0">
                <a:solidFill>
                  <a:srgbClr val="1369B3"/>
                </a:solidFill>
                <a:latin typeface="微软雅黑" panose="020B0503020204020204" pitchFamily="34" charset="-122"/>
                <a:ea typeface="微软雅黑" panose="020B0503020204020204" pitchFamily="34" charset="-122"/>
                <a:cs typeface="+mn-ea"/>
              </a:rPr>
              <a:t>关键字</a:t>
            </a:r>
            <a:r>
              <a:rPr lang="zh-CN" altLang="en-US" sz="2000" dirty="0">
                <a:solidFill>
                  <a:srgbClr val="595959"/>
                </a:solidFill>
                <a:latin typeface="微软雅黑" panose="020B0503020204020204" pitchFamily="34" charset="-122"/>
                <a:ea typeface="微软雅黑" panose="020B0503020204020204" pitchFamily="34" charset="-122"/>
                <a:cs typeface="+mn-ea"/>
              </a:rPr>
              <a:t>来定义</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在</a:t>
            </a:r>
            <a:r>
              <a:rPr lang="zh-CN" altLang="en-US" sz="2000" dirty="0">
                <a:solidFill>
                  <a:srgbClr val="595959"/>
                </a:solidFill>
                <a:latin typeface="微软雅黑" panose="020B0503020204020204" pitchFamily="34" charset="-122"/>
                <a:ea typeface="微软雅黑" panose="020B0503020204020204" pitchFamily="34" charset="-122"/>
                <a:cs typeface="+mn-ea"/>
              </a:rPr>
              <a:t>接口中，所有的方法只能是公有的，不能使用</a:t>
            </a:r>
            <a:r>
              <a:rPr lang="en-US" altLang="zh-CN" sz="2000" dirty="0">
                <a:solidFill>
                  <a:srgbClr val="1369B3"/>
                </a:solidFill>
                <a:latin typeface="微软雅黑" panose="020B0503020204020204" pitchFamily="34" charset="-122"/>
                <a:ea typeface="微软雅黑" panose="020B0503020204020204" pitchFamily="34" charset="-122"/>
                <a:cs typeface="+mn-ea"/>
              </a:rPr>
              <a:t>final</a:t>
            </a:r>
            <a:r>
              <a:rPr lang="zh-CN" altLang="en-US" sz="2000" dirty="0">
                <a:solidFill>
                  <a:srgbClr val="1369B3"/>
                </a:solidFill>
                <a:latin typeface="微软雅黑" panose="020B0503020204020204" pitchFamily="34" charset="-122"/>
                <a:ea typeface="微软雅黑" panose="020B0503020204020204" pitchFamily="34" charset="-122"/>
                <a:cs typeface="+mn-ea"/>
              </a:rPr>
              <a:t>关键字</a:t>
            </a:r>
            <a:r>
              <a:rPr lang="zh-CN" altLang="en-US" sz="2000" dirty="0">
                <a:solidFill>
                  <a:srgbClr val="595959"/>
                </a:solidFill>
                <a:latin typeface="微软雅黑" panose="020B0503020204020204" pitchFamily="34" charset="-122"/>
                <a:ea typeface="微软雅黑" panose="020B0503020204020204" pitchFamily="34" charset="-122"/>
                <a:cs typeface="+mn-ea"/>
              </a:rPr>
              <a:t>来修饰，具体语法格式如下</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1869747" y="2809548"/>
            <a:ext cx="8220319" cy="2645745"/>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2457219" y="2914399"/>
            <a:ext cx="7272808" cy="2346283"/>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interface </a:t>
            </a:r>
            <a:r>
              <a:rPr lang="zh-CN" altLang="en-US" sz="2000" dirty="0">
                <a:solidFill>
                  <a:srgbClr val="595959"/>
                </a:solidFill>
                <a:latin typeface="微软雅黑" panose="020B0503020204020204" pitchFamily="34" charset="-122"/>
                <a:ea typeface="微软雅黑" panose="020B0503020204020204" pitchFamily="34" charset="-122"/>
                <a:cs typeface="+mn-ea"/>
              </a:rPr>
              <a:t>接口名</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en-US" altLang="zh-CN" sz="2000" dirty="0" err="1">
                <a:solidFill>
                  <a:srgbClr val="595959"/>
                </a:solidFill>
                <a:latin typeface="微软雅黑" panose="020B0503020204020204" pitchFamily="34" charset="-122"/>
                <a:ea typeface="微软雅黑" panose="020B0503020204020204" pitchFamily="34" charset="-122"/>
                <a:cs typeface="+mn-ea"/>
              </a:rPr>
              <a:t>const</a:t>
            </a: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zh-CN" altLang="en-US" sz="2000" dirty="0">
                <a:solidFill>
                  <a:srgbClr val="595959"/>
                </a:solidFill>
                <a:latin typeface="微软雅黑" panose="020B0503020204020204" pitchFamily="34" charset="-122"/>
                <a:ea typeface="微软雅黑" panose="020B0503020204020204" pitchFamily="34" charset="-122"/>
                <a:cs typeface="+mn-ea"/>
              </a:rPr>
              <a:t>常量名 </a:t>
            </a:r>
            <a:r>
              <a:rPr lang="en-US" altLang="zh-CN" sz="2000" dirty="0">
                <a:solidFill>
                  <a:srgbClr val="595959"/>
                </a:solidFill>
                <a:latin typeface="微软雅黑" panose="020B0503020204020204" pitchFamily="34" charset="-122"/>
                <a:ea typeface="微软雅黑" panose="020B0503020204020204" pitchFamily="34" charset="-122"/>
                <a:cs typeface="+mn-ea"/>
              </a:rPr>
              <a:t>= '';		// </a:t>
            </a:r>
            <a:r>
              <a:rPr lang="zh-CN" altLang="en-US" sz="2000" dirty="0">
                <a:solidFill>
                  <a:srgbClr val="595959"/>
                </a:solidFill>
                <a:latin typeface="微软雅黑" panose="020B0503020204020204" pitchFamily="34" charset="-122"/>
                <a:ea typeface="微软雅黑" panose="020B0503020204020204" pitchFamily="34" charset="-122"/>
                <a:cs typeface="+mn-ea"/>
              </a:rPr>
              <a:t>接口常量</a:t>
            </a:r>
          </a:p>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    </a:t>
            </a:r>
            <a:r>
              <a:rPr lang="en-US" altLang="zh-CN" sz="2000" dirty="0">
                <a:solidFill>
                  <a:srgbClr val="595959"/>
                </a:solidFill>
                <a:latin typeface="微软雅黑" panose="020B0503020204020204" pitchFamily="34" charset="-122"/>
                <a:ea typeface="微软雅黑" panose="020B0503020204020204" pitchFamily="34" charset="-122"/>
                <a:cs typeface="+mn-ea"/>
              </a:rPr>
              <a:t>public function </a:t>
            </a:r>
            <a:r>
              <a:rPr lang="zh-CN" altLang="en-US" sz="2000" dirty="0">
                <a:solidFill>
                  <a:srgbClr val="595959"/>
                </a:solidFill>
                <a:latin typeface="微软雅黑" panose="020B0503020204020204" pitchFamily="34" charset="-122"/>
                <a:ea typeface="微软雅黑" panose="020B0503020204020204" pitchFamily="34" charset="-122"/>
                <a:cs typeface="+mn-ea"/>
              </a:rPr>
              <a:t>方法名</a:t>
            </a:r>
            <a:r>
              <a:rPr lang="en-US" altLang="zh-CN" sz="2000" dirty="0">
                <a:solidFill>
                  <a:srgbClr val="595959"/>
                </a:solidFill>
                <a:latin typeface="微软雅黑" panose="020B0503020204020204" pitchFamily="34" charset="-122"/>
                <a:ea typeface="微软雅黑" panose="020B0503020204020204" pitchFamily="34" charset="-122"/>
                <a:cs typeface="+mn-ea"/>
              </a:rPr>
              <a:t>();	// </a:t>
            </a:r>
            <a:r>
              <a:rPr lang="zh-CN" altLang="en-US" sz="2000" dirty="0">
                <a:solidFill>
                  <a:srgbClr val="595959"/>
                </a:solidFill>
                <a:latin typeface="微软雅黑" panose="020B0503020204020204" pitchFamily="34" charset="-122"/>
                <a:ea typeface="微软雅黑" panose="020B0503020204020204" pitchFamily="34" charset="-122"/>
                <a:cs typeface="+mn-ea"/>
              </a:rPr>
              <a:t>接口方法</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3813122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11.8.2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接口</a:t>
            </a:r>
          </a:p>
        </p:txBody>
      </p:sp>
      <p:sp>
        <p:nvSpPr>
          <p:cNvPr id="2" name="矩形 1"/>
          <p:cNvSpPr/>
          <p:nvPr/>
        </p:nvSpPr>
        <p:spPr>
          <a:xfrm>
            <a:off x="910630" y="1893233"/>
            <a:ext cx="10297144" cy="2400657"/>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000" dirty="0" smtClean="0">
                <a:solidFill>
                  <a:srgbClr val="1369B3"/>
                </a:solidFill>
                <a:latin typeface="微软雅黑" panose="020B0503020204020204" pitchFamily="34" charset="-122"/>
                <a:ea typeface="微软雅黑" panose="020B0503020204020204" pitchFamily="34" charset="-122"/>
                <a:cs typeface="+mn-ea"/>
              </a:rPr>
              <a:t>接口</a:t>
            </a:r>
            <a:r>
              <a:rPr lang="zh-CN" altLang="en-US" sz="2000" dirty="0">
                <a:solidFill>
                  <a:srgbClr val="595959"/>
                </a:solidFill>
                <a:latin typeface="微软雅黑" panose="020B0503020204020204" pitchFamily="34" charset="-122"/>
                <a:ea typeface="微软雅黑" panose="020B0503020204020204" pitchFamily="34" charset="-122"/>
                <a:cs typeface="+mn-ea"/>
              </a:rPr>
              <a:t>与类有类似的结构，但是接口不能实例化</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1369B3"/>
                </a:solidFill>
                <a:latin typeface="微软雅黑" panose="020B0503020204020204" pitchFamily="34" charset="-122"/>
                <a:ea typeface="微软雅黑" panose="020B0503020204020204" pitchFamily="34" charset="-122"/>
                <a:cs typeface="+mn-ea"/>
              </a:rPr>
              <a:t>接口</a:t>
            </a:r>
            <a:r>
              <a:rPr lang="zh-CN" altLang="en-US" sz="2000" dirty="0">
                <a:solidFill>
                  <a:srgbClr val="595959"/>
                </a:solidFill>
                <a:latin typeface="微软雅黑" panose="020B0503020204020204" pitchFamily="34" charset="-122"/>
                <a:ea typeface="微软雅黑" panose="020B0503020204020204" pitchFamily="34" charset="-122"/>
                <a:cs typeface="+mn-ea"/>
              </a:rPr>
              <a:t>有两个成员，分别是接口常量和接口方法</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实现</a:t>
            </a:r>
            <a:r>
              <a:rPr lang="zh-CN" altLang="en-US" sz="2000" dirty="0">
                <a:solidFill>
                  <a:srgbClr val="1369B3"/>
                </a:solidFill>
                <a:latin typeface="微软雅黑" panose="020B0503020204020204" pitchFamily="34" charset="-122"/>
                <a:ea typeface="微软雅黑" panose="020B0503020204020204" pitchFamily="34" charset="-122"/>
                <a:cs typeface="+mn-ea"/>
              </a:rPr>
              <a:t>接口</a:t>
            </a:r>
            <a:r>
              <a:rPr lang="zh-CN" altLang="en-US" sz="2000" dirty="0">
                <a:solidFill>
                  <a:srgbClr val="595959"/>
                </a:solidFill>
                <a:latin typeface="微软雅黑" panose="020B0503020204020204" pitchFamily="34" charset="-122"/>
                <a:ea typeface="微软雅黑" panose="020B0503020204020204" pitchFamily="34" charset="-122"/>
                <a:cs typeface="+mn-ea"/>
              </a:rPr>
              <a:t>的</a:t>
            </a:r>
            <a:r>
              <a:rPr lang="zh-CN" altLang="en-US" sz="2000" dirty="0">
                <a:solidFill>
                  <a:srgbClr val="1369B3"/>
                </a:solidFill>
                <a:latin typeface="微软雅黑" panose="020B0503020204020204" pitchFamily="34" charset="-122"/>
                <a:ea typeface="微软雅黑" panose="020B0503020204020204" pitchFamily="34" charset="-122"/>
                <a:cs typeface="+mn-ea"/>
              </a:rPr>
              <a:t>类</a:t>
            </a:r>
            <a:r>
              <a:rPr lang="zh-CN" altLang="en-US" sz="2000" dirty="0">
                <a:solidFill>
                  <a:srgbClr val="595959"/>
                </a:solidFill>
                <a:latin typeface="微软雅黑" panose="020B0503020204020204" pitchFamily="34" charset="-122"/>
                <a:ea typeface="微软雅黑" panose="020B0503020204020204" pitchFamily="34" charset="-122"/>
                <a:cs typeface="+mn-ea"/>
              </a:rPr>
              <a:t>可以访问接口常量，但不能在类中定义同名常量</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在</a:t>
            </a:r>
            <a:r>
              <a:rPr lang="zh-CN" altLang="en-US" sz="2000" dirty="0">
                <a:solidFill>
                  <a:srgbClr val="595959"/>
                </a:solidFill>
                <a:latin typeface="微软雅黑" panose="020B0503020204020204" pitchFamily="34" charset="-122"/>
                <a:ea typeface="微软雅黑" panose="020B0503020204020204" pitchFamily="34" charset="-122"/>
                <a:cs typeface="+mn-ea"/>
              </a:rPr>
              <a:t>定义接口中的抽象方法时，由于所有的方法都是抽象的，所以在声明方法时可以省略</a:t>
            </a:r>
            <a:r>
              <a:rPr lang="en-US" altLang="zh-CN" sz="2000" dirty="0">
                <a:solidFill>
                  <a:srgbClr val="1369B3"/>
                </a:solidFill>
                <a:latin typeface="微软雅黑" panose="020B0503020204020204" pitchFamily="34" charset="-122"/>
                <a:ea typeface="微软雅黑" panose="020B0503020204020204" pitchFamily="34" charset="-122"/>
                <a:cs typeface="+mn-ea"/>
              </a:rPr>
              <a:t>abstract</a:t>
            </a:r>
            <a:r>
              <a:rPr lang="zh-CN" altLang="en-US" sz="2000" dirty="0">
                <a:solidFill>
                  <a:srgbClr val="1369B3"/>
                </a:solidFill>
                <a:latin typeface="微软雅黑" panose="020B0503020204020204" pitchFamily="34" charset="-122"/>
                <a:ea typeface="微软雅黑" panose="020B0503020204020204" pitchFamily="34" charset="-122"/>
                <a:cs typeface="+mn-ea"/>
              </a:rPr>
              <a:t>关键字</a:t>
            </a:r>
            <a:r>
              <a:rPr lang="zh-CN" altLang="en-US" sz="2000" dirty="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982638" y="1291620"/>
            <a:ext cx="10297144" cy="499624"/>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接口的使用细节：</a:t>
            </a:r>
          </a:p>
        </p:txBody>
      </p:sp>
    </p:spTree>
    <p:extLst>
      <p:ext uri="{BB962C8B-B14F-4D97-AF65-F5344CB8AC3E}">
        <p14:creationId xmlns:p14="http://schemas.microsoft.com/office/powerpoint/2010/main" val="6863466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11.8.2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接口</a:t>
            </a:r>
          </a:p>
        </p:txBody>
      </p:sp>
      <p:sp>
        <p:nvSpPr>
          <p:cNvPr id="2" name="矩形 1"/>
          <p:cNvSpPr/>
          <p:nvPr/>
        </p:nvSpPr>
        <p:spPr>
          <a:xfrm>
            <a:off x="910630" y="1235410"/>
            <a:ext cx="10297144" cy="553998"/>
          </a:xfrm>
          <a:prstGeom prst="rect">
            <a:avLst/>
          </a:prstGeom>
        </p:spPr>
        <p:txBody>
          <a:bodyPr wrap="square">
            <a:spAutoFit/>
          </a:bodyPr>
          <a:lstStyle/>
          <a:p>
            <a:pPr>
              <a:lnSpc>
                <a:spcPct val="150000"/>
              </a:lnSpc>
            </a:pPr>
            <a:r>
              <a:rPr lang="zh-CN" altLang="en-US" sz="2000" dirty="0">
                <a:solidFill>
                  <a:srgbClr val="1369B3"/>
                </a:solidFill>
                <a:latin typeface="微软雅黑" panose="020B0503020204020204" pitchFamily="34" charset="-122"/>
                <a:ea typeface="微软雅黑" panose="020B0503020204020204" pitchFamily="34" charset="-122"/>
                <a:cs typeface="+mn-ea"/>
              </a:rPr>
              <a:t>接口</a:t>
            </a:r>
            <a:r>
              <a:rPr lang="zh-CN" altLang="en-US" sz="2000" dirty="0">
                <a:solidFill>
                  <a:srgbClr val="595959"/>
                </a:solidFill>
                <a:latin typeface="微软雅黑" panose="020B0503020204020204" pitchFamily="34" charset="-122"/>
                <a:ea typeface="微软雅黑" panose="020B0503020204020204" pitchFamily="34" charset="-122"/>
                <a:cs typeface="+mn-ea"/>
              </a:rPr>
              <a:t>的</a:t>
            </a:r>
            <a:r>
              <a:rPr lang="zh-CN" altLang="en-US" sz="2000" dirty="0">
                <a:solidFill>
                  <a:srgbClr val="1369B3"/>
                </a:solidFill>
                <a:latin typeface="微软雅黑" panose="020B0503020204020204" pitchFamily="34" charset="-122"/>
                <a:ea typeface="微软雅黑" panose="020B0503020204020204" pitchFamily="34" charset="-122"/>
                <a:cs typeface="+mn-ea"/>
              </a:rPr>
              <a:t>方法体</a:t>
            </a:r>
            <a:r>
              <a:rPr lang="zh-CN" altLang="en-US" sz="2000" dirty="0">
                <a:solidFill>
                  <a:srgbClr val="595959"/>
                </a:solidFill>
                <a:latin typeface="微软雅黑" panose="020B0503020204020204" pitchFamily="34" charset="-122"/>
                <a:ea typeface="微软雅黑" panose="020B0503020204020204" pitchFamily="34" charset="-122"/>
                <a:cs typeface="+mn-ea"/>
              </a:rPr>
              <a:t>没有具体实现，需要通过某个类使用</a:t>
            </a:r>
            <a:r>
              <a:rPr lang="en-US" altLang="zh-CN" sz="2000" dirty="0">
                <a:solidFill>
                  <a:srgbClr val="1369B3"/>
                </a:solidFill>
                <a:latin typeface="微软雅黑" panose="020B0503020204020204" pitchFamily="34" charset="-122"/>
                <a:ea typeface="微软雅黑" panose="020B0503020204020204" pitchFamily="34" charset="-122"/>
                <a:cs typeface="+mn-ea"/>
              </a:rPr>
              <a:t>implements</a:t>
            </a:r>
            <a:r>
              <a:rPr lang="zh-CN" altLang="en-US" sz="2000" dirty="0">
                <a:solidFill>
                  <a:srgbClr val="1369B3"/>
                </a:solidFill>
                <a:latin typeface="微软雅黑" panose="020B0503020204020204" pitchFamily="34" charset="-122"/>
                <a:ea typeface="微软雅黑" panose="020B0503020204020204" pitchFamily="34" charset="-122"/>
                <a:cs typeface="+mn-ea"/>
              </a:rPr>
              <a:t>关键字</a:t>
            </a:r>
            <a:r>
              <a:rPr lang="zh-CN" altLang="en-US" sz="2000" dirty="0">
                <a:solidFill>
                  <a:srgbClr val="595959"/>
                </a:solidFill>
                <a:latin typeface="微软雅黑" panose="020B0503020204020204" pitchFamily="34" charset="-122"/>
                <a:ea typeface="微软雅黑" panose="020B0503020204020204" pitchFamily="34" charset="-122"/>
                <a:cs typeface="+mn-ea"/>
              </a:rPr>
              <a:t>来实现</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接口。</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2710830" y="2193225"/>
            <a:ext cx="5953651" cy="2204422"/>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3298302" y="2298075"/>
            <a:ext cx="4646099" cy="1938992"/>
          </a:xfrm>
          <a:prstGeom prst="rect">
            <a:avLst/>
          </a:prstGeom>
        </p:spPr>
        <p:txBody>
          <a:bodyPr wrap="square">
            <a:spAutoFit/>
          </a:bodyPr>
          <a:lstStyle/>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class </a:t>
            </a:r>
            <a:r>
              <a:rPr lang="zh-CN" altLang="en-US" sz="2000" dirty="0">
                <a:solidFill>
                  <a:srgbClr val="595959"/>
                </a:solidFill>
                <a:latin typeface="微软雅黑" panose="020B0503020204020204" pitchFamily="34" charset="-122"/>
                <a:ea typeface="微软雅黑" panose="020B0503020204020204" pitchFamily="34" charset="-122"/>
                <a:cs typeface="+mn-ea"/>
              </a:rPr>
              <a:t>类名 </a:t>
            </a:r>
            <a:r>
              <a:rPr lang="en-US" altLang="zh-CN" sz="2000" dirty="0">
                <a:solidFill>
                  <a:srgbClr val="595959"/>
                </a:solidFill>
                <a:latin typeface="微软雅黑" panose="020B0503020204020204" pitchFamily="34" charset="-122"/>
                <a:ea typeface="微软雅黑" panose="020B0503020204020204" pitchFamily="34" charset="-122"/>
                <a:cs typeface="+mn-ea"/>
              </a:rPr>
              <a:t>implements </a:t>
            </a:r>
            <a:r>
              <a:rPr lang="zh-CN" altLang="en-US" sz="2000" dirty="0">
                <a:solidFill>
                  <a:srgbClr val="595959"/>
                </a:solidFill>
                <a:latin typeface="微软雅黑" panose="020B0503020204020204" pitchFamily="34" charset="-122"/>
                <a:ea typeface="微软雅黑" panose="020B0503020204020204" pitchFamily="34" charset="-122"/>
                <a:cs typeface="+mn-ea"/>
              </a:rPr>
              <a:t>接口名</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    </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类</a:t>
            </a:r>
            <a:r>
              <a:rPr lang="zh-CN" altLang="en-US" sz="2000" dirty="0">
                <a:solidFill>
                  <a:srgbClr val="595959"/>
                </a:solidFill>
                <a:latin typeface="微软雅黑" panose="020B0503020204020204" pitchFamily="34" charset="-122"/>
                <a:ea typeface="微软雅黑" panose="020B0503020204020204" pitchFamily="34" charset="-122"/>
                <a:cs typeface="+mn-ea"/>
              </a:rPr>
              <a:t>体</a:t>
            </a:r>
          </a:p>
          <a:p>
            <a:pPr>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398273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l">
              <a:buClrTx/>
              <a:buSzTx/>
              <a:buFontTx/>
            </a:pP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mn-lt"/>
              </a:rPr>
              <a:t>初识</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面向对象</a:t>
            </a:r>
          </a:p>
        </p:txBody>
      </p:sp>
      <p:sp>
        <p:nvSpPr>
          <p:cNvPr id="4" name="TextBox 48"/>
          <p:cNvSpPr txBox="1"/>
          <p:nvPr/>
        </p:nvSpPr>
        <p:spPr>
          <a:xfrm>
            <a:off x="1386922" y="2941972"/>
            <a:ext cx="1734820" cy="923330"/>
          </a:xfrm>
          <a:prstGeom prst="rect">
            <a:avLst/>
          </a:prstGeom>
          <a:noFill/>
        </p:spPr>
        <p:txBody>
          <a:bodyPr wrap="square" lIns="91443" tIns="45720" rIns="91443" bIns="45720" rtlCol="0">
            <a:spAutoFit/>
          </a:bodyPr>
          <a:lstStyle/>
          <a:p>
            <a:r>
              <a:rPr lang="en-US" altLang="en-GB" sz="5400" b="1" dirty="0" smtClean="0">
                <a:solidFill>
                  <a:srgbClr val="FAFAFA"/>
                </a:solidFill>
                <a:latin typeface="微软雅黑" panose="020B0503020204020204" pitchFamily="34" charset="-122"/>
                <a:ea typeface="微软雅黑" panose="020B0503020204020204" pitchFamily="34" charset="-122"/>
                <a:cs typeface="+mn-ea"/>
                <a:sym typeface="+mn-lt"/>
              </a:rPr>
              <a:t>11.1</a:t>
            </a:r>
            <a:endParaRPr lang="en-US" altLang="en-GB" sz="54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l">
              <a:buClrTx/>
              <a:buSzTx/>
              <a:buFontTx/>
            </a:pP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mn-lt"/>
              </a:rPr>
              <a:t>多态与类型约束</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1386922" y="2941972"/>
            <a:ext cx="1734820" cy="923330"/>
          </a:xfrm>
          <a:prstGeom prst="rect">
            <a:avLst/>
          </a:prstGeom>
          <a:noFill/>
        </p:spPr>
        <p:txBody>
          <a:bodyPr wrap="square" lIns="91443" tIns="45720" rIns="91443" bIns="45720" rtlCol="0">
            <a:spAutoFit/>
          </a:bodyPr>
          <a:lstStyle/>
          <a:p>
            <a:r>
              <a:rPr lang="en-US" altLang="en-GB" sz="5400" b="1" dirty="0" smtClean="0">
                <a:solidFill>
                  <a:srgbClr val="FAFAFA"/>
                </a:solidFill>
                <a:latin typeface="微软雅黑" panose="020B0503020204020204" pitchFamily="34" charset="-122"/>
                <a:ea typeface="微软雅黑" panose="020B0503020204020204" pitchFamily="34" charset="-122"/>
                <a:cs typeface="+mn-ea"/>
                <a:sym typeface="+mn-lt"/>
              </a:rPr>
              <a:t>11.9</a:t>
            </a:r>
            <a:endParaRPr lang="en-US" altLang="en-GB" sz="54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5080342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451330" y="3750812"/>
            <a:ext cx="5823857" cy="67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多态的实现</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，能够在程序中实现多态</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015086"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639167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11.9.1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多态</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6692644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11.9.1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多态</a:t>
            </a:r>
          </a:p>
        </p:txBody>
      </p:sp>
      <p:sp>
        <p:nvSpPr>
          <p:cNvPr id="2" name="矩形 1"/>
          <p:cNvSpPr/>
          <p:nvPr/>
        </p:nvSpPr>
        <p:spPr>
          <a:xfrm>
            <a:off x="910630" y="1269554"/>
            <a:ext cx="10297144" cy="2862322"/>
          </a:xfrm>
          <a:prstGeom prst="rect">
            <a:avLst/>
          </a:prstGeom>
        </p:spPr>
        <p:txBody>
          <a:bodyPr wrap="square">
            <a:spAutoFit/>
          </a:bodyPr>
          <a:lstStyle/>
          <a:p>
            <a:pPr>
              <a:lnSpc>
                <a:spcPct val="150000"/>
              </a:lnSpc>
            </a:pPr>
            <a:r>
              <a:rPr lang="en-US" altLang="zh-CN" sz="2000" dirty="0" smtClean="0">
                <a:solidFill>
                  <a:srgbClr val="1369B3"/>
                </a:solidFill>
                <a:latin typeface="微软雅黑" panose="020B0503020204020204" pitchFamily="34" charset="-122"/>
                <a:ea typeface="微软雅黑" panose="020B0503020204020204" pitchFamily="34" charset="-122"/>
                <a:cs typeface="+mn-ea"/>
              </a:rPr>
              <a:t>PHP</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中的多态</a:t>
            </a:r>
            <a:r>
              <a:rPr lang="zh-CN" altLang="en-US" sz="2000" dirty="0">
                <a:solidFill>
                  <a:srgbClr val="595959"/>
                </a:solidFill>
                <a:latin typeface="微软雅黑" panose="020B0503020204020204" pitchFamily="34" charset="-122"/>
                <a:ea typeface="微软雅黑" panose="020B0503020204020204" pitchFamily="34" charset="-122"/>
                <a:cs typeface="+mn-ea"/>
              </a:rPr>
              <a:t>体现在不</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同对象</a:t>
            </a:r>
            <a:r>
              <a:rPr lang="zh-CN" altLang="en-US" sz="2000" dirty="0">
                <a:solidFill>
                  <a:srgbClr val="595959"/>
                </a:solidFill>
                <a:latin typeface="微软雅黑" panose="020B0503020204020204" pitchFamily="34" charset="-122"/>
                <a:ea typeface="微软雅黑" panose="020B0503020204020204" pitchFamily="34" charset="-122"/>
                <a:cs typeface="+mn-ea"/>
              </a:rPr>
              <a:t>在调用</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同名方法</a:t>
            </a:r>
            <a:r>
              <a:rPr lang="zh-CN" altLang="en-US" sz="2000" dirty="0">
                <a:solidFill>
                  <a:srgbClr val="595959"/>
                </a:solidFill>
                <a:latin typeface="微软雅黑" panose="020B0503020204020204" pitchFamily="34" charset="-122"/>
                <a:ea typeface="微软雅黑" panose="020B0503020204020204" pitchFamily="34" charset="-122"/>
                <a:cs typeface="+mn-ea"/>
              </a:rPr>
              <a:t>时表现出的多种不同行为</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例如</a:t>
            </a:r>
            <a:r>
              <a:rPr lang="zh-CN" altLang="en-US" sz="2000" dirty="0">
                <a:solidFill>
                  <a:srgbClr val="595959"/>
                </a:solidFill>
                <a:latin typeface="微软雅黑" panose="020B0503020204020204" pitchFamily="34" charset="-122"/>
                <a:ea typeface="微软雅黑" panose="020B0503020204020204" pitchFamily="34" charset="-122"/>
                <a:cs typeface="+mn-ea"/>
              </a:rPr>
              <a:t>，要实现一个</a:t>
            </a:r>
            <a:r>
              <a:rPr lang="zh-CN" altLang="en-US" sz="2000" dirty="0">
                <a:solidFill>
                  <a:srgbClr val="1369B3"/>
                </a:solidFill>
                <a:latin typeface="微软雅黑" panose="020B0503020204020204" pitchFamily="34" charset="-122"/>
                <a:ea typeface="微软雅黑" panose="020B0503020204020204" pitchFamily="34" charset="-122"/>
                <a:cs typeface="+mn-ea"/>
              </a:rPr>
              <a:t>动物叫声</a:t>
            </a:r>
            <a:r>
              <a:rPr lang="zh-CN" altLang="en-US" sz="2000" dirty="0">
                <a:solidFill>
                  <a:srgbClr val="595959"/>
                </a:solidFill>
                <a:latin typeface="微软雅黑" panose="020B0503020204020204" pitchFamily="34" charset="-122"/>
                <a:ea typeface="微软雅黑" panose="020B0503020204020204" pitchFamily="34" charset="-122"/>
                <a:cs typeface="+mn-ea"/>
              </a:rPr>
              <a:t>的方法</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，因为</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每</a:t>
            </a:r>
            <a:r>
              <a:rPr lang="zh-CN" altLang="en-US" sz="2000" dirty="0">
                <a:solidFill>
                  <a:srgbClr val="1369B3"/>
                </a:solidFill>
                <a:latin typeface="微软雅黑" panose="020B0503020204020204" pitchFamily="34" charset="-122"/>
                <a:ea typeface="微软雅黑" panose="020B0503020204020204" pitchFamily="34" charset="-122"/>
                <a:cs typeface="+mn-ea"/>
              </a:rPr>
              <a:t>种动物</a:t>
            </a:r>
            <a:r>
              <a:rPr lang="zh-CN" altLang="en-US" sz="2000" dirty="0">
                <a:solidFill>
                  <a:srgbClr val="595959"/>
                </a:solidFill>
                <a:latin typeface="微软雅黑" panose="020B0503020204020204" pitchFamily="34" charset="-122"/>
                <a:ea typeface="微软雅黑" panose="020B0503020204020204" pitchFamily="34" charset="-122"/>
                <a:cs typeface="+mn-ea"/>
              </a:rPr>
              <a:t>的</a:t>
            </a:r>
            <a:r>
              <a:rPr lang="zh-CN" altLang="en-US" sz="2000" dirty="0">
                <a:solidFill>
                  <a:srgbClr val="1369B3"/>
                </a:solidFill>
                <a:latin typeface="微软雅黑" panose="020B0503020204020204" pitchFamily="34" charset="-122"/>
                <a:ea typeface="微软雅黑" panose="020B0503020204020204" pitchFamily="34" charset="-122"/>
                <a:cs typeface="+mn-ea"/>
              </a:rPr>
              <a:t>叫声</a:t>
            </a:r>
            <a:r>
              <a:rPr lang="zh-CN" altLang="en-US" sz="2000" dirty="0">
                <a:solidFill>
                  <a:srgbClr val="595959"/>
                </a:solidFill>
                <a:latin typeface="微软雅黑" panose="020B0503020204020204" pitchFamily="34" charset="-122"/>
                <a:ea typeface="微软雅黑" panose="020B0503020204020204" pitchFamily="34" charset="-122"/>
                <a:cs typeface="+mn-ea"/>
              </a:rPr>
              <a:t>是不同的，所以可以在方法中接收一个动物类型的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参数。</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传入</a:t>
            </a:r>
            <a:r>
              <a:rPr lang="zh-CN" altLang="en-US" sz="2000" dirty="0">
                <a:solidFill>
                  <a:srgbClr val="1369B3"/>
                </a:solidFill>
                <a:latin typeface="微软雅黑" panose="020B0503020204020204" pitchFamily="34" charset="-122"/>
                <a:ea typeface="微软雅黑" panose="020B0503020204020204" pitchFamily="34" charset="-122"/>
                <a:cs typeface="+mn-ea"/>
              </a:rPr>
              <a:t>猫类对象</a:t>
            </a:r>
            <a:r>
              <a:rPr lang="zh-CN" altLang="en-US" sz="2000" dirty="0">
                <a:solidFill>
                  <a:srgbClr val="595959"/>
                </a:solidFill>
                <a:latin typeface="微软雅黑" panose="020B0503020204020204" pitchFamily="34" charset="-122"/>
                <a:ea typeface="微软雅黑" panose="020B0503020204020204" pitchFamily="34" charset="-122"/>
                <a:cs typeface="+mn-ea"/>
              </a:rPr>
              <a:t>时就发出猫类的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叫声。</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marL="342900" indent="-342900">
              <a:lnSpc>
                <a:spcPct val="150000"/>
              </a:lnSpc>
              <a:buFont typeface="Arial" panose="020B0604020202020204" pitchFamily="34" charset="0"/>
              <a:buChar char="•"/>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传入</a:t>
            </a:r>
            <a:r>
              <a:rPr lang="zh-CN" altLang="en-US" sz="2000" dirty="0">
                <a:solidFill>
                  <a:srgbClr val="1369B3"/>
                </a:solidFill>
                <a:latin typeface="微软雅黑" panose="020B0503020204020204" pitchFamily="34" charset="-122"/>
                <a:ea typeface="微软雅黑" panose="020B0503020204020204" pitchFamily="34" charset="-122"/>
                <a:cs typeface="+mn-ea"/>
              </a:rPr>
              <a:t>犬类对象</a:t>
            </a:r>
            <a:r>
              <a:rPr lang="zh-CN" altLang="en-US" sz="2000" dirty="0">
                <a:solidFill>
                  <a:srgbClr val="595959"/>
                </a:solidFill>
                <a:latin typeface="微软雅黑" panose="020B0503020204020204" pitchFamily="34" charset="-122"/>
                <a:ea typeface="微软雅黑" panose="020B0503020204020204" pitchFamily="34" charset="-122"/>
                <a:cs typeface="+mn-ea"/>
              </a:rPr>
              <a:t>时就发出犬类的叫声</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3524500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595346" y="3750812"/>
            <a:ext cx="5823857" cy="67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类型约束</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，能够在类中实现类型约束</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159102"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639167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11.9.2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类型约束</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4810912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11.9.2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类型约束</a:t>
            </a:r>
          </a:p>
        </p:txBody>
      </p:sp>
      <p:sp>
        <p:nvSpPr>
          <p:cNvPr id="2" name="矩形 1"/>
          <p:cNvSpPr/>
          <p:nvPr/>
        </p:nvSpPr>
        <p:spPr>
          <a:xfrm>
            <a:off x="945840" y="1053530"/>
            <a:ext cx="10297144" cy="4916731"/>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使用</a:t>
            </a:r>
            <a:r>
              <a:rPr lang="zh-CN" altLang="en-US" sz="2000" dirty="0">
                <a:solidFill>
                  <a:srgbClr val="1369B3"/>
                </a:solidFill>
                <a:latin typeface="微软雅黑" panose="020B0503020204020204" pitchFamily="34" charset="-122"/>
                <a:ea typeface="微软雅黑" panose="020B0503020204020204" pitchFamily="34" charset="-122"/>
                <a:cs typeface="+mn-ea"/>
              </a:rPr>
              <a:t>类型约束</a:t>
            </a:r>
            <a:r>
              <a:rPr lang="zh-CN" altLang="en-US" sz="2000" dirty="0">
                <a:solidFill>
                  <a:srgbClr val="595959"/>
                </a:solidFill>
                <a:latin typeface="微软雅黑" panose="020B0503020204020204" pitchFamily="34" charset="-122"/>
                <a:ea typeface="微软雅黑" panose="020B0503020204020204" pitchFamily="34" charset="-122"/>
                <a:cs typeface="+mn-ea"/>
              </a:rPr>
              <a:t>可以在程序实现多态时限制传入的参数必须是某个类或接口，其使用方式与设置函数参数的类型相同</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zh-CN" altLang="en-US" sz="9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将</a:t>
            </a:r>
            <a:r>
              <a:rPr lang="en-US" altLang="zh-CN" sz="2000" dirty="0" err="1">
                <a:solidFill>
                  <a:srgbClr val="595959"/>
                </a:solidFill>
                <a:latin typeface="微软雅黑" panose="020B0503020204020204" pitchFamily="34" charset="-122"/>
                <a:ea typeface="微软雅黑" panose="020B0503020204020204" pitchFamily="34" charset="-122"/>
                <a:cs typeface="+mn-ea"/>
              </a:rPr>
              <a:t>getShout</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en-US" sz="2000" dirty="0">
                <a:solidFill>
                  <a:srgbClr val="595959"/>
                </a:solidFill>
                <a:latin typeface="微软雅黑" panose="020B0503020204020204" pitchFamily="34" charset="-122"/>
                <a:ea typeface="微软雅黑" panose="020B0503020204020204" pitchFamily="34" charset="-122"/>
                <a:cs typeface="+mn-ea"/>
              </a:rPr>
              <a:t>方法的参数</a:t>
            </a:r>
            <a:r>
              <a:rPr lang="en-US" altLang="zh-CN" sz="2000" dirty="0">
                <a:solidFill>
                  <a:srgbClr val="595959"/>
                </a:solidFill>
                <a:latin typeface="微软雅黑" panose="020B0503020204020204" pitchFamily="34" charset="-122"/>
                <a:ea typeface="微软雅黑" panose="020B0503020204020204" pitchFamily="34" charset="-122"/>
                <a:cs typeface="+mn-ea"/>
              </a:rPr>
              <a:t>$animal</a:t>
            </a:r>
            <a:r>
              <a:rPr lang="zh-CN" altLang="en-US" sz="2000" dirty="0">
                <a:solidFill>
                  <a:srgbClr val="595959"/>
                </a:solidFill>
                <a:latin typeface="微软雅黑" panose="020B0503020204020204" pitchFamily="34" charset="-122"/>
                <a:ea typeface="微软雅黑" panose="020B0503020204020204" pitchFamily="34" charset="-122"/>
                <a:cs typeface="+mn-ea"/>
              </a:rPr>
              <a:t>指定为</a:t>
            </a:r>
            <a:r>
              <a:rPr lang="en-US" altLang="zh-CN" sz="2000" dirty="0">
                <a:solidFill>
                  <a:srgbClr val="595959"/>
                </a:solidFill>
                <a:latin typeface="微软雅黑" panose="020B0503020204020204" pitchFamily="34" charset="-122"/>
                <a:ea typeface="微软雅黑" panose="020B0503020204020204" pitchFamily="34" charset="-122"/>
                <a:cs typeface="+mn-ea"/>
              </a:rPr>
              <a:t>Animal</a:t>
            </a:r>
            <a:r>
              <a:rPr lang="zh-CN" altLang="en-US" sz="2000" dirty="0">
                <a:solidFill>
                  <a:srgbClr val="595959"/>
                </a:solidFill>
                <a:latin typeface="微软雅黑" panose="020B0503020204020204" pitchFamily="34" charset="-122"/>
                <a:ea typeface="微软雅黑" panose="020B0503020204020204" pitchFamily="34" charset="-122"/>
                <a:cs typeface="+mn-ea"/>
              </a:rPr>
              <a:t>类，具体代码如下。</a:t>
            </a:r>
          </a:p>
          <a:p>
            <a:pPr>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4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 “</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Animal $animal</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强制规定传入的对象</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$animal</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必须是</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继承了</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Animal</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抽象类</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的</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对象</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3048000" y="2925738"/>
            <a:ext cx="5953651" cy="1992982"/>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3635472" y="3030588"/>
            <a:ext cx="4646099" cy="1705403"/>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function </a:t>
            </a:r>
            <a:r>
              <a:rPr lang="en-US" altLang="zh-CN" sz="1800" dirty="0" err="1">
                <a:solidFill>
                  <a:srgbClr val="595959"/>
                </a:solidFill>
                <a:latin typeface="微软雅黑" panose="020B0503020204020204" pitchFamily="34" charset="-122"/>
                <a:ea typeface="微软雅黑" panose="020B0503020204020204" pitchFamily="34" charset="-122"/>
                <a:cs typeface="+mn-ea"/>
              </a:rPr>
              <a:t>getShout</a:t>
            </a:r>
            <a:r>
              <a:rPr lang="en-US" altLang="zh-CN" sz="1800" dirty="0">
                <a:solidFill>
                  <a:srgbClr val="595959"/>
                </a:solidFill>
                <a:latin typeface="微软雅黑" panose="020B0503020204020204" pitchFamily="34" charset="-122"/>
                <a:ea typeface="微软雅黑" panose="020B0503020204020204" pitchFamily="34" charset="-122"/>
                <a:cs typeface="+mn-ea"/>
              </a:rPr>
              <a:t>(Animal $animal)</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return $animal-&gt;shout();</a:t>
            </a:r>
          </a:p>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1542654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11.9.2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类型约束</a:t>
            </a:r>
          </a:p>
        </p:txBody>
      </p:sp>
      <p:sp>
        <p:nvSpPr>
          <p:cNvPr id="2" name="矩形 1"/>
          <p:cNvSpPr/>
          <p:nvPr/>
        </p:nvSpPr>
        <p:spPr>
          <a:xfrm>
            <a:off x="910630" y="1269554"/>
            <a:ext cx="10297144" cy="2862322"/>
          </a:xfrm>
          <a:prstGeom prst="rect">
            <a:avLst/>
          </a:prstGeom>
        </p:spPr>
        <p:txBody>
          <a:bodyPr wrap="square">
            <a:spAutoFit/>
          </a:bodyPr>
          <a:lstStyle/>
          <a:p>
            <a:pPr indent="266700"/>
            <a:r>
              <a:rPr lang="zh-CN" altLang="en-US" sz="2000" dirty="0" smtClean="0">
                <a:solidFill>
                  <a:srgbClr val="595959"/>
                </a:solidFill>
                <a:latin typeface="微软雅黑" panose="020B0503020204020204" pitchFamily="34" charset="-122"/>
                <a:ea typeface="微软雅黑" panose="020B0503020204020204" pitchFamily="34" charset="-122"/>
                <a:cs typeface="+mn-ea"/>
              </a:rPr>
              <a:t>调用</a:t>
            </a:r>
            <a:r>
              <a:rPr lang="en-US" altLang="zh-CN" sz="2000" dirty="0" err="1" smtClean="0">
                <a:solidFill>
                  <a:srgbClr val="1369B3"/>
                </a:solidFill>
                <a:latin typeface="微软雅黑" panose="020B0503020204020204" pitchFamily="34" charset="-122"/>
                <a:ea typeface="微软雅黑" panose="020B0503020204020204" pitchFamily="34" charset="-122"/>
                <a:cs typeface="+mn-ea"/>
              </a:rPr>
              <a:t>getShout</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方法，具体代码如下。</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indent="266700"/>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indent="266700"/>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indent="266700"/>
            <a:endParaRPr lang="zh-CN" altLang="en-US" sz="2000" dirty="0" smtClean="0">
              <a:solidFill>
                <a:srgbClr val="595959"/>
              </a:solidFill>
              <a:latin typeface="微软雅黑" panose="020B0503020204020204" pitchFamily="34" charset="-122"/>
              <a:ea typeface="微软雅黑" panose="020B0503020204020204" pitchFamily="34" charset="-122"/>
              <a:cs typeface="+mn-ea"/>
            </a:endParaRPr>
          </a:p>
          <a:p>
            <a:pPr indent="266700"/>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indent="266700"/>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indent="266700"/>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indent="266700"/>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indent="266700"/>
            <a:r>
              <a:rPr lang="zh-CN" altLang="en-US" sz="2000" dirty="0" smtClean="0">
                <a:solidFill>
                  <a:srgbClr val="595959"/>
                </a:solidFill>
                <a:latin typeface="微软雅黑" panose="020B0503020204020204" pitchFamily="34" charset="-122"/>
                <a:ea typeface="微软雅黑" panose="020B0503020204020204" pitchFamily="34" charset="-122"/>
                <a:cs typeface="+mn-ea"/>
              </a:rPr>
              <a:t>由于</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Cat</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类继承</a:t>
            </a:r>
            <a:r>
              <a:rPr lang="en-US" altLang="zh-CN" sz="2000" dirty="0" smtClean="0">
                <a:solidFill>
                  <a:srgbClr val="1369B3"/>
                </a:solidFill>
                <a:latin typeface="微软雅黑" panose="020B0503020204020204" pitchFamily="34" charset="-122"/>
                <a:ea typeface="微软雅黑" panose="020B0503020204020204" pitchFamily="34" charset="-122"/>
                <a:cs typeface="+mn-ea"/>
              </a:rPr>
              <a:t>Animal</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类</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，所以程序会正常输出。</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4" name="矩形 3"/>
          <p:cNvSpPr/>
          <p:nvPr/>
        </p:nvSpPr>
        <p:spPr>
          <a:xfrm>
            <a:off x="2710830" y="2061642"/>
            <a:ext cx="5953651" cy="1224136"/>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5" name="矩形 4"/>
          <p:cNvSpPr/>
          <p:nvPr/>
        </p:nvSpPr>
        <p:spPr>
          <a:xfrm>
            <a:off x="3298302" y="2166492"/>
            <a:ext cx="6132142" cy="92333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$cat = new Cat();</a:t>
            </a:r>
          </a:p>
          <a:p>
            <a:pPr>
              <a:lnSpc>
                <a:spcPct val="150000"/>
              </a:lnSpc>
            </a:pPr>
            <a:r>
              <a:rPr lang="en-US" altLang="zh-CN" sz="1800" dirty="0" err="1">
                <a:solidFill>
                  <a:srgbClr val="595959"/>
                </a:solidFill>
                <a:latin typeface="微软雅黑" panose="020B0503020204020204" pitchFamily="34" charset="-122"/>
                <a:ea typeface="微软雅黑" panose="020B0503020204020204" pitchFamily="34" charset="-122"/>
                <a:cs typeface="+mn-ea"/>
              </a:rPr>
              <a:t>getShout</a:t>
            </a:r>
            <a:r>
              <a:rPr lang="en-US" altLang="zh-CN" sz="1800" dirty="0">
                <a:solidFill>
                  <a:srgbClr val="595959"/>
                </a:solidFill>
                <a:latin typeface="微软雅黑" panose="020B0503020204020204" pitchFamily="34" charset="-122"/>
                <a:ea typeface="微软雅黑" panose="020B0503020204020204" pitchFamily="34" charset="-122"/>
                <a:cs typeface="+mn-ea"/>
              </a:rPr>
              <a:t>($cat); 	</a:t>
            </a:r>
            <a:r>
              <a:rPr lang="en-US" altLang="zh-CN" sz="1800" dirty="0" smtClean="0">
                <a:solidFill>
                  <a:srgbClr val="595959"/>
                </a:solidFill>
                <a:latin typeface="微软雅黑" panose="020B0503020204020204" pitchFamily="34" charset="-122"/>
                <a:ea typeface="微软雅黑" panose="020B0503020204020204" pitchFamily="34" charset="-122"/>
                <a:cs typeface="+mn-ea"/>
              </a:rPr>
              <a:t>// </a:t>
            </a:r>
            <a:r>
              <a:rPr lang="zh-CN" altLang="en-US" sz="1800" dirty="0">
                <a:solidFill>
                  <a:srgbClr val="595959"/>
                </a:solidFill>
                <a:latin typeface="微软雅黑" panose="020B0503020204020204" pitchFamily="34" charset="-122"/>
                <a:ea typeface="微软雅黑" panose="020B0503020204020204" pitchFamily="34" charset="-122"/>
                <a:cs typeface="+mn-ea"/>
              </a:rPr>
              <a:t>输出结果：喵喵</a:t>
            </a:r>
            <a:r>
              <a:rPr lang="en-US" altLang="zh-CN" sz="1800" dirty="0">
                <a:solidFill>
                  <a:srgbClr val="595959"/>
                </a:solidFill>
                <a:latin typeface="微软雅黑" panose="020B0503020204020204" pitchFamily="34" charset="-122"/>
                <a:ea typeface="微软雅黑" panose="020B0503020204020204" pitchFamily="34" charset="-122"/>
                <a:cs typeface="+mn-ea"/>
              </a:rPr>
              <a:t>...</a:t>
            </a:r>
          </a:p>
        </p:txBody>
      </p:sp>
    </p:spTree>
    <p:extLst>
      <p:ext uri="{BB962C8B-B14F-4D97-AF65-F5344CB8AC3E}">
        <p14:creationId xmlns:p14="http://schemas.microsoft.com/office/powerpoint/2010/main" val="1965884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11.9.2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类型约束</a:t>
            </a:r>
          </a:p>
        </p:txBody>
      </p:sp>
      <p:sp>
        <p:nvSpPr>
          <p:cNvPr id="2" name="矩形 1"/>
          <p:cNvSpPr/>
          <p:nvPr/>
        </p:nvSpPr>
        <p:spPr>
          <a:xfrm>
            <a:off x="982638" y="1053530"/>
            <a:ext cx="10369152" cy="1015663"/>
          </a:xfrm>
          <a:prstGeom prst="rect">
            <a:avLst/>
          </a:prstGeom>
        </p:spPr>
        <p:txBody>
          <a:bodyPr wrap="square">
            <a:spAutoFit/>
          </a:bodyPr>
          <a:lstStyle/>
          <a:p>
            <a:pPr>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cs typeface="+mn-ea"/>
              </a:rPr>
              <a:t>如果传入的对象</a:t>
            </a:r>
            <a:r>
              <a:rPr lang="zh-CN" altLang="en-US" sz="2000" dirty="0">
                <a:solidFill>
                  <a:srgbClr val="1369B3"/>
                </a:solidFill>
                <a:latin typeface="微软雅黑" panose="020B0503020204020204" pitchFamily="34" charset="-122"/>
                <a:ea typeface="微软雅黑" panose="020B0503020204020204" pitchFamily="34" charset="-122"/>
                <a:cs typeface="+mn-ea"/>
              </a:rPr>
              <a:t>没有继承</a:t>
            </a:r>
            <a:r>
              <a:rPr lang="en-US" altLang="zh-CN" sz="2000" dirty="0">
                <a:solidFill>
                  <a:srgbClr val="595959"/>
                </a:solidFill>
                <a:latin typeface="微软雅黑" panose="020B0503020204020204" pitchFamily="34" charset="-122"/>
                <a:ea typeface="微软雅黑" panose="020B0503020204020204" pitchFamily="34" charset="-122"/>
                <a:cs typeface="+mn-ea"/>
              </a:rPr>
              <a:t>Animal</a:t>
            </a:r>
            <a:r>
              <a:rPr lang="zh-CN" altLang="en-US" sz="2000" dirty="0">
                <a:solidFill>
                  <a:srgbClr val="595959"/>
                </a:solidFill>
                <a:latin typeface="微软雅黑" panose="020B0503020204020204" pitchFamily="34" charset="-122"/>
                <a:ea typeface="微软雅黑" panose="020B0503020204020204" pitchFamily="34" charset="-122"/>
                <a:cs typeface="+mn-ea"/>
              </a:rPr>
              <a:t>类，则程序会报错</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下面</a:t>
            </a:r>
            <a:r>
              <a:rPr lang="zh-CN" altLang="en-US" sz="2000" dirty="0">
                <a:solidFill>
                  <a:srgbClr val="595959"/>
                </a:solidFill>
                <a:latin typeface="微软雅黑" panose="020B0503020204020204" pitchFamily="34" charset="-122"/>
                <a:ea typeface="微软雅黑" panose="020B0503020204020204" pitchFamily="34" charset="-122"/>
                <a:cs typeface="+mn-ea"/>
              </a:rPr>
              <a:t>定义一个</a:t>
            </a:r>
            <a:r>
              <a:rPr lang="en-US" altLang="zh-CN" sz="2000" dirty="0">
                <a:solidFill>
                  <a:srgbClr val="595959"/>
                </a:solidFill>
                <a:latin typeface="微软雅黑" panose="020B0503020204020204" pitchFamily="34" charset="-122"/>
                <a:ea typeface="微软雅黑" panose="020B0503020204020204" pitchFamily="34" charset="-122"/>
                <a:cs typeface="+mn-ea"/>
              </a:rPr>
              <a:t>Cow</a:t>
            </a:r>
            <a:r>
              <a:rPr lang="zh-CN" altLang="en-US" sz="2000" dirty="0">
                <a:solidFill>
                  <a:srgbClr val="595959"/>
                </a:solidFill>
                <a:latin typeface="微软雅黑" panose="020B0503020204020204" pitchFamily="34" charset="-122"/>
                <a:ea typeface="微软雅黑" panose="020B0503020204020204" pitchFamily="34" charset="-122"/>
                <a:cs typeface="+mn-ea"/>
              </a:rPr>
              <a:t>类，调用</a:t>
            </a:r>
            <a:r>
              <a:rPr lang="en-US" altLang="zh-CN" sz="2000" dirty="0" err="1">
                <a:solidFill>
                  <a:srgbClr val="595959"/>
                </a:solidFill>
                <a:latin typeface="微软雅黑" panose="020B0503020204020204" pitchFamily="34" charset="-122"/>
                <a:ea typeface="微软雅黑" panose="020B0503020204020204" pitchFamily="34" charset="-122"/>
                <a:cs typeface="+mn-ea"/>
              </a:rPr>
              <a:t>getShout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函数。</a:t>
            </a:r>
            <a:endParaRPr lang="zh-CN" altLang="en-US" sz="2000" dirty="0">
              <a:solidFill>
                <a:srgbClr val="595959"/>
              </a:solidFill>
              <a:latin typeface="微软雅黑" panose="020B0503020204020204" pitchFamily="34" charset="-122"/>
              <a:ea typeface="微软雅黑" panose="020B0503020204020204" pitchFamily="34" charset="-122"/>
              <a:cs typeface="+mn-ea"/>
            </a:endParaRPr>
          </a:p>
        </p:txBody>
      </p:sp>
      <p:sp>
        <p:nvSpPr>
          <p:cNvPr id="6" name="矩形 5"/>
          <p:cNvSpPr/>
          <p:nvPr/>
        </p:nvSpPr>
        <p:spPr>
          <a:xfrm>
            <a:off x="1198662" y="2133650"/>
            <a:ext cx="9433048" cy="4176464"/>
          </a:xfrm>
          <a:prstGeom prst="rect">
            <a:avLst/>
          </a:prstGeom>
          <a:solidFill>
            <a:srgbClr val="F2F2F2"/>
          </a:solidFill>
        </p:spPr>
        <p:txBody>
          <a:bodyPr wrap="square" rtlCol="0" anchor="ctr">
            <a:noAutofit/>
          </a:bodyPr>
          <a:lstStyle/>
          <a:p>
            <a:endParaRPr lang="zh-CN" altLang="en-US" sz="2000">
              <a:solidFill>
                <a:srgbClr val="595959"/>
              </a:solidFill>
              <a:latin typeface="微软雅黑" panose="020B0503020204020204" pitchFamily="34" charset="-122"/>
              <a:ea typeface="微软雅黑" panose="020B0503020204020204" pitchFamily="34" charset="-122"/>
              <a:cs typeface="+mn-ea"/>
            </a:endParaRPr>
          </a:p>
        </p:txBody>
      </p:sp>
      <p:sp>
        <p:nvSpPr>
          <p:cNvPr id="7" name="矩形 6"/>
          <p:cNvSpPr/>
          <p:nvPr/>
        </p:nvSpPr>
        <p:spPr>
          <a:xfrm>
            <a:off x="1486694" y="2166492"/>
            <a:ext cx="8928992" cy="4018344"/>
          </a:xfrm>
          <a:prstGeom prst="rect">
            <a:avLst/>
          </a:prstGeom>
        </p:spPr>
        <p:txBody>
          <a:bodyPr wrap="square">
            <a:spAutoFit/>
          </a:bodyPr>
          <a:lstStyle/>
          <a:p>
            <a:pPr>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class Cow</a:t>
            </a:r>
          </a:p>
          <a:p>
            <a:pPr>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public function shout()</a:t>
            </a:r>
          </a:p>
          <a:p>
            <a:pPr>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a:t>
            </a:r>
          </a:p>
          <a:p>
            <a:pPr>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echo '</a:t>
            </a:r>
            <a:r>
              <a:rPr lang="zh-CN" altLang="en-US" sz="1800" dirty="0">
                <a:solidFill>
                  <a:srgbClr val="595959"/>
                </a:solidFill>
                <a:latin typeface="微软雅黑" panose="020B0503020204020204" pitchFamily="34" charset="-122"/>
                <a:ea typeface="微软雅黑" panose="020B0503020204020204" pitchFamily="34" charset="-122"/>
                <a:cs typeface="+mn-ea"/>
              </a:rPr>
              <a:t>哞哞</a:t>
            </a: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a:t>
            </a:r>
          </a:p>
          <a:p>
            <a:pPr>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$cow = new Cow();</a:t>
            </a:r>
          </a:p>
          <a:p>
            <a:pPr>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a:t>
            </a:r>
            <a:r>
              <a:rPr lang="zh-CN" altLang="en-US" sz="1800" dirty="0">
                <a:solidFill>
                  <a:srgbClr val="595959"/>
                </a:solidFill>
                <a:latin typeface="微软雅黑" panose="020B0503020204020204" pitchFamily="34" charset="-122"/>
                <a:ea typeface="微软雅黑" panose="020B0503020204020204" pitchFamily="34" charset="-122"/>
                <a:cs typeface="+mn-ea"/>
              </a:rPr>
              <a:t>错误信息：</a:t>
            </a:r>
            <a:r>
              <a:rPr lang="en-US" altLang="zh-CN" sz="1800" dirty="0">
                <a:solidFill>
                  <a:srgbClr val="595959"/>
                </a:solidFill>
                <a:latin typeface="微软雅黑" panose="020B0503020204020204" pitchFamily="34" charset="-122"/>
                <a:ea typeface="微软雅黑" panose="020B0503020204020204" pitchFamily="34" charset="-122"/>
                <a:cs typeface="+mn-ea"/>
              </a:rPr>
              <a:t>Fatal error: Uncaught </a:t>
            </a:r>
            <a:r>
              <a:rPr lang="en-US" altLang="zh-CN" sz="1800" dirty="0" err="1">
                <a:solidFill>
                  <a:srgbClr val="595959"/>
                </a:solidFill>
                <a:latin typeface="微软雅黑" panose="020B0503020204020204" pitchFamily="34" charset="-122"/>
                <a:ea typeface="微软雅黑" panose="020B0503020204020204" pitchFamily="34" charset="-122"/>
                <a:cs typeface="+mn-ea"/>
              </a:rPr>
              <a:t>TypeError</a:t>
            </a:r>
            <a:r>
              <a:rPr lang="en-US" altLang="zh-CN" sz="1800" dirty="0">
                <a:solidFill>
                  <a:srgbClr val="595959"/>
                </a:solidFill>
                <a:latin typeface="微软雅黑" panose="020B0503020204020204" pitchFamily="34" charset="-122"/>
                <a:ea typeface="微软雅黑" panose="020B0503020204020204" pitchFamily="34" charset="-122"/>
                <a:cs typeface="+mn-ea"/>
              </a:rPr>
              <a:t>: Argument 1 passed to </a:t>
            </a:r>
            <a:r>
              <a:rPr lang="en-US" altLang="zh-CN" sz="1800" dirty="0" err="1">
                <a:solidFill>
                  <a:srgbClr val="595959"/>
                </a:solidFill>
                <a:latin typeface="微软雅黑" panose="020B0503020204020204" pitchFamily="34" charset="-122"/>
                <a:ea typeface="微软雅黑" panose="020B0503020204020204" pitchFamily="34" charset="-122"/>
                <a:cs typeface="+mn-ea"/>
              </a:rPr>
              <a:t>getShout</a:t>
            </a:r>
            <a:r>
              <a:rPr lang="en-US" altLang="zh-CN" sz="1800" dirty="0">
                <a:solidFill>
                  <a:srgbClr val="595959"/>
                </a:solidFill>
                <a:latin typeface="微软雅黑" panose="020B0503020204020204" pitchFamily="34" charset="-122"/>
                <a:ea typeface="微软雅黑" panose="020B0503020204020204" pitchFamily="34" charset="-122"/>
                <a:cs typeface="+mn-ea"/>
              </a:rPr>
              <a:t>()</a:t>
            </a:r>
          </a:p>
          <a:p>
            <a:pPr>
              <a:lnSpc>
                <a:spcPct val="13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 must be an instance of Animal...</a:t>
            </a:r>
          </a:p>
          <a:p>
            <a:pPr>
              <a:lnSpc>
                <a:spcPct val="130000"/>
              </a:lnSpc>
            </a:pPr>
            <a:r>
              <a:rPr lang="en-US" altLang="zh-CN" sz="1800" dirty="0" err="1">
                <a:solidFill>
                  <a:srgbClr val="595959"/>
                </a:solidFill>
                <a:latin typeface="微软雅黑" panose="020B0503020204020204" pitchFamily="34" charset="-122"/>
                <a:ea typeface="微软雅黑" panose="020B0503020204020204" pitchFamily="34" charset="-122"/>
                <a:cs typeface="+mn-ea"/>
              </a:rPr>
              <a:t>getShout</a:t>
            </a:r>
            <a:r>
              <a:rPr lang="en-US" altLang="zh-CN" sz="1800" dirty="0">
                <a:solidFill>
                  <a:srgbClr val="595959"/>
                </a:solidFill>
                <a:latin typeface="微软雅黑" panose="020B0503020204020204" pitchFamily="34" charset="-122"/>
                <a:ea typeface="微软雅黑" panose="020B0503020204020204" pitchFamily="34" charset="-122"/>
                <a:cs typeface="+mn-ea"/>
              </a:rPr>
              <a:t>($cow);</a:t>
            </a:r>
            <a:endParaRPr lang="zh-CN" altLang="en-US" sz="18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1349104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l">
              <a:buClrTx/>
              <a:buSzTx/>
              <a:buFontTx/>
            </a:pPr>
            <a:r>
              <a:rPr lang="zh-CN" altLang="en-US" sz="4800" b="1" dirty="0" smtClean="0">
                <a:solidFill>
                  <a:srgbClr val="595959"/>
                </a:solidFill>
                <a:latin typeface="微软雅黑" panose="020B0503020204020204" pitchFamily="34" charset="-122"/>
                <a:ea typeface="微软雅黑" panose="020B0503020204020204" pitchFamily="34" charset="-122"/>
                <a:cs typeface="+mn-ea"/>
                <a:sym typeface="+mn-lt"/>
              </a:rPr>
              <a:t>设计模式</a:t>
            </a:r>
            <a:endParaRPr lang="zh-CN" altLang="en-US"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1386922" y="3058084"/>
            <a:ext cx="1734820" cy="769441"/>
          </a:xfrm>
          <a:prstGeom prst="rect">
            <a:avLst/>
          </a:prstGeom>
          <a:noFill/>
        </p:spPr>
        <p:txBody>
          <a:bodyPr wrap="square" lIns="91443" tIns="45720" rIns="91443" bIns="45720" rtlCol="0">
            <a:spAutoFit/>
          </a:bodyPr>
          <a:lstStyle/>
          <a:p>
            <a:r>
              <a:rPr lang="en-US" altLang="en-GB" sz="4400" b="1" dirty="0" smtClean="0">
                <a:solidFill>
                  <a:srgbClr val="FAFAFA"/>
                </a:solidFill>
                <a:latin typeface="微软雅黑" panose="020B0503020204020204" pitchFamily="34" charset="-122"/>
                <a:ea typeface="微软雅黑" panose="020B0503020204020204" pitchFamily="34" charset="-122"/>
                <a:cs typeface="+mn-ea"/>
                <a:sym typeface="+mn-lt"/>
              </a:rPr>
              <a:t>11.10</a:t>
            </a:r>
            <a:endParaRPr lang="en-US" altLang="en-GB" sz="44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227651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574172E-A3D8-43AB-9E82-549DB9FB48BD}"/>
              </a:ext>
            </a:extLst>
          </p:cNvPr>
          <p:cNvPicPr>
            <a:picLocks noChangeAspect="1"/>
          </p:cNvPicPr>
          <p:nvPr/>
        </p:nvPicPr>
        <p:blipFill>
          <a:blip r:embed="rId3"/>
          <a:stretch>
            <a:fillRect/>
          </a:stretch>
        </p:blipFill>
        <p:spPr>
          <a:xfrm>
            <a:off x="944880" y="2215515"/>
            <a:ext cx="2797810" cy="3898265"/>
          </a:xfrm>
          <a:prstGeom prst="rect">
            <a:avLst/>
          </a:prstGeom>
        </p:spPr>
      </p:pic>
      <p:sp>
        <p:nvSpPr>
          <p:cNvPr id="7" name="椭圆形标注 12">
            <a:extLst>
              <a:ext uri="{FF2B5EF4-FFF2-40B4-BE49-F238E27FC236}">
                <a16:creationId xmlns:a16="http://schemas.microsoft.com/office/drawing/2014/main" id="{7B390C9A-D5FF-47D1-B4B4-0199AF6B48D8}"/>
              </a:ext>
            </a:extLst>
          </p:cNvPr>
          <p:cNvSpPr/>
          <p:nvPr/>
        </p:nvSpPr>
        <p:spPr>
          <a:xfrm>
            <a:off x="2968625" y="156019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a:extLst>
              <a:ext uri="{FF2B5EF4-FFF2-40B4-BE49-F238E27FC236}">
                <a16:creationId xmlns:a16="http://schemas.microsoft.com/office/drawing/2014/main" id="{D9A8924D-E4E3-41DB-9F07-89CCE28E2FE3}"/>
              </a:ext>
            </a:extLst>
          </p:cNvPr>
          <p:cNvSpPr txBox="1">
            <a:spLocks noChangeArrowheads="1"/>
          </p:cNvSpPr>
          <p:nvPr/>
        </p:nvSpPr>
        <p:spPr bwMode="auto">
          <a:xfrm>
            <a:off x="3247390" y="163830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2" name="TextBox 35">
            <a:extLst>
              <a:ext uri="{FF2B5EF4-FFF2-40B4-BE49-F238E27FC236}">
                <a16:creationId xmlns:a16="http://schemas.microsoft.com/office/drawing/2014/main" id="{88A2767E-6F2C-4E24-978D-C8C7F571051E}"/>
              </a:ext>
            </a:extLst>
          </p:cNvPr>
          <p:cNvSpPr txBox="1">
            <a:spLocks noChangeArrowheads="1"/>
          </p:cNvSpPr>
          <p:nvPr/>
        </p:nvSpPr>
        <p:spPr bwMode="auto">
          <a:xfrm>
            <a:off x="5451330" y="3750812"/>
            <a:ext cx="5823857" cy="677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smtClean="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rPr>
              <a:t>单例模式</a:t>
            </a:r>
            <a:r>
              <a:rPr lang="zh-CN" altLang="en-US"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，能够在类中实现单例模式</a:t>
            </a:r>
            <a:endParaRPr lang="zh-CN" altLang="en-US" dirty="0">
              <a:solidFill>
                <a:srgbClr val="595959"/>
              </a:solidFill>
              <a:latin typeface="微软雅黑" panose="020B0503020204020204" pitchFamily="34" charset="-122"/>
              <a:ea typeface="微软雅黑" panose="020B0503020204020204" pitchFamily="34" charset="-122"/>
              <a:cs typeface="+mn-ea"/>
            </a:endParaRPr>
          </a:p>
        </p:txBody>
      </p:sp>
      <p:grpSp>
        <p:nvGrpSpPr>
          <p:cNvPr id="14" name="组合 13">
            <a:extLst>
              <a:ext uri="{FF2B5EF4-FFF2-40B4-BE49-F238E27FC236}">
                <a16:creationId xmlns:a16="http://schemas.microsoft.com/office/drawing/2014/main" id="{3617D419-9079-4D1F-99BA-23638A3FE48F}"/>
              </a:ext>
            </a:extLst>
          </p:cNvPr>
          <p:cNvGrpSpPr/>
          <p:nvPr/>
        </p:nvGrpSpPr>
        <p:grpSpPr>
          <a:xfrm>
            <a:off x="5015086" y="3885848"/>
            <a:ext cx="405130" cy="405130"/>
            <a:chOff x="8881" y="4685"/>
            <a:chExt cx="638" cy="638"/>
          </a:xfrm>
        </p:grpSpPr>
        <p:sp>
          <p:nvSpPr>
            <p:cNvPr id="15" name="椭圆 14">
              <a:extLst>
                <a:ext uri="{FF2B5EF4-FFF2-40B4-BE49-F238E27FC236}">
                  <a16:creationId xmlns:a16="http://schemas.microsoft.com/office/drawing/2014/main" id="{7644041C-FD8B-4B62-94FA-4226E308886B}"/>
                </a:ext>
              </a:extLst>
            </p:cNvPr>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BDC457E5-245E-48A8-8165-3C32BA3775C2}"/>
                </a:ext>
              </a:extLst>
            </p:cNvPr>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Title 1"/>
          <p:cNvSpPr txBox="1"/>
          <p:nvPr/>
        </p:nvSpPr>
        <p:spPr>
          <a:xfrm>
            <a:off x="1143690" y="266995"/>
            <a:ext cx="639167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11.10.1  </a:t>
            </a:r>
            <a:r>
              <a:rPr lang="zh-CN" altLang="en-US" sz="2400" b="1"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单例模式</a:t>
            </a:r>
            <a:endPar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7105101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ClrTx/>
              <a:buSzTx/>
              <a:buFontTx/>
            </a:pPr>
            <a:r>
              <a:rPr lang="en-US" altLang="zh-CN"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11.10.1  </a:t>
            </a:r>
            <a:r>
              <a:rPr lang="zh-CN" altLang="en-US" sz="2400" b="1"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单例模式</a:t>
            </a:r>
          </a:p>
        </p:txBody>
      </p:sp>
      <p:sp>
        <p:nvSpPr>
          <p:cNvPr id="2" name="矩形 1"/>
          <p:cNvSpPr/>
          <p:nvPr/>
        </p:nvSpPr>
        <p:spPr>
          <a:xfrm>
            <a:off x="910630" y="1269554"/>
            <a:ext cx="10513168" cy="3185487"/>
          </a:xfrm>
          <a:prstGeom prst="rect">
            <a:avLst/>
          </a:prstGeom>
        </p:spPr>
        <p:txBody>
          <a:bodyPr wrap="square">
            <a:spAutoFit/>
          </a:bodyPr>
          <a:lstStyle/>
          <a:p>
            <a:pPr>
              <a:lnSpc>
                <a:spcPct val="150000"/>
              </a:lnSpc>
            </a:pPr>
            <a:r>
              <a:rPr lang="zh-CN" altLang="en-US" sz="2000" dirty="0" smtClean="0">
                <a:solidFill>
                  <a:srgbClr val="1369B3"/>
                </a:solidFill>
                <a:latin typeface="微软雅黑" panose="020B0503020204020204" pitchFamily="34" charset="-122"/>
                <a:ea typeface="微软雅黑" panose="020B0503020204020204" pitchFamily="34" charset="-122"/>
                <a:cs typeface="+mn-ea"/>
              </a:rPr>
              <a:t>单</a:t>
            </a:r>
            <a:r>
              <a:rPr lang="zh-CN" altLang="en-US" sz="2000" dirty="0">
                <a:solidFill>
                  <a:srgbClr val="1369B3"/>
                </a:solidFill>
                <a:latin typeface="微软雅黑" panose="020B0503020204020204" pitchFamily="34" charset="-122"/>
                <a:ea typeface="微软雅黑" panose="020B0503020204020204" pitchFamily="34" charset="-122"/>
                <a:cs typeface="+mn-ea"/>
              </a:rPr>
              <a:t>例</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模式</a:t>
            </a:r>
            <a:r>
              <a:rPr lang="zh-CN" altLang="en-US" sz="2000" dirty="0">
                <a:solidFill>
                  <a:srgbClr val="595959"/>
                </a:solidFill>
                <a:latin typeface="微软雅黑" panose="020B0503020204020204" pitchFamily="34" charset="-122"/>
                <a:ea typeface="微软雅黑" panose="020B0503020204020204" pitchFamily="34" charset="-122"/>
                <a:cs typeface="+mn-ea"/>
              </a:rPr>
              <a:t>用于</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保证</a:t>
            </a:r>
            <a:r>
              <a:rPr lang="zh-CN" altLang="en-US" sz="2000" dirty="0">
                <a:solidFill>
                  <a:srgbClr val="595959"/>
                </a:solidFill>
                <a:latin typeface="微软雅黑" panose="020B0503020204020204" pitchFamily="34" charset="-122"/>
                <a:ea typeface="微软雅黑" panose="020B0503020204020204" pitchFamily="34" charset="-122"/>
                <a:cs typeface="+mn-ea"/>
              </a:rPr>
              <a:t>整个程序运行</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期间</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一个类</a:t>
            </a:r>
            <a:r>
              <a:rPr lang="zh-CN" altLang="en-US" sz="2000" dirty="0">
                <a:solidFill>
                  <a:srgbClr val="1369B3"/>
                </a:solidFill>
                <a:latin typeface="微软雅黑" panose="020B0503020204020204" pitchFamily="34" charset="-122"/>
                <a:ea typeface="微软雅黑" panose="020B0503020204020204" pitchFamily="34" charset="-122"/>
                <a:cs typeface="+mn-ea"/>
              </a:rPr>
              <a:t>只存在一个实例对象</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endParaRPr lang="en-US" altLang="zh-CN" sz="14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实现数据库连接的单例模式的具体思路：</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1</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）创建</a:t>
            </a:r>
            <a:r>
              <a:rPr lang="zh-CN" altLang="en-US" sz="2000" dirty="0">
                <a:solidFill>
                  <a:srgbClr val="595959"/>
                </a:solidFill>
                <a:latin typeface="微软雅黑" panose="020B0503020204020204" pitchFamily="34" charset="-122"/>
                <a:ea typeface="微软雅黑" panose="020B0503020204020204" pitchFamily="34" charset="-122"/>
                <a:cs typeface="+mn-ea"/>
              </a:rPr>
              <a:t>一个</a:t>
            </a:r>
            <a:r>
              <a:rPr lang="zh-CN" altLang="en-US" sz="2000" dirty="0">
                <a:solidFill>
                  <a:srgbClr val="1369B3"/>
                </a:solidFill>
                <a:latin typeface="微软雅黑" panose="020B0503020204020204" pitchFamily="34" charset="-122"/>
                <a:ea typeface="微软雅黑" panose="020B0503020204020204" pitchFamily="34" charset="-122"/>
                <a:cs typeface="+mn-ea"/>
              </a:rPr>
              <a:t>数据库操作类</a:t>
            </a:r>
            <a:r>
              <a:rPr lang="en-US" altLang="zh-CN" sz="2000" dirty="0">
                <a:solidFill>
                  <a:srgbClr val="1369B3"/>
                </a:solidFill>
                <a:latin typeface="微软雅黑" panose="020B0503020204020204" pitchFamily="34" charset="-122"/>
                <a:ea typeface="微软雅黑" panose="020B0503020204020204" pitchFamily="34" charset="-122"/>
                <a:cs typeface="+mn-ea"/>
              </a:rPr>
              <a:t>DB</a:t>
            </a:r>
            <a:r>
              <a:rPr lang="zh-CN" altLang="en-US" sz="2000" dirty="0">
                <a:solidFill>
                  <a:srgbClr val="595959"/>
                </a:solidFill>
                <a:latin typeface="微软雅黑" panose="020B0503020204020204" pitchFamily="34" charset="-122"/>
                <a:ea typeface="微软雅黑" panose="020B0503020204020204" pitchFamily="34" charset="-122"/>
                <a:cs typeface="+mn-ea"/>
              </a:rPr>
              <a:t>，使用</a:t>
            </a:r>
            <a:r>
              <a:rPr lang="zh-CN" altLang="en-US" sz="2000" dirty="0">
                <a:solidFill>
                  <a:srgbClr val="1369B3"/>
                </a:solidFill>
                <a:latin typeface="微软雅黑" panose="020B0503020204020204" pitchFamily="34" charset="-122"/>
                <a:ea typeface="微软雅黑" panose="020B0503020204020204" pitchFamily="34" charset="-122"/>
                <a:cs typeface="+mn-ea"/>
              </a:rPr>
              <a:t>私有的静态属性</a:t>
            </a:r>
            <a:r>
              <a:rPr lang="en-US" altLang="zh-CN" sz="2000" dirty="0">
                <a:solidFill>
                  <a:srgbClr val="1369B3"/>
                </a:solidFill>
                <a:latin typeface="微软雅黑" panose="020B0503020204020204" pitchFamily="34" charset="-122"/>
                <a:ea typeface="微软雅黑" panose="020B0503020204020204" pitchFamily="34" charset="-122"/>
                <a:cs typeface="+mn-ea"/>
              </a:rPr>
              <a:t>$instance</a:t>
            </a:r>
            <a:r>
              <a:rPr lang="zh-CN" altLang="en-US" sz="2000" dirty="0">
                <a:solidFill>
                  <a:srgbClr val="595959"/>
                </a:solidFill>
                <a:latin typeface="微软雅黑" panose="020B0503020204020204" pitchFamily="34" charset="-122"/>
                <a:ea typeface="微软雅黑" panose="020B0503020204020204" pitchFamily="34" charset="-122"/>
                <a:cs typeface="+mn-ea"/>
              </a:rPr>
              <a:t>保存</a:t>
            </a:r>
            <a:r>
              <a:rPr lang="en-US" altLang="zh-CN" sz="2000" dirty="0">
                <a:solidFill>
                  <a:srgbClr val="595959"/>
                </a:solidFill>
                <a:latin typeface="微软雅黑" panose="020B0503020204020204" pitchFamily="34" charset="-122"/>
                <a:ea typeface="微软雅黑" panose="020B0503020204020204" pitchFamily="34" charset="-122"/>
                <a:cs typeface="+mn-ea"/>
              </a:rPr>
              <a:t>DB</a:t>
            </a:r>
            <a:r>
              <a:rPr lang="zh-CN" altLang="en-US" sz="2000" dirty="0">
                <a:solidFill>
                  <a:srgbClr val="595959"/>
                </a:solidFill>
                <a:latin typeface="微软雅黑" panose="020B0503020204020204" pitchFamily="34" charset="-122"/>
                <a:ea typeface="微软雅黑" panose="020B0503020204020204" pitchFamily="34" charset="-122"/>
                <a:cs typeface="+mn-ea"/>
              </a:rPr>
              <a:t>类的对象</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2</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）为了</a:t>
            </a:r>
            <a:r>
              <a:rPr lang="zh-CN" altLang="en-US" sz="2000" dirty="0">
                <a:solidFill>
                  <a:srgbClr val="595959"/>
                </a:solidFill>
                <a:latin typeface="微软雅黑" panose="020B0503020204020204" pitchFamily="34" charset="-122"/>
                <a:ea typeface="微软雅黑" panose="020B0503020204020204" pitchFamily="34" charset="-122"/>
                <a:cs typeface="+mn-ea"/>
              </a:rPr>
              <a:t>防止在类外创建多个</a:t>
            </a:r>
            <a:r>
              <a:rPr lang="en-US" altLang="zh-CN" sz="2000" dirty="0">
                <a:solidFill>
                  <a:srgbClr val="595959"/>
                </a:solidFill>
                <a:latin typeface="微软雅黑" panose="020B0503020204020204" pitchFamily="34" charset="-122"/>
                <a:ea typeface="微软雅黑" panose="020B0503020204020204" pitchFamily="34" charset="-122"/>
                <a:cs typeface="+mn-ea"/>
              </a:rPr>
              <a:t>DB</a:t>
            </a:r>
            <a:r>
              <a:rPr lang="zh-CN" altLang="en-US" sz="2000" dirty="0">
                <a:solidFill>
                  <a:srgbClr val="595959"/>
                </a:solidFill>
                <a:latin typeface="微软雅黑" panose="020B0503020204020204" pitchFamily="34" charset="-122"/>
                <a:ea typeface="微软雅黑" panose="020B0503020204020204" pitchFamily="34" charset="-122"/>
                <a:cs typeface="+mn-ea"/>
              </a:rPr>
              <a:t>类对象，将构造方法和克隆</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方法都</a:t>
            </a:r>
            <a:r>
              <a:rPr lang="zh-CN" altLang="en-US" sz="2000" dirty="0">
                <a:solidFill>
                  <a:srgbClr val="595959"/>
                </a:solidFill>
                <a:latin typeface="微软雅黑" panose="020B0503020204020204" pitchFamily="34" charset="-122"/>
                <a:ea typeface="微软雅黑" panose="020B0503020204020204" pitchFamily="34" charset="-122"/>
                <a:cs typeface="+mn-ea"/>
              </a:rPr>
              <a:t>设置为</a:t>
            </a:r>
            <a:r>
              <a:rPr lang="zh-CN" altLang="en-US" sz="2000" dirty="0">
                <a:solidFill>
                  <a:srgbClr val="1369B3"/>
                </a:solidFill>
                <a:latin typeface="微软雅黑" panose="020B0503020204020204" pitchFamily="34" charset="-122"/>
                <a:ea typeface="微软雅黑" panose="020B0503020204020204" pitchFamily="34" charset="-122"/>
                <a:cs typeface="+mn-ea"/>
              </a:rPr>
              <a:t>私有的</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endParaRPr lang="en-US" altLang="zh-CN" sz="2000" dirty="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3</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）定义</a:t>
            </a:r>
            <a:r>
              <a:rPr lang="en-US" altLang="zh-CN" sz="2000" dirty="0" err="1">
                <a:solidFill>
                  <a:srgbClr val="1369B3"/>
                </a:solidFill>
                <a:latin typeface="微软雅黑" panose="020B0503020204020204" pitchFamily="34" charset="-122"/>
                <a:ea typeface="微软雅黑" panose="020B0503020204020204" pitchFamily="34" charset="-122"/>
                <a:cs typeface="+mn-ea"/>
              </a:rPr>
              <a:t>getInstance</a:t>
            </a:r>
            <a:r>
              <a:rPr lang="en-US" altLang="zh-CN" sz="2000" dirty="0">
                <a:solidFill>
                  <a:srgbClr val="1369B3"/>
                </a:solidFill>
                <a:latin typeface="微软雅黑" panose="020B0503020204020204" pitchFamily="34" charset="-122"/>
                <a:ea typeface="微软雅黑" panose="020B0503020204020204" pitchFamily="34" charset="-122"/>
                <a:cs typeface="+mn-ea"/>
              </a:rPr>
              <a:t>()</a:t>
            </a:r>
            <a:r>
              <a:rPr lang="zh-CN" altLang="en-US" sz="2000" dirty="0">
                <a:solidFill>
                  <a:srgbClr val="1369B3"/>
                </a:solidFill>
                <a:latin typeface="微软雅黑" panose="020B0503020204020204" pitchFamily="34" charset="-122"/>
                <a:ea typeface="微软雅黑" panose="020B0503020204020204" pitchFamily="34" charset="-122"/>
                <a:cs typeface="+mn-ea"/>
              </a:rPr>
              <a:t>静态</a:t>
            </a:r>
            <a:r>
              <a:rPr lang="zh-CN" altLang="en-US" sz="2000" dirty="0" smtClean="0">
                <a:solidFill>
                  <a:srgbClr val="1369B3"/>
                </a:solidFill>
                <a:latin typeface="微软雅黑" panose="020B0503020204020204" pitchFamily="34" charset="-122"/>
                <a:ea typeface="微软雅黑" panose="020B0503020204020204" pitchFamily="34" charset="-122"/>
                <a:cs typeface="+mn-ea"/>
              </a:rPr>
              <a:t>方法</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，用于通过</a:t>
            </a:r>
            <a:r>
              <a:rPr lang="zh-CN" altLang="en-US" sz="2000" dirty="0">
                <a:solidFill>
                  <a:srgbClr val="595959"/>
                </a:solidFill>
                <a:latin typeface="微软雅黑" panose="020B0503020204020204" pitchFamily="34" charset="-122"/>
                <a:ea typeface="微软雅黑" panose="020B0503020204020204" pitchFamily="34" charset="-122"/>
                <a:cs typeface="+mn-ea"/>
              </a:rPr>
              <a:t>类</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名调用静态方法创建对象。</a:t>
            </a:r>
            <a:endParaRPr lang="en-US" altLang="zh-CN" sz="2000" dirty="0" smtClean="0">
              <a:solidFill>
                <a:srgbClr val="595959"/>
              </a:solidFill>
              <a:latin typeface="微软雅黑" panose="020B0503020204020204" pitchFamily="34" charset="-122"/>
              <a:ea typeface="微软雅黑" panose="020B0503020204020204" pitchFamily="34" charset="-122"/>
              <a:cs typeface="+mn-ea"/>
            </a:endParaRPr>
          </a:p>
          <a:p>
            <a:pPr>
              <a:lnSpc>
                <a:spcPct val="150000"/>
              </a:lnSpc>
            </a:pPr>
            <a:r>
              <a:rPr lang="zh-CN" altLang="en-US" sz="2000" dirty="0" smtClean="0">
                <a:solidFill>
                  <a:srgbClr val="595959"/>
                </a:solidFill>
                <a:latin typeface="微软雅黑" panose="020B0503020204020204" pitchFamily="34" charset="-122"/>
                <a:ea typeface="微软雅黑" panose="020B0503020204020204" pitchFamily="34" charset="-122"/>
                <a:cs typeface="+mn-ea"/>
              </a:rPr>
              <a:t>（</a:t>
            </a:r>
            <a:r>
              <a:rPr lang="en-US" altLang="zh-CN" sz="2000" dirty="0" smtClean="0">
                <a:solidFill>
                  <a:srgbClr val="595959"/>
                </a:solidFill>
                <a:latin typeface="微软雅黑" panose="020B0503020204020204" pitchFamily="34" charset="-122"/>
                <a:ea typeface="微软雅黑" panose="020B0503020204020204" pitchFamily="34" charset="-122"/>
                <a:cs typeface="+mn-ea"/>
              </a:rPr>
              <a:t>4</a:t>
            </a:r>
            <a:r>
              <a:rPr lang="zh-CN" altLang="en-US" sz="2000" dirty="0" smtClean="0">
                <a:solidFill>
                  <a:srgbClr val="595959"/>
                </a:solidFill>
                <a:latin typeface="微软雅黑" panose="020B0503020204020204" pitchFamily="34" charset="-122"/>
                <a:ea typeface="微软雅黑" panose="020B0503020204020204" pitchFamily="34" charset="-122"/>
                <a:cs typeface="+mn-ea"/>
              </a:rPr>
              <a:t>）判断</a:t>
            </a:r>
            <a:r>
              <a:rPr lang="en-US" altLang="zh-CN" sz="2000" dirty="0">
                <a:solidFill>
                  <a:srgbClr val="1369B3"/>
                </a:solidFill>
                <a:latin typeface="微软雅黑" panose="020B0503020204020204" pitchFamily="34" charset="-122"/>
                <a:ea typeface="微软雅黑" panose="020B0503020204020204" pitchFamily="34" charset="-122"/>
                <a:cs typeface="+mn-ea"/>
              </a:rPr>
              <a:t>$instance</a:t>
            </a:r>
            <a:r>
              <a:rPr lang="zh-CN" altLang="en-US" sz="2000" dirty="0">
                <a:solidFill>
                  <a:srgbClr val="595959"/>
                </a:solidFill>
                <a:latin typeface="微软雅黑" panose="020B0503020204020204" pitchFamily="34" charset="-122"/>
                <a:ea typeface="微软雅黑" panose="020B0503020204020204" pitchFamily="34" charset="-122"/>
                <a:cs typeface="+mn-ea"/>
              </a:rPr>
              <a:t>是否为空，若为空则创建</a:t>
            </a:r>
            <a:r>
              <a:rPr lang="en-US" altLang="zh-CN" sz="2000" dirty="0">
                <a:solidFill>
                  <a:srgbClr val="595959"/>
                </a:solidFill>
                <a:latin typeface="微软雅黑" panose="020B0503020204020204" pitchFamily="34" charset="-122"/>
                <a:ea typeface="微软雅黑" panose="020B0503020204020204" pitchFamily="34" charset="-122"/>
                <a:cs typeface="+mn-ea"/>
              </a:rPr>
              <a:t>DB</a:t>
            </a:r>
            <a:r>
              <a:rPr lang="zh-CN" altLang="en-US" sz="2000" dirty="0">
                <a:solidFill>
                  <a:srgbClr val="595959"/>
                </a:solidFill>
                <a:latin typeface="微软雅黑" panose="020B0503020204020204" pitchFamily="34" charset="-122"/>
                <a:ea typeface="微软雅黑" panose="020B0503020204020204" pitchFamily="34" charset="-122"/>
                <a:cs typeface="+mn-ea"/>
              </a:rPr>
              <a:t>类对象，若不为空则直接返回该对象。</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4914896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10705</TotalTime>
  <Words>6357</Words>
  <Application>Microsoft Office PowerPoint</Application>
  <PresentationFormat>自定义</PresentationFormat>
  <Paragraphs>838</Paragraphs>
  <Slides>112</Slides>
  <Notes>111</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112</vt:i4>
      </vt:variant>
    </vt:vector>
  </HeadingPairs>
  <TitlesOfParts>
    <vt:vector size="124" baseType="lpstr">
      <vt:lpstr>Source Han Sans K Bold</vt:lpstr>
      <vt:lpstr>思源黑体 CN Medium</vt:lpstr>
      <vt:lpstr>思源黑体 CN Regular</vt:lpstr>
      <vt:lpstr>宋体</vt:lpstr>
      <vt:lpstr>微软雅黑</vt:lpstr>
      <vt:lpstr>字魂105号-简雅黑</vt:lpstr>
      <vt:lpstr>字魂58号-创中黑</vt:lpstr>
      <vt:lpstr>Arial</vt:lpstr>
      <vt:lpstr>Calibri</vt:lpstr>
      <vt:lpstr>webwppDefTheme</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LiJing</cp:lastModifiedBy>
  <cp:revision>3507</cp:revision>
  <dcterms:created xsi:type="dcterms:W3CDTF">2020-11-09T06:56:00Z</dcterms:created>
  <dcterms:modified xsi:type="dcterms:W3CDTF">2023-06-01T12:47:58Z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