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7.xml" ContentType="application/vnd.openxmlformats-officedocument.presentationml.tags+xml"/>
  <Override PartName="/ppt/notesSlides/notesSlide36.xml" ContentType="application/vnd.openxmlformats-officedocument.presentationml.notesSlide+xml"/>
  <Override PartName="/ppt/tags/tag8.xml" ContentType="application/vnd.openxmlformats-officedocument.presentationml.tags+xml"/>
  <Override PartName="/ppt/notesSlides/notesSlide37.xml" ContentType="application/vnd.openxmlformats-officedocument.presentationml.notesSlide+xml"/>
  <Override PartName="/ppt/tags/tag9.xml" ContentType="application/vnd.openxmlformats-officedocument.presentationml.tags+xml"/>
  <Override PartName="/ppt/notesSlides/notesSlide38.xml" ContentType="application/vnd.openxmlformats-officedocument.presentationml.notesSlide+xml"/>
  <Override PartName="/ppt/tags/tag10.xml" ContentType="application/vnd.openxmlformats-officedocument.presentationml.tags+xml"/>
  <Override PartName="/ppt/notesSlides/notesSlide39.xml" ContentType="application/vnd.openxmlformats-officedocument.presentationml.notesSlide+xml"/>
  <Override PartName="/ppt/tags/tag11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2.xml" ContentType="application/vnd.openxmlformats-officedocument.presentationml.tags+xml"/>
  <Override PartName="/ppt/notesSlides/notesSlide44.xml" ContentType="application/vnd.openxmlformats-officedocument.presentationml.notesSlide+xml"/>
  <Override PartName="/ppt/tags/tag13.xml" ContentType="application/vnd.openxmlformats-officedocument.presentationml.tags+xml"/>
  <Override PartName="/ppt/notesSlides/notesSlide45.xml" ContentType="application/vnd.openxmlformats-officedocument.presentationml.notesSlide+xml"/>
  <Override PartName="/ppt/tags/tag14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tags/tag15.xml" ContentType="application/vnd.openxmlformats-officedocument.presentationml.tags+xml"/>
  <Override PartName="/ppt/notesSlides/notesSlide69.xml" ContentType="application/vnd.openxmlformats-officedocument.presentationml.notesSlide+xml"/>
  <Override PartName="/ppt/tags/tag16.xml" ContentType="application/vnd.openxmlformats-officedocument.presentationml.tags+xml"/>
  <Override PartName="/ppt/notesSlides/notesSlide70.xml" ContentType="application/vnd.openxmlformats-officedocument.presentationml.notesSlide+xml"/>
  <Override PartName="/ppt/tags/tag17.xml" ContentType="application/vnd.openxmlformats-officedocument.presentationml.tags+xml"/>
  <Override PartName="/ppt/notesSlides/notesSlide71.xml" ContentType="application/vnd.openxmlformats-officedocument.presentationml.notesSlide+xml"/>
  <Override PartName="/ppt/tags/tag18.xml" ContentType="application/vnd.openxmlformats-officedocument.presentationml.tags+xml"/>
  <Override PartName="/ppt/notesSlides/notesSlide72.xml" ContentType="application/vnd.openxmlformats-officedocument.presentationml.notesSlide+xml"/>
  <Override PartName="/ppt/tags/tag19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82"/>
  </p:notesMasterIdLst>
  <p:handoutMasterIdLst>
    <p:handoutMasterId r:id="rId83"/>
  </p:handoutMasterIdLst>
  <p:sldIdLst>
    <p:sldId id="325" r:id="rId3"/>
    <p:sldId id="1249" r:id="rId4"/>
    <p:sldId id="1502" r:id="rId5"/>
    <p:sldId id="328" r:id="rId6"/>
    <p:sldId id="887" r:id="rId7"/>
    <p:sldId id="1437" r:id="rId8"/>
    <p:sldId id="309" r:id="rId9"/>
    <p:sldId id="1059" r:id="rId10"/>
    <p:sldId id="1465" r:id="rId11"/>
    <p:sldId id="1530" r:id="rId12"/>
    <p:sldId id="1523" r:id="rId13"/>
    <p:sldId id="1503" r:id="rId14"/>
    <p:sldId id="1531" r:id="rId15"/>
    <p:sldId id="1562" r:id="rId16"/>
    <p:sldId id="1563" r:id="rId17"/>
    <p:sldId id="1533" r:id="rId18"/>
    <p:sldId id="1534" r:id="rId19"/>
    <p:sldId id="1564" r:id="rId20"/>
    <p:sldId id="1505" r:id="rId21"/>
    <p:sldId id="1506" r:id="rId22"/>
    <p:sldId id="1565" r:id="rId23"/>
    <p:sldId id="1566" r:id="rId24"/>
    <p:sldId id="1568" r:id="rId25"/>
    <p:sldId id="1535" r:id="rId26"/>
    <p:sldId id="1524" r:id="rId27"/>
    <p:sldId id="1507" r:id="rId28"/>
    <p:sldId id="1508" r:id="rId29"/>
    <p:sldId id="1569" r:id="rId30"/>
    <p:sldId id="1538" r:id="rId31"/>
    <p:sldId id="1509" r:id="rId32"/>
    <p:sldId id="1510" r:id="rId33"/>
    <p:sldId id="1539" r:id="rId34"/>
    <p:sldId id="1540" r:id="rId35"/>
    <p:sldId id="1541" r:id="rId36"/>
    <p:sldId id="1511" r:id="rId37"/>
    <p:sldId id="1542" r:id="rId38"/>
    <p:sldId id="1570" r:id="rId39"/>
    <p:sldId id="1543" r:id="rId40"/>
    <p:sldId id="1544" r:id="rId41"/>
    <p:sldId id="1545" r:id="rId42"/>
    <p:sldId id="1251" r:id="rId43"/>
    <p:sldId id="1252" r:id="rId44"/>
    <p:sldId id="1469" r:id="rId45"/>
    <p:sldId id="1571" r:id="rId46"/>
    <p:sldId id="1546" r:id="rId47"/>
    <p:sldId id="1547" r:id="rId48"/>
    <p:sldId id="1525" r:id="rId49"/>
    <p:sldId id="1513" r:id="rId50"/>
    <p:sldId id="1514" r:id="rId51"/>
    <p:sldId id="1572" r:id="rId52"/>
    <p:sldId id="1515" r:id="rId53"/>
    <p:sldId id="1516" r:id="rId54"/>
    <p:sldId id="1517" r:id="rId55"/>
    <p:sldId id="1518" r:id="rId56"/>
    <p:sldId id="1573" r:id="rId57"/>
    <p:sldId id="1549" r:id="rId58"/>
    <p:sldId id="1526" r:id="rId59"/>
    <p:sldId id="1527" r:id="rId60"/>
    <p:sldId id="1550" r:id="rId61"/>
    <p:sldId id="1528" r:id="rId62"/>
    <p:sldId id="1529" r:id="rId63"/>
    <p:sldId id="1574" r:id="rId64"/>
    <p:sldId id="1551" r:id="rId65"/>
    <p:sldId id="1253" r:id="rId66"/>
    <p:sldId id="1487" r:id="rId67"/>
    <p:sldId id="1445" r:id="rId68"/>
    <p:sldId id="1552" r:id="rId69"/>
    <p:sldId id="1519" r:id="rId70"/>
    <p:sldId id="1553" r:id="rId71"/>
    <p:sldId id="1575" r:id="rId72"/>
    <p:sldId id="1554" r:id="rId73"/>
    <p:sldId id="1555" r:id="rId74"/>
    <p:sldId id="1557" r:id="rId75"/>
    <p:sldId id="1521" r:id="rId76"/>
    <p:sldId id="1558" r:id="rId77"/>
    <p:sldId id="1559" r:id="rId78"/>
    <p:sldId id="1560" r:id="rId79"/>
    <p:sldId id="1561" r:id="rId80"/>
    <p:sldId id="1053" r:id="rId81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3"/>
    <a:srgbClr val="1369B2"/>
    <a:srgbClr val="595959"/>
    <a:srgbClr val="FFFFFF"/>
    <a:srgbClr val="F2F2F2"/>
    <a:srgbClr val="EBAD13"/>
    <a:srgbClr val="BBBBBB"/>
    <a:srgbClr val="FAFAFA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4" autoAdjust="0"/>
    <p:restoredTop sz="89369" autoAdjust="0"/>
  </p:normalViewPr>
  <p:slideViewPr>
    <p:cSldViewPr>
      <p:cViewPr varScale="1">
        <p:scale>
          <a:sx n="87" d="100"/>
          <a:sy n="87" d="100"/>
        </p:scale>
        <p:origin x="151" y="29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8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8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3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81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14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46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50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8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2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31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22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70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98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85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21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00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29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5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92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03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81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9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95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51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32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79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319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00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0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015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206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531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19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26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07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557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08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62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9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456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734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093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872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139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887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93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70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921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6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332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813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466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363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685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69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000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88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143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604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2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3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552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819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465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943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480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669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255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9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4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637706"/>
            <a:ext cx="7946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4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7</a:t>
            </a:r>
            <a:r>
              <a:rPr lang="zh-CN" altLang="en-US" sz="4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</a:t>
            </a:r>
            <a:r>
              <a:rPr lang="en-US" altLang="zh-CN" sz="4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PHP</a:t>
            </a:r>
            <a:r>
              <a:rPr lang="zh-CN" altLang="en-US" sz="4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操作</a:t>
            </a:r>
            <a:r>
              <a:rPr lang="en-US" altLang="zh-CN" sz="4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MySQL</a:t>
            </a:r>
            <a:r>
              <a:rPr lang="zh-CN" altLang="en-US" sz="4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数据库</a:t>
            </a:r>
            <a:endParaRPr lang="en-US" altLang="zh-CN" sz="4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87837"/>
              </p:ext>
            </p:extLst>
          </p:nvPr>
        </p:nvGraphicFramePr>
        <p:xfrm>
          <a:off x="838622" y="1341562"/>
          <a:ext cx="3775981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Visio" r:id="rId4" imgW="3005229" imgH="3323160" progId="Visio.Drawing.11">
                  <p:embed/>
                </p:oleObj>
              </mc:Choice>
              <mc:Fallback>
                <p:oleObj name="Visio" r:id="rId4" imgW="3005229" imgH="33231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1341562"/>
                        <a:ext cx="3775981" cy="41764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799062" y="1845618"/>
            <a:ext cx="6768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Management System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）负责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管理数据库，保证数据的完整性、安全性和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是访问数据库的软件，如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可以从数据库中获取数据，或者将用户输入的数据保存到数据库。</a:t>
            </a:r>
          </a:p>
        </p:txBody>
      </p:sp>
      <p:sp>
        <p:nvSpPr>
          <p:cNvPr id="6" name="矩形 5"/>
          <p:cNvSpPr/>
          <p:nvPr/>
        </p:nvSpPr>
        <p:spPr>
          <a:xfrm>
            <a:off x="1568190" y="5378442"/>
            <a:ext cx="6092825" cy="4996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的工作方式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的安装和登录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47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的安装方法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，能够在不同的开发环境中安装和配置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5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8704" y="1783792"/>
            <a:ext cx="10533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的官方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网站下载软件，本课程基于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5.7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社区版。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050" name="图片 10" descr="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46" y="2493690"/>
            <a:ext cx="5832648" cy="30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4886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8704" y="1783792"/>
            <a:ext cx="10533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压缩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mysql-5.7.24-win32.zip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压保存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:\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web\mysql5.7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</a:p>
        </p:txBody>
      </p:sp>
      <p:pic>
        <p:nvPicPr>
          <p:cNvPr id="6" name="图片 11" descr="sdf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8" y="2421682"/>
            <a:ext cx="32043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0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2570" y="1783792"/>
            <a:ext cx="10533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身份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 </a:t>
            </a: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cmd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，输入以下命令开始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000" y="2515697"/>
            <a:ext cx="4898454" cy="110121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1459" y="2560418"/>
            <a:ext cx="4199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cd C:\web\mysql5.7\bin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-install mysql5.7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7547" y="3765293"/>
            <a:ext cx="7560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mysqld.exe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-install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表示安装，后面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mysql5.7 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3216" y="5003116"/>
            <a:ext cx="9073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卸载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，可以用如下命令卸载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0000" y="5601856"/>
            <a:ext cx="4898454" cy="60706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1459" y="5646577"/>
            <a:ext cx="419933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-remove mysql5.7</a:t>
            </a:r>
          </a:p>
        </p:txBody>
      </p:sp>
    </p:spTree>
    <p:extLst>
      <p:ext uri="{BB962C8B-B14F-4D97-AF65-F5344CB8AC3E}">
        <p14:creationId xmlns:p14="http://schemas.microsoft.com/office/powerpoint/2010/main" val="13531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09448" y="2498423"/>
            <a:ext cx="558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basedir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的安装目录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datadir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数据库文件的保存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port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服务的端口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端口号为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3306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9830" y="1664421"/>
            <a:ext cx="102170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:\web\mysql5.7\my.ini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，配置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2678" y="2497666"/>
            <a:ext cx="4322390" cy="192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56105" y="2542388"/>
            <a:ext cx="419933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indent="228600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basedir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=C:/web/mysql5.7</a:t>
            </a:r>
          </a:p>
          <a:p>
            <a:pPr indent="228600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datadir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=C:/web/mysql5.7/data</a:t>
            </a:r>
          </a:p>
          <a:p>
            <a:pPr indent="2286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port=3306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918366" y="5106460"/>
            <a:ext cx="8813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在没有上述配置的情况下，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也可以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自动检测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安装目录、数据库文件的保存目录，并使用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3306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5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315023" y="5061873"/>
            <a:ext cx="9848791" cy="9949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流程图: 资料带 15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16035" y="4746420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4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713307"/>
            <a:ext cx="9818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）创建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my.ini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，需要初始化数据库。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4885" y="3159055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--initialize”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初始化数据库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-insecure”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忽略安全性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9525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省略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insecure”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将自动为默认用户“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root”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生成一个随机的复杂密码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9525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加上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-insecure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时，“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root”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用户的密码为空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8238" y="2383911"/>
            <a:ext cx="4322390" cy="64429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31665" y="2428633"/>
            <a:ext cx="419933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--initialize-insecure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918366" y="5301557"/>
            <a:ext cx="676912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自动生成的密码输入比较麻烦，因此这里选择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忽略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安全性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315023" y="5230594"/>
            <a:ext cx="7372471" cy="706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流程图: 资料带 14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16035" y="4915141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6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4223" y="1756959"/>
            <a:ext cx="1033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管理员身份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运行命令行工具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，启动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停止名为 </a:t>
            </a: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5.7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的服务。 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2175" y="2606318"/>
            <a:ext cx="5285280" cy="111789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5601" y="2651040"/>
            <a:ext cx="5215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net start mysql5.7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</a:p>
          <a:p>
            <a:pPr indent="2286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net stop mysql5.7      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停止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918366" y="4420764"/>
            <a:ext cx="8569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正确启动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服务后，本机就是一台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地址和端口号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3306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即可访问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服务。</a:t>
            </a: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315023" y="4349801"/>
            <a:ext cx="9244679" cy="10670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16035" y="4034348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8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的登录方法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，能够在命令行中完成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的登录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0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056782" y="2278645"/>
            <a:ext cx="10081120" cy="688075"/>
            <a:chOff x="978872" y="1800500"/>
            <a:chExt cx="5673758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673758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能够描述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的工作方式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56782" y="3304258"/>
            <a:ext cx="10081120" cy="685959"/>
            <a:chOff x="978872" y="2570437"/>
            <a:chExt cx="5644989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644989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的安装和登录方法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，能够在不同的开发环境中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安装和配置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9404" y="4325893"/>
            <a:ext cx="10058500" cy="688077"/>
            <a:chOff x="978872" y="3338787"/>
            <a:chExt cx="5638908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638908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tabLst>
                  <a:tab pos="2071688" algn="l"/>
                </a:tabLst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的使用方法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，能够操作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889620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615718" y="2282388"/>
            <a:ext cx="5511936" cy="2587570"/>
            <a:chOff x="3403597" y="2407401"/>
            <a:chExt cx="5241836" cy="2070804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989113" y="821885"/>
              <a:ext cx="2070804" cy="5241836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028583" y="2676846"/>
            <a:ext cx="4793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命令行工具，可以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对数据库进行操作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1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598" y="3555383"/>
            <a:ext cx="9480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运行当前目录（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C:\web\mysql5.7\bin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）下的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mysql.exe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用户的身份登录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54790" y="1213497"/>
            <a:ext cx="8640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命令提示符窗口，输入如下命令启动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命令行工具并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0752" y="2150853"/>
            <a:ext cx="5285280" cy="111789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4178" y="2213159"/>
            <a:ext cx="5215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cd C:\web\mysql5.7\bin</a:t>
            </a:r>
          </a:p>
          <a:p>
            <a:pPr indent="228600">
              <a:lnSpc>
                <a:spcPct val="150000"/>
              </a:lnSpc>
            </a:pP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-u root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3078950" y="5238677"/>
            <a:ext cx="51849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-u”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之间的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空格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可以省略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2475607" y="5167715"/>
            <a:ext cx="5428255" cy="700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2276619" y="4852261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0630" y="1413570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登录成功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效果如</a:t>
            </a:r>
            <a:r>
              <a:rPr lang="zh-CN" altLang="en-US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pic>
        <p:nvPicPr>
          <p:cNvPr id="16" name="图片 12" descr="sadad 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74" y="2277666"/>
            <a:ext cx="679708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4790" y="1213497"/>
            <a:ext cx="8640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保证数据库的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安全性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，需要为登录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服务器的用户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设置密码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7772" y="2353359"/>
            <a:ext cx="8035014" cy="67798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61198" y="2415665"/>
            <a:ext cx="74615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 USER 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root'@'localhost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 IDENTIFIED BY '123456';</a:t>
            </a:r>
          </a:p>
        </p:txBody>
      </p:sp>
      <p:sp>
        <p:nvSpPr>
          <p:cNvPr id="5" name="矩形 4"/>
          <p:cNvSpPr/>
          <p:nvPr/>
        </p:nvSpPr>
        <p:spPr>
          <a:xfrm>
            <a:off x="1989827" y="3314143"/>
            <a:ext cx="92170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上述命令表示为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主机中的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设置密码，密码为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384357" y="4860608"/>
            <a:ext cx="784079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当设置密码后，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退出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重新登录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时就需要输入刚才设置的密码。</a:t>
            </a: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781014" y="4789646"/>
            <a:ext cx="8228111" cy="700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582026" y="4474192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78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4790" y="1213497"/>
            <a:ext cx="8640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有密码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身份登录时，需要使用的命令如下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06038" y="2321627"/>
            <a:ext cx="4320480" cy="67798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7734" y="2384538"/>
            <a:ext cx="355476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252472" y="3585722"/>
            <a:ext cx="784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在登录时不希望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显示明文密码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后面的密码，然后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按“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Enter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输入密码，并且在输入时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不会回显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649129" y="3514760"/>
            <a:ext cx="8444135" cy="1106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流程图: 资料带 16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450141" y="319930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56462" y="5194240"/>
            <a:ext cx="8640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若想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退出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，在命令行中输入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quit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命令即可。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63062" y="5104848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1052174" y="5240587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78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559" y="3706568"/>
            <a:ext cx="589586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，能够对数据库进行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选择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4931315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数据库操作</a:t>
            </a:r>
          </a:p>
        </p:txBody>
      </p:sp>
      <p:pic>
        <p:nvPicPr>
          <p:cNvPr id="6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889620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615718" y="2282388"/>
            <a:ext cx="5943984" cy="2587570"/>
            <a:chOff x="3403597" y="2407401"/>
            <a:chExt cx="5652712" cy="2070804"/>
          </a:xfrm>
        </p:grpSpPr>
        <p:sp>
          <p:nvSpPr>
            <p:cNvPr id="8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5194551" y="616447"/>
              <a:ext cx="2070804" cy="5652712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028583" y="2676846"/>
            <a:ext cx="5099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服务器中，可以创建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多个数据库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，在数据库中可以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，在数据表中可以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</a:p>
        </p:txBody>
      </p:sp>
    </p:spTree>
    <p:extLst>
      <p:ext uri="{BB962C8B-B14F-4D97-AF65-F5344CB8AC3E}">
        <p14:creationId xmlns:p14="http://schemas.microsoft.com/office/powerpoint/2010/main" val="11889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982638" y="1207419"/>
            <a:ext cx="104411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操作数据库主要包括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查看数据库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选择数据库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64612"/>
              </p:ext>
            </p:extLst>
          </p:nvPr>
        </p:nvGraphicFramePr>
        <p:xfrm>
          <a:off x="1846734" y="2141383"/>
          <a:ext cx="8424936" cy="294459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07040321"/>
                    </a:ext>
                  </a:extLst>
                </a:gridCol>
              </a:tblGrid>
              <a:tr h="588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DATABASES;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服务器中已有的数据库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3890"/>
                  </a:ext>
                </a:extLst>
              </a:tr>
              <a:tr h="588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 DATABASE `mydb`;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创建一个名称为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mydb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0932"/>
                  </a:ext>
                </a:extLst>
              </a:tr>
              <a:tr h="588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 `mydb`;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选择名称为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mydb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的数据库进行操作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9356"/>
                  </a:ext>
                </a:extLst>
              </a:tr>
              <a:tr h="588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 DATABASE `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mydb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`;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删除名称为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mydb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2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838622" y="1125538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指定数据库时，为了防止创建的数据库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已存在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或删除的数据库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致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程序报错，可以在操作的数据库名称前添加“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NOT EXISTS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”或“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EXISTS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 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983" y="2565698"/>
            <a:ext cx="7786884" cy="109058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0819" y="2611025"/>
            <a:ext cx="7264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DATABASE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IF NOT EXISTS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`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`;        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创建数据库</a:t>
            </a:r>
          </a:p>
          <a:p>
            <a:pPr indent="2286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DATABASE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EXISTS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`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`;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818370" y="4738712"/>
            <a:ext cx="10081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避免用户自定义的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系统命令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冲突，最好使用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反引号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包裹这些名称。反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引号（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）与单引号（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）是两个不同的键，不要混淆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622" y="4226314"/>
            <a:ext cx="1044116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056782" y="2278645"/>
            <a:ext cx="10081120" cy="688075"/>
            <a:chOff x="978872" y="1800500"/>
            <a:chExt cx="5673758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673758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中的数据库扩展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，能够说出每个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数据库扩展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的特点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56782" y="3304258"/>
            <a:ext cx="10081120" cy="685959"/>
            <a:chOff x="978872" y="2570437"/>
            <a:chExt cx="5644989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644989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MySQLi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扩展的使用方法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，能够利用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MySQLi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扩展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操作数据库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9404" y="4325893"/>
            <a:ext cx="10058500" cy="688077"/>
            <a:chOff x="978872" y="3338787"/>
            <a:chExt cx="5638908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638908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实现预处理操作的方法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，能够在程序中实现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预处理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069" y="3717826"/>
            <a:ext cx="6036576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，能够完成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重命名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以及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4922519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354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984861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数据库中，所有的数据都存储在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中，数据表是数据库最基本的数据对象。若要使用数据表，需要先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语句如下。</a:t>
            </a:r>
          </a:p>
        </p:txBody>
      </p:sp>
      <p:sp>
        <p:nvSpPr>
          <p:cNvPr id="5" name="矩形 4"/>
          <p:cNvSpPr/>
          <p:nvPr/>
        </p:nvSpPr>
        <p:spPr>
          <a:xfrm>
            <a:off x="1558702" y="2165037"/>
            <a:ext cx="8907735" cy="251694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9914" y="2280701"/>
            <a:ext cx="8744907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IF NOT EXISTS `student` (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`id` INT UNSIGNED PRIMARY KEY AUTO_INCREMENT COMMENT '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`name` VARCHAR(32) NOT NULL COMMENT '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`gender` ENUM('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 DEFAULT '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NOT NULL COMMENT '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性别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DEFAULT CHARSET=utf8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1195" y="4778495"/>
            <a:ext cx="75423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”用于创建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的表名为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，字段名分别为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gender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描述信息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为字段的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24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903510" y="1039290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关于字段的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如表所示。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85823"/>
              </p:ext>
            </p:extLst>
          </p:nvPr>
        </p:nvGraphicFramePr>
        <p:xfrm>
          <a:off x="1005676" y="1575170"/>
          <a:ext cx="9937104" cy="4797947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009123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927981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常规整数，有符号取值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sz="1600" kern="100" baseline="300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sz="1600" kern="100" baseline="300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，无符号取值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0~2</a:t>
                      </a:r>
                      <a:r>
                        <a:rPr lang="en-US" sz="1600" kern="100" baseline="300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9372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VARCHAR(32)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设置可变长度的字符串，最多保存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2089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ENUM('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','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枚举类型，从设置的列表中指定字段的值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96752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UNSIGNED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设置字段数据类型是无符号的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29433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设置主键，唯一标识表中的某一条记录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30694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AUTO_INCREMENT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表示自动增长，每增加一条记录，该字段会自动加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73510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NULL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表示该字段不允许出现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3890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设置字段的默认值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0932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 CHARSET=utf8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设置该表的默认字符编码为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utf8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9356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设置注释内容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2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6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979297" y="1020033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对于一个创建好的数据表，可以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查看数据表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查看表结构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修改表结构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重命名数据表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85885"/>
              </p:ext>
            </p:extLst>
          </p:nvPr>
        </p:nvGraphicFramePr>
        <p:xfrm>
          <a:off x="1414686" y="2349674"/>
          <a:ext cx="9361040" cy="338437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010137769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64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TABLES;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查看数据库中已有的表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17855"/>
                  </a:ext>
                </a:extLst>
              </a:tr>
              <a:tr h="56406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查看表结构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 `student`;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查看指定表的字段信息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88547"/>
                  </a:ext>
                </a:extLst>
              </a:tr>
              <a:tr h="564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 `student` `name`;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查看指定表的某一列信息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9372"/>
                  </a:ext>
                </a:extLst>
              </a:tr>
              <a:tr h="564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CREATE TABLE `student`\G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查看数据表的创建语句和字符编码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2089"/>
                  </a:ext>
                </a:extLst>
              </a:tr>
              <a:tr h="564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COLUMNS FROM `student`;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查看表的结构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9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979297" y="1020033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对于一个创建好的数据表，可以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查看数据表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查看表结构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修改表结构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重命名数据表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12198"/>
              </p:ext>
            </p:extLst>
          </p:nvPr>
        </p:nvGraphicFramePr>
        <p:xfrm>
          <a:off x="982637" y="2126530"/>
          <a:ext cx="10585177" cy="40324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56185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010137769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修改表结构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ALTER TABLE `student` ADD `area` VARCHAR(100);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添加字段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29433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ALTER TABLE `student` CHANGE `area` `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` CHAR(50);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修改字段名称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30694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ALTER TABLE `student` MODIFY `desc` VARCHAR(255);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修改字段类型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73510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ALTER TABLE `student` DROP `desc`;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删除指定字段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3890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ALTER TABLE `student` RENAME `stu`;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修改数据表名称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093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重命名数据表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RENAME TABLE `stu` TO `student`;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将名称为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的表重命名为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935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 TABLE IF EXISTS `student`;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删除存在的数据表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2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4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，能够完成数据的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1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694606" y="1735523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为数据表添加数据时，可以根据实际需求确定是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指定字段插入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省略字段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添加数据</a:t>
            </a:r>
          </a:p>
        </p:txBody>
      </p:sp>
      <p:sp>
        <p:nvSpPr>
          <p:cNvPr id="8" name="矩形 7"/>
          <p:cNvSpPr/>
          <p:nvPr/>
        </p:nvSpPr>
        <p:spPr>
          <a:xfrm>
            <a:off x="2473102" y="2280448"/>
            <a:ext cx="6946306" cy="284882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1868" y="2404990"/>
            <a:ext cx="63635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指定字段插入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`student` (`name`, `gender`) VALUES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('Tom',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 ('Lucy',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 ('Jimmy',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 ('Amy',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省略字段插入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`student` VALUES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(NULL, 'Elma',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 (NULL, 'Ruth',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672179" y="5414525"/>
            <a:ext cx="9015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省略字段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执行插入操作时，必须严格按照创建数据表时定义的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字段顺序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，在值列表中为字段指定相应的数据。若字段设置为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自动增长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，添加数据时可以使用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进行占位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174343" y="5317187"/>
            <a:ext cx="9762982" cy="1126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流程图: 资料带 11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869849" y="5028109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3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数据操作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查询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704" y="1629594"/>
            <a:ext cx="104507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查询数据时，不仅可以查询所有数据，还可以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指定字段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或按照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特定条件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进行查询。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6626" y="2201319"/>
            <a:ext cx="9985124" cy="402966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9441" y="2301317"/>
            <a:ext cx="97282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SELECT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 FROM `student`;	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查询表中所有数据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`name` FROM `student`;	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查询表中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字段的数据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`student` WHERE `id`=2;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的学生信息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`student` WHERE `id` IN (4,5);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的学生信息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`student` WHERE NAME LIKE '%y';	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查询名字以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结尾的学生信息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`student` ORDER BY `name` ASC;	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将查询结果按照名字升序排序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个学生开始查询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个学生的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LIMIT 1,2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表示从偏移量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开始取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条数据（偏移量从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开始计算）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`student` LIMIT 1,2;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按性别查询男女各有多少人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`gender`, COUNT(*) FROM `student` GROUP BY `gender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32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982638" y="1833999"/>
            <a:ext cx="102251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用于指定待查询的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用于指定查询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判断某个字段的值是否在指定集合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用于模糊查询，“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”表示一个或多个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用于将查询结果按照指定字段进行排序，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表示升序，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用于限定查询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用于按照指定字段进行分组查询。</a:t>
            </a:r>
            <a:endParaRPr lang="zh-CN" altLang="zh-CN" sz="20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查询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5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数据操作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修改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680" y="1809339"/>
            <a:ext cx="10433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学生信息表中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的学生姓名改为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Tess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1766885" y="2614111"/>
            <a:ext cx="8360769" cy="88804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4594" y="2814647"/>
            <a:ext cx="9312159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 `student` SET `name`='Tess' WHERE `id`=6;	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有条件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640952" y="4104242"/>
            <a:ext cx="9015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语句时，若没有使用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子句，则会更新表中所有记录的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指定字段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，因此在实际开发中请谨慎使用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143116" y="4006903"/>
            <a:ext cx="9762982" cy="2147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流程图: 资料带 11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838622" y="371782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18742" y="5013970"/>
            <a:ext cx="8360769" cy="85204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6451" y="5214506"/>
            <a:ext cx="9312159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 `student` SET `name`='Tess';			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无条件修改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6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2150491"/>
            <a:ext cx="10269847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一种编程语言都需要对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进行操作，实现数据的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也不例外。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可以操作多种类型的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，在不同类型的数据库中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由于具有跨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平台性、可靠性、适用性、开源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性和免费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等特点，一直被认为是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的最佳搭档。本章将对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什么是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的安装和登录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中的数据库扩展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预处理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951457" y="4127382"/>
            <a:ext cx="99916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</a:t>
            </a:r>
            <a:r>
              <a:rPr lang="zh-CN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删除满足条件的部分记录，再次向表中添加记录时，不影响自动增长值</a:t>
            </a:r>
            <a:r>
              <a:rPr lang="zh-CN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用于清空表中的所有记录，且再次向表中添加记录时，自动增加字段的默认初始值将</a:t>
            </a:r>
            <a:r>
              <a:rPr lang="zh-CN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删除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2638" y="1725409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在数据表中，若有些数据已经失去意义或者错误时，需要将它们删除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6885" y="2349674"/>
            <a:ext cx="8360769" cy="155355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4595" y="2550210"/>
            <a:ext cx="7280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`student` WHERE `gender`='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 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删除部分数据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FROM `student`;		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删除全部数据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TRUNCATE `student`;		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清空数据表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5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中的数据库扩展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4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64" y="3706568"/>
            <a:ext cx="5607833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中的数据库扩展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能够归纳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PDO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扩展的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区别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2654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中的数据库扩展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3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中的数据库扩展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889620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615718" y="2282388"/>
            <a:ext cx="5943984" cy="2587570"/>
            <a:chOff x="3403597" y="2407401"/>
            <a:chExt cx="5652712" cy="2070804"/>
          </a:xfrm>
        </p:grpSpPr>
        <p:sp>
          <p:nvSpPr>
            <p:cNvPr id="15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5194551" y="616447"/>
              <a:ext cx="2070804" cy="5652712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028583" y="2580134"/>
            <a:ext cx="5099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作为一门编程语言，其本身并不具备操作数据库的功能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。因此，若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想要在项目开发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中完成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数据库之间的交互，就需要借助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数据库扩展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8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中的数据库扩展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MySQL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扩展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646" y="1935578"/>
            <a:ext cx="99371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扩展是针对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4.1.3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或更早版本设计的，是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数据库交互的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早期扩展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扩展不支持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的新特性，且安全性差，在项目开发中不建议使用，可用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扩展代替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3225128" y="4777248"/>
            <a:ext cx="524634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 7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中，已经彻底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淘汰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2655284" y="4679910"/>
            <a:ext cx="7400362" cy="731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流程图: 资料带 9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2350790" y="4390832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2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中的数据库扩展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MySQLi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扩展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8704" y="1917626"/>
            <a:ext cx="10793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扩展是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增强版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，它不仅包含了所有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扩展的功能函数，而且可以使用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新版本中的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，多语句执行和事务的支持，采用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方式解决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注入问题等。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145008" y="4273192"/>
            <a:ext cx="78386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扩展只支持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数据库，如果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不考虑其他数据库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，该扩展是一个非常好的选择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575164" y="4175854"/>
            <a:ext cx="8552490" cy="1126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270670" y="388677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88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中的数据库扩展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PDO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扩展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622" y="1912109"/>
            <a:ext cx="10657184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了一个统一的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，只要修改其中的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DSN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Source Name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，数据来源名称），就可以实现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不同类型数据库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服务器之间的交互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扩展解决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了早期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版本中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不同数据库扩展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互不兼容的问题，提高了程序的可维护性和可移植性。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2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MySQLi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扩展的使用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11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10377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MySQLi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开启方法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能够完成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扩展的开启操作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开启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MySQLi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6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开启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MySQLi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54627"/>
            <a:ext cx="10513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默认已经安装，在使用时需要开启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的配置文件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，找到如下一行配置，删除“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即可开启 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18942" y="2941133"/>
            <a:ext cx="4464496" cy="73343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8411" y="3035253"/>
            <a:ext cx="32769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;extension=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91" y="4109804"/>
            <a:ext cx="5203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修改后，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重新启动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Apache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使配置生效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3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51506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88722" y="3407714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59017" y="4327437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49288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什么是</a:t>
              </a: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94274" y="3390888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的安装和登录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4569" y="4305784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的使用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开启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MySQLi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8" y="2634006"/>
            <a:ext cx="4896544" cy="26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51749" y="1197546"/>
            <a:ext cx="104681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后，通过浏览器访问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，查看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扩展是否开启成功，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成功即可看到它的基本信息。</a:t>
            </a:r>
          </a:p>
        </p:txBody>
      </p:sp>
    </p:spTree>
    <p:extLst>
      <p:ext uri="{BB962C8B-B14F-4D97-AF65-F5344CB8AC3E}">
        <p14:creationId xmlns:p14="http://schemas.microsoft.com/office/powerpoint/2010/main" val="30692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6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MySQLi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扩展的常用函数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能够归纳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扩展的常用函数的作用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427730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MySQLi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扩展的常用函数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7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37545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MySQLi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扩展的常用函数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974402"/>
            <a:ext cx="103691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提供了很多简化开发的其他常用操作函数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78638"/>
              </p:ext>
            </p:extLst>
          </p:nvPr>
        </p:nvGraphicFramePr>
        <p:xfrm>
          <a:off x="1436947" y="1637482"/>
          <a:ext cx="9460534" cy="467263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3579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424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mysqli_connect()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9372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mysqli_connect_error()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获取连接服务器时错误信息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2089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mysqli_select_db()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96752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mysqli_set_charset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设置客户端字符集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29433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mysqli_query()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语句，写操作返回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，读操作返回结果集对象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30694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mysqli_insert_id()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获取上一次插入操作时产生的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73510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mysqli_affected_rows()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获取上一次操作时受影响的行数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3890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mysqli_errno()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上一个</a:t>
                      </a: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操作中的错误信息的错误码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0932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mysqli_error()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上一个</a:t>
                      </a: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操作产生的错误信息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9356"/>
                  </a:ext>
                </a:extLst>
              </a:tr>
              <a:tr h="42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mysqli_close()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关闭数据库连接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2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2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7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连接数据库操作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运用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mysqli_connect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函数完成数据库的连接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连接数据库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42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连接数据库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838622" y="1088698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数据库之前，需要先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连接数据库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6694" y="1788869"/>
            <a:ext cx="8764388" cy="38555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174" y="1974240"/>
            <a:ext cx="79758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mysqli_connect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$host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ini_get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mysqli.default_host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 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主机名或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IP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$username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ini_get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mysqli.default_user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 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ini_get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mysqli.default_pw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 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'', 		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$port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ini_get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mysqli.default_port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 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端口号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$socket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ini_get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mysqli.default_socket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 		// socket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连接数据库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341562"/>
            <a:ext cx="10297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mysqli_connect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函数共有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个可选参数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，当省略参数时，将自动使用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中配置的默认值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。参数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$socket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mysql.sock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文件路径（用于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环境），通常不需要手动设置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若数据库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若数据库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连接失败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并提示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级别的错误信息。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901510" y="4941962"/>
            <a:ext cx="1042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为了避免中文乱码问题，需要保证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、响应头中的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Content-Type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、网页的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&lt;meta&gt;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标签、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都是统一的。</a:t>
            </a:r>
          </a:p>
        </p:txBody>
      </p:sp>
      <p:sp>
        <p:nvSpPr>
          <p:cNvPr id="7" name="矩形 6"/>
          <p:cNvSpPr/>
          <p:nvPr/>
        </p:nvSpPr>
        <p:spPr>
          <a:xfrm>
            <a:off x="910630" y="4469844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59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连接数据库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694606" y="1147971"/>
            <a:ext cx="1058517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连接成功后，需要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数据库连接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mysqli_close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来关闭。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16782" y="2326599"/>
            <a:ext cx="4486826" cy="146323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11625" y="2565657"/>
            <a:ext cx="3280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关闭数据库连接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mysqli_close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($link);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865088" y="4884124"/>
            <a:ext cx="524634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数据库连接后，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$link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变量将不能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继续使用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2295244" y="4786786"/>
            <a:ext cx="6824298" cy="731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流程图: 资料带 9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990750" y="4497708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5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03176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语句的执行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运用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mysqli_query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67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944127" y="1038244"/>
            <a:ext cx="10585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数据库连接成功后，就可以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进行数据操作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1806" y="4074527"/>
            <a:ext cx="9361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$link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参数表示使用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mysqli_connect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函数获取的数据库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$query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参数表示要执行的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可选参数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resultmode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表示结果集模式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2333" y="1664332"/>
            <a:ext cx="8373379" cy="22292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6228" y="1702381"/>
            <a:ext cx="770485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mysqli_query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$link, 		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数据库连接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$query, 		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resultmode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MYSQLI_STORE_RESULT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结果集模式（可选）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7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4411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当函数执行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写操作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时，成功返回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，失败返回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当函数执行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读操作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时，返回值是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查询结果集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，结果集模式可以是以下两种常量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MYSQLI_STORE_RESULT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：默认模式，会将结果集全部读取到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MYSQLI_USE_RESULT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：仅初始化结果集检索，在处理结果集时进行数据读取。</a:t>
            </a:r>
          </a:p>
        </p:txBody>
      </p:sp>
    </p:spTree>
    <p:extLst>
      <p:ext uri="{BB962C8B-B14F-4D97-AF65-F5344CB8AC3E}">
        <p14:creationId xmlns:p14="http://schemas.microsoft.com/office/powerpoint/2010/main" val="26126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51506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88722" y="3407714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59017" y="4327437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49288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PHP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中的数据库扩展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94274" y="3390888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MySQLi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扩展的使用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4569" y="4305784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预处理操作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1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结果集的处理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，能够运用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扩展中的相关函数完成结果集的处理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处理结果集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8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处理结果集</a:t>
            </a:r>
          </a:p>
        </p:txBody>
      </p:sp>
      <p:pic>
        <p:nvPicPr>
          <p:cNvPr id="6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889620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615718" y="2282388"/>
            <a:ext cx="5943984" cy="2875597"/>
            <a:chOff x="3403597" y="2407401"/>
            <a:chExt cx="5652712" cy="2301309"/>
          </a:xfrm>
        </p:grpSpPr>
        <p:sp>
          <p:nvSpPr>
            <p:cNvPr id="8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5079298" y="731700"/>
              <a:ext cx="2301309" cy="5652712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940660" y="2571342"/>
            <a:ext cx="5531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mysqli_query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函数执行读操作时，返回的是一个资源类型的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，需要对结果集作进一步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，获取结果集中的数据。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7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处理结果集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58999"/>
              </p:ext>
            </p:extLst>
          </p:nvPr>
        </p:nvGraphicFramePr>
        <p:xfrm>
          <a:off x="1558702" y="1982383"/>
          <a:ext cx="8640960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mysqli_num_rows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获取结果中行的数量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93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mysqli_fetch_all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获取所有结果并以数组方式返回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208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mysqli_fetch_array()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获取一行结果并以数组方式返回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9675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mysqli_fetch_assoc()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获取一行结果并以关联数组返回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2943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mysqli_fetch_row()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获取一行结果并以索引数组返回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3069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mysqli_free_result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释放结果集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7351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66614" y="1100733"/>
            <a:ext cx="105851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扩展提供了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处理结果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77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处理结果集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341562"/>
            <a:ext cx="10441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mysqli_fetch_all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函数获取结果集中的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该函数的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是可选参数，用于设置返回的数组形式，其值是一个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可选值如下。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MYSQLI_ASSOC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：表示返回的结果是一个关联数组。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MYSQLI_NUM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：表示返回的结果是一个索引数组。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MYSQLI_BOTH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：默认值，表示返回的结果中包含关联数组和索引数组。</a:t>
            </a:r>
          </a:p>
        </p:txBody>
      </p:sp>
    </p:spTree>
    <p:extLst>
      <p:ext uri="{BB962C8B-B14F-4D97-AF65-F5344CB8AC3E}">
        <p14:creationId xmlns:p14="http://schemas.microsoft.com/office/powerpoint/2010/main" val="17516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预处理操作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预处理的概念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能够描述传统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语句处理方式和预处理方式的区别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什么是预处理</a:t>
            </a:r>
          </a:p>
        </p:txBody>
      </p:sp>
    </p:spTree>
    <p:extLst>
      <p:ext uri="{BB962C8B-B14F-4D97-AF65-F5344CB8AC3E}">
        <p14:creationId xmlns:p14="http://schemas.microsoft.com/office/powerpoint/2010/main" val="40253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什么是预处理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341562"/>
            <a:ext cx="10297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语句处理方式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语句和要发送的数据拼接在一起，每一条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语句都需要经过分析、编译和优化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则是先编译一次用户提交的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语句模板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84047"/>
              </p:ext>
            </p:extLst>
          </p:nvPr>
        </p:nvGraphicFramePr>
        <p:xfrm>
          <a:off x="1589638" y="3069754"/>
          <a:ext cx="9690144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Visio" r:id="rId4" imgW="7429308" imgH="2057400" progId="Visio.Drawing.11">
                  <p:embed/>
                </p:oleObj>
              </mc:Choice>
              <mc:Fallback>
                <p:oleObj name="Visio" r:id="rId4" imgW="7429308" imgH="205740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638" y="3069754"/>
                        <a:ext cx="9690144" cy="26642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36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什么是预处理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1107307" y="1219093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预处理的实现思路：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需要定义一个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然后为该模板进行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最后将用户提交的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内容发送给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217016" y="4176250"/>
            <a:ext cx="827067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预处理方式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运行效率高，无须考虑数据中包含特殊字符导致的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注入问题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647172" y="4078912"/>
            <a:ext cx="9056546" cy="11040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流程图: 资料带 10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342678" y="3789834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0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实现预处理操作的常用函数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，能够运用这些函数完成预处理操作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45998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实现预处理操作的常用函数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0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8074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实现预处理操作的常用函数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预处理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SQL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模板</a:t>
            </a:r>
          </a:p>
        </p:txBody>
      </p:sp>
      <p:sp>
        <p:nvSpPr>
          <p:cNvPr id="4" name="矩形 3"/>
          <p:cNvSpPr/>
          <p:nvPr/>
        </p:nvSpPr>
        <p:spPr>
          <a:xfrm>
            <a:off x="716682" y="1834552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mysqli_prepare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，基本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1065212" y="3573810"/>
            <a:ext cx="7550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表示数据库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返回预处理对象，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3516782" y="2518394"/>
            <a:ext cx="4486826" cy="71673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11625" y="2607986"/>
            <a:ext cx="38563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mysqli_prepare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($link, $query)</a:t>
            </a:r>
          </a:p>
        </p:txBody>
      </p:sp>
    </p:spTree>
    <p:extLst>
      <p:ext uri="{BB962C8B-B14F-4D97-AF65-F5344CB8AC3E}">
        <p14:creationId xmlns:p14="http://schemas.microsoft.com/office/powerpoint/2010/main" val="5039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8074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实现预处理操作的常用函数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622598" y="1699167"/>
            <a:ext cx="9793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模板时，使用“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预处理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SQL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模板</a:t>
            </a:r>
          </a:p>
        </p:txBody>
      </p:sp>
      <p:sp>
        <p:nvSpPr>
          <p:cNvPr id="8" name="矩形 7"/>
          <p:cNvSpPr/>
          <p:nvPr/>
        </p:nvSpPr>
        <p:spPr>
          <a:xfrm>
            <a:off x="2453157" y="2326434"/>
            <a:ext cx="7042919" cy="195866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0" y="2407234"/>
            <a:ext cx="64480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普通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语句示例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 `student` SET `name`='Ileana' WHERE `id`=1;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模板示例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 `student` SET `name`=? WHERE `id`=?;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073000" y="4769898"/>
            <a:ext cx="827067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普通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语句修改为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模板时，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部分的内容使用“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占位符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代替，并且“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占位符两边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无须使用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引号包裹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503156" y="4672560"/>
            <a:ext cx="9056546" cy="11040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流程图: 资料带 11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98662" y="4383482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9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8074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实现预处理操作的常用函数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918704" y="4293890"/>
            <a:ext cx="99011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mysqli_prepare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$types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用于指定被绑定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，是由一个或多个字符组成的字符串，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表示绑定的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，可以绑定多个变量，且个数必须与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$types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字符串的长度一致。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该函数执行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参数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绑定</a:t>
            </a:r>
          </a:p>
        </p:txBody>
      </p:sp>
      <p:sp>
        <p:nvSpPr>
          <p:cNvPr id="4" name="矩形 3"/>
          <p:cNvSpPr/>
          <p:nvPr/>
        </p:nvSpPr>
        <p:spPr>
          <a:xfrm>
            <a:off x="910630" y="1611538"/>
            <a:ext cx="10945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mysqli_stmt_bind_param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函数用于将变量作为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参数绑定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到预处理语句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3598" y="2175972"/>
            <a:ext cx="7042919" cy="190189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4846" y="2155970"/>
            <a:ext cx="750532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mysqli_stmt_bind_param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		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预处理对象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$types, 		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 ...]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绑定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变量，可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绑定多个（引用传参）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81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8074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实现预处理操作的常用函数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982638" y="1773610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mysqli_stmt_bind_param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函数进行参数绑定时，可以指定的数据类型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03784"/>
              </p:ext>
            </p:extLst>
          </p:nvPr>
        </p:nvGraphicFramePr>
        <p:xfrm>
          <a:off x="2062757" y="2493690"/>
          <a:ext cx="7632849" cy="316835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3482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798029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91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1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描述变量的数据类型为</a:t>
                      </a: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中的整型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9372"/>
                  </a:ext>
                </a:extLst>
              </a:tr>
              <a:tr h="6441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描述变量的数据类型为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中的浮点型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2089"/>
                  </a:ext>
                </a:extLst>
              </a:tr>
              <a:tr h="6441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描述变量的数据类型为</a:t>
                      </a: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中的字符串型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96752"/>
                  </a:ext>
                </a:extLst>
              </a:tr>
              <a:tr h="6441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描述变量的数据类型为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中的二进制对象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29433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参数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绑定</a:t>
            </a:r>
          </a:p>
        </p:txBody>
      </p:sp>
    </p:spTree>
    <p:extLst>
      <p:ext uri="{BB962C8B-B14F-4D97-AF65-F5344CB8AC3E}">
        <p14:creationId xmlns:p14="http://schemas.microsoft.com/office/powerpoint/2010/main" val="308711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8074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实现预处理操作的常用函数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761204" y="1815603"/>
            <a:ext cx="9654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mysqli_stmt_execute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执行预处理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执行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预处理语句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918704" y="3821250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表示预处理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函数执行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4150990" y="2643472"/>
            <a:ext cx="4603031" cy="75001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70160" y="2759071"/>
            <a:ext cx="398386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mysqli_stmt_execute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76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许愿墙项目的开发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，能够独立完成代码的编写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动手实践：许愿墙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6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动手实践：许愿墙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691" y="1485578"/>
            <a:ext cx="948801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在生活中，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许愿墙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是承载愿望的实体。最初人们将自己的愿望写在小纸片上，贴到墙上，形成了许愿墙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互联网的发展，在网站中实现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发表愿望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展示愿望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的功能，供人们表达自己的愿望并且浏览其他人的愿望，是网络形式的许愿墙。</a:t>
            </a:r>
          </a:p>
        </p:txBody>
      </p:sp>
    </p:spTree>
    <p:extLst>
      <p:ext uri="{BB962C8B-B14F-4D97-AF65-F5344CB8AC3E}">
        <p14:creationId xmlns:p14="http://schemas.microsoft.com/office/powerpoint/2010/main" val="4231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动手实践：许愿墙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291" y="1143572"/>
            <a:ext cx="102244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许愿墙的功能主要包括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查看愿望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发表愿望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修改愿望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删除愿望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，并且在修改和删除时需要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输入密码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，防止其他用户误删除别人的愿望。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7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2421682"/>
            <a:ext cx="584926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8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动手实践：许愿墙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266" name="Picture 2" descr="发表愿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1808584"/>
            <a:ext cx="3919499" cy="270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7-1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10" y="1808584"/>
            <a:ext cx="5628668" cy="270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6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动手实践：许愿墙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622" y="1197546"/>
            <a:ext cx="100811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许愿墙项目的具体需求如下。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配置一个虚拟主机“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www.wish.test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”，用于测试和运行项目。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保存用户的数据。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展示愿望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发表愿望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修改愿望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删除愿望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个主要功能。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黄色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种颜色的心愿贴纸。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显示愿望的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发表时间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分钟前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16:21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在展示愿望时，为了避免单个页面的数据过多，使用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为了防止自己的愿望被其他人随意修改，在发表愿望时可以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设置保护密码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当愿望设置了保护密码后，在对其修改、删除时，需要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验证密码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473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98880" y="1810385"/>
            <a:ext cx="9794240" cy="33476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95500" y="2597170"/>
            <a:ext cx="90010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本章首先简单介绍了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什么是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的安装和登录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，接着讲解了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，主要包括对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操作；然后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讲解了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数据库扩展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MySQLi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使用；最后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讲解了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预处理操作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希望通过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本章的学习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，读者在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实际项目开发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中能够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熟练地使用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操作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数据库。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能够描述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的工作方式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97546"/>
            <a:ext cx="102971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是由瑞典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AB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公司（先后被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Oracle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公司收购）开发的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关系型数据库管理系统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，支持在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Linux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macOS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Windows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等平台上使用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相对于其他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数据库而言，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体积小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速度快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，使用更加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快捷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开放源代码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，开发人员可根据自己的需求进行修改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4646" y="3933850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授权政策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社区版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可以免费使用。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商业版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需要付费。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4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10465</TotalTime>
  <Words>4486</Words>
  <Application>Microsoft Office PowerPoint</Application>
  <PresentationFormat>自定义</PresentationFormat>
  <Paragraphs>605</Paragraphs>
  <Slides>79</Slides>
  <Notes>78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2" baseType="lpstr">
      <vt:lpstr>Source Han Sans K Bold</vt:lpstr>
      <vt:lpstr>思源黑体 CN Medium</vt:lpstr>
      <vt:lpstr>宋体</vt:lpstr>
      <vt:lpstr>微软雅黑</vt:lpstr>
      <vt:lpstr>字魂105号-简雅黑</vt:lpstr>
      <vt:lpstr>字魂58号-创中黑</vt:lpstr>
      <vt:lpstr>Arial</vt:lpstr>
      <vt:lpstr>Calibri</vt:lpstr>
      <vt:lpstr>Impact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LiJing</cp:lastModifiedBy>
  <cp:revision>3426</cp:revision>
  <dcterms:created xsi:type="dcterms:W3CDTF">2020-11-09T06:56:00Z</dcterms:created>
  <dcterms:modified xsi:type="dcterms:W3CDTF">2023-06-01T12:42:34Z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