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3" r:id="rId3"/>
    <p:sldMasterId id="2147483655" r:id="rId4"/>
  </p:sldMasterIdLst>
  <p:notesMasterIdLst>
    <p:notesMasterId r:id="rId26"/>
  </p:notesMasterIdLst>
  <p:handoutMasterIdLst>
    <p:handoutMasterId r:id="rId27"/>
  </p:handoutMasterIdLst>
  <p:sldIdLst>
    <p:sldId id="256" r:id="rId5"/>
    <p:sldId id="361" r:id="rId6"/>
    <p:sldId id="473" r:id="rId7"/>
    <p:sldId id="472" r:id="rId8"/>
    <p:sldId id="474" r:id="rId9"/>
    <p:sldId id="475" r:id="rId10"/>
    <p:sldId id="476" r:id="rId11"/>
    <p:sldId id="412" r:id="rId12"/>
    <p:sldId id="463" r:id="rId13"/>
    <p:sldId id="478" r:id="rId14"/>
    <p:sldId id="414" r:id="rId15"/>
    <p:sldId id="467" r:id="rId16"/>
    <p:sldId id="468" r:id="rId17"/>
    <p:sldId id="477" r:id="rId18"/>
    <p:sldId id="469" r:id="rId19"/>
    <p:sldId id="470" r:id="rId20"/>
    <p:sldId id="419" r:id="rId21"/>
    <p:sldId id="367" r:id="rId22"/>
    <p:sldId id="413" r:id="rId23"/>
    <p:sldId id="464" r:id="rId24"/>
    <p:sldId id="465" r:id="rId25"/>
  </p:sldIdLst>
  <p:sldSz cx="9144000" cy="6858000" type="screen4x3"/>
  <p:notesSz cx="6858000" cy="9144000"/>
  <p:defaultTextStyle>
    <a:defPPr>
      <a:defRPr lang="zh-CN"/>
    </a:defPPr>
    <a:lvl1pPr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1pPr>
    <a:lvl2pPr marL="4572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2pPr>
    <a:lvl3pPr marL="9144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3pPr>
    <a:lvl4pPr marL="13716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4pPr>
    <a:lvl5pPr marL="18288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5pPr>
    <a:lvl6pPr marL="2286000" algn="l" defTabSz="914400" rtl="0" eaLnBrk="1" latinLnBrk="0" hangingPunct="1">
      <a:defRPr sz="3000" kern="1200">
        <a:solidFill>
          <a:schemeClr val="bg1"/>
        </a:solidFill>
        <a:latin typeface="Arial" charset="0"/>
        <a:ea typeface="宋体" pitchFamily="2" charset="-122"/>
        <a:cs typeface="+mn-cs"/>
      </a:defRPr>
    </a:lvl6pPr>
    <a:lvl7pPr marL="2743200" algn="l" defTabSz="914400" rtl="0" eaLnBrk="1" latinLnBrk="0" hangingPunct="1">
      <a:defRPr sz="3000" kern="1200">
        <a:solidFill>
          <a:schemeClr val="bg1"/>
        </a:solidFill>
        <a:latin typeface="Arial" charset="0"/>
        <a:ea typeface="宋体" pitchFamily="2" charset="-122"/>
        <a:cs typeface="+mn-cs"/>
      </a:defRPr>
    </a:lvl7pPr>
    <a:lvl8pPr marL="3200400" algn="l" defTabSz="914400" rtl="0" eaLnBrk="1" latinLnBrk="0" hangingPunct="1">
      <a:defRPr sz="3000" kern="1200">
        <a:solidFill>
          <a:schemeClr val="bg1"/>
        </a:solidFill>
        <a:latin typeface="Arial" charset="0"/>
        <a:ea typeface="宋体" pitchFamily="2" charset="-122"/>
        <a:cs typeface="+mn-cs"/>
      </a:defRPr>
    </a:lvl8pPr>
    <a:lvl9pPr marL="3657600" algn="l" defTabSz="914400" rtl="0" eaLnBrk="1" latinLnBrk="0" hangingPunct="1">
      <a:defRPr sz="3000" kern="1200">
        <a:solidFill>
          <a:schemeClr val="bg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CC3300"/>
    <a:srgbClr val="FF9900"/>
    <a:srgbClr val="00FF00"/>
    <a:srgbClr val="5F5F5F"/>
    <a:srgbClr val="FFFF66"/>
    <a:srgbClr val="CC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3" autoAdjust="0"/>
    <p:restoredTop sz="78976" autoAdjust="0"/>
  </p:normalViewPr>
  <p:slideViewPr>
    <p:cSldViewPr>
      <p:cViewPr varScale="1">
        <p:scale>
          <a:sx n="131" d="100"/>
          <a:sy n="131" d="100"/>
        </p:scale>
        <p:origin x="1592" y="168"/>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00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4E92F-132A-4FCF-9C1D-83B4A3714972}" type="doc">
      <dgm:prSet loTypeId="urn:microsoft.com/office/officeart/2005/8/layout/hList6" loCatId="list" qsTypeId="urn:microsoft.com/office/officeart/2005/8/quickstyle/simple2" qsCatId="simple" csTypeId="urn:microsoft.com/office/officeart/2005/8/colors/accent1_3" csCatId="accent1" phldr="1"/>
      <dgm:spPr/>
      <dgm:t>
        <a:bodyPr/>
        <a:lstStyle/>
        <a:p>
          <a:endParaRPr lang="zh-CN" altLang="en-US"/>
        </a:p>
      </dgm:t>
    </dgm:pt>
    <dgm:pt modelId="{CFBA6F92-5F4A-4446-9C5C-4002FB516584}">
      <dgm:prSet phldrT="[文本]"/>
      <dgm:spPr>
        <a:solidFill>
          <a:srgbClr val="7030A0"/>
        </a:solidFill>
      </dgm:spPr>
      <dgm:t>
        <a:bodyPr/>
        <a:lstStyle/>
        <a:p>
          <a:r>
            <a:rPr lang="en-US" altLang="zh-CN" dirty="0"/>
            <a:t>Mainframe era</a:t>
          </a:r>
        </a:p>
        <a:p>
          <a:endParaRPr lang="zh-CN" altLang="en-US" dirty="0"/>
        </a:p>
      </dgm:t>
    </dgm:pt>
    <dgm:pt modelId="{923D8CC6-8298-4FF5-8DFA-E86F23A3B45E}" type="parTrans" cxnId="{7A516E09-A87D-4067-918B-85D4F77FC7BB}">
      <dgm:prSet/>
      <dgm:spPr/>
      <dgm:t>
        <a:bodyPr/>
        <a:lstStyle/>
        <a:p>
          <a:endParaRPr lang="zh-CN" altLang="en-US"/>
        </a:p>
      </dgm:t>
    </dgm:pt>
    <dgm:pt modelId="{1977DFDF-D6FD-47F7-918D-A7ADF95FB2E1}" type="sibTrans" cxnId="{7A516E09-A87D-4067-918B-85D4F77FC7BB}">
      <dgm:prSet/>
      <dgm:spPr/>
      <dgm:t>
        <a:bodyPr/>
        <a:lstStyle/>
        <a:p>
          <a:endParaRPr lang="zh-CN" altLang="en-US"/>
        </a:p>
      </dgm:t>
    </dgm:pt>
    <dgm:pt modelId="{EE5E8C14-8267-4456-B45D-1461B643D23B}">
      <dgm:prSet phldrT="[文本]"/>
      <dgm:spPr>
        <a:solidFill>
          <a:srgbClr val="7030A0"/>
        </a:solidFill>
      </dgm:spPr>
      <dgm:t>
        <a:bodyPr/>
        <a:lstStyle/>
        <a:p>
          <a:r>
            <a:rPr lang="en-US" altLang="zh-CN" dirty="0"/>
            <a:t>Many People vs. One Computer</a:t>
          </a:r>
          <a:endParaRPr lang="zh-CN" altLang="en-US" dirty="0"/>
        </a:p>
      </dgm:t>
    </dgm:pt>
    <dgm:pt modelId="{ACDB9554-DDE9-44EB-969C-1B0AAD9B4D00}" type="parTrans" cxnId="{1613F505-C01A-41F7-84D7-82E5B11626F5}">
      <dgm:prSet/>
      <dgm:spPr/>
      <dgm:t>
        <a:bodyPr/>
        <a:lstStyle/>
        <a:p>
          <a:endParaRPr lang="zh-CN" altLang="en-US"/>
        </a:p>
      </dgm:t>
    </dgm:pt>
    <dgm:pt modelId="{66A90ABA-FC53-440B-987D-288094FACBC7}" type="sibTrans" cxnId="{1613F505-C01A-41F7-84D7-82E5B11626F5}">
      <dgm:prSet/>
      <dgm:spPr/>
      <dgm:t>
        <a:bodyPr/>
        <a:lstStyle/>
        <a:p>
          <a:endParaRPr lang="zh-CN" altLang="en-US"/>
        </a:p>
      </dgm:t>
    </dgm:pt>
    <dgm:pt modelId="{F21686C5-C1B8-4217-A79B-CF8217B43640}">
      <dgm:prSet phldrT="[文本]"/>
      <dgm:spPr>
        <a:solidFill>
          <a:schemeClr val="accent6">
            <a:lumMod val="40000"/>
            <a:lumOff val="60000"/>
          </a:schemeClr>
        </a:solidFill>
      </dgm:spPr>
      <dgm:t>
        <a:bodyPr/>
        <a:lstStyle/>
        <a:p>
          <a:r>
            <a:rPr lang="en-US" altLang="zh-CN" dirty="0">
              <a:solidFill>
                <a:schemeClr val="tx1"/>
              </a:solidFill>
            </a:rPr>
            <a:t>PC</a:t>
          </a:r>
          <a:r>
            <a:rPr lang="zh-CN" altLang="en-US" dirty="0">
              <a:solidFill>
                <a:schemeClr val="tx1"/>
              </a:solidFill>
            </a:rPr>
            <a:t> </a:t>
          </a:r>
          <a:r>
            <a:rPr lang="en-US" altLang="zh-CN" dirty="0">
              <a:solidFill>
                <a:schemeClr val="tx1"/>
              </a:solidFill>
            </a:rPr>
            <a:t>era</a:t>
          </a:r>
        </a:p>
        <a:p>
          <a:endParaRPr lang="zh-CN" altLang="en-US" dirty="0">
            <a:solidFill>
              <a:schemeClr val="tx1"/>
            </a:solidFill>
          </a:endParaRPr>
        </a:p>
      </dgm:t>
    </dgm:pt>
    <dgm:pt modelId="{DD3E2407-C31F-4906-AC06-C83759CE0A20}" type="parTrans" cxnId="{8DC21A34-8528-4CF3-9F40-4ABC4B357F2E}">
      <dgm:prSet/>
      <dgm:spPr/>
      <dgm:t>
        <a:bodyPr/>
        <a:lstStyle/>
        <a:p>
          <a:endParaRPr lang="zh-CN" altLang="en-US"/>
        </a:p>
      </dgm:t>
    </dgm:pt>
    <dgm:pt modelId="{1EBDF2CF-B59D-4C68-9F50-FBADA30994A7}" type="sibTrans" cxnId="{8DC21A34-8528-4CF3-9F40-4ABC4B357F2E}">
      <dgm:prSet/>
      <dgm:spPr/>
      <dgm:t>
        <a:bodyPr/>
        <a:lstStyle/>
        <a:p>
          <a:endParaRPr lang="zh-CN" altLang="en-US"/>
        </a:p>
      </dgm:t>
    </dgm:pt>
    <dgm:pt modelId="{D6ED9367-25F1-4B28-9342-4CE3653C8C13}">
      <dgm:prSet phldrT="[文本]"/>
      <dgm:spPr>
        <a:solidFill>
          <a:schemeClr val="accent6">
            <a:lumMod val="40000"/>
            <a:lumOff val="60000"/>
          </a:schemeClr>
        </a:solidFill>
      </dgm:spPr>
      <dgm:t>
        <a:bodyPr/>
        <a:lstStyle/>
        <a:p>
          <a:r>
            <a:rPr lang="en-US" altLang="zh-CN" dirty="0">
              <a:solidFill>
                <a:schemeClr val="tx1"/>
              </a:solidFill>
            </a:rPr>
            <a:t>One Person vs. One Computer</a:t>
          </a:r>
          <a:endParaRPr lang="zh-CN" altLang="en-US" dirty="0">
            <a:solidFill>
              <a:schemeClr val="tx1"/>
            </a:solidFill>
          </a:endParaRPr>
        </a:p>
      </dgm:t>
    </dgm:pt>
    <dgm:pt modelId="{3DA2C378-6E02-4666-B758-64D7D99EEC53}" type="parTrans" cxnId="{64F13B17-8904-4D9A-BB63-9157BE03F9FB}">
      <dgm:prSet/>
      <dgm:spPr/>
      <dgm:t>
        <a:bodyPr/>
        <a:lstStyle/>
        <a:p>
          <a:endParaRPr lang="zh-CN" altLang="en-US"/>
        </a:p>
      </dgm:t>
    </dgm:pt>
    <dgm:pt modelId="{41C31352-5B06-4008-BE83-371CB77A0DF9}" type="sibTrans" cxnId="{64F13B17-8904-4D9A-BB63-9157BE03F9FB}">
      <dgm:prSet/>
      <dgm:spPr/>
      <dgm:t>
        <a:bodyPr/>
        <a:lstStyle/>
        <a:p>
          <a:endParaRPr lang="zh-CN" altLang="en-US"/>
        </a:p>
      </dgm:t>
    </dgm:pt>
    <dgm:pt modelId="{4D629B18-4FAD-4CED-84FD-8FB40B65E961}">
      <dgm:prSet phldrT="[文本]"/>
      <dgm:spPr>
        <a:solidFill>
          <a:srgbClr val="00B050"/>
        </a:solidFill>
      </dgm:spPr>
      <dgm:t>
        <a:bodyPr/>
        <a:lstStyle/>
        <a:p>
          <a:r>
            <a:rPr lang="en-US" altLang="zh-CN" dirty="0"/>
            <a:t>Cloud era</a:t>
          </a:r>
        </a:p>
        <a:p>
          <a:endParaRPr lang="zh-CN" altLang="en-US" dirty="0"/>
        </a:p>
      </dgm:t>
    </dgm:pt>
    <dgm:pt modelId="{6D531EF2-35BE-42E7-A1DD-073B89EA2233}" type="parTrans" cxnId="{79C0F697-83F0-4BBF-92EB-655363373A81}">
      <dgm:prSet/>
      <dgm:spPr/>
      <dgm:t>
        <a:bodyPr/>
        <a:lstStyle/>
        <a:p>
          <a:endParaRPr lang="zh-CN" altLang="en-US"/>
        </a:p>
      </dgm:t>
    </dgm:pt>
    <dgm:pt modelId="{C35F4D6D-5A4A-47E2-8CF3-5579D95FD481}" type="sibTrans" cxnId="{79C0F697-83F0-4BBF-92EB-655363373A81}">
      <dgm:prSet/>
      <dgm:spPr/>
      <dgm:t>
        <a:bodyPr/>
        <a:lstStyle/>
        <a:p>
          <a:endParaRPr lang="zh-CN" altLang="en-US"/>
        </a:p>
      </dgm:t>
    </dgm:pt>
    <dgm:pt modelId="{90CD3B2E-A093-4977-86FB-2F773B00DCA4}">
      <dgm:prSet phldrT="[文本]"/>
      <dgm:spPr>
        <a:solidFill>
          <a:srgbClr val="00B050"/>
        </a:solidFill>
      </dgm:spPr>
      <dgm:t>
        <a:bodyPr/>
        <a:lstStyle/>
        <a:p>
          <a:r>
            <a:rPr lang="en-US" altLang="zh-CN" dirty="0"/>
            <a:t>Many People vs. “One Computer in Cloud”</a:t>
          </a:r>
          <a:endParaRPr lang="zh-CN" altLang="en-US" dirty="0"/>
        </a:p>
      </dgm:t>
    </dgm:pt>
    <dgm:pt modelId="{85814A33-A1C2-4F47-9F0B-B9DBF3120EA4}" type="parTrans" cxnId="{12282A31-D6A8-4138-B887-2C39FE5BFA3E}">
      <dgm:prSet/>
      <dgm:spPr/>
      <dgm:t>
        <a:bodyPr/>
        <a:lstStyle/>
        <a:p>
          <a:endParaRPr lang="zh-CN" altLang="en-US"/>
        </a:p>
      </dgm:t>
    </dgm:pt>
    <dgm:pt modelId="{E603BC1E-00AF-4674-9CC2-97AF8CDD4CBA}" type="sibTrans" cxnId="{12282A31-D6A8-4138-B887-2C39FE5BFA3E}">
      <dgm:prSet/>
      <dgm:spPr/>
      <dgm:t>
        <a:bodyPr/>
        <a:lstStyle/>
        <a:p>
          <a:endParaRPr lang="zh-CN" altLang="en-US"/>
        </a:p>
      </dgm:t>
    </dgm:pt>
    <dgm:pt modelId="{BD4C6C0D-AF87-4A45-8F26-CACB496D7519}" type="pres">
      <dgm:prSet presAssocID="{F384E92F-132A-4FCF-9C1D-83B4A3714972}" presName="Name0" presStyleCnt="0">
        <dgm:presLayoutVars>
          <dgm:dir/>
          <dgm:resizeHandles val="exact"/>
        </dgm:presLayoutVars>
      </dgm:prSet>
      <dgm:spPr/>
    </dgm:pt>
    <dgm:pt modelId="{79F7889A-CD4D-4CB6-8501-EB946E659240}" type="pres">
      <dgm:prSet presAssocID="{CFBA6F92-5F4A-4446-9C5C-4002FB516584}" presName="node" presStyleLbl="node1" presStyleIdx="0" presStyleCnt="3">
        <dgm:presLayoutVars>
          <dgm:bulletEnabled val="1"/>
        </dgm:presLayoutVars>
      </dgm:prSet>
      <dgm:spPr/>
    </dgm:pt>
    <dgm:pt modelId="{6D310832-0DAD-4C89-B6D2-7C636A8AD4A1}" type="pres">
      <dgm:prSet presAssocID="{1977DFDF-D6FD-47F7-918D-A7ADF95FB2E1}" presName="sibTrans" presStyleCnt="0"/>
      <dgm:spPr/>
    </dgm:pt>
    <dgm:pt modelId="{D5371427-CD5C-4599-B34C-14B402782A0A}" type="pres">
      <dgm:prSet presAssocID="{F21686C5-C1B8-4217-A79B-CF8217B43640}" presName="node" presStyleLbl="node1" presStyleIdx="1" presStyleCnt="3">
        <dgm:presLayoutVars>
          <dgm:bulletEnabled val="1"/>
        </dgm:presLayoutVars>
      </dgm:prSet>
      <dgm:spPr/>
    </dgm:pt>
    <dgm:pt modelId="{584D0EA0-1D66-4694-A9B0-8186BA3D56CF}" type="pres">
      <dgm:prSet presAssocID="{1EBDF2CF-B59D-4C68-9F50-FBADA30994A7}" presName="sibTrans" presStyleCnt="0"/>
      <dgm:spPr/>
    </dgm:pt>
    <dgm:pt modelId="{A76545CB-348B-4C2B-9F14-EC348583CD34}" type="pres">
      <dgm:prSet presAssocID="{4D629B18-4FAD-4CED-84FD-8FB40B65E961}" presName="node" presStyleLbl="node1" presStyleIdx="2" presStyleCnt="3">
        <dgm:presLayoutVars>
          <dgm:bulletEnabled val="1"/>
        </dgm:presLayoutVars>
      </dgm:prSet>
      <dgm:spPr/>
    </dgm:pt>
  </dgm:ptLst>
  <dgm:cxnLst>
    <dgm:cxn modelId="{10249300-9386-4DA7-99CF-4E6FF925E26D}" type="presOf" srcId="{90CD3B2E-A093-4977-86FB-2F773B00DCA4}" destId="{A76545CB-348B-4C2B-9F14-EC348583CD34}" srcOrd="0" destOrd="1" presId="urn:microsoft.com/office/officeart/2005/8/layout/hList6"/>
    <dgm:cxn modelId="{1613F505-C01A-41F7-84D7-82E5B11626F5}" srcId="{CFBA6F92-5F4A-4446-9C5C-4002FB516584}" destId="{EE5E8C14-8267-4456-B45D-1461B643D23B}" srcOrd="0" destOrd="0" parTransId="{ACDB9554-DDE9-44EB-969C-1B0AAD9B4D00}" sibTransId="{66A90ABA-FC53-440B-987D-288094FACBC7}"/>
    <dgm:cxn modelId="{7A516E09-A87D-4067-918B-85D4F77FC7BB}" srcId="{F384E92F-132A-4FCF-9C1D-83B4A3714972}" destId="{CFBA6F92-5F4A-4446-9C5C-4002FB516584}" srcOrd="0" destOrd="0" parTransId="{923D8CC6-8298-4FF5-8DFA-E86F23A3B45E}" sibTransId="{1977DFDF-D6FD-47F7-918D-A7ADF95FB2E1}"/>
    <dgm:cxn modelId="{64F13B17-8904-4D9A-BB63-9157BE03F9FB}" srcId="{F21686C5-C1B8-4217-A79B-CF8217B43640}" destId="{D6ED9367-25F1-4B28-9342-4CE3653C8C13}" srcOrd="0" destOrd="0" parTransId="{3DA2C378-6E02-4666-B758-64D7D99EEC53}" sibTransId="{41C31352-5B06-4008-BE83-371CB77A0DF9}"/>
    <dgm:cxn modelId="{AF77E717-1D08-41D8-BF17-39200BD54520}" type="presOf" srcId="{F21686C5-C1B8-4217-A79B-CF8217B43640}" destId="{D5371427-CD5C-4599-B34C-14B402782A0A}" srcOrd="0" destOrd="0" presId="urn:microsoft.com/office/officeart/2005/8/layout/hList6"/>
    <dgm:cxn modelId="{0AAB681B-84B6-4731-9A79-F04A97443C7B}" type="presOf" srcId="{D6ED9367-25F1-4B28-9342-4CE3653C8C13}" destId="{D5371427-CD5C-4599-B34C-14B402782A0A}" srcOrd="0" destOrd="1" presId="urn:microsoft.com/office/officeart/2005/8/layout/hList6"/>
    <dgm:cxn modelId="{AFF45427-3ADA-4181-A9E0-22287B61247C}" type="presOf" srcId="{F384E92F-132A-4FCF-9C1D-83B4A3714972}" destId="{BD4C6C0D-AF87-4A45-8F26-CACB496D7519}" srcOrd="0" destOrd="0" presId="urn:microsoft.com/office/officeart/2005/8/layout/hList6"/>
    <dgm:cxn modelId="{D57E372C-5DA6-4B51-BAE6-591E2384C0CD}" type="presOf" srcId="{EE5E8C14-8267-4456-B45D-1461B643D23B}" destId="{79F7889A-CD4D-4CB6-8501-EB946E659240}" srcOrd="0" destOrd="1" presId="urn:microsoft.com/office/officeart/2005/8/layout/hList6"/>
    <dgm:cxn modelId="{12282A31-D6A8-4138-B887-2C39FE5BFA3E}" srcId="{4D629B18-4FAD-4CED-84FD-8FB40B65E961}" destId="{90CD3B2E-A093-4977-86FB-2F773B00DCA4}" srcOrd="0" destOrd="0" parTransId="{85814A33-A1C2-4F47-9F0B-B9DBF3120EA4}" sibTransId="{E603BC1E-00AF-4674-9CC2-97AF8CDD4CBA}"/>
    <dgm:cxn modelId="{8DC21A34-8528-4CF3-9F40-4ABC4B357F2E}" srcId="{F384E92F-132A-4FCF-9C1D-83B4A3714972}" destId="{F21686C5-C1B8-4217-A79B-CF8217B43640}" srcOrd="1" destOrd="0" parTransId="{DD3E2407-C31F-4906-AC06-C83759CE0A20}" sibTransId="{1EBDF2CF-B59D-4C68-9F50-FBADA30994A7}"/>
    <dgm:cxn modelId="{213C6963-2E4A-4739-95A6-FC5B92014560}" type="presOf" srcId="{CFBA6F92-5F4A-4446-9C5C-4002FB516584}" destId="{79F7889A-CD4D-4CB6-8501-EB946E659240}" srcOrd="0" destOrd="0" presId="urn:microsoft.com/office/officeart/2005/8/layout/hList6"/>
    <dgm:cxn modelId="{79C0F697-83F0-4BBF-92EB-655363373A81}" srcId="{F384E92F-132A-4FCF-9C1D-83B4A3714972}" destId="{4D629B18-4FAD-4CED-84FD-8FB40B65E961}" srcOrd="2" destOrd="0" parTransId="{6D531EF2-35BE-42E7-A1DD-073B89EA2233}" sibTransId="{C35F4D6D-5A4A-47E2-8CF3-5579D95FD481}"/>
    <dgm:cxn modelId="{4D64BCF1-8933-479F-B9CB-163A8EDC51BC}" type="presOf" srcId="{4D629B18-4FAD-4CED-84FD-8FB40B65E961}" destId="{A76545CB-348B-4C2B-9F14-EC348583CD34}" srcOrd="0" destOrd="0" presId="urn:microsoft.com/office/officeart/2005/8/layout/hList6"/>
    <dgm:cxn modelId="{67740422-0839-46CE-821C-A36AF07D00AB}" type="presParOf" srcId="{BD4C6C0D-AF87-4A45-8F26-CACB496D7519}" destId="{79F7889A-CD4D-4CB6-8501-EB946E659240}" srcOrd="0" destOrd="0" presId="urn:microsoft.com/office/officeart/2005/8/layout/hList6"/>
    <dgm:cxn modelId="{E1FA1229-1A00-4DC6-877F-84454B71C4EF}" type="presParOf" srcId="{BD4C6C0D-AF87-4A45-8F26-CACB496D7519}" destId="{6D310832-0DAD-4C89-B6D2-7C636A8AD4A1}" srcOrd="1" destOrd="0" presId="urn:microsoft.com/office/officeart/2005/8/layout/hList6"/>
    <dgm:cxn modelId="{2DC2A577-17DF-4042-8476-1D9726A55D87}" type="presParOf" srcId="{BD4C6C0D-AF87-4A45-8F26-CACB496D7519}" destId="{D5371427-CD5C-4599-B34C-14B402782A0A}" srcOrd="2" destOrd="0" presId="urn:microsoft.com/office/officeart/2005/8/layout/hList6"/>
    <dgm:cxn modelId="{426F67FF-5B88-4C70-A93E-E827450B4DF3}" type="presParOf" srcId="{BD4C6C0D-AF87-4A45-8F26-CACB496D7519}" destId="{584D0EA0-1D66-4694-A9B0-8186BA3D56CF}" srcOrd="3" destOrd="0" presId="urn:microsoft.com/office/officeart/2005/8/layout/hList6"/>
    <dgm:cxn modelId="{372EB5A4-F093-43F0-A95F-73D967AC9284}" type="presParOf" srcId="{BD4C6C0D-AF87-4A45-8F26-CACB496D7519}" destId="{A76545CB-348B-4C2B-9F14-EC348583CD3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7889A-CD4D-4CB6-8501-EB946E659240}">
      <dsp:nvSpPr>
        <dsp:cNvPr id="0" name=""/>
        <dsp:cNvSpPr/>
      </dsp:nvSpPr>
      <dsp:spPr>
        <a:xfrm rot="16200000">
          <a:off x="92525" y="-91520"/>
          <a:ext cx="2428892" cy="2611933"/>
        </a:xfrm>
        <a:prstGeom prst="flowChartManualOperation">
          <a:avLst/>
        </a:prstGeom>
        <a:solidFill>
          <a:srgbClr val="7030A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0" tIns="0" rIns="141139" bIns="0" numCol="1" spcCol="1270" anchor="t" anchorCtr="0">
          <a:noAutofit/>
        </a:bodyPr>
        <a:lstStyle/>
        <a:p>
          <a:pPr marL="0" lvl="0" indent="0" algn="l" defTabSz="977900">
            <a:lnSpc>
              <a:spcPct val="90000"/>
            </a:lnSpc>
            <a:spcBef>
              <a:spcPct val="0"/>
            </a:spcBef>
            <a:spcAft>
              <a:spcPct val="35000"/>
            </a:spcAft>
            <a:buNone/>
          </a:pPr>
          <a:r>
            <a:rPr lang="en-US" altLang="zh-CN" sz="2200" kern="1200" dirty="0"/>
            <a:t>Mainframe era</a:t>
          </a:r>
        </a:p>
        <a:p>
          <a:pPr marL="0" lvl="0" indent="0" algn="l" defTabSz="977900">
            <a:lnSpc>
              <a:spcPct val="90000"/>
            </a:lnSpc>
            <a:spcBef>
              <a:spcPct val="0"/>
            </a:spcBef>
            <a:spcAft>
              <a:spcPct val="35000"/>
            </a:spcAft>
            <a:buNone/>
          </a:pPr>
          <a:endParaRPr lang="zh-CN" altLang="en-US" sz="2200" kern="1200" dirty="0"/>
        </a:p>
        <a:p>
          <a:pPr marL="171450" lvl="1" indent="-171450" algn="l" defTabSz="755650">
            <a:lnSpc>
              <a:spcPct val="90000"/>
            </a:lnSpc>
            <a:spcBef>
              <a:spcPct val="0"/>
            </a:spcBef>
            <a:spcAft>
              <a:spcPct val="15000"/>
            </a:spcAft>
            <a:buChar char="•"/>
          </a:pPr>
          <a:r>
            <a:rPr lang="en-US" altLang="zh-CN" sz="1700" kern="1200" dirty="0"/>
            <a:t>Many People vs. One Computer</a:t>
          </a:r>
          <a:endParaRPr lang="zh-CN" altLang="en-US" sz="1700" kern="1200" dirty="0"/>
        </a:p>
      </dsp:txBody>
      <dsp:txXfrm rot="5400000">
        <a:off x="1005" y="485778"/>
        <a:ext cx="2611933" cy="1457336"/>
      </dsp:txXfrm>
    </dsp:sp>
    <dsp:sp modelId="{D5371427-CD5C-4599-B34C-14B402782A0A}">
      <dsp:nvSpPr>
        <dsp:cNvPr id="0" name=""/>
        <dsp:cNvSpPr/>
      </dsp:nvSpPr>
      <dsp:spPr>
        <a:xfrm rot="16200000">
          <a:off x="2900353" y="-91520"/>
          <a:ext cx="2428892" cy="2611933"/>
        </a:xfrm>
        <a:prstGeom prst="flowChartManualOperation">
          <a:avLst/>
        </a:prstGeom>
        <a:solidFill>
          <a:schemeClr val="accent6">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0" tIns="0" rIns="141139" bIns="0" numCol="1" spcCol="1270" anchor="t" anchorCtr="0">
          <a:noAutofit/>
        </a:bodyPr>
        <a:lstStyle/>
        <a:p>
          <a:pPr marL="0" lvl="0" indent="0" algn="l" defTabSz="977900">
            <a:lnSpc>
              <a:spcPct val="90000"/>
            </a:lnSpc>
            <a:spcBef>
              <a:spcPct val="0"/>
            </a:spcBef>
            <a:spcAft>
              <a:spcPct val="35000"/>
            </a:spcAft>
            <a:buNone/>
          </a:pPr>
          <a:r>
            <a:rPr lang="en-US" altLang="zh-CN" sz="2200" kern="1200" dirty="0">
              <a:solidFill>
                <a:schemeClr val="tx1"/>
              </a:solidFill>
            </a:rPr>
            <a:t>PC</a:t>
          </a:r>
          <a:r>
            <a:rPr lang="zh-CN" altLang="en-US" sz="2200" kern="1200" dirty="0">
              <a:solidFill>
                <a:schemeClr val="tx1"/>
              </a:solidFill>
            </a:rPr>
            <a:t> </a:t>
          </a:r>
          <a:r>
            <a:rPr lang="en-US" altLang="zh-CN" sz="2200" kern="1200" dirty="0">
              <a:solidFill>
                <a:schemeClr val="tx1"/>
              </a:solidFill>
            </a:rPr>
            <a:t>era</a:t>
          </a:r>
        </a:p>
        <a:p>
          <a:pPr marL="0" lvl="0" indent="0" algn="l" defTabSz="977900">
            <a:lnSpc>
              <a:spcPct val="90000"/>
            </a:lnSpc>
            <a:spcBef>
              <a:spcPct val="0"/>
            </a:spcBef>
            <a:spcAft>
              <a:spcPct val="35000"/>
            </a:spcAft>
            <a:buNone/>
          </a:pPr>
          <a:endParaRPr lang="zh-CN" altLang="en-US" sz="2200" kern="1200" dirty="0">
            <a:solidFill>
              <a:schemeClr val="tx1"/>
            </a:solidFill>
          </a:endParaRPr>
        </a:p>
        <a:p>
          <a:pPr marL="171450" lvl="1" indent="-171450" algn="l" defTabSz="755650">
            <a:lnSpc>
              <a:spcPct val="90000"/>
            </a:lnSpc>
            <a:spcBef>
              <a:spcPct val="0"/>
            </a:spcBef>
            <a:spcAft>
              <a:spcPct val="15000"/>
            </a:spcAft>
            <a:buChar char="•"/>
          </a:pPr>
          <a:r>
            <a:rPr lang="en-US" altLang="zh-CN" sz="1700" kern="1200" dirty="0">
              <a:solidFill>
                <a:schemeClr val="tx1"/>
              </a:solidFill>
            </a:rPr>
            <a:t>One Person vs. One Computer</a:t>
          </a:r>
          <a:endParaRPr lang="zh-CN" altLang="en-US" sz="1700" kern="1200" dirty="0">
            <a:solidFill>
              <a:schemeClr val="tx1"/>
            </a:solidFill>
          </a:endParaRPr>
        </a:p>
      </dsp:txBody>
      <dsp:txXfrm rot="5400000">
        <a:off x="2808833" y="485778"/>
        <a:ext cx="2611933" cy="1457336"/>
      </dsp:txXfrm>
    </dsp:sp>
    <dsp:sp modelId="{A76545CB-348B-4C2B-9F14-EC348583CD34}">
      <dsp:nvSpPr>
        <dsp:cNvPr id="0" name=""/>
        <dsp:cNvSpPr/>
      </dsp:nvSpPr>
      <dsp:spPr>
        <a:xfrm rot="16200000">
          <a:off x="5708182" y="-91520"/>
          <a:ext cx="2428892" cy="2611933"/>
        </a:xfrm>
        <a:prstGeom prst="flowChartManualOperation">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0" tIns="0" rIns="141139" bIns="0" numCol="1" spcCol="1270" anchor="t" anchorCtr="0">
          <a:noAutofit/>
        </a:bodyPr>
        <a:lstStyle/>
        <a:p>
          <a:pPr marL="0" lvl="0" indent="0" algn="l" defTabSz="977900">
            <a:lnSpc>
              <a:spcPct val="90000"/>
            </a:lnSpc>
            <a:spcBef>
              <a:spcPct val="0"/>
            </a:spcBef>
            <a:spcAft>
              <a:spcPct val="35000"/>
            </a:spcAft>
            <a:buNone/>
          </a:pPr>
          <a:r>
            <a:rPr lang="en-US" altLang="zh-CN" sz="2200" kern="1200" dirty="0"/>
            <a:t>Cloud era</a:t>
          </a:r>
        </a:p>
        <a:p>
          <a:pPr marL="0" lvl="0" indent="0" algn="l" defTabSz="977900">
            <a:lnSpc>
              <a:spcPct val="90000"/>
            </a:lnSpc>
            <a:spcBef>
              <a:spcPct val="0"/>
            </a:spcBef>
            <a:spcAft>
              <a:spcPct val="35000"/>
            </a:spcAft>
            <a:buNone/>
          </a:pPr>
          <a:endParaRPr lang="zh-CN" altLang="en-US" sz="2200" kern="1200" dirty="0"/>
        </a:p>
        <a:p>
          <a:pPr marL="171450" lvl="1" indent="-171450" algn="l" defTabSz="755650">
            <a:lnSpc>
              <a:spcPct val="90000"/>
            </a:lnSpc>
            <a:spcBef>
              <a:spcPct val="0"/>
            </a:spcBef>
            <a:spcAft>
              <a:spcPct val="15000"/>
            </a:spcAft>
            <a:buChar char="•"/>
          </a:pPr>
          <a:r>
            <a:rPr lang="en-US" altLang="zh-CN" sz="1700" kern="1200" dirty="0"/>
            <a:t>Many People vs. “One Computer in Cloud”</a:t>
          </a:r>
          <a:endParaRPr lang="zh-CN" altLang="en-US" sz="1700" kern="1200" dirty="0"/>
        </a:p>
      </dsp:txBody>
      <dsp:txXfrm rot="5400000">
        <a:off x="5616662" y="485778"/>
        <a:ext cx="2611933" cy="145733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fld id="{17545749-5694-4196-BE87-677644A9DFF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fld id="{D2E5F76B-573F-44CE-B5B4-D5FE3DBEE75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6AF54D7-06DE-4241-8E52-2FA298D775D3}" type="slidenum">
              <a:rPr lang="en-US" altLang="zh-CN" smtClean="0">
                <a:latin typeface="Arial" charset="0"/>
              </a:rPr>
              <a:pPr/>
              <a:t>1</a:t>
            </a:fld>
            <a:endParaRPr lang="en-US" altLang="zh-CN">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75E21D7-D2F2-49C7-9FC2-4B1BC4506F95}" type="slidenum">
              <a:rPr lang="en-US" altLang="zh-CN" smtClean="0">
                <a:latin typeface="Arial" charset="0"/>
              </a:rPr>
              <a:pPr/>
              <a:t>11</a:t>
            </a:fld>
            <a:endParaRPr lang="en-US" altLang="zh-CN">
              <a:latin typeface="Arial" charset="0"/>
            </a:endParaRPr>
          </a:p>
        </p:txBody>
      </p:sp>
      <p:sp>
        <p:nvSpPr>
          <p:cNvPr id="286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88FC01A1-0737-4C26-9618-F2BE344DC7E2}" type="slidenum">
              <a:rPr lang="en-US" altLang="en-US" sz="1200">
                <a:solidFill>
                  <a:schemeClr val="tx1"/>
                </a:solidFill>
                <a:latin typeface="Times" pitchFamily="18" charset="0"/>
                <a:ea typeface="新細明體" pitchFamily="18" charset="-120"/>
              </a:rPr>
              <a:pPr algn="r">
                <a:spcBef>
                  <a:spcPct val="0"/>
                </a:spcBef>
                <a:buClrTx/>
                <a:buSzTx/>
                <a:buFontTx/>
                <a:buNone/>
              </a:pPr>
              <a:t>11</a:t>
            </a:fld>
            <a:endParaRPr lang="en-US" altLang="en-US" sz="1200">
              <a:solidFill>
                <a:schemeClr val="tx1"/>
              </a:solidFill>
              <a:latin typeface="Times" pitchFamily="18" charset="0"/>
              <a:ea typeface="新細明體" pitchFamily="18" charset="-12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lnSpc>
                <a:spcPct val="80000"/>
              </a:lnSpc>
              <a:buFontTx/>
              <a:buChar char="-"/>
            </a:pPr>
            <a:r>
              <a:rPr lang="zh-CN" altLang="en-US" sz="500">
                <a:latin typeface="Arial" charset="0"/>
              </a:rPr>
              <a:t>这里是虚拟化的一些主要功能：</a:t>
            </a:r>
          </a:p>
          <a:p>
            <a:pPr lvl="1" eaLnBrk="1" hangingPunct="1">
              <a:lnSpc>
                <a:spcPct val="80000"/>
              </a:lnSpc>
              <a:buFontTx/>
              <a:buChar char="-"/>
            </a:pPr>
            <a:r>
              <a:rPr lang="zh-CN" altLang="en-US" sz="500" b="1">
                <a:latin typeface="Arial" charset="0"/>
              </a:rPr>
              <a:t>分区：</a:t>
            </a:r>
            <a:r>
              <a:rPr lang="zh-CN" altLang="en-US" sz="500">
                <a:latin typeface="Arial" charset="0"/>
              </a:rPr>
              <a:t>能够划分服务器的资源，以便在单一物理服务器上同时和独立地运行多个虚拟机</a:t>
            </a:r>
          </a:p>
          <a:p>
            <a:pPr lvl="2" eaLnBrk="1" hangingPunct="1">
              <a:lnSpc>
                <a:spcPct val="80000"/>
              </a:lnSpc>
              <a:buFontTx/>
              <a:buChar char="-"/>
            </a:pPr>
            <a:r>
              <a:rPr lang="en-US" altLang="zh-CN" sz="500">
                <a:latin typeface="Arial" charset="0"/>
              </a:rPr>
              <a:t>1. </a:t>
            </a:r>
            <a:r>
              <a:rPr lang="zh-CN" altLang="en-US" sz="500">
                <a:latin typeface="Arial" charset="0"/>
              </a:rPr>
              <a:t>多个不同的</a:t>
            </a:r>
            <a:r>
              <a:rPr lang="en-US" altLang="zh-CN" sz="500">
                <a:latin typeface="Arial" charset="0"/>
              </a:rPr>
              <a:t>OS  2. </a:t>
            </a:r>
            <a:r>
              <a:rPr lang="zh-CN" altLang="en-US" sz="500">
                <a:latin typeface="Arial" charset="0"/>
              </a:rPr>
              <a:t>提高率用率 </a:t>
            </a:r>
            <a:r>
              <a:rPr lang="en-US" altLang="zh-CN" sz="500">
                <a:latin typeface="Arial" charset="0"/>
              </a:rPr>
              <a:t>3 </a:t>
            </a:r>
            <a:r>
              <a:rPr lang="zh-CN" altLang="en-US" sz="500">
                <a:latin typeface="Arial" charset="0"/>
              </a:rPr>
              <a:t>减少服务器数量</a:t>
            </a:r>
          </a:p>
          <a:p>
            <a:pPr lvl="1" eaLnBrk="1" hangingPunct="1">
              <a:lnSpc>
                <a:spcPct val="80000"/>
              </a:lnSpc>
              <a:buFontTx/>
              <a:buChar char="-"/>
            </a:pPr>
            <a:r>
              <a:rPr lang="zh-CN" altLang="en-US" sz="500" b="1">
                <a:latin typeface="Arial" charset="0"/>
              </a:rPr>
              <a:t>隔离：</a:t>
            </a:r>
            <a:r>
              <a:rPr lang="zh-CN" altLang="en-US" sz="800">
                <a:solidFill>
                  <a:srgbClr val="33679B"/>
                </a:solidFill>
                <a:latin typeface="Arial" charset="0"/>
              </a:rPr>
              <a:t>虚拟机互相独立地运行：影响某一个虚拟机的崩溃、病毒等问题不会影响在同一系统中运行的其它虚拟机；我们的高级服务器虚拟化产品也提供隔离功能，该隔离功能可以确保一个虚拟机不会占用同一系统中其它虚拟机的资源</a:t>
            </a:r>
          </a:p>
          <a:p>
            <a:pPr lvl="1" eaLnBrk="1" hangingPunct="1">
              <a:lnSpc>
                <a:spcPct val="80000"/>
              </a:lnSpc>
              <a:buFontTx/>
              <a:buChar char="-"/>
            </a:pPr>
            <a:r>
              <a:rPr lang="zh-CN" altLang="en-US" sz="500" b="1">
                <a:latin typeface="Arial" charset="0"/>
              </a:rPr>
              <a:t>封装：</a:t>
            </a:r>
            <a:r>
              <a:rPr lang="zh-CN" altLang="en-US" sz="500">
                <a:latin typeface="Arial" charset="0"/>
              </a:rPr>
              <a:t>所有与虚拟机相关的内容都存储在文件中，复制和移动虚拟机就象复制和移动文件一样简单</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1. </a:t>
            </a:r>
            <a:r>
              <a:rPr lang="zh-CN" altLang="en-US" sz="800">
                <a:solidFill>
                  <a:srgbClr val="5F5F5F"/>
                </a:solidFill>
                <a:latin typeface="Arial" charset="0"/>
              </a:rPr>
              <a:t>服务器资源调配类似于拷贝文件  </a:t>
            </a:r>
            <a:r>
              <a:rPr lang="en-US" altLang="zh-CN" sz="800">
                <a:solidFill>
                  <a:srgbClr val="5F5F5F"/>
                </a:solidFill>
                <a:latin typeface="Arial" charset="0"/>
              </a:rPr>
              <a:t>2. </a:t>
            </a:r>
            <a:r>
              <a:rPr lang="zh-CN" altLang="en-US" sz="800">
                <a:solidFill>
                  <a:srgbClr val="5F5F5F"/>
                </a:solidFill>
                <a:latin typeface="Arial" charset="0"/>
              </a:rPr>
              <a:t>服务器迁移现在类似于数据迁移 ，不是搬动物理服务器</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3. </a:t>
            </a:r>
            <a:r>
              <a:rPr lang="zh-CN" altLang="en-US" sz="800">
                <a:solidFill>
                  <a:srgbClr val="5F5F5F"/>
                </a:solidFill>
                <a:latin typeface="Arial" charset="0"/>
              </a:rPr>
              <a:t>备份和恢复</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4. </a:t>
            </a:r>
            <a:r>
              <a:rPr lang="zh-CN" altLang="en-US" sz="800">
                <a:solidFill>
                  <a:srgbClr val="5F5F5F"/>
                </a:solidFill>
                <a:latin typeface="Arial" charset="0"/>
              </a:rPr>
              <a:t>数据管理技术可用于服务器管理</a:t>
            </a:r>
          </a:p>
          <a:p>
            <a:pPr lvl="1" eaLnBrk="1" hangingPunct="1">
              <a:lnSpc>
                <a:spcPct val="80000"/>
              </a:lnSpc>
            </a:pPr>
            <a:r>
              <a:rPr lang="zh-CN" altLang="en-US" sz="800">
                <a:solidFill>
                  <a:srgbClr val="5F5F5F"/>
                </a:solidFill>
                <a:latin typeface="Arial" charset="0"/>
              </a:rPr>
              <a:t> 		服务器克隆</a:t>
            </a:r>
            <a:r>
              <a:rPr lang="en-US" altLang="zh-CN" sz="800">
                <a:solidFill>
                  <a:srgbClr val="5F5F5F"/>
                </a:solidFill>
                <a:latin typeface="Arial" charset="0"/>
              </a:rPr>
              <a:t>/</a:t>
            </a:r>
            <a:r>
              <a:rPr lang="zh-CN" altLang="en-US" sz="800">
                <a:solidFill>
                  <a:srgbClr val="5F5F5F"/>
                </a:solidFill>
                <a:latin typeface="Arial" charset="0"/>
              </a:rPr>
              <a:t>拷贝</a:t>
            </a:r>
          </a:p>
          <a:p>
            <a:pPr lvl="4" eaLnBrk="1" hangingPunct="1">
              <a:lnSpc>
                <a:spcPct val="80000"/>
              </a:lnSpc>
            </a:pPr>
            <a:r>
              <a:rPr lang="zh-CN" altLang="en-US" sz="800">
                <a:solidFill>
                  <a:srgbClr val="5F5F5F"/>
                </a:solidFill>
                <a:latin typeface="Arial" charset="0"/>
              </a:rPr>
              <a:t> 	版本控制</a:t>
            </a:r>
          </a:p>
          <a:p>
            <a:pPr lvl="4" eaLnBrk="1" hangingPunct="1">
              <a:lnSpc>
                <a:spcPct val="80000"/>
              </a:lnSpc>
            </a:pPr>
            <a:r>
              <a:rPr lang="zh-CN" altLang="en-US" sz="800">
                <a:solidFill>
                  <a:srgbClr val="5F5F5F"/>
                </a:solidFill>
                <a:latin typeface="Arial" charset="0"/>
              </a:rPr>
              <a:t> 	服务器存档</a:t>
            </a:r>
          </a:p>
          <a:p>
            <a:pPr lvl="4" eaLnBrk="1" hangingPunct="1">
              <a:lnSpc>
                <a:spcPct val="80000"/>
              </a:lnSpc>
            </a:pPr>
            <a:r>
              <a:rPr lang="zh-CN" altLang="en-US" sz="800">
                <a:solidFill>
                  <a:srgbClr val="5F5F5F"/>
                </a:solidFill>
                <a:latin typeface="Arial" charset="0"/>
              </a:rPr>
              <a:t> 	远程镜像</a:t>
            </a:r>
          </a:p>
          <a:p>
            <a:pPr lvl="1" eaLnBrk="1" hangingPunct="1">
              <a:lnSpc>
                <a:spcPct val="80000"/>
              </a:lnSpc>
            </a:pPr>
            <a:r>
              <a:rPr lang="zh-CN" altLang="en-US" sz="500">
                <a:latin typeface="Arial" charset="0"/>
              </a:rPr>
              <a:t>  	</a:t>
            </a:r>
            <a:r>
              <a:rPr lang="en-US" altLang="zh-CN" sz="500">
                <a:latin typeface="Arial" charset="0"/>
              </a:rPr>
              <a:t>4. </a:t>
            </a:r>
            <a:r>
              <a:rPr lang="zh-CN" altLang="en-US" sz="500">
                <a:latin typeface="Arial" charset="0"/>
              </a:rPr>
              <a:t>数据生命周期管理， 分层存储</a:t>
            </a:r>
          </a:p>
          <a:p>
            <a:pPr lvl="1" eaLnBrk="1" hangingPunct="1">
              <a:lnSpc>
                <a:spcPct val="80000"/>
              </a:lnSpc>
              <a:buFontTx/>
              <a:buChar char="-"/>
            </a:pPr>
            <a:r>
              <a:rPr lang="zh-CN" altLang="en-US" sz="500" b="1">
                <a:latin typeface="Arial" charset="0"/>
              </a:rPr>
              <a:t>硬件独立：</a:t>
            </a:r>
            <a:r>
              <a:rPr lang="zh-CN" altLang="en-US" sz="500">
                <a:latin typeface="Arial" charset="0"/>
              </a:rPr>
              <a:t>因为 </a:t>
            </a:r>
            <a:r>
              <a:rPr lang="en-US" altLang="zh-CN" sz="500">
                <a:latin typeface="Arial" charset="0"/>
              </a:rPr>
              <a:t>VMware </a:t>
            </a:r>
            <a:r>
              <a:rPr lang="zh-CN" altLang="en-US" sz="500">
                <a:latin typeface="Arial" charset="0"/>
              </a:rPr>
              <a:t>虚拟化层从操作系统和应用程序中抽取硬件，所以虚拟机不在乎实际硬件是什么，从而达到相对于硬件独立</a:t>
            </a:r>
          </a:p>
          <a:p>
            <a:pPr lvl="3" eaLnBrk="1" hangingPunct="1">
              <a:lnSpc>
                <a:spcPct val="80000"/>
              </a:lnSpc>
              <a:buFontTx/>
              <a:buChar char="-"/>
            </a:pPr>
            <a:r>
              <a:rPr lang="zh-CN" altLang="en-US" sz="500" u="sng">
                <a:latin typeface="Arial" charset="0"/>
              </a:rPr>
              <a:t>任意选择硬件，不会锁定硬件厂商</a:t>
            </a:r>
          </a:p>
          <a:p>
            <a:pPr lvl="3" eaLnBrk="1" hangingPunct="1">
              <a:lnSpc>
                <a:spcPct val="80000"/>
              </a:lnSpc>
              <a:buFontTx/>
              <a:buChar char="-"/>
            </a:pPr>
            <a:r>
              <a:rPr lang="zh-CN" altLang="en-US" sz="500" u="sng">
                <a:latin typeface="Arial" charset="0"/>
              </a:rPr>
              <a:t>恢复到不同硬件</a:t>
            </a:r>
          </a:p>
          <a:p>
            <a:pPr lvl="3" eaLnBrk="1" hangingPunct="1">
              <a:lnSpc>
                <a:spcPct val="80000"/>
              </a:lnSpc>
              <a:buFontTx/>
              <a:buChar char="-"/>
            </a:pPr>
            <a:endParaRPr lang="zh-CN" altLang="en-US" sz="500" u="sng">
              <a:latin typeface="Arial" charset="0"/>
            </a:endParaRPr>
          </a:p>
          <a:p>
            <a:pPr eaLnBrk="1" hangingPunct="1">
              <a:lnSpc>
                <a:spcPct val="80000"/>
              </a:lnSpc>
            </a:pPr>
            <a:r>
              <a:rPr lang="zh-CN" altLang="en-US" sz="500" u="sng">
                <a:latin typeface="Arial" charset="0"/>
              </a:rPr>
              <a:t>脚本：</a:t>
            </a:r>
          </a:p>
          <a:p>
            <a:pPr eaLnBrk="1" hangingPunct="1">
              <a:lnSpc>
                <a:spcPct val="80000"/>
              </a:lnSpc>
            </a:pPr>
            <a:r>
              <a:rPr lang="zh-CN" altLang="en-US" sz="500">
                <a:latin typeface="Arial" charset="0"/>
              </a:rPr>
              <a:t>虚拟化技术的一些主要功能可以用来应对数据中心的挑战。</a:t>
            </a:r>
          </a:p>
          <a:p>
            <a:pPr eaLnBrk="1" hangingPunct="1">
              <a:lnSpc>
                <a:spcPct val="80000"/>
              </a:lnSpc>
            </a:pPr>
            <a:endParaRPr lang="zh-CN" altLang="en-US" sz="500">
              <a:latin typeface="Arial" charset="0"/>
            </a:endParaRPr>
          </a:p>
          <a:p>
            <a:pPr eaLnBrk="1" hangingPunct="1">
              <a:lnSpc>
                <a:spcPct val="80000"/>
              </a:lnSpc>
            </a:pPr>
            <a:r>
              <a:rPr lang="zh-CN" altLang="en-US" sz="500">
                <a:latin typeface="Arial" charset="0"/>
              </a:rPr>
              <a:t>这些主要功能之一就是</a:t>
            </a:r>
            <a:r>
              <a:rPr lang="zh-CN" altLang="en-US" sz="500" b="1">
                <a:latin typeface="Arial" charset="0"/>
              </a:rPr>
              <a:t>分区</a:t>
            </a:r>
            <a:r>
              <a:rPr lang="zh-CN" altLang="en-US" sz="500">
                <a:latin typeface="Arial" charset="0"/>
              </a:rPr>
              <a:t>。分区意味着虚拟化层为多个虚拟机划分服务器资源的能力；每个虚拟机可以同时运行一个单独的操作系统（相同或不同的操作系统），使您能够在一台服务器上运行多个应用程序；每个操作系统只能看到虚拟化层为其提供的“虚拟硬件”（虚拟网卡、</a:t>
            </a:r>
            <a:r>
              <a:rPr lang="en-US" altLang="zh-CN" sz="500">
                <a:latin typeface="Arial" charset="0"/>
              </a:rPr>
              <a:t>SCSI</a:t>
            </a:r>
            <a:r>
              <a:rPr lang="zh-CN" altLang="en-US" sz="500">
                <a:latin typeface="Arial" charset="0"/>
              </a:rPr>
              <a:t>卡，等等），以使它认为它是运行在自己的专用服务器上。</a:t>
            </a:r>
          </a:p>
          <a:p>
            <a:pPr eaLnBrk="1" hangingPunct="1">
              <a:lnSpc>
                <a:spcPct val="80000"/>
              </a:lnSpc>
            </a:pPr>
            <a:endParaRPr lang="zh-CN" altLang="en-US" sz="500">
              <a:latin typeface="Arial" charset="0"/>
            </a:endParaRPr>
          </a:p>
          <a:p>
            <a:pPr eaLnBrk="1" hangingPunct="1">
              <a:lnSpc>
                <a:spcPct val="80000"/>
              </a:lnSpc>
              <a:spcBef>
                <a:spcPct val="35000"/>
              </a:spcBef>
              <a:buClr>
                <a:schemeClr val="tx2"/>
              </a:buClr>
            </a:pPr>
            <a:r>
              <a:rPr lang="zh-CN" altLang="en-US" sz="800">
                <a:solidFill>
                  <a:srgbClr val="33679B"/>
                </a:solidFill>
                <a:latin typeface="Arial" charset="0"/>
              </a:rPr>
              <a:t>另一个主要功能是</a:t>
            </a:r>
            <a:r>
              <a:rPr lang="zh-CN" altLang="en-US" sz="800" b="1">
                <a:solidFill>
                  <a:srgbClr val="33679B"/>
                </a:solidFill>
                <a:latin typeface="Arial" charset="0"/>
              </a:rPr>
              <a:t>隔离</a:t>
            </a:r>
            <a:r>
              <a:rPr lang="zh-CN" altLang="en-US" sz="800">
                <a:solidFill>
                  <a:srgbClr val="33679B"/>
                </a:solidFill>
                <a:latin typeface="Arial" charset="0"/>
              </a:rPr>
              <a:t>。虚拟机以许多方式互相隔离：</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方式之一，一个虚拟机的崩溃或故障（例如，操作系统故障、应用程序崩溃、驱动程序故障，等等）不会影响同一服务器上的其它虚拟机</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一个虚拟机中的病毒、蠕虫等与其它虚拟机相隔离，就像每个虚拟机都位于单独的物理机器上一样</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在我们的高级服务器虚拟化产品中可以进行资源控制以提供性能隔离：您可以为每个虚拟机指定最小和最大资源使用量，以确保某个虚拟机不会占用所有的资源而使得同一系统中的其它虚拟机无资源可用</a:t>
            </a:r>
          </a:p>
          <a:p>
            <a:pPr eaLnBrk="1" hangingPunct="1">
              <a:lnSpc>
                <a:spcPct val="80000"/>
              </a:lnSpc>
              <a:spcBef>
                <a:spcPct val="35000"/>
              </a:spcBef>
              <a:buClr>
                <a:schemeClr val="tx2"/>
              </a:buClr>
            </a:pPr>
            <a:r>
              <a:rPr lang="zh-CN" altLang="en-US" sz="800">
                <a:solidFill>
                  <a:srgbClr val="33679B"/>
                </a:solidFill>
                <a:latin typeface="Arial" charset="0"/>
              </a:rPr>
              <a:t>由于这种隔离，使得您可以在单一机器上同时运行多个负载</a:t>
            </a:r>
            <a:r>
              <a:rPr lang="en-US" altLang="zh-CN" sz="800">
                <a:solidFill>
                  <a:srgbClr val="33679B"/>
                </a:solidFill>
                <a:latin typeface="Arial" charset="0"/>
              </a:rPr>
              <a:t>/</a:t>
            </a:r>
            <a:r>
              <a:rPr lang="zh-CN" altLang="en-US" sz="800">
                <a:solidFill>
                  <a:srgbClr val="33679B"/>
                </a:solidFill>
                <a:latin typeface="Arial" charset="0"/>
              </a:rPr>
              <a:t>应用程序</a:t>
            </a:r>
            <a:r>
              <a:rPr lang="en-US" altLang="zh-CN" sz="800">
                <a:solidFill>
                  <a:srgbClr val="33679B"/>
                </a:solidFill>
                <a:latin typeface="Arial" charset="0"/>
              </a:rPr>
              <a:t>/</a:t>
            </a:r>
            <a:r>
              <a:rPr lang="zh-CN" altLang="en-US" sz="800">
                <a:solidFill>
                  <a:srgbClr val="33679B"/>
                </a:solidFill>
                <a:latin typeface="Arial" charset="0"/>
              </a:rPr>
              <a:t>操作系统，而不会出现我们刚才讨论传统 </a:t>
            </a:r>
            <a:r>
              <a:rPr lang="en-US" altLang="zh-CN" sz="800">
                <a:solidFill>
                  <a:srgbClr val="33679B"/>
                </a:solidFill>
                <a:latin typeface="Arial" charset="0"/>
              </a:rPr>
              <a:t>x86 </a:t>
            </a:r>
            <a:r>
              <a:rPr lang="zh-CN" altLang="en-US" sz="800">
                <a:solidFill>
                  <a:srgbClr val="33679B"/>
                </a:solidFill>
                <a:latin typeface="Arial" charset="0"/>
              </a:rPr>
              <a:t>服务器体系结构的局限性时所提到的那些问题（应用程序冲突、</a:t>
            </a:r>
            <a:r>
              <a:rPr lang="en-US" altLang="zh-CN" sz="800">
                <a:solidFill>
                  <a:srgbClr val="33679B"/>
                </a:solidFill>
                <a:latin typeface="Arial" charset="0"/>
              </a:rPr>
              <a:t>DLL </a:t>
            </a:r>
            <a:r>
              <a:rPr lang="zh-CN" altLang="en-US" sz="800">
                <a:solidFill>
                  <a:srgbClr val="33679B"/>
                </a:solidFill>
                <a:latin typeface="Arial" charset="0"/>
              </a:rPr>
              <a:t>冲突等等）。</a:t>
            </a:r>
          </a:p>
          <a:p>
            <a:pPr eaLnBrk="1" hangingPunct="1">
              <a:lnSpc>
                <a:spcPct val="80000"/>
              </a:lnSpc>
            </a:pPr>
            <a:endParaRPr lang="zh-CN" altLang="en-US" sz="500">
              <a:latin typeface="Arial" charset="0"/>
            </a:endParaRPr>
          </a:p>
          <a:p>
            <a:pPr eaLnBrk="1" hangingPunct="1">
              <a:lnSpc>
                <a:spcPct val="80000"/>
              </a:lnSpc>
            </a:pPr>
            <a:r>
              <a:rPr lang="zh-CN" altLang="en-US" sz="500">
                <a:latin typeface="Arial" charset="0"/>
              </a:rPr>
              <a:t>虚拟机第三个重要功能为</a:t>
            </a:r>
            <a:r>
              <a:rPr lang="zh-CN" altLang="en-US" sz="500" b="1">
                <a:latin typeface="Arial" charset="0"/>
              </a:rPr>
              <a:t>封装</a:t>
            </a:r>
            <a:r>
              <a:rPr lang="zh-CN" altLang="en-US" sz="500">
                <a:latin typeface="Arial" charset="0"/>
              </a:rPr>
              <a:t>。</a:t>
            </a:r>
            <a:r>
              <a:rPr lang="zh-CN" altLang="en-US" sz="500">
                <a:latin typeface="Arial" charset="0"/>
                <a:cs typeface="Times New Roman" pitchFamily="18" charset="0"/>
              </a:rPr>
              <a:t>封装意味着将整个虚拟机（硬件配置、</a:t>
            </a:r>
            <a:r>
              <a:rPr lang="en-US" altLang="zh-CN" sz="500">
                <a:latin typeface="Arial" charset="0"/>
                <a:cs typeface="Times New Roman" pitchFamily="18" charset="0"/>
              </a:rPr>
              <a:t>BIOS </a:t>
            </a:r>
            <a:r>
              <a:rPr lang="zh-CN" altLang="en-US" sz="500">
                <a:latin typeface="Arial" charset="0"/>
                <a:cs typeface="Times New Roman" pitchFamily="18" charset="0"/>
              </a:rPr>
              <a:t>配置、内存状态、磁盘状态、</a:t>
            </a:r>
            <a:r>
              <a:rPr lang="en-US" altLang="zh-CN" sz="500">
                <a:latin typeface="Arial" charset="0"/>
                <a:cs typeface="Times New Roman" pitchFamily="18" charset="0"/>
              </a:rPr>
              <a:t>I/O </a:t>
            </a:r>
            <a:r>
              <a:rPr lang="zh-CN" altLang="en-US" sz="500">
                <a:latin typeface="Arial" charset="0"/>
                <a:cs typeface="Times New Roman" pitchFamily="18" charset="0"/>
              </a:rPr>
              <a:t>设备状态、</a:t>
            </a:r>
            <a:r>
              <a:rPr lang="en-US" altLang="zh-CN" sz="500">
                <a:latin typeface="Arial" charset="0"/>
                <a:cs typeface="Times New Roman" pitchFamily="18" charset="0"/>
              </a:rPr>
              <a:t>CPU </a:t>
            </a:r>
            <a:r>
              <a:rPr lang="zh-CN" altLang="en-US" sz="500">
                <a:latin typeface="Arial" charset="0"/>
                <a:cs typeface="Times New Roman" pitchFamily="18" charset="0"/>
              </a:rPr>
              <a:t>状态）储存在独立于物理硬件的一小组文件中。这样，您只需复制几个文件就可以随时随地根据需要复制、保存和移动虚拟机。</a:t>
            </a:r>
          </a:p>
          <a:p>
            <a:pPr eaLnBrk="1" hangingPunct="1">
              <a:lnSpc>
                <a:spcPct val="80000"/>
              </a:lnSpc>
              <a:buFont typeface="Wingdings" pitchFamily="2" charset="2"/>
              <a:buNone/>
            </a:pPr>
            <a:endParaRPr lang="zh-CN" altLang="en-US" sz="500">
              <a:latin typeface="Arial" charset="0"/>
              <a:cs typeface="Times New Roman" pitchFamily="18" charset="0"/>
            </a:endParaRPr>
          </a:p>
          <a:p>
            <a:pPr eaLnBrk="1" hangingPunct="1">
              <a:lnSpc>
                <a:spcPct val="80000"/>
              </a:lnSpc>
            </a:pPr>
            <a:r>
              <a:rPr lang="zh-CN" altLang="en-US" sz="500">
                <a:latin typeface="Arial" charset="0"/>
              </a:rPr>
              <a:t>而且虚拟机相对于硬件是独立的。因为虚拟机运行于虚拟化层之上，所以它们只能看到虚拟化层提供的虚拟硬件；此虚拟硬件也同样不必考虑物理服务器的情况；这样，虚拟机就可以在任何 </a:t>
            </a:r>
            <a:r>
              <a:rPr lang="en-US" altLang="zh-CN" sz="500">
                <a:latin typeface="Arial" charset="0"/>
              </a:rPr>
              <a:t>x86 </a:t>
            </a:r>
            <a:r>
              <a:rPr lang="zh-CN" altLang="en-US" sz="500">
                <a:latin typeface="Arial" charset="0"/>
              </a:rPr>
              <a:t>服务器（</a:t>
            </a:r>
            <a:r>
              <a:rPr lang="en-US" altLang="zh-CN" sz="500">
                <a:latin typeface="Arial" charset="0"/>
              </a:rPr>
              <a:t>IBM</a:t>
            </a:r>
            <a:r>
              <a:rPr lang="zh-CN" altLang="en-US" sz="500">
                <a:latin typeface="Arial" charset="0"/>
              </a:rPr>
              <a:t>、</a:t>
            </a:r>
            <a:r>
              <a:rPr lang="en-US" altLang="zh-CN" sz="500">
                <a:latin typeface="Arial" charset="0"/>
              </a:rPr>
              <a:t>Dell</a:t>
            </a:r>
            <a:r>
              <a:rPr lang="zh-CN" altLang="en-US" sz="500">
                <a:latin typeface="Arial" charset="0"/>
              </a:rPr>
              <a:t>、</a:t>
            </a:r>
            <a:r>
              <a:rPr lang="en-US" altLang="zh-CN" sz="500">
                <a:latin typeface="Arial" charset="0"/>
              </a:rPr>
              <a:t>HP</a:t>
            </a:r>
            <a:r>
              <a:rPr lang="zh-CN" altLang="en-US" sz="500">
                <a:latin typeface="Arial" charset="0"/>
              </a:rPr>
              <a:t>、</a:t>
            </a:r>
            <a:r>
              <a:rPr lang="en-US" altLang="zh-CN" sz="500">
                <a:latin typeface="Arial" charset="0"/>
              </a:rPr>
              <a:t>Xeon</a:t>
            </a:r>
            <a:r>
              <a:rPr lang="zh-CN" altLang="en-US" sz="500">
                <a:latin typeface="Arial" charset="0"/>
              </a:rPr>
              <a:t>、</a:t>
            </a:r>
            <a:r>
              <a:rPr lang="en-US" altLang="zh-CN" sz="500">
                <a:latin typeface="Arial" charset="0"/>
              </a:rPr>
              <a:t>Opteron</a:t>
            </a:r>
            <a:r>
              <a:rPr lang="zh-CN" altLang="en-US" sz="500">
                <a:latin typeface="Arial" charset="0"/>
              </a:rPr>
              <a:t>，等等）上运行而无需进行任何修改。这打破了操作系统和硬件以及应用程序和操作系统</a:t>
            </a:r>
            <a:r>
              <a:rPr lang="en-US" altLang="zh-CN" sz="500">
                <a:latin typeface="Arial" charset="0"/>
              </a:rPr>
              <a:t>/</a:t>
            </a:r>
            <a:r>
              <a:rPr lang="zh-CN" altLang="en-US" sz="500">
                <a:latin typeface="Arial" charset="0"/>
              </a:rPr>
              <a:t>硬件之间的约束，这些约束在前面我们讨论传统 </a:t>
            </a:r>
            <a:r>
              <a:rPr lang="en-US" altLang="zh-CN" sz="500">
                <a:latin typeface="Arial" charset="0"/>
              </a:rPr>
              <a:t>x86 </a:t>
            </a:r>
            <a:r>
              <a:rPr lang="zh-CN" altLang="en-US" sz="500">
                <a:latin typeface="Arial" charset="0"/>
              </a:rPr>
              <a:t>服务器体系结构的局限性时已经提到。</a:t>
            </a:r>
          </a:p>
          <a:p>
            <a:pPr eaLnBrk="1" hangingPunct="1">
              <a:lnSpc>
                <a:spcPct val="80000"/>
              </a:lnSpc>
              <a:buFont typeface="Wingdings" pitchFamily="2" charset="2"/>
              <a:buNone/>
            </a:pPr>
            <a:endParaRPr lang="zh-CN" altLang="en-US" sz="500">
              <a:latin typeface="Arial" charset="0"/>
            </a:endParaRPr>
          </a:p>
          <a:p>
            <a:pPr eaLnBrk="1" hangingPunct="1">
              <a:lnSpc>
                <a:spcPct val="80000"/>
              </a:lnSpc>
              <a:buFont typeface="Wingdings" pitchFamily="2" charset="2"/>
              <a:buNone/>
            </a:pPr>
            <a:r>
              <a:rPr lang="zh-CN" altLang="en-US" sz="500">
                <a:latin typeface="Arial" charset="0"/>
              </a:rPr>
              <a:t>我们可以看到，这些功能对于在虚拟机中建立系统来说具有重大的意义。</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zh-CN">
                <a:latin typeface="Arial" charset="0"/>
              </a:rPr>
              <a:t>利用虚拟化技术，在一台物理服务器或一套硬件资源上虚拟出多个虚拟机，让不同的应用服务运行在不同的虚拟机上，在不降低系统鲁棒性、安全性和可扩展性的同时，可提高硬件的利用率，减少应用对硬件平台的依赖性，从而使得企业能够削减资金和运营成本，同时改善</a:t>
            </a:r>
            <a:r>
              <a:rPr lang="en-US" altLang="zh-CN">
                <a:latin typeface="Arial" charset="0"/>
              </a:rPr>
              <a:t> IT </a:t>
            </a:r>
            <a:r>
              <a:rPr lang="zh-CN" altLang="zh-CN">
                <a:latin typeface="Arial" charset="0"/>
              </a:rPr>
              <a:t>服务交付，而不用受到有限的操作系统、应用程序和硬件选择范围的制约。</a:t>
            </a:r>
            <a:endParaRPr lang="zh-CN" altLang="en-US">
              <a:latin typeface="Arial" charset="0"/>
            </a:endParaRPr>
          </a:p>
        </p:txBody>
      </p:sp>
      <p:sp>
        <p:nvSpPr>
          <p:cNvPr id="2970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F1F9AD6B-FC70-44E3-B7D0-EB6F888CBF1F}" type="slidenum">
              <a:rPr kumimoji="1" lang="en-US" altLang="zh-CN" sz="1600">
                <a:solidFill>
                  <a:schemeClr val="tx1"/>
                </a:solidFill>
                <a:latin typeface="Times New Roman" pitchFamily="18" charset="0"/>
              </a:rPr>
              <a:pPr algn="r" eaLnBrk="1" hangingPunct="1">
                <a:lnSpc>
                  <a:spcPct val="80000"/>
                </a:lnSpc>
              </a:pPr>
              <a:t>12</a:t>
            </a:fld>
            <a:endParaRPr kumimoji="1" lang="en-US" altLang="zh-CN" sz="1600">
              <a:solidFill>
                <a:schemeClr val="tx1"/>
              </a:solidFill>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p:spPr>
        <p:txBody>
          <a:bodyPr/>
          <a:lstStyle/>
          <a:p>
            <a:endParaRPr lang="zh-CN" altLang="en-US">
              <a:latin typeface="Arial" charset="0"/>
            </a:endParaRPr>
          </a:p>
        </p:txBody>
      </p:sp>
      <p:sp>
        <p:nvSpPr>
          <p:cNvPr id="307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09229D22-1BDE-4A90-BBC9-9A1C408808DE}" type="slidenum">
              <a:rPr kumimoji="1" lang="en-US" altLang="zh-CN" sz="1600">
                <a:solidFill>
                  <a:schemeClr val="tx1"/>
                </a:solidFill>
                <a:latin typeface="Times New Roman" pitchFamily="18" charset="0"/>
              </a:rPr>
              <a:pPr algn="r" eaLnBrk="1" hangingPunct="1">
                <a:lnSpc>
                  <a:spcPct val="80000"/>
                </a:lnSpc>
              </a:pPr>
              <a:t>13</a:t>
            </a:fld>
            <a:endParaRPr kumimoji="1" lang="en-US" altLang="zh-CN" sz="1600">
              <a:solidFill>
                <a:schemeClr val="tx1"/>
              </a:solidFill>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p:spPr>
        <p:txBody>
          <a:bodyPr/>
          <a:lstStyle/>
          <a:p>
            <a:endParaRPr lang="zh-CN" altLang="en-US">
              <a:latin typeface="Arial" charset="0"/>
            </a:endParaRPr>
          </a:p>
        </p:txBody>
      </p:sp>
      <p:sp>
        <p:nvSpPr>
          <p:cNvPr id="307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09229D22-1BDE-4A90-BBC9-9A1C408808DE}" type="slidenum">
              <a:rPr kumimoji="1" lang="en-US" altLang="zh-CN" sz="1600">
                <a:solidFill>
                  <a:schemeClr val="tx1"/>
                </a:solidFill>
                <a:latin typeface="Times New Roman" pitchFamily="18" charset="0"/>
              </a:rPr>
              <a:pPr algn="r" eaLnBrk="1" hangingPunct="1">
                <a:lnSpc>
                  <a:spcPct val="80000"/>
                </a:lnSpc>
              </a:pPr>
              <a:t>14</a:t>
            </a:fld>
            <a:endParaRPr kumimoji="1" lang="en-US" altLang="zh-CN" sz="1600">
              <a:solidFill>
                <a:schemeClr val="tx1"/>
              </a:solidFill>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p:spPr>
        <p:txBody>
          <a:bodyPr/>
          <a:lstStyle/>
          <a:p>
            <a:endParaRPr lang="zh-CN" altLang="en-US">
              <a:latin typeface="Arial" charset="0"/>
            </a:endParaRPr>
          </a:p>
        </p:txBody>
      </p:sp>
      <p:sp>
        <p:nvSpPr>
          <p:cNvPr id="3174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87C46FEF-5723-45B0-8960-E5C513090DC8}" type="slidenum">
              <a:rPr kumimoji="1" lang="en-US" altLang="zh-CN" sz="1600">
                <a:solidFill>
                  <a:schemeClr val="tx1"/>
                </a:solidFill>
                <a:latin typeface="Times New Roman" pitchFamily="18" charset="0"/>
              </a:rPr>
              <a:pPr algn="r" eaLnBrk="1" hangingPunct="1">
                <a:lnSpc>
                  <a:spcPct val="80000"/>
                </a:lnSpc>
              </a:pPr>
              <a:t>16</a:t>
            </a:fld>
            <a:endParaRPr kumimoji="1" lang="en-US" altLang="zh-CN" sz="1600">
              <a:solidFill>
                <a:schemeClr val="tx1"/>
              </a:solidFill>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21A0C48-1754-4589-9E0A-5C5B750E5982}" type="slidenum">
              <a:rPr lang="en-US" altLang="zh-CN" smtClean="0">
                <a:latin typeface="Arial" charset="0"/>
              </a:rPr>
              <a:pPr/>
              <a:t>17</a:t>
            </a:fld>
            <a:endParaRPr lang="en-US" altLang="zh-CN">
              <a:latin typeface="Arial" charset="0"/>
            </a:endParaRPr>
          </a:p>
        </p:txBody>
      </p:sp>
      <p:sp>
        <p:nvSpPr>
          <p:cNvPr id="327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FA85351E-8796-4BFF-ADFC-1BC2B757D018}" type="slidenum">
              <a:rPr lang="en-US" altLang="en-US" sz="1200">
                <a:solidFill>
                  <a:schemeClr val="tx1"/>
                </a:solidFill>
                <a:latin typeface="Times" pitchFamily="18" charset="0"/>
                <a:ea typeface="新細明體" pitchFamily="18" charset="-120"/>
              </a:rPr>
              <a:pPr algn="r">
                <a:spcBef>
                  <a:spcPct val="0"/>
                </a:spcBef>
                <a:buClrTx/>
                <a:buSzTx/>
                <a:buFontTx/>
                <a:buNone/>
              </a:pPr>
              <a:t>17</a:t>
            </a:fld>
            <a:endParaRPr lang="en-US" altLang="en-US" sz="1200">
              <a:solidFill>
                <a:schemeClr val="tx1"/>
              </a:solidFill>
              <a:latin typeface="Times" pitchFamily="18" charset="0"/>
              <a:ea typeface="新細明體" pitchFamily="18" charset="-120"/>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685800" y="4344988"/>
            <a:ext cx="5486400" cy="4113212"/>
          </a:xfrm>
          <a:noFill/>
          <a:ln/>
        </p:spPr>
        <p:txBody>
          <a:bodyPr lIns="91433" tIns="45716" rIns="91433" bIns="45716"/>
          <a:lstStyle/>
          <a:p>
            <a:pPr eaLnBrk="1" hangingPunct="1"/>
            <a:endParaRPr lang="zh-CN" altLang="zh-C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B76F123-5F5A-4CF3-884E-A83F62501094}" type="slidenum">
              <a:rPr lang="en-US" altLang="zh-CN" smtClean="0">
                <a:latin typeface="Arial" charset="0"/>
              </a:rPr>
              <a:pPr/>
              <a:t>18</a:t>
            </a:fld>
            <a:endParaRPr lang="en-US" altLang="zh-CN">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5124C6D-B9E5-4A45-B55D-5F8CBB2F405F}" type="slidenum">
              <a:rPr lang="en-US" altLang="zh-CN" smtClean="0">
                <a:latin typeface="Arial" charset="0"/>
              </a:rPr>
              <a:pPr/>
              <a:t>19</a:t>
            </a:fld>
            <a:endParaRPr lang="en-US" altLang="zh-CN">
              <a:latin typeface="Arial" charset="0"/>
            </a:endParaRPr>
          </a:p>
        </p:txBody>
      </p:sp>
      <p:sp>
        <p:nvSpPr>
          <p:cNvPr id="348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1C495D0B-5483-48F1-A415-3F051ABB5F02}" type="slidenum">
              <a:rPr lang="en-US" altLang="en-US" sz="1200">
                <a:solidFill>
                  <a:schemeClr val="tx1"/>
                </a:solidFill>
                <a:latin typeface="Times" pitchFamily="18" charset="0"/>
                <a:ea typeface="新細明體" pitchFamily="18" charset="-120"/>
              </a:rPr>
              <a:pPr algn="r">
                <a:spcBef>
                  <a:spcPct val="0"/>
                </a:spcBef>
                <a:buClrTx/>
                <a:buSzTx/>
                <a:buFontTx/>
                <a:buNone/>
              </a:pPr>
              <a:t>19</a:t>
            </a:fld>
            <a:endParaRPr lang="en-US" altLang="en-US" sz="1200">
              <a:solidFill>
                <a:schemeClr val="tx1"/>
              </a:solidFill>
              <a:latin typeface="Times" pitchFamily="18" charset="0"/>
              <a:ea typeface="新細明體" pitchFamily="18" charset="-120"/>
            </a:endParaRPr>
          </a:p>
        </p:txBody>
      </p:sp>
      <p:sp>
        <p:nvSpPr>
          <p:cNvPr id="34820" name="Rectangle 2"/>
          <p:cNvSpPr>
            <a:spLocks noGrp="1" noRot="1" noChangeAspect="1" noChangeArrowheads="1" noTextEdit="1"/>
          </p:cNvSpPr>
          <p:nvPr>
            <p:ph type="sldImg"/>
          </p:nvPr>
        </p:nvSpPr>
        <p:spPr>
          <a:xfrm>
            <a:off x="1144588" y="687388"/>
            <a:ext cx="4572000" cy="3429000"/>
          </a:xfrm>
          <a:ln/>
        </p:spPr>
      </p:sp>
      <p:sp>
        <p:nvSpPr>
          <p:cNvPr id="34821" name="Rectangle 3"/>
          <p:cNvSpPr>
            <a:spLocks noGrp="1" noChangeArrowheads="1"/>
          </p:cNvSpPr>
          <p:nvPr>
            <p:ph type="body" idx="1"/>
          </p:nvPr>
        </p:nvSpPr>
        <p:spPr>
          <a:xfrm>
            <a:off x="912813" y="4344988"/>
            <a:ext cx="5032375" cy="4111625"/>
          </a:xfrm>
          <a:noFill/>
          <a:ln/>
        </p:spPr>
        <p:txBody>
          <a:bodyPr lIns="91433" tIns="45716" rIns="91433" bIns="45716"/>
          <a:lstStyle/>
          <a:p>
            <a:pPr eaLnBrk="1" hangingPunct="1"/>
            <a:endParaRPr lang="zh-CN" altLang="zh-CN">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98E1810-108E-4D58-81B3-E4450F1F1BE8}" type="slidenum">
              <a:rPr lang="en-US" altLang="zh-CN" smtClean="0">
                <a:latin typeface="Arial" charset="0"/>
              </a:rPr>
              <a:pPr/>
              <a:t>20</a:t>
            </a:fld>
            <a:endParaRPr lang="en-US" altLang="zh-CN">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zh-CN" altLang="zh-CN">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95DEEE3-9FB5-4560-8112-BE2FA921EB86}" type="slidenum">
              <a:rPr lang="en-US" altLang="zh-CN" smtClean="0">
                <a:latin typeface="Arial" charset="0"/>
              </a:rPr>
              <a:pPr/>
              <a:t>21</a:t>
            </a:fld>
            <a:endParaRPr lang="en-US" altLang="zh-CN">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2</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3</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4</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5</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6</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7</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2E4B129-F5FD-4E4B-9FFD-BD1DDA058893}" type="slidenum">
              <a:rPr lang="en-US" altLang="zh-CN" smtClean="0">
                <a:latin typeface="Arial" charset="0"/>
              </a:rPr>
              <a:pPr/>
              <a:t>8</a:t>
            </a:fld>
            <a:endParaRPr lang="en-US" altLang="zh-CN">
              <a:latin typeface="Arial" charset="0"/>
            </a:endParaRPr>
          </a:p>
        </p:txBody>
      </p:sp>
      <p:sp>
        <p:nvSpPr>
          <p:cNvPr id="276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6B8C2AF9-6568-4422-BFC1-3CA14291BB8E}" type="slidenum">
              <a:rPr lang="en-US" altLang="zh-CN" sz="1200">
                <a:solidFill>
                  <a:schemeClr val="tx1"/>
                </a:solidFill>
                <a:latin typeface="Times" pitchFamily="18" charset="0"/>
                <a:ea typeface="新細明體" pitchFamily="18" charset="-120"/>
              </a:rPr>
              <a:pPr algn="r">
                <a:spcBef>
                  <a:spcPct val="0"/>
                </a:spcBef>
                <a:buClrTx/>
                <a:buSzTx/>
                <a:buFontTx/>
                <a:buNone/>
              </a:pPr>
              <a:t>8</a:t>
            </a:fld>
            <a:endParaRPr lang="en-US" altLang="zh-CN" sz="1200">
              <a:solidFill>
                <a:schemeClr val="tx1"/>
              </a:solidFill>
              <a:latin typeface="Times" pitchFamily="18" charset="0"/>
              <a:ea typeface="新細明體" pitchFamily="18" charset="-120"/>
            </a:endParaRPr>
          </a:p>
        </p:txBody>
      </p:sp>
      <p:sp>
        <p:nvSpPr>
          <p:cNvPr id="27652" name="Rectangle 2"/>
          <p:cNvSpPr>
            <a:spLocks noGrp="1" noRot="1" noChangeAspect="1" noChangeArrowheads="1" noTextEdit="1"/>
          </p:cNvSpPr>
          <p:nvPr>
            <p:ph type="sldImg"/>
          </p:nvPr>
        </p:nvSpPr>
        <p:spPr>
          <a:xfrm>
            <a:off x="1144588" y="685800"/>
            <a:ext cx="4572000" cy="3429000"/>
          </a:xfrm>
          <a:ln/>
        </p:spPr>
      </p:sp>
      <p:sp>
        <p:nvSpPr>
          <p:cNvPr id="27653" name="Rectangle 3"/>
          <p:cNvSpPr>
            <a:spLocks noGrp="1" noChangeArrowheads="1"/>
          </p:cNvSpPr>
          <p:nvPr>
            <p:ph type="body" idx="1"/>
          </p:nvPr>
        </p:nvSpPr>
        <p:spPr>
          <a:xfrm>
            <a:off x="915988" y="4343400"/>
            <a:ext cx="5026025" cy="4114800"/>
          </a:xfrm>
          <a:noFill/>
          <a:ln/>
        </p:spPr>
        <p:txBody>
          <a:bodyPr lIns="91433" tIns="45716" rIns="91433" bIns="45716"/>
          <a:lstStyle/>
          <a:p>
            <a:pPr eaLnBrk="1" hangingPunct="1"/>
            <a:r>
              <a:rPr lang="zh-CN" altLang="en-US" u="sng">
                <a:latin typeface="Arial" charset="0"/>
              </a:rPr>
              <a:t>幻灯片目的：</a:t>
            </a:r>
            <a:r>
              <a:rPr lang="zh-CN" altLang="en-US">
                <a:latin typeface="Arial" charset="0"/>
              </a:rPr>
              <a:t>  </a:t>
            </a:r>
          </a:p>
          <a:p>
            <a:pPr eaLnBrk="1" hangingPunct="1">
              <a:buFontTx/>
              <a:buChar char="-"/>
            </a:pPr>
            <a:r>
              <a:rPr lang="zh-CN" altLang="en-US">
                <a:latin typeface="Arial" charset="0"/>
              </a:rPr>
              <a:t>指出传统 </a:t>
            </a:r>
            <a:r>
              <a:rPr lang="en-US" altLang="zh-CN">
                <a:latin typeface="Arial" charset="0"/>
              </a:rPr>
              <a:t>x86 </a:t>
            </a:r>
            <a:r>
              <a:rPr lang="zh-CN" altLang="en-US">
                <a:latin typeface="Arial" charset="0"/>
              </a:rPr>
              <a:t>服务器的一些局限性，同时简单地描述一下虚拟化可做些什么</a:t>
            </a:r>
          </a:p>
          <a:p>
            <a:pPr eaLnBrk="1" hangingPunct="1"/>
            <a:r>
              <a:rPr lang="zh-CN" altLang="en-US" u="sng">
                <a:latin typeface="Arial" charset="0"/>
              </a:rPr>
              <a:t>要点：</a:t>
            </a:r>
            <a:endParaRPr lang="zh-CN" altLang="en-US">
              <a:latin typeface="Arial" charset="0"/>
            </a:endParaRPr>
          </a:p>
          <a:p>
            <a:pPr eaLnBrk="1" hangingPunct="1">
              <a:buFontTx/>
              <a:buChar char="-"/>
            </a:pPr>
            <a:r>
              <a:rPr lang="zh-CN" altLang="en-US">
                <a:latin typeface="Arial" charset="0"/>
              </a:rPr>
              <a:t>对于传统的 </a:t>
            </a:r>
            <a:r>
              <a:rPr lang="en-US" altLang="zh-CN">
                <a:latin typeface="Arial" charset="0"/>
              </a:rPr>
              <a:t>x86 </a:t>
            </a:r>
            <a:r>
              <a:rPr lang="zh-CN" altLang="en-US">
                <a:latin typeface="Arial" charset="0"/>
              </a:rPr>
              <a:t>服务器：</a:t>
            </a:r>
          </a:p>
          <a:p>
            <a:pPr lvl="1" eaLnBrk="1" hangingPunct="1">
              <a:buFontTx/>
              <a:buChar char="-"/>
            </a:pPr>
            <a:r>
              <a:rPr lang="zh-CN" altLang="en-US">
                <a:latin typeface="Arial" charset="0"/>
              </a:rPr>
              <a:t>操作系统局限于硬件，因为操作系统根据硬件配置来自定义</a:t>
            </a:r>
          </a:p>
          <a:p>
            <a:pPr lvl="1" eaLnBrk="1" hangingPunct="1">
              <a:buFontTx/>
              <a:buChar char="-"/>
            </a:pPr>
            <a:r>
              <a:rPr lang="zh-CN" altLang="en-US">
                <a:latin typeface="Arial" charset="0"/>
              </a:rPr>
              <a:t>通常在一台服务器上您只能运行一个负载，以避免应用程序的冲突问题和可以为某个特定应用程序调节操作系统</a:t>
            </a:r>
          </a:p>
          <a:p>
            <a:pPr lvl="1" eaLnBrk="1" hangingPunct="1">
              <a:buFontTx/>
              <a:buChar char="-"/>
            </a:pPr>
            <a:r>
              <a:rPr lang="zh-CN" altLang="en-US">
                <a:latin typeface="Arial" charset="0"/>
              </a:rPr>
              <a:t>这种体系结构和它的不灵活性很大程度上导致了服务器数量的增加和服务器利用率的降低</a:t>
            </a:r>
          </a:p>
          <a:p>
            <a:pPr eaLnBrk="1" hangingPunct="1">
              <a:buFontTx/>
              <a:buChar char="-"/>
            </a:pPr>
            <a:r>
              <a:rPr lang="en-US" altLang="zh-CN">
                <a:latin typeface="Arial" charset="0"/>
              </a:rPr>
              <a:t>VMware </a:t>
            </a:r>
            <a:r>
              <a:rPr lang="zh-CN" altLang="en-US">
                <a:latin typeface="Arial" charset="0"/>
              </a:rPr>
              <a:t>的服务器虚拟化技术可以做些什么：</a:t>
            </a:r>
          </a:p>
          <a:p>
            <a:pPr lvl="1" eaLnBrk="1" hangingPunct="1">
              <a:buFontTx/>
              <a:buChar char="-"/>
            </a:pPr>
            <a:r>
              <a:rPr lang="zh-CN" altLang="en-US">
                <a:latin typeface="Arial" charset="0"/>
              </a:rPr>
              <a:t>将一个物理系统（硬件配置、操作系统、应用程序和它们的配置）一同装入一个虚拟机包中</a:t>
            </a:r>
          </a:p>
          <a:p>
            <a:pPr lvl="1" eaLnBrk="1" hangingPunct="1">
              <a:buFontTx/>
              <a:buChar char="-"/>
            </a:pPr>
            <a:r>
              <a:rPr lang="zh-CN" altLang="en-US">
                <a:latin typeface="Arial" charset="0"/>
              </a:rPr>
              <a:t>然后，这个虚拟机包就可以在安装有 </a:t>
            </a:r>
            <a:r>
              <a:rPr lang="en-US" altLang="zh-CN">
                <a:latin typeface="Arial" charset="0"/>
              </a:rPr>
              <a:t>VMware </a:t>
            </a:r>
            <a:r>
              <a:rPr lang="zh-CN" altLang="en-US">
                <a:latin typeface="Arial" charset="0"/>
              </a:rPr>
              <a:t>虚拟化层的任何服务器上运行</a:t>
            </a:r>
          </a:p>
          <a:p>
            <a:pPr eaLnBrk="1" hangingPunct="1">
              <a:buFontTx/>
              <a:buChar char="-"/>
            </a:pPr>
            <a:r>
              <a:rPr lang="zh-CN" altLang="en-US">
                <a:latin typeface="Arial" charset="0"/>
              </a:rPr>
              <a:t>在下一张幻灯片中，我会解释虚拟化提供的一些能力可以帮助传统的 </a:t>
            </a:r>
            <a:r>
              <a:rPr lang="en-US" altLang="zh-CN">
                <a:latin typeface="Arial" charset="0"/>
              </a:rPr>
              <a:t>x86 </a:t>
            </a:r>
            <a:r>
              <a:rPr lang="zh-CN" altLang="en-US">
                <a:latin typeface="Arial" charset="0"/>
              </a:rPr>
              <a:t>服务器体系结构克服它们的局限</a:t>
            </a:r>
          </a:p>
          <a:p>
            <a:pPr eaLnBrk="1" hangingPunct="1"/>
            <a:r>
              <a:rPr lang="zh-CN" altLang="en-US" u="sng">
                <a:latin typeface="Arial" charset="0"/>
              </a:rPr>
              <a:t>脚本：</a:t>
            </a:r>
            <a:endParaRPr lang="zh-CN" altLang="en-US">
              <a:latin typeface="Arial" charset="0"/>
            </a:endParaRPr>
          </a:p>
          <a:p>
            <a:pPr eaLnBrk="1" hangingPunct="1"/>
            <a:r>
              <a:rPr lang="zh-CN" altLang="en-US">
                <a:latin typeface="Arial" charset="0"/>
              </a:rPr>
              <a:t>服务器虚拟化彻底改变了您对桌面计算机或服务器机器的想法。</a:t>
            </a:r>
          </a:p>
          <a:p>
            <a:pPr eaLnBrk="1" hangingPunct="1"/>
            <a:endParaRPr lang="zh-CN" altLang="en-US">
              <a:latin typeface="Arial" charset="0"/>
            </a:endParaRPr>
          </a:p>
          <a:p>
            <a:pPr eaLnBrk="1" hangingPunct="1"/>
            <a:r>
              <a:rPr lang="zh-CN" altLang="en-US">
                <a:latin typeface="Arial" charset="0"/>
              </a:rPr>
              <a:t>为了对比，让我们先看看幻灯片左侧显示的典型 </a:t>
            </a:r>
            <a:r>
              <a:rPr lang="en-US" altLang="zh-CN">
                <a:latin typeface="Arial" charset="0"/>
              </a:rPr>
              <a:t>x86</a:t>
            </a:r>
            <a:r>
              <a:rPr lang="zh-CN" altLang="en-US">
                <a:latin typeface="Arial" charset="0"/>
              </a:rPr>
              <a:t>（</a:t>
            </a:r>
            <a:r>
              <a:rPr lang="en-US" altLang="zh-CN">
                <a:latin typeface="Arial" charset="0"/>
              </a:rPr>
              <a:t>Intel </a:t>
            </a:r>
            <a:r>
              <a:rPr lang="zh-CN" altLang="en-US">
                <a:latin typeface="Arial" charset="0"/>
              </a:rPr>
              <a:t>或 </a:t>
            </a:r>
            <a:r>
              <a:rPr lang="en-US" altLang="zh-CN">
                <a:latin typeface="Arial" charset="0"/>
              </a:rPr>
              <a:t>AMD </a:t>
            </a:r>
            <a:r>
              <a:rPr lang="zh-CN" altLang="en-US">
                <a:latin typeface="Arial" charset="0"/>
              </a:rPr>
              <a:t>处理器）服务器。每个服务器具有一个硬件配置、一个安装在该硬件上的操作系统和安装在该操作系统内的一些应用程序。此体系结构的每一层都很紧密地连接着下面的一层，且最终连接到硬件。操作系统根据硬件来定制自己，体现在它使用的驱动程序、调整它参数的方式等等。应用程序依次连接于它所安装的操作系统上。</a:t>
            </a:r>
          </a:p>
          <a:p>
            <a:pPr eaLnBrk="1" hangingPunct="1"/>
            <a:endParaRPr lang="zh-CN" altLang="en-US">
              <a:latin typeface="Arial" charset="0"/>
            </a:endParaRPr>
          </a:p>
          <a:p>
            <a:pPr eaLnBrk="1" hangingPunct="1"/>
            <a:r>
              <a:rPr lang="zh-CN" altLang="en-US">
                <a:latin typeface="Arial" charset="0"/>
              </a:rPr>
              <a:t>这就是人们数十年来一直使用的体系结构，但是它并不是理想的体系结构。为什么不理想？因为在每台物理机器上您仅能拥有一个操作系统，而且多数情况下仅有一个负载。很难在这些服务器上运行多个主应用程序，因为如果这样做，则可能会产生冲突和性能问题。实际上，当前计算的最佳做法是每个服务器仅运行一个应用程序以避免这些问题。但是，这么做的结果是大多数时间利用率很低。如前面所讨论，我们浪费了我们所购买的大部分计算能力。您必须有意地在浪费硬件和降低风险间寻找平衡。</a:t>
            </a:r>
          </a:p>
          <a:p>
            <a:pPr eaLnBrk="1" hangingPunct="1"/>
            <a:endParaRPr lang="zh-CN" altLang="en-US">
              <a:latin typeface="Arial" charset="0"/>
            </a:endParaRPr>
          </a:p>
          <a:p>
            <a:pPr eaLnBrk="1" hangingPunct="1"/>
            <a:r>
              <a:rPr lang="zh-CN" altLang="en-US">
                <a:latin typeface="Arial" charset="0"/>
              </a:rPr>
              <a:t>不仅如此，这个体系结构还很不灵活。此时让某个服务器在多数情况下闲置？要用多长时间才能将它调整为其它用途？您需要存档当前操作系统和应用程序、为新的应用程序重新配置或（为了安全）重新安装操作系统、安装应用程序等等。如果稍后您还需要再次调整它的用途，这对您来说并不是一个很好的建议。</a:t>
            </a:r>
          </a:p>
          <a:p>
            <a:pPr eaLnBrk="1" hangingPunct="1"/>
            <a:endParaRPr lang="zh-CN" altLang="en-US">
              <a:latin typeface="Arial" charset="0"/>
            </a:endParaRPr>
          </a:p>
          <a:p>
            <a:pPr eaLnBrk="1" hangingPunct="1"/>
            <a:r>
              <a:rPr lang="zh-CN" altLang="en-US">
                <a:latin typeface="Arial" charset="0"/>
              </a:rPr>
              <a:t>虚拟化彻底改变了这一切。它将一个物理系统与操作系统以及操作系统中安装的任何软件一同装入一个（我们称之为）“虚拟机”中。虚拟机包括虚拟硬件配置以及虚拟磁盘，其中可安装操作系统和应用程序。对于虚拟机中的操作系统来说，与在真实物理硬件上运行没有区别。虚拟机中的操作系统与您在物理机器上使用的操作系统是一样的 </a:t>
            </a:r>
            <a:r>
              <a:rPr lang="en-US" altLang="zh-CN">
                <a:latin typeface="Arial" charset="0"/>
              </a:rPr>
              <a:t>— </a:t>
            </a:r>
            <a:r>
              <a:rPr lang="zh-CN" altLang="en-US">
                <a:latin typeface="Arial" charset="0"/>
              </a:rPr>
              <a:t>无论它是 </a:t>
            </a:r>
            <a:r>
              <a:rPr lang="en-US" altLang="zh-CN">
                <a:latin typeface="Arial" charset="0"/>
              </a:rPr>
              <a:t>Windows</a:t>
            </a:r>
            <a:r>
              <a:rPr lang="zh-CN" altLang="en-US">
                <a:latin typeface="Arial" charset="0"/>
              </a:rPr>
              <a:t>、</a:t>
            </a:r>
            <a:r>
              <a:rPr lang="en-US" altLang="zh-CN">
                <a:latin typeface="Arial" charset="0"/>
              </a:rPr>
              <a:t>Linux</a:t>
            </a:r>
            <a:r>
              <a:rPr lang="zh-CN" altLang="en-US">
                <a:latin typeface="Arial" charset="0"/>
              </a:rPr>
              <a:t>、</a:t>
            </a:r>
            <a:r>
              <a:rPr lang="en-US" altLang="zh-CN">
                <a:latin typeface="Arial" charset="0"/>
              </a:rPr>
              <a:t>Netware</a:t>
            </a:r>
            <a:r>
              <a:rPr lang="zh-CN" altLang="en-US">
                <a:latin typeface="Arial" charset="0"/>
              </a:rPr>
              <a:t>、</a:t>
            </a:r>
            <a:r>
              <a:rPr lang="en-US" altLang="zh-CN">
                <a:latin typeface="Arial" charset="0"/>
              </a:rPr>
              <a:t>BSD</a:t>
            </a:r>
            <a:r>
              <a:rPr lang="zh-CN" altLang="en-US">
                <a:latin typeface="Arial" charset="0"/>
              </a:rPr>
              <a:t>，等等。不需要为虚拟化对它做任何修改。操作系统中安装的应用程序与虚拟化前在操作系统中运行的完整应用程序是一样的。</a:t>
            </a:r>
          </a:p>
          <a:p>
            <a:pPr eaLnBrk="1" hangingPunct="1"/>
            <a:endParaRPr lang="zh-CN" altLang="en-US">
              <a:latin typeface="Arial" charset="0"/>
            </a:endParaRPr>
          </a:p>
          <a:p>
            <a:pPr eaLnBrk="1" hangingPunct="1"/>
            <a:r>
              <a:rPr lang="zh-CN" altLang="en-US">
                <a:latin typeface="Arial" charset="0"/>
              </a:rPr>
              <a:t>每个虚拟机都运行在由 </a:t>
            </a:r>
            <a:r>
              <a:rPr lang="en-US" altLang="zh-CN">
                <a:latin typeface="Arial" charset="0"/>
              </a:rPr>
              <a:t>VMware </a:t>
            </a:r>
            <a:r>
              <a:rPr lang="zh-CN" altLang="en-US">
                <a:latin typeface="Arial" charset="0"/>
              </a:rPr>
              <a:t>软件在一个服务器上设置的薄虚拟化层的上端。此虚拟化层负责为每个虚拟机分配资源和将每个虚拟机看到的虚拟硬件映射到服务器的实际物理硬件上。</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75E21D7-D2F2-49C7-9FC2-4B1BC4506F95}" type="slidenum">
              <a:rPr lang="en-US" altLang="zh-CN" smtClean="0">
                <a:latin typeface="Arial" charset="0"/>
              </a:rPr>
              <a:pPr/>
              <a:t>10</a:t>
            </a:fld>
            <a:endParaRPr lang="en-US" altLang="zh-CN">
              <a:latin typeface="Arial" charset="0"/>
            </a:endParaRPr>
          </a:p>
        </p:txBody>
      </p:sp>
      <p:sp>
        <p:nvSpPr>
          <p:cNvPr id="286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88FC01A1-0737-4C26-9618-F2BE344DC7E2}" type="slidenum">
              <a:rPr lang="en-US" altLang="en-US" sz="1200">
                <a:solidFill>
                  <a:schemeClr val="tx1"/>
                </a:solidFill>
                <a:latin typeface="Times" pitchFamily="18" charset="0"/>
                <a:ea typeface="新細明體" pitchFamily="18" charset="-120"/>
              </a:rPr>
              <a:pPr algn="r">
                <a:spcBef>
                  <a:spcPct val="0"/>
                </a:spcBef>
                <a:buClrTx/>
                <a:buSzTx/>
                <a:buFontTx/>
                <a:buNone/>
              </a:pPr>
              <a:t>10</a:t>
            </a:fld>
            <a:endParaRPr lang="en-US" altLang="en-US" sz="1200">
              <a:solidFill>
                <a:schemeClr val="tx1"/>
              </a:solidFill>
              <a:latin typeface="Times" pitchFamily="18" charset="0"/>
              <a:ea typeface="新細明體" pitchFamily="18" charset="-12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lnSpc>
                <a:spcPct val="80000"/>
              </a:lnSpc>
              <a:buFontTx/>
              <a:buChar char="-"/>
            </a:pPr>
            <a:r>
              <a:rPr lang="zh-CN" altLang="en-US" sz="500">
                <a:latin typeface="Arial" charset="0"/>
              </a:rPr>
              <a:t>这里是虚拟化的一些主要功能：</a:t>
            </a:r>
          </a:p>
          <a:p>
            <a:pPr lvl="1" eaLnBrk="1" hangingPunct="1">
              <a:lnSpc>
                <a:spcPct val="80000"/>
              </a:lnSpc>
              <a:buFontTx/>
              <a:buChar char="-"/>
            </a:pPr>
            <a:r>
              <a:rPr lang="zh-CN" altLang="en-US" sz="500" b="1">
                <a:latin typeface="Arial" charset="0"/>
              </a:rPr>
              <a:t>分区：</a:t>
            </a:r>
            <a:r>
              <a:rPr lang="zh-CN" altLang="en-US" sz="500">
                <a:latin typeface="Arial" charset="0"/>
              </a:rPr>
              <a:t>能够划分服务器的资源，以便在单一物理服务器上同时和独立地运行多个虚拟机</a:t>
            </a:r>
          </a:p>
          <a:p>
            <a:pPr lvl="2" eaLnBrk="1" hangingPunct="1">
              <a:lnSpc>
                <a:spcPct val="80000"/>
              </a:lnSpc>
              <a:buFontTx/>
              <a:buChar char="-"/>
            </a:pPr>
            <a:r>
              <a:rPr lang="en-US" altLang="zh-CN" sz="500">
                <a:latin typeface="Arial" charset="0"/>
              </a:rPr>
              <a:t>1. </a:t>
            </a:r>
            <a:r>
              <a:rPr lang="zh-CN" altLang="en-US" sz="500">
                <a:latin typeface="Arial" charset="0"/>
              </a:rPr>
              <a:t>多个不同的</a:t>
            </a:r>
            <a:r>
              <a:rPr lang="en-US" altLang="zh-CN" sz="500">
                <a:latin typeface="Arial" charset="0"/>
              </a:rPr>
              <a:t>OS  2. </a:t>
            </a:r>
            <a:r>
              <a:rPr lang="zh-CN" altLang="en-US" sz="500">
                <a:latin typeface="Arial" charset="0"/>
              </a:rPr>
              <a:t>提高率用率 </a:t>
            </a:r>
            <a:r>
              <a:rPr lang="en-US" altLang="zh-CN" sz="500">
                <a:latin typeface="Arial" charset="0"/>
              </a:rPr>
              <a:t>3 </a:t>
            </a:r>
            <a:r>
              <a:rPr lang="zh-CN" altLang="en-US" sz="500">
                <a:latin typeface="Arial" charset="0"/>
              </a:rPr>
              <a:t>减少服务器数量</a:t>
            </a:r>
          </a:p>
          <a:p>
            <a:pPr lvl="1" eaLnBrk="1" hangingPunct="1">
              <a:lnSpc>
                <a:spcPct val="80000"/>
              </a:lnSpc>
              <a:buFontTx/>
              <a:buChar char="-"/>
            </a:pPr>
            <a:r>
              <a:rPr lang="zh-CN" altLang="en-US" sz="500" b="1">
                <a:latin typeface="Arial" charset="0"/>
              </a:rPr>
              <a:t>隔离：</a:t>
            </a:r>
            <a:r>
              <a:rPr lang="zh-CN" altLang="en-US" sz="800">
                <a:solidFill>
                  <a:srgbClr val="33679B"/>
                </a:solidFill>
                <a:latin typeface="Arial" charset="0"/>
              </a:rPr>
              <a:t>虚拟机互相独立地运行：影响某一个虚拟机的崩溃、病毒等问题不会影响在同一系统中运行的其它虚拟机；我们的高级服务器虚拟化产品也提供隔离功能，该隔离功能可以确保一个虚拟机不会占用同一系统中其它虚拟机的资源</a:t>
            </a:r>
          </a:p>
          <a:p>
            <a:pPr lvl="1" eaLnBrk="1" hangingPunct="1">
              <a:lnSpc>
                <a:spcPct val="80000"/>
              </a:lnSpc>
              <a:buFontTx/>
              <a:buChar char="-"/>
            </a:pPr>
            <a:r>
              <a:rPr lang="zh-CN" altLang="en-US" sz="500" b="1">
                <a:latin typeface="Arial" charset="0"/>
              </a:rPr>
              <a:t>封装：</a:t>
            </a:r>
            <a:r>
              <a:rPr lang="zh-CN" altLang="en-US" sz="500">
                <a:latin typeface="Arial" charset="0"/>
              </a:rPr>
              <a:t>所有与虚拟机相关的内容都存储在文件中，复制和移动虚拟机就象复制和移动文件一样简单</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1. </a:t>
            </a:r>
            <a:r>
              <a:rPr lang="zh-CN" altLang="en-US" sz="800">
                <a:solidFill>
                  <a:srgbClr val="5F5F5F"/>
                </a:solidFill>
                <a:latin typeface="Arial" charset="0"/>
              </a:rPr>
              <a:t>服务器资源调配类似于拷贝文件  </a:t>
            </a:r>
            <a:r>
              <a:rPr lang="en-US" altLang="zh-CN" sz="800">
                <a:solidFill>
                  <a:srgbClr val="5F5F5F"/>
                </a:solidFill>
                <a:latin typeface="Arial" charset="0"/>
              </a:rPr>
              <a:t>2. </a:t>
            </a:r>
            <a:r>
              <a:rPr lang="zh-CN" altLang="en-US" sz="800">
                <a:solidFill>
                  <a:srgbClr val="5F5F5F"/>
                </a:solidFill>
                <a:latin typeface="Arial" charset="0"/>
              </a:rPr>
              <a:t>服务器迁移现在类似于数据迁移 ，不是搬动物理服务器</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3. </a:t>
            </a:r>
            <a:r>
              <a:rPr lang="zh-CN" altLang="en-US" sz="800">
                <a:solidFill>
                  <a:srgbClr val="5F5F5F"/>
                </a:solidFill>
                <a:latin typeface="Arial" charset="0"/>
              </a:rPr>
              <a:t>备份和恢复</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4. </a:t>
            </a:r>
            <a:r>
              <a:rPr lang="zh-CN" altLang="en-US" sz="800">
                <a:solidFill>
                  <a:srgbClr val="5F5F5F"/>
                </a:solidFill>
                <a:latin typeface="Arial" charset="0"/>
              </a:rPr>
              <a:t>数据管理技术可用于服务器管理</a:t>
            </a:r>
          </a:p>
          <a:p>
            <a:pPr lvl="1" eaLnBrk="1" hangingPunct="1">
              <a:lnSpc>
                <a:spcPct val="80000"/>
              </a:lnSpc>
            </a:pPr>
            <a:r>
              <a:rPr lang="zh-CN" altLang="en-US" sz="800">
                <a:solidFill>
                  <a:srgbClr val="5F5F5F"/>
                </a:solidFill>
                <a:latin typeface="Arial" charset="0"/>
              </a:rPr>
              <a:t> 		服务器克隆</a:t>
            </a:r>
            <a:r>
              <a:rPr lang="en-US" altLang="zh-CN" sz="800">
                <a:solidFill>
                  <a:srgbClr val="5F5F5F"/>
                </a:solidFill>
                <a:latin typeface="Arial" charset="0"/>
              </a:rPr>
              <a:t>/</a:t>
            </a:r>
            <a:r>
              <a:rPr lang="zh-CN" altLang="en-US" sz="800">
                <a:solidFill>
                  <a:srgbClr val="5F5F5F"/>
                </a:solidFill>
                <a:latin typeface="Arial" charset="0"/>
              </a:rPr>
              <a:t>拷贝</a:t>
            </a:r>
          </a:p>
          <a:p>
            <a:pPr lvl="4" eaLnBrk="1" hangingPunct="1">
              <a:lnSpc>
                <a:spcPct val="80000"/>
              </a:lnSpc>
            </a:pPr>
            <a:r>
              <a:rPr lang="zh-CN" altLang="en-US" sz="800">
                <a:solidFill>
                  <a:srgbClr val="5F5F5F"/>
                </a:solidFill>
                <a:latin typeface="Arial" charset="0"/>
              </a:rPr>
              <a:t> 	版本控制</a:t>
            </a:r>
          </a:p>
          <a:p>
            <a:pPr lvl="4" eaLnBrk="1" hangingPunct="1">
              <a:lnSpc>
                <a:spcPct val="80000"/>
              </a:lnSpc>
            </a:pPr>
            <a:r>
              <a:rPr lang="zh-CN" altLang="en-US" sz="800">
                <a:solidFill>
                  <a:srgbClr val="5F5F5F"/>
                </a:solidFill>
                <a:latin typeface="Arial" charset="0"/>
              </a:rPr>
              <a:t> 	服务器存档</a:t>
            </a:r>
          </a:p>
          <a:p>
            <a:pPr lvl="4" eaLnBrk="1" hangingPunct="1">
              <a:lnSpc>
                <a:spcPct val="80000"/>
              </a:lnSpc>
            </a:pPr>
            <a:r>
              <a:rPr lang="zh-CN" altLang="en-US" sz="800">
                <a:solidFill>
                  <a:srgbClr val="5F5F5F"/>
                </a:solidFill>
                <a:latin typeface="Arial" charset="0"/>
              </a:rPr>
              <a:t> 	远程镜像</a:t>
            </a:r>
          </a:p>
          <a:p>
            <a:pPr lvl="1" eaLnBrk="1" hangingPunct="1">
              <a:lnSpc>
                <a:spcPct val="80000"/>
              </a:lnSpc>
            </a:pPr>
            <a:r>
              <a:rPr lang="zh-CN" altLang="en-US" sz="500">
                <a:latin typeface="Arial" charset="0"/>
              </a:rPr>
              <a:t>  	</a:t>
            </a:r>
            <a:r>
              <a:rPr lang="en-US" altLang="zh-CN" sz="500">
                <a:latin typeface="Arial" charset="0"/>
              </a:rPr>
              <a:t>4. </a:t>
            </a:r>
            <a:r>
              <a:rPr lang="zh-CN" altLang="en-US" sz="500">
                <a:latin typeface="Arial" charset="0"/>
              </a:rPr>
              <a:t>数据生命周期管理， 分层存储</a:t>
            </a:r>
          </a:p>
          <a:p>
            <a:pPr lvl="1" eaLnBrk="1" hangingPunct="1">
              <a:lnSpc>
                <a:spcPct val="80000"/>
              </a:lnSpc>
              <a:buFontTx/>
              <a:buChar char="-"/>
            </a:pPr>
            <a:r>
              <a:rPr lang="zh-CN" altLang="en-US" sz="500" b="1">
                <a:latin typeface="Arial" charset="0"/>
              </a:rPr>
              <a:t>硬件独立：</a:t>
            </a:r>
            <a:r>
              <a:rPr lang="zh-CN" altLang="en-US" sz="500">
                <a:latin typeface="Arial" charset="0"/>
              </a:rPr>
              <a:t>因为 </a:t>
            </a:r>
            <a:r>
              <a:rPr lang="en-US" altLang="zh-CN" sz="500">
                <a:latin typeface="Arial" charset="0"/>
              </a:rPr>
              <a:t>VMware </a:t>
            </a:r>
            <a:r>
              <a:rPr lang="zh-CN" altLang="en-US" sz="500">
                <a:latin typeface="Arial" charset="0"/>
              </a:rPr>
              <a:t>虚拟化层从操作系统和应用程序中抽取硬件，所以虚拟机不在乎实际硬件是什么，从而达到相对于硬件独立</a:t>
            </a:r>
          </a:p>
          <a:p>
            <a:pPr lvl="3" eaLnBrk="1" hangingPunct="1">
              <a:lnSpc>
                <a:spcPct val="80000"/>
              </a:lnSpc>
              <a:buFontTx/>
              <a:buChar char="-"/>
            </a:pPr>
            <a:r>
              <a:rPr lang="zh-CN" altLang="en-US" sz="500" u="sng">
                <a:latin typeface="Arial" charset="0"/>
              </a:rPr>
              <a:t>任意选择硬件，不会锁定硬件厂商</a:t>
            </a:r>
          </a:p>
          <a:p>
            <a:pPr lvl="3" eaLnBrk="1" hangingPunct="1">
              <a:lnSpc>
                <a:spcPct val="80000"/>
              </a:lnSpc>
              <a:buFontTx/>
              <a:buChar char="-"/>
            </a:pPr>
            <a:r>
              <a:rPr lang="zh-CN" altLang="en-US" sz="500" u="sng">
                <a:latin typeface="Arial" charset="0"/>
              </a:rPr>
              <a:t>恢复到不同硬件</a:t>
            </a:r>
          </a:p>
          <a:p>
            <a:pPr lvl="3" eaLnBrk="1" hangingPunct="1">
              <a:lnSpc>
                <a:spcPct val="80000"/>
              </a:lnSpc>
              <a:buFontTx/>
              <a:buChar char="-"/>
            </a:pPr>
            <a:endParaRPr lang="zh-CN" altLang="en-US" sz="500" u="sng">
              <a:latin typeface="Arial" charset="0"/>
            </a:endParaRPr>
          </a:p>
          <a:p>
            <a:pPr eaLnBrk="1" hangingPunct="1">
              <a:lnSpc>
                <a:spcPct val="80000"/>
              </a:lnSpc>
            </a:pPr>
            <a:r>
              <a:rPr lang="zh-CN" altLang="en-US" sz="500" u="sng">
                <a:latin typeface="Arial" charset="0"/>
              </a:rPr>
              <a:t>脚本：</a:t>
            </a:r>
          </a:p>
          <a:p>
            <a:pPr eaLnBrk="1" hangingPunct="1">
              <a:lnSpc>
                <a:spcPct val="80000"/>
              </a:lnSpc>
            </a:pPr>
            <a:r>
              <a:rPr lang="zh-CN" altLang="en-US" sz="500">
                <a:latin typeface="Arial" charset="0"/>
              </a:rPr>
              <a:t>虚拟化技术的一些主要功能可以用来应对数据中心的挑战。</a:t>
            </a:r>
          </a:p>
          <a:p>
            <a:pPr eaLnBrk="1" hangingPunct="1">
              <a:lnSpc>
                <a:spcPct val="80000"/>
              </a:lnSpc>
            </a:pPr>
            <a:endParaRPr lang="zh-CN" altLang="en-US" sz="500">
              <a:latin typeface="Arial" charset="0"/>
            </a:endParaRPr>
          </a:p>
          <a:p>
            <a:pPr eaLnBrk="1" hangingPunct="1">
              <a:lnSpc>
                <a:spcPct val="80000"/>
              </a:lnSpc>
            </a:pPr>
            <a:r>
              <a:rPr lang="zh-CN" altLang="en-US" sz="500">
                <a:latin typeface="Arial" charset="0"/>
              </a:rPr>
              <a:t>这些主要功能之一就是</a:t>
            </a:r>
            <a:r>
              <a:rPr lang="zh-CN" altLang="en-US" sz="500" b="1">
                <a:latin typeface="Arial" charset="0"/>
              </a:rPr>
              <a:t>分区</a:t>
            </a:r>
            <a:r>
              <a:rPr lang="zh-CN" altLang="en-US" sz="500">
                <a:latin typeface="Arial" charset="0"/>
              </a:rPr>
              <a:t>。分区意味着虚拟化层为多个虚拟机划分服务器资源的能力；每个虚拟机可以同时运行一个单独的操作系统（相同或不同的操作系统），使您能够在一台服务器上运行多个应用程序；每个操作系统只能看到虚拟化层为其提供的“虚拟硬件”（虚拟网卡、</a:t>
            </a:r>
            <a:r>
              <a:rPr lang="en-US" altLang="zh-CN" sz="500">
                <a:latin typeface="Arial" charset="0"/>
              </a:rPr>
              <a:t>SCSI</a:t>
            </a:r>
            <a:r>
              <a:rPr lang="zh-CN" altLang="en-US" sz="500">
                <a:latin typeface="Arial" charset="0"/>
              </a:rPr>
              <a:t>卡，等等），以使它认为它是运行在自己的专用服务器上。</a:t>
            </a:r>
          </a:p>
          <a:p>
            <a:pPr eaLnBrk="1" hangingPunct="1">
              <a:lnSpc>
                <a:spcPct val="80000"/>
              </a:lnSpc>
            </a:pPr>
            <a:endParaRPr lang="zh-CN" altLang="en-US" sz="500">
              <a:latin typeface="Arial" charset="0"/>
            </a:endParaRPr>
          </a:p>
          <a:p>
            <a:pPr eaLnBrk="1" hangingPunct="1">
              <a:lnSpc>
                <a:spcPct val="80000"/>
              </a:lnSpc>
              <a:spcBef>
                <a:spcPct val="35000"/>
              </a:spcBef>
              <a:buClr>
                <a:schemeClr val="tx2"/>
              </a:buClr>
            </a:pPr>
            <a:r>
              <a:rPr lang="zh-CN" altLang="en-US" sz="800">
                <a:solidFill>
                  <a:srgbClr val="33679B"/>
                </a:solidFill>
                <a:latin typeface="Arial" charset="0"/>
              </a:rPr>
              <a:t>另一个主要功能是</a:t>
            </a:r>
            <a:r>
              <a:rPr lang="zh-CN" altLang="en-US" sz="800" b="1">
                <a:solidFill>
                  <a:srgbClr val="33679B"/>
                </a:solidFill>
                <a:latin typeface="Arial" charset="0"/>
              </a:rPr>
              <a:t>隔离</a:t>
            </a:r>
            <a:r>
              <a:rPr lang="zh-CN" altLang="en-US" sz="800">
                <a:solidFill>
                  <a:srgbClr val="33679B"/>
                </a:solidFill>
                <a:latin typeface="Arial" charset="0"/>
              </a:rPr>
              <a:t>。虚拟机以许多方式互相隔离：</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方式之一，一个虚拟机的崩溃或故障（例如，操作系统故障、应用程序崩溃、驱动程序故障，等等）不会影响同一服务器上的其它虚拟机</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一个虚拟机中的病毒、蠕虫等与其它虚拟机相隔离，就像每个虚拟机都位于单独的物理机器上一样</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在我们的高级服务器虚拟化产品中可以进行资源控制以提供性能隔离：您可以为每个虚拟机指定最小和最大资源使用量，以确保某个虚拟机不会占用所有的资源而使得同一系统中的其它虚拟机无资源可用</a:t>
            </a:r>
          </a:p>
          <a:p>
            <a:pPr eaLnBrk="1" hangingPunct="1">
              <a:lnSpc>
                <a:spcPct val="80000"/>
              </a:lnSpc>
              <a:spcBef>
                <a:spcPct val="35000"/>
              </a:spcBef>
              <a:buClr>
                <a:schemeClr val="tx2"/>
              </a:buClr>
            </a:pPr>
            <a:r>
              <a:rPr lang="zh-CN" altLang="en-US" sz="800">
                <a:solidFill>
                  <a:srgbClr val="33679B"/>
                </a:solidFill>
                <a:latin typeface="Arial" charset="0"/>
              </a:rPr>
              <a:t>由于这种隔离，使得您可以在单一机器上同时运行多个负载</a:t>
            </a:r>
            <a:r>
              <a:rPr lang="en-US" altLang="zh-CN" sz="800">
                <a:solidFill>
                  <a:srgbClr val="33679B"/>
                </a:solidFill>
                <a:latin typeface="Arial" charset="0"/>
              </a:rPr>
              <a:t>/</a:t>
            </a:r>
            <a:r>
              <a:rPr lang="zh-CN" altLang="en-US" sz="800">
                <a:solidFill>
                  <a:srgbClr val="33679B"/>
                </a:solidFill>
                <a:latin typeface="Arial" charset="0"/>
              </a:rPr>
              <a:t>应用程序</a:t>
            </a:r>
            <a:r>
              <a:rPr lang="en-US" altLang="zh-CN" sz="800">
                <a:solidFill>
                  <a:srgbClr val="33679B"/>
                </a:solidFill>
                <a:latin typeface="Arial" charset="0"/>
              </a:rPr>
              <a:t>/</a:t>
            </a:r>
            <a:r>
              <a:rPr lang="zh-CN" altLang="en-US" sz="800">
                <a:solidFill>
                  <a:srgbClr val="33679B"/>
                </a:solidFill>
                <a:latin typeface="Arial" charset="0"/>
              </a:rPr>
              <a:t>操作系统，而不会出现我们刚才讨论传统 </a:t>
            </a:r>
            <a:r>
              <a:rPr lang="en-US" altLang="zh-CN" sz="800">
                <a:solidFill>
                  <a:srgbClr val="33679B"/>
                </a:solidFill>
                <a:latin typeface="Arial" charset="0"/>
              </a:rPr>
              <a:t>x86 </a:t>
            </a:r>
            <a:r>
              <a:rPr lang="zh-CN" altLang="en-US" sz="800">
                <a:solidFill>
                  <a:srgbClr val="33679B"/>
                </a:solidFill>
                <a:latin typeface="Arial" charset="0"/>
              </a:rPr>
              <a:t>服务器体系结构的局限性时所提到的那些问题（应用程序冲突、</a:t>
            </a:r>
            <a:r>
              <a:rPr lang="en-US" altLang="zh-CN" sz="800">
                <a:solidFill>
                  <a:srgbClr val="33679B"/>
                </a:solidFill>
                <a:latin typeface="Arial" charset="0"/>
              </a:rPr>
              <a:t>DLL </a:t>
            </a:r>
            <a:r>
              <a:rPr lang="zh-CN" altLang="en-US" sz="800">
                <a:solidFill>
                  <a:srgbClr val="33679B"/>
                </a:solidFill>
                <a:latin typeface="Arial" charset="0"/>
              </a:rPr>
              <a:t>冲突等等）。</a:t>
            </a:r>
          </a:p>
          <a:p>
            <a:pPr eaLnBrk="1" hangingPunct="1">
              <a:lnSpc>
                <a:spcPct val="80000"/>
              </a:lnSpc>
            </a:pPr>
            <a:endParaRPr lang="zh-CN" altLang="en-US" sz="500">
              <a:latin typeface="Arial" charset="0"/>
            </a:endParaRPr>
          </a:p>
          <a:p>
            <a:pPr eaLnBrk="1" hangingPunct="1">
              <a:lnSpc>
                <a:spcPct val="80000"/>
              </a:lnSpc>
            </a:pPr>
            <a:r>
              <a:rPr lang="zh-CN" altLang="en-US" sz="500">
                <a:latin typeface="Arial" charset="0"/>
              </a:rPr>
              <a:t>虚拟机第三个重要功能为</a:t>
            </a:r>
            <a:r>
              <a:rPr lang="zh-CN" altLang="en-US" sz="500" b="1">
                <a:latin typeface="Arial" charset="0"/>
              </a:rPr>
              <a:t>封装</a:t>
            </a:r>
            <a:r>
              <a:rPr lang="zh-CN" altLang="en-US" sz="500">
                <a:latin typeface="Arial" charset="0"/>
              </a:rPr>
              <a:t>。</a:t>
            </a:r>
            <a:r>
              <a:rPr lang="zh-CN" altLang="en-US" sz="500">
                <a:latin typeface="Arial" charset="0"/>
                <a:cs typeface="Times New Roman" pitchFamily="18" charset="0"/>
              </a:rPr>
              <a:t>封装意味着将整个虚拟机（硬件配置、</a:t>
            </a:r>
            <a:r>
              <a:rPr lang="en-US" altLang="zh-CN" sz="500">
                <a:latin typeface="Arial" charset="0"/>
                <a:cs typeface="Times New Roman" pitchFamily="18" charset="0"/>
              </a:rPr>
              <a:t>BIOS </a:t>
            </a:r>
            <a:r>
              <a:rPr lang="zh-CN" altLang="en-US" sz="500">
                <a:latin typeface="Arial" charset="0"/>
                <a:cs typeface="Times New Roman" pitchFamily="18" charset="0"/>
              </a:rPr>
              <a:t>配置、内存状态、磁盘状态、</a:t>
            </a:r>
            <a:r>
              <a:rPr lang="en-US" altLang="zh-CN" sz="500">
                <a:latin typeface="Arial" charset="0"/>
                <a:cs typeface="Times New Roman" pitchFamily="18" charset="0"/>
              </a:rPr>
              <a:t>I/O </a:t>
            </a:r>
            <a:r>
              <a:rPr lang="zh-CN" altLang="en-US" sz="500">
                <a:latin typeface="Arial" charset="0"/>
                <a:cs typeface="Times New Roman" pitchFamily="18" charset="0"/>
              </a:rPr>
              <a:t>设备状态、</a:t>
            </a:r>
            <a:r>
              <a:rPr lang="en-US" altLang="zh-CN" sz="500">
                <a:latin typeface="Arial" charset="0"/>
                <a:cs typeface="Times New Roman" pitchFamily="18" charset="0"/>
              </a:rPr>
              <a:t>CPU </a:t>
            </a:r>
            <a:r>
              <a:rPr lang="zh-CN" altLang="en-US" sz="500">
                <a:latin typeface="Arial" charset="0"/>
                <a:cs typeface="Times New Roman" pitchFamily="18" charset="0"/>
              </a:rPr>
              <a:t>状态）储存在独立于物理硬件的一小组文件中。这样，您只需复制几个文件就可以随时随地根据需要复制、保存和移动虚拟机。</a:t>
            </a:r>
          </a:p>
          <a:p>
            <a:pPr eaLnBrk="1" hangingPunct="1">
              <a:lnSpc>
                <a:spcPct val="80000"/>
              </a:lnSpc>
              <a:buFont typeface="Wingdings" pitchFamily="2" charset="2"/>
              <a:buNone/>
            </a:pPr>
            <a:endParaRPr lang="zh-CN" altLang="en-US" sz="500">
              <a:latin typeface="Arial" charset="0"/>
              <a:cs typeface="Times New Roman" pitchFamily="18" charset="0"/>
            </a:endParaRPr>
          </a:p>
          <a:p>
            <a:pPr eaLnBrk="1" hangingPunct="1">
              <a:lnSpc>
                <a:spcPct val="80000"/>
              </a:lnSpc>
            </a:pPr>
            <a:r>
              <a:rPr lang="zh-CN" altLang="en-US" sz="500">
                <a:latin typeface="Arial" charset="0"/>
              </a:rPr>
              <a:t>而且虚拟机相对于硬件是独立的。因为虚拟机运行于虚拟化层之上，所以它们只能看到虚拟化层提供的虚拟硬件；此虚拟硬件也同样不必考虑物理服务器的情况；这样，虚拟机就可以在任何 </a:t>
            </a:r>
            <a:r>
              <a:rPr lang="en-US" altLang="zh-CN" sz="500">
                <a:latin typeface="Arial" charset="0"/>
              </a:rPr>
              <a:t>x86 </a:t>
            </a:r>
            <a:r>
              <a:rPr lang="zh-CN" altLang="en-US" sz="500">
                <a:latin typeface="Arial" charset="0"/>
              </a:rPr>
              <a:t>服务器（</a:t>
            </a:r>
            <a:r>
              <a:rPr lang="en-US" altLang="zh-CN" sz="500">
                <a:latin typeface="Arial" charset="0"/>
              </a:rPr>
              <a:t>IBM</a:t>
            </a:r>
            <a:r>
              <a:rPr lang="zh-CN" altLang="en-US" sz="500">
                <a:latin typeface="Arial" charset="0"/>
              </a:rPr>
              <a:t>、</a:t>
            </a:r>
            <a:r>
              <a:rPr lang="en-US" altLang="zh-CN" sz="500">
                <a:latin typeface="Arial" charset="0"/>
              </a:rPr>
              <a:t>Dell</a:t>
            </a:r>
            <a:r>
              <a:rPr lang="zh-CN" altLang="en-US" sz="500">
                <a:latin typeface="Arial" charset="0"/>
              </a:rPr>
              <a:t>、</a:t>
            </a:r>
            <a:r>
              <a:rPr lang="en-US" altLang="zh-CN" sz="500">
                <a:latin typeface="Arial" charset="0"/>
              </a:rPr>
              <a:t>HP</a:t>
            </a:r>
            <a:r>
              <a:rPr lang="zh-CN" altLang="en-US" sz="500">
                <a:latin typeface="Arial" charset="0"/>
              </a:rPr>
              <a:t>、</a:t>
            </a:r>
            <a:r>
              <a:rPr lang="en-US" altLang="zh-CN" sz="500">
                <a:latin typeface="Arial" charset="0"/>
              </a:rPr>
              <a:t>Xeon</a:t>
            </a:r>
            <a:r>
              <a:rPr lang="zh-CN" altLang="en-US" sz="500">
                <a:latin typeface="Arial" charset="0"/>
              </a:rPr>
              <a:t>、</a:t>
            </a:r>
            <a:r>
              <a:rPr lang="en-US" altLang="zh-CN" sz="500">
                <a:latin typeface="Arial" charset="0"/>
              </a:rPr>
              <a:t>Opteron</a:t>
            </a:r>
            <a:r>
              <a:rPr lang="zh-CN" altLang="en-US" sz="500">
                <a:latin typeface="Arial" charset="0"/>
              </a:rPr>
              <a:t>，等等）上运行而无需进行任何修改。这打破了操作系统和硬件以及应用程序和操作系统</a:t>
            </a:r>
            <a:r>
              <a:rPr lang="en-US" altLang="zh-CN" sz="500">
                <a:latin typeface="Arial" charset="0"/>
              </a:rPr>
              <a:t>/</a:t>
            </a:r>
            <a:r>
              <a:rPr lang="zh-CN" altLang="en-US" sz="500">
                <a:latin typeface="Arial" charset="0"/>
              </a:rPr>
              <a:t>硬件之间的约束，这些约束在前面我们讨论传统 </a:t>
            </a:r>
            <a:r>
              <a:rPr lang="en-US" altLang="zh-CN" sz="500">
                <a:latin typeface="Arial" charset="0"/>
              </a:rPr>
              <a:t>x86 </a:t>
            </a:r>
            <a:r>
              <a:rPr lang="zh-CN" altLang="en-US" sz="500">
                <a:latin typeface="Arial" charset="0"/>
              </a:rPr>
              <a:t>服务器体系结构的局限性时已经提到。</a:t>
            </a:r>
          </a:p>
          <a:p>
            <a:pPr eaLnBrk="1" hangingPunct="1">
              <a:lnSpc>
                <a:spcPct val="80000"/>
              </a:lnSpc>
              <a:buFont typeface="Wingdings" pitchFamily="2" charset="2"/>
              <a:buNone/>
            </a:pPr>
            <a:endParaRPr lang="zh-CN" altLang="en-US" sz="500">
              <a:latin typeface="Arial" charset="0"/>
            </a:endParaRPr>
          </a:p>
          <a:p>
            <a:pPr eaLnBrk="1" hangingPunct="1">
              <a:lnSpc>
                <a:spcPct val="80000"/>
              </a:lnSpc>
              <a:buFont typeface="Wingdings" pitchFamily="2" charset="2"/>
              <a:buNone/>
            </a:pPr>
            <a:r>
              <a:rPr lang="zh-CN" altLang="en-US" sz="500">
                <a:latin typeface="Arial" charset="0"/>
              </a:rPr>
              <a:t>我们可以看到，这些功能对于在虚拟机中建立系统来说具有重大的意义。</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4213" y="1341438"/>
            <a:ext cx="7772400" cy="1470025"/>
          </a:xfrm>
        </p:spPr>
        <p:txBody>
          <a:bodyPr/>
          <a:lstStyle>
            <a:lvl1pPr>
              <a:defRPr sz="3400">
                <a:solidFill>
                  <a:srgbClr val="0087E2"/>
                </a:solidFill>
              </a:defRPr>
            </a:lvl1pPr>
          </a:lstStyle>
          <a:p>
            <a:r>
              <a:rPr lang="zh-CN" altLang="en-US"/>
              <a:t>单击此处编辑母版标题样式</a:t>
            </a:r>
          </a:p>
        </p:txBody>
      </p:sp>
      <p:sp>
        <p:nvSpPr>
          <p:cNvPr id="9219" name="Rectangle 3"/>
          <p:cNvSpPr>
            <a:spLocks noGrp="1" noChangeArrowheads="1"/>
          </p:cNvSpPr>
          <p:nvPr>
            <p:ph type="subTitle" idx="1"/>
          </p:nvPr>
        </p:nvSpPr>
        <p:spPr>
          <a:xfrm>
            <a:off x="684213" y="3429000"/>
            <a:ext cx="7088187" cy="1273175"/>
          </a:xfrm>
        </p:spPr>
        <p:txBody>
          <a:bodyPr/>
          <a:lstStyle>
            <a:lvl1pPr marL="0" indent="0">
              <a:buFont typeface="Wingdings" pitchFamily="2" charset="2"/>
              <a:buNone/>
              <a:defRPr sz="2600">
                <a:solidFill>
                  <a:schemeClr val="bg1"/>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D6A22F2-EDCC-4D2E-95DB-5B9D15280D16}"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6100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6100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76A2569-8E01-4B37-A55B-6C2D5A07C9B5}"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268413"/>
            <a:ext cx="3744912"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268413"/>
            <a:ext cx="3746500"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CE43AB7B-AEE6-42B5-A1CD-628CE2D91867}"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内容占位符 2"/>
          <p:cNvSpPr>
            <a:spLocks noGrp="1"/>
          </p:cNvSpPr>
          <p:nvPr>
            <p:ph sz="quarter" idx="1"/>
          </p:nvPr>
        </p:nvSpPr>
        <p:spPr>
          <a:xfrm>
            <a:off x="1042988" y="1268413"/>
            <a:ext cx="3744912"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40300" y="1268413"/>
            <a:ext cx="3746500"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1042988" y="3937000"/>
            <a:ext cx="7643812" cy="2516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3C038BB0-E185-462F-8D34-57407FF8FDF5}" type="slidenum">
              <a:rPr lang="en-US" altLang="zh-CN"/>
              <a:pPr>
                <a:defRPr/>
              </a:pPr>
              <a:t>‹#›</a:t>
            </a:fld>
            <a:endParaRPr lang="en-US" altLang="zh-CN"/>
          </a:p>
        </p:txBody>
      </p:sp>
      <p:sp>
        <p:nvSpPr>
          <p:cNvPr id="8"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268413"/>
            <a:ext cx="3744912"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940300" y="1268413"/>
            <a:ext cx="3746500" cy="5184775"/>
          </a:xfrm>
        </p:spPr>
        <p:txBody>
          <a:bodyPr/>
          <a:lstStyle/>
          <a:p>
            <a:pPr lvl="0"/>
            <a:endParaRPr lang="zh-CN" altLang="en-US" noProof="0"/>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02F99BD3-E81F-44E3-9E2E-95ED996EA3E1}"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表格占位符 2"/>
          <p:cNvSpPr>
            <a:spLocks noGrp="1"/>
          </p:cNvSpPr>
          <p:nvPr>
            <p:ph type="tbl" idx="1"/>
          </p:nvPr>
        </p:nvSpPr>
        <p:spPr>
          <a:xfrm>
            <a:off x="1042988" y="1268413"/>
            <a:ext cx="7643812" cy="5184775"/>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5908B02D-9BC0-456B-A382-F7CA6D43CE8D}"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600200"/>
            <a:ext cx="3744912"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600200"/>
            <a:ext cx="3746500"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A08B480-C854-436F-9F9D-9DD11D343463}"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5386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5386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800A0B1-DDCF-4220-8B1B-33E33120ED56}"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600200"/>
            <a:ext cx="3744912"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600200"/>
            <a:ext cx="3746500"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5386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5386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268413"/>
            <a:ext cx="374491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268413"/>
            <a:ext cx="37465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303A4B5E-1466-4A97-89B5-15C56D55E2F7}"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600200"/>
            <a:ext cx="3744912"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600200"/>
            <a:ext cx="3746500"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5386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5386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F396EFA1-0CC6-4C8B-B9D2-76B7D126F9B3}" type="slidenum">
              <a:rPr lang="en-US" altLang="zh-CN"/>
              <a:pPr>
                <a:defRPr/>
              </a:pPr>
              <a:t>‹#›</a:t>
            </a:fld>
            <a:endParaRPr lang="en-US" altLang="zh-CN"/>
          </a:p>
        </p:txBody>
      </p:sp>
      <p:sp>
        <p:nvSpPr>
          <p:cNvPr id="9"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4E941CCE-869E-4184-B9DE-073C46EFFA42}" type="slidenum">
              <a:rPr lang="en-US" altLang="zh-CN"/>
              <a:pPr>
                <a:defRPr/>
              </a:pPr>
              <a:t>‹#›</a:t>
            </a:fld>
            <a:endParaRPr lang="en-US" altLang="zh-CN"/>
          </a:p>
        </p:txBody>
      </p:sp>
      <p:sp>
        <p:nvSpPr>
          <p:cNvPr id="5"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7A8F0FBB-1742-46CE-91B5-F9D13739F0AB}" type="slidenum">
              <a:rPr lang="en-US" altLang="zh-CN"/>
              <a:pPr>
                <a:defRPr/>
              </a:pPr>
              <a:t>‹#›</a:t>
            </a:fld>
            <a:endParaRPr lang="en-US" altLang="zh-CN"/>
          </a:p>
        </p:txBody>
      </p:sp>
      <p:sp>
        <p:nvSpPr>
          <p:cNvPr id="4"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A865007-7E60-4B6B-835D-F7D4DC7D1FD9}"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6CD6EDB-27DA-4690-854B-AD632A6A5566}"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4.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4.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4.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7"/>
          <a:srcRect/>
          <a:stretch>
            <a:fillRect/>
          </a:stretch>
        </p:blipFill>
        <p:spPr bwMode="auto">
          <a:xfrm>
            <a:off x="0" y="6443663"/>
            <a:ext cx="9144000" cy="414337"/>
          </a:xfrm>
          <a:prstGeom prst="rect">
            <a:avLst/>
          </a:prstGeom>
          <a:noFill/>
          <a:ln w="9525" algn="ctr">
            <a:noFill/>
            <a:miter lim="800000"/>
            <a:headEnd/>
            <a:tailEnd/>
          </a:ln>
        </p:spPr>
      </p:pic>
      <p:sp>
        <p:nvSpPr>
          <p:cNvPr id="3075"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6" name="Rectangle 4"/>
          <p:cNvSpPr>
            <a:spLocks noGrp="1" noChangeArrowheads="1"/>
          </p:cNvSpPr>
          <p:nvPr>
            <p:ph type="body" idx="1"/>
          </p:nvPr>
        </p:nvSpPr>
        <p:spPr bwMode="auto">
          <a:xfrm>
            <a:off x="1042988" y="1268413"/>
            <a:ext cx="7643812"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Rectangle 5"/>
          <p:cNvSpPr>
            <a:spLocks noGrp="1" noChangeArrowheads="1"/>
          </p:cNvSpPr>
          <p:nvPr>
            <p:ph type="ftr" sz="quarter" idx="3"/>
          </p:nvPr>
        </p:nvSpPr>
        <p:spPr bwMode="auto">
          <a:xfrm>
            <a:off x="3049588" y="6572250"/>
            <a:ext cx="2895600" cy="20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SzTx/>
              <a:buFontTx/>
              <a:buNone/>
              <a:defRPr kumimoji="0" sz="1400">
                <a:solidFill>
                  <a:schemeClr val="bg1"/>
                </a:solidFill>
                <a:latin typeface="+mn-lt"/>
              </a:defRPr>
            </a:lvl1pPr>
          </a:lstStyle>
          <a:p>
            <a:pPr>
              <a:defRPr/>
            </a:pPr>
            <a:endParaRPr lang="en-US" altLang="zh-CN"/>
          </a:p>
        </p:txBody>
      </p:sp>
      <p:sp>
        <p:nvSpPr>
          <p:cNvPr id="8198" name="Rectangle 6"/>
          <p:cNvSpPr>
            <a:spLocks noGrp="1" noChangeArrowheads="1"/>
          </p:cNvSpPr>
          <p:nvPr>
            <p:ph type="sldNum" sz="quarter" idx="4"/>
          </p:nvPr>
        </p:nvSpPr>
        <p:spPr bwMode="auto">
          <a:xfrm>
            <a:off x="8456613" y="6243638"/>
            <a:ext cx="658812"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400">
                <a:solidFill>
                  <a:schemeClr val="tx1"/>
                </a:solidFill>
                <a:latin typeface="+mn-lt"/>
              </a:defRPr>
            </a:lvl1pPr>
          </a:lstStyle>
          <a:p>
            <a:pPr>
              <a:defRPr/>
            </a:pPr>
            <a:fld id="{1D0FFECC-1BBA-4689-AEF4-8F703539BB71}" type="slidenum">
              <a:rPr lang="en-US" altLang="zh-CN"/>
              <a:pPr>
                <a:defRPr/>
              </a:pPr>
              <a:t>‹#›</a:t>
            </a:fld>
            <a:endParaRPr lang="en-US" altLang="zh-CN"/>
          </a:p>
        </p:txBody>
      </p:sp>
      <p:sp>
        <p:nvSpPr>
          <p:cNvPr id="8199" name="Rectangle 7"/>
          <p:cNvSpPr>
            <a:spLocks noGrp="1" noChangeArrowheads="1"/>
          </p:cNvSpPr>
          <p:nvPr>
            <p:ph type="dt" sz="half" idx="2"/>
          </p:nvPr>
        </p:nvSpPr>
        <p:spPr bwMode="auto">
          <a:xfrm>
            <a:off x="179388" y="6243638"/>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kumimoji="0" sz="1400">
                <a:solidFill>
                  <a:schemeClr val="tx1"/>
                </a:solidFill>
                <a:latin typeface="+mn-lt"/>
              </a:defRPr>
            </a:lvl1pPr>
          </a:lstStyle>
          <a:p>
            <a:pPr>
              <a:defRPr/>
            </a:pPr>
            <a:endParaRPr lang="en-US" altLang="zh-CN"/>
          </a:p>
        </p:txBody>
      </p:sp>
      <p:pic>
        <p:nvPicPr>
          <p:cNvPr id="3080" name="Picture 8"/>
          <p:cNvPicPr>
            <a:picLocks noChangeAspect="1" noChangeArrowheads="1"/>
          </p:cNvPicPr>
          <p:nvPr/>
        </p:nvPicPr>
        <p:blipFill>
          <a:blip r:embed="rId18"/>
          <a:srcRect/>
          <a:stretch>
            <a:fillRect/>
          </a:stretch>
        </p:blipFill>
        <p:spPr bwMode="auto">
          <a:xfrm>
            <a:off x="0" y="0"/>
            <a:ext cx="9144000" cy="219075"/>
          </a:xfrm>
          <a:prstGeom prst="rect">
            <a:avLst/>
          </a:prstGeom>
          <a:noFill/>
          <a:ln w="9525" algn="ctr">
            <a:noFill/>
            <a:miter lim="800000"/>
            <a:headEnd/>
            <a:tailEnd/>
          </a:ln>
        </p:spPr>
      </p:pic>
      <p:sp>
        <p:nvSpPr>
          <p:cNvPr id="8201" name="Text Box 9"/>
          <p:cNvSpPr txBox="1">
            <a:spLocks noChangeArrowheads="1"/>
          </p:cNvSpPr>
          <p:nvPr/>
        </p:nvSpPr>
        <p:spPr bwMode="auto">
          <a:xfrm>
            <a:off x="7956550" y="188913"/>
            <a:ext cx="1114425" cy="298450"/>
          </a:xfrm>
          <a:prstGeom prst="rect">
            <a:avLst/>
          </a:prstGeom>
          <a:noFill/>
          <a:ln w="38100" algn="ctr">
            <a:noFill/>
            <a:miter lim="800000"/>
            <a:headEnd/>
            <a:tailEnd/>
          </a:ln>
          <a:effectLst/>
        </p:spPr>
        <p:txBody>
          <a:bodyPr lIns="0" tIns="43637" rIns="0" bIns="43637">
            <a:spAutoFit/>
          </a:bodyPr>
          <a:lstStyle/>
          <a:p>
            <a:pPr algn="r" defTabSz="873125" eaLnBrk="1" hangingPunct="1">
              <a:spcBef>
                <a:spcPct val="50000"/>
              </a:spcBef>
              <a:buClrTx/>
              <a:buSzTx/>
              <a:buFontTx/>
              <a:buNone/>
              <a:defRPr/>
            </a:pPr>
            <a:r>
              <a:rPr lang="zh-CN" altLang="en-US" sz="1400">
                <a:solidFill>
                  <a:schemeClr val="tx1"/>
                </a:solidFill>
                <a:latin typeface="Arial" pitchFamily="34" charset="0"/>
              </a:rPr>
              <a:t>秘密▲</a:t>
            </a:r>
          </a:p>
        </p:txBody>
      </p:sp>
    </p:spTree>
  </p:cSld>
  <p:clrMap bg1="lt1" tx1="dk1" bg2="lt2" tx2="dk2" accent1="accent1" accent2="accent2" accent3="accent3" accent4="accent4" accent5="accent5" accent6="accent6" hlink="hlink" folHlink="folHlink"/>
  <p:sldLayoutIdLst>
    <p:sldLayoutId id="2147483964"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Lst>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pitchFamily="34" charset="0"/>
          <a:ea typeface="宋体" pitchFamily="2" charset="-122"/>
        </a:defRPr>
      </a:lvl2pPr>
      <a:lvl3pPr algn="l" rtl="0" eaLnBrk="0" fontAlgn="base" hangingPunct="0">
        <a:spcBef>
          <a:spcPct val="0"/>
        </a:spcBef>
        <a:spcAft>
          <a:spcPct val="0"/>
        </a:spcAft>
        <a:defRPr sz="3000" b="1">
          <a:solidFill>
            <a:schemeClr val="tx2"/>
          </a:solidFill>
          <a:latin typeface="Arial" pitchFamily="34" charset="0"/>
          <a:ea typeface="宋体" pitchFamily="2" charset="-122"/>
        </a:defRPr>
      </a:lvl3pPr>
      <a:lvl4pPr algn="l" rtl="0" eaLnBrk="0" fontAlgn="base" hangingPunct="0">
        <a:spcBef>
          <a:spcPct val="0"/>
        </a:spcBef>
        <a:spcAft>
          <a:spcPct val="0"/>
        </a:spcAft>
        <a:defRPr sz="3000" b="1">
          <a:solidFill>
            <a:schemeClr val="tx2"/>
          </a:solidFill>
          <a:latin typeface="Arial" pitchFamily="34" charset="0"/>
          <a:ea typeface="宋体" pitchFamily="2" charset="-122"/>
        </a:defRPr>
      </a:lvl4pPr>
      <a:lvl5pPr algn="l" rtl="0" eaLnBrk="0" fontAlgn="base" hangingPunct="0">
        <a:spcBef>
          <a:spcPct val="0"/>
        </a:spcBef>
        <a:spcAft>
          <a:spcPct val="0"/>
        </a:spcAft>
        <a:defRPr sz="3000" b="1">
          <a:solidFill>
            <a:schemeClr val="tx2"/>
          </a:solidFill>
          <a:latin typeface="Arial" pitchFamily="34" charset="0"/>
          <a:ea typeface="宋体" pitchFamily="2" charset="-122"/>
        </a:defRPr>
      </a:lvl5pPr>
      <a:lvl6pPr marL="457200" algn="l" rtl="0" fontAlgn="base">
        <a:spcBef>
          <a:spcPct val="0"/>
        </a:spcBef>
        <a:spcAft>
          <a:spcPct val="0"/>
        </a:spcAft>
        <a:defRPr sz="3000" b="1">
          <a:solidFill>
            <a:schemeClr val="tx2"/>
          </a:solidFill>
          <a:latin typeface="Arial" pitchFamily="34" charset="0"/>
          <a:ea typeface="宋体" pitchFamily="2" charset="-122"/>
        </a:defRPr>
      </a:lvl6pPr>
      <a:lvl7pPr marL="914400" algn="l" rtl="0" fontAlgn="base">
        <a:spcBef>
          <a:spcPct val="0"/>
        </a:spcBef>
        <a:spcAft>
          <a:spcPct val="0"/>
        </a:spcAft>
        <a:defRPr sz="3000" b="1">
          <a:solidFill>
            <a:schemeClr val="tx2"/>
          </a:solidFill>
          <a:latin typeface="Arial" pitchFamily="34" charset="0"/>
          <a:ea typeface="宋体" pitchFamily="2" charset="-122"/>
        </a:defRPr>
      </a:lvl7pPr>
      <a:lvl8pPr marL="1371600" algn="l" rtl="0" fontAlgn="base">
        <a:spcBef>
          <a:spcPct val="0"/>
        </a:spcBef>
        <a:spcAft>
          <a:spcPct val="0"/>
        </a:spcAft>
        <a:defRPr sz="3000" b="1">
          <a:solidFill>
            <a:schemeClr val="tx2"/>
          </a:solidFill>
          <a:latin typeface="Arial" pitchFamily="34" charset="0"/>
          <a:ea typeface="宋体" pitchFamily="2" charset="-122"/>
        </a:defRPr>
      </a:lvl8pPr>
      <a:lvl9pPr marL="1828800" algn="l" rtl="0" fontAlgn="base">
        <a:spcBef>
          <a:spcPct val="0"/>
        </a:spcBef>
        <a:spcAft>
          <a:spcPct val="0"/>
        </a:spcAft>
        <a:defRPr sz="30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l"/>
        <a:defRPr sz="22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45000"/>
        <a:buFont typeface="Wingdings" pitchFamily="2" charset="2"/>
        <a:buChar char="n"/>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Arial" charset="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Arial" charset="0"/>
        <a:buChar char="»"/>
        <a:defRPr>
          <a:solidFill>
            <a:schemeClr val="tx1"/>
          </a:solidFill>
          <a:latin typeface="+mn-lt"/>
          <a:ea typeface="+mn-ea"/>
        </a:defRPr>
      </a:lvl5pPr>
      <a:lvl6pPr marL="25146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6pPr>
      <a:lvl7pPr marL="29718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7pPr>
      <a:lvl8pPr marL="34290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8pPr>
      <a:lvl9pPr marL="38862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3"/>
          <a:srcRect/>
          <a:stretch>
            <a:fillRect/>
          </a:stretch>
        </p:blipFill>
        <p:spPr bwMode="auto">
          <a:xfrm>
            <a:off x="0" y="1268413"/>
            <a:ext cx="9144000" cy="4772025"/>
          </a:xfrm>
          <a:prstGeom prst="rect">
            <a:avLst/>
          </a:prstGeom>
          <a:noFill/>
          <a:ln w="9525" algn="ctr">
            <a:noFill/>
            <a:miter lim="800000"/>
            <a:headEnd/>
            <a:tailEnd/>
          </a:ln>
        </p:spPr>
      </p:pic>
      <p:sp>
        <p:nvSpPr>
          <p:cNvPr id="4099"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1042988" y="1600200"/>
            <a:ext cx="7643812" cy="4138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5"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rtl="0" eaLnBrk="0" fontAlgn="base" hangingPunct="0">
        <a:spcBef>
          <a:spcPct val="0"/>
        </a:spcBef>
        <a:spcAft>
          <a:spcPct val="0"/>
        </a:spcAft>
        <a:defRPr sz="3200" b="1">
          <a:solidFill>
            <a:srgbClr val="0087E2"/>
          </a:solidFill>
          <a:latin typeface="+mj-lt"/>
          <a:ea typeface="+mj-ea"/>
          <a:cs typeface="+mj-cs"/>
        </a:defRPr>
      </a:lvl1pPr>
      <a:lvl2pPr algn="l" rtl="0" eaLnBrk="0" fontAlgn="base" hangingPunct="0">
        <a:spcBef>
          <a:spcPct val="0"/>
        </a:spcBef>
        <a:spcAft>
          <a:spcPct val="0"/>
        </a:spcAft>
        <a:defRPr sz="3200" b="1">
          <a:solidFill>
            <a:srgbClr val="0087E2"/>
          </a:solidFill>
          <a:latin typeface="Arial" pitchFamily="34" charset="0"/>
          <a:ea typeface="宋体" pitchFamily="2" charset="-122"/>
        </a:defRPr>
      </a:lvl2pPr>
      <a:lvl3pPr algn="l" rtl="0" eaLnBrk="0" fontAlgn="base" hangingPunct="0">
        <a:spcBef>
          <a:spcPct val="0"/>
        </a:spcBef>
        <a:spcAft>
          <a:spcPct val="0"/>
        </a:spcAft>
        <a:defRPr sz="3200" b="1">
          <a:solidFill>
            <a:srgbClr val="0087E2"/>
          </a:solidFill>
          <a:latin typeface="Arial" pitchFamily="34" charset="0"/>
          <a:ea typeface="宋体" pitchFamily="2" charset="-122"/>
        </a:defRPr>
      </a:lvl3pPr>
      <a:lvl4pPr algn="l" rtl="0" eaLnBrk="0" fontAlgn="base" hangingPunct="0">
        <a:spcBef>
          <a:spcPct val="0"/>
        </a:spcBef>
        <a:spcAft>
          <a:spcPct val="0"/>
        </a:spcAft>
        <a:defRPr sz="3200" b="1">
          <a:solidFill>
            <a:srgbClr val="0087E2"/>
          </a:solidFill>
          <a:latin typeface="Arial" pitchFamily="34" charset="0"/>
          <a:ea typeface="宋体" pitchFamily="2" charset="-122"/>
        </a:defRPr>
      </a:lvl4pPr>
      <a:lvl5pPr algn="l" rtl="0" eaLnBrk="0" fontAlgn="base" hangingPunct="0">
        <a:spcBef>
          <a:spcPct val="0"/>
        </a:spcBef>
        <a:spcAft>
          <a:spcPct val="0"/>
        </a:spcAft>
        <a:defRPr sz="3200" b="1">
          <a:solidFill>
            <a:srgbClr val="0087E2"/>
          </a:solidFill>
          <a:latin typeface="Arial" pitchFamily="34" charset="0"/>
          <a:ea typeface="宋体" pitchFamily="2" charset="-122"/>
        </a:defRPr>
      </a:lvl5pPr>
      <a:lvl6pPr marL="457200" algn="l" rtl="0" fontAlgn="base">
        <a:spcBef>
          <a:spcPct val="0"/>
        </a:spcBef>
        <a:spcAft>
          <a:spcPct val="0"/>
        </a:spcAft>
        <a:defRPr sz="3200" b="1">
          <a:solidFill>
            <a:srgbClr val="0087E2"/>
          </a:solidFill>
          <a:latin typeface="Arial" pitchFamily="34" charset="0"/>
          <a:ea typeface="宋体" pitchFamily="2" charset="-122"/>
        </a:defRPr>
      </a:lvl6pPr>
      <a:lvl7pPr marL="914400" algn="l" rtl="0" fontAlgn="base">
        <a:spcBef>
          <a:spcPct val="0"/>
        </a:spcBef>
        <a:spcAft>
          <a:spcPct val="0"/>
        </a:spcAft>
        <a:defRPr sz="3200" b="1">
          <a:solidFill>
            <a:srgbClr val="0087E2"/>
          </a:solidFill>
          <a:latin typeface="Arial" pitchFamily="34" charset="0"/>
          <a:ea typeface="宋体" pitchFamily="2" charset="-122"/>
        </a:defRPr>
      </a:lvl7pPr>
      <a:lvl8pPr marL="1371600" algn="l" rtl="0" fontAlgn="base">
        <a:spcBef>
          <a:spcPct val="0"/>
        </a:spcBef>
        <a:spcAft>
          <a:spcPct val="0"/>
        </a:spcAft>
        <a:defRPr sz="3200" b="1">
          <a:solidFill>
            <a:srgbClr val="0087E2"/>
          </a:solidFill>
          <a:latin typeface="Arial" pitchFamily="34" charset="0"/>
          <a:ea typeface="宋体" pitchFamily="2" charset="-122"/>
        </a:defRPr>
      </a:lvl8pPr>
      <a:lvl9pPr marL="1828800" algn="l" rtl="0" fontAlgn="base">
        <a:spcBef>
          <a:spcPct val="0"/>
        </a:spcBef>
        <a:spcAft>
          <a:spcPct val="0"/>
        </a:spcAft>
        <a:defRPr sz="3200" b="1">
          <a:solidFill>
            <a:srgbClr val="0087E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6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2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3"/>
          <a:srcRect/>
          <a:stretch>
            <a:fillRect/>
          </a:stretch>
        </p:blipFill>
        <p:spPr bwMode="auto">
          <a:xfrm>
            <a:off x="0" y="1268413"/>
            <a:ext cx="9144000" cy="4772025"/>
          </a:xfrm>
          <a:prstGeom prst="rect">
            <a:avLst/>
          </a:prstGeom>
          <a:noFill/>
          <a:ln w="9525" algn="ctr">
            <a:noFill/>
            <a:miter lim="800000"/>
            <a:headEnd/>
            <a:tailEnd/>
          </a:ln>
        </p:spPr>
      </p:pic>
      <p:sp>
        <p:nvSpPr>
          <p:cNvPr id="5123"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4" name="Rectangle 4"/>
          <p:cNvSpPr>
            <a:spLocks noGrp="1" noChangeArrowheads="1"/>
          </p:cNvSpPr>
          <p:nvPr>
            <p:ph type="body" idx="1"/>
          </p:nvPr>
        </p:nvSpPr>
        <p:spPr bwMode="auto">
          <a:xfrm>
            <a:off x="1042988" y="1600200"/>
            <a:ext cx="7643812" cy="4138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6"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rtl="0" eaLnBrk="0" fontAlgn="base" hangingPunct="0">
        <a:spcBef>
          <a:spcPct val="0"/>
        </a:spcBef>
        <a:spcAft>
          <a:spcPct val="0"/>
        </a:spcAft>
        <a:defRPr sz="3200" b="1">
          <a:solidFill>
            <a:srgbClr val="0087E2"/>
          </a:solidFill>
          <a:latin typeface="+mj-lt"/>
          <a:ea typeface="+mj-ea"/>
          <a:cs typeface="+mj-cs"/>
        </a:defRPr>
      </a:lvl1pPr>
      <a:lvl2pPr algn="l" rtl="0" eaLnBrk="0" fontAlgn="base" hangingPunct="0">
        <a:spcBef>
          <a:spcPct val="0"/>
        </a:spcBef>
        <a:spcAft>
          <a:spcPct val="0"/>
        </a:spcAft>
        <a:defRPr sz="3200" b="1">
          <a:solidFill>
            <a:srgbClr val="0087E2"/>
          </a:solidFill>
          <a:latin typeface="Arial" pitchFamily="34" charset="0"/>
          <a:ea typeface="宋体" pitchFamily="2" charset="-122"/>
        </a:defRPr>
      </a:lvl2pPr>
      <a:lvl3pPr algn="l" rtl="0" eaLnBrk="0" fontAlgn="base" hangingPunct="0">
        <a:spcBef>
          <a:spcPct val="0"/>
        </a:spcBef>
        <a:spcAft>
          <a:spcPct val="0"/>
        </a:spcAft>
        <a:defRPr sz="3200" b="1">
          <a:solidFill>
            <a:srgbClr val="0087E2"/>
          </a:solidFill>
          <a:latin typeface="Arial" pitchFamily="34" charset="0"/>
          <a:ea typeface="宋体" pitchFamily="2" charset="-122"/>
        </a:defRPr>
      </a:lvl3pPr>
      <a:lvl4pPr algn="l" rtl="0" eaLnBrk="0" fontAlgn="base" hangingPunct="0">
        <a:spcBef>
          <a:spcPct val="0"/>
        </a:spcBef>
        <a:spcAft>
          <a:spcPct val="0"/>
        </a:spcAft>
        <a:defRPr sz="3200" b="1">
          <a:solidFill>
            <a:srgbClr val="0087E2"/>
          </a:solidFill>
          <a:latin typeface="Arial" pitchFamily="34" charset="0"/>
          <a:ea typeface="宋体" pitchFamily="2" charset="-122"/>
        </a:defRPr>
      </a:lvl4pPr>
      <a:lvl5pPr algn="l" rtl="0" eaLnBrk="0" fontAlgn="base" hangingPunct="0">
        <a:spcBef>
          <a:spcPct val="0"/>
        </a:spcBef>
        <a:spcAft>
          <a:spcPct val="0"/>
        </a:spcAft>
        <a:defRPr sz="3200" b="1">
          <a:solidFill>
            <a:srgbClr val="0087E2"/>
          </a:solidFill>
          <a:latin typeface="Arial" pitchFamily="34" charset="0"/>
          <a:ea typeface="宋体" pitchFamily="2" charset="-122"/>
        </a:defRPr>
      </a:lvl5pPr>
      <a:lvl6pPr marL="457200" algn="l" rtl="0" fontAlgn="base">
        <a:spcBef>
          <a:spcPct val="0"/>
        </a:spcBef>
        <a:spcAft>
          <a:spcPct val="0"/>
        </a:spcAft>
        <a:defRPr sz="3200" b="1">
          <a:solidFill>
            <a:srgbClr val="0087E2"/>
          </a:solidFill>
          <a:latin typeface="Arial" pitchFamily="34" charset="0"/>
          <a:ea typeface="宋体" pitchFamily="2" charset="-122"/>
        </a:defRPr>
      </a:lvl6pPr>
      <a:lvl7pPr marL="914400" algn="l" rtl="0" fontAlgn="base">
        <a:spcBef>
          <a:spcPct val="0"/>
        </a:spcBef>
        <a:spcAft>
          <a:spcPct val="0"/>
        </a:spcAft>
        <a:defRPr sz="3200" b="1">
          <a:solidFill>
            <a:srgbClr val="0087E2"/>
          </a:solidFill>
          <a:latin typeface="Arial" pitchFamily="34" charset="0"/>
          <a:ea typeface="宋体" pitchFamily="2" charset="-122"/>
        </a:defRPr>
      </a:lvl7pPr>
      <a:lvl8pPr marL="1371600" algn="l" rtl="0" fontAlgn="base">
        <a:spcBef>
          <a:spcPct val="0"/>
        </a:spcBef>
        <a:spcAft>
          <a:spcPct val="0"/>
        </a:spcAft>
        <a:defRPr sz="3200" b="1">
          <a:solidFill>
            <a:srgbClr val="0087E2"/>
          </a:solidFill>
          <a:latin typeface="Arial" pitchFamily="34" charset="0"/>
          <a:ea typeface="宋体" pitchFamily="2" charset="-122"/>
        </a:defRPr>
      </a:lvl8pPr>
      <a:lvl9pPr marL="1828800" algn="l" rtl="0" fontAlgn="base">
        <a:spcBef>
          <a:spcPct val="0"/>
        </a:spcBef>
        <a:spcAft>
          <a:spcPct val="0"/>
        </a:spcAft>
        <a:defRPr sz="3200" b="1">
          <a:solidFill>
            <a:srgbClr val="0087E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6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2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3"/>
          <a:srcRect/>
          <a:stretch>
            <a:fillRect/>
          </a:stretch>
        </p:blipFill>
        <p:spPr bwMode="auto">
          <a:xfrm>
            <a:off x="0" y="1268413"/>
            <a:ext cx="9144000" cy="4772025"/>
          </a:xfrm>
          <a:prstGeom prst="rect">
            <a:avLst/>
          </a:prstGeom>
          <a:noFill/>
          <a:ln w="9525" algn="ctr">
            <a:noFill/>
            <a:miter lim="800000"/>
            <a:headEnd/>
            <a:tailEnd/>
          </a:ln>
        </p:spPr>
      </p:pic>
      <p:sp>
        <p:nvSpPr>
          <p:cNvPr id="6147"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8" name="Rectangle 4"/>
          <p:cNvSpPr>
            <a:spLocks noGrp="1" noChangeArrowheads="1"/>
          </p:cNvSpPr>
          <p:nvPr>
            <p:ph type="body" idx="1"/>
          </p:nvPr>
        </p:nvSpPr>
        <p:spPr bwMode="auto">
          <a:xfrm>
            <a:off x="1042988" y="1600200"/>
            <a:ext cx="7643812" cy="4138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7"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rtl="0" eaLnBrk="0" fontAlgn="base" hangingPunct="0">
        <a:spcBef>
          <a:spcPct val="0"/>
        </a:spcBef>
        <a:spcAft>
          <a:spcPct val="0"/>
        </a:spcAft>
        <a:defRPr sz="3200" b="1">
          <a:solidFill>
            <a:srgbClr val="0087E2"/>
          </a:solidFill>
          <a:latin typeface="+mj-lt"/>
          <a:ea typeface="+mj-ea"/>
          <a:cs typeface="+mj-cs"/>
        </a:defRPr>
      </a:lvl1pPr>
      <a:lvl2pPr algn="l" rtl="0" eaLnBrk="0" fontAlgn="base" hangingPunct="0">
        <a:spcBef>
          <a:spcPct val="0"/>
        </a:spcBef>
        <a:spcAft>
          <a:spcPct val="0"/>
        </a:spcAft>
        <a:defRPr sz="3200" b="1">
          <a:solidFill>
            <a:srgbClr val="0087E2"/>
          </a:solidFill>
          <a:latin typeface="Arial" pitchFamily="34" charset="0"/>
          <a:ea typeface="宋体" pitchFamily="2" charset="-122"/>
        </a:defRPr>
      </a:lvl2pPr>
      <a:lvl3pPr algn="l" rtl="0" eaLnBrk="0" fontAlgn="base" hangingPunct="0">
        <a:spcBef>
          <a:spcPct val="0"/>
        </a:spcBef>
        <a:spcAft>
          <a:spcPct val="0"/>
        </a:spcAft>
        <a:defRPr sz="3200" b="1">
          <a:solidFill>
            <a:srgbClr val="0087E2"/>
          </a:solidFill>
          <a:latin typeface="Arial" pitchFamily="34" charset="0"/>
          <a:ea typeface="宋体" pitchFamily="2" charset="-122"/>
        </a:defRPr>
      </a:lvl3pPr>
      <a:lvl4pPr algn="l" rtl="0" eaLnBrk="0" fontAlgn="base" hangingPunct="0">
        <a:spcBef>
          <a:spcPct val="0"/>
        </a:spcBef>
        <a:spcAft>
          <a:spcPct val="0"/>
        </a:spcAft>
        <a:defRPr sz="3200" b="1">
          <a:solidFill>
            <a:srgbClr val="0087E2"/>
          </a:solidFill>
          <a:latin typeface="Arial" pitchFamily="34" charset="0"/>
          <a:ea typeface="宋体" pitchFamily="2" charset="-122"/>
        </a:defRPr>
      </a:lvl4pPr>
      <a:lvl5pPr algn="l" rtl="0" eaLnBrk="0" fontAlgn="base" hangingPunct="0">
        <a:spcBef>
          <a:spcPct val="0"/>
        </a:spcBef>
        <a:spcAft>
          <a:spcPct val="0"/>
        </a:spcAft>
        <a:defRPr sz="3200" b="1">
          <a:solidFill>
            <a:srgbClr val="0087E2"/>
          </a:solidFill>
          <a:latin typeface="Arial" pitchFamily="34" charset="0"/>
          <a:ea typeface="宋体" pitchFamily="2" charset="-122"/>
        </a:defRPr>
      </a:lvl5pPr>
      <a:lvl6pPr marL="457200" algn="l" rtl="0" fontAlgn="base">
        <a:spcBef>
          <a:spcPct val="0"/>
        </a:spcBef>
        <a:spcAft>
          <a:spcPct val="0"/>
        </a:spcAft>
        <a:defRPr sz="3200" b="1">
          <a:solidFill>
            <a:srgbClr val="0087E2"/>
          </a:solidFill>
          <a:latin typeface="Arial" pitchFamily="34" charset="0"/>
          <a:ea typeface="宋体" pitchFamily="2" charset="-122"/>
        </a:defRPr>
      </a:lvl6pPr>
      <a:lvl7pPr marL="914400" algn="l" rtl="0" fontAlgn="base">
        <a:spcBef>
          <a:spcPct val="0"/>
        </a:spcBef>
        <a:spcAft>
          <a:spcPct val="0"/>
        </a:spcAft>
        <a:defRPr sz="3200" b="1">
          <a:solidFill>
            <a:srgbClr val="0087E2"/>
          </a:solidFill>
          <a:latin typeface="Arial" pitchFamily="34" charset="0"/>
          <a:ea typeface="宋体" pitchFamily="2" charset="-122"/>
        </a:defRPr>
      </a:lvl7pPr>
      <a:lvl8pPr marL="1371600" algn="l" rtl="0" fontAlgn="base">
        <a:spcBef>
          <a:spcPct val="0"/>
        </a:spcBef>
        <a:spcAft>
          <a:spcPct val="0"/>
        </a:spcAft>
        <a:defRPr sz="3200" b="1">
          <a:solidFill>
            <a:srgbClr val="0087E2"/>
          </a:solidFill>
          <a:latin typeface="Arial" pitchFamily="34" charset="0"/>
          <a:ea typeface="宋体" pitchFamily="2" charset="-122"/>
        </a:defRPr>
      </a:lvl8pPr>
      <a:lvl9pPr marL="1828800" algn="l" rtl="0" fontAlgn="base">
        <a:spcBef>
          <a:spcPct val="0"/>
        </a:spcBef>
        <a:spcAft>
          <a:spcPct val="0"/>
        </a:spcAft>
        <a:defRPr sz="3200" b="1">
          <a:solidFill>
            <a:srgbClr val="0087E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6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2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21.e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24.emf"/><Relationship Id="rId12"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26.emf"/><Relationship Id="rId5" Type="http://schemas.openxmlformats.org/officeDocument/2006/relationships/image" Target="../media/image23.emf"/><Relationship Id="rId15" Type="http://schemas.openxmlformats.org/officeDocument/2006/relationships/oleObject" Target="../embeddings/oleObject13.bin"/><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5.emf"/><Relationship Id="rId1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gif"/></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32.png"/><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6.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9.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09600" y="2286000"/>
            <a:ext cx="7772400" cy="1012825"/>
          </a:xfrm>
        </p:spPr>
        <p:txBody>
          <a:bodyPr/>
          <a:lstStyle/>
          <a:p>
            <a:pPr algn="ctr" eaLnBrk="1" hangingPunct="1"/>
            <a:r>
              <a:rPr lang="zh-CN" altLang="en-US" dirty="0"/>
              <a:t>第二章</a:t>
            </a:r>
            <a:r>
              <a:rPr lang="en-US" altLang="zh-CN"/>
              <a:t>(2):</a:t>
            </a:r>
            <a:r>
              <a:rPr lang="zh-CN" altLang="en-US"/>
              <a:t>  虚拟化技术</a:t>
            </a:r>
            <a:r>
              <a:rPr lang="en-US" altLang="zh-CN" dirty="0"/>
              <a:t>            </a:t>
            </a:r>
            <a:br>
              <a:rPr lang="en-US" altLang="zh-CN" dirty="0"/>
            </a:br>
            <a:endParaRPr lang="zh-CN" altLang="en-US" sz="1800" dirty="0"/>
          </a:p>
        </p:txBody>
      </p:sp>
      <p:sp>
        <p:nvSpPr>
          <p:cNvPr id="11267" name="Rectangle 2"/>
          <p:cNvSpPr>
            <a:spLocks noChangeArrowheads="1"/>
          </p:cNvSpPr>
          <p:nvPr/>
        </p:nvSpPr>
        <p:spPr bwMode="auto">
          <a:xfrm>
            <a:off x="228600" y="304800"/>
            <a:ext cx="1524000" cy="6858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1268" name="Rectangle 2"/>
          <p:cNvSpPr>
            <a:spLocks noChangeArrowheads="1"/>
          </p:cNvSpPr>
          <p:nvPr/>
        </p:nvSpPr>
        <p:spPr bwMode="auto">
          <a:xfrm>
            <a:off x="0" y="6324600"/>
            <a:ext cx="9144000" cy="5334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98438" y="406400"/>
            <a:ext cx="7845425" cy="549275"/>
          </a:xfrm>
        </p:spPr>
        <p:txBody>
          <a:bodyPr lIns="45720" rIns="45720">
            <a:spAutoFit/>
          </a:bodyPr>
          <a:lstStyle/>
          <a:p>
            <a:pPr eaLnBrk="1" hangingPunct="1"/>
            <a:r>
              <a:rPr lang="zh-CN" altLang="en-US" dirty="0"/>
              <a:t>服务器虚拟化的三种类型</a:t>
            </a:r>
          </a:p>
        </p:txBody>
      </p:sp>
      <p:sp>
        <p:nvSpPr>
          <p:cNvPr id="1536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536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33" name="Rectangle 24"/>
          <p:cNvSpPr>
            <a:spLocks noChangeArrowheads="1"/>
          </p:cNvSpPr>
          <p:nvPr/>
        </p:nvSpPr>
        <p:spPr bwMode="auto">
          <a:xfrm>
            <a:off x="381000" y="1524000"/>
            <a:ext cx="8534400" cy="4419600"/>
          </a:xfrm>
          <a:prstGeom prst="rect">
            <a:avLst/>
          </a:prstGeom>
          <a:gradFill rotWithShape="1">
            <a:gsLst>
              <a:gs pos="0">
                <a:srgbClr val="E5F2FF"/>
              </a:gs>
              <a:gs pos="100000">
                <a:srgbClr val="99CCFF"/>
              </a:gs>
            </a:gsLst>
            <a:lin ang="5400000" scaled="1"/>
          </a:gradFill>
          <a:ln w="9525" algn="ctr">
            <a:no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34" name="Rectangle 25"/>
          <p:cNvSpPr>
            <a:spLocks noChangeArrowheads="1"/>
          </p:cNvSpPr>
          <p:nvPr/>
        </p:nvSpPr>
        <p:spPr bwMode="auto">
          <a:xfrm>
            <a:off x="609600" y="4191000"/>
            <a:ext cx="1981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作为一个应用程序运行在主机操作系统上，兼容性好但效率低。</a:t>
            </a:r>
            <a:endParaRPr kumimoji="1" lang="zh-CN" altLang="en-US" sz="1400">
              <a:solidFill>
                <a:schemeClr val="tx1"/>
              </a:solidFill>
              <a:latin typeface="Times New Roman" pitchFamily="18" charset="0"/>
            </a:endParaRPr>
          </a:p>
        </p:txBody>
      </p:sp>
      <p:sp>
        <p:nvSpPr>
          <p:cNvPr id="35" name="Rectangle 4"/>
          <p:cNvSpPr>
            <a:spLocks noChangeArrowheads="1"/>
          </p:cNvSpPr>
          <p:nvPr/>
        </p:nvSpPr>
        <p:spPr bwMode="auto">
          <a:xfrm>
            <a:off x="612775" y="3189288"/>
            <a:ext cx="1978025" cy="533400"/>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Host OS</a:t>
            </a:r>
          </a:p>
        </p:txBody>
      </p:sp>
      <p:sp>
        <p:nvSpPr>
          <p:cNvPr id="36" name="Rectangle 5"/>
          <p:cNvSpPr>
            <a:spLocks noChangeArrowheads="1"/>
          </p:cNvSpPr>
          <p:nvPr/>
        </p:nvSpPr>
        <p:spPr bwMode="auto">
          <a:xfrm>
            <a:off x="612775" y="2579688"/>
            <a:ext cx="1978025"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VMM</a:t>
            </a:r>
          </a:p>
        </p:txBody>
      </p:sp>
      <p:sp>
        <p:nvSpPr>
          <p:cNvPr id="37" name="Rectangle 6"/>
          <p:cNvSpPr>
            <a:spLocks noChangeArrowheads="1"/>
          </p:cNvSpPr>
          <p:nvPr/>
        </p:nvSpPr>
        <p:spPr bwMode="auto">
          <a:xfrm>
            <a:off x="612775" y="1600200"/>
            <a:ext cx="989013" cy="9032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APP </a:t>
            </a:r>
          </a:p>
          <a:p>
            <a:pPr algn="ctr" eaLnBrk="1" hangingPunct="1">
              <a:spcBef>
                <a:spcPct val="0"/>
              </a:spcBef>
              <a:buClrTx/>
              <a:buSzTx/>
              <a:buFontTx/>
              <a:buNone/>
              <a:defRPr/>
            </a:pPr>
            <a:r>
              <a:rPr lang="en-US" altLang="zh-CN" sz="1400" b="1">
                <a:solidFill>
                  <a:schemeClr val="tx1"/>
                </a:solidFill>
              </a:rPr>
              <a:t>Guest OS1</a:t>
            </a:r>
          </a:p>
        </p:txBody>
      </p:sp>
      <p:sp>
        <p:nvSpPr>
          <p:cNvPr id="38" name="Rectangle 7"/>
          <p:cNvSpPr>
            <a:spLocks noChangeArrowheads="1"/>
          </p:cNvSpPr>
          <p:nvPr/>
        </p:nvSpPr>
        <p:spPr bwMode="auto">
          <a:xfrm>
            <a:off x="1684338" y="1600200"/>
            <a:ext cx="906462" cy="9032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App</a:t>
            </a:r>
          </a:p>
          <a:p>
            <a:pPr algn="ctr" eaLnBrk="1" hangingPunct="1">
              <a:spcBef>
                <a:spcPct val="0"/>
              </a:spcBef>
              <a:buClrTx/>
              <a:buSzTx/>
              <a:buFontTx/>
              <a:buNone/>
              <a:defRPr/>
            </a:pPr>
            <a:r>
              <a:rPr lang="en-US" altLang="zh-CN" sz="1400" b="1">
                <a:solidFill>
                  <a:schemeClr val="tx1"/>
                </a:solidFill>
              </a:rPr>
              <a:t>Guest OS2</a:t>
            </a:r>
          </a:p>
        </p:txBody>
      </p:sp>
      <p:sp>
        <p:nvSpPr>
          <p:cNvPr id="39" name="Rectangle 8"/>
          <p:cNvSpPr>
            <a:spLocks noChangeArrowheads="1"/>
          </p:cNvSpPr>
          <p:nvPr/>
        </p:nvSpPr>
        <p:spPr bwMode="auto">
          <a:xfrm>
            <a:off x="5562600" y="2287588"/>
            <a:ext cx="990600" cy="823912"/>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Service OS</a:t>
            </a:r>
          </a:p>
        </p:txBody>
      </p:sp>
      <p:sp>
        <p:nvSpPr>
          <p:cNvPr id="40" name="Rectangle 9"/>
          <p:cNvSpPr>
            <a:spLocks noChangeArrowheads="1"/>
          </p:cNvSpPr>
          <p:nvPr/>
        </p:nvSpPr>
        <p:spPr bwMode="auto">
          <a:xfrm>
            <a:off x="5562600" y="3189288"/>
            <a:ext cx="3124200"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VMM</a:t>
            </a:r>
          </a:p>
        </p:txBody>
      </p:sp>
      <p:sp>
        <p:nvSpPr>
          <p:cNvPr id="41" name="Rectangle 10"/>
          <p:cNvSpPr>
            <a:spLocks noChangeArrowheads="1"/>
          </p:cNvSpPr>
          <p:nvPr/>
        </p:nvSpPr>
        <p:spPr bwMode="auto">
          <a:xfrm>
            <a:off x="6640513" y="2286000"/>
            <a:ext cx="1055687"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APP</a:t>
            </a:r>
          </a:p>
          <a:p>
            <a:pPr algn="ctr" eaLnBrk="1" hangingPunct="1">
              <a:spcBef>
                <a:spcPct val="0"/>
              </a:spcBef>
              <a:buClrTx/>
              <a:buSzTx/>
              <a:buFontTx/>
              <a:buNone/>
              <a:defRPr/>
            </a:pPr>
            <a:r>
              <a:rPr lang="en-US" altLang="zh-CN" sz="1400" b="1">
                <a:solidFill>
                  <a:schemeClr val="tx1"/>
                </a:solidFill>
              </a:rPr>
              <a:t>Guest OS1</a:t>
            </a:r>
          </a:p>
        </p:txBody>
      </p:sp>
      <p:sp>
        <p:nvSpPr>
          <p:cNvPr id="42" name="Rectangle 11"/>
          <p:cNvSpPr>
            <a:spLocks noChangeArrowheads="1"/>
          </p:cNvSpPr>
          <p:nvPr/>
        </p:nvSpPr>
        <p:spPr bwMode="auto">
          <a:xfrm>
            <a:off x="7761288" y="2286000"/>
            <a:ext cx="925512"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APP</a:t>
            </a:r>
          </a:p>
          <a:p>
            <a:pPr algn="ctr" eaLnBrk="1" hangingPunct="1">
              <a:spcBef>
                <a:spcPct val="0"/>
              </a:spcBef>
              <a:buClrTx/>
              <a:buSzTx/>
              <a:buFontTx/>
              <a:buNone/>
              <a:defRPr/>
            </a:pPr>
            <a:r>
              <a:rPr lang="en-US" altLang="zh-CN" sz="1400" b="1">
                <a:solidFill>
                  <a:schemeClr val="tx1"/>
                </a:solidFill>
              </a:rPr>
              <a:t>Guest OS2</a:t>
            </a:r>
          </a:p>
        </p:txBody>
      </p:sp>
      <p:sp>
        <p:nvSpPr>
          <p:cNvPr id="43" name="Rectangle 12"/>
          <p:cNvSpPr>
            <a:spLocks noChangeArrowheads="1"/>
          </p:cNvSpPr>
          <p:nvPr/>
        </p:nvSpPr>
        <p:spPr bwMode="auto">
          <a:xfrm>
            <a:off x="612775" y="3798888"/>
            <a:ext cx="1978025" cy="304800"/>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Hardware</a:t>
            </a:r>
          </a:p>
        </p:txBody>
      </p:sp>
      <p:sp>
        <p:nvSpPr>
          <p:cNvPr id="44" name="Rectangle 13"/>
          <p:cNvSpPr>
            <a:spLocks noChangeArrowheads="1"/>
          </p:cNvSpPr>
          <p:nvPr/>
        </p:nvSpPr>
        <p:spPr bwMode="auto">
          <a:xfrm>
            <a:off x="5546725" y="3798888"/>
            <a:ext cx="3140075" cy="304800"/>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Hardware</a:t>
            </a:r>
          </a:p>
        </p:txBody>
      </p:sp>
      <p:sp>
        <p:nvSpPr>
          <p:cNvPr id="45" name="Text Box 14"/>
          <p:cNvSpPr txBox="1">
            <a:spLocks noChangeArrowheads="1"/>
          </p:cNvSpPr>
          <p:nvPr/>
        </p:nvSpPr>
        <p:spPr bwMode="gray">
          <a:xfrm>
            <a:off x="609600" y="4191000"/>
            <a:ext cx="1908175" cy="287338"/>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zh-CN" sz="1600" b="1">
                <a:solidFill>
                  <a:srgbClr val="FF3300"/>
                </a:solidFill>
                <a:latin typeface="宋体" pitchFamily="2" charset="-122"/>
              </a:rPr>
              <a:t>OS-Hosted </a:t>
            </a:r>
            <a:r>
              <a:rPr lang="zh-CN" altLang="en-US" sz="1600" b="1">
                <a:solidFill>
                  <a:srgbClr val="FF3300"/>
                </a:solidFill>
                <a:latin typeface="宋体" pitchFamily="2" charset="-122"/>
              </a:rPr>
              <a:t>模式</a:t>
            </a:r>
          </a:p>
        </p:txBody>
      </p:sp>
      <p:sp>
        <p:nvSpPr>
          <p:cNvPr id="46" name="Rectangle 16"/>
          <p:cNvSpPr>
            <a:spLocks noChangeArrowheads="1"/>
          </p:cNvSpPr>
          <p:nvPr/>
        </p:nvSpPr>
        <p:spPr bwMode="auto">
          <a:xfrm>
            <a:off x="2895600" y="3189288"/>
            <a:ext cx="2362200"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VMM</a:t>
            </a:r>
          </a:p>
        </p:txBody>
      </p:sp>
      <p:sp>
        <p:nvSpPr>
          <p:cNvPr id="47" name="Rectangle 17"/>
          <p:cNvSpPr>
            <a:spLocks noChangeArrowheads="1"/>
          </p:cNvSpPr>
          <p:nvPr/>
        </p:nvSpPr>
        <p:spPr bwMode="auto">
          <a:xfrm>
            <a:off x="2895600" y="2286000"/>
            <a:ext cx="1182688"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APP</a:t>
            </a:r>
          </a:p>
          <a:p>
            <a:pPr algn="ctr" eaLnBrk="1" hangingPunct="1">
              <a:spcBef>
                <a:spcPct val="0"/>
              </a:spcBef>
              <a:buClrTx/>
              <a:buSzTx/>
              <a:buFontTx/>
              <a:buNone/>
              <a:defRPr/>
            </a:pPr>
            <a:r>
              <a:rPr lang="en-US" altLang="zh-CN" sz="1400" b="1">
                <a:solidFill>
                  <a:schemeClr val="tx1"/>
                </a:solidFill>
              </a:rPr>
              <a:t>Guest OS1</a:t>
            </a:r>
          </a:p>
        </p:txBody>
      </p:sp>
      <p:sp>
        <p:nvSpPr>
          <p:cNvPr id="48" name="Rectangle 18"/>
          <p:cNvSpPr>
            <a:spLocks noChangeArrowheads="1"/>
          </p:cNvSpPr>
          <p:nvPr/>
        </p:nvSpPr>
        <p:spPr bwMode="auto">
          <a:xfrm>
            <a:off x="4114800" y="2286000"/>
            <a:ext cx="1143000"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rPr>
              <a:t>APP</a:t>
            </a:r>
          </a:p>
          <a:p>
            <a:pPr algn="ctr" eaLnBrk="1" hangingPunct="1">
              <a:spcBef>
                <a:spcPct val="0"/>
              </a:spcBef>
              <a:buClrTx/>
              <a:buSzTx/>
              <a:buFontTx/>
              <a:buNone/>
              <a:defRPr/>
            </a:pPr>
            <a:r>
              <a:rPr lang="en-US" altLang="zh-CN" sz="1400" b="1">
                <a:solidFill>
                  <a:schemeClr val="tx1"/>
                </a:solidFill>
              </a:rPr>
              <a:t>Guest OS2</a:t>
            </a:r>
          </a:p>
        </p:txBody>
      </p:sp>
      <p:sp>
        <p:nvSpPr>
          <p:cNvPr id="49" name="Rectangle 19"/>
          <p:cNvSpPr>
            <a:spLocks noChangeArrowheads="1"/>
          </p:cNvSpPr>
          <p:nvPr/>
        </p:nvSpPr>
        <p:spPr bwMode="auto">
          <a:xfrm>
            <a:off x="2895600" y="3810000"/>
            <a:ext cx="2362200" cy="293688"/>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rPr>
              <a:t>Hardware</a:t>
            </a:r>
          </a:p>
        </p:txBody>
      </p:sp>
      <p:cxnSp>
        <p:nvCxnSpPr>
          <p:cNvPr id="50" name="AutoShape 21"/>
          <p:cNvCxnSpPr>
            <a:cxnSpLocks noChangeShapeType="1"/>
            <a:stCxn id="41" idx="2"/>
            <a:endCxn id="39" idx="2"/>
          </p:cNvCxnSpPr>
          <p:nvPr/>
        </p:nvCxnSpPr>
        <p:spPr bwMode="gray">
          <a:xfrm rot="16200000" flipV="1">
            <a:off x="6612731" y="2556669"/>
            <a:ext cx="1588" cy="1111250"/>
          </a:xfrm>
          <a:prstGeom prst="curvedConnector3">
            <a:avLst>
              <a:gd name="adj1" fmla="val -14300005"/>
            </a:avLst>
          </a:prstGeom>
          <a:noFill/>
          <a:ln w="38100">
            <a:solidFill>
              <a:schemeClr val="bg2"/>
            </a:solidFill>
            <a:round/>
            <a:headEnd/>
            <a:tailEnd type="triangle" w="med" len="med"/>
          </a:ln>
        </p:spPr>
      </p:cxnSp>
      <p:sp>
        <p:nvSpPr>
          <p:cNvPr id="51" name="Rectangle 26"/>
          <p:cNvSpPr>
            <a:spLocks noChangeArrowheads="1"/>
          </p:cNvSpPr>
          <p:nvPr/>
        </p:nvSpPr>
        <p:spPr bwMode="auto">
          <a:xfrm>
            <a:off x="2895600" y="4191000"/>
            <a:ext cx="2362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直接运行在物理硬件上，效率更高，但硬件兼容性差。</a:t>
            </a:r>
          </a:p>
          <a:p>
            <a:pPr>
              <a:lnSpc>
                <a:spcPct val="90000"/>
              </a:lnSpc>
              <a:spcBef>
                <a:spcPct val="50000"/>
              </a:spcBef>
              <a:buClrTx/>
              <a:buSzTx/>
              <a:buFontTx/>
              <a:buNone/>
            </a:pPr>
            <a:endParaRPr lang="en-US" altLang="zh-CN" sz="1400">
              <a:solidFill>
                <a:schemeClr val="tx1"/>
              </a:solidFill>
              <a:latin typeface="Times New Roman" pitchFamily="18" charset="0"/>
            </a:endParaRPr>
          </a:p>
        </p:txBody>
      </p:sp>
      <p:sp>
        <p:nvSpPr>
          <p:cNvPr id="52" name="Text Box 27"/>
          <p:cNvSpPr txBox="1">
            <a:spLocks noChangeArrowheads="1"/>
          </p:cNvSpPr>
          <p:nvPr/>
        </p:nvSpPr>
        <p:spPr bwMode="gray">
          <a:xfrm>
            <a:off x="2667000" y="4191000"/>
            <a:ext cx="2743200" cy="581025"/>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en-US" sz="1600" b="1">
                <a:solidFill>
                  <a:srgbClr val="FF3300"/>
                </a:solidFill>
                <a:latin typeface="宋体" pitchFamily="2" charset="-122"/>
              </a:rPr>
              <a:t>Stand-alone Hypervisor</a:t>
            </a:r>
            <a:endParaRPr lang="en-US" altLang="zh-CN" sz="1600" b="1">
              <a:solidFill>
                <a:srgbClr val="FF3300"/>
              </a:solidFill>
              <a:latin typeface="宋体" pitchFamily="2" charset="-122"/>
            </a:endParaRPr>
          </a:p>
          <a:p>
            <a:pPr algn="ctr">
              <a:lnSpc>
                <a:spcPct val="80000"/>
              </a:lnSpc>
              <a:spcBef>
                <a:spcPct val="40000"/>
              </a:spcBef>
              <a:buClrTx/>
              <a:buSzTx/>
              <a:buFontTx/>
              <a:buNone/>
            </a:pPr>
            <a:r>
              <a:rPr lang="en-US" altLang="zh-CN" sz="1600" b="1">
                <a:solidFill>
                  <a:srgbClr val="FF3300"/>
                </a:solidFill>
                <a:latin typeface="宋体" pitchFamily="2" charset="-122"/>
              </a:rPr>
              <a:t> </a:t>
            </a:r>
            <a:r>
              <a:rPr lang="zh-CN" altLang="en-US" sz="1600" b="1">
                <a:solidFill>
                  <a:srgbClr val="FF3300"/>
                </a:solidFill>
                <a:latin typeface="宋体" pitchFamily="2" charset="-122"/>
              </a:rPr>
              <a:t>模式</a:t>
            </a:r>
          </a:p>
        </p:txBody>
      </p:sp>
      <p:sp>
        <p:nvSpPr>
          <p:cNvPr id="53" name="Rectangle 28"/>
          <p:cNvSpPr>
            <a:spLocks noChangeArrowheads="1"/>
          </p:cNvSpPr>
          <p:nvPr/>
        </p:nvSpPr>
        <p:spPr bwMode="auto">
          <a:xfrm>
            <a:off x="5486400" y="4191000"/>
            <a:ext cx="3124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zh-CN" altLang="en-US" sz="1400">
                <a:solidFill>
                  <a:schemeClr val="tx1"/>
                </a:solidFill>
                <a:latin typeface="Times New Roman" pitchFamily="18" charset="0"/>
              </a:rPr>
              <a:t>前两种方式的综合，</a:t>
            </a: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直接运行在物理硬件上，但驱动程序由</a:t>
            </a:r>
            <a:r>
              <a:rPr lang="en-US" altLang="zh-CN" sz="1400">
                <a:solidFill>
                  <a:schemeClr val="tx1"/>
                </a:solidFill>
                <a:latin typeface="Times New Roman" pitchFamily="18" charset="0"/>
              </a:rPr>
              <a:t>Service OS</a:t>
            </a:r>
            <a:r>
              <a:rPr lang="zh-CN" altLang="en-US" sz="1400">
                <a:solidFill>
                  <a:schemeClr val="tx1"/>
                </a:solidFill>
                <a:latin typeface="Times New Roman" pitchFamily="18" charset="0"/>
              </a:rPr>
              <a:t>提供。</a:t>
            </a:r>
          </a:p>
          <a:p>
            <a:pPr>
              <a:lnSpc>
                <a:spcPct val="90000"/>
              </a:lnSpc>
              <a:spcBef>
                <a:spcPct val="50000"/>
              </a:spcBef>
              <a:buClrTx/>
              <a:buSzTx/>
              <a:buFontTx/>
              <a:buNone/>
            </a:pPr>
            <a:endParaRPr lang="en-US" altLang="zh-CN" sz="1400">
              <a:solidFill>
                <a:schemeClr val="tx1"/>
              </a:solidFill>
              <a:latin typeface="Times New Roman" pitchFamily="18" charset="0"/>
            </a:endParaRPr>
          </a:p>
        </p:txBody>
      </p:sp>
      <p:sp>
        <p:nvSpPr>
          <p:cNvPr id="54" name="Text Box 29"/>
          <p:cNvSpPr txBox="1">
            <a:spLocks noChangeArrowheads="1"/>
          </p:cNvSpPr>
          <p:nvPr/>
        </p:nvSpPr>
        <p:spPr bwMode="gray">
          <a:xfrm>
            <a:off x="5635625" y="4191000"/>
            <a:ext cx="2898775" cy="287338"/>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en-US" sz="1600" b="1">
                <a:solidFill>
                  <a:srgbClr val="FF3300"/>
                </a:solidFill>
                <a:latin typeface="宋体" pitchFamily="2" charset="-122"/>
              </a:rPr>
              <a:t>Hybrid</a:t>
            </a:r>
            <a:r>
              <a:rPr lang="zh-CN" altLang="en-US" sz="1600" b="1">
                <a:solidFill>
                  <a:srgbClr val="FF3300"/>
                </a:solidFill>
                <a:latin typeface="宋体" pitchFamily="2" charset="-122"/>
              </a:rPr>
              <a:t>模式</a:t>
            </a:r>
          </a:p>
        </p:txBody>
      </p:sp>
      <p:sp>
        <p:nvSpPr>
          <p:cNvPr id="27" name="Rectangle 2">
            <a:extLst>
              <a:ext uri="{FF2B5EF4-FFF2-40B4-BE49-F238E27FC236}">
                <a16:creationId xmlns:a16="http://schemas.microsoft.com/office/drawing/2014/main" id="{5E7AB911-13A4-7044-B39A-85D54EDAAF07}"/>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98438" y="406400"/>
            <a:ext cx="7845425" cy="549275"/>
          </a:xfrm>
        </p:spPr>
        <p:txBody>
          <a:bodyPr lIns="45720" rIns="45720">
            <a:spAutoFit/>
          </a:bodyPr>
          <a:lstStyle/>
          <a:p>
            <a:pPr eaLnBrk="1" hangingPunct="1"/>
            <a:r>
              <a:rPr lang="zh-CN" altLang="en-US"/>
              <a:t>虚拟技术</a:t>
            </a:r>
            <a:r>
              <a:rPr lang="en-US" altLang="zh-TW"/>
              <a:t>: </a:t>
            </a:r>
            <a:r>
              <a:rPr lang="zh-CN" altLang="en-US"/>
              <a:t>四</a:t>
            </a:r>
            <a:r>
              <a:rPr lang="zh-TW" altLang="en-US"/>
              <a:t>大特性</a:t>
            </a:r>
            <a:endParaRPr lang="zh-CN" altLang="en-US"/>
          </a:p>
        </p:txBody>
      </p:sp>
      <p:grpSp>
        <p:nvGrpSpPr>
          <p:cNvPr id="2" name="Group 3"/>
          <p:cNvGrpSpPr>
            <a:grpSpLocks/>
          </p:cNvGrpSpPr>
          <p:nvPr/>
        </p:nvGrpSpPr>
        <p:grpSpPr bwMode="auto">
          <a:xfrm>
            <a:off x="4648200" y="3505200"/>
            <a:ext cx="3810000" cy="2505075"/>
            <a:chOff x="432" y="2256"/>
            <a:chExt cx="2400" cy="1578"/>
          </a:xfrm>
        </p:grpSpPr>
        <p:grpSp>
          <p:nvGrpSpPr>
            <p:cNvPr id="15387" name="Group 4"/>
            <p:cNvGrpSpPr>
              <a:grpSpLocks/>
            </p:cNvGrpSpPr>
            <p:nvPr/>
          </p:nvGrpSpPr>
          <p:grpSpPr bwMode="auto">
            <a:xfrm>
              <a:off x="432" y="2256"/>
              <a:ext cx="2400" cy="1578"/>
              <a:chOff x="432" y="2256"/>
              <a:chExt cx="2400" cy="1578"/>
            </a:xfrm>
          </p:grpSpPr>
          <p:pic>
            <p:nvPicPr>
              <p:cNvPr id="15391" name="Picture 5"/>
              <p:cNvPicPr>
                <a:picLocks noChangeAspect="1" noChangeArrowheads="1"/>
              </p:cNvPicPr>
              <p:nvPr/>
            </p:nvPicPr>
            <p:blipFill>
              <a:blip r:embed="rId3"/>
              <a:srcRect/>
              <a:stretch>
                <a:fillRect/>
              </a:stretch>
            </p:blipFill>
            <p:spPr bwMode="auto">
              <a:xfrm>
                <a:off x="432" y="2256"/>
                <a:ext cx="2400" cy="1578"/>
              </a:xfrm>
              <a:prstGeom prst="rect">
                <a:avLst/>
              </a:prstGeom>
              <a:noFill/>
              <a:ln w="9525">
                <a:noFill/>
                <a:miter lim="800000"/>
                <a:headEnd/>
                <a:tailEnd/>
              </a:ln>
            </p:spPr>
          </p:pic>
          <p:sp>
            <p:nvSpPr>
              <p:cNvPr id="15392" name="Text Box 6"/>
              <p:cNvSpPr txBox="1">
                <a:spLocks noChangeArrowheads="1"/>
              </p:cNvSpPr>
              <p:nvPr/>
            </p:nvSpPr>
            <p:spPr bwMode="auto">
              <a:xfrm>
                <a:off x="1085" y="2329"/>
                <a:ext cx="1131" cy="209"/>
              </a:xfrm>
              <a:prstGeom prst="rect">
                <a:avLst/>
              </a:prstGeom>
              <a:noFill/>
              <a:ln w="9525">
                <a:noFill/>
                <a:miter lim="800000"/>
                <a:headEnd/>
                <a:tailEnd/>
              </a:ln>
            </p:spPr>
            <p:txBody>
              <a:bodyPr wrap="none">
                <a:spAutoFit/>
              </a:bodyPr>
              <a:lstStyle/>
              <a:p>
                <a:pPr algn="ctr" eaLnBrk="1" hangingPunct="1">
                  <a:lnSpc>
                    <a:spcPct val="87000"/>
                  </a:lnSpc>
                  <a:spcBef>
                    <a:spcPct val="0"/>
                  </a:spcBef>
                  <a:buFontTx/>
                  <a:buNone/>
                </a:pPr>
                <a:r>
                  <a:rPr lang="zh-CN" altLang="en-US" sz="1800" b="1">
                    <a:solidFill>
                      <a:schemeClr val="tx1"/>
                    </a:solidFill>
                  </a:rPr>
                  <a:t>相对于硬件独立</a:t>
                </a:r>
              </a:p>
            </p:txBody>
          </p:sp>
        </p:grpSp>
        <p:grpSp>
          <p:nvGrpSpPr>
            <p:cNvPr id="15388" name="Group 7"/>
            <p:cNvGrpSpPr>
              <a:grpSpLocks/>
            </p:cNvGrpSpPr>
            <p:nvPr/>
          </p:nvGrpSpPr>
          <p:grpSpPr bwMode="auto">
            <a:xfrm>
              <a:off x="630" y="2675"/>
              <a:ext cx="2010" cy="1021"/>
              <a:chOff x="630" y="2675"/>
              <a:chExt cx="2010" cy="1021"/>
            </a:xfrm>
          </p:grpSpPr>
          <p:pic>
            <p:nvPicPr>
              <p:cNvPr id="15389" name="Picture 8" descr="hw independence"/>
              <p:cNvPicPr>
                <a:picLocks noChangeAspect="1" noChangeArrowheads="1"/>
              </p:cNvPicPr>
              <p:nvPr/>
            </p:nvPicPr>
            <p:blipFill>
              <a:blip r:embed="rId4"/>
              <a:srcRect/>
              <a:stretch>
                <a:fillRect/>
              </a:stretch>
            </p:blipFill>
            <p:spPr bwMode="auto">
              <a:xfrm>
                <a:off x="1076" y="2675"/>
                <a:ext cx="1132" cy="733"/>
              </a:xfrm>
              <a:prstGeom prst="rect">
                <a:avLst/>
              </a:prstGeom>
              <a:noFill/>
              <a:ln w="9525">
                <a:noFill/>
                <a:miter lim="800000"/>
                <a:headEnd/>
                <a:tailEnd/>
              </a:ln>
            </p:spPr>
          </p:pic>
          <p:sp>
            <p:nvSpPr>
              <p:cNvPr id="15390" name="Text Box 9"/>
              <p:cNvSpPr txBox="1">
                <a:spLocks noChangeArrowheads="1"/>
              </p:cNvSpPr>
              <p:nvPr/>
            </p:nvSpPr>
            <p:spPr bwMode="auto">
              <a:xfrm>
                <a:off x="630" y="3414"/>
                <a:ext cx="2010" cy="28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无需修改即可在任何服务器上</a:t>
                </a:r>
                <a:br>
                  <a:rPr lang="zh-CN" altLang="en-US" sz="1600">
                    <a:solidFill>
                      <a:schemeClr val="tx1"/>
                    </a:solidFill>
                  </a:rPr>
                </a:br>
                <a:r>
                  <a:rPr lang="zh-CN" altLang="en-US" sz="1600">
                    <a:solidFill>
                      <a:schemeClr val="tx1"/>
                    </a:solidFill>
                  </a:rPr>
                  <a:t>运行虚拟机</a:t>
                </a:r>
              </a:p>
            </p:txBody>
          </p:sp>
        </p:grpSp>
      </p:grpSp>
      <p:grpSp>
        <p:nvGrpSpPr>
          <p:cNvPr id="15364" name="Group 10"/>
          <p:cNvGrpSpPr>
            <a:grpSpLocks/>
          </p:cNvGrpSpPr>
          <p:nvPr/>
        </p:nvGrpSpPr>
        <p:grpSpPr bwMode="auto">
          <a:xfrm>
            <a:off x="685800" y="1000125"/>
            <a:ext cx="3810000" cy="2505075"/>
            <a:chOff x="432" y="630"/>
            <a:chExt cx="2400" cy="1578"/>
          </a:xfrm>
        </p:grpSpPr>
        <p:grpSp>
          <p:nvGrpSpPr>
            <p:cNvPr id="15381" name="Group 11"/>
            <p:cNvGrpSpPr>
              <a:grpSpLocks/>
            </p:cNvGrpSpPr>
            <p:nvPr/>
          </p:nvGrpSpPr>
          <p:grpSpPr bwMode="auto">
            <a:xfrm>
              <a:off x="432" y="630"/>
              <a:ext cx="2400" cy="1578"/>
              <a:chOff x="432" y="630"/>
              <a:chExt cx="2400" cy="1578"/>
            </a:xfrm>
          </p:grpSpPr>
          <p:pic>
            <p:nvPicPr>
              <p:cNvPr id="15385" name="Picture 12"/>
              <p:cNvPicPr>
                <a:picLocks noChangeAspect="1" noChangeArrowheads="1"/>
              </p:cNvPicPr>
              <p:nvPr/>
            </p:nvPicPr>
            <p:blipFill>
              <a:blip r:embed="rId3"/>
              <a:srcRect/>
              <a:stretch>
                <a:fillRect/>
              </a:stretch>
            </p:blipFill>
            <p:spPr bwMode="auto">
              <a:xfrm>
                <a:off x="432" y="630"/>
                <a:ext cx="2400" cy="1578"/>
              </a:xfrm>
              <a:prstGeom prst="rect">
                <a:avLst/>
              </a:prstGeom>
              <a:noFill/>
              <a:ln w="9525">
                <a:noFill/>
                <a:miter lim="800000"/>
                <a:headEnd/>
                <a:tailEnd/>
              </a:ln>
            </p:spPr>
          </p:pic>
          <p:sp>
            <p:nvSpPr>
              <p:cNvPr id="15386" name="Text Box 13"/>
              <p:cNvSpPr txBox="1">
                <a:spLocks noChangeArrowheads="1"/>
              </p:cNvSpPr>
              <p:nvPr/>
            </p:nvSpPr>
            <p:spPr bwMode="auto">
              <a:xfrm>
                <a:off x="482" y="720"/>
                <a:ext cx="2302" cy="209"/>
              </a:xfrm>
              <a:prstGeom prst="rect">
                <a:avLst/>
              </a:prstGeom>
              <a:noFill/>
              <a:ln w="9525">
                <a:noFill/>
                <a:miter lim="800000"/>
                <a:headEnd/>
                <a:tailEnd/>
              </a:ln>
            </p:spPr>
            <p:txBody>
              <a:bodyPr>
                <a:spAutoFit/>
              </a:bodyPr>
              <a:lstStyle/>
              <a:p>
                <a:pPr algn="ctr" eaLnBrk="1" hangingPunct="1">
                  <a:lnSpc>
                    <a:spcPct val="87000"/>
                  </a:lnSpc>
                  <a:spcBef>
                    <a:spcPct val="0"/>
                  </a:spcBef>
                  <a:buFontTx/>
                  <a:buNone/>
                </a:pPr>
                <a:r>
                  <a:rPr lang="zh-CN" altLang="en-US" sz="1800" b="1">
                    <a:solidFill>
                      <a:schemeClr val="tx1"/>
                    </a:solidFill>
                  </a:rPr>
                  <a:t>分区</a:t>
                </a:r>
              </a:p>
            </p:txBody>
          </p:sp>
        </p:grpSp>
        <p:grpSp>
          <p:nvGrpSpPr>
            <p:cNvPr id="15382" name="Group 14"/>
            <p:cNvGrpSpPr>
              <a:grpSpLocks/>
            </p:cNvGrpSpPr>
            <p:nvPr/>
          </p:nvGrpSpPr>
          <p:grpSpPr bwMode="auto">
            <a:xfrm>
              <a:off x="576" y="1008"/>
              <a:ext cx="2160" cy="1104"/>
              <a:chOff x="576" y="1008"/>
              <a:chExt cx="2160" cy="1104"/>
            </a:xfrm>
          </p:grpSpPr>
          <p:sp>
            <p:nvSpPr>
              <p:cNvPr id="15383" name="Text Box 15"/>
              <p:cNvSpPr txBox="1">
                <a:spLocks noChangeArrowheads="1"/>
              </p:cNvSpPr>
              <p:nvPr/>
            </p:nvSpPr>
            <p:spPr bwMode="auto">
              <a:xfrm>
                <a:off x="576" y="1680"/>
                <a:ext cx="2160" cy="43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在单一物理服务器上同时运行</a:t>
                </a:r>
                <a:br>
                  <a:rPr lang="zh-CN" altLang="en-US" sz="1600">
                    <a:solidFill>
                      <a:schemeClr val="tx1"/>
                    </a:solidFill>
                  </a:rPr>
                </a:br>
                <a:r>
                  <a:rPr lang="zh-CN" altLang="en-US" sz="1600">
                    <a:solidFill>
                      <a:schemeClr val="tx1"/>
                    </a:solidFill>
                  </a:rPr>
                  <a:t>多个虚拟机</a:t>
                </a:r>
              </a:p>
            </p:txBody>
          </p:sp>
          <p:pic>
            <p:nvPicPr>
              <p:cNvPr id="15384" name="Picture 16" descr="vserver4"/>
              <p:cNvPicPr>
                <a:picLocks noChangeAspect="1" noChangeArrowheads="1"/>
              </p:cNvPicPr>
              <p:nvPr/>
            </p:nvPicPr>
            <p:blipFill>
              <a:blip r:embed="rId5"/>
              <a:srcRect/>
              <a:stretch>
                <a:fillRect/>
              </a:stretch>
            </p:blipFill>
            <p:spPr bwMode="auto">
              <a:xfrm>
                <a:off x="1440" y="1008"/>
                <a:ext cx="541" cy="672"/>
              </a:xfrm>
              <a:prstGeom prst="rect">
                <a:avLst/>
              </a:prstGeom>
              <a:noFill/>
              <a:ln w="9525">
                <a:noFill/>
                <a:miter lim="800000"/>
                <a:headEnd/>
                <a:tailEnd/>
              </a:ln>
            </p:spPr>
          </p:pic>
        </p:grpSp>
      </p:grpSp>
      <p:grpSp>
        <p:nvGrpSpPr>
          <p:cNvPr id="8" name="Group 17"/>
          <p:cNvGrpSpPr>
            <a:grpSpLocks/>
          </p:cNvGrpSpPr>
          <p:nvPr/>
        </p:nvGrpSpPr>
        <p:grpSpPr bwMode="auto">
          <a:xfrm>
            <a:off x="4648200" y="990600"/>
            <a:ext cx="3810000" cy="2505075"/>
            <a:chOff x="2928" y="624"/>
            <a:chExt cx="2400" cy="1578"/>
          </a:xfrm>
        </p:grpSpPr>
        <p:grpSp>
          <p:nvGrpSpPr>
            <p:cNvPr id="15375" name="Group 18"/>
            <p:cNvGrpSpPr>
              <a:grpSpLocks/>
            </p:cNvGrpSpPr>
            <p:nvPr/>
          </p:nvGrpSpPr>
          <p:grpSpPr bwMode="auto">
            <a:xfrm>
              <a:off x="2928" y="624"/>
              <a:ext cx="2400" cy="1578"/>
              <a:chOff x="2928" y="624"/>
              <a:chExt cx="2400" cy="1578"/>
            </a:xfrm>
          </p:grpSpPr>
          <p:pic>
            <p:nvPicPr>
              <p:cNvPr id="15379" name="Picture 19"/>
              <p:cNvPicPr>
                <a:picLocks noChangeAspect="1" noChangeArrowheads="1"/>
              </p:cNvPicPr>
              <p:nvPr/>
            </p:nvPicPr>
            <p:blipFill>
              <a:blip r:embed="rId3"/>
              <a:srcRect/>
              <a:stretch>
                <a:fillRect/>
              </a:stretch>
            </p:blipFill>
            <p:spPr bwMode="auto">
              <a:xfrm>
                <a:off x="2928" y="624"/>
                <a:ext cx="2400" cy="1578"/>
              </a:xfrm>
              <a:prstGeom prst="rect">
                <a:avLst/>
              </a:prstGeom>
              <a:noFill/>
              <a:ln w="9525">
                <a:noFill/>
                <a:miter lim="800000"/>
                <a:headEnd/>
                <a:tailEnd/>
              </a:ln>
            </p:spPr>
          </p:pic>
          <p:sp>
            <p:nvSpPr>
              <p:cNvPr id="15380" name="Text Box 20"/>
              <p:cNvSpPr txBox="1">
                <a:spLocks noChangeArrowheads="1"/>
              </p:cNvSpPr>
              <p:nvPr/>
            </p:nvSpPr>
            <p:spPr bwMode="auto">
              <a:xfrm>
                <a:off x="3810" y="697"/>
                <a:ext cx="708" cy="209"/>
              </a:xfrm>
              <a:prstGeom prst="rect">
                <a:avLst/>
              </a:prstGeom>
              <a:noFill/>
              <a:ln w="9525">
                <a:noFill/>
                <a:miter lim="800000"/>
                <a:headEnd/>
                <a:tailEnd/>
              </a:ln>
            </p:spPr>
            <p:txBody>
              <a:bodyPr wrap="none">
                <a:spAutoFit/>
              </a:bodyPr>
              <a:lstStyle/>
              <a:p>
                <a:pPr algn="ctr" eaLnBrk="1" hangingPunct="1">
                  <a:lnSpc>
                    <a:spcPct val="87000"/>
                  </a:lnSpc>
                  <a:spcBef>
                    <a:spcPct val="0"/>
                  </a:spcBef>
                  <a:buFontTx/>
                  <a:buNone/>
                </a:pPr>
                <a:r>
                  <a:rPr lang="zh-CN" altLang="en-US" sz="1800" b="1">
                    <a:solidFill>
                      <a:schemeClr val="tx1"/>
                    </a:solidFill>
                  </a:rPr>
                  <a:t>隔离</a:t>
                </a:r>
              </a:p>
            </p:txBody>
          </p:sp>
        </p:grpSp>
        <p:grpSp>
          <p:nvGrpSpPr>
            <p:cNvPr id="15376" name="Group 21"/>
            <p:cNvGrpSpPr>
              <a:grpSpLocks/>
            </p:cNvGrpSpPr>
            <p:nvPr/>
          </p:nvGrpSpPr>
          <p:grpSpPr bwMode="auto">
            <a:xfrm>
              <a:off x="3072" y="1008"/>
              <a:ext cx="2160" cy="1104"/>
              <a:chOff x="3072" y="1008"/>
              <a:chExt cx="2160" cy="1104"/>
            </a:xfrm>
          </p:grpSpPr>
          <p:sp>
            <p:nvSpPr>
              <p:cNvPr id="15377" name="Text Box 22"/>
              <p:cNvSpPr txBox="1">
                <a:spLocks noChangeArrowheads="1"/>
              </p:cNvSpPr>
              <p:nvPr/>
            </p:nvSpPr>
            <p:spPr bwMode="auto">
              <a:xfrm>
                <a:off x="3072" y="1680"/>
                <a:ext cx="2160" cy="43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在同一服务器上的虚拟机之间</a:t>
                </a:r>
                <a:br>
                  <a:rPr lang="zh-CN" altLang="en-US" sz="1600">
                    <a:solidFill>
                      <a:schemeClr val="tx1"/>
                    </a:solidFill>
                  </a:rPr>
                </a:br>
                <a:r>
                  <a:rPr lang="zh-CN" altLang="en-US" sz="1600">
                    <a:solidFill>
                      <a:schemeClr val="tx1"/>
                    </a:solidFill>
                  </a:rPr>
                  <a:t>相互隔离</a:t>
                </a:r>
              </a:p>
            </p:txBody>
          </p:sp>
          <p:pic>
            <p:nvPicPr>
              <p:cNvPr id="15378" name="Picture 23" descr="isolation_architecture"/>
              <p:cNvPicPr>
                <a:picLocks noChangeAspect="1" noChangeArrowheads="1"/>
              </p:cNvPicPr>
              <p:nvPr/>
            </p:nvPicPr>
            <p:blipFill>
              <a:blip r:embed="rId6"/>
              <a:srcRect/>
              <a:stretch>
                <a:fillRect/>
              </a:stretch>
            </p:blipFill>
            <p:spPr bwMode="auto">
              <a:xfrm>
                <a:off x="3792" y="1008"/>
                <a:ext cx="768" cy="621"/>
              </a:xfrm>
              <a:prstGeom prst="rect">
                <a:avLst/>
              </a:prstGeom>
              <a:noFill/>
              <a:ln w="9525">
                <a:noFill/>
                <a:miter lim="800000"/>
                <a:headEnd/>
                <a:tailEnd/>
              </a:ln>
            </p:spPr>
          </p:pic>
        </p:grpSp>
      </p:grpSp>
      <p:grpSp>
        <p:nvGrpSpPr>
          <p:cNvPr id="11" name="Group 24"/>
          <p:cNvGrpSpPr>
            <a:grpSpLocks/>
          </p:cNvGrpSpPr>
          <p:nvPr/>
        </p:nvGrpSpPr>
        <p:grpSpPr bwMode="auto">
          <a:xfrm>
            <a:off x="685800" y="3505200"/>
            <a:ext cx="3810000" cy="2505075"/>
            <a:chOff x="432" y="2256"/>
            <a:chExt cx="2400" cy="1578"/>
          </a:xfrm>
        </p:grpSpPr>
        <p:grpSp>
          <p:nvGrpSpPr>
            <p:cNvPr id="15369" name="Group 25"/>
            <p:cNvGrpSpPr>
              <a:grpSpLocks/>
            </p:cNvGrpSpPr>
            <p:nvPr/>
          </p:nvGrpSpPr>
          <p:grpSpPr bwMode="auto">
            <a:xfrm>
              <a:off x="432" y="2256"/>
              <a:ext cx="2400" cy="1578"/>
              <a:chOff x="2928" y="2262"/>
              <a:chExt cx="2400" cy="1578"/>
            </a:xfrm>
          </p:grpSpPr>
          <p:pic>
            <p:nvPicPr>
              <p:cNvPr id="15373" name="Picture 26"/>
              <p:cNvPicPr>
                <a:picLocks noChangeAspect="1" noChangeArrowheads="1"/>
              </p:cNvPicPr>
              <p:nvPr/>
            </p:nvPicPr>
            <p:blipFill>
              <a:blip r:embed="rId3"/>
              <a:srcRect/>
              <a:stretch>
                <a:fillRect/>
              </a:stretch>
            </p:blipFill>
            <p:spPr bwMode="auto">
              <a:xfrm>
                <a:off x="2928" y="2262"/>
                <a:ext cx="2400" cy="1578"/>
              </a:xfrm>
              <a:prstGeom prst="rect">
                <a:avLst/>
              </a:prstGeom>
              <a:noFill/>
              <a:ln w="9525">
                <a:noFill/>
                <a:miter lim="800000"/>
                <a:headEnd/>
                <a:tailEnd/>
              </a:ln>
            </p:spPr>
          </p:pic>
          <p:sp>
            <p:nvSpPr>
              <p:cNvPr id="15374" name="Text Box 27"/>
              <p:cNvSpPr txBox="1">
                <a:spLocks noChangeArrowheads="1"/>
              </p:cNvSpPr>
              <p:nvPr/>
            </p:nvSpPr>
            <p:spPr bwMode="auto">
              <a:xfrm>
                <a:off x="3943" y="2335"/>
                <a:ext cx="406" cy="209"/>
              </a:xfrm>
              <a:prstGeom prst="rect">
                <a:avLst/>
              </a:prstGeom>
              <a:noFill/>
              <a:ln w="9525">
                <a:noFill/>
                <a:miter lim="800000"/>
                <a:headEnd/>
                <a:tailEnd/>
              </a:ln>
            </p:spPr>
            <p:txBody>
              <a:bodyPr wrap="none">
                <a:spAutoFit/>
              </a:bodyPr>
              <a:lstStyle/>
              <a:p>
                <a:pPr algn="ctr" eaLnBrk="1" hangingPunct="1">
                  <a:lnSpc>
                    <a:spcPct val="87000"/>
                  </a:lnSpc>
                  <a:spcBef>
                    <a:spcPct val="0"/>
                  </a:spcBef>
                  <a:buFontTx/>
                  <a:buNone/>
                </a:pPr>
                <a:r>
                  <a:rPr lang="zh-CN" altLang="en-US" sz="1800" b="1">
                    <a:solidFill>
                      <a:schemeClr val="tx1"/>
                    </a:solidFill>
                  </a:rPr>
                  <a:t>封装</a:t>
                </a:r>
              </a:p>
            </p:txBody>
          </p:sp>
        </p:grpSp>
        <p:grpSp>
          <p:nvGrpSpPr>
            <p:cNvPr id="15370" name="Group 28"/>
            <p:cNvGrpSpPr>
              <a:grpSpLocks/>
            </p:cNvGrpSpPr>
            <p:nvPr/>
          </p:nvGrpSpPr>
          <p:grpSpPr bwMode="auto">
            <a:xfrm>
              <a:off x="528" y="2592"/>
              <a:ext cx="2160" cy="1152"/>
              <a:chOff x="528" y="2592"/>
              <a:chExt cx="2160" cy="1152"/>
            </a:xfrm>
          </p:grpSpPr>
          <p:sp>
            <p:nvSpPr>
              <p:cNvPr id="15371" name="Text Box 29"/>
              <p:cNvSpPr txBox="1">
                <a:spLocks noChangeArrowheads="1"/>
              </p:cNvSpPr>
              <p:nvPr/>
            </p:nvSpPr>
            <p:spPr bwMode="auto">
              <a:xfrm>
                <a:off x="528" y="3312"/>
                <a:ext cx="2160" cy="43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整个虚拟机都保存在文件中，而且可以通过移动和复制这些文件的方式来移动和复制该虚拟机</a:t>
                </a:r>
              </a:p>
            </p:txBody>
          </p:sp>
          <p:pic>
            <p:nvPicPr>
              <p:cNvPr id="15372" name="Picture 30" descr="encapsulation"/>
              <p:cNvPicPr>
                <a:picLocks noChangeAspect="1" noChangeArrowheads="1"/>
              </p:cNvPicPr>
              <p:nvPr/>
            </p:nvPicPr>
            <p:blipFill>
              <a:blip r:embed="rId7"/>
              <a:srcRect/>
              <a:stretch>
                <a:fillRect/>
              </a:stretch>
            </p:blipFill>
            <p:spPr bwMode="gray">
              <a:xfrm>
                <a:off x="1248" y="2592"/>
                <a:ext cx="816" cy="631"/>
              </a:xfrm>
              <a:prstGeom prst="rect">
                <a:avLst/>
              </a:prstGeom>
              <a:noFill/>
              <a:ln w="9525">
                <a:noFill/>
                <a:miter lim="800000"/>
                <a:headEnd/>
                <a:tailEnd/>
              </a:ln>
            </p:spPr>
          </p:pic>
        </p:grpSp>
      </p:grpSp>
      <p:sp>
        <p:nvSpPr>
          <p:cNvPr id="1536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536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33" name="Rectangle 2">
            <a:extLst>
              <a:ext uri="{FF2B5EF4-FFF2-40B4-BE49-F238E27FC236}">
                <a16:creationId xmlns:a16="http://schemas.microsoft.com/office/drawing/2014/main" id="{B9956F3C-1E06-3748-B3D4-73EC0AAC6E8D}"/>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a:spLocks noGrp="1"/>
          </p:cNvSpPr>
          <p:nvPr>
            <p:ph type="title" idx="4294967295"/>
          </p:nvPr>
        </p:nvSpPr>
        <p:spPr/>
        <p:txBody>
          <a:bodyPr/>
          <a:lstStyle/>
          <a:p>
            <a:r>
              <a:rPr lang="zh-CN" altLang="en-US"/>
              <a:t>虚拟化益处：实现资源最优利用</a:t>
            </a:r>
          </a:p>
        </p:txBody>
      </p:sp>
      <p:sp>
        <p:nvSpPr>
          <p:cNvPr id="16425"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6426"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graphicFrame>
        <p:nvGraphicFramePr>
          <p:cNvPr id="51" name="Object 87"/>
          <p:cNvGraphicFramePr>
            <a:graphicFrameLocks noGrp="1" noChangeAspect="1"/>
          </p:cNvGraphicFramePr>
          <p:nvPr/>
        </p:nvGraphicFramePr>
        <p:xfrm>
          <a:off x="3278188" y="4278313"/>
          <a:ext cx="1366837" cy="2009775"/>
        </p:xfrm>
        <a:graphic>
          <a:graphicData uri="http://schemas.openxmlformats.org/presentationml/2006/ole">
            <mc:AlternateContent xmlns:mc="http://schemas.openxmlformats.org/markup-compatibility/2006">
              <mc:Choice xmlns:v="urn:schemas-microsoft-com:vml" Requires="v">
                <p:oleObj spid="_x0000_s5139" name="Visio" r:id="rId4" imgW="2200162" imgH="3233499" progId="Visio.Drawing.11">
                  <p:embed/>
                </p:oleObj>
              </mc:Choice>
              <mc:Fallback>
                <p:oleObj name="Visio" r:id="rId4" imgW="2200162" imgH="3233499" progId="Visio.Drawing.11">
                  <p:embed/>
                  <p:pic>
                    <p:nvPicPr>
                      <p:cNvPr id="0" name="Object 8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278313"/>
                        <a:ext cx="1366837"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52" name="Object 88"/>
          <p:cNvGraphicFramePr>
            <a:graphicFrameLocks noGrp="1" noChangeAspect="1"/>
          </p:cNvGraphicFramePr>
          <p:nvPr/>
        </p:nvGraphicFramePr>
        <p:xfrm>
          <a:off x="4181475" y="4367213"/>
          <a:ext cx="2828925" cy="2490787"/>
        </p:xfrm>
        <a:graphic>
          <a:graphicData uri="http://schemas.openxmlformats.org/presentationml/2006/ole">
            <mc:AlternateContent xmlns:mc="http://schemas.openxmlformats.org/markup-compatibility/2006">
              <mc:Choice xmlns:v="urn:schemas-microsoft-com:vml" Requires="v">
                <p:oleObj spid="_x0000_s5140" name="Visio" r:id="rId6" imgW="1674588" imgH="1605732" progId="Visio.Drawing.11">
                  <p:embed/>
                </p:oleObj>
              </mc:Choice>
              <mc:Fallback>
                <p:oleObj name="Visio" r:id="rId6" imgW="1674588" imgH="1605732" progId="Visio.Drawing.11">
                  <p:embed/>
                  <p:pic>
                    <p:nvPicPr>
                      <p:cNvPr id="0" name="Object 88"/>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475" y="4367213"/>
                        <a:ext cx="2828925" cy="249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 Box 3"/>
          <p:cNvSpPr txBox="1">
            <a:spLocks noChangeArrowheads="1"/>
          </p:cNvSpPr>
          <p:nvPr/>
        </p:nvSpPr>
        <p:spPr bwMode="auto">
          <a:xfrm>
            <a:off x="1627188" y="4679950"/>
            <a:ext cx="1447800" cy="830263"/>
          </a:xfrm>
          <a:prstGeom prst="rect">
            <a:avLst/>
          </a:prstGeom>
          <a:noFill/>
          <a:ln w="9525">
            <a:noFill/>
            <a:miter lim="800000"/>
            <a:headEnd/>
            <a:tailEnd/>
          </a:ln>
        </p:spPr>
        <p:txBody>
          <a:bodyPr>
            <a:spAutoFit/>
          </a:bodyPr>
          <a:lstStyle/>
          <a:p>
            <a:pPr algn="ctr" eaLnBrk="0" hangingPunct="0">
              <a:spcBef>
                <a:spcPct val="50000"/>
              </a:spcBef>
            </a:pPr>
            <a:r>
              <a:rPr lang="en-US" altLang="zh-CN" sz="2400" b="0">
                <a:solidFill>
                  <a:schemeClr val="tx1"/>
                </a:solidFill>
              </a:rPr>
              <a:t>Physical Server</a:t>
            </a:r>
          </a:p>
        </p:txBody>
      </p:sp>
      <p:sp>
        <p:nvSpPr>
          <p:cNvPr id="54" name="Text Box 4"/>
          <p:cNvSpPr txBox="1">
            <a:spLocks noChangeArrowheads="1"/>
          </p:cNvSpPr>
          <p:nvPr/>
        </p:nvSpPr>
        <p:spPr bwMode="auto">
          <a:xfrm>
            <a:off x="5867400" y="4572000"/>
            <a:ext cx="2438400" cy="830997"/>
          </a:xfrm>
          <a:prstGeom prst="rect">
            <a:avLst/>
          </a:prstGeom>
          <a:noFill/>
          <a:ln w="9525">
            <a:noFill/>
            <a:miter lim="800000"/>
            <a:headEnd/>
            <a:tailEnd/>
          </a:ln>
        </p:spPr>
        <p:txBody>
          <a:bodyPr>
            <a:spAutoFit/>
          </a:bodyPr>
          <a:lstStyle/>
          <a:p>
            <a:pPr algn="ctr" eaLnBrk="0" hangingPunct="0">
              <a:spcBef>
                <a:spcPct val="50000"/>
              </a:spcBef>
            </a:pPr>
            <a:r>
              <a:rPr lang="en-US" altLang="zh-CN" sz="2400" b="0">
                <a:solidFill>
                  <a:schemeClr val="tx1"/>
                </a:solidFill>
              </a:rPr>
              <a:t>Virtual Machine Guests</a:t>
            </a:r>
          </a:p>
        </p:txBody>
      </p:sp>
      <p:sp>
        <p:nvSpPr>
          <p:cNvPr id="55" name="Text Box 5"/>
          <p:cNvSpPr txBox="1">
            <a:spLocks noChangeArrowheads="1"/>
          </p:cNvSpPr>
          <p:nvPr/>
        </p:nvSpPr>
        <p:spPr bwMode="auto">
          <a:xfrm>
            <a:off x="985838" y="1617663"/>
            <a:ext cx="1452562" cy="830262"/>
          </a:xfrm>
          <a:prstGeom prst="rect">
            <a:avLst/>
          </a:prstGeom>
          <a:noFill/>
          <a:ln w="9525">
            <a:noFill/>
            <a:miter lim="800000"/>
            <a:headEnd/>
            <a:tailEnd/>
          </a:ln>
        </p:spPr>
        <p:txBody>
          <a:bodyPr>
            <a:spAutoFit/>
          </a:bodyPr>
          <a:lstStyle/>
          <a:p>
            <a:pPr eaLnBrk="0" hangingPunct="0">
              <a:spcBef>
                <a:spcPct val="50000"/>
              </a:spcBef>
            </a:pPr>
            <a:r>
              <a:rPr lang="en-US" altLang="zh-CN" sz="2400" b="0">
                <a:solidFill>
                  <a:schemeClr val="tx1"/>
                </a:solidFill>
              </a:rPr>
              <a:t>Physical Servers</a:t>
            </a:r>
          </a:p>
        </p:txBody>
      </p:sp>
      <p:graphicFrame>
        <p:nvGraphicFramePr>
          <p:cNvPr id="56" name="Object 89"/>
          <p:cNvGraphicFramePr>
            <a:graphicFrameLocks noChangeAspect="1"/>
          </p:cNvGraphicFramePr>
          <p:nvPr/>
        </p:nvGraphicFramePr>
        <p:xfrm>
          <a:off x="2511425" y="1371600"/>
          <a:ext cx="1366838" cy="2009775"/>
        </p:xfrm>
        <a:graphic>
          <a:graphicData uri="http://schemas.openxmlformats.org/presentationml/2006/ole">
            <mc:AlternateContent xmlns:mc="http://schemas.openxmlformats.org/markup-compatibility/2006">
              <mc:Choice xmlns:v="urn:schemas-microsoft-com:vml" Requires="v">
                <p:oleObj spid="_x0000_s5141" name="Visio" r:id="rId8" imgW="2200162" imgH="3233499" progId="Visio.Drawing.11">
                  <p:embed/>
                </p:oleObj>
              </mc:Choice>
              <mc:Fallback>
                <p:oleObj name="Visio" r:id="rId8" imgW="2200162" imgH="3233499" progId="Visio.Drawing.11">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1425" y="1371600"/>
                        <a:ext cx="1366838"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57" name="Object 90"/>
          <p:cNvGraphicFramePr>
            <a:graphicFrameLocks noChangeAspect="1"/>
          </p:cNvGraphicFramePr>
          <p:nvPr/>
        </p:nvGraphicFramePr>
        <p:xfrm>
          <a:off x="3543300" y="1371600"/>
          <a:ext cx="1366838" cy="2009775"/>
        </p:xfrm>
        <a:graphic>
          <a:graphicData uri="http://schemas.openxmlformats.org/presentationml/2006/ole">
            <mc:AlternateContent xmlns:mc="http://schemas.openxmlformats.org/markup-compatibility/2006">
              <mc:Choice xmlns:v="urn:schemas-microsoft-com:vml" Requires="v">
                <p:oleObj spid="_x0000_s5142" name="Visio" r:id="rId9" imgW="2200162" imgH="3233499" progId="Visio.Drawing.11">
                  <p:embed/>
                </p:oleObj>
              </mc:Choice>
              <mc:Fallback>
                <p:oleObj name="Visio" r:id="rId9" imgW="2200162" imgH="3233499" progId="Visio.Drawing.11">
                  <p:embed/>
                  <p:pic>
                    <p:nvPicPr>
                      <p:cNvPr id="0"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1371600"/>
                        <a:ext cx="1366838"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58" name="Object 91"/>
          <p:cNvGraphicFramePr>
            <a:graphicFrameLocks noChangeAspect="1"/>
          </p:cNvGraphicFramePr>
          <p:nvPr/>
        </p:nvGraphicFramePr>
        <p:xfrm>
          <a:off x="4452938" y="1371600"/>
          <a:ext cx="1366837" cy="2009775"/>
        </p:xfrm>
        <a:graphic>
          <a:graphicData uri="http://schemas.openxmlformats.org/presentationml/2006/ole">
            <mc:AlternateContent xmlns:mc="http://schemas.openxmlformats.org/markup-compatibility/2006">
              <mc:Choice xmlns:v="urn:schemas-microsoft-com:vml" Requires="v">
                <p:oleObj spid="_x0000_s5143" name="Visio" r:id="rId10" imgW="2200162" imgH="3233499" progId="Visio.Drawing.11">
                  <p:embed/>
                </p:oleObj>
              </mc:Choice>
              <mc:Fallback>
                <p:oleObj name="Visio" r:id="rId10" imgW="2200162" imgH="3233499" progId="Visio.Drawing.11">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938" y="1371600"/>
                        <a:ext cx="1366837"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59" name="Object 92"/>
          <p:cNvGraphicFramePr>
            <a:graphicFrameLocks noChangeAspect="1"/>
          </p:cNvGraphicFramePr>
          <p:nvPr/>
        </p:nvGraphicFramePr>
        <p:xfrm>
          <a:off x="5532438" y="1371600"/>
          <a:ext cx="1366837" cy="2009775"/>
        </p:xfrm>
        <a:graphic>
          <a:graphicData uri="http://schemas.openxmlformats.org/presentationml/2006/ole">
            <mc:AlternateContent xmlns:mc="http://schemas.openxmlformats.org/markup-compatibility/2006">
              <mc:Choice xmlns:v="urn:schemas-microsoft-com:vml" Requires="v">
                <p:oleObj spid="_x0000_s5144" name="Visio" r:id="rId11" imgW="2200162" imgH="3233499" progId="Visio.Drawing.11">
                  <p:embed/>
                </p:oleObj>
              </mc:Choice>
              <mc:Fallback>
                <p:oleObj name="Visio" r:id="rId11" imgW="2200162" imgH="3233499" progId="Visio.Drawing.11">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2438" y="1371600"/>
                        <a:ext cx="1366837"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60" name="Line 12"/>
          <p:cNvSpPr>
            <a:spLocks noChangeShapeType="1"/>
          </p:cNvSpPr>
          <p:nvPr/>
        </p:nvSpPr>
        <p:spPr bwMode="auto">
          <a:xfrm>
            <a:off x="2857500" y="3381375"/>
            <a:ext cx="979488" cy="896938"/>
          </a:xfrm>
          <a:prstGeom prst="line">
            <a:avLst/>
          </a:prstGeom>
          <a:noFill/>
          <a:ln w="63500">
            <a:solidFill>
              <a:schemeClr val="tx1"/>
            </a:solidFill>
            <a:round/>
            <a:headEnd/>
            <a:tailEnd type="triangle" w="med" len="med"/>
          </a:ln>
        </p:spPr>
        <p:txBody>
          <a:bodyPr/>
          <a:lstStyle/>
          <a:p>
            <a:endParaRPr lang="zh-CN" altLang="en-US">
              <a:solidFill>
                <a:schemeClr val="tx1"/>
              </a:solidFill>
            </a:endParaRPr>
          </a:p>
        </p:txBody>
      </p:sp>
      <p:sp>
        <p:nvSpPr>
          <p:cNvPr id="61" name="Line 13"/>
          <p:cNvSpPr>
            <a:spLocks noChangeShapeType="1"/>
          </p:cNvSpPr>
          <p:nvPr/>
        </p:nvSpPr>
        <p:spPr bwMode="auto">
          <a:xfrm>
            <a:off x="3836988" y="3381375"/>
            <a:ext cx="158750" cy="892175"/>
          </a:xfrm>
          <a:prstGeom prst="line">
            <a:avLst/>
          </a:prstGeom>
          <a:noFill/>
          <a:ln w="63500">
            <a:solidFill>
              <a:schemeClr val="tx1"/>
            </a:solidFill>
            <a:round/>
            <a:headEnd/>
            <a:tailEnd type="triangle" w="med" len="med"/>
          </a:ln>
        </p:spPr>
        <p:txBody>
          <a:bodyPr/>
          <a:lstStyle/>
          <a:p>
            <a:endParaRPr lang="zh-CN" altLang="en-US">
              <a:solidFill>
                <a:schemeClr val="tx1"/>
              </a:solidFill>
            </a:endParaRPr>
          </a:p>
        </p:txBody>
      </p:sp>
      <p:sp>
        <p:nvSpPr>
          <p:cNvPr id="62" name="Line 14"/>
          <p:cNvSpPr>
            <a:spLocks noChangeShapeType="1"/>
          </p:cNvSpPr>
          <p:nvPr/>
        </p:nvSpPr>
        <p:spPr bwMode="auto">
          <a:xfrm flipH="1">
            <a:off x="4114800" y="3381375"/>
            <a:ext cx="611188" cy="896938"/>
          </a:xfrm>
          <a:prstGeom prst="line">
            <a:avLst/>
          </a:prstGeom>
          <a:noFill/>
          <a:ln w="63500">
            <a:solidFill>
              <a:schemeClr val="tx1"/>
            </a:solidFill>
            <a:round/>
            <a:headEnd/>
            <a:tailEnd type="triangle" w="med" len="med"/>
          </a:ln>
        </p:spPr>
        <p:txBody>
          <a:bodyPr/>
          <a:lstStyle/>
          <a:p>
            <a:endParaRPr lang="zh-CN" altLang="en-US">
              <a:solidFill>
                <a:schemeClr val="tx1"/>
              </a:solidFill>
            </a:endParaRPr>
          </a:p>
        </p:txBody>
      </p:sp>
      <p:sp>
        <p:nvSpPr>
          <p:cNvPr id="63" name="Line 15"/>
          <p:cNvSpPr>
            <a:spLocks noChangeShapeType="1"/>
          </p:cNvSpPr>
          <p:nvPr/>
        </p:nvSpPr>
        <p:spPr bwMode="auto">
          <a:xfrm flipH="1">
            <a:off x="4341813" y="3381375"/>
            <a:ext cx="1477962" cy="930275"/>
          </a:xfrm>
          <a:prstGeom prst="line">
            <a:avLst/>
          </a:prstGeom>
          <a:noFill/>
          <a:ln w="63500">
            <a:solidFill>
              <a:schemeClr val="tx1"/>
            </a:solidFill>
            <a:round/>
            <a:headEnd/>
            <a:tailEnd type="triangle" w="med" len="med"/>
          </a:ln>
        </p:spPr>
        <p:txBody>
          <a:bodyPr/>
          <a:lstStyle/>
          <a:p>
            <a:endParaRPr lang="zh-CN" altLang="en-US">
              <a:solidFill>
                <a:schemeClr val="tx1"/>
              </a:solidFill>
            </a:endParaRPr>
          </a:p>
        </p:txBody>
      </p:sp>
      <p:sp>
        <p:nvSpPr>
          <p:cNvPr id="18" name="Rectangle 2">
            <a:extLst>
              <a:ext uri="{FF2B5EF4-FFF2-40B4-BE49-F238E27FC236}">
                <a16:creationId xmlns:a16="http://schemas.microsoft.com/office/drawing/2014/main" id="{7BD034A0-7673-6C4F-BE2E-69CA16371153}"/>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
        <p:nvSpPr>
          <p:cNvPr id="19" name="Rectangle 2">
            <a:extLst>
              <a:ext uri="{FF2B5EF4-FFF2-40B4-BE49-F238E27FC236}">
                <a16:creationId xmlns:a16="http://schemas.microsoft.com/office/drawing/2014/main" id="{1BA6D1F1-41B2-884F-9F1C-4A0D3ABF318F}"/>
              </a:ext>
            </a:extLst>
          </p:cNvPr>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59"/>
                                        </p:tgtEl>
                                      </p:cBhvr>
                                    </p:animEffect>
                                    <p:set>
                                      <p:cBhvr>
                                        <p:cTn id="35" dur="1" fill="hold">
                                          <p:stCondLst>
                                            <p:cond delay="499"/>
                                          </p:stCondLst>
                                        </p:cTn>
                                        <p:tgtEl>
                                          <p:spTgt spid="59"/>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3" presetClass="exit" presetSubtype="10" fill="hold" nodeType="withEffect">
                                  <p:stCondLst>
                                    <p:cond delay="0"/>
                                  </p:stCondLst>
                                  <p:childTnLst>
                                    <p:animEffect transition="out" filter="blinds(horizontal)">
                                      <p:cBhvr>
                                        <p:cTn id="40" dur="500"/>
                                        <p:tgtEl>
                                          <p:spTgt spid="57"/>
                                        </p:tgtEl>
                                      </p:cBhvr>
                                    </p:animEffect>
                                    <p:set>
                                      <p:cBhvr>
                                        <p:cTn id="41" dur="1" fill="hold">
                                          <p:stCondLst>
                                            <p:cond delay="499"/>
                                          </p:stCondLst>
                                        </p:cTn>
                                        <p:tgtEl>
                                          <p:spTgt spid="57"/>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56"/>
                                        </p:tgtEl>
                                      </p:cBhvr>
                                    </p:animEffect>
                                    <p:set>
                                      <p:cBhvr>
                                        <p:cTn id="44" dur="1" fill="hold">
                                          <p:stCondLst>
                                            <p:cond delay="499"/>
                                          </p:stCondLst>
                                        </p:cTn>
                                        <p:tgtEl>
                                          <p:spTgt spid="56"/>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62"/>
                                        </p:tgtEl>
                                      </p:cBhvr>
                                    </p:animEffect>
                                    <p:set>
                                      <p:cBhvr>
                                        <p:cTn id="47" dur="1" fill="hold">
                                          <p:stCondLst>
                                            <p:cond delay="499"/>
                                          </p:stCondLst>
                                        </p:cTn>
                                        <p:tgtEl>
                                          <p:spTgt spid="62"/>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60"/>
                                        </p:tgtEl>
                                      </p:cBhvr>
                                    </p:animEffect>
                                    <p:set>
                                      <p:cBhvr>
                                        <p:cTn id="53" dur="1" fill="hold">
                                          <p:stCondLst>
                                            <p:cond delay="499"/>
                                          </p:stCondLst>
                                        </p:cTn>
                                        <p:tgtEl>
                                          <p:spTgt spid="60"/>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63"/>
                                        </p:tgtEl>
                                      </p:cBhvr>
                                    </p:animEffect>
                                    <p:set>
                                      <p:cBhvr>
                                        <p:cTn id="56"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60" grpId="0" animBg="1"/>
      <p:bldP spid="60" grpId="1" animBg="1"/>
      <p:bldP spid="61" grpId="0" animBg="1"/>
      <p:bldP spid="61" grpId="1" animBg="1"/>
      <p:bldP spid="62" grpId="0" animBg="1"/>
      <p:bldP spid="62" grpId="1" animBg="1"/>
      <p:bldP spid="63" grpId="0" animBg="1"/>
      <p:bldP spid="6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211138" y="331788"/>
            <a:ext cx="8393112" cy="706437"/>
          </a:xfrm>
        </p:spPr>
        <p:txBody>
          <a:bodyPr/>
          <a:lstStyle/>
          <a:p>
            <a:r>
              <a:rPr lang="zh-CN" altLang="en-US"/>
              <a:t>虚拟化益处：动态负载均衡资源</a:t>
            </a:r>
          </a:p>
        </p:txBody>
      </p:sp>
      <p:sp>
        <p:nvSpPr>
          <p:cNvPr id="17431"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7432"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35" name="Text Box 2"/>
          <p:cNvSpPr txBox="1">
            <a:spLocks noChangeArrowheads="1"/>
          </p:cNvSpPr>
          <p:nvPr/>
        </p:nvSpPr>
        <p:spPr bwMode="auto">
          <a:xfrm>
            <a:off x="3505200" y="1676400"/>
            <a:ext cx="795338" cy="457200"/>
          </a:xfrm>
          <a:prstGeom prst="rect">
            <a:avLst/>
          </a:prstGeom>
          <a:noFill/>
          <a:ln w="9525">
            <a:noFill/>
            <a:miter lim="800000"/>
            <a:headEnd/>
            <a:tailEnd/>
          </a:ln>
        </p:spPr>
        <p:txBody>
          <a:bodyPr wrap="none">
            <a:spAutoFit/>
          </a:bodyPr>
          <a:lstStyle/>
          <a:p>
            <a:pPr algn="ctr" eaLnBrk="0" hangingPunct="0"/>
            <a:r>
              <a:rPr lang="en-US" altLang="zh-CN" sz="2400" b="0">
                <a:solidFill>
                  <a:schemeClr val="tx1"/>
                </a:solidFill>
              </a:rPr>
              <a:t>70%</a:t>
            </a:r>
          </a:p>
        </p:txBody>
      </p:sp>
      <p:sp>
        <p:nvSpPr>
          <p:cNvPr id="36" name="Text Box 3"/>
          <p:cNvSpPr txBox="1">
            <a:spLocks noChangeArrowheads="1"/>
          </p:cNvSpPr>
          <p:nvPr/>
        </p:nvSpPr>
        <p:spPr bwMode="auto">
          <a:xfrm>
            <a:off x="7053263" y="1685925"/>
            <a:ext cx="795337" cy="457200"/>
          </a:xfrm>
          <a:prstGeom prst="rect">
            <a:avLst/>
          </a:prstGeom>
          <a:noFill/>
          <a:ln w="9525">
            <a:noFill/>
            <a:miter lim="800000"/>
            <a:headEnd/>
            <a:tailEnd/>
          </a:ln>
        </p:spPr>
        <p:txBody>
          <a:bodyPr wrap="none">
            <a:spAutoFit/>
          </a:bodyPr>
          <a:lstStyle/>
          <a:p>
            <a:pPr algn="ctr" eaLnBrk="0" hangingPunct="0"/>
            <a:r>
              <a:rPr lang="en-US" altLang="zh-CN" sz="2400" b="0">
                <a:solidFill>
                  <a:schemeClr val="tx1"/>
                </a:solidFill>
              </a:rPr>
              <a:t>70%</a:t>
            </a:r>
          </a:p>
        </p:txBody>
      </p:sp>
      <p:graphicFrame>
        <p:nvGraphicFramePr>
          <p:cNvPr id="37" name="Object 116"/>
          <p:cNvGraphicFramePr>
            <a:graphicFrameLocks noGrp="1" noChangeAspect="1"/>
          </p:cNvGraphicFramePr>
          <p:nvPr/>
        </p:nvGraphicFramePr>
        <p:xfrm>
          <a:off x="6477000" y="2436813"/>
          <a:ext cx="1984375" cy="1906587"/>
        </p:xfrm>
        <a:graphic>
          <a:graphicData uri="http://schemas.openxmlformats.org/presentationml/2006/ole">
            <mc:AlternateContent xmlns:mc="http://schemas.openxmlformats.org/markup-compatibility/2006">
              <mc:Choice xmlns:v="urn:schemas-microsoft-com:vml" Requires="v">
                <p:oleObj spid="_x0000_s3097" name="Visio" r:id="rId4" imgW="1219200" imgH="1169348" progId="Visio.Drawing.11">
                  <p:embed/>
                </p:oleObj>
              </mc:Choice>
              <mc:Fallback>
                <p:oleObj name="Visio" r:id="rId4" imgW="1219200" imgH="1169348" progId="Visio.Drawing.11">
                  <p:embed/>
                  <p:pic>
                    <p:nvPicPr>
                      <p:cNvPr id="0" name="Object 11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436813"/>
                        <a:ext cx="1984375"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38" name="Object 117"/>
          <p:cNvGraphicFramePr>
            <a:graphicFrameLocks noGrp="1" noChangeAspect="1"/>
          </p:cNvGraphicFramePr>
          <p:nvPr/>
        </p:nvGraphicFramePr>
        <p:xfrm>
          <a:off x="1033463" y="2316163"/>
          <a:ext cx="1489075" cy="2178050"/>
        </p:xfrm>
        <a:graphic>
          <a:graphicData uri="http://schemas.openxmlformats.org/presentationml/2006/ole">
            <mc:AlternateContent xmlns:mc="http://schemas.openxmlformats.org/markup-compatibility/2006">
              <mc:Choice xmlns:v="urn:schemas-microsoft-com:vml" Requires="v">
                <p:oleObj spid="_x0000_s3098" name="Visio" r:id="rId6" imgW="906272" imgH="1323780" progId="Visio.Drawing.11">
                  <p:embed/>
                </p:oleObj>
              </mc:Choice>
              <mc:Fallback>
                <p:oleObj name="Visio" r:id="rId6" imgW="906272" imgH="1323780" progId="Visio.Drawing.11">
                  <p:embed/>
                  <p:pic>
                    <p:nvPicPr>
                      <p:cNvPr id="0" name="Object 1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463" y="2316163"/>
                        <a:ext cx="14890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39" name="Object 118"/>
          <p:cNvGraphicFramePr>
            <a:graphicFrameLocks noChangeAspect="1"/>
          </p:cNvGraphicFramePr>
          <p:nvPr/>
        </p:nvGraphicFramePr>
        <p:xfrm>
          <a:off x="1828800" y="2520950"/>
          <a:ext cx="1752600" cy="1681163"/>
        </p:xfrm>
        <a:graphic>
          <a:graphicData uri="http://schemas.openxmlformats.org/presentationml/2006/ole">
            <mc:AlternateContent xmlns:mc="http://schemas.openxmlformats.org/markup-compatibility/2006">
              <mc:Choice xmlns:v="urn:schemas-microsoft-com:vml" Requires="v">
                <p:oleObj spid="_x0000_s3099" name="Visio" r:id="rId8" imgW="1285748" imgH="1233289" progId="Visio.Drawing.11">
                  <p:embed/>
                </p:oleObj>
              </mc:Choice>
              <mc:Fallback>
                <p:oleObj name="Visio" r:id="rId8" imgW="1285748" imgH="1233289" progId="Visio.Drawing.11">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520950"/>
                        <a:ext cx="17526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40" name="Object 119"/>
          <p:cNvGraphicFramePr>
            <a:graphicFrameLocks noChangeAspect="1"/>
          </p:cNvGraphicFramePr>
          <p:nvPr/>
        </p:nvGraphicFramePr>
        <p:xfrm>
          <a:off x="1828800" y="4267200"/>
          <a:ext cx="4876800" cy="627063"/>
        </p:xfrm>
        <a:graphic>
          <a:graphicData uri="http://schemas.openxmlformats.org/presentationml/2006/ole">
            <mc:AlternateContent xmlns:mc="http://schemas.openxmlformats.org/markup-compatibility/2006">
              <mc:Choice xmlns:v="urn:schemas-microsoft-com:vml" Requires="v">
                <p:oleObj spid="_x0000_s3100" name="Visio" r:id="rId10" imgW="2742184" imgH="322411" progId="Visio.Drawing.11">
                  <p:embed/>
                </p:oleObj>
              </mc:Choice>
              <mc:Fallback>
                <p:oleObj name="Visio" r:id="rId10" imgW="2742184" imgH="322411" progId="Visio.Drawing.11">
                  <p:embed/>
                  <p:pic>
                    <p:nvPicPr>
                      <p:cNvPr id="0" name="Object 1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267200"/>
                        <a:ext cx="487680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0"/>
          <p:cNvGraphicFramePr>
            <a:graphicFrameLocks noChangeAspect="1"/>
          </p:cNvGraphicFramePr>
          <p:nvPr/>
        </p:nvGraphicFramePr>
        <p:xfrm>
          <a:off x="5257800" y="2133600"/>
          <a:ext cx="1428750" cy="2085975"/>
        </p:xfrm>
        <a:graphic>
          <a:graphicData uri="http://schemas.openxmlformats.org/presentationml/2006/ole">
            <mc:AlternateContent xmlns:mc="http://schemas.openxmlformats.org/markup-compatibility/2006">
              <mc:Choice xmlns:v="urn:schemas-microsoft-com:vml" Requires="v">
                <p:oleObj spid="_x0000_s3101" name="Visio" r:id="rId12" imgW="906272" imgH="1323780" progId="Visio.Drawing.11">
                  <p:embed/>
                </p:oleObj>
              </mc:Choice>
              <mc:Fallback>
                <p:oleObj name="Visio" r:id="rId12" imgW="906272" imgH="1323780" progId="Visio.Drawing.11">
                  <p:embed/>
                  <p:pic>
                    <p:nvPicPr>
                      <p:cNvPr id="0" name="Object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133600"/>
                        <a:ext cx="14287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42" name="Text Box 9"/>
          <p:cNvSpPr txBox="1">
            <a:spLocks noChangeArrowheads="1"/>
          </p:cNvSpPr>
          <p:nvPr/>
        </p:nvSpPr>
        <p:spPr bwMode="auto">
          <a:xfrm>
            <a:off x="1498600" y="1295400"/>
            <a:ext cx="2132315" cy="830997"/>
          </a:xfrm>
          <a:prstGeom prst="rect">
            <a:avLst/>
          </a:prstGeom>
          <a:noFill/>
          <a:ln w="9525">
            <a:noFill/>
            <a:miter lim="800000"/>
            <a:headEnd/>
            <a:tailEnd/>
          </a:ln>
        </p:spPr>
        <p:txBody>
          <a:bodyPr wrap="none">
            <a:spAutoFit/>
          </a:bodyPr>
          <a:lstStyle/>
          <a:p>
            <a:pPr algn="ctr" eaLnBrk="0" hangingPunct="0"/>
            <a:r>
              <a:rPr lang="en-US" altLang="zh-CN" sz="2400" b="0" dirty="0">
                <a:solidFill>
                  <a:schemeClr val="tx1"/>
                </a:solidFill>
              </a:rPr>
              <a:t>Server 1</a:t>
            </a:r>
          </a:p>
          <a:p>
            <a:pPr algn="ctr" eaLnBrk="0" hangingPunct="0"/>
            <a:r>
              <a:rPr lang="en-US" altLang="zh-CN" sz="2000" b="0" dirty="0">
                <a:solidFill>
                  <a:schemeClr val="tx1"/>
                </a:solidFill>
              </a:rPr>
              <a:t>CPU Utilization =</a:t>
            </a:r>
          </a:p>
        </p:txBody>
      </p:sp>
      <p:sp>
        <p:nvSpPr>
          <p:cNvPr id="43" name="Text Box 10"/>
          <p:cNvSpPr txBox="1">
            <a:spLocks noChangeArrowheads="1"/>
          </p:cNvSpPr>
          <p:nvPr/>
        </p:nvSpPr>
        <p:spPr bwMode="auto">
          <a:xfrm>
            <a:off x="5010150" y="1298575"/>
            <a:ext cx="2132315" cy="830997"/>
          </a:xfrm>
          <a:prstGeom prst="rect">
            <a:avLst/>
          </a:prstGeom>
          <a:noFill/>
          <a:ln w="9525">
            <a:noFill/>
            <a:miter lim="800000"/>
            <a:headEnd/>
            <a:tailEnd/>
          </a:ln>
        </p:spPr>
        <p:txBody>
          <a:bodyPr wrap="none">
            <a:spAutoFit/>
          </a:bodyPr>
          <a:lstStyle/>
          <a:p>
            <a:pPr algn="ctr" eaLnBrk="0" hangingPunct="0"/>
            <a:r>
              <a:rPr lang="en-US" altLang="zh-CN" sz="2400" b="0" dirty="0">
                <a:solidFill>
                  <a:schemeClr val="tx1"/>
                </a:solidFill>
              </a:rPr>
              <a:t>Server 2</a:t>
            </a:r>
          </a:p>
          <a:p>
            <a:pPr algn="ctr" eaLnBrk="0" hangingPunct="0"/>
            <a:r>
              <a:rPr lang="en-US" altLang="zh-CN" sz="2000" b="0" dirty="0">
                <a:solidFill>
                  <a:schemeClr val="tx1"/>
                </a:solidFill>
              </a:rPr>
              <a:t>CPU Utilization =</a:t>
            </a:r>
          </a:p>
        </p:txBody>
      </p:sp>
      <p:graphicFrame>
        <p:nvGraphicFramePr>
          <p:cNvPr id="44" name="Object 121"/>
          <p:cNvGraphicFramePr>
            <a:graphicFrameLocks noChangeAspect="1"/>
          </p:cNvGraphicFramePr>
          <p:nvPr/>
        </p:nvGraphicFramePr>
        <p:xfrm>
          <a:off x="6477000" y="2438400"/>
          <a:ext cx="1905000" cy="1830388"/>
        </p:xfrm>
        <a:graphic>
          <a:graphicData uri="http://schemas.openxmlformats.org/presentationml/2006/ole">
            <mc:AlternateContent xmlns:mc="http://schemas.openxmlformats.org/markup-compatibility/2006">
              <mc:Choice xmlns:v="urn:schemas-microsoft-com:vml" Requires="v">
                <p:oleObj spid="_x0000_s3102" name="Visio" r:id="rId13" imgW="1434592" imgH="1377425" progId="Visio.Drawing.11">
                  <p:embed/>
                </p:oleObj>
              </mc:Choice>
              <mc:Fallback>
                <p:oleObj name="Visio" r:id="rId13" imgW="1434592" imgH="1377425" progId="Visio.Drawing.11">
                  <p:embed/>
                  <p:pic>
                    <p:nvPicPr>
                      <p:cNvPr id="0" name="Object 1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2438400"/>
                        <a:ext cx="19050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45" name="Object 122"/>
          <p:cNvGraphicFramePr>
            <a:graphicFrameLocks noChangeAspect="1"/>
          </p:cNvGraphicFramePr>
          <p:nvPr/>
        </p:nvGraphicFramePr>
        <p:xfrm>
          <a:off x="2209800" y="2057400"/>
          <a:ext cx="4572000" cy="765175"/>
        </p:xfrm>
        <a:graphic>
          <a:graphicData uri="http://schemas.openxmlformats.org/presentationml/2006/ole">
            <mc:AlternateContent xmlns:mc="http://schemas.openxmlformats.org/markup-compatibility/2006">
              <mc:Choice xmlns:v="urn:schemas-microsoft-com:vml" Requires="v">
                <p:oleObj spid="_x0000_s3103" name="Visio" r:id="rId15" imgW="2742184" imgH="322411" progId="Visio.Drawing.11">
                  <p:embed/>
                </p:oleObj>
              </mc:Choice>
              <mc:Fallback>
                <p:oleObj name="Visio" r:id="rId15" imgW="2742184" imgH="322411" progId="Visio.Drawing.11">
                  <p:embed/>
                  <p:pic>
                    <p:nvPicPr>
                      <p:cNvPr id="0" name="Object 1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2057400"/>
                        <a:ext cx="45720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46" name="Text Box 14"/>
          <p:cNvSpPr txBox="1">
            <a:spLocks noChangeArrowheads="1"/>
          </p:cNvSpPr>
          <p:nvPr/>
        </p:nvSpPr>
        <p:spPr bwMode="auto">
          <a:xfrm>
            <a:off x="3505200" y="1666875"/>
            <a:ext cx="795338" cy="457200"/>
          </a:xfrm>
          <a:prstGeom prst="rect">
            <a:avLst/>
          </a:prstGeom>
          <a:noFill/>
          <a:ln w="9525">
            <a:noFill/>
            <a:miter lim="800000"/>
            <a:headEnd/>
            <a:tailEnd/>
          </a:ln>
        </p:spPr>
        <p:txBody>
          <a:bodyPr wrap="none">
            <a:spAutoFit/>
          </a:bodyPr>
          <a:lstStyle/>
          <a:p>
            <a:pPr algn="ctr" eaLnBrk="0" hangingPunct="0"/>
            <a:r>
              <a:rPr lang="en-US" altLang="zh-CN" sz="2400" b="0" dirty="0">
                <a:solidFill>
                  <a:schemeClr val="tx1"/>
                </a:solidFill>
              </a:rPr>
              <a:t>90%</a:t>
            </a:r>
          </a:p>
        </p:txBody>
      </p:sp>
      <p:sp>
        <p:nvSpPr>
          <p:cNvPr id="47" name="Text Box 15"/>
          <p:cNvSpPr txBox="1">
            <a:spLocks noChangeArrowheads="1"/>
          </p:cNvSpPr>
          <p:nvPr/>
        </p:nvSpPr>
        <p:spPr bwMode="auto">
          <a:xfrm>
            <a:off x="7053263" y="1676400"/>
            <a:ext cx="795337" cy="457200"/>
          </a:xfrm>
          <a:prstGeom prst="rect">
            <a:avLst/>
          </a:prstGeom>
          <a:noFill/>
          <a:ln w="9525">
            <a:noFill/>
            <a:miter lim="800000"/>
            <a:headEnd/>
            <a:tailEnd/>
          </a:ln>
        </p:spPr>
        <p:txBody>
          <a:bodyPr>
            <a:spAutoFit/>
          </a:bodyPr>
          <a:lstStyle/>
          <a:p>
            <a:pPr algn="ctr" eaLnBrk="0" hangingPunct="0"/>
            <a:r>
              <a:rPr lang="en-US" altLang="zh-CN" sz="2400" b="0">
                <a:solidFill>
                  <a:schemeClr val="tx1"/>
                </a:solidFill>
              </a:rPr>
              <a:t>50%</a:t>
            </a:r>
          </a:p>
        </p:txBody>
      </p:sp>
      <p:graphicFrame>
        <p:nvGraphicFramePr>
          <p:cNvPr id="48" name="Object 123"/>
          <p:cNvGraphicFramePr>
            <a:graphicFrameLocks noChangeAspect="1"/>
          </p:cNvGraphicFramePr>
          <p:nvPr/>
        </p:nvGraphicFramePr>
        <p:xfrm>
          <a:off x="1828800" y="2514600"/>
          <a:ext cx="1752600" cy="1681163"/>
        </p:xfrm>
        <a:graphic>
          <a:graphicData uri="http://schemas.openxmlformats.org/presentationml/2006/ole">
            <mc:AlternateContent xmlns:mc="http://schemas.openxmlformats.org/markup-compatibility/2006">
              <mc:Choice xmlns:v="urn:schemas-microsoft-com:vml" Requires="v">
                <p:oleObj spid="_x0000_s3104" name="Visio" r:id="rId16" imgW="1219200" imgH="1169348" progId="Visio.Drawing.11">
                  <p:embed/>
                </p:oleObj>
              </mc:Choice>
              <mc:Fallback>
                <p:oleObj name="Visio" r:id="rId16" imgW="1219200" imgH="1169348" progId="Visio.Drawing.11">
                  <p:embed/>
                  <p:pic>
                    <p:nvPicPr>
                      <p:cNvPr id="0" name="Object 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14600"/>
                        <a:ext cx="17526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49" name="Rectangle 17"/>
          <p:cNvSpPr>
            <a:spLocks noChangeArrowheads="1"/>
          </p:cNvSpPr>
          <p:nvPr/>
        </p:nvSpPr>
        <p:spPr bwMode="auto">
          <a:xfrm>
            <a:off x="7086600" y="4953000"/>
            <a:ext cx="838200" cy="1066800"/>
          </a:xfrm>
          <a:prstGeom prst="rect">
            <a:avLst/>
          </a:prstGeom>
          <a:solidFill>
            <a:schemeClr val="hlink"/>
          </a:solidFill>
          <a:ln w="9525">
            <a:solidFill>
              <a:schemeClr val="tx1"/>
            </a:solidFill>
            <a:miter lim="800000"/>
            <a:headEnd/>
            <a:tailEnd/>
          </a:ln>
        </p:spPr>
        <p:txBody>
          <a:bodyPr anchor="ctr"/>
          <a:lstStyle/>
          <a:p>
            <a:pPr algn="ctr" eaLnBrk="0" hangingPunct="0"/>
            <a:r>
              <a:rPr lang="en-US" altLang="zh-CN" sz="1800" b="0">
                <a:solidFill>
                  <a:schemeClr val="tx1"/>
                </a:solidFill>
              </a:rPr>
              <a:t>VM</a:t>
            </a:r>
          </a:p>
          <a:p>
            <a:pPr algn="ctr" eaLnBrk="0" hangingPunct="0"/>
            <a:r>
              <a:rPr lang="en-US" altLang="zh-CN" sz="1800" b="0">
                <a:solidFill>
                  <a:schemeClr val="tx1"/>
                </a:solidFill>
              </a:rPr>
              <a:t>Guest 6</a:t>
            </a:r>
          </a:p>
        </p:txBody>
      </p:sp>
      <p:sp>
        <p:nvSpPr>
          <p:cNvPr id="50" name="Rectangle 20"/>
          <p:cNvSpPr>
            <a:spLocks noChangeArrowheads="1"/>
          </p:cNvSpPr>
          <p:nvPr/>
        </p:nvSpPr>
        <p:spPr bwMode="auto">
          <a:xfrm>
            <a:off x="1524000" y="4953000"/>
            <a:ext cx="914400" cy="1066800"/>
          </a:xfrm>
          <a:prstGeom prst="rect">
            <a:avLst/>
          </a:prstGeom>
          <a:solidFill>
            <a:srgbClr val="FFCC00"/>
          </a:solidFill>
          <a:ln w="9525">
            <a:solidFill>
              <a:schemeClr val="tx1"/>
            </a:solidFill>
            <a:miter lim="800000"/>
            <a:headEnd/>
            <a:tailEnd/>
          </a:ln>
        </p:spPr>
        <p:txBody>
          <a:bodyPr anchor="ctr"/>
          <a:lstStyle/>
          <a:p>
            <a:pPr algn="ctr" eaLnBrk="0" hangingPunct="0"/>
            <a:r>
              <a:rPr lang="en-US" altLang="zh-CN" sz="1800" b="0">
                <a:solidFill>
                  <a:schemeClr val="tx1"/>
                </a:solidFill>
              </a:rPr>
              <a:t>VM Guest 2</a:t>
            </a:r>
          </a:p>
        </p:txBody>
      </p:sp>
      <p:sp>
        <p:nvSpPr>
          <p:cNvPr id="51" name="Rectangle 21"/>
          <p:cNvSpPr>
            <a:spLocks noChangeArrowheads="1"/>
          </p:cNvSpPr>
          <p:nvPr/>
        </p:nvSpPr>
        <p:spPr bwMode="auto">
          <a:xfrm>
            <a:off x="2514600" y="4953000"/>
            <a:ext cx="914400" cy="1066800"/>
          </a:xfrm>
          <a:prstGeom prst="rect">
            <a:avLst/>
          </a:prstGeom>
          <a:solidFill>
            <a:schemeClr val="hlink"/>
          </a:solidFill>
          <a:ln w="9525">
            <a:solidFill>
              <a:schemeClr val="tx1"/>
            </a:solidFill>
            <a:miter lim="800000"/>
            <a:headEnd/>
            <a:tailEnd/>
          </a:ln>
        </p:spPr>
        <p:txBody>
          <a:bodyPr anchor="ctr"/>
          <a:lstStyle/>
          <a:p>
            <a:pPr algn="ctr" eaLnBrk="0" hangingPunct="0"/>
            <a:r>
              <a:rPr lang="en-US" altLang="zh-CN" sz="1800" b="0">
                <a:solidFill>
                  <a:schemeClr val="tx1"/>
                </a:solidFill>
              </a:rPr>
              <a:t>VM Guest 3</a:t>
            </a:r>
          </a:p>
        </p:txBody>
      </p:sp>
      <p:sp>
        <p:nvSpPr>
          <p:cNvPr id="52" name="Rectangle 22"/>
          <p:cNvSpPr>
            <a:spLocks noChangeArrowheads="1"/>
          </p:cNvSpPr>
          <p:nvPr/>
        </p:nvSpPr>
        <p:spPr bwMode="auto">
          <a:xfrm>
            <a:off x="3505200" y="4953000"/>
            <a:ext cx="914400" cy="1066800"/>
          </a:xfrm>
          <a:prstGeom prst="rect">
            <a:avLst/>
          </a:prstGeom>
          <a:solidFill>
            <a:schemeClr val="hlink"/>
          </a:solidFill>
          <a:ln w="9525">
            <a:solidFill>
              <a:schemeClr val="tx1"/>
            </a:solidFill>
            <a:miter lim="800000"/>
            <a:headEnd/>
            <a:tailEnd/>
          </a:ln>
        </p:spPr>
        <p:txBody>
          <a:bodyPr anchor="ctr"/>
          <a:lstStyle/>
          <a:p>
            <a:pPr algn="ctr" eaLnBrk="0" hangingPunct="0"/>
            <a:r>
              <a:rPr lang="en-US" altLang="zh-CN" sz="1800" b="0">
                <a:solidFill>
                  <a:schemeClr val="tx1"/>
                </a:solidFill>
              </a:rPr>
              <a:t>VM Guest 4</a:t>
            </a:r>
          </a:p>
        </p:txBody>
      </p:sp>
      <p:sp>
        <p:nvSpPr>
          <p:cNvPr id="53" name="Rectangle 23"/>
          <p:cNvSpPr>
            <a:spLocks noChangeArrowheads="1"/>
          </p:cNvSpPr>
          <p:nvPr/>
        </p:nvSpPr>
        <p:spPr bwMode="auto">
          <a:xfrm>
            <a:off x="547688" y="4953000"/>
            <a:ext cx="914400" cy="1066800"/>
          </a:xfrm>
          <a:prstGeom prst="rect">
            <a:avLst/>
          </a:prstGeom>
          <a:solidFill>
            <a:schemeClr val="hlink"/>
          </a:solidFill>
          <a:ln w="9525">
            <a:solidFill>
              <a:schemeClr val="tx1"/>
            </a:solidFill>
            <a:miter lim="800000"/>
            <a:headEnd/>
            <a:tailEnd/>
          </a:ln>
        </p:spPr>
        <p:txBody>
          <a:bodyPr anchor="ctr"/>
          <a:lstStyle/>
          <a:p>
            <a:pPr algn="ctr" eaLnBrk="0" hangingPunct="0"/>
            <a:r>
              <a:rPr lang="en-US" altLang="zh-CN" sz="1800" b="0">
                <a:solidFill>
                  <a:schemeClr val="tx1"/>
                </a:solidFill>
              </a:rPr>
              <a:t>VM Guest 1</a:t>
            </a:r>
          </a:p>
        </p:txBody>
      </p:sp>
      <p:sp>
        <p:nvSpPr>
          <p:cNvPr id="54" name="Rectangle 24"/>
          <p:cNvSpPr>
            <a:spLocks noChangeArrowheads="1"/>
          </p:cNvSpPr>
          <p:nvPr/>
        </p:nvSpPr>
        <p:spPr bwMode="auto">
          <a:xfrm>
            <a:off x="1524000" y="4953000"/>
            <a:ext cx="914400" cy="1066800"/>
          </a:xfrm>
          <a:prstGeom prst="rect">
            <a:avLst/>
          </a:prstGeom>
          <a:solidFill>
            <a:schemeClr val="bg2"/>
          </a:solidFill>
          <a:ln w="9525">
            <a:solidFill>
              <a:schemeClr val="tx1"/>
            </a:solidFill>
            <a:miter lim="800000"/>
            <a:headEnd/>
            <a:tailEnd/>
          </a:ln>
        </p:spPr>
        <p:txBody>
          <a:bodyPr anchor="ctr"/>
          <a:lstStyle/>
          <a:p>
            <a:pPr algn="ctr" eaLnBrk="0" hangingPunct="0"/>
            <a:r>
              <a:rPr lang="en-US" altLang="zh-CN" sz="1800" b="0">
                <a:solidFill>
                  <a:schemeClr val="tx1"/>
                </a:solidFill>
              </a:rPr>
              <a:t>None</a:t>
            </a:r>
          </a:p>
        </p:txBody>
      </p:sp>
      <p:sp>
        <p:nvSpPr>
          <p:cNvPr id="55" name="Rectangle 25"/>
          <p:cNvSpPr>
            <a:spLocks noChangeArrowheads="1"/>
          </p:cNvSpPr>
          <p:nvPr/>
        </p:nvSpPr>
        <p:spPr bwMode="auto">
          <a:xfrm>
            <a:off x="6096000" y="4953000"/>
            <a:ext cx="914400" cy="1066800"/>
          </a:xfrm>
          <a:prstGeom prst="rect">
            <a:avLst/>
          </a:prstGeom>
          <a:solidFill>
            <a:schemeClr val="bg2"/>
          </a:solidFill>
          <a:ln w="9525">
            <a:solidFill>
              <a:schemeClr val="tx1"/>
            </a:solidFill>
            <a:miter lim="800000"/>
            <a:headEnd/>
            <a:tailEnd/>
          </a:ln>
        </p:spPr>
        <p:txBody>
          <a:bodyPr anchor="ctr"/>
          <a:lstStyle/>
          <a:p>
            <a:pPr algn="ctr" eaLnBrk="0" hangingPunct="0"/>
            <a:r>
              <a:rPr lang="en-US" altLang="zh-CN" sz="1800" b="0">
                <a:solidFill>
                  <a:schemeClr val="tx1"/>
                </a:solidFill>
              </a:rPr>
              <a:t>None</a:t>
            </a:r>
          </a:p>
        </p:txBody>
      </p:sp>
      <p:sp>
        <p:nvSpPr>
          <p:cNvPr id="56" name="Rectangle 26"/>
          <p:cNvSpPr>
            <a:spLocks noChangeArrowheads="1"/>
          </p:cNvSpPr>
          <p:nvPr/>
        </p:nvSpPr>
        <p:spPr bwMode="auto">
          <a:xfrm>
            <a:off x="6096000" y="4953000"/>
            <a:ext cx="914400" cy="1066800"/>
          </a:xfrm>
          <a:prstGeom prst="rect">
            <a:avLst/>
          </a:prstGeom>
          <a:solidFill>
            <a:srgbClr val="FFCC00"/>
          </a:solidFill>
          <a:ln w="9525">
            <a:solidFill>
              <a:schemeClr val="tx1"/>
            </a:solidFill>
            <a:miter lim="800000"/>
            <a:headEnd/>
            <a:tailEnd/>
          </a:ln>
        </p:spPr>
        <p:txBody>
          <a:bodyPr anchor="ctr"/>
          <a:lstStyle/>
          <a:p>
            <a:pPr algn="ctr" eaLnBrk="0" hangingPunct="0"/>
            <a:r>
              <a:rPr lang="en-US" altLang="zh-CN" sz="1800" b="0">
                <a:solidFill>
                  <a:schemeClr val="tx1"/>
                </a:solidFill>
              </a:rPr>
              <a:t>VM Guest 2</a:t>
            </a:r>
          </a:p>
        </p:txBody>
      </p:sp>
      <p:sp>
        <p:nvSpPr>
          <p:cNvPr id="57" name="Rectangle 19"/>
          <p:cNvSpPr>
            <a:spLocks noChangeArrowheads="1"/>
          </p:cNvSpPr>
          <p:nvPr/>
        </p:nvSpPr>
        <p:spPr bwMode="auto">
          <a:xfrm>
            <a:off x="5181600" y="4953000"/>
            <a:ext cx="838200" cy="1066800"/>
          </a:xfrm>
          <a:prstGeom prst="rect">
            <a:avLst/>
          </a:prstGeom>
          <a:solidFill>
            <a:schemeClr val="hlink"/>
          </a:solidFill>
          <a:ln w="9525">
            <a:solidFill>
              <a:schemeClr val="tx1"/>
            </a:solidFill>
            <a:miter lim="800000"/>
            <a:headEnd/>
            <a:tailEnd/>
          </a:ln>
        </p:spPr>
        <p:txBody>
          <a:bodyPr anchor="ctr"/>
          <a:lstStyle/>
          <a:p>
            <a:pPr algn="ctr" eaLnBrk="0" hangingPunct="0"/>
            <a:r>
              <a:rPr lang="en-US" altLang="zh-CN" sz="1800" b="0">
                <a:solidFill>
                  <a:schemeClr val="tx1"/>
                </a:solidFill>
              </a:rPr>
              <a:t>VM</a:t>
            </a:r>
          </a:p>
          <a:p>
            <a:pPr algn="ctr" eaLnBrk="0" hangingPunct="0"/>
            <a:r>
              <a:rPr lang="en-US" altLang="zh-CN" sz="1800" b="0">
                <a:solidFill>
                  <a:schemeClr val="tx1"/>
                </a:solidFill>
              </a:rPr>
              <a:t>Guest 5</a:t>
            </a:r>
          </a:p>
        </p:txBody>
      </p:sp>
      <p:sp>
        <p:nvSpPr>
          <p:cNvPr id="58" name="Rectangle 19"/>
          <p:cNvSpPr>
            <a:spLocks noChangeArrowheads="1"/>
          </p:cNvSpPr>
          <p:nvPr/>
        </p:nvSpPr>
        <p:spPr bwMode="auto">
          <a:xfrm>
            <a:off x="8001000" y="4953000"/>
            <a:ext cx="838200" cy="1066800"/>
          </a:xfrm>
          <a:prstGeom prst="rect">
            <a:avLst/>
          </a:prstGeom>
          <a:solidFill>
            <a:schemeClr val="hlink"/>
          </a:solidFill>
          <a:ln w="9525">
            <a:solidFill>
              <a:schemeClr val="tx1"/>
            </a:solidFill>
            <a:miter lim="800000"/>
            <a:headEnd/>
            <a:tailEnd/>
          </a:ln>
        </p:spPr>
        <p:txBody>
          <a:bodyPr anchor="ctr"/>
          <a:lstStyle/>
          <a:p>
            <a:pPr algn="ctr" eaLnBrk="0" hangingPunct="0"/>
            <a:r>
              <a:rPr lang="en-US" altLang="zh-CN" sz="1800" b="0">
                <a:solidFill>
                  <a:schemeClr val="tx1"/>
                </a:solidFill>
              </a:rPr>
              <a:t>VM</a:t>
            </a:r>
          </a:p>
          <a:p>
            <a:pPr algn="ctr" eaLnBrk="0" hangingPunct="0"/>
            <a:r>
              <a:rPr lang="en-US" altLang="zh-CN" sz="1800" b="0">
                <a:solidFill>
                  <a:schemeClr val="tx1"/>
                </a:solidFill>
              </a:rPr>
              <a:t>Guest 7</a:t>
            </a:r>
          </a:p>
        </p:txBody>
      </p:sp>
      <p:sp>
        <p:nvSpPr>
          <p:cNvPr id="29" name="Rectangle 2">
            <a:extLst>
              <a:ext uri="{FF2B5EF4-FFF2-40B4-BE49-F238E27FC236}">
                <a16:creationId xmlns:a16="http://schemas.microsoft.com/office/drawing/2014/main" id="{1C04CCE1-B822-EA40-A76D-BD6B3EB54B1A}"/>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xit" presetSubtype="0" fill="hold" grpId="0" nodeType="withEffect">
                                  <p:stCondLst>
                                    <p:cond delay="0"/>
                                  </p:stCondLst>
                                  <p:childTnLst>
                                    <p:animEffect transition="out" filter="fade">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2" grpId="0"/>
      <p:bldP spid="43" grpId="0"/>
      <p:bldP spid="46" grpId="0"/>
      <p:bldP spid="47" grpId="0"/>
      <p:bldP spid="54" grpId="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211138" y="331788"/>
            <a:ext cx="8393112" cy="706437"/>
          </a:xfrm>
        </p:spPr>
        <p:txBody>
          <a:bodyPr/>
          <a:lstStyle/>
          <a:p>
            <a:r>
              <a:rPr lang="zh-CN" altLang="en-US" dirty="0"/>
              <a:t>虚拟化益处：安全隔离！</a:t>
            </a:r>
          </a:p>
        </p:txBody>
      </p:sp>
      <p:sp>
        <p:nvSpPr>
          <p:cNvPr id="17431"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7432"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pic>
        <p:nvPicPr>
          <p:cNvPr id="35" name="Picture 4"/>
          <p:cNvPicPr>
            <a:picLocks noChangeAspect="1" noChangeArrowheads="1"/>
          </p:cNvPicPr>
          <p:nvPr/>
        </p:nvPicPr>
        <p:blipFill>
          <a:blip r:embed="rId3"/>
          <a:srcRect/>
          <a:stretch>
            <a:fillRect/>
          </a:stretch>
        </p:blipFill>
        <p:spPr bwMode="auto">
          <a:xfrm>
            <a:off x="381000" y="1371600"/>
            <a:ext cx="8001000" cy="4714875"/>
          </a:xfrm>
          <a:prstGeom prst="rect">
            <a:avLst/>
          </a:prstGeom>
          <a:noFill/>
          <a:ln w="9525">
            <a:noFill/>
            <a:round/>
            <a:headEnd/>
            <a:tailEnd/>
          </a:ln>
        </p:spPr>
      </p:pic>
      <p:pic>
        <p:nvPicPr>
          <p:cNvPr id="36" name="Picture 6" descr="http://www.zzsky.cn/pic/images2/200741472228875.gif"/>
          <p:cNvPicPr>
            <a:picLocks noChangeAspect="1" noChangeArrowheads="1" noCrop="1"/>
          </p:cNvPicPr>
          <p:nvPr/>
        </p:nvPicPr>
        <p:blipFill>
          <a:blip r:embed="rId4"/>
          <a:srcRect/>
          <a:stretch>
            <a:fillRect/>
          </a:stretch>
        </p:blipFill>
        <p:spPr bwMode="auto">
          <a:xfrm>
            <a:off x="4857750" y="1857375"/>
            <a:ext cx="857250" cy="830263"/>
          </a:xfrm>
          <a:prstGeom prst="rect">
            <a:avLst/>
          </a:prstGeom>
          <a:noFill/>
          <a:ln w="9525">
            <a:noFill/>
            <a:miter lim="800000"/>
            <a:headEnd/>
            <a:tailEnd/>
          </a:ln>
        </p:spPr>
      </p:pic>
      <p:pic>
        <p:nvPicPr>
          <p:cNvPr id="37" name="Picture 6" descr="http://www.zzsky.cn/pic/images2/200741472228875.gif"/>
          <p:cNvPicPr>
            <a:picLocks noChangeAspect="1" noChangeArrowheads="1" noCrop="1"/>
          </p:cNvPicPr>
          <p:nvPr/>
        </p:nvPicPr>
        <p:blipFill>
          <a:blip r:embed="rId4"/>
          <a:srcRect/>
          <a:stretch>
            <a:fillRect/>
          </a:stretch>
        </p:blipFill>
        <p:spPr bwMode="auto">
          <a:xfrm>
            <a:off x="6786563" y="1857375"/>
            <a:ext cx="857250" cy="830263"/>
          </a:xfrm>
          <a:prstGeom prst="rect">
            <a:avLst/>
          </a:prstGeom>
          <a:noFill/>
          <a:ln w="9525">
            <a:noFill/>
            <a:miter lim="800000"/>
            <a:headEnd/>
            <a:tailEnd/>
          </a:ln>
        </p:spPr>
      </p:pic>
      <p:pic>
        <p:nvPicPr>
          <p:cNvPr id="38" name="Picture 6" descr="http://www.zzsky.cn/pic/images2/200741472228875.gif"/>
          <p:cNvPicPr>
            <a:picLocks noChangeAspect="1" noChangeArrowheads="1" noCrop="1"/>
          </p:cNvPicPr>
          <p:nvPr/>
        </p:nvPicPr>
        <p:blipFill>
          <a:blip r:embed="rId4"/>
          <a:srcRect/>
          <a:stretch>
            <a:fillRect/>
          </a:stretch>
        </p:blipFill>
        <p:spPr bwMode="auto">
          <a:xfrm>
            <a:off x="3000375" y="1857375"/>
            <a:ext cx="857250" cy="830263"/>
          </a:xfrm>
          <a:prstGeom prst="rect">
            <a:avLst/>
          </a:prstGeom>
          <a:noFill/>
          <a:ln w="9525">
            <a:noFill/>
            <a:miter lim="800000"/>
            <a:headEnd/>
            <a:tailEnd/>
          </a:ln>
        </p:spPr>
      </p:pic>
      <p:pic>
        <p:nvPicPr>
          <p:cNvPr id="39" name="Picture 6" descr="http://www.zzsky.cn/pic/images2/200741472228875.gif"/>
          <p:cNvPicPr>
            <a:picLocks noChangeAspect="1" noChangeArrowheads="1" noCrop="1"/>
          </p:cNvPicPr>
          <p:nvPr/>
        </p:nvPicPr>
        <p:blipFill>
          <a:blip r:embed="rId4"/>
          <a:srcRect/>
          <a:stretch>
            <a:fillRect/>
          </a:stretch>
        </p:blipFill>
        <p:spPr bwMode="auto">
          <a:xfrm>
            <a:off x="1000125" y="1857375"/>
            <a:ext cx="857250" cy="830263"/>
          </a:xfrm>
          <a:prstGeom prst="rect">
            <a:avLst/>
          </a:prstGeom>
          <a:noFill/>
          <a:ln w="9525">
            <a:noFill/>
            <a:miter lim="800000"/>
            <a:headEnd/>
            <a:tailEnd/>
          </a:ln>
        </p:spPr>
      </p:pic>
      <p:pic>
        <p:nvPicPr>
          <p:cNvPr id="40" name="Picture 4"/>
          <p:cNvPicPr>
            <a:picLocks noChangeAspect="1" noChangeArrowheads="1"/>
          </p:cNvPicPr>
          <p:nvPr/>
        </p:nvPicPr>
        <p:blipFill>
          <a:blip r:embed="rId5"/>
          <a:srcRect/>
          <a:stretch>
            <a:fillRect/>
          </a:stretch>
        </p:blipFill>
        <p:spPr bwMode="auto">
          <a:xfrm>
            <a:off x="4714875" y="1643063"/>
            <a:ext cx="1123950" cy="1409700"/>
          </a:xfrm>
          <a:prstGeom prst="rect">
            <a:avLst/>
          </a:prstGeom>
          <a:noFill/>
          <a:ln w="9525">
            <a:noFill/>
            <a:miter lim="800000"/>
            <a:headEnd/>
            <a:tailEnd/>
          </a:ln>
        </p:spPr>
      </p:pic>
      <p:pic>
        <p:nvPicPr>
          <p:cNvPr id="41" name="Picture 5"/>
          <p:cNvPicPr>
            <a:picLocks noChangeAspect="1" noChangeArrowheads="1"/>
          </p:cNvPicPr>
          <p:nvPr/>
        </p:nvPicPr>
        <p:blipFill>
          <a:blip r:embed="rId5"/>
          <a:srcRect/>
          <a:stretch>
            <a:fillRect/>
          </a:stretch>
        </p:blipFill>
        <p:spPr bwMode="auto">
          <a:xfrm>
            <a:off x="6643688" y="1643063"/>
            <a:ext cx="1123950" cy="1409700"/>
          </a:xfrm>
          <a:prstGeom prst="rect">
            <a:avLst/>
          </a:prstGeom>
          <a:noFill/>
          <a:ln w="9525">
            <a:noFill/>
            <a:miter lim="800000"/>
            <a:headEnd/>
            <a:tailEnd/>
          </a:ln>
        </p:spPr>
      </p:pic>
      <p:sp>
        <p:nvSpPr>
          <p:cNvPr id="12" name="Rectangle 2">
            <a:extLst>
              <a:ext uri="{FF2B5EF4-FFF2-40B4-BE49-F238E27FC236}">
                <a16:creationId xmlns:a16="http://schemas.microsoft.com/office/drawing/2014/main" id="{FB00BB36-2182-6F4F-BD1B-F11CC456DBD6}"/>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37"/>
                                        </p:tgtEl>
                                      </p:cBhvr>
                                    </p:animEffect>
                                    <p:set>
                                      <p:cBhvr>
                                        <p:cTn id="24" dur="1" fill="hold">
                                          <p:stCondLst>
                                            <p:cond delay="499"/>
                                          </p:stCondLst>
                                        </p:cTn>
                                        <p:tgtEl>
                                          <p:spTgt spid="37"/>
                                        </p:tgtEl>
                                        <p:attrNameLst>
                                          <p:attrName>style.visibility</p:attrName>
                                        </p:attrNameLst>
                                      </p:cBhvr>
                                      <p:to>
                                        <p:strVal val="hidden"/>
                                      </p:to>
                                    </p:set>
                                  </p:childTnLst>
                                </p:cTn>
                              </p:par>
                              <p:par>
                                <p:cTn id="25" presetID="4"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par>
                                <p:cTn id="28" presetID="4" presetClass="entr" presetSubtype="16"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ox(i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idx="4294967295"/>
          </p:nvPr>
        </p:nvSpPr>
        <p:spPr>
          <a:xfrm>
            <a:off x="250825" y="331788"/>
            <a:ext cx="8607425" cy="706437"/>
          </a:xfrm>
        </p:spPr>
        <p:txBody>
          <a:bodyPr/>
          <a:lstStyle/>
          <a:p>
            <a:r>
              <a:rPr lang="zh-CN" altLang="en-US"/>
              <a:t>虚拟化益处：系统自愈功能提升可靠性</a:t>
            </a:r>
          </a:p>
        </p:txBody>
      </p:sp>
      <p:sp>
        <p:nvSpPr>
          <p:cNvPr id="1028" name="内容占位符 2"/>
          <p:cNvSpPr>
            <a:spLocks noGrp="1"/>
          </p:cNvSpPr>
          <p:nvPr>
            <p:ph idx="4294967295"/>
          </p:nvPr>
        </p:nvSpPr>
        <p:spPr>
          <a:xfrm>
            <a:off x="5243513" y="2428875"/>
            <a:ext cx="3614737" cy="3643313"/>
          </a:xfrm>
        </p:spPr>
        <p:txBody>
          <a:bodyPr/>
          <a:lstStyle/>
          <a:p>
            <a:r>
              <a:rPr lang="zh-CN" altLang="en-US" sz="1800"/>
              <a:t>系统服务器硬件故障时，可自动重启虚拟机</a:t>
            </a:r>
            <a:endParaRPr lang="en-US" altLang="zh-CN" sz="1800"/>
          </a:p>
          <a:p>
            <a:r>
              <a:rPr lang="zh-CN" altLang="zh-CN" sz="1800"/>
              <a:t>消除在不同硬件上恢复操作系统和应用程序安装所带来的困难，其中任何物理服务器均可作为虚拟服务器的恢复目标</a:t>
            </a:r>
            <a:endParaRPr lang="en-US" altLang="zh-CN" sz="1800"/>
          </a:p>
          <a:p>
            <a:r>
              <a:rPr lang="zh-CN" altLang="zh-CN" sz="1800"/>
              <a:t>减少硬件成本</a:t>
            </a:r>
            <a:r>
              <a:rPr lang="zh-CN" altLang="en-US" sz="1800"/>
              <a:t>和维护成本</a:t>
            </a:r>
          </a:p>
        </p:txBody>
      </p:sp>
      <p:pic>
        <p:nvPicPr>
          <p:cNvPr id="4" name="Picture 3"/>
          <p:cNvPicPr>
            <a:picLocks noChangeAspect="1" noChangeArrowheads="1"/>
          </p:cNvPicPr>
          <p:nvPr/>
        </p:nvPicPr>
        <p:blipFill>
          <a:blip r:embed="rId3" cstate="print"/>
          <a:srcRect/>
          <a:stretch>
            <a:fillRect/>
          </a:stretch>
        </p:blipFill>
        <p:spPr bwMode="auto">
          <a:xfrm>
            <a:off x="3428992"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30" name="组合 81"/>
          <p:cNvGrpSpPr>
            <a:grpSpLocks/>
          </p:cNvGrpSpPr>
          <p:nvPr/>
        </p:nvGrpSpPr>
        <p:grpSpPr bwMode="auto">
          <a:xfrm rot="158689">
            <a:off x="3462338" y="3455988"/>
            <a:ext cx="1214437" cy="1500187"/>
            <a:chOff x="5672372" y="3357562"/>
            <a:chExt cx="1295400" cy="1500199"/>
          </a:xfrm>
        </p:grpSpPr>
        <p:pic>
          <p:nvPicPr>
            <p:cNvPr id="1054" name="Picture 14" descr="cube-HYPERVISORtransp"/>
            <p:cNvPicPr>
              <a:picLocks noChangeAspect="1" noChangeArrowheads="1"/>
            </p:cNvPicPr>
            <p:nvPr/>
          </p:nvPicPr>
          <p:blipFill>
            <a:blip r:embed="rId4"/>
            <a:srcRect/>
            <a:stretch>
              <a:fillRect/>
            </a:stretch>
          </p:blipFill>
          <p:spPr bwMode="auto">
            <a:xfrm rot="-158689">
              <a:off x="5600910" y="3577629"/>
              <a:ext cx="1430529" cy="1054616"/>
            </a:xfrm>
            <a:prstGeom prst="rect">
              <a:avLst/>
            </a:prstGeom>
            <a:noFill/>
            <a:ln w="9525">
              <a:noFill/>
              <a:miter lim="800000"/>
              <a:headEnd/>
              <a:tailEnd/>
            </a:ln>
          </p:spPr>
        </p:pic>
        <p:sp>
          <p:nvSpPr>
            <p:cNvPr id="7" name="矩形 6"/>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031" name="内容占位符 11" descr="图片1.png"/>
          <p:cNvPicPr>
            <a:picLocks noChangeAspect="1"/>
          </p:cNvPicPr>
          <p:nvPr/>
        </p:nvPicPr>
        <p:blipFill>
          <a:blip r:embed="rId5"/>
          <a:srcRect/>
          <a:stretch>
            <a:fillRect/>
          </a:stretch>
        </p:blipFill>
        <p:spPr bwMode="auto">
          <a:xfrm>
            <a:off x="4133850" y="2786063"/>
            <a:ext cx="623888" cy="1187450"/>
          </a:xfrm>
          <a:prstGeom prst="rect">
            <a:avLst/>
          </a:prstGeom>
          <a:noFill/>
          <a:ln w="9525">
            <a:noFill/>
            <a:miter lim="800000"/>
            <a:headEnd/>
            <a:tailEnd/>
          </a:ln>
        </p:spPr>
      </p:pic>
      <p:pic>
        <p:nvPicPr>
          <p:cNvPr id="1032" name="内容占位符 11" descr="图片1.png"/>
          <p:cNvPicPr>
            <a:picLocks noChangeAspect="1"/>
          </p:cNvPicPr>
          <p:nvPr/>
        </p:nvPicPr>
        <p:blipFill>
          <a:blip r:embed="rId5"/>
          <a:srcRect/>
          <a:stretch>
            <a:fillRect/>
          </a:stretch>
        </p:blipFill>
        <p:spPr bwMode="auto">
          <a:xfrm>
            <a:off x="4019550" y="2857500"/>
            <a:ext cx="623888" cy="1187450"/>
          </a:xfrm>
          <a:prstGeom prst="rect">
            <a:avLst/>
          </a:prstGeom>
          <a:noFill/>
          <a:ln w="9525">
            <a:noFill/>
            <a:miter lim="800000"/>
            <a:headEnd/>
            <a:tailEnd/>
          </a:ln>
        </p:spPr>
      </p:pic>
      <p:pic>
        <p:nvPicPr>
          <p:cNvPr id="1033" name="内容占位符 11" descr="图片1.png"/>
          <p:cNvPicPr>
            <a:picLocks noChangeAspect="1"/>
          </p:cNvPicPr>
          <p:nvPr/>
        </p:nvPicPr>
        <p:blipFill>
          <a:blip r:embed="rId5"/>
          <a:srcRect/>
          <a:stretch>
            <a:fillRect/>
          </a:stretch>
        </p:blipFill>
        <p:spPr bwMode="auto">
          <a:xfrm>
            <a:off x="3805238" y="2928938"/>
            <a:ext cx="623887" cy="1187450"/>
          </a:xfrm>
          <a:prstGeom prst="rect">
            <a:avLst/>
          </a:prstGeom>
          <a:noFill/>
          <a:ln w="9525">
            <a:noFill/>
            <a:miter lim="800000"/>
            <a:headEnd/>
            <a:tailEnd/>
          </a:ln>
        </p:spPr>
      </p:pic>
      <p:pic>
        <p:nvPicPr>
          <p:cNvPr id="1034" name="内容占位符 11" descr="图片1.png"/>
          <p:cNvPicPr>
            <a:picLocks noChangeAspect="1"/>
          </p:cNvPicPr>
          <p:nvPr/>
        </p:nvPicPr>
        <p:blipFill>
          <a:blip r:embed="rId5"/>
          <a:srcRect/>
          <a:stretch>
            <a:fillRect/>
          </a:stretch>
        </p:blipFill>
        <p:spPr bwMode="auto">
          <a:xfrm>
            <a:off x="3643313" y="3000375"/>
            <a:ext cx="623887" cy="118745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1914734"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36" name="组合 108"/>
          <p:cNvGrpSpPr>
            <a:grpSpLocks/>
          </p:cNvGrpSpPr>
          <p:nvPr/>
        </p:nvGrpSpPr>
        <p:grpSpPr bwMode="auto">
          <a:xfrm rot="158689">
            <a:off x="1949450" y="3455988"/>
            <a:ext cx="1214438" cy="1500187"/>
            <a:chOff x="5672372" y="3357562"/>
            <a:chExt cx="1295400" cy="1500199"/>
          </a:xfrm>
        </p:grpSpPr>
        <p:pic>
          <p:nvPicPr>
            <p:cNvPr id="14" name="Picture 14" descr="cube-HYPERVISORtransp"/>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15" name="矩形 14"/>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037" name="内容占位符 11" descr="图片1.png"/>
          <p:cNvPicPr>
            <a:picLocks noChangeAspect="1"/>
          </p:cNvPicPr>
          <p:nvPr/>
        </p:nvPicPr>
        <p:blipFill>
          <a:blip r:embed="rId5"/>
          <a:srcRect/>
          <a:stretch>
            <a:fillRect/>
          </a:stretch>
        </p:blipFill>
        <p:spPr bwMode="auto">
          <a:xfrm>
            <a:off x="2619375" y="2786063"/>
            <a:ext cx="623888" cy="1187450"/>
          </a:xfrm>
          <a:prstGeom prst="rect">
            <a:avLst/>
          </a:prstGeom>
          <a:noFill/>
          <a:ln w="9525">
            <a:noFill/>
            <a:miter lim="800000"/>
            <a:headEnd/>
            <a:tailEnd/>
          </a:ln>
        </p:spPr>
      </p:pic>
      <p:pic>
        <p:nvPicPr>
          <p:cNvPr id="1038" name="内容占位符 11" descr="图片1.png"/>
          <p:cNvPicPr>
            <a:picLocks noChangeAspect="1"/>
          </p:cNvPicPr>
          <p:nvPr/>
        </p:nvPicPr>
        <p:blipFill>
          <a:blip r:embed="rId5"/>
          <a:srcRect/>
          <a:stretch>
            <a:fillRect/>
          </a:stretch>
        </p:blipFill>
        <p:spPr bwMode="auto">
          <a:xfrm>
            <a:off x="2500313" y="2857500"/>
            <a:ext cx="623887" cy="1187450"/>
          </a:xfrm>
          <a:prstGeom prst="rect">
            <a:avLst/>
          </a:prstGeom>
          <a:noFill/>
          <a:ln w="9525">
            <a:noFill/>
            <a:miter lim="800000"/>
            <a:headEnd/>
            <a:tailEnd/>
          </a:ln>
        </p:spPr>
      </p:pic>
      <p:pic>
        <p:nvPicPr>
          <p:cNvPr id="1039" name="内容占位符 11" descr="图片1.png"/>
          <p:cNvPicPr>
            <a:picLocks noChangeAspect="1"/>
          </p:cNvPicPr>
          <p:nvPr/>
        </p:nvPicPr>
        <p:blipFill>
          <a:blip r:embed="rId5"/>
          <a:srcRect/>
          <a:stretch>
            <a:fillRect/>
          </a:stretch>
        </p:blipFill>
        <p:spPr bwMode="auto">
          <a:xfrm>
            <a:off x="2357438" y="2928938"/>
            <a:ext cx="623887" cy="1187450"/>
          </a:xfrm>
          <a:prstGeom prst="rect">
            <a:avLst/>
          </a:prstGeom>
          <a:noFill/>
          <a:ln w="9525">
            <a:noFill/>
            <a:miter lim="800000"/>
            <a:headEnd/>
            <a:tailEnd/>
          </a:ln>
        </p:spPr>
      </p:pic>
      <p:pic>
        <p:nvPicPr>
          <p:cNvPr id="1040" name="内容占位符 11" descr="图片1.png"/>
          <p:cNvPicPr>
            <a:picLocks noChangeAspect="1"/>
          </p:cNvPicPr>
          <p:nvPr/>
        </p:nvPicPr>
        <p:blipFill>
          <a:blip r:embed="rId5"/>
          <a:srcRect/>
          <a:stretch>
            <a:fillRect/>
          </a:stretch>
        </p:blipFill>
        <p:spPr bwMode="auto">
          <a:xfrm>
            <a:off x="2143125" y="3000375"/>
            <a:ext cx="623888" cy="1187450"/>
          </a:xfrm>
          <a:prstGeom prst="rect">
            <a:avLst/>
          </a:prstGeom>
          <a:noFill/>
          <a:ln w="9525">
            <a:noFill/>
            <a:miter lim="800000"/>
            <a:headEnd/>
            <a:tailEnd/>
          </a:ln>
        </p:spPr>
      </p:pic>
      <p:pic>
        <p:nvPicPr>
          <p:cNvPr id="20" name="Picture 3"/>
          <p:cNvPicPr>
            <a:picLocks noChangeAspect="1" noChangeArrowheads="1"/>
          </p:cNvPicPr>
          <p:nvPr/>
        </p:nvPicPr>
        <p:blipFill>
          <a:blip r:embed="rId3" cstate="print"/>
          <a:srcRect/>
          <a:stretch>
            <a:fillRect/>
          </a:stretch>
        </p:blipFill>
        <p:spPr bwMode="auto">
          <a:xfrm>
            <a:off x="385734"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42" name="组合 119"/>
          <p:cNvGrpSpPr>
            <a:grpSpLocks/>
          </p:cNvGrpSpPr>
          <p:nvPr/>
        </p:nvGrpSpPr>
        <p:grpSpPr bwMode="auto">
          <a:xfrm rot="158689">
            <a:off x="419100" y="3455988"/>
            <a:ext cx="1214438" cy="1500187"/>
            <a:chOff x="5672372" y="3357562"/>
            <a:chExt cx="1295400" cy="1500199"/>
          </a:xfrm>
        </p:grpSpPr>
        <p:pic>
          <p:nvPicPr>
            <p:cNvPr id="22" name="Picture 14" descr="cube-HYPERVISORtransp"/>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23" name="矩形 22"/>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32" name="内容占位符 11" descr="图片1.png"/>
          <p:cNvPicPr>
            <a:picLocks noChangeAspect="1"/>
          </p:cNvPicPr>
          <p:nvPr/>
        </p:nvPicPr>
        <p:blipFill>
          <a:blip r:embed="rId5"/>
          <a:srcRect/>
          <a:stretch>
            <a:fillRect/>
          </a:stretch>
        </p:blipFill>
        <p:spPr bwMode="auto">
          <a:xfrm>
            <a:off x="1019175" y="2840038"/>
            <a:ext cx="623888" cy="1187450"/>
          </a:xfrm>
          <a:prstGeom prst="rect">
            <a:avLst/>
          </a:prstGeom>
          <a:noFill/>
          <a:ln w="9525">
            <a:noFill/>
            <a:miter lim="800000"/>
            <a:headEnd/>
            <a:tailEnd/>
          </a:ln>
        </p:spPr>
      </p:pic>
      <p:pic>
        <p:nvPicPr>
          <p:cNvPr id="33" name="内容占位符 11" descr="图片1.png"/>
          <p:cNvPicPr>
            <a:picLocks noChangeAspect="1"/>
          </p:cNvPicPr>
          <p:nvPr/>
        </p:nvPicPr>
        <p:blipFill>
          <a:blip r:embed="rId5"/>
          <a:srcRect/>
          <a:stretch>
            <a:fillRect/>
          </a:stretch>
        </p:blipFill>
        <p:spPr bwMode="auto">
          <a:xfrm>
            <a:off x="785813" y="2955925"/>
            <a:ext cx="623887" cy="1187450"/>
          </a:xfrm>
          <a:prstGeom prst="rect">
            <a:avLst/>
          </a:prstGeom>
          <a:noFill/>
          <a:ln w="9525">
            <a:noFill/>
            <a:miter lim="800000"/>
            <a:headEnd/>
            <a:tailEnd/>
          </a:ln>
        </p:spPr>
      </p:pic>
      <p:pic>
        <p:nvPicPr>
          <p:cNvPr id="30" name="内容占位符 11" descr="图片1.png"/>
          <p:cNvPicPr>
            <a:picLocks noChangeAspect="1"/>
          </p:cNvPicPr>
          <p:nvPr/>
        </p:nvPicPr>
        <p:blipFill>
          <a:blip r:embed="rId5"/>
          <a:srcRect/>
          <a:stretch>
            <a:fillRect/>
          </a:stretch>
        </p:blipFill>
        <p:spPr bwMode="auto">
          <a:xfrm>
            <a:off x="590550" y="3027363"/>
            <a:ext cx="623888" cy="1187450"/>
          </a:xfrm>
          <a:prstGeom prst="rect">
            <a:avLst/>
          </a:prstGeom>
          <a:noFill/>
          <a:ln w="9525">
            <a:noFill/>
            <a:miter lim="800000"/>
            <a:headEnd/>
            <a:tailEnd/>
          </a:ln>
        </p:spPr>
      </p:pic>
      <p:pic>
        <p:nvPicPr>
          <p:cNvPr id="31" name="内容占位符 11" descr="图片1.png"/>
          <p:cNvPicPr>
            <a:picLocks noChangeAspect="1"/>
          </p:cNvPicPr>
          <p:nvPr/>
        </p:nvPicPr>
        <p:blipFill>
          <a:blip r:embed="rId5"/>
          <a:srcRect/>
          <a:stretch>
            <a:fillRect/>
          </a:stretch>
        </p:blipFill>
        <p:spPr bwMode="auto">
          <a:xfrm>
            <a:off x="357188" y="3143250"/>
            <a:ext cx="623887" cy="1187450"/>
          </a:xfrm>
          <a:prstGeom prst="rect">
            <a:avLst/>
          </a:prstGeom>
          <a:noFill/>
          <a:ln w="9525">
            <a:noFill/>
            <a:miter lim="800000"/>
            <a:headEnd/>
            <a:tailEnd/>
          </a:ln>
        </p:spPr>
      </p:pic>
      <p:graphicFrame>
        <p:nvGraphicFramePr>
          <p:cNvPr id="19460" name="Object 4"/>
          <p:cNvGraphicFramePr>
            <a:graphicFrameLocks noChangeAspect="1"/>
          </p:cNvGraphicFramePr>
          <p:nvPr/>
        </p:nvGraphicFramePr>
        <p:xfrm>
          <a:off x="280988" y="4786313"/>
          <a:ext cx="719137" cy="719137"/>
        </p:xfrm>
        <a:graphic>
          <a:graphicData uri="http://schemas.openxmlformats.org/presentationml/2006/ole">
            <mc:AlternateContent xmlns:mc="http://schemas.openxmlformats.org/markup-compatibility/2006">
              <mc:Choice xmlns:v="urn:schemas-microsoft-com:vml" Requires="v">
                <p:oleObj spid="_x0000_s1029" name="Visio" r:id="rId7" imgW="839114" imgH="839114" progId="Visio.Drawing.11">
                  <p:embed/>
                </p:oleObj>
              </mc:Choice>
              <mc:Fallback>
                <p:oleObj name="Visio" r:id="rId7" imgW="839114" imgH="839114"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88" y="4786313"/>
                        <a:ext cx="719137"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7" name="圆角矩形 34"/>
          <p:cNvSpPr>
            <a:spLocks noChangeArrowheads="1"/>
          </p:cNvSpPr>
          <p:nvPr/>
        </p:nvSpPr>
        <p:spPr bwMode="auto">
          <a:xfrm>
            <a:off x="285750" y="1357313"/>
            <a:ext cx="8501063" cy="500062"/>
          </a:xfrm>
          <a:prstGeom prst="roundRect">
            <a:avLst>
              <a:gd name="adj" fmla="val 16667"/>
            </a:avLst>
          </a:prstGeom>
          <a:gradFill rotWithShape="0">
            <a:gsLst>
              <a:gs pos="0">
                <a:srgbClr val="F0F0B2"/>
              </a:gs>
              <a:gs pos="100000">
                <a:srgbClr val="CCCC00"/>
              </a:gs>
            </a:gsLst>
            <a:lin ang="0" scaled="1"/>
          </a:gradFill>
          <a:ln w="38100">
            <a:noFill/>
            <a:round/>
            <a:headEnd/>
            <a:tailEnd/>
          </a:ln>
          <a:effectLst>
            <a:prstShdw prst="shdw17" dist="17961" dir="2700000">
              <a:srgbClr val="7A7A00"/>
            </a:prstShdw>
          </a:effectLst>
        </p:spPr>
        <p:txBody>
          <a:bodyPr wrap="none" anchor="ctr"/>
          <a:lstStyle/>
          <a:p>
            <a:pPr eaLnBrk="1" hangingPunct="1">
              <a:lnSpc>
                <a:spcPct val="150000"/>
              </a:lnSpc>
            </a:pPr>
            <a:r>
              <a:rPr kumimoji="1" lang="zh-CN" altLang="en-US" sz="2000">
                <a:solidFill>
                  <a:srgbClr val="404040"/>
                </a:solidFill>
                <a:latin typeface="Verdana" pitchFamily="34" charset="0"/>
              </a:rPr>
              <a:t>实现经济高效、独立于硬件和操作系统的应用程序高可用性</a:t>
            </a:r>
            <a:endParaRPr kumimoji="1" lang="en-US" altLang="zh-CN" sz="2000">
              <a:solidFill>
                <a:srgbClr val="404040"/>
              </a:solidFill>
              <a:latin typeface="Verdana" pitchFamily="34" charset="0"/>
            </a:endParaRPr>
          </a:p>
        </p:txBody>
      </p:sp>
      <p:sp>
        <p:nvSpPr>
          <p:cNvPr id="1048"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049"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34" name="Rectangle 2">
            <a:extLst>
              <a:ext uri="{FF2B5EF4-FFF2-40B4-BE49-F238E27FC236}">
                <a16:creationId xmlns:a16="http://schemas.microsoft.com/office/drawing/2014/main" id="{8555620F-543F-4E41-BD0C-A4700CA8A9BB}"/>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2.77778E-7 2.59259E-6 L 0.33247 0.00764 " pathEditMode="relative" rAng="0" ptsTypes="AA">
                                      <p:cBhvr>
                                        <p:cTn id="11" dur="2000" fill="hold"/>
                                        <p:tgtEl>
                                          <p:spTgt spid="31"/>
                                        </p:tgtEl>
                                        <p:attrNameLst>
                                          <p:attrName>ppt_x</p:attrName>
                                          <p:attrName>ppt_y</p:attrName>
                                        </p:attrNameLst>
                                      </p:cBhvr>
                                      <p:rCtr x="16600" y="400"/>
                                    </p:animMotion>
                                  </p:childTnLst>
                                </p:cTn>
                              </p:par>
                              <p:par>
                                <p:cTn id="12" presetID="0" presetClass="path" presetSubtype="0" accel="50000" decel="50000" fill="hold" nodeType="withEffect">
                                  <p:stCondLst>
                                    <p:cond delay="0"/>
                                  </p:stCondLst>
                                  <p:childTnLst>
                                    <p:animMotion origin="layout" path="M -1.11111E-6 7.40741E-7 L 0.32257 0.01389 " pathEditMode="relative" rAng="0" ptsTypes="AA">
                                      <p:cBhvr>
                                        <p:cTn id="13" dur="2000" fill="hold"/>
                                        <p:tgtEl>
                                          <p:spTgt spid="30"/>
                                        </p:tgtEl>
                                        <p:attrNameLst>
                                          <p:attrName>ppt_x</p:attrName>
                                          <p:attrName>ppt_y</p:attrName>
                                        </p:attrNameLst>
                                      </p:cBhvr>
                                      <p:rCtr x="16100" y="700"/>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4.72222E-6 -2.59259E-6 L 0.12013 0.03496 " pathEditMode="relative" rAng="0" ptsTypes="AA">
                                      <p:cBhvr>
                                        <p:cTn id="17" dur="2000" fill="hold"/>
                                        <p:tgtEl>
                                          <p:spTgt spid="33"/>
                                        </p:tgtEl>
                                        <p:attrNameLst>
                                          <p:attrName>ppt_x</p:attrName>
                                          <p:attrName>ppt_y</p:attrName>
                                        </p:attrNameLst>
                                      </p:cBhvr>
                                      <p:rCtr x="6000" y="1700"/>
                                    </p:animMotion>
                                  </p:childTnLst>
                                </p:cTn>
                              </p:par>
                              <p:par>
                                <p:cTn id="18" presetID="0" presetClass="path" presetSubtype="0" accel="50000" decel="50000" fill="hold" nodeType="withEffect">
                                  <p:stCondLst>
                                    <p:cond delay="0"/>
                                  </p:stCondLst>
                                  <p:childTnLst>
                                    <p:animMotion origin="layout" path="M 3.88889E-6 -4.44444E-6 L 0.11041 0.03079 " pathEditMode="relative" rAng="0" ptsTypes="AA">
                                      <p:cBhvr>
                                        <p:cTn id="19" dur="2000" fill="hold"/>
                                        <p:tgtEl>
                                          <p:spTgt spid="32"/>
                                        </p:tgtEl>
                                        <p:attrNameLst>
                                          <p:attrName>ppt_x</p:attrName>
                                          <p:attrName>ppt_y</p:attrName>
                                        </p:attrNameLst>
                                      </p:cBhvr>
                                      <p:rCtr x="5500" y="1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标题 1"/>
          <p:cNvSpPr>
            <a:spLocks noGrp="1"/>
          </p:cNvSpPr>
          <p:nvPr>
            <p:ph type="title" idx="4294967295"/>
          </p:nvPr>
        </p:nvSpPr>
        <p:spPr>
          <a:xfrm>
            <a:off x="179388" y="331788"/>
            <a:ext cx="8750300" cy="706437"/>
          </a:xfrm>
        </p:spPr>
        <p:txBody>
          <a:bodyPr/>
          <a:lstStyle/>
          <a:p>
            <a:r>
              <a:rPr lang="zh-CN" altLang="en-US"/>
              <a:t>虚拟化益处：提升系统节能减排能力</a:t>
            </a:r>
          </a:p>
        </p:txBody>
      </p:sp>
      <p:sp>
        <p:nvSpPr>
          <p:cNvPr id="1845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845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33" name="椭圆 32"/>
          <p:cNvSpPr>
            <a:spLocks noChangeArrowheads="1"/>
          </p:cNvSpPr>
          <p:nvPr/>
        </p:nvSpPr>
        <p:spPr bwMode="auto">
          <a:xfrm>
            <a:off x="571500" y="4989513"/>
            <a:ext cx="8286750" cy="1500187"/>
          </a:xfrm>
          <a:prstGeom prst="ellipse">
            <a:avLst/>
          </a:prstGeom>
          <a:solidFill>
            <a:srgbClr val="82C836"/>
          </a:solidFill>
          <a:ln w="9525" algn="ctr">
            <a:noFill/>
            <a:round/>
            <a:headEnd/>
            <a:tailEnd/>
          </a:ln>
        </p:spPr>
        <p:txBody>
          <a:bodyPr wrap="none" lIns="90000" tIns="46800" rIns="90000" bIns="46800" anchor="ctr"/>
          <a:lstStyle/>
          <a:p>
            <a:pPr>
              <a:lnSpc>
                <a:spcPct val="80000"/>
              </a:lnSpc>
            </a:pPr>
            <a:endParaRPr kumimoji="1" lang="zh-CN" altLang="en-US">
              <a:latin typeface="Times New Roman" pitchFamily="18" charset="0"/>
            </a:endParaRPr>
          </a:p>
        </p:txBody>
      </p:sp>
      <p:sp>
        <p:nvSpPr>
          <p:cNvPr id="35" name="椭圆 34"/>
          <p:cNvSpPr/>
          <p:nvPr/>
        </p:nvSpPr>
        <p:spPr bwMode="auto">
          <a:xfrm>
            <a:off x="571500" y="4989513"/>
            <a:ext cx="8286750" cy="1500187"/>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wrap="none" lIns="90000" tIns="46800" rIns="90000" bIns="46800" anchor="ctr"/>
          <a:lstStyle/>
          <a:p>
            <a:pPr>
              <a:lnSpc>
                <a:spcPct val="80000"/>
              </a:lnSpc>
              <a:defRPr/>
            </a:pPr>
            <a:endParaRPr kumimoji="1" lang="zh-CN" altLang="en-US">
              <a:latin typeface="Times New Roman" pitchFamily="18" charset="0"/>
              <a:ea typeface="宋体" charset="-122"/>
            </a:endParaRPr>
          </a:p>
        </p:txBody>
      </p:sp>
      <p:pic>
        <p:nvPicPr>
          <p:cNvPr id="36" name="Picture 3"/>
          <p:cNvPicPr>
            <a:picLocks noChangeAspect="1" noChangeArrowheads="1"/>
          </p:cNvPicPr>
          <p:nvPr/>
        </p:nvPicPr>
        <p:blipFill>
          <a:blip r:embed="rId3" cstate="print"/>
          <a:srcRect/>
          <a:stretch>
            <a:fillRect/>
          </a:stretch>
        </p:blipFill>
        <p:spPr bwMode="auto">
          <a:xfrm>
            <a:off x="6143636" y="4251851"/>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7" name="组合 81"/>
          <p:cNvGrpSpPr>
            <a:grpSpLocks/>
          </p:cNvGrpSpPr>
          <p:nvPr/>
        </p:nvGrpSpPr>
        <p:grpSpPr bwMode="auto">
          <a:xfrm rot="158689">
            <a:off x="6176963" y="3730625"/>
            <a:ext cx="1214437" cy="1500188"/>
            <a:chOff x="5672372" y="3357562"/>
            <a:chExt cx="1295400" cy="1500199"/>
          </a:xfrm>
        </p:grpSpPr>
        <p:pic>
          <p:nvPicPr>
            <p:cNvPr id="38" name="Picture 14" descr="cube-HYPERVISORtransp"/>
            <p:cNvPicPr>
              <a:picLocks noChangeAspect="1" noChangeArrowheads="1"/>
            </p:cNvPicPr>
            <p:nvPr/>
          </p:nvPicPr>
          <p:blipFill>
            <a:blip r:embed="rId4"/>
            <a:srcRect/>
            <a:stretch>
              <a:fillRect/>
            </a:stretch>
          </p:blipFill>
          <p:spPr bwMode="auto">
            <a:xfrm rot="-158689">
              <a:off x="5605398" y="3581005"/>
              <a:ext cx="1424026" cy="1048520"/>
            </a:xfrm>
            <a:prstGeom prst="rect">
              <a:avLst/>
            </a:prstGeom>
            <a:noFill/>
            <a:ln w="9525">
              <a:noFill/>
              <a:miter lim="800000"/>
              <a:headEnd/>
              <a:tailEnd/>
            </a:ln>
          </p:spPr>
        </p:pic>
        <p:sp>
          <p:nvSpPr>
            <p:cNvPr id="41" name="矩形 40"/>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a:lnSpc>
                  <a:spcPct val="80000"/>
                </a:lnSpc>
                <a:defRPr/>
              </a:pPr>
              <a:r>
                <a:rPr kumimoji="1" lang="en-US" altLang="zh-CN" sz="1000" dirty="0">
                  <a:solidFill>
                    <a:srgbClr val="00B0F0"/>
                  </a:solidFill>
                  <a:latin typeface="+mn-lt"/>
                  <a:ea typeface="宋体" charset="-122"/>
                </a:rPr>
                <a:t>Hypervisor</a:t>
              </a:r>
              <a:endParaRPr kumimoji="1" lang="zh-CN" altLang="en-US" sz="1000" dirty="0">
                <a:solidFill>
                  <a:srgbClr val="00B0F0"/>
                </a:solidFill>
                <a:latin typeface="+mn-lt"/>
                <a:ea typeface="宋体" charset="-122"/>
              </a:endParaRPr>
            </a:p>
          </p:txBody>
        </p:sp>
      </p:grpSp>
      <p:pic>
        <p:nvPicPr>
          <p:cNvPr id="42" name="内容占位符 11" descr="图片1.png"/>
          <p:cNvPicPr>
            <a:picLocks noChangeAspect="1"/>
          </p:cNvPicPr>
          <p:nvPr/>
        </p:nvPicPr>
        <p:blipFill>
          <a:blip r:embed="rId5"/>
          <a:srcRect/>
          <a:stretch>
            <a:fillRect/>
          </a:stretch>
        </p:blipFill>
        <p:spPr bwMode="auto">
          <a:xfrm>
            <a:off x="6805613" y="3060700"/>
            <a:ext cx="623887" cy="1187450"/>
          </a:xfrm>
          <a:prstGeom prst="rect">
            <a:avLst/>
          </a:prstGeom>
          <a:noFill/>
          <a:ln w="9525">
            <a:noFill/>
            <a:miter lim="800000"/>
            <a:headEnd/>
            <a:tailEnd/>
          </a:ln>
        </p:spPr>
      </p:pic>
      <p:pic>
        <p:nvPicPr>
          <p:cNvPr id="43" name="内容占位符 11" descr="图片1.png"/>
          <p:cNvPicPr>
            <a:picLocks noChangeAspect="1"/>
          </p:cNvPicPr>
          <p:nvPr/>
        </p:nvPicPr>
        <p:blipFill>
          <a:blip r:embed="rId5"/>
          <a:srcRect/>
          <a:stretch>
            <a:fillRect/>
          </a:stretch>
        </p:blipFill>
        <p:spPr bwMode="auto">
          <a:xfrm>
            <a:off x="6643688" y="3159125"/>
            <a:ext cx="623887" cy="1187450"/>
          </a:xfrm>
          <a:prstGeom prst="rect">
            <a:avLst/>
          </a:prstGeom>
          <a:noFill/>
          <a:ln w="9525">
            <a:noFill/>
            <a:miter lim="800000"/>
            <a:headEnd/>
            <a:tailEnd/>
          </a:ln>
        </p:spPr>
      </p:pic>
      <p:pic>
        <p:nvPicPr>
          <p:cNvPr id="44" name="内容占位符 11" descr="图片1.png"/>
          <p:cNvPicPr>
            <a:picLocks noChangeAspect="1"/>
          </p:cNvPicPr>
          <p:nvPr/>
        </p:nvPicPr>
        <p:blipFill>
          <a:blip r:embed="rId5"/>
          <a:srcRect/>
          <a:stretch>
            <a:fillRect/>
          </a:stretch>
        </p:blipFill>
        <p:spPr bwMode="auto">
          <a:xfrm>
            <a:off x="6448425" y="3302000"/>
            <a:ext cx="623888" cy="1187450"/>
          </a:xfrm>
          <a:prstGeom prst="rect">
            <a:avLst/>
          </a:prstGeom>
          <a:noFill/>
          <a:ln w="9525">
            <a:noFill/>
            <a:miter lim="800000"/>
            <a:headEnd/>
            <a:tailEnd/>
          </a:ln>
        </p:spPr>
      </p:pic>
      <p:pic>
        <p:nvPicPr>
          <p:cNvPr id="45" name="内容占位符 11" descr="图片1.png"/>
          <p:cNvPicPr>
            <a:picLocks noChangeAspect="1"/>
          </p:cNvPicPr>
          <p:nvPr/>
        </p:nvPicPr>
        <p:blipFill>
          <a:blip r:embed="rId5"/>
          <a:srcRect/>
          <a:stretch>
            <a:fillRect/>
          </a:stretch>
        </p:blipFill>
        <p:spPr bwMode="auto">
          <a:xfrm>
            <a:off x="6215063" y="3444875"/>
            <a:ext cx="623887" cy="1187450"/>
          </a:xfrm>
          <a:prstGeom prst="rect">
            <a:avLst/>
          </a:prstGeom>
          <a:noFill/>
          <a:ln w="9525">
            <a:noFill/>
            <a:miter lim="800000"/>
            <a:headEnd/>
            <a:tailEnd/>
          </a:ln>
        </p:spPr>
      </p:pic>
      <p:pic>
        <p:nvPicPr>
          <p:cNvPr id="46" name="Picture 3"/>
          <p:cNvPicPr>
            <a:picLocks noChangeAspect="1" noChangeArrowheads="1"/>
          </p:cNvPicPr>
          <p:nvPr/>
        </p:nvPicPr>
        <p:blipFill>
          <a:blip r:embed="rId3" cstate="print"/>
          <a:srcRect/>
          <a:stretch>
            <a:fillRect/>
          </a:stretch>
        </p:blipFill>
        <p:spPr bwMode="auto">
          <a:xfrm>
            <a:off x="3857620" y="4251851"/>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7" name="组合 108"/>
          <p:cNvGrpSpPr>
            <a:grpSpLocks/>
          </p:cNvGrpSpPr>
          <p:nvPr/>
        </p:nvGrpSpPr>
        <p:grpSpPr bwMode="auto">
          <a:xfrm rot="158689">
            <a:off x="3892550" y="3730625"/>
            <a:ext cx="1214438" cy="1500188"/>
            <a:chOff x="5672372" y="3357562"/>
            <a:chExt cx="1295400" cy="1500199"/>
          </a:xfrm>
        </p:grpSpPr>
        <p:pic>
          <p:nvPicPr>
            <p:cNvPr id="48" name="Picture 14" descr="cube-HYPERVISORtransp"/>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49" name="矩形 48"/>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a:lnSpc>
                  <a:spcPct val="80000"/>
                </a:lnSpc>
                <a:defRPr/>
              </a:pPr>
              <a:r>
                <a:rPr kumimoji="1" lang="en-US" altLang="zh-CN" sz="1000" dirty="0">
                  <a:solidFill>
                    <a:srgbClr val="00B0F0"/>
                  </a:solidFill>
                  <a:latin typeface="+mn-lt"/>
                  <a:ea typeface="宋体" charset="-122"/>
                </a:rPr>
                <a:t>Hypervisor</a:t>
              </a:r>
              <a:endParaRPr kumimoji="1" lang="zh-CN" altLang="en-US" sz="1000" dirty="0">
                <a:solidFill>
                  <a:srgbClr val="00B0F0"/>
                </a:solidFill>
                <a:latin typeface="+mn-lt"/>
                <a:ea typeface="宋体" charset="-122"/>
              </a:endParaRPr>
            </a:p>
          </p:txBody>
        </p:sp>
      </p:grpSp>
      <p:pic>
        <p:nvPicPr>
          <p:cNvPr id="50" name="内容占位符 11" descr="图片1.png"/>
          <p:cNvPicPr>
            <a:picLocks noChangeAspect="1"/>
          </p:cNvPicPr>
          <p:nvPr/>
        </p:nvPicPr>
        <p:blipFill>
          <a:blip r:embed="rId5"/>
          <a:srcRect/>
          <a:stretch>
            <a:fillRect/>
          </a:stretch>
        </p:blipFill>
        <p:spPr bwMode="auto">
          <a:xfrm>
            <a:off x="4562475" y="3060700"/>
            <a:ext cx="623888" cy="1187450"/>
          </a:xfrm>
          <a:prstGeom prst="rect">
            <a:avLst/>
          </a:prstGeom>
          <a:noFill/>
          <a:ln w="9525">
            <a:noFill/>
            <a:miter lim="800000"/>
            <a:headEnd/>
            <a:tailEnd/>
          </a:ln>
        </p:spPr>
      </p:pic>
      <p:pic>
        <p:nvPicPr>
          <p:cNvPr id="51" name="内容占位符 11" descr="图片1.png"/>
          <p:cNvPicPr>
            <a:picLocks noChangeAspect="1"/>
          </p:cNvPicPr>
          <p:nvPr/>
        </p:nvPicPr>
        <p:blipFill>
          <a:blip r:embed="rId5"/>
          <a:srcRect/>
          <a:stretch>
            <a:fillRect/>
          </a:stretch>
        </p:blipFill>
        <p:spPr bwMode="auto">
          <a:xfrm>
            <a:off x="4376738" y="3132138"/>
            <a:ext cx="623887" cy="1187450"/>
          </a:xfrm>
          <a:prstGeom prst="rect">
            <a:avLst/>
          </a:prstGeom>
          <a:noFill/>
          <a:ln w="9525">
            <a:noFill/>
            <a:miter lim="800000"/>
            <a:headEnd/>
            <a:tailEnd/>
          </a:ln>
        </p:spPr>
      </p:pic>
      <p:pic>
        <p:nvPicPr>
          <p:cNvPr id="52" name="内容占位符 11" descr="图片1.png"/>
          <p:cNvPicPr>
            <a:picLocks noChangeAspect="1"/>
          </p:cNvPicPr>
          <p:nvPr/>
        </p:nvPicPr>
        <p:blipFill>
          <a:blip r:embed="rId5"/>
          <a:srcRect/>
          <a:stretch>
            <a:fillRect/>
          </a:stretch>
        </p:blipFill>
        <p:spPr bwMode="auto">
          <a:xfrm>
            <a:off x="4214813" y="3275013"/>
            <a:ext cx="623887" cy="1187450"/>
          </a:xfrm>
          <a:prstGeom prst="rect">
            <a:avLst/>
          </a:prstGeom>
          <a:noFill/>
          <a:ln w="9525">
            <a:noFill/>
            <a:miter lim="800000"/>
            <a:headEnd/>
            <a:tailEnd/>
          </a:ln>
        </p:spPr>
      </p:pic>
      <p:pic>
        <p:nvPicPr>
          <p:cNvPr id="53" name="内容占位符 11" descr="图片1.png"/>
          <p:cNvPicPr>
            <a:picLocks noChangeAspect="1"/>
          </p:cNvPicPr>
          <p:nvPr/>
        </p:nvPicPr>
        <p:blipFill>
          <a:blip r:embed="rId5"/>
          <a:srcRect/>
          <a:stretch>
            <a:fillRect/>
          </a:stretch>
        </p:blipFill>
        <p:spPr bwMode="auto">
          <a:xfrm>
            <a:off x="4019550" y="3373438"/>
            <a:ext cx="623888" cy="1187450"/>
          </a:xfrm>
          <a:prstGeom prst="rect">
            <a:avLst/>
          </a:prstGeom>
          <a:noFill/>
          <a:ln w="9525">
            <a:noFill/>
            <a:miter lim="800000"/>
            <a:headEnd/>
            <a:tailEnd/>
          </a:ln>
        </p:spPr>
      </p:pic>
      <p:pic>
        <p:nvPicPr>
          <p:cNvPr id="54" name="Picture 3"/>
          <p:cNvPicPr>
            <a:picLocks noChangeAspect="1" noChangeArrowheads="1"/>
          </p:cNvPicPr>
          <p:nvPr/>
        </p:nvPicPr>
        <p:blipFill>
          <a:blip r:embed="rId3" cstate="print"/>
          <a:srcRect/>
          <a:stretch>
            <a:fillRect/>
          </a:stretch>
        </p:blipFill>
        <p:spPr bwMode="auto">
          <a:xfrm>
            <a:off x="1643042" y="4251851"/>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5" name="组合 119"/>
          <p:cNvGrpSpPr>
            <a:grpSpLocks/>
          </p:cNvGrpSpPr>
          <p:nvPr/>
        </p:nvGrpSpPr>
        <p:grpSpPr bwMode="auto">
          <a:xfrm rot="158689">
            <a:off x="1676400" y="3730625"/>
            <a:ext cx="1214438" cy="1500188"/>
            <a:chOff x="5672372" y="3357562"/>
            <a:chExt cx="1295400" cy="1500199"/>
          </a:xfrm>
        </p:grpSpPr>
        <p:pic>
          <p:nvPicPr>
            <p:cNvPr id="56" name="Picture 14" descr="cube-HYPERVISORtransp"/>
            <p:cNvPicPr>
              <a:picLocks noChangeAspect="1" noChangeArrowheads="1"/>
            </p:cNvPicPr>
            <p:nvPr/>
          </p:nvPicPr>
          <p:blipFill>
            <a:blip r:embed="rId7"/>
            <a:srcRect/>
            <a:stretch>
              <a:fillRect/>
            </a:stretch>
          </p:blipFill>
          <p:spPr bwMode="auto">
            <a:xfrm rot="-158689">
              <a:off x="5600726" y="3581067"/>
              <a:ext cx="1430527" cy="1048520"/>
            </a:xfrm>
            <a:prstGeom prst="rect">
              <a:avLst/>
            </a:prstGeom>
            <a:noFill/>
            <a:ln w="9525">
              <a:noFill/>
              <a:miter lim="800000"/>
              <a:headEnd/>
              <a:tailEnd/>
            </a:ln>
          </p:spPr>
        </p:pic>
        <p:sp>
          <p:nvSpPr>
            <p:cNvPr id="57" name="矩形 56"/>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a:lnSpc>
                  <a:spcPct val="80000"/>
                </a:lnSpc>
                <a:defRPr/>
              </a:pPr>
              <a:r>
                <a:rPr kumimoji="1" lang="en-US" altLang="zh-CN" sz="1000" dirty="0">
                  <a:solidFill>
                    <a:srgbClr val="00B0F0"/>
                  </a:solidFill>
                  <a:latin typeface="+mn-lt"/>
                  <a:ea typeface="宋体" charset="-122"/>
                </a:rPr>
                <a:t>Hypervisor</a:t>
              </a:r>
              <a:endParaRPr kumimoji="1" lang="zh-CN" altLang="en-US" sz="1000" dirty="0">
                <a:solidFill>
                  <a:srgbClr val="00B0F0"/>
                </a:solidFill>
                <a:latin typeface="+mn-lt"/>
                <a:ea typeface="宋体" charset="-122"/>
              </a:endParaRPr>
            </a:p>
          </p:txBody>
        </p:sp>
      </p:grpSp>
      <p:pic>
        <p:nvPicPr>
          <p:cNvPr id="58" name="内容占位符 11" descr="图片1.png"/>
          <p:cNvPicPr>
            <a:picLocks noChangeAspect="1"/>
          </p:cNvPicPr>
          <p:nvPr/>
        </p:nvPicPr>
        <p:blipFill>
          <a:blip r:embed="rId5"/>
          <a:srcRect/>
          <a:stretch>
            <a:fillRect/>
          </a:stretch>
        </p:blipFill>
        <p:spPr bwMode="auto">
          <a:xfrm>
            <a:off x="1947863" y="3302000"/>
            <a:ext cx="623887" cy="1187450"/>
          </a:xfrm>
          <a:prstGeom prst="rect">
            <a:avLst/>
          </a:prstGeom>
          <a:noFill/>
          <a:ln w="9525">
            <a:noFill/>
            <a:miter lim="800000"/>
            <a:headEnd/>
            <a:tailEnd/>
          </a:ln>
        </p:spPr>
      </p:pic>
      <p:pic>
        <p:nvPicPr>
          <p:cNvPr id="59" name="内容占位符 11" descr="图片1.png"/>
          <p:cNvPicPr>
            <a:picLocks noChangeAspect="1"/>
          </p:cNvPicPr>
          <p:nvPr/>
        </p:nvPicPr>
        <p:blipFill>
          <a:blip r:embed="rId5"/>
          <a:srcRect/>
          <a:stretch>
            <a:fillRect/>
          </a:stretch>
        </p:blipFill>
        <p:spPr bwMode="auto">
          <a:xfrm>
            <a:off x="1733550" y="3417888"/>
            <a:ext cx="623888" cy="1187450"/>
          </a:xfrm>
          <a:prstGeom prst="rect">
            <a:avLst/>
          </a:prstGeom>
          <a:noFill/>
          <a:ln w="9525">
            <a:noFill/>
            <a:miter lim="800000"/>
            <a:headEnd/>
            <a:tailEnd/>
          </a:ln>
        </p:spPr>
      </p:pic>
      <p:pic>
        <p:nvPicPr>
          <p:cNvPr id="60" name="Picture 6" descr="http://www.zzsky.cn/pic/images2/200741472228875.gif"/>
          <p:cNvPicPr>
            <a:picLocks noChangeAspect="1" noChangeArrowheads="1" noCrop="1"/>
          </p:cNvPicPr>
          <p:nvPr/>
        </p:nvPicPr>
        <p:blipFill>
          <a:blip r:embed="rId8"/>
          <a:srcRect/>
          <a:stretch>
            <a:fillRect/>
          </a:stretch>
        </p:blipFill>
        <p:spPr bwMode="auto">
          <a:xfrm>
            <a:off x="500063" y="2730500"/>
            <a:ext cx="857250" cy="830263"/>
          </a:xfrm>
          <a:prstGeom prst="rect">
            <a:avLst/>
          </a:prstGeom>
          <a:noFill/>
          <a:ln w="9525">
            <a:noFill/>
            <a:miter lim="800000"/>
            <a:headEnd/>
            <a:tailEnd/>
          </a:ln>
        </p:spPr>
      </p:pic>
      <p:pic>
        <p:nvPicPr>
          <p:cNvPr id="61" name="Picture 11"/>
          <p:cNvPicPr>
            <a:picLocks noChangeAspect="1" noChangeArrowheads="1"/>
          </p:cNvPicPr>
          <p:nvPr/>
        </p:nvPicPr>
        <p:blipFill>
          <a:blip r:embed="rId9"/>
          <a:srcRect/>
          <a:stretch>
            <a:fillRect/>
          </a:stretch>
        </p:blipFill>
        <p:spPr bwMode="auto">
          <a:xfrm>
            <a:off x="428625" y="2774950"/>
            <a:ext cx="930275" cy="785813"/>
          </a:xfrm>
          <a:prstGeom prst="rect">
            <a:avLst/>
          </a:prstGeom>
          <a:noFill/>
          <a:ln w="9525">
            <a:noFill/>
            <a:miter lim="800000"/>
            <a:headEnd/>
            <a:tailEnd/>
          </a:ln>
        </p:spPr>
      </p:pic>
      <p:sp>
        <p:nvSpPr>
          <p:cNvPr id="62" name="圆角矩形 61"/>
          <p:cNvSpPr>
            <a:spLocks noChangeArrowheads="1"/>
          </p:cNvSpPr>
          <p:nvPr/>
        </p:nvSpPr>
        <p:spPr bwMode="auto">
          <a:xfrm>
            <a:off x="1643063" y="4632325"/>
            <a:ext cx="1357312" cy="1428750"/>
          </a:xfrm>
          <a:prstGeom prst="roundRect">
            <a:avLst>
              <a:gd name="adj" fmla="val 16667"/>
            </a:avLst>
          </a:prstGeom>
          <a:solidFill>
            <a:srgbClr val="CC66FF"/>
          </a:solidFill>
          <a:ln w="9525" algn="ctr">
            <a:noFill/>
            <a:round/>
            <a:headEnd/>
            <a:tailEnd/>
          </a:ln>
        </p:spPr>
        <p:txBody>
          <a:bodyPr wrap="none" lIns="90000" tIns="46800" rIns="90000" bIns="46800" anchor="ctr"/>
          <a:lstStyle/>
          <a:p>
            <a:pPr>
              <a:lnSpc>
                <a:spcPct val="80000"/>
              </a:lnSpc>
            </a:pPr>
            <a:r>
              <a:rPr kumimoji="1" lang="en-US" altLang="zh-CN" sz="1800" dirty="0">
                <a:latin typeface="Times New Roman" pitchFamily="18" charset="0"/>
              </a:rPr>
              <a:t>Sleep to </a:t>
            </a:r>
          </a:p>
          <a:p>
            <a:pPr>
              <a:lnSpc>
                <a:spcPct val="80000"/>
              </a:lnSpc>
            </a:pPr>
            <a:r>
              <a:rPr kumimoji="1" lang="en-US" altLang="zh-CN" sz="1800" dirty="0">
                <a:latin typeface="Times New Roman" pitchFamily="18" charset="0"/>
              </a:rPr>
              <a:t>save energy</a:t>
            </a:r>
            <a:endParaRPr kumimoji="1" lang="zh-CN" altLang="en-US" sz="1800" dirty="0">
              <a:latin typeface="Times New Roman" pitchFamily="18" charset="0"/>
            </a:endParaRPr>
          </a:p>
        </p:txBody>
      </p:sp>
      <p:sp>
        <p:nvSpPr>
          <p:cNvPr id="63" name="TextBox 62"/>
          <p:cNvSpPr txBox="1">
            <a:spLocks noChangeArrowheads="1"/>
          </p:cNvSpPr>
          <p:nvPr/>
        </p:nvSpPr>
        <p:spPr bwMode="auto">
          <a:xfrm>
            <a:off x="428625" y="1143000"/>
            <a:ext cx="5598007" cy="1274195"/>
          </a:xfrm>
          <a:prstGeom prst="rect">
            <a:avLst/>
          </a:prstGeom>
          <a:noFill/>
          <a:ln w="9525">
            <a:noFill/>
            <a:miter lim="800000"/>
            <a:headEnd/>
            <a:tailEnd/>
          </a:ln>
        </p:spPr>
        <p:txBody>
          <a:bodyPr wrap="none">
            <a:spAutoFit/>
          </a:bodyPr>
          <a:lstStyle/>
          <a:p>
            <a:pPr>
              <a:lnSpc>
                <a:spcPct val="150000"/>
              </a:lnSpc>
              <a:buFont typeface="Wingdings" pitchFamily="2" charset="2"/>
              <a:buChar char="Ø"/>
            </a:pPr>
            <a:r>
              <a:rPr lang="en-US" altLang="zh-CN" sz="2400" dirty="0">
                <a:solidFill>
                  <a:schemeClr val="tx1"/>
                </a:solidFill>
              </a:rPr>
              <a:t>Day time: Performance is important</a:t>
            </a:r>
            <a:r>
              <a:rPr lang="zh-CN" altLang="en-US" sz="2400" dirty="0">
                <a:solidFill>
                  <a:schemeClr val="tx1"/>
                </a:solidFill>
              </a:rPr>
              <a:t>！</a:t>
            </a:r>
            <a:r>
              <a:rPr lang="en-US" altLang="zh-CN" sz="2400" dirty="0"/>
              <a:t>!</a:t>
            </a:r>
          </a:p>
          <a:p>
            <a:pPr>
              <a:lnSpc>
                <a:spcPct val="150000"/>
              </a:lnSpc>
              <a:buFont typeface="Wingdings" pitchFamily="2" charset="2"/>
              <a:buChar char="Ø"/>
            </a:pPr>
            <a:r>
              <a:rPr lang="en-US" altLang="zh-CN" sz="2400" dirty="0">
                <a:solidFill>
                  <a:srgbClr val="00B050"/>
                </a:solidFill>
              </a:rPr>
              <a:t>Night time: Energy is important</a:t>
            </a:r>
            <a:r>
              <a:rPr lang="zh-CN" altLang="en-US" sz="2400" dirty="0">
                <a:solidFill>
                  <a:srgbClr val="00B050"/>
                </a:solidFill>
              </a:rPr>
              <a:t>！</a:t>
            </a:r>
          </a:p>
        </p:txBody>
      </p:sp>
      <p:sp>
        <p:nvSpPr>
          <p:cNvPr id="34" name="Rectangle 2">
            <a:extLst>
              <a:ext uri="{FF2B5EF4-FFF2-40B4-BE49-F238E27FC236}">
                <a16:creationId xmlns:a16="http://schemas.microsoft.com/office/drawing/2014/main" id="{398D9F25-47F6-E845-8BF0-8BFFA1EC0BF7}"/>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3" presetClass="entr" presetSubtype="10" fill="hold" nodeType="withEffect">
                                  <p:stCondLst>
                                    <p:cond delay="0"/>
                                  </p:stCondLst>
                                  <p:childTnLst>
                                    <p:set>
                                      <p:cBhvr>
                                        <p:cTn id="12" dur="1" fill="hold">
                                          <p:stCondLst>
                                            <p:cond delay="0"/>
                                          </p:stCondLst>
                                        </p:cTn>
                                        <p:tgtEl>
                                          <p:spTgt spid="63">
                                            <p:txEl>
                                              <p:pRg st="0" end="0"/>
                                            </p:txEl>
                                          </p:spTgt>
                                        </p:tgtEl>
                                        <p:attrNameLst>
                                          <p:attrName>style.visibility</p:attrName>
                                        </p:attrNameLst>
                                      </p:cBhvr>
                                      <p:to>
                                        <p:strVal val="visible"/>
                                      </p:to>
                                    </p:set>
                                    <p:animEffect transition="in" filter="blinds(horizontal)">
                                      <p:cBhvr>
                                        <p:cTn id="13" dur="500"/>
                                        <p:tgtEl>
                                          <p:spTgt spid="6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35"/>
                                        </p:tgtEl>
                                      </p:cBhvr>
                                    </p:animEffect>
                                    <p:set>
                                      <p:cBhvr>
                                        <p:cTn id="21" dur="1" fill="hold">
                                          <p:stCondLst>
                                            <p:cond delay="499"/>
                                          </p:stCondLst>
                                        </p:cTn>
                                        <p:tgtEl>
                                          <p:spTgt spid="3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blinds(horizontal)">
                                      <p:cBhvr>
                                        <p:cTn id="26" dur="500"/>
                                        <p:tgtEl>
                                          <p:spTgt spid="6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linds(horizontal)">
                                      <p:cBhvr>
                                        <p:cTn id="29" dur="500"/>
                                        <p:tgtEl>
                                          <p:spTgt spid="33"/>
                                        </p:tgtEl>
                                      </p:cBhvr>
                                    </p:animEffect>
                                  </p:childTnLst>
                                </p:cTn>
                              </p:par>
                              <p:par>
                                <p:cTn id="30" presetID="3" presetClass="entr" presetSubtype="10" fill="hold" nodeType="withEffect">
                                  <p:stCondLst>
                                    <p:cond delay="0"/>
                                  </p:stCondLst>
                                  <p:childTnLst>
                                    <p:set>
                                      <p:cBhvr>
                                        <p:cTn id="31" dur="1" fill="hold">
                                          <p:stCondLst>
                                            <p:cond delay="0"/>
                                          </p:stCondLst>
                                        </p:cTn>
                                        <p:tgtEl>
                                          <p:spTgt spid="63">
                                            <p:txEl>
                                              <p:pRg st="1" end="1"/>
                                            </p:txEl>
                                          </p:spTgt>
                                        </p:tgtEl>
                                        <p:attrNameLst>
                                          <p:attrName>style.visibility</p:attrName>
                                        </p:attrNameLst>
                                      </p:cBhvr>
                                      <p:to>
                                        <p:strVal val="visible"/>
                                      </p:to>
                                    </p:set>
                                    <p:animEffect transition="in" filter="blinds(horizontal)">
                                      <p:cBhvr>
                                        <p:cTn id="32" dur="500"/>
                                        <p:tgtEl>
                                          <p:spTgt spid="6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1.38889E-6 -2.59259E-6 L 0.20573 0.02477 " pathEditMode="relative" rAng="0" ptsTypes="AA">
                                      <p:cBhvr>
                                        <p:cTn id="36" dur="2000" fill="hold"/>
                                        <p:tgtEl>
                                          <p:spTgt spid="58"/>
                                        </p:tgtEl>
                                        <p:attrNameLst>
                                          <p:attrName>ppt_x</p:attrName>
                                          <p:attrName>ppt_y</p:attrName>
                                        </p:attrNameLst>
                                      </p:cBhvr>
                                      <p:rCtr x="10300" y="1200"/>
                                    </p:animMotion>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1.11111E-6 -7.40741E-7 L 0.48108 0.01829 " pathEditMode="relative" rAng="0" ptsTypes="AA">
                                      <p:cBhvr>
                                        <p:cTn id="40" dur="2000" fill="hold"/>
                                        <p:tgtEl>
                                          <p:spTgt spid="59"/>
                                        </p:tgtEl>
                                        <p:attrNameLst>
                                          <p:attrName>ppt_x</p:attrName>
                                          <p:attrName>ppt_y</p:attrName>
                                        </p:attrNameLst>
                                      </p:cBhvr>
                                      <p:rCtr x="24000" y="900"/>
                                    </p:animMotion>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blinds(horizontal)">
                                      <p:cBhvr>
                                        <p:cTn id="4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5" grpId="1" animBg="1"/>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ChangeArrowheads="1"/>
          </p:cNvSpPr>
          <p:nvPr>
            <p:ph type="title" idx="4294967295"/>
          </p:nvPr>
        </p:nvSpPr>
        <p:spPr>
          <a:xfrm>
            <a:off x="198438" y="406400"/>
            <a:ext cx="8031162" cy="549275"/>
          </a:xfrm>
        </p:spPr>
        <p:txBody>
          <a:bodyPr lIns="45720" rIns="45720">
            <a:spAutoFit/>
          </a:bodyPr>
          <a:lstStyle/>
          <a:p>
            <a:r>
              <a:rPr lang="zh-CN" altLang="en-US"/>
              <a:t>数据中心整合案例</a:t>
            </a:r>
          </a:p>
        </p:txBody>
      </p:sp>
      <p:sp>
        <p:nvSpPr>
          <p:cNvPr id="19459" name="AutoShape 2"/>
          <p:cNvSpPr>
            <a:spLocks noChangeArrowheads="1"/>
          </p:cNvSpPr>
          <p:nvPr/>
        </p:nvSpPr>
        <p:spPr bwMode="auto">
          <a:xfrm>
            <a:off x="336550" y="1284288"/>
            <a:ext cx="5594350" cy="4451350"/>
          </a:xfrm>
          <a:prstGeom prst="roundRect">
            <a:avLst>
              <a:gd name="adj" fmla="val 4292"/>
            </a:avLst>
          </a:prstGeom>
          <a:solidFill>
            <a:srgbClr val="F8F8F8"/>
          </a:solidFill>
          <a:ln w="9525">
            <a:solidFill>
              <a:schemeClr val="accent1"/>
            </a:solidFill>
            <a:round/>
            <a:headEnd/>
            <a:tailEnd/>
          </a:ln>
        </p:spPr>
        <p:txBody>
          <a:bodyPr wrap="none" anchor="ctr"/>
          <a:lstStyle/>
          <a:p>
            <a:pPr algn="ctr" eaLnBrk="1" hangingPunct="1">
              <a:lnSpc>
                <a:spcPct val="87000"/>
              </a:lnSpc>
              <a:spcBef>
                <a:spcPct val="0"/>
              </a:spcBef>
              <a:buFontTx/>
              <a:buNone/>
            </a:pPr>
            <a:endParaRPr lang="zh-CN" altLang="zh-CN" sz="3600" b="1">
              <a:ea typeface="黑体" pitchFamily="49" charset="-122"/>
              <a:cs typeface="Arial Unicode MS" pitchFamily="34" charset="-122"/>
            </a:endParaRPr>
          </a:p>
        </p:txBody>
      </p:sp>
      <p:sp>
        <p:nvSpPr>
          <p:cNvPr id="49" name="AutoShape 3"/>
          <p:cNvSpPr>
            <a:spLocks noChangeArrowheads="1"/>
          </p:cNvSpPr>
          <p:nvPr/>
        </p:nvSpPr>
        <p:spPr bwMode="auto">
          <a:xfrm>
            <a:off x="3017838" y="4724400"/>
            <a:ext cx="1217612" cy="514350"/>
          </a:xfrm>
          <a:prstGeom prst="rightArrow">
            <a:avLst>
              <a:gd name="adj1" fmla="val 57944"/>
              <a:gd name="adj2" fmla="val 70525"/>
            </a:avLst>
          </a:prstGeom>
          <a:gradFill rotWithShape="1">
            <a:gsLst>
              <a:gs pos="0">
                <a:schemeClr val="bg1"/>
              </a:gs>
              <a:gs pos="100000">
                <a:schemeClr val="folHlink"/>
              </a:gs>
            </a:gsLst>
            <a:lin ang="0" scaled="1"/>
          </a:gradFill>
          <a:ln w="9525">
            <a:noFill/>
            <a:miter lim="800000"/>
            <a:headEnd/>
            <a:tailEnd/>
          </a:ln>
          <a:effectLst>
            <a:outerShdw dist="35921" dir="2700000" algn="ctr" rotWithShape="0">
              <a:schemeClr val="bg2">
                <a:alpha val="50000"/>
              </a:schemeClr>
            </a:outerShdw>
          </a:effectLst>
        </p:spPr>
        <p:txBody>
          <a:bodyPr anchor="ctr">
            <a:spAutoFit/>
          </a:bodyPr>
          <a:lstStyle/>
          <a:p>
            <a:pPr algn="ctr" eaLnBrk="1" hangingPunct="1">
              <a:lnSpc>
                <a:spcPct val="87000"/>
              </a:lnSpc>
              <a:spcBef>
                <a:spcPct val="0"/>
              </a:spcBef>
              <a:buFontTx/>
              <a:buNone/>
              <a:defRPr/>
            </a:pPr>
            <a:endParaRPr lang="zh-CN" altLang="en-US" sz="3600" b="1">
              <a:latin typeface="Arial" pitchFamily="34" charset="0"/>
              <a:ea typeface="黑体" pitchFamily="2" charset="-122"/>
              <a:cs typeface="Arial Unicode MS" pitchFamily="34" charset="-122"/>
            </a:endParaRPr>
          </a:p>
        </p:txBody>
      </p:sp>
      <p:graphicFrame>
        <p:nvGraphicFramePr>
          <p:cNvPr id="50" name="Group 4"/>
          <p:cNvGraphicFramePr>
            <a:graphicFrameLocks noGrp="1"/>
          </p:cNvGraphicFramePr>
          <p:nvPr/>
        </p:nvGraphicFramePr>
        <p:xfrm>
          <a:off x="392113" y="1789113"/>
          <a:ext cx="5445125" cy="2374902"/>
        </p:xfrm>
        <a:graphic>
          <a:graphicData uri="http://schemas.openxmlformats.org/drawingml/2006/table">
            <a:tbl>
              <a:tblPr/>
              <a:tblGrid>
                <a:gridCol w="966787">
                  <a:extLst>
                    <a:ext uri="{9D8B030D-6E8A-4147-A177-3AD203B41FA5}">
                      <a16:colId xmlns:a16="http://schemas.microsoft.com/office/drawing/2014/main" val="20000"/>
                    </a:ext>
                  </a:extLst>
                </a:gridCol>
                <a:gridCol w="1892300">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2119313">
                  <a:extLst>
                    <a:ext uri="{9D8B030D-6E8A-4147-A177-3AD203B41FA5}">
                      <a16:colId xmlns:a16="http://schemas.microsoft.com/office/drawing/2014/main" val="20003"/>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endParaRPr kumimoji="0" lang="zh-CN" altLang="zh-CN" sz="1400" b="0" i="0" u="none" strike="noStrike" cap="none" normalizeH="0" baseline="0">
                        <a:ln>
                          <a:noFill/>
                        </a:ln>
                        <a:solidFill>
                          <a:schemeClr val="tx1"/>
                        </a:solidFill>
                        <a:effectLst/>
                        <a:latin typeface="Arial" pitchFamily="34" charset="0"/>
                        <a:ea typeface="黑体" pitchFamily="49" charset="-122"/>
                        <a:cs typeface="Arial" pitchFamily="34" charset="0"/>
                      </a:endParaRP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整合之前</a:t>
                      </a: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tx1"/>
                        </a:solidFill>
                        <a:effectLst/>
                        <a:latin typeface="Arial" pitchFamily="34" charset="0"/>
                        <a:ea typeface="黑体" pitchFamily="49" charset="-122"/>
                        <a:cs typeface="Arial" pitchFamily="34" charset="0"/>
                      </a:endParaRP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整合之后</a:t>
                      </a: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服务器</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1,000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台</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80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台</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存储</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270 TB DAS</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pl-PL"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140 TB SAN </a:t>
                      </a:r>
                      <a:r>
                        <a:rPr kumimoji="0" lang="zh-CN" altLang="pl-PL" sz="1400" b="0" i="0" u="none" strike="noStrike" cap="none" normalizeH="0" baseline="0">
                          <a:ln>
                            <a:noFill/>
                          </a:ln>
                          <a:solidFill>
                            <a:schemeClr val="accent1"/>
                          </a:solidFill>
                          <a:effectLst/>
                          <a:latin typeface="Arial" pitchFamily="34" charset="0"/>
                          <a:ea typeface="黑体" pitchFamily="49" charset="-122"/>
                          <a:cs typeface="Arial" pitchFamily="34" charset="0"/>
                        </a:rPr>
                        <a:t>和 </a:t>
                      </a:r>
                      <a:r>
                        <a:rPr kumimoji="0" lang="pl-PL"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NAS</a:t>
                      </a:r>
                      <a:endPar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网络</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3,000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个电缆</a:t>
                      </a: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端口</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300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个电缆</a:t>
                      </a: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端口</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3438">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设备</a:t>
                      </a: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200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个服务器机架</a:t>
                      </a:r>
                    </a:p>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400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个电源开关</a:t>
                      </a: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10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个服务器机架</a:t>
                      </a:r>
                    </a:p>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20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个电源开关</a:t>
                      </a: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486" name="Text Box 45"/>
          <p:cNvSpPr txBox="1">
            <a:spLocks noChangeArrowheads="1"/>
          </p:cNvSpPr>
          <p:nvPr/>
        </p:nvSpPr>
        <p:spPr bwMode="auto">
          <a:xfrm>
            <a:off x="484188" y="1387475"/>
            <a:ext cx="5353050" cy="333375"/>
          </a:xfrm>
          <a:prstGeom prst="rect">
            <a:avLst/>
          </a:prstGeom>
          <a:noFill/>
          <a:ln w="9525">
            <a:noFill/>
            <a:miter lim="800000"/>
            <a:headEnd/>
            <a:tailEnd/>
          </a:ln>
        </p:spPr>
        <p:txBody>
          <a:bodyPr>
            <a:spAutoFit/>
          </a:bodyPr>
          <a:lstStyle/>
          <a:p>
            <a:pPr algn="ctr" eaLnBrk="1" hangingPunct="1">
              <a:lnSpc>
                <a:spcPct val="87000"/>
              </a:lnSpc>
              <a:spcBef>
                <a:spcPct val="50000"/>
              </a:spcBef>
              <a:buFontTx/>
              <a:buNone/>
            </a:pPr>
            <a:r>
              <a:rPr lang="zh-CN" altLang="en-US" sz="1800" b="1">
                <a:solidFill>
                  <a:schemeClr val="tx1"/>
                </a:solidFill>
                <a:ea typeface="黑体" pitchFamily="49" charset="-122"/>
                <a:cs typeface="Arial Unicode MS" pitchFamily="34" charset="-122"/>
              </a:rPr>
              <a:t>客户示例：领先的北美公共设施公司</a:t>
            </a:r>
          </a:p>
        </p:txBody>
      </p:sp>
      <p:sp>
        <p:nvSpPr>
          <p:cNvPr id="19487" name="AutoShape 46"/>
          <p:cNvSpPr>
            <a:spLocks noChangeArrowheads="1"/>
          </p:cNvSpPr>
          <p:nvPr/>
        </p:nvSpPr>
        <p:spPr bwMode="auto">
          <a:xfrm>
            <a:off x="6172200" y="1296988"/>
            <a:ext cx="2614613" cy="4437062"/>
          </a:xfrm>
          <a:prstGeom prst="roundRect">
            <a:avLst>
              <a:gd name="adj" fmla="val 4292"/>
            </a:avLst>
          </a:prstGeom>
          <a:solidFill>
            <a:srgbClr val="F8F8F8"/>
          </a:solidFill>
          <a:ln w="9525">
            <a:solidFill>
              <a:schemeClr val="accent1"/>
            </a:solidFill>
            <a:round/>
            <a:headEnd/>
            <a:tailEnd/>
          </a:ln>
        </p:spPr>
        <p:txBody>
          <a:bodyPr wrap="none" anchor="ctr"/>
          <a:lstStyle/>
          <a:p>
            <a:pPr algn="ctr" eaLnBrk="1" hangingPunct="1">
              <a:lnSpc>
                <a:spcPct val="87000"/>
              </a:lnSpc>
              <a:spcBef>
                <a:spcPct val="0"/>
              </a:spcBef>
              <a:buFontTx/>
              <a:buNone/>
            </a:pPr>
            <a:endParaRPr lang="zh-CN" altLang="zh-CN" sz="3600" b="1">
              <a:ea typeface="黑体" pitchFamily="49" charset="-122"/>
              <a:cs typeface="Arial Unicode MS" pitchFamily="34" charset="-122"/>
            </a:endParaRPr>
          </a:p>
        </p:txBody>
      </p:sp>
      <p:sp>
        <p:nvSpPr>
          <p:cNvPr id="19488" name="Text Box 47"/>
          <p:cNvSpPr txBox="1">
            <a:spLocks noChangeArrowheads="1"/>
          </p:cNvSpPr>
          <p:nvPr/>
        </p:nvSpPr>
        <p:spPr bwMode="auto">
          <a:xfrm>
            <a:off x="6094413" y="1387475"/>
            <a:ext cx="2724150" cy="336550"/>
          </a:xfrm>
          <a:prstGeom prst="rect">
            <a:avLst/>
          </a:prstGeom>
          <a:noFill/>
          <a:ln w="9525">
            <a:noFill/>
            <a:miter lim="800000"/>
            <a:headEnd/>
            <a:tailEnd/>
          </a:ln>
        </p:spPr>
        <p:txBody>
          <a:bodyPr>
            <a:spAutoFit/>
          </a:bodyPr>
          <a:lstStyle/>
          <a:p>
            <a:pPr algn="ctr" eaLnBrk="1" hangingPunct="1">
              <a:lnSpc>
                <a:spcPct val="87000"/>
              </a:lnSpc>
              <a:spcBef>
                <a:spcPct val="50000"/>
              </a:spcBef>
              <a:buFontTx/>
              <a:buNone/>
            </a:pPr>
            <a:r>
              <a:rPr lang="en-US" altLang="zh-CN" sz="1800" b="1">
                <a:solidFill>
                  <a:schemeClr val="tx1"/>
                </a:solidFill>
                <a:ea typeface="黑体" pitchFamily="49" charset="-122"/>
                <a:cs typeface="Arial Unicode MS" pitchFamily="34" charset="-122"/>
              </a:rPr>
              <a:t>VMware </a:t>
            </a:r>
            <a:r>
              <a:rPr lang="zh-CN" altLang="en-US" sz="1800" b="1">
                <a:solidFill>
                  <a:schemeClr val="tx1"/>
                </a:solidFill>
                <a:ea typeface="黑体" pitchFamily="49" charset="-122"/>
                <a:cs typeface="Arial Unicode MS" pitchFamily="34" charset="-122"/>
              </a:rPr>
              <a:t>对其产生的影响</a:t>
            </a:r>
          </a:p>
        </p:txBody>
      </p:sp>
      <p:sp>
        <p:nvSpPr>
          <p:cNvPr id="19489" name="Text Box 48"/>
          <p:cNvSpPr txBox="1">
            <a:spLocks noChangeArrowheads="1"/>
          </p:cNvSpPr>
          <p:nvPr/>
        </p:nvSpPr>
        <p:spPr bwMode="auto">
          <a:xfrm>
            <a:off x="6194425" y="1816100"/>
            <a:ext cx="2593975" cy="2908300"/>
          </a:xfrm>
          <a:prstGeom prst="rect">
            <a:avLst/>
          </a:prstGeom>
          <a:noFill/>
          <a:ln w="9525" algn="ctr">
            <a:noFill/>
            <a:miter lim="800000"/>
            <a:headEnd/>
            <a:tailEnd/>
          </a:ln>
        </p:spPr>
        <p:txBody>
          <a:bodyPr>
            <a:spAutoFit/>
          </a:bodyPr>
          <a:lstStyle/>
          <a:p>
            <a:pPr eaLnBrk="1" hangingPunct="1">
              <a:lnSpc>
                <a:spcPct val="87000"/>
              </a:lnSpc>
              <a:spcBef>
                <a:spcPct val="50000"/>
              </a:spcBef>
            </a:pPr>
            <a:r>
              <a:rPr lang="zh-CN" altLang="en-US" sz="1400" b="1">
                <a:solidFill>
                  <a:schemeClr val="accent1"/>
                </a:solidFill>
                <a:ea typeface="黑体" pitchFamily="49" charset="-122"/>
                <a:cs typeface="Arial Unicode MS" pitchFamily="34" charset="-122"/>
              </a:rPr>
              <a:t>硬件成本节省</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zh-CN" altLang="en-US" sz="1400">
                <a:solidFill>
                  <a:schemeClr val="tx1"/>
                </a:solidFill>
                <a:ea typeface="黑体" pitchFamily="49" charset="-122"/>
                <a:cs typeface="Arial Unicode MS" pitchFamily="34" charset="-122"/>
              </a:rPr>
              <a:t>数据中心空间、电力和制冷成本节省 </a:t>
            </a:r>
            <a:r>
              <a:rPr lang="en-US" altLang="zh-CN" sz="1400">
                <a:solidFill>
                  <a:schemeClr val="tx1"/>
                </a:solidFill>
                <a:ea typeface="黑体" pitchFamily="49" charset="-122"/>
                <a:cs typeface="Arial Unicode MS" pitchFamily="34" charset="-122"/>
              </a:rPr>
              <a:t>70-80%</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en-US" altLang="zh-CN" sz="1400">
                <a:solidFill>
                  <a:schemeClr val="tx1"/>
                </a:solidFill>
                <a:ea typeface="黑体" pitchFamily="49" charset="-122"/>
                <a:cs typeface="Arial Unicode MS" pitchFamily="34" charset="-122"/>
              </a:rPr>
              <a:t>2 </a:t>
            </a:r>
            <a:r>
              <a:rPr lang="zh-CN" altLang="en-US" sz="1400">
                <a:solidFill>
                  <a:schemeClr val="tx1"/>
                </a:solidFill>
                <a:ea typeface="黑体" pitchFamily="49" charset="-122"/>
                <a:cs typeface="Arial Unicode MS" pitchFamily="34" charset="-122"/>
              </a:rPr>
              <a:t>年节省 </a:t>
            </a:r>
            <a:r>
              <a:rPr lang="en-US" altLang="zh-CN" sz="1400">
                <a:solidFill>
                  <a:schemeClr val="tx1"/>
                </a:solidFill>
                <a:ea typeface="黑体" pitchFamily="49" charset="-122"/>
                <a:cs typeface="Arial Unicode MS" pitchFamily="34" charset="-122"/>
              </a:rPr>
              <a:t>800 </a:t>
            </a:r>
            <a:r>
              <a:rPr lang="zh-CN" altLang="en-US" sz="1400">
                <a:solidFill>
                  <a:schemeClr val="tx1"/>
                </a:solidFill>
                <a:ea typeface="黑体" pitchFamily="49" charset="-122"/>
                <a:cs typeface="Arial Unicode MS" pitchFamily="34" charset="-122"/>
              </a:rPr>
              <a:t>万美元</a:t>
            </a:r>
          </a:p>
          <a:p>
            <a:pPr eaLnBrk="1" hangingPunct="1">
              <a:lnSpc>
                <a:spcPct val="87000"/>
              </a:lnSpc>
              <a:spcBef>
                <a:spcPct val="50000"/>
              </a:spcBef>
            </a:pPr>
            <a:endParaRPr lang="zh-CN" altLang="en-US" sz="700" b="1">
              <a:ea typeface="黑体" pitchFamily="49" charset="-122"/>
              <a:cs typeface="Arial Unicode MS" pitchFamily="34" charset="-122"/>
            </a:endParaRPr>
          </a:p>
          <a:p>
            <a:pPr eaLnBrk="1" hangingPunct="1">
              <a:lnSpc>
                <a:spcPct val="87000"/>
              </a:lnSpc>
              <a:spcBef>
                <a:spcPct val="50000"/>
              </a:spcBef>
            </a:pPr>
            <a:r>
              <a:rPr lang="zh-CN" altLang="en-US" sz="1400" b="1">
                <a:solidFill>
                  <a:schemeClr val="accent1"/>
                </a:solidFill>
                <a:ea typeface="黑体" pitchFamily="49" charset="-122"/>
                <a:cs typeface="Arial Unicode MS" pitchFamily="34" charset="-122"/>
              </a:rPr>
              <a:t>运营效率</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zh-CN" altLang="en-US" sz="1400">
                <a:solidFill>
                  <a:schemeClr val="tx1"/>
                </a:solidFill>
                <a:ea typeface="黑体" pitchFamily="49" charset="-122"/>
                <a:cs typeface="Arial Unicode MS" pitchFamily="34" charset="-122"/>
              </a:rPr>
              <a:t>服务器重建和应用程序载入时间从 </a:t>
            </a:r>
            <a:r>
              <a:rPr lang="en-US" altLang="zh-CN" sz="1400">
                <a:solidFill>
                  <a:schemeClr val="tx1"/>
                </a:solidFill>
                <a:ea typeface="黑体" pitchFamily="49" charset="-122"/>
                <a:cs typeface="Arial Unicode MS" pitchFamily="34" charset="-122"/>
              </a:rPr>
              <a:t>20-40 </a:t>
            </a:r>
            <a:r>
              <a:rPr lang="zh-CN" altLang="en-US" sz="1400">
                <a:solidFill>
                  <a:schemeClr val="tx1"/>
                </a:solidFill>
                <a:ea typeface="黑体" pitchFamily="49" charset="-122"/>
                <a:cs typeface="Arial Unicode MS" pitchFamily="34" charset="-122"/>
              </a:rPr>
              <a:t>小时缩短到 </a:t>
            </a:r>
            <a:r>
              <a:rPr lang="en-US" altLang="zh-CN" sz="1400">
                <a:solidFill>
                  <a:schemeClr val="tx1"/>
                </a:solidFill>
                <a:ea typeface="黑体" pitchFamily="49" charset="-122"/>
                <a:cs typeface="Arial Unicode MS" pitchFamily="34" charset="-122"/>
              </a:rPr>
              <a:t>15-30 </a:t>
            </a:r>
            <a:r>
              <a:rPr lang="zh-CN" altLang="en-US" sz="1400">
                <a:solidFill>
                  <a:schemeClr val="tx1"/>
                </a:solidFill>
                <a:ea typeface="黑体" pitchFamily="49" charset="-122"/>
                <a:cs typeface="Arial Unicode MS" pitchFamily="34" charset="-122"/>
              </a:rPr>
              <a:t>分钟</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zh-CN" altLang="en-US" sz="1400">
                <a:solidFill>
                  <a:schemeClr val="tx1"/>
                </a:solidFill>
                <a:ea typeface="黑体" pitchFamily="49" charset="-122"/>
                <a:cs typeface="Arial Unicode MS" pitchFamily="34" charset="-122"/>
              </a:rPr>
              <a:t>每年节省 </a:t>
            </a:r>
            <a:r>
              <a:rPr lang="en-US" altLang="zh-CN" sz="1400">
                <a:solidFill>
                  <a:schemeClr val="tx1"/>
                </a:solidFill>
                <a:ea typeface="黑体" pitchFamily="49" charset="-122"/>
                <a:cs typeface="Arial Unicode MS" pitchFamily="34" charset="-122"/>
              </a:rPr>
              <a:t>10,000 </a:t>
            </a:r>
            <a:r>
              <a:rPr lang="zh-CN" altLang="en-US" sz="1400">
                <a:solidFill>
                  <a:schemeClr val="tx1"/>
                </a:solidFill>
                <a:ea typeface="黑体" pitchFamily="49" charset="-122"/>
                <a:cs typeface="Arial Unicode MS" pitchFamily="34" charset="-122"/>
              </a:rPr>
              <a:t>工时</a:t>
            </a:r>
          </a:p>
        </p:txBody>
      </p:sp>
      <p:grpSp>
        <p:nvGrpSpPr>
          <p:cNvPr id="19490" name="Group 50"/>
          <p:cNvGrpSpPr>
            <a:grpSpLocks/>
          </p:cNvGrpSpPr>
          <p:nvPr/>
        </p:nvGrpSpPr>
        <p:grpSpPr bwMode="auto">
          <a:xfrm>
            <a:off x="498475" y="4146550"/>
            <a:ext cx="2705100" cy="682625"/>
            <a:chOff x="314" y="2702"/>
            <a:chExt cx="1704" cy="430"/>
          </a:xfrm>
        </p:grpSpPr>
        <p:grpSp>
          <p:nvGrpSpPr>
            <p:cNvPr id="19516" name="Group 51"/>
            <p:cNvGrpSpPr>
              <a:grpSpLocks/>
            </p:cNvGrpSpPr>
            <p:nvPr/>
          </p:nvGrpSpPr>
          <p:grpSpPr bwMode="auto">
            <a:xfrm>
              <a:off x="314" y="2706"/>
              <a:ext cx="267" cy="432"/>
              <a:chOff x="732" y="1661"/>
              <a:chExt cx="528" cy="901"/>
            </a:xfrm>
          </p:grpSpPr>
          <p:pic>
            <p:nvPicPr>
              <p:cNvPr id="19541"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42" name="Picture 53"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43" name="Picture 54"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17" name="Group 55"/>
            <p:cNvGrpSpPr>
              <a:grpSpLocks/>
            </p:cNvGrpSpPr>
            <p:nvPr/>
          </p:nvGrpSpPr>
          <p:grpSpPr bwMode="auto">
            <a:xfrm>
              <a:off x="554" y="2706"/>
              <a:ext cx="267" cy="432"/>
              <a:chOff x="732" y="1661"/>
              <a:chExt cx="528" cy="901"/>
            </a:xfrm>
          </p:grpSpPr>
          <p:pic>
            <p:nvPicPr>
              <p:cNvPr id="19538"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9" name="Picture 57"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40" name="Picture 58"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18" name="Group 59"/>
            <p:cNvGrpSpPr>
              <a:grpSpLocks/>
            </p:cNvGrpSpPr>
            <p:nvPr/>
          </p:nvGrpSpPr>
          <p:grpSpPr bwMode="auto">
            <a:xfrm>
              <a:off x="793" y="2706"/>
              <a:ext cx="267" cy="432"/>
              <a:chOff x="732" y="1661"/>
              <a:chExt cx="528" cy="901"/>
            </a:xfrm>
          </p:grpSpPr>
          <p:pic>
            <p:nvPicPr>
              <p:cNvPr id="19535"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6" name="Picture 61"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37" name="Picture 62"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19" name="Group 63"/>
            <p:cNvGrpSpPr>
              <a:grpSpLocks/>
            </p:cNvGrpSpPr>
            <p:nvPr/>
          </p:nvGrpSpPr>
          <p:grpSpPr bwMode="auto">
            <a:xfrm>
              <a:off x="1033" y="2706"/>
              <a:ext cx="267" cy="432"/>
              <a:chOff x="732" y="1661"/>
              <a:chExt cx="528" cy="901"/>
            </a:xfrm>
          </p:grpSpPr>
          <p:pic>
            <p:nvPicPr>
              <p:cNvPr id="19532"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3" name="Picture 65"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34" name="Picture 66"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20" name="Group 67"/>
            <p:cNvGrpSpPr>
              <a:grpSpLocks/>
            </p:cNvGrpSpPr>
            <p:nvPr/>
          </p:nvGrpSpPr>
          <p:grpSpPr bwMode="auto">
            <a:xfrm>
              <a:off x="1272" y="2706"/>
              <a:ext cx="267" cy="432"/>
              <a:chOff x="732" y="1661"/>
              <a:chExt cx="528" cy="901"/>
            </a:xfrm>
          </p:grpSpPr>
          <p:pic>
            <p:nvPicPr>
              <p:cNvPr id="19529"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0" name="Picture 69"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31" name="Picture 70"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21" name="Group 71"/>
            <p:cNvGrpSpPr>
              <a:grpSpLocks/>
            </p:cNvGrpSpPr>
            <p:nvPr/>
          </p:nvGrpSpPr>
          <p:grpSpPr bwMode="auto">
            <a:xfrm>
              <a:off x="1512" y="2706"/>
              <a:ext cx="267" cy="432"/>
              <a:chOff x="732" y="1661"/>
              <a:chExt cx="528" cy="901"/>
            </a:xfrm>
          </p:grpSpPr>
          <p:pic>
            <p:nvPicPr>
              <p:cNvPr id="19526"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27" name="Picture 73"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28" name="Picture 74"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22" name="Group 75"/>
            <p:cNvGrpSpPr>
              <a:grpSpLocks/>
            </p:cNvGrpSpPr>
            <p:nvPr/>
          </p:nvGrpSpPr>
          <p:grpSpPr bwMode="auto">
            <a:xfrm>
              <a:off x="1751" y="2706"/>
              <a:ext cx="267" cy="432"/>
              <a:chOff x="732" y="1661"/>
              <a:chExt cx="528" cy="901"/>
            </a:xfrm>
          </p:grpSpPr>
          <p:pic>
            <p:nvPicPr>
              <p:cNvPr id="19523"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24" name="Picture 77"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25" name="Picture 78"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pic>
        <p:nvPicPr>
          <p:cNvPr id="19491" name="Picture 79" descr="Storage_icon_3"/>
          <p:cNvPicPr>
            <a:picLocks noChangeAspect="1" noChangeArrowheads="1"/>
          </p:cNvPicPr>
          <p:nvPr/>
        </p:nvPicPr>
        <p:blipFill>
          <a:blip r:embed="rId7">
            <a:clrChange>
              <a:clrFrom>
                <a:srgbClr val="A5A5A5"/>
              </a:clrFrom>
              <a:clrTo>
                <a:srgbClr val="A5A5A5">
                  <a:alpha val="0"/>
                </a:srgbClr>
              </a:clrTo>
            </a:clrChange>
          </a:blip>
          <a:srcRect/>
          <a:stretch>
            <a:fillRect/>
          </a:stretch>
        </p:blipFill>
        <p:spPr bwMode="auto">
          <a:xfrm>
            <a:off x="5064125" y="4706938"/>
            <a:ext cx="925513" cy="795337"/>
          </a:xfrm>
          <a:prstGeom prst="rect">
            <a:avLst/>
          </a:prstGeom>
          <a:noFill/>
          <a:ln w="9525">
            <a:noFill/>
            <a:miter lim="800000"/>
            <a:headEnd/>
            <a:tailEnd/>
          </a:ln>
        </p:spPr>
      </p:pic>
      <p:grpSp>
        <p:nvGrpSpPr>
          <p:cNvPr id="19492" name="Group 80"/>
          <p:cNvGrpSpPr>
            <a:grpSpLocks/>
          </p:cNvGrpSpPr>
          <p:nvPr/>
        </p:nvGrpSpPr>
        <p:grpSpPr bwMode="auto">
          <a:xfrm>
            <a:off x="614363" y="4845050"/>
            <a:ext cx="2324100" cy="914400"/>
            <a:chOff x="450" y="3007"/>
            <a:chExt cx="1464" cy="576"/>
          </a:xfrm>
        </p:grpSpPr>
        <p:pic>
          <p:nvPicPr>
            <p:cNvPr id="19503" name="Picture 81" descr="Network_icon"/>
            <p:cNvPicPr>
              <a:picLocks noChangeAspect="1" noChangeArrowheads="1"/>
            </p:cNvPicPr>
            <p:nvPr/>
          </p:nvPicPr>
          <p:blipFill>
            <a:blip r:embed="rId8"/>
            <a:srcRect/>
            <a:stretch>
              <a:fillRect/>
            </a:stretch>
          </p:blipFill>
          <p:spPr bwMode="auto">
            <a:xfrm>
              <a:off x="1284" y="3271"/>
              <a:ext cx="352" cy="312"/>
            </a:xfrm>
            <a:prstGeom prst="rect">
              <a:avLst/>
            </a:prstGeom>
            <a:noFill/>
            <a:ln w="9525">
              <a:noFill/>
              <a:miter lim="800000"/>
              <a:headEnd/>
              <a:tailEnd/>
            </a:ln>
          </p:spPr>
        </p:pic>
        <p:pic>
          <p:nvPicPr>
            <p:cNvPr id="19504" name="Picture 82" descr="Network_icon"/>
            <p:cNvPicPr>
              <a:picLocks noChangeAspect="1" noChangeArrowheads="1"/>
            </p:cNvPicPr>
            <p:nvPr/>
          </p:nvPicPr>
          <p:blipFill>
            <a:blip r:embed="rId8"/>
            <a:srcRect/>
            <a:stretch>
              <a:fillRect/>
            </a:stretch>
          </p:blipFill>
          <p:spPr bwMode="auto">
            <a:xfrm>
              <a:off x="450" y="3271"/>
              <a:ext cx="352" cy="312"/>
            </a:xfrm>
            <a:prstGeom prst="rect">
              <a:avLst/>
            </a:prstGeom>
            <a:noFill/>
            <a:ln w="9525">
              <a:noFill/>
              <a:miter lim="800000"/>
              <a:headEnd/>
              <a:tailEnd/>
            </a:ln>
          </p:spPr>
        </p:pic>
        <p:pic>
          <p:nvPicPr>
            <p:cNvPr id="19505" name="Picture 83" descr="Network_icon"/>
            <p:cNvPicPr>
              <a:picLocks noChangeAspect="1" noChangeArrowheads="1"/>
            </p:cNvPicPr>
            <p:nvPr/>
          </p:nvPicPr>
          <p:blipFill>
            <a:blip r:embed="rId8"/>
            <a:srcRect/>
            <a:stretch>
              <a:fillRect/>
            </a:stretch>
          </p:blipFill>
          <p:spPr bwMode="auto">
            <a:xfrm>
              <a:off x="1006" y="3271"/>
              <a:ext cx="352" cy="312"/>
            </a:xfrm>
            <a:prstGeom prst="rect">
              <a:avLst/>
            </a:prstGeom>
            <a:noFill/>
            <a:ln w="9525">
              <a:noFill/>
              <a:miter lim="800000"/>
              <a:headEnd/>
              <a:tailEnd/>
            </a:ln>
          </p:spPr>
        </p:pic>
        <p:pic>
          <p:nvPicPr>
            <p:cNvPr id="19506" name="Picture 84" descr="Network_icon"/>
            <p:cNvPicPr>
              <a:picLocks noChangeAspect="1" noChangeArrowheads="1"/>
            </p:cNvPicPr>
            <p:nvPr/>
          </p:nvPicPr>
          <p:blipFill>
            <a:blip r:embed="rId8"/>
            <a:srcRect/>
            <a:stretch>
              <a:fillRect/>
            </a:stretch>
          </p:blipFill>
          <p:spPr bwMode="auto">
            <a:xfrm>
              <a:off x="1562" y="3271"/>
              <a:ext cx="352" cy="312"/>
            </a:xfrm>
            <a:prstGeom prst="rect">
              <a:avLst/>
            </a:prstGeom>
            <a:noFill/>
            <a:ln w="9525">
              <a:noFill/>
              <a:miter lim="800000"/>
              <a:headEnd/>
              <a:tailEnd/>
            </a:ln>
          </p:spPr>
        </p:pic>
        <p:pic>
          <p:nvPicPr>
            <p:cNvPr id="19507" name="Picture 85" descr="Disk_icon"/>
            <p:cNvPicPr>
              <a:picLocks noChangeAspect="1" noChangeArrowheads="1"/>
            </p:cNvPicPr>
            <p:nvPr/>
          </p:nvPicPr>
          <p:blipFill>
            <a:blip r:embed="rId9"/>
            <a:srcRect/>
            <a:stretch>
              <a:fillRect/>
            </a:stretch>
          </p:blipFill>
          <p:spPr bwMode="auto">
            <a:xfrm>
              <a:off x="500" y="3007"/>
              <a:ext cx="248" cy="281"/>
            </a:xfrm>
            <a:prstGeom prst="rect">
              <a:avLst/>
            </a:prstGeom>
            <a:noFill/>
            <a:ln w="9525">
              <a:noFill/>
              <a:miter lim="800000"/>
              <a:headEnd/>
              <a:tailEnd/>
            </a:ln>
          </p:spPr>
        </p:pic>
        <p:pic>
          <p:nvPicPr>
            <p:cNvPr id="19508" name="Picture 86" descr="Disk_icon"/>
            <p:cNvPicPr>
              <a:picLocks noChangeAspect="1" noChangeArrowheads="1"/>
            </p:cNvPicPr>
            <p:nvPr/>
          </p:nvPicPr>
          <p:blipFill>
            <a:blip r:embed="rId9"/>
            <a:srcRect/>
            <a:stretch>
              <a:fillRect/>
            </a:stretch>
          </p:blipFill>
          <p:spPr bwMode="auto">
            <a:xfrm>
              <a:off x="662" y="3007"/>
              <a:ext cx="248" cy="281"/>
            </a:xfrm>
            <a:prstGeom prst="rect">
              <a:avLst/>
            </a:prstGeom>
            <a:noFill/>
            <a:ln w="9525">
              <a:noFill/>
              <a:miter lim="800000"/>
              <a:headEnd/>
              <a:tailEnd/>
            </a:ln>
          </p:spPr>
        </p:pic>
        <p:pic>
          <p:nvPicPr>
            <p:cNvPr id="19509" name="Picture 87" descr="Disk_icon"/>
            <p:cNvPicPr>
              <a:picLocks noChangeAspect="1" noChangeArrowheads="1"/>
            </p:cNvPicPr>
            <p:nvPr/>
          </p:nvPicPr>
          <p:blipFill>
            <a:blip r:embed="rId10"/>
            <a:srcRect/>
            <a:stretch>
              <a:fillRect/>
            </a:stretch>
          </p:blipFill>
          <p:spPr bwMode="auto">
            <a:xfrm>
              <a:off x="825" y="3007"/>
              <a:ext cx="247" cy="281"/>
            </a:xfrm>
            <a:prstGeom prst="rect">
              <a:avLst/>
            </a:prstGeom>
            <a:noFill/>
            <a:ln w="9525">
              <a:noFill/>
              <a:miter lim="800000"/>
              <a:headEnd/>
              <a:tailEnd/>
            </a:ln>
          </p:spPr>
        </p:pic>
        <p:pic>
          <p:nvPicPr>
            <p:cNvPr id="19510" name="Picture 88" descr="Disk_icon"/>
            <p:cNvPicPr>
              <a:picLocks noChangeAspect="1" noChangeArrowheads="1"/>
            </p:cNvPicPr>
            <p:nvPr/>
          </p:nvPicPr>
          <p:blipFill>
            <a:blip r:embed="rId9"/>
            <a:srcRect/>
            <a:stretch>
              <a:fillRect/>
            </a:stretch>
          </p:blipFill>
          <p:spPr bwMode="auto">
            <a:xfrm>
              <a:off x="987" y="3007"/>
              <a:ext cx="248" cy="281"/>
            </a:xfrm>
            <a:prstGeom prst="rect">
              <a:avLst/>
            </a:prstGeom>
            <a:noFill/>
            <a:ln w="9525">
              <a:noFill/>
              <a:miter lim="800000"/>
              <a:headEnd/>
              <a:tailEnd/>
            </a:ln>
          </p:spPr>
        </p:pic>
        <p:pic>
          <p:nvPicPr>
            <p:cNvPr id="19511" name="Picture 89" descr="Disk_icon"/>
            <p:cNvPicPr>
              <a:picLocks noChangeAspect="1" noChangeArrowheads="1"/>
            </p:cNvPicPr>
            <p:nvPr/>
          </p:nvPicPr>
          <p:blipFill>
            <a:blip r:embed="rId10"/>
            <a:srcRect/>
            <a:stretch>
              <a:fillRect/>
            </a:stretch>
          </p:blipFill>
          <p:spPr bwMode="auto">
            <a:xfrm>
              <a:off x="1311" y="3007"/>
              <a:ext cx="247" cy="281"/>
            </a:xfrm>
            <a:prstGeom prst="rect">
              <a:avLst/>
            </a:prstGeom>
            <a:noFill/>
            <a:ln w="9525">
              <a:noFill/>
              <a:miter lim="800000"/>
              <a:headEnd/>
              <a:tailEnd/>
            </a:ln>
          </p:spPr>
        </p:pic>
        <p:pic>
          <p:nvPicPr>
            <p:cNvPr id="19512" name="Picture 90" descr="Disk_icon"/>
            <p:cNvPicPr>
              <a:picLocks noChangeAspect="1" noChangeArrowheads="1"/>
            </p:cNvPicPr>
            <p:nvPr/>
          </p:nvPicPr>
          <p:blipFill>
            <a:blip r:embed="rId9"/>
            <a:srcRect/>
            <a:stretch>
              <a:fillRect/>
            </a:stretch>
          </p:blipFill>
          <p:spPr bwMode="auto">
            <a:xfrm>
              <a:off x="1473" y="3007"/>
              <a:ext cx="248" cy="281"/>
            </a:xfrm>
            <a:prstGeom prst="rect">
              <a:avLst/>
            </a:prstGeom>
            <a:noFill/>
            <a:ln w="9525">
              <a:noFill/>
              <a:miter lim="800000"/>
              <a:headEnd/>
              <a:tailEnd/>
            </a:ln>
          </p:spPr>
        </p:pic>
        <p:pic>
          <p:nvPicPr>
            <p:cNvPr id="19513" name="Picture 91" descr="Disk_icon"/>
            <p:cNvPicPr>
              <a:picLocks noChangeAspect="1" noChangeArrowheads="1"/>
            </p:cNvPicPr>
            <p:nvPr/>
          </p:nvPicPr>
          <p:blipFill>
            <a:blip r:embed="rId9"/>
            <a:srcRect/>
            <a:stretch>
              <a:fillRect/>
            </a:stretch>
          </p:blipFill>
          <p:spPr bwMode="auto">
            <a:xfrm>
              <a:off x="1634" y="3007"/>
              <a:ext cx="248" cy="281"/>
            </a:xfrm>
            <a:prstGeom prst="rect">
              <a:avLst/>
            </a:prstGeom>
            <a:noFill/>
            <a:ln w="9525">
              <a:noFill/>
              <a:miter lim="800000"/>
              <a:headEnd/>
              <a:tailEnd/>
            </a:ln>
          </p:spPr>
        </p:pic>
        <p:pic>
          <p:nvPicPr>
            <p:cNvPr id="19514" name="Picture 92" descr="Disk_icon"/>
            <p:cNvPicPr>
              <a:picLocks noChangeAspect="1" noChangeArrowheads="1"/>
            </p:cNvPicPr>
            <p:nvPr/>
          </p:nvPicPr>
          <p:blipFill>
            <a:blip r:embed="rId9"/>
            <a:srcRect/>
            <a:stretch>
              <a:fillRect/>
            </a:stretch>
          </p:blipFill>
          <p:spPr bwMode="auto">
            <a:xfrm>
              <a:off x="1148" y="3007"/>
              <a:ext cx="248" cy="281"/>
            </a:xfrm>
            <a:prstGeom prst="rect">
              <a:avLst/>
            </a:prstGeom>
            <a:noFill/>
            <a:ln w="9525">
              <a:noFill/>
              <a:miter lim="800000"/>
              <a:headEnd/>
              <a:tailEnd/>
            </a:ln>
          </p:spPr>
        </p:pic>
        <p:pic>
          <p:nvPicPr>
            <p:cNvPr id="19515" name="Picture 93" descr="Network_icon"/>
            <p:cNvPicPr>
              <a:picLocks noChangeAspect="1" noChangeArrowheads="1"/>
            </p:cNvPicPr>
            <p:nvPr/>
          </p:nvPicPr>
          <p:blipFill>
            <a:blip r:embed="rId8"/>
            <a:srcRect/>
            <a:stretch>
              <a:fillRect/>
            </a:stretch>
          </p:blipFill>
          <p:spPr bwMode="auto">
            <a:xfrm>
              <a:off x="729" y="3271"/>
              <a:ext cx="351" cy="312"/>
            </a:xfrm>
            <a:prstGeom prst="rect">
              <a:avLst/>
            </a:prstGeom>
            <a:noFill/>
            <a:ln w="9525">
              <a:noFill/>
              <a:miter lim="800000"/>
              <a:headEnd/>
              <a:tailEnd/>
            </a:ln>
          </p:spPr>
        </p:pic>
      </p:grpSp>
      <p:grpSp>
        <p:nvGrpSpPr>
          <p:cNvPr id="19493" name="Group 94"/>
          <p:cNvGrpSpPr>
            <a:grpSpLocks/>
          </p:cNvGrpSpPr>
          <p:nvPr/>
        </p:nvGrpSpPr>
        <p:grpSpPr bwMode="auto">
          <a:xfrm>
            <a:off x="4445000" y="4313238"/>
            <a:ext cx="646113" cy="1330325"/>
            <a:chOff x="2671" y="874"/>
            <a:chExt cx="1076" cy="2218"/>
          </a:xfrm>
        </p:grpSpPr>
        <p:pic>
          <p:nvPicPr>
            <p:cNvPr id="19496" name="Picture 9" descr="small_server"/>
            <p:cNvPicPr>
              <a:picLocks noChangeAspect="1" noChangeArrowheads="1"/>
            </p:cNvPicPr>
            <p:nvPr/>
          </p:nvPicPr>
          <p:blipFill>
            <a:blip r:embed="rId4"/>
            <a:srcRect/>
            <a:stretch>
              <a:fillRect/>
            </a:stretch>
          </p:blipFill>
          <p:spPr bwMode="auto">
            <a:xfrm>
              <a:off x="2701" y="1663"/>
              <a:ext cx="1046" cy="1429"/>
            </a:xfrm>
            <a:prstGeom prst="rect">
              <a:avLst/>
            </a:prstGeom>
            <a:noFill/>
            <a:ln w="9525">
              <a:noFill/>
              <a:miter lim="800000"/>
              <a:headEnd/>
              <a:tailEnd/>
            </a:ln>
          </p:spPr>
        </p:pic>
        <p:pic>
          <p:nvPicPr>
            <p:cNvPr id="19497" name="Picture 96"/>
            <p:cNvPicPr>
              <a:picLocks noChangeAspect="1" noChangeArrowheads="1"/>
            </p:cNvPicPr>
            <p:nvPr/>
          </p:nvPicPr>
          <p:blipFill>
            <a:blip r:embed="rId11"/>
            <a:srcRect/>
            <a:stretch>
              <a:fillRect/>
            </a:stretch>
          </p:blipFill>
          <p:spPr bwMode="auto">
            <a:xfrm>
              <a:off x="2671" y="1488"/>
              <a:ext cx="881" cy="673"/>
            </a:xfrm>
            <a:prstGeom prst="rect">
              <a:avLst/>
            </a:prstGeom>
            <a:noFill/>
            <a:ln w="9525">
              <a:noFill/>
              <a:miter lim="800000"/>
              <a:headEnd/>
              <a:tailEnd/>
            </a:ln>
          </p:spPr>
        </p:pic>
        <p:pic>
          <p:nvPicPr>
            <p:cNvPr id="19498" name="Picture 33" descr="blocks-APP-OS-skewed"/>
            <p:cNvPicPr>
              <a:picLocks noChangeAspect="1" noChangeArrowheads="1"/>
            </p:cNvPicPr>
            <p:nvPr/>
          </p:nvPicPr>
          <p:blipFill>
            <a:blip r:embed="rId12"/>
            <a:srcRect/>
            <a:stretch>
              <a:fillRect/>
            </a:stretch>
          </p:blipFill>
          <p:spPr bwMode="auto">
            <a:xfrm>
              <a:off x="3202" y="874"/>
              <a:ext cx="297" cy="807"/>
            </a:xfrm>
            <a:prstGeom prst="rect">
              <a:avLst/>
            </a:prstGeom>
            <a:noFill/>
            <a:ln w="9525">
              <a:noFill/>
              <a:miter lim="800000"/>
              <a:headEnd/>
              <a:tailEnd/>
            </a:ln>
          </p:spPr>
        </p:pic>
        <p:pic>
          <p:nvPicPr>
            <p:cNvPr id="19499" name="Picture 33" descr="blocks-APP-OS-skewed"/>
            <p:cNvPicPr>
              <a:picLocks noChangeAspect="1" noChangeArrowheads="1"/>
            </p:cNvPicPr>
            <p:nvPr/>
          </p:nvPicPr>
          <p:blipFill>
            <a:blip r:embed="rId12"/>
            <a:srcRect/>
            <a:stretch>
              <a:fillRect/>
            </a:stretch>
          </p:blipFill>
          <p:spPr bwMode="auto">
            <a:xfrm>
              <a:off x="3082" y="938"/>
              <a:ext cx="298" cy="806"/>
            </a:xfrm>
            <a:prstGeom prst="rect">
              <a:avLst/>
            </a:prstGeom>
            <a:noFill/>
            <a:ln w="9525">
              <a:noFill/>
              <a:miter lim="800000"/>
              <a:headEnd/>
              <a:tailEnd/>
            </a:ln>
          </p:spPr>
        </p:pic>
        <p:pic>
          <p:nvPicPr>
            <p:cNvPr id="19500" name="Picture 33" descr="blocks-APP-OS-skewed"/>
            <p:cNvPicPr>
              <a:picLocks noChangeAspect="1" noChangeArrowheads="1"/>
            </p:cNvPicPr>
            <p:nvPr/>
          </p:nvPicPr>
          <p:blipFill>
            <a:blip r:embed="rId12"/>
            <a:srcRect/>
            <a:stretch>
              <a:fillRect/>
            </a:stretch>
          </p:blipFill>
          <p:spPr bwMode="auto">
            <a:xfrm>
              <a:off x="2962" y="1002"/>
              <a:ext cx="298" cy="806"/>
            </a:xfrm>
            <a:prstGeom prst="rect">
              <a:avLst/>
            </a:prstGeom>
            <a:noFill/>
            <a:ln w="9525">
              <a:noFill/>
              <a:miter lim="800000"/>
              <a:headEnd/>
              <a:tailEnd/>
            </a:ln>
          </p:spPr>
        </p:pic>
        <p:pic>
          <p:nvPicPr>
            <p:cNvPr id="19501" name="Picture 33" descr="blocks-APP-OS-skewed"/>
            <p:cNvPicPr>
              <a:picLocks noChangeAspect="1" noChangeArrowheads="1"/>
            </p:cNvPicPr>
            <p:nvPr/>
          </p:nvPicPr>
          <p:blipFill>
            <a:blip r:embed="rId12"/>
            <a:srcRect/>
            <a:stretch>
              <a:fillRect/>
            </a:stretch>
          </p:blipFill>
          <p:spPr bwMode="auto">
            <a:xfrm>
              <a:off x="2843" y="1066"/>
              <a:ext cx="297" cy="806"/>
            </a:xfrm>
            <a:prstGeom prst="rect">
              <a:avLst/>
            </a:prstGeom>
            <a:noFill/>
            <a:ln w="9525">
              <a:noFill/>
              <a:miter lim="800000"/>
              <a:headEnd/>
              <a:tailEnd/>
            </a:ln>
          </p:spPr>
        </p:pic>
        <p:pic>
          <p:nvPicPr>
            <p:cNvPr id="19502" name="Picture 33" descr="blocks-APP-OS-skewed"/>
            <p:cNvPicPr>
              <a:picLocks noChangeAspect="1" noChangeArrowheads="1"/>
            </p:cNvPicPr>
            <p:nvPr/>
          </p:nvPicPr>
          <p:blipFill>
            <a:blip r:embed="rId12"/>
            <a:srcRect/>
            <a:stretch>
              <a:fillRect/>
            </a:stretch>
          </p:blipFill>
          <p:spPr bwMode="auto">
            <a:xfrm>
              <a:off x="2723" y="1130"/>
              <a:ext cx="297" cy="806"/>
            </a:xfrm>
            <a:prstGeom prst="rect">
              <a:avLst/>
            </a:prstGeom>
            <a:noFill/>
            <a:ln w="9525">
              <a:noFill/>
              <a:miter lim="800000"/>
              <a:headEnd/>
              <a:tailEnd/>
            </a:ln>
          </p:spPr>
        </p:pic>
      </p:grpSp>
      <p:sp>
        <p:nvSpPr>
          <p:cNvPr id="19494"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9495"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64" name="Rectangle 2">
            <a:extLst>
              <a:ext uri="{FF2B5EF4-FFF2-40B4-BE49-F238E27FC236}">
                <a16:creationId xmlns:a16="http://schemas.microsoft.com/office/drawing/2014/main" id="{F5C02C14-DB53-EF4D-9CB5-F6AD90D1970C}"/>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4"/>
          <p:cNvSpPr>
            <a:spLocks noChangeArrowheads="1"/>
          </p:cNvSpPr>
          <p:nvPr/>
        </p:nvSpPr>
        <p:spPr bwMode="auto">
          <a:xfrm>
            <a:off x="381000" y="1905000"/>
            <a:ext cx="8534400" cy="4419600"/>
          </a:xfrm>
          <a:prstGeom prst="rect">
            <a:avLst/>
          </a:prstGeom>
          <a:gradFill rotWithShape="1">
            <a:gsLst>
              <a:gs pos="0">
                <a:srgbClr val="E5F2FF"/>
              </a:gs>
              <a:gs pos="100000">
                <a:srgbClr val="99CCFF"/>
              </a:gs>
            </a:gsLst>
            <a:lin ang="5400000" scaled="1"/>
          </a:gradFill>
          <a:ln w="9525" algn="ctr">
            <a:no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20483" name="Rectangle 25"/>
          <p:cNvSpPr>
            <a:spLocks noChangeArrowheads="1"/>
          </p:cNvSpPr>
          <p:nvPr/>
        </p:nvSpPr>
        <p:spPr bwMode="auto">
          <a:xfrm>
            <a:off x="609600" y="4572000"/>
            <a:ext cx="1981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作为一个应用程序运行在主机操作系统上，兼容性好但效率低。</a:t>
            </a:r>
            <a:endParaRPr kumimoji="1" lang="zh-CN" altLang="en-US" sz="1400">
              <a:solidFill>
                <a:schemeClr val="tx1"/>
              </a:solidFill>
              <a:latin typeface="Times New Roman" pitchFamily="18" charset="0"/>
            </a:endParaRPr>
          </a:p>
        </p:txBody>
      </p:sp>
      <p:sp>
        <p:nvSpPr>
          <p:cNvPr id="20484" name="Rectangle 2"/>
          <p:cNvSpPr>
            <a:spLocks noGrp="1" noChangeArrowheads="1"/>
          </p:cNvSpPr>
          <p:nvPr>
            <p:ph type="title"/>
          </p:nvPr>
        </p:nvSpPr>
        <p:spPr/>
        <p:txBody>
          <a:bodyPr/>
          <a:lstStyle/>
          <a:p>
            <a:pPr eaLnBrk="1" hangingPunct="1"/>
            <a:r>
              <a:rPr lang="zh-CN" altLang="en-US" sz="2600"/>
              <a:t>虚拟化技术的关键组件</a:t>
            </a:r>
            <a:r>
              <a:rPr lang="en-US" altLang="zh-CN" sz="2600">
                <a:latin typeface="宋体" pitchFamily="2" charset="-122"/>
              </a:rPr>
              <a:t>——</a:t>
            </a:r>
            <a:r>
              <a:rPr lang="en-US" altLang="zh-CN" sz="2600"/>
              <a:t>VMM</a:t>
            </a:r>
            <a:r>
              <a:rPr lang="zh-CN" altLang="en-US" sz="2600"/>
              <a:t>组织架构</a:t>
            </a:r>
          </a:p>
        </p:txBody>
      </p:sp>
      <p:sp>
        <p:nvSpPr>
          <p:cNvPr id="376840" name="Rectangle 8"/>
          <p:cNvSpPr>
            <a:spLocks noChangeArrowheads="1"/>
          </p:cNvSpPr>
          <p:nvPr/>
        </p:nvSpPr>
        <p:spPr bwMode="auto">
          <a:xfrm>
            <a:off x="5562600" y="2668588"/>
            <a:ext cx="990600" cy="823912"/>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Service OS</a:t>
            </a:r>
          </a:p>
        </p:txBody>
      </p:sp>
      <p:sp>
        <p:nvSpPr>
          <p:cNvPr id="376841" name="Rectangle 9"/>
          <p:cNvSpPr>
            <a:spLocks noChangeArrowheads="1"/>
          </p:cNvSpPr>
          <p:nvPr/>
        </p:nvSpPr>
        <p:spPr bwMode="auto">
          <a:xfrm>
            <a:off x="5562600" y="3570288"/>
            <a:ext cx="3124200"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VMM</a:t>
            </a:r>
          </a:p>
        </p:txBody>
      </p:sp>
      <p:sp>
        <p:nvSpPr>
          <p:cNvPr id="376842" name="Rectangle 10"/>
          <p:cNvSpPr>
            <a:spLocks noChangeArrowheads="1"/>
          </p:cNvSpPr>
          <p:nvPr/>
        </p:nvSpPr>
        <p:spPr bwMode="auto">
          <a:xfrm>
            <a:off x="6640513" y="2667000"/>
            <a:ext cx="1055687"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OS1</a:t>
            </a:r>
          </a:p>
        </p:txBody>
      </p:sp>
      <p:sp>
        <p:nvSpPr>
          <p:cNvPr id="376843" name="Rectangle 11"/>
          <p:cNvSpPr>
            <a:spLocks noChangeArrowheads="1"/>
          </p:cNvSpPr>
          <p:nvPr/>
        </p:nvSpPr>
        <p:spPr bwMode="auto">
          <a:xfrm>
            <a:off x="7761288" y="2667000"/>
            <a:ext cx="925512"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OS2</a:t>
            </a:r>
          </a:p>
        </p:txBody>
      </p:sp>
      <p:sp>
        <p:nvSpPr>
          <p:cNvPr id="376845" name="Rectangle 13"/>
          <p:cNvSpPr>
            <a:spLocks noChangeArrowheads="1"/>
          </p:cNvSpPr>
          <p:nvPr/>
        </p:nvSpPr>
        <p:spPr bwMode="auto">
          <a:xfrm>
            <a:off x="5546725" y="4179888"/>
            <a:ext cx="3140075" cy="304800"/>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Hardware</a:t>
            </a:r>
          </a:p>
        </p:txBody>
      </p:sp>
      <p:sp>
        <p:nvSpPr>
          <p:cNvPr id="20495" name="Text Box 14"/>
          <p:cNvSpPr txBox="1">
            <a:spLocks noChangeArrowheads="1"/>
          </p:cNvSpPr>
          <p:nvPr/>
        </p:nvSpPr>
        <p:spPr bwMode="gray">
          <a:xfrm>
            <a:off x="609600" y="4572000"/>
            <a:ext cx="1908175" cy="287338"/>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zh-CN" sz="1600" b="1">
                <a:solidFill>
                  <a:srgbClr val="FF3300"/>
                </a:solidFill>
                <a:latin typeface="宋体" pitchFamily="2" charset="-122"/>
              </a:rPr>
              <a:t>OS-Hosted </a:t>
            </a:r>
            <a:r>
              <a:rPr lang="zh-CN" altLang="en-US" sz="1600" b="1">
                <a:solidFill>
                  <a:srgbClr val="FF3300"/>
                </a:solidFill>
                <a:latin typeface="宋体" pitchFamily="2" charset="-122"/>
              </a:rPr>
              <a:t>模式</a:t>
            </a:r>
          </a:p>
        </p:txBody>
      </p:sp>
      <p:sp>
        <p:nvSpPr>
          <p:cNvPr id="376848" name="Rectangle 16"/>
          <p:cNvSpPr>
            <a:spLocks noChangeArrowheads="1"/>
          </p:cNvSpPr>
          <p:nvPr/>
        </p:nvSpPr>
        <p:spPr bwMode="auto">
          <a:xfrm>
            <a:off x="2895600" y="3570288"/>
            <a:ext cx="2362200"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VMM</a:t>
            </a:r>
          </a:p>
        </p:txBody>
      </p:sp>
      <p:sp>
        <p:nvSpPr>
          <p:cNvPr id="376849" name="Rectangle 17"/>
          <p:cNvSpPr>
            <a:spLocks noChangeArrowheads="1"/>
          </p:cNvSpPr>
          <p:nvPr/>
        </p:nvSpPr>
        <p:spPr bwMode="auto">
          <a:xfrm>
            <a:off x="2895600" y="2667000"/>
            <a:ext cx="1182688"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OS1</a:t>
            </a:r>
          </a:p>
        </p:txBody>
      </p:sp>
      <p:sp>
        <p:nvSpPr>
          <p:cNvPr id="376850" name="Rectangle 18"/>
          <p:cNvSpPr>
            <a:spLocks noChangeArrowheads="1"/>
          </p:cNvSpPr>
          <p:nvPr/>
        </p:nvSpPr>
        <p:spPr bwMode="auto">
          <a:xfrm>
            <a:off x="4114800" y="2667000"/>
            <a:ext cx="1143000"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OS2</a:t>
            </a:r>
          </a:p>
        </p:txBody>
      </p:sp>
      <p:sp>
        <p:nvSpPr>
          <p:cNvPr id="376851" name="Rectangle 19"/>
          <p:cNvSpPr>
            <a:spLocks noChangeArrowheads="1"/>
          </p:cNvSpPr>
          <p:nvPr/>
        </p:nvSpPr>
        <p:spPr bwMode="auto">
          <a:xfrm>
            <a:off x="2895600" y="4191000"/>
            <a:ext cx="2362200" cy="293688"/>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Hardware</a:t>
            </a:r>
          </a:p>
        </p:txBody>
      </p:sp>
      <p:cxnSp>
        <p:nvCxnSpPr>
          <p:cNvPr id="20500" name="AutoShape 21"/>
          <p:cNvCxnSpPr>
            <a:cxnSpLocks noChangeShapeType="1"/>
            <a:stCxn id="376842" idx="2"/>
            <a:endCxn id="376840" idx="2"/>
          </p:cNvCxnSpPr>
          <p:nvPr/>
        </p:nvCxnSpPr>
        <p:spPr bwMode="gray">
          <a:xfrm rot="16200000" flipV="1">
            <a:off x="6612731" y="2937669"/>
            <a:ext cx="1588" cy="1111250"/>
          </a:xfrm>
          <a:prstGeom prst="curvedConnector3">
            <a:avLst>
              <a:gd name="adj1" fmla="val -14300005"/>
            </a:avLst>
          </a:prstGeom>
          <a:noFill/>
          <a:ln w="38100">
            <a:solidFill>
              <a:schemeClr val="bg2"/>
            </a:solidFill>
            <a:round/>
            <a:headEnd/>
            <a:tailEnd type="triangle" w="med" len="med"/>
          </a:ln>
        </p:spPr>
      </p:cxnSp>
      <p:sp>
        <p:nvSpPr>
          <p:cNvPr id="20501" name="AutoShape 22"/>
          <p:cNvSpPr>
            <a:spLocks noChangeArrowheads="1"/>
          </p:cNvSpPr>
          <p:nvPr/>
        </p:nvSpPr>
        <p:spPr bwMode="auto">
          <a:xfrm>
            <a:off x="381000" y="1219200"/>
            <a:ext cx="8534400" cy="533400"/>
          </a:xfrm>
          <a:prstGeom prst="roundRect">
            <a:avLst>
              <a:gd name="adj" fmla="val 16667"/>
            </a:avLst>
          </a:prstGeom>
          <a:gradFill rotWithShape="1">
            <a:gsLst>
              <a:gs pos="0">
                <a:srgbClr val="E5F2FF"/>
              </a:gs>
              <a:gs pos="100000">
                <a:srgbClr val="99CCFF"/>
              </a:gs>
            </a:gsLst>
            <a:lin ang="5400000" scaled="1"/>
          </a:gradFill>
          <a:ln w="9525" algn="ctr">
            <a:noFill/>
            <a:round/>
            <a:headEnd/>
            <a:tailEnd/>
          </a:ln>
        </p:spPr>
        <p:txBody>
          <a:bodyPr lIns="90000" tIns="46800" rIns="90000" bIns="46800" anchor="ctr"/>
          <a:lstStyle/>
          <a:p>
            <a:pPr eaLnBrk="1" hangingPunct="1">
              <a:lnSpc>
                <a:spcPct val="80000"/>
              </a:lnSpc>
            </a:pPr>
            <a:r>
              <a:rPr lang="en-US" altLang="zh-CN" sz="1600">
                <a:solidFill>
                  <a:schemeClr val="tx1"/>
                </a:solidFill>
                <a:latin typeface="Times New Roman" pitchFamily="18" charset="0"/>
              </a:rPr>
              <a:t>VMM</a:t>
            </a:r>
            <a:r>
              <a:rPr lang="zh-CN" altLang="en-US" sz="1600">
                <a:solidFill>
                  <a:schemeClr val="tx1"/>
                </a:solidFill>
                <a:latin typeface="Times New Roman" pitchFamily="18" charset="0"/>
              </a:rPr>
              <a:t>又称为</a:t>
            </a:r>
            <a:r>
              <a:rPr lang="en-US" altLang="zh-CN" sz="1600">
                <a:solidFill>
                  <a:schemeClr val="tx1"/>
                </a:solidFill>
                <a:latin typeface="Times New Roman" pitchFamily="18" charset="0"/>
              </a:rPr>
              <a:t>Hypervisor</a:t>
            </a:r>
            <a:r>
              <a:rPr lang="zh-CN" altLang="en-US" sz="1600">
                <a:solidFill>
                  <a:schemeClr val="tx1"/>
                </a:solidFill>
                <a:latin typeface="Times New Roman" pitchFamily="18" charset="0"/>
              </a:rPr>
              <a:t>，负责为虚拟机统一分配</a:t>
            </a:r>
            <a:r>
              <a:rPr lang="en-US" altLang="zh-CN" sz="1600">
                <a:solidFill>
                  <a:schemeClr val="tx1"/>
                </a:solidFill>
                <a:latin typeface="Times New Roman" pitchFamily="18" charset="0"/>
              </a:rPr>
              <a:t>CPU</a:t>
            </a:r>
            <a:r>
              <a:rPr lang="zh-CN" altLang="en-US" sz="1600">
                <a:solidFill>
                  <a:schemeClr val="tx1"/>
                </a:solidFill>
                <a:latin typeface="Times New Roman" pitchFamily="18" charset="0"/>
              </a:rPr>
              <a:t>、内存和外设，调度虚拟资源；</a:t>
            </a:r>
            <a:endParaRPr kumimoji="1" lang="zh-CN" altLang="en-US" sz="1600">
              <a:solidFill>
                <a:schemeClr val="tx1"/>
              </a:solidFill>
              <a:latin typeface="Times New Roman" pitchFamily="18" charset="0"/>
            </a:endParaRPr>
          </a:p>
        </p:txBody>
      </p:sp>
      <p:sp>
        <p:nvSpPr>
          <p:cNvPr id="20502" name="Rectangle 26"/>
          <p:cNvSpPr>
            <a:spLocks noChangeArrowheads="1"/>
          </p:cNvSpPr>
          <p:nvPr/>
        </p:nvSpPr>
        <p:spPr bwMode="auto">
          <a:xfrm>
            <a:off x="2895600" y="4572000"/>
            <a:ext cx="2362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直接运行在物理硬件上，效率更高，但硬件兼容性差。</a:t>
            </a:r>
          </a:p>
          <a:p>
            <a:pPr>
              <a:lnSpc>
                <a:spcPct val="90000"/>
              </a:lnSpc>
              <a:spcBef>
                <a:spcPct val="50000"/>
              </a:spcBef>
              <a:buClrTx/>
              <a:buSzTx/>
              <a:buFontTx/>
              <a:buNone/>
            </a:pPr>
            <a:endParaRPr lang="en-US" altLang="zh-CN" sz="1400">
              <a:solidFill>
                <a:schemeClr val="tx1"/>
              </a:solidFill>
              <a:latin typeface="Times New Roman" pitchFamily="18" charset="0"/>
            </a:endParaRPr>
          </a:p>
        </p:txBody>
      </p:sp>
      <p:sp>
        <p:nvSpPr>
          <p:cNvPr id="20503" name="Text Box 27"/>
          <p:cNvSpPr txBox="1">
            <a:spLocks noChangeArrowheads="1"/>
          </p:cNvSpPr>
          <p:nvPr/>
        </p:nvSpPr>
        <p:spPr bwMode="gray">
          <a:xfrm>
            <a:off x="2667000" y="4572000"/>
            <a:ext cx="2743200" cy="581025"/>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en-US" sz="1600" b="1">
                <a:solidFill>
                  <a:srgbClr val="FF3300"/>
                </a:solidFill>
                <a:latin typeface="宋体" pitchFamily="2" charset="-122"/>
              </a:rPr>
              <a:t>Stand-alone Hypervisor</a:t>
            </a:r>
            <a:endParaRPr lang="en-US" altLang="zh-CN" sz="1600" b="1">
              <a:solidFill>
                <a:srgbClr val="FF3300"/>
              </a:solidFill>
              <a:latin typeface="宋体" pitchFamily="2" charset="-122"/>
            </a:endParaRPr>
          </a:p>
          <a:p>
            <a:pPr algn="ctr">
              <a:lnSpc>
                <a:spcPct val="80000"/>
              </a:lnSpc>
              <a:spcBef>
                <a:spcPct val="40000"/>
              </a:spcBef>
              <a:buClrTx/>
              <a:buSzTx/>
              <a:buFontTx/>
              <a:buNone/>
            </a:pPr>
            <a:r>
              <a:rPr lang="en-US" altLang="zh-CN" sz="1600" b="1">
                <a:solidFill>
                  <a:srgbClr val="FF3300"/>
                </a:solidFill>
                <a:latin typeface="宋体" pitchFamily="2" charset="-122"/>
              </a:rPr>
              <a:t> </a:t>
            </a:r>
            <a:r>
              <a:rPr lang="zh-CN" altLang="en-US" sz="1600" b="1">
                <a:solidFill>
                  <a:srgbClr val="FF3300"/>
                </a:solidFill>
                <a:latin typeface="宋体" pitchFamily="2" charset="-122"/>
              </a:rPr>
              <a:t>模式</a:t>
            </a:r>
          </a:p>
        </p:txBody>
      </p:sp>
      <p:sp>
        <p:nvSpPr>
          <p:cNvPr id="20504" name="Rectangle 28"/>
          <p:cNvSpPr>
            <a:spLocks noChangeArrowheads="1"/>
          </p:cNvSpPr>
          <p:nvPr/>
        </p:nvSpPr>
        <p:spPr bwMode="auto">
          <a:xfrm>
            <a:off x="5486400" y="4572000"/>
            <a:ext cx="3124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zh-CN" altLang="en-US" sz="1400">
                <a:solidFill>
                  <a:schemeClr val="tx1"/>
                </a:solidFill>
                <a:latin typeface="Times New Roman" pitchFamily="18" charset="0"/>
              </a:rPr>
              <a:t>前两种方式的综合，</a:t>
            </a: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直接运行在物理硬件上，但驱动程序由</a:t>
            </a:r>
            <a:r>
              <a:rPr lang="en-US" altLang="zh-CN" sz="1400">
                <a:solidFill>
                  <a:schemeClr val="tx1"/>
                </a:solidFill>
                <a:latin typeface="Times New Roman" pitchFamily="18" charset="0"/>
              </a:rPr>
              <a:t>Service OS</a:t>
            </a:r>
            <a:r>
              <a:rPr lang="zh-CN" altLang="en-US" sz="1400">
                <a:solidFill>
                  <a:schemeClr val="tx1"/>
                </a:solidFill>
                <a:latin typeface="Times New Roman" pitchFamily="18" charset="0"/>
              </a:rPr>
              <a:t>提供。</a:t>
            </a:r>
          </a:p>
          <a:p>
            <a:pPr>
              <a:lnSpc>
                <a:spcPct val="90000"/>
              </a:lnSpc>
              <a:spcBef>
                <a:spcPct val="50000"/>
              </a:spcBef>
              <a:buClrTx/>
              <a:buSzTx/>
              <a:buFontTx/>
              <a:buNone/>
            </a:pPr>
            <a:endParaRPr lang="en-US" altLang="zh-CN" sz="1400">
              <a:solidFill>
                <a:schemeClr val="tx1"/>
              </a:solidFill>
              <a:latin typeface="Times New Roman" pitchFamily="18" charset="0"/>
            </a:endParaRPr>
          </a:p>
        </p:txBody>
      </p:sp>
      <p:sp>
        <p:nvSpPr>
          <p:cNvPr id="20505" name="Text Box 29"/>
          <p:cNvSpPr txBox="1">
            <a:spLocks noChangeArrowheads="1"/>
          </p:cNvSpPr>
          <p:nvPr/>
        </p:nvSpPr>
        <p:spPr bwMode="gray">
          <a:xfrm>
            <a:off x="5635625" y="4572000"/>
            <a:ext cx="2898775" cy="287338"/>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en-US" sz="1600" b="1">
                <a:solidFill>
                  <a:srgbClr val="FF3300"/>
                </a:solidFill>
                <a:latin typeface="宋体" pitchFamily="2" charset="-122"/>
              </a:rPr>
              <a:t>Hybrid</a:t>
            </a:r>
            <a:r>
              <a:rPr lang="zh-CN" altLang="en-US" sz="1600" b="1">
                <a:solidFill>
                  <a:srgbClr val="FF3300"/>
                </a:solidFill>
                <a:latin typeface="宋体" pitchFamily="2" charset="-122"/>
              </a:rPr>
              <a:t>模式</a:t>
            </a:r>
          </a:p>
        </p:txBody>
      </p:sp>
      <p:sp>
        <p:nvSpPr>
          <p:cNvPr id="20506"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0507"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28" name="Rectangle 4"/>
          <p:cNvSpPr>
            <a:spLocks noChangeArrowheads="1"/>
          </p:cNvSpPr>
          <p:nvPr/>
        </p:nvSpPr>
        <p:spPr bwMode="auto">
          <a:xfrm>
            <a:off x="612775" y="3570288"/>
            <a:ext cx="1978025" cy="533400"/>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Host OS</a:t>
            </a:r>
          </a:p>
        </p:txBody>
      </p:sp>
      <p:sp>
        <p:nvSpPr>
          <p:cNvPr id="29" name="Rectangle 5"/>
          <p:cNvSpPr>
            <a:spLocks noChangeArrowheads="1"/>
          </p:cNvSpPr>
          <p:nvPr/>
        </p:nvSpPr>
        <p:spPr bwMode="auto">
          <a:xfrm>
            <a:off x="612775" y="2960688"/>
            <a:ext cx="1978025"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VMM</a:t>
            </a:r>
          </a:p>
        </p:txBody>
      </p:sp>
      <p:sp>
        <p:nvSpPr>
          <p:cNvPr id="30" name="Rectangle 6"/>
          <p:cNvSpPr>
            <a:spLocks noChangeArrowheads="1"/>
          </p:cNvSpPr>
          <p:nvPr/>
        </p:nvSpPr>
        <p:spPr bwMode="auto">
          <a:xfrm>
            <a:off x="612775" y="1981200"/>
            <a:ext cx="989013" cy="9032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 </a:t>
            </a:r>
          </a:p>
          <a:p>
            <a:pPr algn="ctr" eaLnBrk="1" hangingPunct="1">
              <a:spcBef>
                <a:spcPct val="0"/>
              </a:spcBef>
              <a:buClrTx/>
              <a:buSzTx/>
              <a:buFontTx/>
              <a:buNone/>
              <a:defRPr/>
            </a:pPr>
            <a:r>
              <a:rPr lang="en-US" altLang="zh-CN" sz="1400" b="1">
                <a:solidFill>
                  <a:schemeClr val="tx1"/>
                </a:solidFill>
                <a:latin typeface="Arial" pitchFamily="34" charset="0"/>
              </a:rPr>
              <a:t>Guest OS1</a:t>
            </a:r>
          </a:p>
        </p:txBody>
      </p:sp>
      <p:sp>
        <p:nvSpPr>
          <p:cNvPr id="31" name="Rectangle 7"/>
          <p:cNvSpPr>
            <a:spLocks noChangeArrowheads="1"/>
          </p:cNvSpPr>
          <p:nvPr/>
        </p:nvSpPr>
        <p:spPr bwMode="auto">
          <a:xfrm>
            <a:off x="1684338" y="1981200"/>
            <a:ext cx="906462" cy="9032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OS2</a:t>
            </a:r>
          </a:p>
        </p:txBody>
      </p:sp>
      <p:sp>
        <p:nvSpPr>
          <p:cNvPr id="32" name="Rectangle 12"/>
          <p:cNvSpPr>
            <a:spLocks noChangeArrowheads="1"/>
          </p:cNvSpPr>
          <p:nvPr/>
        </p:nvSpPr>
        <p:spPr bwMode="auto">
          <a:xfrm>
            <a:off x="612775" y="4179888"/>
            <a:ext cx="1978025" cy="304800"/>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Hardware</a:t>
            </a:r>
          </a:p>
        </p:txBody>
      </p:sp>
      <p:sp>
        <p:nvSpPr>
          <p:cNvPr id="33" name="Rectangle 2">
            <a:extLst>
              <a:ext uri="{FF2B5EF4-FFF2-40B4-BE49-F238E27FC236}">
                <a16:creationId xmlns:a16="http://schemas.microsoft.com/office/drawing/2014/main" id="{9DF0541E-92CB-974A-AA9B-F341DC0351BB}"/>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
          <a:xfrm>
            <a:off x="304800" y="533400"/>
            <a:ext cx="6705600" cy="760413"/>
          </a:xfrm>
          <a:prstGeom prst="rect">
            <a:avLst/>
          </a:prstGeom>
          <a:noFill/>
          <a:ln w="9525">
            <a:noFill/>
            <a:miter lim="800000"/>
            <a:headEnd/>
            <a:tailEnd/>
          </a:ln>
        </p:spPr>
        <p:txBody>
          <a:bodyPr lIns="0" tIns="0" rIns="0" bIns="0"/>
          <a:lstStyle/>
          <a:p>
            <a:pPr eaLnBrk="1" hangingPunct="1">
              <a:lnSpc>
                <a:spcPct val="85000"/>
              </a:lnSpc>
              <a:spcBef>
                <a:spcPct val="0"/>
              </a:spcBef>
              <a:buClrTx/>
              <a:buSzTx/>
              <a:buFontTx/>
              <a:buNone/>
            </a:pPr>
            <a:endParaRPr lang="zh-CN" altLang="zh-CN" sz="2000">
              <a:solidFill>
                <a:schemeClr val="accent1"/>
              </a:solidFill>
            </a:endParaRPr>
          </a:p>
        </p:txBody>
      </p:sp>
      <p:sp>
        <p:nvSpPr>
          <p:cNvPr id="21507" name="Rectangle 3"/>
          <p:cNvSpPr>
            <a:spLocks noChangeArrowheads="1"/>
          </p:cNvSpPr>
          <p:nvPr/>
        </p:nvSpPr>
        <p:spPr bwMode="auto">
          <a:xfrm>
            <a:off x="5029200" y="4343400"/>
            <a:ext cx="3962400" cy="935038"/>
          </a:xfrm>
          <a:prstGeom prst="rect">
            <a:avLst/>
          </a:prstGeom>
          <a:noFill/>
          <a:ln w="9525">
            <a:noFill/>
            <a:miter lim="800000"/>
            <a:headEnd/>
            <a:tailEnd/>
          </a:ln>
        </p:spPr>
        <p:txBody>
          <a:bodyPr lIns="0" tIns="0" rIns="0" bIns="0">
            <a:spAutoFit/>
          </a:bodyPr>
          <a:lstStyle/>
          <a:p>
            <a:pPr eaLnBrk="1" hangingPunct="1">
              <a:spcBef>
                <a:spcPct val="0"/>
              </a:spcBef>
              <a:spcAft>
                <a:spcPct val="20000"/>
              </a:spcAft>
              <a:buSzTx/>
              <a:buFont typeface="Wingdings 3" pitchFamily="18" charset="2"/>
              <a:buChar char=""/>
            </a:pPr>
            <a:r>
              <a:rPr lang="zh-CN" altLang="en-US" sz="1800">
                <a:solidFill>
                  <a:schemeClr val="tx2"/>
                </a:solidFill>
              </a:rPr>
              <a:t>例如：</a:t>
            </a:r>
            <a:r>
              <a:rPr lang="en-US" altLang="zh-CN" sz="1800">
                <a:solidFill>
                  <a:schemeClr val="tx2"/>
                </a:solidFill>
              </a:rPr>
              <a:t>ESX Server</a:t>
            </a:r>
          </a:p>
          <a:p>
            <a:pPr eaLnBrk="1" hangingPunct="1">
              <a:spcBef>
                <a:spcPct val="0"/>
              </a:spcBef>
              <a:spcAft>
                <a:spcPct val="20000"/>
              </a:spcAft>
              <a:buSzTx/>
              <a:buFont typeface="Wingdings 3" pitchFamily="18" charset="2"/>
              <a:buChar char=""/>
            </a:pPr>
            <a:r>
              <a:rPr lang="zh-CN" altLang="en-US" sz="1800">
                <a:solidFill>
                  <a:schemeClr val="tx2"/>
                </a:solidFill>
              </a:rPr>
              <a:t>依赖虚拟层内核</a:t>
            </a:r>
          </a:p>
          <a:p>
            <a:pPr eaLnBrk="1" hangingPunct="1">
              <a:spcBef>
                <a:spcPct val="0"/>
              </a:spcBef>
              <a:spcAft>
                <a:spcPct val="20000"/>
              </a:spcAft>
              <a:buSzTx/>
              <a:buFont typeface="Wingdings 3" pitchFamily="18" charset="2"/>
              <a:buChar char=""/>
            </a:pPr>
            <a:r>
              <a:rPr lang="zh-CN" altLang="en-US" sz="1800">
                <a:solidFill>
                  <a:schemeClr val="tx2"/>
                </a:solidFill>
              </a:rPr>
              <a:t>代理和帮助应用的服务控制台</a:t>
            </a:r>
          </a:p>
        </p:txBody>
      </p:sp>
      <p:sp>
        <p:nvSpPr>
          <p:cNvPr id="21508" name="Rectangle 4"/>
          <p:cNvSpPr>
            <a:spLocks noGrp="1" noChangeArrowheads="1"/>
          </p:cNvSpPr>
          <p:nvPr>
            <p:ph type="title" idx="4294967295"/>
          </p:nvPr>
        </p:nvSpPr>
        <p:spPr>
          <a:xfrm>
            <a:off x="198438" y="406400"/>
            <a:ext cx="8335962" cy="549275"/>
          </a:xfrm>
        </p:spPr>
        <p:txBody>
          <a:bodyPr lIns="45720" rIns="45720">
            <a:spAutoFit/>
          </a:bodyPr>
          <a:lstStyle/>
          <a:p>
            <a:pPr eaLnBrk="1" hangingPunct="1"/>
            <a:r>
              <a:rPr lang="en-US" altLang="zh-CN"/>
              <a:t>VMM</a:t>
            </a:r>
            <a:r>
              <a:rPr lang="zh-CN" altLang="en-US"/>
              <a:t>组织架构举例</a:t>
            </a:r>
            <a:r>
              <a:rPr lang="en-US" altLang="zh-CN">
                <a:latin typeface="宋体" pitchFamily="2" charset="-122"/>
              </a:rPr>
              <a:t>——</a:t>
            </a:r>
            <a:r>
              <a:rPr lang="en-US" altLang="zh-CN">
                <a:latin typeface="黑体" pitchFamily="49" charset="-122"/>
                <a:ea typeface="黑体" pitchFamily="49" charset="-122"/>
              </a:rPr>
              <a:t>VMware</a:t>
            </a:r>
            <a:r>
              <a:rPr lang="zh-CN" altLang="en-US">
                <a:latin typeface="黑体" pitchFamily="49" charset="-122"/>
                <a:ea typeface="黑体" pitchFamily="49" charset="-122"/>
              </a:rPr>
              <a:t>产品虚拟化架构</a:t>
            </a:r>
          </a:p>
        </p:txBody>
      </p:sp>
      <p:pic>
        <p:nvPicPr>
          <p:cNvPr id="21509" name="Picture 5" descr="backup_agent"/>
          <p:cNvPicPr>
            <a:picLocks noChangeAspect="1" noChangeArrowheads="1"/>
          </p:cNvPicPr>
          <p:nvPr/>
        </p:nvPicPr>
        <p:blipFill>
          <a:blip r:embed="rId3"/>
          <a:srcRect/>
          <a:stretch>
            <a:fillRect/>
          </a:stretch>
        </p:blipFill>
        <p:spPr bwMode="auto">
          <a:xfrm>
            <a:off x="4419600" y="1417638"/>
            <a:ext cx="4572000" cy="2700337"/>
          </a:xfrm>
          <a:prstGeom prst="rect">
            <a:avLst/>
          </a:prstGeom>
          <a:noFill/>
          <a:ln w="9525">
            <a:noFill/>
            <a:miter lim="800000"/>
            <a:headEnd/>
            <a:tailEnd/>
          </a:ln>
        </p:spPr>
      </p:pic>
      <p:sp>
        <p:nvSpPr>
          <p:cNvPr id="21510" name="Rectangle 6"/>
          <p:cNvSpPr>
            <a:spLocks noChangeArrowheads="1"/>
          </p:cNvSpPr>
          <p:nvPr/>
        </p:nvSpPr>
        <p:spPr bwMode="auto">
          <a:xfrm>
            <a:off x="457200" y="4373563"/>
            <a:ext cx="3962400" cy="1484312"/>
          </a:xfrm>
          <a:prstGeom prst="rect">
            <a:avLst/>
          </a:prstGeom>
          <a:noFill/>
          <a:ln w="9525">
            <a:noFill/>
            <a:miter lim="800000"/>
            <a:headEnd/>
            <a:tailEnd/>
          </a:ln>
        </p:spPr>
        <p:txBody>
          <a:bodyPr lIns="0" tIns="0" rIns="0" bIns="0">
            <a:spAutoFit/>
          </a:bodyPr>
          <a:lstStyle/>
          <a:p>
            <a:pPr eaLnBrk="1" hangingPunct="1">
              <a:spcBef>
                <a:spcPct val="0"/>
              </a:spcBef>
              <a:spcAft>
                <a:spcPct val="20000"/>
              </a:spcAft>
              <a:buSzTx/>
              <a:buFont typeface="Wingdings 3" pitchFamily="18" charset="2"/>
              <a:buChar char=""/>
            </a:pPr>
            <a:r>
              <a:rPr lang="zh-CN" altLang="en-US" sz="1800">
                <a:solidFill>
                  <a:schemeClr val="tx2"/>
                </a:solidFill>
              </a:rPr>
              <a:t>例如：</a:t>
            </a:r>
            <a:r>
              <a:rPr lang="en-US" altLang="zh-CN" sz="1800">
                <a:solidFill>
                  <a:schemeClr val="tx2"/>
                </a:solidFill>
              </a:rPr>
              <a:t>GSX Server, VMware Server, Workstation</a:t>
            </a:r>
          </a:p>
          <a:p>
            <a:pPr eaLnBrk="1" hangingPunct="1">
              <a:spcBef>
                <a:spcPct val="0"/>
              </a:spcBef>
              <a:spcAft>
                <a:spcPct val="20000"/>
              </a:spcAft>
              <a:buSzTx/>
              <a:buFont typeface="Wingdings 3" pitchFamily="18" charset="2"/>
              <a:buChar char=""/>
            </a:pPr>
            <a:r>
              <a:rPr lang="zh-CN" altLang="en-US" sz="1800">
                <a:solidFill>
                  <a:schemeClr val="tx2"/>
                </a:solidFill>
              </a:rPr>
              <a:t>安装和运行应用程序</a:t>
            </a:r>
          </a:p>
          <a:p>
            <a:pPr eaLnBrk="1" hangingPunct="1">
              <a:spcBef>
                <a:spcPct val="0"/>
              </a:spcBef>
              <a:spcAft>
                <a:spcPct val="20000"/>
              </a:spcAft>
              <a:buSzTx/>
              <a:buFont typeface="Wingdings 3" pitchFamily="18" charset="2"/>
              <a:buChar char=""/>
            </a:pPr>
            <a:r>
              <a:rPr lang="zh-CN" altLang="en-US" sz="1800">
                <a:solidFill>
                  <a:schemeClr val="tx2"/>
                </a:solidFill>
              </a:rPr>
              <a:t>依赖于主机操作系统对设备的支持和物力资源的管理</a:t>
            </a:r>
          </a:p>
        </p:txBody>
      </p:sp>
      <p:pic>
        <p:nvPicPr>
          <p:cNvPr id="21511" name="Picture 7" descr="2D GSX architecture"/>
          <p:cNvPicPr>
            <a:picLocks noChangeAspect="1" noChangeArrowheads="1"/>
          </p:cNvPicPr>
          <p:nvPr/>
        </p:nvPicPr>
        <p:blipFill>
          <a:blip r:embed="rId4"/>
          <a:srcRect/>
          <a:stretch>
            <a:fillRect/>
          </a:stretch>
        </p:blipFill>
        <p:spPr bwMode="auto">
          <a:xfrm>
            <a:off x="533400" y="1417638"/>
            <a:ext cx="2895600" cy="2743200"/>
          </a:xfrm>
          <a:prstGeom prst="rect">
            <a:avLst/>
          </a:prstGeom>
          <a:noFill/>
          <a:ln w="9525">
            <a:noFill/>
            <a:miter lim="800000"/>
            <a:headEnd/>
            <a:tailEnd/>
          </a:ln>
        </p:spPr>
      </p:pic>
      <p:sp>
        <p:nvSpPr>
          <p:cNvPr id="21512" name="Rectangle 8"/>
          <p:cNvSpPr>
            <a:spLocks noChangeArrowheads="1"/>
          </p:cNvSpPr>
          <p:nvPr/>
        </p:nvSpPr>
        <p:spPr bwMode="auto">
          <a:xfrm>
            <a:off x="228600" y="990600"/>
            <a:ext cx="3657600" cy="304800"/>
          </a:xfrm>
          <a:prstGeom prst="rect">
            <a:avLst/>
          </a:prstGeom>
          <a:noFill/>
          <a:ln w="9525">
            <a:noFill/>
            <a:miter lim="800000"/>
            <a:headEnd/>
            <a:tailEnd/>
          </a:ln>
        </p:spPr>
        <p:txBody>
          <a:bodyPr lIns="0" tIns="0" rIns="0" bIns="0">
            <a:spAutoFit/>
          </a:bodyPr>
          <a:lstStyle/>
          <a:p>
            <a:pPr algn="ctr" eaLnBrk="1" hangingPunct="1">
              <a:spcBef>
                <a:spcPct val="0"/>
              </a:spcBef>
              <a:spcAft>
                <a:spcPct val="20000"/>
              </a:spcAft>
              <a:buSzTx/>
              <a:buFont typeface="Wingdings 3" pitchFamily="18" charset="2"/>
              <a:buNone/>
            </a:pPr>
            <a:r>
              <a:rPr lang="zh-TW" altLang="en-US" sz="2000" b="1">
                <a:solidFill>
                  <a:schemeClr val="tx1"/>
                </a:solidFill>
                <a:latin typeface="宋体" pitchFamily="2" charset="-122"/>
              </a:rPr>
              <a:t>寄居架</a:t>
            </a:r>
            <a:r>
              <a:rPr lang="zh-CN" altLang="en-US" sz="2000" b="1">
                <a:solidFill>
                  <a:schemeClr val="tx1"/>
                </a:solidFill>
                <a:latin typeface="宋体" pitchFamily="2" charset="-122"/>
              </a:rPr>
              <a:t>构</a:t>
            </a:r>
            <a:r>
              <a:rPr lang="zh-CN" altLang="en-US" sz="1200" b="1">
                <a:solidFill>
                  <a:schemeClr val="tx1"/>
                </a:solidFill>
              </a:rPr>
              <a:t>（</a:t>
            </a:r>
            <a:r>
              <a:rPr lang="en-US" altLang="zh-CN" sz="1200" b="1">
                <a:solidFill>
                  <a:schemeClr val="tx1"/>
                </a:solidFill>
              </a:rPr>
              <a:t>Hosted Architecture</a:t>
            </a:r>
            <a:r>
              <a:rPr lang="zh-CN" altLang="en-US" sz="1200" b="1">
                <a:solidFill>
                  <a:schemeClr val="tx1"/>
                </a:solidFill>
              </a:rPr>
              <a:t>）</a:t>
            </a:r>
            <a:endParaRPr lang="zh-CN" altLang="en-US" sz="2000" b="1">
              <a:solidFill>
                <a:schemeClr val="tx1"/>
              </a:solidFill>
              <a:latin typeface="宋体" pitchFamily="2" charset="-122"/>
            </a:endParaRPr>
          </a:p>
        </p:txBody>
      </p:sp>
      <p:sp>
        <p:nvSpPr>
          <p:cNvPr id="21513" name="Rectangle 9"/>
          <p:cNvSpPr>
            <a:spLocks noChangeArrowheads="1"/>
          </p:cNvSpPr>
          <p:nvPr/>
        </p:nvSpPr>
        <p:spPr bwMode="auto">
          <a:xfrm>
            <a:off x="4572000" y="1017588"/>
            <a:ext cx="4191000" cy="307975"/>
          </a:xfrm>
          <a:prstGeom prst="rect">
            <a:avLst/>
          </a:prstGeom>
          <a:noFill/>
          <a:ln w="9525">
            <a:noFill/>
            <a:miter lim="800000"/>
            <a:headEnd/>
            <a:tailEnd/>
          </a:ln>
        </p:spPr>
        <p:txBody>
          <a:bodyPr lIns="0" tIns="0" rIns="0" bIns="0">
            <a:spAutoFit/>
          </a:bodyPr>
          <a:lstStyle/>
          <a:p>
            <a:pPr algn="ctr" eaLnBrk="1" hangingPunct="1">
              <a:spcBef>
                <a:spcPct val="0"/>
              </a:spcBef>
              <a:spcAft>
                <a:spcPct val="20000"/>
              </a:spcAft>
              <a:buSzTx/>
              <a:buFont typeface="Wingdings 3" pitchFamily="18" charset="2"/>
              <a:buNone/>
            </a:pPr>
            <a:r>
              <a:rPr lang="zh-CN" altLang="en-US" sz="2000" b="1">
                <a:solidFill>
                  <a:schemeClr val="tx2"/>
                </a:solidFill>
              </a:rPr>
              <a:t>裸金属</a:t>
            </a:r>
            <a:r>
              <a:rPr lang="zh-TW" altLang="en-US" sz="2000" b="1">
                <a:solidFill>
                  <a:schemeClr val="tx2"/>
                </a:solidFill>
              </a:rPr>
              <a:t>架</a:t>
            </a:r>
            <a:r>
              <a:rPr lang="zh-CN" altLang="en-US" sz="2000" b="1">
                <a:solidFill>
                  <a:schemeClr val="tx2"/>
                </a:solidFill>
              </a:rPr>
              <a:t>构 </a:t>
            </a:r>
            <a:r>
              <a:rPr lang="en-US" altLang="zh-TW" sz="1600" b="1">
                <a:solidFill>
                  <a:schemeClr val="tx1"/>
                </a:solidFill>
              </a:rPr>
              <a:t>(“Bare Metal”</a:t>
            </a:r>
            <a:r>
              <a:rPr lang="en-US" altLang="zh-CN" sz="1600" b="1">
                <a:solidFill>
                  <a:schemeClr val="tx1"/>
                </a:solidFill>
              </a:rPr>
              <a:t> Architecture</a:t>
            </a:r>
            <a:r>
              <a:rPr lang="en-US" altLang="zh-TW" sz="1600" b="1">
                <a:solidFill>
                  <a:schemeClr val="tx1"/>
                </a:solidFill>
              </a:rPr>
              <a:t>)</a:t>
            </a:r>
            <a:endParaRPr lang="en-US" altLang="zh-CN" sz="1600" b="1">
              <a:solidFill>
                <a:schemeClr val="tx1"/>
              </a:solidFill>
            </a:endParaRPr>
          </a:p>
        </p:txBody>
      </p:sp>
      <p:sp>
        <p:nvSpPr>
          <p:cNvPr id="21514"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1515"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12" name="Rectangle 2">
            <a:extLst>
              <a:ext uri="{FF2B5EF4-FFF2-40B4-BE49-F238E27FC236}">
                <a16:creationId xmlns:a16="http://schemas.microsoft.com/office/drawing/2014/main" id="{4B40FDDE-AFEC-CD40-A4EA-5CC6D9EED805}"/>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虚拟化技术的历史</a:t>
            </a:r>
          </a:p>
        </p:txBody>
      </p:sp>
      <p:pic>
        <p:nvPicPr>
          <p:cNvPr id="12291" name="Picture 3" descr="cloud_w"/>
          <p:cNvPicPr preferRelativeResize="0">
            <a:picLocks noChangeAspect="1" noChangeArrowheads="1"/>
          </p:cNvPicPr>
          <p:nvPr/>
        </p:nvPicPr>
        <p:blipFill>
          <a:blip r:embed="rId3"/>
          <a:srcRect/>
          <a:stretch>
            <a:fillRect/>
          </a:stretch>
        </p:blipFill>
        <p:spPr bwMode="auto">
          <a:xfrm>
            <a:off x="4953000" y="1600200"/>
            <a:ext cx="3429000" cy="1577975"/>
          </a:xfrm>
          <a:prstGeom prst="rect">
            <a:avLst/>
          </a:prstGeom>
          <a:noFill/>
          <a:ln w="9525">
            <a:noFill/>
            <a:miter lim="800000"/>
            <a:headEnd/>
            <a:tailEnd/>
          </a:ln>
        </p:spPr>
      </p:pic>
      <p:grpSp>
        <p:nvGrpSpPr>
          <p:cNvPr id="12292" name="Group 49"/>
          <p:cNvGrpSpPr>
            <a:grpSpLocks/>
          </p:cNvGrpSpPr>
          <p:nvPr/>
        </p:nvGrpSpPr>
        <p:grpSpPr bwMode="auto">
          <a:xfrm>
            <a:off x="7086600" y="2209800"/>
            <a:ext cx="465138" cy="412750"/>
            <a:chOff x="0" y="0"/>
            <a:chExt cx="287" cy="236"/>
          </a:xfrm>
        </p:grpSpPr>
        <p:sp>
          <p:nvSpPr>
            <p:cNvPr id="12403" name="Rectangle 50"/>
            <p:cNvSpPr>
              <a:spLocks noChangeArrowheads="1"/>
            </p:cNvSpPr>
            <p:nvPr/>
          </p:nvSpPr>
          <p:spPr bwMode="auto">
            <a:xfrm>
              <a:off x="0" y="45"/>
              <a:ext cx="230" cy="191"/>
            </a:xfrm>
            <a:prstGeom prst="rect">
              <a:avLst/>
            </a:prstGeom>
            <a:solidFill>
              <a:srgbClr val="C0C0C0"/>
            </a:solidFill>
            <a:ln w="9525">
              <a:noFill/>
              <a:miter lim="800000"/>
              <a:headEnd/>
              <a:tailEnd/>
            </a:ln>
          </p:spPr>
          <p:txBody>
            <a:bodyPr/>
            <a:lstStyle/>
            <a:p>
              <a:pPr eaLnBrk="1" hangingPunct="1">
                <a:spcBef>
                  <a:spcPct val="0"/>
                </a:spcBef>
                <a:buClrTx/>
                <a:buSzTx/>
                <a:buFontTx/>
                <a:buNone/>
              </a:pPr>
              <a:endParaRPr lang="zh-CN" altLang="zh-CN" sz="1800" b="1" i="1">
                <a:solidFill>
                  <a:schemeClr val="tx1"/>
                </a:solidFill>
              </a:endParaRPr>
            </a:p>
          </p:txBody>
        </p:sp>
        <p:sp>
          <p:nvSpPr>
            <p:cNvPr id="12404" name="未知"/>
            <p:cNvSpPr>
              <a:spLocks/>
            </p:cNvSpPr>
            <p:nvPr/>
          </p:nvSpPr>
          <p:spPr bwMode="auto">
            <a:xfrm>
              <a:off x="27" y="74"/>
              <a:ext cx="176" cy="134"/>
            </a:xfrm>
            <a:custGeom>
              <a:avLst/>
              <a:gdLst>
                <a:gd name="T0" fmla="*/ 11 w 297"/>
                <a:gd name="T1" fmla="*/ 10 h 227"/>
                <a:gd name="T2" fmla="*/ 8 w 297"/>
                <a:gd name="T3" fmla="*/ 15 h 227"/>
                <a:gd name="T4" fmla="*/ 4 w 297"/>
                <a:gd name="T5" fmla="*/ 15 h 227"/>
                <a:gd name="T6" fmla="*/ 4 w 297"/>
                <a:gd name="T7" fmla="*/ 17 h 227"/>
                <a:gd name="T8" fmla="*/ 0 w 297"/>
                <a:gd name="T9" fmla="*/ 14 h 227"/>
                <a:gd name="T10" fmla="*/ 4 w 297"/>
                <a:gd name="T11" fmla="*/ 11 h 227"/>
                <a:gd name="T12" fmla="*/ 4 w 297"/>
                <a:gd name="T13" fmla="*/ 13 h 227"/>
                <a:gd name="T14" fmla="*/ 7 w 297"/>
                <a:gd name="T15" fmla="*/ 13 h 227"/>
                <a:gd name="T16" fmla="*/ 10 w 297"/>
                <a:gd name="T17" fmla="*/ 8 h 227"/>
                <a:gd name="T18" fmla="*/ 7 w 297"/>
                <a:gd name="T19" fmla="*/ 3 h 227"/>
                <a:gd name="T20" fmla="*/ 4 w 297"/>
                <a:gd name="T21" fmla="*/ 3 h 227"/>
                <a:gd name="T22" fmla="*/ 4 w 297"/>
                <a:gd name="T23" fmla="*/ 5 h 227"/>
                <a:gd name="T24" fmla="*/ 0 w 297"/>
                <a:gd name="T25" fmla="*/ 2 h 227"/>
                <a:gd name="T26" fmla="*/ 4 w 297"/>
                <a:gd name="T27" fmla="*/ 0 h 227"/>
                <a:gd name="T28" fmla="*/ 4 w 297"/>
                <a:gd name="T29" fmla="*/ 2 h 227"/>
                <a:gd name="T30" fmla="*/ 8 w 297"/>
                <a:gd name="T31" fmla="*/ 2 h 227"/>
                <a:gd name="T32" fmla="*/ 11 w 297"/>
                <a:gd name="T33" fmla="*/ 6 h 227"/>
                <a:gd name="T34" fmla="*/ 14 w 297"/>
                <a:gd name="T35" fmla="*/ 2 h 227"/>
                <a:gd name="T36" fmla="*/ 18 w 297"/>
                <a:gd name="T37" fmla="*/ 2 h 227"/>
                <a:gd name="T38" fmla="*/ 18 w 297"/>
                <a:gd name="T39" fmla="*/ 0 h 227"/>
                <a:gd name="T40" fmla="*/ 22 w 297"/>
                <a:gd name="T41" fmla="*/ 2 h 227"/>
                <a:gd name="T42" fmla="*/ 18 w 297"/>
                <a:gd name="T43" fmla="*/ 5 h 227"/>
                <a:gd name="T44" fmla="*/ 18 w 297"/>
                <a:gd name="T45" fmla="*/ 3 h 227"/>
                <a:gd name="T46" fmla="*/ 15 w 297"/>
                <a:gd name="T47" fmla="*/ 3 h 227"/>
                <a:gd name="T48" fmla="*/ 12 w 297"/>
                <a:gd name="T49" fmla="*/ 8 h 227"/>
                <a:gd name="T50" fmla="*/ 15 w 297"/>
                <a:gd name="T51" fmla="*/ 13 h 227"/>
                <a:gd name="T52" fmla="*/ 18 w 297"/>
                <a:gd name="T53" fmla="*/ 13 h 227"/>
                <a:gd name="T54" fmla="*/ 18 w 297"/>
                <a:gd name="T55" fmla="*/ 11 h 227"/>
                <a:gd name="T56" fmla="*/ 22 w 297"/>
                <a:gd name="T57" fmla="*/ 14 h 227"/>
                <a:gd name="T58" fmla="*/ 18 w 297"/>
                <a:gd name="T59" fmla="*/ 17 h 227"/>
                <a:gd name="T60" fmla="*/ 18 w 297"/>
                <a:gd name="T61" fmla="*/ 15 h 227"/>
                <a:gd name="T62" fmla="*/ 14 w 297"/>
                <a:gd name="T63" fmla="*/ 15 h 227"/>
                <a:gd name="T64" fmla="*/ 11 w 297"/>
                <a:gd name="T65" fmla="*/ 1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7"/>
                <a:gd name="T100" fmla="*/ 0 h 227"/>
                <a:gd name="T101" fmla="*/ 297 w 29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7" h="227">
                  <a:moveTo>
                    <a:pt x="149" y="138"/>
                  </a:moveTo>
                  <a:lnTo>
                    <a:pt x="114" y="203"/>
                  </a:lnTo>
                  <a:lnTo>
                    <a:pt x="48" y="203"/>
                  </a:lnTo>
                  <a:lnTo>
                    <a:pt x="48" y="227"/>
                  </a:lnTo>
                  <a:lnTo>
                    <a:pt x="0" y="197"/>
                  </a:lnTo>
                  <a:lnTo>
                    <a:pt x="48" y="160"/>
                  </a:lnTo>
                  <a:lnTo>
                    <a:pt x="48" y="182"/>
                  </a:lnTo>
                  <a:lnTo>
                    <a:pt x="97" y="182"/>
                  </a:lnTo>
                  <a:lnTo>
                    <a:pt x="133" y="113"/>
                  </a:lnTo>
                  <a:lnTo>
                    <a:pt x="97" y="45"/>
                  </a:lnTo>
                  <a:lnTo>
                    <a:pt x="48" y="45"/>
                  </a:lnTo>
                  <a:lnTo>
                    <a:pt x="48" y="67"/>
                  </a:lnTo>
                  <a:lnTo>
                    <a:pt x="0" y="30"/>
                  </a:lnTo>
                  <a:lnTo>
                    <a:pt x="48" y="0"/>
                  </a:lnTo>
                  <a:lnTo>
                    <a:pt x="48" y="23"/>
                  </a:lnTo>
                  <a:lnTo>
                    <a:pt x="114" y="23"/>
                  </a:lnTo>
                  <a:lnTo>
                    <a:pt x="149" y="89"/>
                  </a:lnTo>
                  <a:lnTo>
                    <a:pt x="183" y="23"/>
                  </a:lnTo>
                  <a:lnTo>
                    <a:pt x="249" y="23"/>
                  </a:lnTo>
                  <a:lnTo>
                    <a:pt x="249" y="0"/>
                  </a:lnTo>
                  <a:lnTo>
                    <a:pt x="297" y="30"/>
                  </a:lnTo>
                  <a:lnTo>
                    <a:pt x="249" y="67"/>
                  </a:lnTo>
                  <a:lnTo>
                    <a:pt x="249" y="45"/>
                  </a:lnTo>
                  <a:lnTo>
                    <a:pt x="200" y="45"/>
                  </a:lnTo>
                  <a:lnTo>
                    <a:pt x="164" y="113"/>
                  </a:lnTo>
                  <a:lnTo>
                    <a:pt x="200" y="182"/>
                  </a:lnTo>
                  <a:lnTo>
                    <a:pt x="249" y="182"/>
                  </a:lnTo>
                  <a:lnTo>
                    <a:pt x="249" y="160"/>
                  </a:lnTo>
                  <a:lnTo>
                    <a:pt x="297" y="197"/>
                  </a:lnTo>
                  <a:lnTo>
                    <a:pt x="249" y="227"/>
                  </a:lnTo>
                  <a:lnTo>
                    <a:pt x="249" y="203"/>
                  </a:lnTo>
                  <a:lnTo>
                    <a:pt x="183" y="203"/>
                  </a:lnTo>
                  <a:lnTo>
                    <a:pt x="149" y="138"/>
                  </a:lnTo>
                  <a:close/>
                </a:path>
              </a:pathLst>
            </a:custGeom>
            <a:solidFill>
              <a:srgbClr val="EAEAEA"/>
            </a:solidFill>
            <a:ln w="9525">
              <a:noFill/>
              <a:round/>
              <a:headEnd/>
              <a:tailEnd/>
            </a:ln>
          </p:spPr>
          <p:txBody>
            <a:bodyPr/>
            <a:lstStyle/>
            <a:p>
              <a:endParaRPr lang="zh-CN" altLang="en-US"/>
            </a:p>
          </p:txBody>
        </p:sp>
        <p:sp>
          <p:nvSpPr>
            <p:cNvPr id="12405" name="未知"/>
            <p:cNvSpPr>
              <a:spLocks/>
            </p:cNvSpPr>
            <p:nvPr/>
          </p:nvSpPr>
          <p:spPr bwMode="auto">
            <a:xfrm>
              <a:off x="230" y="0"/>
              <a:ext cx="57" cy="236"/>
            </a:xfrm>
            <a:custGeom>
              <a:avLst/>
              <a:gdLst>
                <a:gd name="T0" fmla="*/ 0 w 96"/>
                <a:gd name="T1" fmla="*/ 5 h 398"/>
                <a:gd name="T2" fmla="*/ 7 w 96"/>
                <a:gd name="T3" fmla="*/ 0 h 398"/>
                <a:gd name="T4" fmla="*/ 7 w 96"/>
                <a:gd name="T5" fmla="*/ 24 h 398"/>
                <a:gd name="T6" fmla="*/ 0 w 96"/>
                <a:gd name="T7" fmla="*/ 29 h 398"/>
                <a:gd name="T8" fmla="*/ 0 w 96"/>
                <a:gd name="T9" fmla="*/ 5 h 398"/>
                <a:gd name="T10" fmla="*/ 0 60000 65536"/>
                <a:gd name="T11" fmla="*/ 0 60000 65536"/>
                <a:gd name="T12" fmla="*/ 0 60000 65536"/>
                <a:gd name="T13" fmla="*/ 0 60000 65536"/>
                <a:gd name="T14" fmla="*/ 0 60000 65536"/>
                <a:gd name="T15" fmla="*/ 0 w 96"/>
                <a:gd name="T16" fmla="*/ 0 h 398"/>
                <a:gd name="T17" fmla="*/ 96 w 96"/>
                <a:gd name="T18" fmla="*/ 398 h 398"/>
              </a:gdLst>
              <a:ahLst/>
              <a:cxnLst>
                <a:cxn ang="T10">
                  <a:pos x="T0" y="T1"/>
                </a:cxn>
                <a:cxn ang="T11">
                  <a:pos x="T2" y="T3"/>
                </a:cxn>
                <a:cxn ang="T12">
                  <a:pos x="T4" y="T5"/>
                </a:cxn>
                <a:cxn ang="T13">
                  <a:pos x="T6" y="T7"/>
                </a:cxn>
                <a:cxn ang="T14">
                  <a:pos x="T8" y="T9"/>
                </a:cxn>
              </a:cxnLst>
              <a:rect l="T15" t="T16" r="T17" b="T18"/>
              <a:pathLst>
                <a:path w="96" h="398">
                  <a:moveTo>
                    <a:pt x="0" y="76"/>
                  </a:moveTo>
                  <a:lnTo>
                    <a:pt x="96" y="0"/>
                  </a:lnTo>
                  <a:lnTo>
                    <a:pt x="96" y="322"/>
                  </a:lnTo>
                  <a:lnTo>
                    <a:pt x="0" y="398"/>
                  </a:lnTo>
                  <a:lnTo>
                    <a:pt x="0" y="76"/>
                  </a:lnTo>
                  <a:close/>
                </a:path>
              </a:pathLst>
            </a:custGeom>
            <a:solidFill>
              <a:schemeClr val="hlink"/>
            </a:solidFill>
            <a:ln w="9525">
              <a:noFill/>
              <a:round/>
              <a:headEnd/>
              <a:tailEnd/>
            </a:ln>
          </p:spPr>
          <p:txBody>
            <a:bodyPr/>
            <a:lstStyle/>
            <a:p>
              <a:endParaRPr lang="zh-CN" altLang="en-US"/>
            </a:p>
          </p:txBody>
        </p:sp>
        <p:sp>
          <p:nvSpPr>
            <p:cNvPr id="12406" name="未知"/>
            <p:cNvSpPr>
              <a:spLocks/>
            </p:cNvSpPr>
            <p:nvPr/>
          </p:nvSpPr>
          <p:spPr bwMode="auto">
            <a:xfrm>
              <a:off x="0" y="0"/>
              <a:ext cx="287" cy="45"/>
            </a:xfrm>
            <a:custGeom>
              <a:avLst/>
              <a:gdLst>
                <a:gd name="T0" fmla="*/ 7 w 483"/>
                <a:gd name="T1" fmla="*/ 0 h 76"/>
                <a:gd name="T2" fmla="*/ 36 w 483"/>
                <a:gd name="T3" fmla="*/ 0 h 76"/>
                <a:gd name="T4" fmla="*/ 29 w 483"/>
                <a:gd name="T5" fmla="*/ 5 h 76"/>
                <a:gd name="T6" fmla="*/ 0 w 483"/>
                <a:gd name="T7" fmla="*/ 5 h 76"/>
                <a:gd name="T8" fmla="*/ 7 w 483"/>
                <a:gd name="T9" fmla="*/ 0 h 76"/>
                <a:gd name="T10" fmla="*/ 0 60000 65536"/>
                <a:gd name="T11" fmla="*/ 0 60000 65536"/>
                <a:gd name="T12" fmla="*/ 0 60000 65536"/>
                <a:gd name="T13" fmla="*/ 0 60000 65536"/>
                <a:gd name="T14" fmla="*/ 0 60000 65536"/>
                <a:gd name="T15" fmla="*/ 0 w 483"/>
                <a:gd name="T16" fmla="*/ 0 h 76"/>
                <a:gd name="T17" fmla="*/ 483 w 483"/>
                <a:gd name="T18" fmla="*/ 76 h 76"/>
              </a:gdLst>
              <a:ahLst/>
              <a:cxnLst>
                <a:cxn ang="T10">
                  <a:pos x="T0" y="T1"/>
                </a:cxn>
                <a:cxn ang="T11">
                  <a:pos x="T2" y="T3"/>
                </a:cxn>
                <a:cxn ang="T12">
                  <a:pos x="T4" y="T5"/>
                </a:cxn>
                <a:cxn ang="T13">
                  <a:pos x="T6" y="T7"/>
                </a:cxn>
                <a:cxn ang="T14">
                  <a:pos x="T8" y="T9"/>
                </a:cxn>
              </a:cxnLst>
              <a:rect l="T15" t="T16" r="T17" b="T18"/>
              <a:pathLst>
                <a:path w="483" h="76">
                  <a:moveTo>
                    <a:pt x="95" y="0"/>
                  </a:moveTo>
                  <a:lnTo>
                    <a:pt x="483" y="0"/>
                  </a:lnTo>
                  <a:lnTo>
                    <a:pt x="387" y="76"/>
                  </a:lnTo>
                  <a:lnTo>
                    <a:pt x="0" y="76"/>
                  </a:lnTo>
                  <a:lnTo>
                    <a:pt x="95" y="0"/>
                  </a:lnTo>
                  <a:close/>
                </a:path>
              </a:pathLst>
            </a:custGeom>
            <a:solidFill>
              <a:schemeClr val="accent1"/>
            </a:solidFill>
            <a:ln w="9525">
              <a:noFill/>
              <a:round/>
              <a:headEnd/>
              <a:tailEnd/>
            </a:ln>
          </p:spPr>
          <p:txBody>
            <a:bodyPr/>
            <a:lstStyle/>
            <a:p>
              <a:endParaRPr lang="zh-CN" altLang="en-US"/>
            </a:p>
          </p:txBody>
        </p:sp>
      </p:grpSp>
      <p:sp>
        <p:nvSpPr>
          <p:cNvPr id="12293" name="AutoShape 54"/>
          <p:cNvSpPr>
            <a:spLocks noChangeArrowheads="1"/>
          </p:cNvSpPr>
          <p:nvPr/>
        </p:nvSpPr>
        <p:spPr bwMode="auto">
          <a:xfrm>
            <a:off x="6410325" y="2209800"/>
            <a:ext cx="292100" cy="314325"/>
          </a:xfrm>
          <a:prstGeom prst="can">
            <a:avLst>
              <a:gd name="adj" fmla="val 26902"/>
            </a:avLst>
          </a:prstGeom>
          <a:solidFill>
            <a:schemeClr val="accent1"/>
          </a:solidFill>
          <a:ln w="9525">
            <a:solidFill>
              <a:schemeClr val="bg1"/>
            </a:solidFill>
            <a:round/>
            <a:headEnd/>
            <a:tailEnd/>
          </a:ln>
        </p:spPr>
        <p:txBody>
          <a:bodyPr wrap="none" lIns="90000" tIns="46800" rIns="90000" bIns="46800" anchor="ctr"/>
          <a:lstStyle/>
          <a:p>
            <a:pPr algn="ctr" eaLnBrk="1" hangingPunct="1">
              <a:spcBef>
                <a:spcPct val="50000"/>
              </a:spcBef>
              <a:buClr>
                <a:schemeClr val="accent2"/>
              </a:buClr>
              <a:buSzTx/>
            </a:pPr>
            <a:endParaRPr lang="de-DE" altLang="zh-CN" sz="2400">
              <a:solidFill>
                <a:schemeClr val="tx1"/>
              </a:solidFill>
            </a:endParaRPr>
          </a:p>
        </p:txBody>
      </p:sp>
      <p:sp>
        <p:nvSpPr>
          <p:cNvPr id="12294" name="AutoShape 55"/>
          <p:cNvSpPr>
            <a:spLocks noChangeArrowheads="1"/>
          </p:cNvSpPr>
          <p:nvPr/>
        </p:nvSpPr>
        <p:spPr bwMode="auto">
          <a:xfrm>
            <a:off x="6188075" y="2286000"/>
            <a:ext cx="293688" cy="315913"/>
          </a:xfrm>
          <a:prstGeom prst="can">
            <a:avLst>
              <a:gd name="adj" fmla="val 26892"/>
            </a:avLst>
          </a:prstGeom>
          <a:solidFill>
            <a:schemeClr val="accent1"/>
          </a:solidFill>
          <a:ln w="9525">
            <a:solidFill>
              <a:schemeClr val="bg1"/>
            </a:solidFill>
            <a:round/>
            <a:headEnd/>
            <a:tailEnd/>
          </a:ln>
        </p:spPr>
        <p:txBody>
          <a:bodyPr wrap="none" lIns="90000" tIns="46800" rIns="90000" bIns="46800" anchor="ctr"/>
          <a:lstStyle/>
          <a:p>
            <a:pPr algn="ctr" eaLnBrk="1" hangingPunct="1">
              <a:spcBef>
                <a:spcPct val="50000"/>
              </a:spcBef>
              <a:buClr>
                <a:schemeClr val="accent2"/>
              </a:buClr>
              <a:buSzTx/>
            </a:pPr>
            <a:endParaRPr lang="de-DE" altLang="zh-CN" sz="2400">
              <a:solidFill>
                <a:schemeClr val="tx1"/>
              </a:solidFill>
            </a:endParaRPr>
          </a:p>
        </p:txBody>
      </p:sp>
      <p:sp>
        <p:nvSpPr>
          <p:cNvPr id="12295" name="AutoShape 56"/>
          <p:cNvSpPr>
            <a:spLocks noChangeArrowheads="1"/>
          </p:cNvSpPr>
          <p:nvPr/>
        </p:nvSpPr>
        <p:spPr bwMode="auto">
          <a:xfrm>
            <a:off x="6629400" y="2286000"/>
            <a:ext cx="293688" cy="315913"/>
          </a:xfrm>
          <a:prstGeom prst="can">
            <a:avLst>
              <a:gd name="adj" fmla="val 26892"/>
            </a:avLst>
          </a:prstGeom>
          <a:solidFill>
            <a:schemeClr val="accent1"/>
          </a:solidFill>
          <a:ln w="9525">
            <a:solidFill>
              <a:schemeClr val="bg1"/>
            </a:solidFill>
            <a:round/>
            <a:headEnd/>
            <a:tailEnd/>
          </a:ln>
        </p:spPr>
        <p:txBody>
          <a:bodyPr wrap="none" lIns="90000" tIns="46800" rIns="90000" bIns="46800" anchor="ctr"/>
          <a:lstStyle/>
          <a:p>
            <a:pPr algn="ctr" eaLnBrk="1" hangingPunct="1">
              <a:spcBef>
                <a:spcPct val="50000"/>
              </a:spcBef>
              <a:buClr>
                <a:schemeClr val="accent2"/>
              </a:buClr>
              <a:buSzTx/>
            </a:pPr>
            <a:endParaRPr lang="de-DE" altLang="zh-CN" sz="2400">
              <a:solidFill>
                <a:schemeClr val="tx1"/>
              </a:solidFill>
            </a:endParaRPr>
          </a:p>
        </p:txBody>
      </p:sp>
      <p:sp>
        <p:nvSpPr>
          <p:cNvPr id="12296" name="未知"/>
          <p:cNvSpPr>
            <a:spLocks/>
          </p:cNvSpPr>
          <p:nvPr/>
        </p:nvSpPr>
        <p:spPr bwMode="auto">
          <a:xfrm>
            <a:off x="5645150" y="2209800"/>
            <a:ext cx="201613" cy="438150"/>
          </a:xfrm>
          <a:custGeom>
            <a:avLst/>
            <a:gdLst>
              <a:gd name="T0" fmla="*/ 0 w 236"/>
              <a:gd name="T1" fmla="*/ 2147483647 h 477"/>
              <a:gd name="T2" fmla="*/ 0 w 236"/>
              <a:gd name="T3" fmla="*/ 2147483647 h 477"/>
              <a:gd name="T4" fmla="*/ 2147483647 w 236"/>
              <a:gd name="T5" fmla="*/ 2147483647 h 477"/>
              <a:gd name="T6" fmla="*/ 2147483647 w 236"/>
              <a:gd name="T7" fmla="*/ 0 h 477"/>
              <a:gd name="T8" fmla="*/ 2147483647 w 236"/>
              <a:gd name="T9" fmla="*/ 0 h 477"/>
              <a:gd name="T10" fmla="*/ 2147483647 w 236"/>
              <a:gd name="T11" fmla="*/ 0 h 477"/>
              <a:gd name="T12" fmla="*/ 2147483647 w 236"/>
              <a:gd name="T13" fmla="*/ 0 h 477"/>
              <a:gd name="T14" fmla="*/ 2147483647 w 236"/>
              <a:gd name="T15" fmla="*/ 2147483647 h 477"/>
              <a:gd name="T16" fmla="*/ 2147483647 w 236"/>
              <a:gd name="T17" fmla="*/ 2147483647 h 477"/>
              <a:gd name="T18" fmla="*/ 2147483647 w 236"/>
              <a:gd name="T19" fmla="*/ 2147483647 h 477"/>
              <a:gd name="T20" fmla="*/ 2147483647 w 236"/>
              <a:gd name="T21" fmla="*/ 2147483647 h 477"/>
              <a:gd name="T22" fmla="*/ 2147483647 w 236"/>
              <a:gd name="T23" fmla="*/ 2147483647 h 477"/>
              <a:gd name="T24" fmla="*/ 2147483647 w 236"/>
              <a:gd name="T25" fmla="*/ 2147483647 h 477"/>
              <a:gd name="T26" fmla="*/ 2147483647 w 236"/>
              <a:gd name="T27" fmla="*/ 2147483647 h 477"/>
              <a:gd name="T28" fmla="*/ 2147483647 w 236"/>
              <a:gd name="T29" fmla="*/ 2147483647 h 477"/>
              <a:gd name="T30" fmla="*/ 2147483647 w 236"/>
              <a:gd name="T31" fmla="*/ 2147483647 h 477"/>
              <a:gd name="T32" fmla="*/ 2147483647 w 236"/>
              <a:gd name="T33" fmla="*/ 2147483647 h 477"/>
              <a:gd name="T34" fmla="*/ 2147483647 w 236"/>
              <a:gd name="T35" fmla="*/ 2147483647 h 477"/>
              <a:gd name="T36" fmla="*/ 0 w 236"/>
              <a:gd name="T37" fmla="*/ 2147483647 h 477"/>
              <a:gd name="T38" fmla="*/ 0 w 236"/>
              <a:gd name="T39" fmla="*/ 2147483647 h 477"/>
              <a:gd name="T40" fmla="*/ 0 w 236"/>
              <a:gd name="T41" fmla="*/ 2147483647 h 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6"/>
              <a:gd name="T64" fmla="*/ 0 h 477"/>
              <a:gd name="T65" fmla="*/ 236 w 236"/>
              <a:gd name="T66" fmla="*/ 477 h 4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6" h="477">
                <a:moveTo>
                  <a:pt x="0" y="3"/>
                </a:moveTo>
                <a:lnTo>
                  <a:pt x="0" y="2"/>
                </a:lnTo>
                <a:lnTo>
                  <a:pt x="1" y="1"/>
                </a:lnTo>
                <a:lnTo>
                  <a:pt x="2" y="0"/>
                </a:lnTo>
                <a:lnTo>
                  <a:pt x="3" y="0"/>
                </a:lnTo>
                <a:lnTo>
                  <a:pt x="233" y="0"/>
                </a:lnTo>
                <a:lnTo>
                  <a:pt x="234" y="0"/>
                </a:lnTo>
                <a:lnTo>
                  <a:pt x="235" y="1"/>
                </a:lnTo>
                <a:lnTo>
                  <a:pt x="236" y="2"/>
                </a:lnTo>
                <a:lnTo>
                  <a:pt x="236" y="3"/>
                </a:lnTo>
                <a:lnTo>
                  <a:pt x="236" y="474"/>
                </a:lnTo>
                <a:lnTo>
                  <a:pt x="236" y="475"/>
                </a:lnTo>
                <a:lnTo>
                  <a:pt x="235" y="476"/>
                </a:lnTo>
                <a:lnTo>
                  <a:pt x="234" y="476"/>
                </a:lnTo>
                <a:lnTo>
                  <a:pt x="233" y="477"/>
                </a:lnTo>
                <a:lnTo>
                  <a:pt x="3" y="477"/>
                </a:lnTo>
                <a:lnTo>
                  <a:pt x="2" y="476"/>
                </a:lnTo>
                <a:lnTo>
                  <a:pt x="1" y="476"/>
                </a:lnTo>
                <a:lnTo>
                  <a:pt x="0" y="475"/>
                </a:lnTo>
                <a:lnTo>
                  <a:pt x="0" y="474"/>
                </a:lnTo>
                <a:lnTo>
                  <a:pt x="0" y="3"/>
                </a:lnTo>
                <a:close/>
              </a:path>
            </a:pathLst>
          </a:custGeom>
          <a:solidFill>
            <a:schemeClr val="accent1"/>
          </a:solidFill>
          <a:ln w="9525">
            <a:solidFill>
              <a:schemeClr val="bg1"/>
            </a:solidFill>
            <a:round/>
            <a:headEnd/>
            <a:tailEnd/>
          </a:ln>
        </p:spPr>
        <p:txBody>
          <a:bodyPr/>
          <a:lstStyle/>
          <a:p>
            <a:endParaRPr lang="zh-CN" altLang="en-US"/>
          </a:p>
        </p:txBody>
      </p:sp>
      <p:sp>
        <p:nvSpPr>
          <p:cNvPr id="12297" name="未知"/>
          <p:cNvSpPr>
            <a:spLocks/>
          </p:cNvSpPr>
          <p:nvPr/>
        </p:nvSpPr>
        <p:spPr bwMode="auto">
          <a:xfrm>
            <a:off x="5659438" y="2232025"/>
            <a:ext cx="12700" cy="14288"/>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7"/>
                </a:lnTo>
                <a:lnTo>
                  <a:pt x="1" y="5"/>
                </a:lnTo>
                <a:lnTo>
                  <a:pt x="3" y="2"/>
                </a:lnTo>
                <a:lnTo>
                  <a:pt x="4" y="1"/>
                </a:lnTo>
                <a:lnTo>
                  <a:pt x="6" y="0"/>
                </a:lnTo>
                <a:lnTo>
                  <a:pt x="9" y="0"/>
                </a:lnTo>
                <a:lnTo>
                  <a:pt x="12" y="0"/>
                </a:lnTo>
                <a:lnTo>
                  <a:pt x="15" y="2"/>
                </a:lnTo>
                <a:lnTo>
                  <a:pt x="16" y="4"/>
                </a:lnTo>
                <a:lnTo>
                  <a:pt x="17" y="5"/>
                </a:lnTo>
                <a:lnTo>
                  <a:pt x="17" y="7"/>
                </a:lnTo>
                <a:lnTo>
                  <a:pt x="17" y="8"/>
                </a:lnTo>
                <a:lnTo>
                  <a:pt x="17" y="10"/>
                </a:lnTo>
                <a:lnTo>
                  <a:pt x="17" y="12"/>
                </a:lnTo>
                <a:lnTo>
                  <a:pt x="15" y="14"/>
                </a:lnTo>
                <a:lnTo>
                  <a:pt x="14" y="15"/>
                </a:lnTo>
                <a:lnTo>
                  <a:pt x="12" y="16"/>
                </a:lnTo>
                <a:lnTo>
                  <a:pt x="9" y="17"/>
                </a:lnTo>
                <a:lnTo>
                  <a:pt x="6" y="16"/>
                </a:lnTo>
                <a:lnTo>
                  <a:pt x="3" y="14"/>
                </a:lnTo>
                <a:lnTo>
                  <a:pt x="2" y="13"/>
                </a:lnTo>
                <a:lnTo>
                  <a:pt x="1" y="12"/>
                </a:lnTo>
                <a:lnTo>
                  <a:pt x="1" y="10"/>
                </a:lnTo>
                <a:lnTo>
                  <a:pt x="0" y="8"/>
                </a:lnTo>
                <a:close/>
              </a:path>
            </a:pathLst>
          </a:custGeom>
          <a:solidFill>
            <a:srgbClr val="24A02B"/>
          </a:solidFill>
          <a:ln w="9525">
            <a:noFill/>
            <a:round/>
            <a:headEnd/>
            <a:tailEnd/>
          </a:ln>
        </p:spPr>
        <p:txBody>
          <a:bodyPr/>
          <a:lstStyle/>
          <a:p>
            <a:endParaRPr lang="zh-CN" altLang="en-US"/>
          </a:p>
        </p:txBody>
      </p:sp>
      <p:sp>
        <p:nvSpPr>
          <p:cNvPr id="12298" name="未知"/>
          <p:cNvSpPr>
            <a:spLocks/>
          </p:cNvSpPr>
          <p:nvPr/>
        </p:nvSpPr>
        <p:spPr bwMode="auto">
          <a:xfrm>
            <a:off x="5659438" y="2620963"/>
            <a:ext cx="173037" cy="9525"/>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299" name="未知"/>
          <p:cNvSpPr>
            <a:spLocks/>
          </p:cNvSpPr>
          <p:nvPr/>
        </p:nvSpPr>
        <p:spPr bwMode="auto">
          <a:xfrm>
            <a:off x="5686425" y="2232025"/>
            <a:ext cx="66675" cy="14288"/>
          </a:xfrm>
          <a:custGeom>
            <a:avLst/>
            <a:gdLst>
              <a:gd name="T0" fmla="*/ 2147483647 w 80"/>
              <a:gd name="T1" fmla="*/ 0 h 14"/>
              <a:gd name="T2" fmla="*/ 2147483647 w 80"/>
              <a:gd name="T3" fmla="*/ 0 h 14"/>
              <a:gd name="T4" fmla="*/ 2147483647 w 80"/>
              <a:gd name="T5" fmla="*/ 2147483647 h 14"/>
              <a:gd name="T6" fmla="*/ 2147483647 w 80"/>
              <a:gd name="T7" fmla="*/ 2147483647 h 14"/>
              <a:gd name="T8" fmla="*/ 2147483647 w 80"/>
              <a:gd name="T9" fmla="*/ 2147483647 h 14"/>
              <a:gd name="T10" fmla="*/ 2147483647 w 80"/>
              <a:gd name="T11" fmla="*/ 2147483647 h 14"/>
              <a:gd name="T12" fmla="*/ 2147483647 w 80"/>
              <a:gd name="T13" fmla="*/ 2147483647 h 14"/>
              <a:gd name="T14" fmla="*/ 2147483647 w 80"/>
              <a:gd name="T15" fmla="*/ 2147483647 h 14"/>
              <a:gd name="T16" fmla="*/ 2147483647 w 80"/>
              <a:gd name="T17" fmla="*/ 2147483647 h 14"/>
              <a:gd name="T18" fmla="*/ 2147483647 w 80"/>
              <a:gd name="T19" fmla="*/ 2147483647 h 14"/>
              <a:gd name="T20" fmla="*/ 2147483647 w 80"/>
              <a:gd name="T21" fmla="*/ 2147483647 h 14"/>
              <a:gd name="T22" fmla="*/ 2147483647 w 80"/>
              <a:gd name="T23" fmla="*/ 2147483647 h 14"/>
              <a:gd name="T24" fmla="*/ 2147483647 w 80"/>
              <a:gd name="T25" fmla="*/ 2147483647 h 14"/>
              <a:gd name="T26" fmla="*/ 2147483647 w 80"/>
              <a:gd name="T27" fmla="*/ 2147483647 h 14"/>
              <a:gd name="T28" fmla="*/ 2147483647 w 80"/>
              <a:gd name="T29" fmla="*/ 2147483647 h 14"/>
              <a:gd name="T30" fmla="*/ 0 w 80"/>
              <a:gd name="T31" fmla="*/ 2147483647 h 14"/>
              <a:gd name="T32" fmla="*/ 2147483647 w 80"/>
              <a:gd name="T33" fmla="*/ 2147483647 h 14"/>
              <a:gd name="T34" fmla="*/ 2147483647 w 80"/>
              <a:gd name="T35" fmla="*/ 2147483647 h 14"/>
              <a:gd name="T36" fmla="*/ 2147483647 w 80"/>
              <a:gd name="T37" fmla="*/ 2147483647 h 14"/>
              <a:gd name="T38" fmla="*/ 2147483647 w 80"/>
              <a:gd name="T39" fmla="*/ 0 h 14"/>
              <a:gd name="T40" fmla="*/ 2147483647 w 80"/>
              <a:gd name="T41" fmla="*/ 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4"/>
              <a:gd name="T65" fmla="*/ 80 w 8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4">
                <a:moveTo>
                  <a:pt x="8" y="0"/>
                </a:moveTo>
                <a:lnTo>
                  <a:pt x="73" y="0"/>
                </a:lnTo>
                <a:lnTo>
                  <a:pt x="76" y="1"/>
                </a:lnTo>
                <a:lnTo>
                  <a:pt x="78" y="2"/>
                </a:lnTo>
                <a:lnTo>
                  <a:pt x="80" y="5"/>
                </a:lnTo>
                <a:lnTo>
                  <a:pt x="80" y="7"/>
                </a:lnTo>
                <a:lnTo>
                  <a:pt x="80" y="10"/>
                </a:lnTo>
                <a:lnTo>
                  <a:pt x="78" y="12"/>
                </a:lnTo>
                <a:lnTo>
                  <a:pt x="76" y="14"/>
                </a:lnTo>
                <a:lnTo>
                  <a:pt x="74" y="14"/>
                </a:lnTo>
                <a:lnTo>
                  <a:pt x="73" y="14"/>
                </a:lnTo>
                <a:lnTo>
                  <a:pt x="8" y="14"/>
                </a:lnTo>
                <a:lnTo>
                  <a:pt x="5" y="14"/>
                </a:lnTo>
                <a:lnTo>
                  <a:pt x="2" y="12"/>
                </a:lnTo>
                <a:lnTo>
                  <a:pt x="1" y="10"/>
                </a:lnTo>
                <a:lnTo>
                  <a:pt x="0" y="7"/>
                </a:lnTo>
                <a:lnTo>
                  <a:pt x="1" y="5"/>
                </a:lnTo>
                <a:lnTo>
                  <a:pt x="2" y="2"/>
                </a:lnTo>
                <a:lnTo>
                  <a:pt x="5" y="1"/>
                </a:lnTo>
                <a:lnTo>
                  <a:pt x="6" y="0"/>
                </a:lnTo>
                <a:lnTo>
                  <a:pt x="8" y="0"/>
                </a:lnTo>
                <a:close/>
              </a:path>
            </a:pathLst>
          </a:custGeom>
          <a:solidFill>
            <a:srgbClr val="FFFFFF"/>
          </a:solidFill>
          <a:ln w="9525">
            <a:noFill/>
            <a:round/>
            <a:headEnd/>
            <a:tailEnd/>
          </a:ln>
        </p:spPr>
        <p:txBody>
          <a:bodyPr/>
          <a:lstStyle/>
          <a:p>
            <a:endParaRPr lang="zh-CN" altLang="en-US"/>
          </a:p>
        </p:txBody>
      </p:sp>
      <p:sp>
        <p:nvSpPr>
          <p:cNvPr id="12300" name="未知"/>
          <p:cNvSpPr>
            <a:spLocks/>
          </p:cNvSpPr>
          <p:nvPr/>
        </p:nvSpPr>
        <p:spPr bwMode="auto">
          <a:xfrm>
            <a:off x="5659438" y="2259013"/>
            <a:ext cx="12700" cy="17462"/>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6"/>
                </a:lnTo>
                <a:lnTo>
                  <a:pt x="1" y="5"/>
                </a:lnTo>
                <a:lnTo>
                  <a:pt x="3" y="2"/>
                </a:lnTo>
                <a:lnTo>
                  <a:pt x="4" y="1"/>
                </a:lnTo>
                <a:lnTo>
                  <a:pt x="6" y="0"/>
                </a:lnTo>
                <a:lnTo>
                  <a:pt x="9" y="0"/>
                </a:lnTo>
                <a:lnTo>
                  <a:pt x="12" y="0"/>
                </a:lnTo>
                <a:lnTo>
                  <a:pt x="15" y="2"/>
                </a:lnTo>
                <a:lnTo>
                  <a:pt x="16" y="3"/>
                </a:lnTo>
                <a:lnTo>
                  <a:pt x="17" y="5"/>
                </a:lnTo>
                <a:lnTo>
                  <a:pt x="17" y="6"/>
                </a:lnTo>
                <a:lnTo>
                  <a:pt x="17" y="8"/>
                </a:lnTo>
                <a:lnTo>
                  <a:pt x="17" y="11"/>
                </a:lnTo>
                <a:lnTo>
                  <a:pt x="17" y="12"/>
                </a:lnTo>
                <a:lnTo>
                  <a:pt x="15" y="15"/>
                </a:lnTo>
                <a:lnTo>
                  <a:pt x="14" y="16"/>
                </a:lnTo>
                <a:lnTo>
                  <a:pt x="12" y="17"/>
                </a:lnTo>
                <a:lnTo>
                  <a:pt x="9" y="17"/>
                </a:lnTo>
                <a:lnTo>
                  <a:pt x="6" y="17"/>
                </a:lnTo>
                <a:lnTo>
                  <a:pt x="3" y="15"/>
                </a:lnTo>
                <a:lnTo>
                  <a:pt x="2" y="14"/>
                </a:lnTo>
                <a:lnTo>
                  <a:pt x="1" y="12"/>
                </a:lnTo>
                <a:lnTo>
                  <a:pt x="1" y="11"/>
                </a:lnTo>
                <a:lnTo>
                  <a:pt x="0" y="8"/>
                </a:lnTo>
                <a:close/>
              </a:path>
            </a:pathLst>
          </a:custGeom>
          <a:solidFill>
            <a:srgbClr val="24A02B"/>
          </a:solidFill>
          <a:ln w="9525">
            <a:noFill/>
            <a:round/>
            <a:headEnd/>
            <a:tailEnd/>
          </a:ln>
        </p:spPr>
        <p:txBody>
          <a:bodyPr/>
          <a:lstStyle/>
          <a:p>
            <a:endParaRPr lang="zh-CN" altLang="en-US"/>
          </a:p>
        </p:txBody>
      </p:sp>
      <p:sp>
        <p:nvSpPr>
          <p:cNvPr id="12301" name="未知"/>
          <p:cNvSpPr>
            <a:spLocks/>
          </p:cNvSpPr>
          <p:nvPr/>
        </p:nvSpPr>
        <p:spPr bwMode="auto">
          <a:xfrm>
            <a:off x="5686425" y="2260600"/>
            <a:ext cx="66675" cy="14288"/>
          </a:xfrm>
          <a:custGeom>
            <a:avLst/>
            <a:gdLst>
              <a:gd name="T0" fmla="*/ 2147483647 w 80"/>
              <a:gd name="T1" fmla="*/ 0 h 15"/>
              <a:gd name="T2" fmla="*/ 2147483647 w 80"/>
              <a:gd name="T3" fmla="*/ 0 h 15"/>
              <a:gd name="T4" fmla="*/ 2147483647 w 80"/>
              <a:gd name="T5" fmla="*/ 0 h 15"/>
              <a:gd name="T6" fmla="*/ 2147483647 w 80"/>
              <a:gd name="T7" fmla="*/ 2147483647 h 15"/>
              <a:gd name="T8" fmla="*/ 2147483647 w 80"/>
              <a:gd name="T9" fmla="*/ 2147483647 h 15"/>
              <a:gd name="T10" fmla="*/ 2147483647 w 80"/>
              <a:gd name="T11" fmla="*/ 2147483647 h 15"/>
              <a:gd name="T12" fmla="*/ 2147483647 w 80"/>
              <a:gd name="T13" fmla="*/ 2147483647 h 15"/>
              <a:gd name="T14" fmla="*/ 2147483647 w 80"/>
              <a:gd name="T15" fmla="*/ 2147483647 h 15"/>
              <a:gd name="T16" fmla="*/ 2147483647 w 80"/>
              <a:gd name="T17" fmla="*/ 2147483647 h 15"/>
              <a:gd name="T18" fmla="*/ 2147483647 w 80"/>
              <a:gd name="T19" fmla="*/ 2147483647 h 15"/>
              <a:gd name="T20" fmla="*/ 2147483647 w 80"/>
              <a:gd name="T21" fmla="*/ 2147483647 h 15"/>
              <a:gd name="T22" fmla="*/ 2147483647 w 80"/>
              <a:gd name="T23" fmla="*/ 2147483647 h 15"/>
              <a:gd name="T24" fmla="*/ 2147483647 w 80"/>
              <a:gd name="T25" fmla="*/ 2147483647 h 15"/>
              <a:gd name="T26" fmla="*/ 2147483647 w 80"/>
              <a:gd name="T27" fmla="*/ 2147483647 h 15"/>
              <a:gd name="T28" fmla="*/ 2147483647 w 80"/>
              <a:gd name="T29" fmla="*/ 2147483647 h 15"/>
              <a:gd name="T30" fmla="*/ 0 w 80"/>
              <a:gd name="T31" fmla="*/ 2147483647 h 15"/>
              <a:gd name="T32" fmla="*/ 2147483647 w 80"/>
              <a:gd name="T33" fmla="*/ 2147483647 h 15"/>
              <a:gd name="T34" fmla="*/ 2147483647 w 80"/>
              <a:gd name="T35" fmla="*/ 2147483647 h 15"/>
              <a:gd name="T36" fmla="*/ 2147483647 w 80"/>
              <a:gd name="T37" fmla="*/ 0 h 15"/>
              <a:gd name="T38" fmla="*/ 2147483647 w 80"/>
              <a:gd name="T39" fmla="*/ 0 h 15"/>
              <a:gd name="T40" fmla="*/ 2147483647 w 80"/>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5"/>
              <a:gd name="T65" fmla="*/ 80 w 80"/>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5">
                <a:moveTo>
                  <a:pt x="8" y="0"/>
                </a:moveTo>
                <a:lnTo>
                  <a:pt x="73" y="0"/>
                </a:lnTo>
                <a:lnTo>
                  <a:pt x="76" y="0"/>
                </a:lnTo>
                <a:lnTo>
                  <a:pt x="78" y="2"/>
                </a:lnTo>
                <a:lnTo>
                  <a:pt x="80" y="4"/>
                </a:lnTo>
                <a:lnTo>
                  <a:pt x="80" y="7"/>
                </a:lnTo>
                <a:lnTo>
                  <a:pt x="80" y="11"/>
                </a:lnTo>
                <a:lnTo>
                  <a:pt x="78" y="13"/>
                </a:lnTo>
                <a:lnTo>
                  <a:pt x="76" y="15"/>
                </a:lnTo>
                <a:lnTo>
                  <a:pt x="74" y="15"/>
                </a:lnTo>
                <a:lnTo>
                  <a:pt x="73" y="15"/>
                </a:lnTo>
                <a:lnTo>
                  <a:pt x="8" y="15"/>
                </a:lnTo>
                <a:lnTo>
                  <a:pt x="5" y="15"/>
                </a:lnTo>
                <a:lnTo>
                  <a:pt x="2" y="13"/>
                </a:lnTo>
                <a:lnTo>
                  <a:pt x="1" y="11"/>
                </a:lnTo>
                <a:lnTo>
                  <a:pt x="0" y="7"/>
                </a:lnTo>
                <a:lnTo>
                  <a:pt x="1" y="4"/>
                </a:lnTo>
                <a:lnTo>
                  <a:pt x="2" y="2"/>
                </a:lnTo>
                <a:lnTo>
                  <a:pt x="5" y="0"/>
                </a:lnTo>
                <a:lnTo>
                  <a:pt x="6" y="0"/>
                </a:lnTo>
                <a:lnTo>
                  <a:pt x="8" y="0"/>
                </a:lnTo>
                <a:close/>
              </a:path>
            </a:pathLst>
          </a:custGeom>
          <a:solidFill>
            <a:srgbClr val="FFFFFF"/>
          </a:solidFill>
          <a:ln w="9525">
            <a:noFill/>
            <a:round/>
            <a:headEnd/>
            <a:tailEnd/>
          </a:ln>
        </p:spPr>
        <p:txBody>
          <a:bodyPr/>
          <a:lstStyle/>
          <a:p>
            <a:endParaRPr lang="zh-CN" altLang="en-US"/>
          </a:p>
        </p:txBody>
      </p:sp>
      <p:sp>
        <p:nvSpPr>
          <p:cNvPr id="12302" name="未知"/>
          <p:cNvSpPr>
            <a:spLocks/>
          </p:cNvSpPr>
          <p:nvPr/>
        </p:nvSpPr>
        <p:spPr bwMode="auto">
          <a:xfrm>
            <a:off x="5659438" y="2600325"/>
            <a:ext cx="173037" cy="9525"/>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3" name="未知"/>
          <p:cNvSpPr>
            <a:spLocks/>
          </p:cNvSpPr>
          <p:nvPr/>
        </p:nvSpPr>
        <p:spPr bwMode="auto">
          <a:xfrm>
            <a:off x="5659438" y="2578100"/>
            <a:ext cx="173037"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4" name="未知"/>
          <p:cNvSpPr>
            <a:spLocks/>
          </p:cNvSpPr>
          <p:nvPr/>
        </p:nvSpPr>
        <p:spPr bwMode="auto">
          <a:xfrm>
            <a:off x="5659438" y="2557463"/>
            <a:ext cx="173037"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5" name="未知"/>
          <p:cNvSpPr>
            <a:spLocks/>
          </p:cNvSpPr>
          <p:nvPr/>
        </p:nvSpPr>
        <p:spPr bwMode="auto">
          <a:xfrm>
            <a:off x="5659438" y="2535238"/>
            <a:ext cx="173037" cy="12700"/>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6" name="未知"/>
          <p:cNvSpPr>
            <a:spLocks/>
          </p:cNvSpPr>
          <p:nvPr/>
        </p:nvSpPr>
        <p:spPr bwMode="auto">
          <a:xfrm>
            <a:off x="5659438" y="2514600"/>
            <a:ext cx="173037"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7" name="未知"/>
          <p:cNvSpPr>
            <a:spLocks/>
          </p:cNvSpPr>
          <p:nvPr/>
        </p:nvSpPr>
        <p:spPr bwMode="auto">
          <a:xfrm>
            <a:off x="5659438" y="2492375"/>
            <a:ext cx="173037" cy="12700"/>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8" name="未知"/>
          <p:cNvSpPr>
            <a:spLocks/>
          </p:cNvSpPr>
          <p:nvPr/>
        </p:nvSpPr>
        <p:spPr bwMode="auto">
          <a:xfrm>
            <a:off x="5659438" y="2471738"/>
            <a:ext cx="173037"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9" name="未知"/>
          <p:cNvSpPr>
            <a:spLocks/>
          </p:cNvSpPr>
          <p:nvPr/>
        </p:nvSpPr>
        <p:spPr bwMode="auto">
          <a:xfrm>
            <a:off x="5867400" y="2209800"/>
            <a:ext cx="203200" cy="439738"/>
          </a:xfrm>
          <a:custGeom>
            <a:avLst/>
            <a:gdLst>
              <a:gd name="T0" fmla="*/ 0 w 236"/>
              <a:gd name="T1" fmla="*/ 2147483647 h 477"/>
              <a:gd name="T2" fmla="*/ 0 w 236"/>
              <a:gd name="T3" fmla="*/ 2147483647 h 477"/>
              <a:gd name="T4" fmla="*/ 2147483647 w 236"/>
              <a:gd name="T5" fmla="*/ 2147483647 h 477"/>
              <a:gd name="T6" fmla="*/ 2147483647 w 236"/>
              <a:gd name="T7" fmla="*/ 0 h 477"/>
              <a:gd name="T8" fmla="*/ 2147483647 w 236"/>
              <a:gd name="T9" fmla="*/ 0 h 477"/>
              <a:gd name="T10" fmla="*/ 2147483647 w 236"/>
              <a:gd name="T11" fmla="*/ 0 h 477"/>
              <a:gd name="T12" fmla="*/ 2147483647 w 236"/>
              <a:gd name="T13" fmla="*/ 0 h 477"/>
              <a:gd name="T14" fmla="*/ 2147483647 w 236"/>
              <a:gd name="T15" fmla="*/ 2147483647 h 477"/>
              <a:gd name="T16" fmla="*/ 2147483647 w 236"/>
              <a:gd name="T17" fmla="*/ 2147483647 h 477"/>
              <a:gd name="T18" fmla="*/ 2147483647 w 236"/>
              <a:gd name="T19" fmla="*/ 2147483647 h 477"/>
              <a:gd name="T20" fmla="*/ 2147483647 w 236"/>
              <a:gd name="T21" fmla="*/ 2147483647 h 477"/>
              <a:gd name="T22" fmla="*/ 2147483647 w 236"/>
              <a:gd name="T23" fmla="*/ 2147483647 h 477"/>
              <a:gd name="T24" fmla="*/ 2147483647 w 236"/>
              <a:gd name="T25" fmla="*/ 2147483647 h 477"/>
              <a:gd name="T26" fmla="*/ 2147483647 w 236"/>
              <a:gd name="T27" fmla="*/ 2147483647 h 477"/>
              <a:gd name="T28" fmla="*/ 2147483647 w 236"/>
              <a:gd name="T29" fmla="*/ 2147483647 h 477"/>
              <a:gd name="T30" fmla="*/ 2147483647 w 236"/>
              <a:gd name="T31" fmla="*/ 2147483647 h 477"/>
              <a:gd name="T32" fmla="*/ 2147483647 w 236"/>
              <a:gd name="T33" fmla="*/ 2147483647 h 477"/>
              <a:gd name="T34" fmla="*/ 2147483647 w 236"/>
              <a:gd name="T35" fmla="*/ 2147483647 h 477"/>
              <a:gd name="T36" fmla="*/ 0 w 236"/>
              <a:gd name="T37" fmla="*/ 2147483647 h 477"/>
              <a:gd name="T38" fmla="*/ 0 w 236"/>
              <a:gd name="T39" fmla="*/ 2147483647 h 477"/>
              <a:gd name="T40" fmla="*/ 0 w 236"/>
              <a:gd name="T41" fmla="*/ 2147483647 h 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6"/>
              <a:gd name="T64" fmla="*/ 0 h 477"/>
              <a:gd name="T65" fmla="*/ 236 w 236"/>
              <a:gd name="T66" fmla="*/ 477 h 4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6" h="477">
                <a:moveTo>
                  <a:pt x="0" y="3"/>
                </a:moveTo>
                <a:lnTo>
                  <a:pt x="0" y="2"/>
                </a:lnTo>
                <a:lnTo>
                  <a:pt x="1" y="1"/>
                </a:lnTo>
                <a:lnTo>
                  <a:pt x="2" y="0"/>
                </a:lnTo>
                <a:lnTo>
                  <a:pt x="3" y="0"/>
                </a:lnTo>
                <a:lnTo>
                  <a:pt x="233" y="0"/>
                </a:lnTo>
                <a:lnTo>
                  <a:pt x="234" y="0"/>
                </a:lnTo>
                <a:lnTo>
                  <a:pt x="235" y="1"/>
                </a:lnTo>
                <a:lnTo>
                  <a:pt x="236" y="2"/>
                </a:lnTo>
                <a:lnTo>
                  <a:pt x="236" y="3"/>
                </a:lnTo>
                <a:lnTo>
                  <a:pt x="236" y="474"/>
                </a:lnTo>
                <a:lnTo>
                  <a:pt x="236" y="475"/>
                </a:lnTo>
                <a:lnTo>
                  <a:pt x="235" y="476"/>
                </a:lnTo>
                <a:lnTo>
                  <a:pt x="234" y="476"/>
                </a:lnTo>
                <a:lnTo>
                  <a:pt x="233" y="477"/>
                </a:lnTo>
                <a:lnTo>
                  <a:pt x="3" y="477"/>
                </a:lnTo>
                <a:lnTo>
                  <a:pt x="2" y="476"/>
                </a:lnTo>
                <a:lnTo>
                  <a:pt x="1" y="476"/>
                </a:lnTo>
                <a:lnTo>
                  <a:pt x="0" y="475"/>
                </a:lnTo>
                <a:lnTo>
                  <a:pt x="0" y="474"/>
                </a:lnTo>
                <a:lnTo>
                  <a:pt x="0" y="3"/>
                </a:lnTo>
                <a:close/>
              </a:path>
            </a:pathLst>
          </a:custGeom>
          <a:solidFill>
            <a:schemeClr val="accent1"/>
          </a:solidFill>
          <a:ln w="9525">
            <a:solidFill>
              <a:schemeClr val="bg1"/>
            </a:solidFill>
            <a:round/>
            <a:headEnd/>
            <a:tailEnd/>
          </a:ln>
        </p:spPr>
        <p:txBody>
          <a:bodyPr/>
          <a:lstStyle/>
          <a:p>
            <a:endParaRPr lang="zh-CN" altLang="en-US"/>
          </a:p>
        </p:txBody>
      </p:sp>
      <p:sp>
        <p:nvSpPr>
          <p:cNvPr id="12310" name="未知"/>
          <p:cNvSpPr>
            <a:spLocks/>
          </p:cNvSpPr>
          <p:nvPr/>
        </p:nvSpPr>
        <p:spPr bwMode="auto">
          <a:xfrm>
            <a:off x="5495925" y="2268538"/>
            <a:ext cx="12700" cy="14287"/>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7"/>
                </a:lnTo>
                <a:lnTo>
                  <a:pt x="1" y="5"/>
                </a:lnTo>
                <a:lnTo>
                  <a:pt x="3" y="2"/>
                </a:lnTo>
                <a:lnTo>
                  <a:pt x="4" y="1"/>
                </a:lnTo>
                <a:lnTo>
                  <a:pt x="6" y="0"/>
                </a:lnTo>
                <a:lnTo>
                  <a:pt x="9" y="0"/>
                </a:lnTo>
                <a:lnTo>
                  <a:pt x="12" y="0"/>
                </a:lnTo>
                <a:lnTo>
                  <a:pt x="15" y="2"/>
                </a:lnTo>
                <a:lnTo>
                  <a:pt x="16" y="4"/>
                </a:lnTo>
                <a:lnTo>
                  <a:pt x="17" y="5"/>
                </a:lnTo>
                <a:lnTo>
                  <a:pt x="17" y="7"/>
                </a:lnTo>
                <a:lnTo>
                  <a:pt x="17" y="8"/>
                </a:lnTo>
                <a:lnTo>
                  <a:pt x="17" y="10"/>
                </a:lnTo>
                <a:lnTo>
                  <a:pt x="17" y="12"/>
                </a:lnTo>
                <a:lnTo>
                  <a:pt x="15" y="14"/>
                </a:lnTo>
                <a:lnTo>
                  <a:pt x="14" y="15"/>
                </a:lnTo>
                <a:lnTo>
                  <a:pt x="12" y="16"/>
                </a:lnTo>
                <a:lnTo>
                  <a:pt x="9" y="17"/>
                </a:lnTo>
                <a:lnTo>
                  <a:pt x="6" y="16"/>
                </a:lnTo>
                <a:lnTo>
                  <a:pt x="3" y="14"/>
                </a:lnTo>
                <a:lnTo>
                  <a:pt x="2" y="13"/>
                </a:lnTo>
                <a:lnTo>
                  <a:pt x="1" y="12"/>
                </a:lnTo>
                <a:lnTo>
                  <a:pt x="1" y="10"/>
                </a:lnTo>
                <a:lnTo>
                  <a:pt x="0" y="8"/>
                </a:lnTo>
                <a:close/>
              </a:path>
            </a:pathLst>
          </a:custGeom>
          <a:solidFill>
            <a:schemeClr val="hlink"/>
          </a:solidFill>
          <a:ln w="9525">
            <a:noFill/>
            <a:round/>
            <a:headEnd/>
            <a:tailEnd/>
          </a:ln>
        </p:spPr>
        <p:txBody>
          <a:bodyPr/>
          <a:lstStyle/>
          <a:p>
            <a:endParaRPr lang="zh-CN" altLang="en-US"/>
          </a:p>
        </p:txBody>
      </p:sp>
      <p:sp>
        <p:nvSpPr>
          <p:cNvPr id="12311" name="未知"/>
          <p:cNvSpPr>
            <a:spLocks/>
          </p:cNvSpPr>
          <p:nvPr/>
        </p:nvSpPr>
        <p:spPr bwMode="auto">
          <a:xfrm>
            <a:off x="5495925" y="2657475"/>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2" name="未知"/>
          <p:cNvSpPr>
            <a:spLocks/>
          </p:cNvSpPr>
          <p:nvPr/>
        </p:nvSpPr>
        <p:spPr bwMode="auto">
          <a:xfrm>
            <a:off x="5522913" y="2268538"/>
            <a:ext cx="66675" cy="14287"/>
          </a:xfrm>
          <a:custGeom>
            <a:avLst/>
            <a:gdLst>
              <a:gd name="T0" fmla="*/ 2147483647 w 80"/>
              <a:gd name="T1" fmla="*/ 0 h 14"/>
              <a:gd name="T2" fmla="*/ 2147483647 w 80"/>
              <a:gd name="T3" fmla="*/ 0 h 14"/>
              <a:gd name="T4" fmla="*/ 2147483647 w 80"/>
              <a:gd name="T5" fmla="*/ 2147483647 h 14"/>
              <a:gd name="T6" fmla="*/ 2147483647 w 80"/>
              <a:gd name="T7" fmla="*/ 2147483647 h 14"/>
              <a:gd name="T8" fmla="*/ 2147483647 w 80"/>
              <a:gd name="T9" fmla="*/ 2147483647 h 14"/>
              <a:gd name="T10" fmla="*/ 2147483647 w 80"/>
              <a:gd name="T11" fmla="*/ 2147483647 h 14"/>
              <a:gd name="T12" fmla="*/ 2147483647 w 80"/>
              <a:gd name="T13" fmla="*/ 2147483647 h 14"/>
              <a:gd name="T14" fmla="*/ 2147483647 w 80"/>
              <a:gd name="T15" fmla="*/ 2147483647 h 14"/>
              <a:gd name="T16" fmla="*/ 2147483647 w 80"/>
              <a:gd name="T17" fmla="*/ 2147483647 h 14"/>
              <a:gd name="T18" fmla="*/ 2147483647 w 80"/>
              <a:gd name="T19" fmla="*/ 2147483647 h 14"/>
              <a:gd name="T20" fmla="*/ 2147483647 w 80"/>
              <a:gd name="T21" fmla="*/ 2147483647 h 14"/>
              <a:gd name="T22" fmla="*/ 2147483647 w 80"/>
              <a:gd name="T23" fmla="*/ 2147483647 h 14"/>
              <a:gd name="T24" fmla="*/ 2147483647 w 80"/>
              <a:gd name="T25" fmla="*/ 2147483647 h 14"/>
              <a:gd name="T26" fmla="*/ 2147483647 w 80"/>
              <a:gd name="T27" fmla="*/ 2147483647 h 14"/>
              <a:gd name="T28" fmla="*/ 2147483647 w 80"/>
              <a:gd name="T29" fmla="*/ 2147483647 h 14"/>
              <a:gd name="T30" fmla="*/ 0 w 80"/>
              <a:gd name="T31" fmla="*/ 2147483647 h 14"/>
              <a:gd name="T32" fmla="*/ 2147483647 w 80"/>
              <a:gd name="T33" fmla="*/ 2147483647 h 14"/>
              <a:gd name="T34" fmla="*/ 2147483647 w 80"/>
              <a:gd name="T35" fmla="*/ 2147483647 h 14"/>
              <a:gd name="T36" fmla="*/ 2147483647 w 80"/>
              <a:gd name="T37" fmla="*/ 2147483647 h 14"/>
              <a:gd name="T38" fmla="*/ 2147483647 w 80"/>
              <a:gd name="T39" fmla="*/ 0 h 14"/>
              <a:gd name="T40" fmla="*/ 2147483647 w 80"/>
              <a:gd name="T41" fmla="*/ 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4"/>
              <a:gd name="T65" fmla="*/ 80 w 8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4">
                <a:moveTo>
                  <a:pt x="8" y="0"/>
                </a:moveTo>
                <a:lnTo>
                  <a:pt x="73" y="0"/>
                </a:lnTo>
                <a:lnTo>
                  <a:pt x="76" y="1"/>
                </a:lnTo>
                <a:lnTo>
                  <a:pt x="78" y="2"/>
                </a:lnTo>
                <a:lnTo>
                  <a:pt x="80" y="5"/>
                </a:lnTo>
                <a:lnTo>
                  <a:pt x="80" y="7"/>
                </a:lnTo>
                <a:lnTo>
                  <a:pt x="80" y="10"/>
                </a:lnTo>
                <a:lnTo>
                  <a:pt x="78" y="12"/>
                </a:lnTo>
                <a:lnTo>
                  <a:pt x="76" y="14"/>
                </a:lnTo>
                <a:lnTo>
                  <a:pt x="74" y="14"/>
                </a:lnTo>
                <a:lnTo>
                  <a:pt x="73" y="14"/>
                </a:lnTo>
                <a:lnTo>
                  <a:pt x="8" y="14"/>
                </a:lnTo>
                <a:lnTo>
                  <a:pt x="5" y="14"/>
                </a:lnTo>
                <a:lnTo>
                  <a:pt x="2" y="12"/>
                </a:lnTo>
                <a:lnTo>
                  <a:pt x="1" y="10"/>
                </a:lnTo>
                <a:lnTo>
                  <a:pt x="0" y="7"/>
                </a:lnTo>
                <a:lnTo>
                  <a:pt x="1" y="5"/>
                </a:lnTo>
                <a:lnTo>
                  <a:pt x="2" y="2"/>
                </a:lnTo>
                <a:lnTo>
                  <a:pt x="5" y="1"/>
                </a:lnTo>
                <a:lnTo>
                  <a:pt x="6" y="0"/>
                </a:lnTo>
                <a:lnTo>
                  <a:pt x="8" y="0"/>
                </a:lnTo>
                <a:close/>
              </a:path>
            </a:pathLst>
          </a:custGeom>
          <a:solidFill>
            <a:srgbClr val="FFFFFF"/>
          </a:solidFill>
          <a:ln w="9525">
            <a:noFill/>
            <a:round/>
            <a:headEnd/>
            <a:tailEnd/>
          </a:ln>
        </p:spPr>
        <p:txBody>
          <a:bodyPr/>
          <a:lstStyle/>
          <a:p>
            <a:endParaRPr lang="zh-CN" altLang="en-US"/>
          </a:p>
        </p:txBody>
      </p:sp>
      <p:sp>
        <p:nvSpPr>
          <p:cNvPr id="12313" name="未知"/>
          <p:cNvSpPr>
            <a:spLocks/>
          </p:cNvSpPr>
          <p:nvPr/>
        </p:nvSpPr>
        <p:spPr bwMode="auto">
          <a:xfrm>
            <a:off x="5495925" y="2295525"/>
            <a:ext cx="12700" cy="17463"/>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6"/>
                </a:lnTo>
                <a:lnTo>
                  <a:pt x="1" y="5"/>
                </a:lnTo>
                <a:lnTo>
                  <a:pt x="3" y="2"/>
                </a:lnTo>
                <a:lnTo>
                  <a:pt x="4" y="1"/>
                </a:lnTo>
                <a:lnTo>
                  <a:pt x="6" y="0"/>
                </a:lnTo>
                <a:lnTo>
                  <a:pt x="9" y="0"/>
                </a:lnTo>
                <a:lnTo>
                  <a:pt x="12" y="0"/>
                </a:lnTo>
                <a:lnTo>
                  <a:pt x="15" y="2"/>
                </a:lnTo>
                <a:lnTo>
                  <a:pt x="16" y="3"/>
                </a:lnTo>
                <a:lnTo>
                  <a:pt x="17" y="5"/>
                </a:lnTo>
                <a:lnTo>
                  <a:pt x="17" y="6"/>
                </a:lnTo>
                <a:lnTo>
                  <a:pt x="17" y="8"/>
                </a:lnTo>
                <a:lnTo>
                  <a:pt x="17" y="11"/>
                </a:lnTo>
                <a:lnTo>
                  <a:pt x="17" y="12"/>
                </a:lnTo>
                <a:lnTo>
                  <a:pt x="15" y="15"/>
                </a:lnTo>
                <a:lnTo>
                  <a:pt x="14" y="16"/>
                </a:lnTo>
                <a:lnTo>
                  <a:pt x="12" y="17"/>
                </a:lnTo>
                <a:lnTo>
                  <a:pt x="9" y="17"/>
                </a:lnTo>
                <a:lnTo>
                  <a:pt x="6" y="17"/>
                </a:lnTo>
                <a:lnTo>
                  <a:pt x="3" y="15"/>
                </a:lnTo>
                <a:lnTo>
                  <a:pt x="2" y="14"/>
                </a:lnTo>
                <a:lnTo>
                  <a:pt x="1" y="12"/>
                </a:lnTo>
                <a:lnTo>
                  <a:pt x="1" y="11"/>
                </a:lnTo>
                <a:lnTo>
                  <a:pt x="0" y="8"/>
                </a:lnTo>
                <a:close/>
              </a:path>
            </a:pathLst>
          </a:custGeom>
          <a:solidFill>
            <a:schemeClr val="hlink"/>
          </a:solidFill>
          <a:ln w="9525">
            <a:noFill/>
            <a:round/>
            <a:headEnd/>
            <a:tailEnd/>
          </a:ln>
        </p:spPr>
        <p:txBody>
          <a:bodyPr/>
          <a:lstStyle/>
          <a:p>
            <a:endParaRPr lang="zh-CN" altLang="en-US"/>
          </a:p>
        </p:txBody>
      </p:sp>
      <p:sp>
        <p:nvSpPr>
          <p:cNvPr id="12314" name="未知"/>
          <p:cNvSpPr>
            <a:spLocks/>
          </p:cNvSpPr>
          <p:nvPr/>
        </p:nvSpPr>
        <p:spPr bwMode="auto">
          <a:xfrm>
            <a:off x="5522913" y="2297113"/>
            <a:ext cx="66675" cy="14287"/>
          </a:xfrm>
          <a:custGeom>
            <a:avLst/>
            <a:gdLst>
              <a:gd name="T0" fmla="*/ 2147483647 w 80"/>
              <a:gd name="T1" fmla="*/ 0 h 15"/>
              <a:gd name="T2" fmla="*/ 2147483647 w 80"/>
              <a:gd name="T3" fmla="*/ 0 h 15"/>
              <a:gd name="T4" fmla="*/ 2147483647 w 80"/>
              <a:gd name="T5" fmla="*/ 0 h 15"/>
              <a:gd name="T6" fmla="*/ 2147483647 w 80"/>
              <a:gd name="T7" fmla="*/ 2147483647 h 15"/>
              <a:gd name="T8" fmla="*/ 2147483647 w 80"/>
              <a:gd name="T9" fmla="*/ 2147483647 h 15"/>
              <a:gd name="T10" fmla="*/ 2147483647 w 80"/>
              <a:gd name="T11" fmla="*/ 2147483647 h 15"/>
              <a:gd name="T12" fmla="*/ 2147483647 w 80"/>
              <a:gd name="T13" fmla="*/ 2147483647 h 15"/>
              <a:gd name="T14" fmla="*/ 2147483647 w 80"/>
              <a:gd name="T15" fmla="*/ 2147483647 h 15"/>
              <a:gd name="T16" fmla="*/ 2147483647 w 80"/>
              <a:gd name="T17" fmla="*/ 2147483647 h 15"/>
              <a:gd name="T18" fmla="*/ 2147483647 w 80"/>
              <a:gd name="T19" fmla="*/ 2147483647 h 15"/>
              <a:gd name="T20" fmla="*/ 2147483647 w 80"/>
              <a:gd name="T21" fmla="*/ 2147483647 h 15"/>
              <a:gd name="T22" fmla="*/ 2147483647 w 80"/>
              <a:gd name="T23" fmla="*/ 2147483647 h 15"/>
              <a:gd name="T24" fmla="*/ 2147483647 w 80"/>
              <a:gd name="T25" fmla="*/ 2147483647 h 15"/>
              <a:gd name="T26" fmla="*/ 2147483647 w 80"/>
              <a:gd name="T27" fmla="*/ 2147483647 h 15"/>
              <a:gd name="T28" fmla="*/ 2147483647 w 80"/>
              <a:gd name="T29" fmla="*/ 2147483647 h 15"/>
              <a:gd name="T30" fmla="*/ 0 w 80"/>
              <a:gd name="T31" fmla="*/ 2147483647 h 15"/>
              <a:gd name="T32" fmla="*/ 2147483647 w 80"/>
              <a:gd name="T33" fmla="*/ 2147483647 h 15"/>
              <a:gd name="T34" fmla="*/ 2147483647 w 80"/>
              <a:gd name="T35" fmla="*/ 2147483647 h 15"/>
              <a:gd name="T36" fmla="*/ 2147483647 w 80"/>
              <a:gd name="T37" fmla="*/ 0 h 15"/>
              <a:gd name="T38" fmla="*/ 2147483647 w 80"/>
              <a:gd name="T39" fmla="*/ 0 h 15"/>
              <a:gd name="T40" fmla="*/ 2147483647 w 80"/>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5"/>
              <a:gd name="T65" fmla="*/ 80 w 80"/>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5">
                <a:moveTo>
                  <a:pt x="8" y="0"/>
                </a:moveTo>
                <a:lnTo>
                  <a:pt x="73" y="0"/>
                </a:lnTo>
                <a:lnTo>
                  <a:pt x="76" y="0"/>
                </a:lnTo>
                <a:lnTo>
                  <a:pt x="78" y="2"/>
                </a:lnTo>
                <a:lnTo>
                  <a:pt x="80" y="4"/>
                </a:lnTo>
                <a:lnTo>
                  <a:pt x="80" y="7"/>
                </a:lnTo>
                <a:lnTo>
                  <a:pt x="80" y="11"/>
                </a:lnTo>
                <a:lnTo>
                  <a:pt x="78" y="13"/>
                </a:lnTo>
                <a:lnTo>
                  <a:pt x="76" y="15"/>
                </a:lnTo>
                <a:lnTo>
                  <a:pt x="74" y="15"/>
                </a:lnTo>
                <a:lnTo>
                  <a:pt x="73" y="15"/>
                </a:lnTo>
                <a:lnTo>
                  <a:pt x="8" y="15"/>
                </a:lnTo>
                <a:lnTo>
                  <a:pt x="5" y="15"/>
                </a:lnTo>
                <a:lnTo>
                  <a:pt x="2" y="13"/>
                </a:lnTo>
                <a:lnTo>
                  <a:pt x="1" y="11"/>
                </a:lnTo>
                <a:lnTo>
                  <a:pt x="0" y="7"/>
                </a:lnTo>
                <a:lnTo>
                  <a:pt x="1" y="4"/>
                </a:lnTo>
                <a:lnTo>
                  <a:pt x="2" y="2"/>
                </a:lnTo>
                <a:lnTo>
                  <a:pt x="5" y="0"/>
                </a:lnTo>
                <a:lnTo>
                  <a:pt x="6" y="0"/>
                </a:lnTo>
                <a:lnTo>
                  <a:pt x="8" y="0"/>
                </a:lnTo>
                <a:close/>
              </a:path>
            </a:pathLst>
          </a:custGeom>
          <a:solidFill>
            <a:srgbClr val="FFFFFF"/>
          </a:solidFill>
          <a:ln w="9525">
            <a:noFill/>
            <a:round/>
            <a:headEnd/>
            <a:tailEnd/>
          </a:ln>
        </p:spPr>
        <p:txBody>
          <a:bodyPr/>
          <a:lstStyle/>
          <a:p>
            <a:endParaRPr lang="zh-CN" altLang="en-US"/>
          </a:p>
        </p:txBody>
      </p:sp>
      <p:sp>
        <p:nvSpPr>
          <p:cNvPr id="12315" name="未知"/>
          <p:cNvSpPr>
            <a:spLocks/>
          </p:cNvSpPr>
          <p:nvPr/>
        </p:nvSpPr>
        <p:spPr bwMode="auto">
          <a:xfrm>
            <a:off x="5495925" y="2636838"/>
            <a:ext cx="173038" cy="9525"/>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6" name="未知"/>
          <p:cNvSpPr>
            <a:spLocks/>
          </p:cNvSpPr>
          <p:nvPr/>
        </p:nvSpPr>
        <p:spPr bwMode="auto">
          <a:xfrm>
            <a:off x="5495925" y="2614613"/>
            <a:ext cx="173038"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7" name="未知"/>
          <p:cNvSpPr>
            <a:spLocks/>
          </p:cNvSpPr>
          <p:nvPr/>
        </p:nvSpPr>
        <p:spPr bwMode="auto">
          <a:xfrm>
            <a:off x="5495925" y="2593975"/>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8" name="未知"/>
          <p:cNvSpPr>
            <a:spLocks/>
          </p:cNvSpPr>
          <p:nvPr/>
        </p:nvSpPr>
        <p:spPr bwMode="auto">
          <a:xfrm>
            <a:off x="5495925" y="2571750"/>
            <a:ext cx="173038" cy="12700"/>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9" name="未知"/>
          <p:cNvSpPr>
            <a:spLocks/>
          </p:cNvSpPr>
          <p:nvPr/>
        </p:nvSpPr>
        <p:spPr bwMode="auto">
          <a:xfrm>
            <a:off x="5495925" y="2551113"/>
            <a:ext cx="173038"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20" name="未知"/>
          <p:cNvSpPr>
            <a:spLocks/>
          </p:cNvSpPr>
          <p:nvPr/>
        </p:nvSpPr>
        <p:spPr bwMode="auto">
          <a:xfrm>
            <a:off x="5495925" y="2530475"/>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21" name="未知"/>
          <p:cNvSpPr>
            <a:spLocks/>
          </p:cNvSpPr>
          <p:nvPr/>
        </p:nvSpPr>
        <p:spPr bwMode="auto">
          <a:xfrm>
            <a:off x="5495925" y="2508250"/>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22" name="Text Box 71"/>
          <p:cNvSpPr txBox="1">
            <a:spLocks noChangeArrowheads="1"/>
          </p:cNvSpPr>
          <p:nvPr/>
        </p:nvSpPr>
        <p:spPr bwMode="auto">
          <a:xfrm>
            <a:off x="6019800" y="2667000"/>
            <a:ext cx="1371600" cy="304800"/>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zh-CN" altLang="en-US" sz="1400">
                <a:solidFill>
                  <a:schemeClr val="tx1"/>
                </a:solidFill>
                <a:latin typeface="Times New Roman" pitchFamily="18" charset="0"/>
              </a:rPr>
              <a:t>资源池</a:t>
            </a:r>
          </a:p>
        </p:txBody>
      </p:sp>
      <p:sp>
        <p:nvSpPr>
          <p:cNvPr id="12323" name="AutoShape 73"/>
          <p:cNvSpPr>
            <a:spLocks noChangeArrowheads="1"/>
          </p:cNvSpPr>
          <p:nvPr/>
        </p:nvSpPr>
        <p:spPr bwMode="auto">
          <a:xfrm>
            <a:off x="762000" y="4953000"/>
            <a:ext cx="15240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IBM</a:t>
            </a:r>
            <a:r>
              <a:rPr lang="zh-CN" altLang="en-US" sz="1200">
                <a:solidFill>
                  <a:schemeClr val="tx1"/>
                </a:solidFill>
                <a:latin typeface="Times New Roman" pitchFamily="18" charset="0"/>
              </a:rPr>
              <a:t>推出虚拟化技术，提高了昂贵的大型机的利用率；</a:t>
            </a:r>
            <a:endParaRPr kumimoji="1" lang="zh-CN" altLang="en-US" sz="1200">
              <a:solidFill>
                <a:schemeClr val="tx1"/>
              </a:solidFill>
              <a:latin typeface="Times New Roman" pitchFamily="18" charset="0"/>
            </a:endParaRPr>
          </a:p>
        </p:txBody>
      </p:sp>
      <p:sp>
        <p:nvSpPr>
          <p:cNvPr id="12324" name="AutoShape 75"/>
          <p:cNvSpPr>
            <a:spLocks noChangeArrowheads="1"/>
          </p:cNvSpPr>
          <p:nvPr/>
        </p:nvSpPr>
        <p:spPr bwMode="auto">
          <a:xfrm>
            <a:off x="2362200" y="4953000"/>
            <a:ext cx="17526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VMware</a:t>
            </a:r>
            <a:r>
              <a:rPr lang="zh-CN" altLang="en-US" sz="1200">
                <a:solidFill>
                  <a:schemeClr val="tx1"/>
                </a:solidFill>
                <a:latin typeface="Times New Roman" pitchFamily="18" charset="0"/>
              </a:rPr>
              <a:t>公司解决了</a:t>
            </a:r>
            <a:r>
              <a:rPr lang="en-US" altLang="zh-CN" sz="1200">
                <a:solidFill>
                  <a:schemeClr val="tx1"/>
                </a:solidFill>
                <a:latin typeface="Times New Roman" pitchFamily="18" charset="0"/>
              </a:rPr>
              <a:t>X86</a:t>
            </a:r>
            <a:r>
              <a:rPr lang="zh-CN" altLang="en-US" sz="1200">
                <a:solidFill>
                  <a:schemeClr val="tx1"/>
                </a:solidFill>
                <a:latin typeface="Times New Roman" pitchFamily="18" charset="0"/>
              </a:rPr>
              <a:t>虚拟化问题，推出了</a:t>
            </a:r>
            <a:r>
              <a:rPr lang="en-US" altLang="zh-CN" sz="1200">
                <a:solidFill>
                  <a:schemeClr val="tx1"/>
                </a:solidFill>
                <a:latin typeface="Times New Roman" pitchFamily="18" charset="0"/>
              </a:rPr>
              <a:t>X86</a:t>
            </a:r>
            <a:r>
              <a:rPr lang="zh-CN" altLang="en-US" sz="1200">
                <a:solidFill>
                  <a:schemeClr val="tx1"/>
                </a:solidFill>
                <a:latin typeface="Times New Roman" pitchFamily="18" charset="0"/>
              </a:rPr>
              <a:t>平台的虚拟机软件，使虚拟化技术开始走向普通用户。</a:t>
            </a:r>
          </a:p>
        </p:txBody>
      </p:sp>
      <p:sp>
        <p:nvSpPr>
          <p:cNvPr id="12325" name="AutoShape 76"/>
          <p:cNvSpPr>
            <a:spLocks noChangeArrowheads="1"/>
          </p:cNvSpPr>
          <p:nvPr/>
        </p:nvSpPr>
        <p:spPr bwMode="auto">
          <a:xfrm>
            <a:off x="4267200" y="4953000"/>
            <a:ext cx="14478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zh-CN" altLang="en-US" sz="1200">
                <a:solidFill>
                  <a:schemeClr val="tx1"/>
                </a:solidFill>
                <a:latin typeface="Times New Roman" pitchFamily="18" charset="0"/>
              </a:rPr>
              <a:t>开源虚拟化技术</a:t>
            </a:r>
            <a:r>
              <a:rPr lang="en-US" altLang="zh-CN" sz="1200">
                <a:solidFill>
                  <a:schemeClr val="tx1"/>
                </a:solidFill>
                <a:latin typeface="Times New Roman" pitchFamily="18" charset="0"/>
              </a:rPr>
              <a:t>Xen</a:t>
            </a:r>
            <a:r>
              <a:rPr lang="zh-CN" altLang="en-US" sz="1200">
                <a:solidFill>
                  <a:schemeClr val="tx1"/>
                </a:solidFill>
                <a:latin typeface="Times New Roman" pitchFamily="18" charset="0"/>
              </a:rPr>
              <a:t>推出，使虚拟化技术的研究和应用更加普及；</a:t>
            </a:r>
          </a:p>
        </p:txBody>
      </p:sp>
      <p:sp>
        <p:nvSpPr>
          <p:cNvPr id="12326" name="AutoShape 77"/>
          <p:cNvSpPr>
            <a:spLocks noChangeArrowheads="1"/>
          </p:cNvSpPr>
          <p:nvPr/>
        </p:nvSpPr>
        <p:spPr bwMode="auto">
          <a:xfrm>
            <a:off x="5943600" y="4953000"/>
            <a:ext cx="16002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Intel</a:t>
            </a:r>
            <a:r>
              <a:rPr lang="zh-CN" altLang="en-US" sz="1200">
                <a:solidFill>
                  <a:schemeClr val="tx1"/>
                </a:solidFill>
                <a:latin typeface="Times New Roman" pitchFamily="18" charset="0"/>
              </a:rPr>
              <a:t>和</a:t>
            </a:r>
            <a:r>
              <a:rPr lang="en-US" altLang="zh-CN" sz="1200">
                <a:solidFill>
                  <a:schemeClr val="tx1"/>
                </a:solidFill>
                <a:latin typeface="Times New Roman" pitchFamily="18" charset="0"/>
              </a:rPr>
              <a:t>AMD</a:t>
            </a:r>
            <a:r>
              <a:rPr lang="zh-CN" altLang="en-US" sz="1200">
                <a:solidFill>
                  <a:schemeClr val="tx1"/>
                </a:solidFill>
                <a:latin typeface="Times New Roman" pitchFamily="18" charset="0"/>
              </a:rPr>
              <a:t>推出支持虚拟化技术的处理器和芯片组，实现了硬件辅助虚拟化技术；</a:t>
            </a:r>
          </a:p>
        </p:txBody>
      </p:sp>
      <p:sp>
        <p:nvSpPr>
          <p:cNvPr id="12327" name="AutoShape 79"/>
          <p:cNvSpPr>
            <a:spLocks noChangeArrowheads="1"/>
          </p:cNvSpPr>
          <p:nvPr/>
        </p:nvSpPr>
        <p:spPr bwMode="auto">
          <a:xfrm>
            <a:off x="609600" y="4114800"/>
            <a:ext cx="7391400" cy="609600"/>
          </a:xfrm>
          <a:prstGeom prst="rightArrow">
            <a:avLst>
              <a:gd name="adj1" fmla="val 40102"/>
              <a:gd name="adj2" fmla="val 138932"/>
            </a:avLst>
          </a:prstGeom>
          <a:gradFill rotWithShape="1">
            <a:gsLst>
              <a:gs pos="0">
                <a:srgbClr val="ECD8FF"/>
              </a:gs>
              <a:gs pos="100000">
                <a:srgbClr val="CC99FF"/>
              </a:gs>
            </a:gsLst>
            <a:lin ang="5400000" scaled="1"/>
          </a:gradFill>
          <a:ln w="9525" algn="ctr">
            <a:solidFill>
              <a:schemeClr val="tx1"/>
            </a:solid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12328" name="Text Box 80"/>
          <p:cNvSpPr txBox="1">
            <a:spLocks noChangeArrowheads="1"/>
          </p:cNvSpPr>
          <p:nvPr/>
        </p:nvSpPr>
        <p:spPr bwMode="auto">
          <a:xfrm>
            <a:off x="11430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1960‘s</a:t>
            </a:r>
          </a:p>
        </p:txBody>
      </p:sp>
      <p:sp>
        <p:nvSpPr>
          <p:cNvPr id="12329" name="Text Box 81"/>
          <p:cNvSpPr txBox="1">
            <a:spLocks noChangeArrowheads="1"/>
          </p:cNvSpPr>
          <p:nvPr/>
        </p:nvSpPr>
        <p:spPr bwMode="auto">
          <a:xfrm>
            <a:off x="27432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1999</a:t>
            </a:r>
          </a:p>
        </p:txBody>
      </p:sp>
      <p:sp>
        <p:nvSpPr>
          <p:cNvPr id="12330" name="Text Box 82"/>
          <p:cNvSpPr txBox="1">
            <a:spLocks noChangeArrowheads="1"/>
          </p:cNvSpPr>
          <p:nvPr/>
        </p:nvSpPr>
        <p:spPr bwMode="auto">
          <a:xfrm>
            <a:off x="44196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2003</a:t>
            </a:r>
          </a:p>
        </p:txBody>
      </p:sp>
      <p:sp>
        <p:nvSpPr>
          <p:cNvPr id="12331" name="Text Box 83"/>
          <p:cNvSpPr txBox="1">
            <a:spLocks noChangeArrowheads="1"/>
          </p:cNvSpPr>
          <p:nvPr/>
        </p:nvSpPr>
        <p:spPr bwMode="auto">
          <a:xfrm>
            <a:off x="62484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2005</a:t>
            </a:r>
          </a:p>
        </p:txBody>
      </p:sp>
      <p:sp>
        <p:nvSpPr>
          <p:cNvPr id="12332" name="AutoShape 86"/>
          <p:cNvSpPr>
            <a:spLocks noChangeArrowheads="1"/>
          </p:cNvSpPr>
          <p:nvPr/>
        </p:nvSpPr>
        <p:spPr bwMode="auto">
          <a:xfrm rot="-5400000">
            <a:off x="7772400" y="3733800"/>
            <a:ext cx="1066800" cy="457200"/>
          </a:xfrm>
          <a:prstGeom prst="curvedUpArrow">
            <a:avLst>
              <a:gd name="adj1" fmla="val 46667"/>
              <a:gd name="adj2" fmla="val 93333"/>
              <a:gd name="adj3" fmla="val 33333"/>
            </a:avLst>
          </a:prstGeom>
          <a:gradFill rotWithShape="1">
            <a:gsLst>
              <a:gs pos="0">
                <a:srgbClr val="FFE8D2"/>
              </a:gs>
              <a:gs pos="100000">
                <a:srgbClr val="FFCC99"/>
              </a:gs>
            </a:gsLst>
            <a:lin ang="5400000" scaled="1"/>
          </a:gradFill>
          <a:ln w="9525">
            <a:solidFill>
              <a:schemeClr val="tx1"/>
            </a:solid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12333" name="AutoShape 87"/>
          <p:cNvSpPr>
            <a:spLocks noChangeArrowheads="1"/>
          </p:cNvSpPr>
          <p:nvPr/>
        </p:nvSpPr>
        <p:spPr bwMode="auto">
          <a:xfrm>
            <a:off x="5562600" y="3200400"/>
            <a:ext cx="2286000" cy="685800"/>
          </a:xfrm>
          <a:prstGeom prst="roundRect">
            <a:avLst>
              <a:gd name="adj" fmla="val 16667"/>
            </a:avLst>
          </a:prstGeom>
          <a:noFill/>
          <a:ln w="9525" algn="ctr">
            <a:no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Amazon</a:t>
            </a:r>
            <a:r>
              <a:rPr lang="zh-CN" altLang="en-US" sz="1200">
                <a:solidFill>
                  <a:schemeClr val="tx1"/>
                </a:solidFill>
                <a:latin typeface="Times New Roman" pitchFamily="18" charset="0"/>
              </a:rPr>
              <a:t>采用虚拟化技术提供云计算平台，取得了商业上的成功，虚拟化技术成为云计算的基石；</a:t>
            </a:r>
          </a:p>
        </p:txBody>
      </p:sp>
      <p:sp>
        <p:nvSpPr>
          <p:cNvPr id="12334" name="Text Box 88"/>
          <p:cNvSpPr txBox="1">
            <a:spLocks noChangeArrowheads="1"/>
          </p:cNvSpPr>
          <p:nvPr/>
        </p:nvSpPr>
        <p:spPr bwMode="auto">
          <a:xfrm>
            <a:off x="7696200" y="3048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2006</a:t>
            </a:r>
          </a:p>
        </p:txBody>
      </p:sp>
      <p:sp>
        <p:nvSpPr>
          <p:cNvPr id="12335" name="AutoShape 89"/>
          <p:cNvSpPr>
            <a:spLocks noChangeArrowheads="1"/>
          </p:cNvSpPr>
          <p:nvPr/>
        </p:nvSpPr>
        <p:spPr bwMode="auto">
          <a:xfrm>
            <a:off x="533400" y="1371600"/>
            <a:ext cx="3581400" cy="2362200"/>
          </a:xfrm>
          <a:prstGeom prst="roundRect">
            <a:avLst>
              <a:gd name="adj" fmla="val 16667"/>
            </a:avLst>
          </a:prstGeom>
          <a:gradFill rotWithShape="1">
            <a:gsLst>
              <a:gs pos="0">
                <a:srgbClr val="FFFFE2"/>
              </a:gs>
              <a:gs pos="100000">
                <a:srgbClr val="FFFF99"/>
              </a:gs>
            </a:gsLst>
            <a:lin ang="5400000" scaled="1"/>
          </a:gradFill>
          <a:ln w="9525" algn="ctr">
            <a:solidFill>
              <a:schemeClr val="tx1"/>
            </a:solidFill>
            <a:round/>
            <a:headEnd/>
            <a:tailEnd/>
          </a:ln>
        </p:spPr>
        <p:txBody>
          <a:bodyPr lIns="90000" tIns="46800" rIns="90000" bIns="46800"/>
          <a:lstStyle/>
          <a:p>
            <a:pPr>
              <a:spcBef>
                <a:spcPct val="50000"/>
              </a:spcBef>
              <a:buClrTx/>
              <a:buSzTx/>
              <a:buFontTx/>
              <a:buNone/>
            </a:pPr>
            <a:r>
              <a:rPr lang="zh-CN" altLang="en-US" sz="1400">
                <a:solidFill>
                  <a:schemeClr val="tx1"/>
                </a:solidFill>
                <a:latin typeface="Times New Roman" pitchFamily="18" charset="0"/>
              </a:rPr>
              <a:t>虚拟化技术将物理资源转化为便于切分的资源池，符合云计算的基本条件；</a:t>
            </a:r>
          </a:p>
          <a:p>
            <a:pPr>
              <a:spcBef>
                <a:spcPct val="50000"/>
              </a:spcBef>
              <a:buClrTx/>
              <a:buSzTx/>
              <a:buFontTx/>
              <a:buNone/>
            </a:pPr>
            <a:r>
              <a:rPr lang="zh-CN" altLang="en-US" sz="1400">
                <a:solidFill>
                  <a:schemeClr val="tx1"/>
                </a:solidFill>
                <a:latin typeface="Times New Roman" pitchFamily="18" charset="0"/>
              </a:rPr>
              <a:t>虚拟化给资源以动态调配的能力，符合云计算按需分配的要求；</a:t>
            </a:r>
          </a:p>
        </p:txBody>
      </p:sp>
      <p:sp>
        <p:nvSpPr>
          <p:cNvPr id="12336" name="AutoShape 91"/>
          <p:cNvSpPr>
            <a:spLocks noChangeArrowheads="1"/>
          </p:cNvSpPr>
          <p:nvPr/>
        </p:nvSpPr>
        <p:spPr bwMode="auto">
          <a:xfrm rot="5400000">
            <a:off x="3848100" y="2247900"/>
            <a:ext cx="1295400" cy="609600"/>
          </a:xfrm>
          <a:prstGeom prst="triangle">
            <a:avLst>
              <a:gd name="adj" fmla="val 50000"/>
            </a:avLst>
          </a:prstGeom>
          <a:gradFill rotWithShape="1">
            <a:gsLst>
              <a:gs pos="0">
                <a:srgbClr val="FFFF99"/>
              </a:gs>
              <a:gs pos="100000">
                <a:srgbClr val="767647"/>
              </a:gs>
            </a:gsLst>
            <a:lin ang="5400000" scaled="1"/>
          </a:gradFill>
          <a:ln w="9525" algn="ctr">
            <a:no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grpSp>
        <p:nvGrpSpPr>
          <p:cNvPr id="12337" name="组合 259"/>
          <p:cNvGrpSpPr>
            <a:grpSpLocks/>
          </p:cNvGrpSpPr>
          <p:nvPr/>
        </p:nvGrpSpPr>
        <p:grpSpPr bwMode="auto">
          <a:xfrm>
            <a:off x="2555875" y="2895600"/>
            <a:ext cx="344488" cy="549275"/>
            <a:chOff x="1623986" y="4071942"/>
            <a:chExt cx="681046" cy="804866"/>
          </a:xfrm>
        </p:grpSpPr>
        <p:grpSp>
          <p:nvGrpSpPr>
            <p:cNvPr id="12346" name="Group 246"/>
            <p:cNvGrpSpPr>
              <a:grpSpLocks/>
            </p:cNvGrpSpPr>
            <p:nvPr/>
          </p:nvGrpSpPr>
          <p:grpSpPr bwMode="auto">
            <a:xfrm>
              <a:off x="1623986" y="4071970"/>
              <a:ext cx="376246" cy="500070"/>
              <a:chOff x="960" y="3168"/>
              <a:chExt cx="432" cy="480"/>
            </a:xfrm>
          </p:grpSpPr>
          <p:grpSp>
            <p:nvGrpSpPr>
              <p:cNvPr id="12385" name="Group 228"/>
              <p:cNvGrpSpPr>
                <a:grpSpLocks/>
              </p:cNvGrpSpPr>
              <p:nvPr/>
            </p:nvGrpSpPr>
            <p:grpSpPr bwMode="auto">
              <a:xfrm>
                <a:off x="960" y="3408"/>
                <a:ext cx="432" cy="240"/>
                <a:chOff x="2214" y="306"/>
                <a:chExt cx="1488" cy="372"/>
              </a:xfrm>
            </p:grpSpPr>
            <p:sp>
              <p:nvSpPr>
                <p:cNvPr id="12401" name="Oval 229"/>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402" name="Oval 230"/>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6" name="Group 231"/>
              <p:cNvGrpSpPr>
                <a:grpSpLocks/>
              </p:cNvGrpSpPr>
              <p:nvPr/>
            </p:nvGrpSpPr>
            <p:grpSpPr bwMode="auto">
              <a:xfrm>
                <a:off x="960" y="3360"/>
                <a:ext cx="432" cy="240"/>
                <a:chOff x="2214" y="306"/>
                <a:chExt cx="1488" cy="372"/>
              </a:xfrm>
            </p:grpSpPr>
            <p:sp>
              <p:nvSpPr>
                <p:cNvPr id="12399" name="Oval 232"/>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400" name="Oval 233"/>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7" name="Group 234"/>
              <p:cNvGrpSpPr>
                <a:grpSpLocks/>
              </p:cNvGrpSpPr>
              <p:nvPr/>
            </p:nvGrpSpPr>
            <p:grpSpPr bwMode="auto">
              <a:xfrm>
                <a:off x="960" y="3312"/>
                <a:ext cx="432" cy="240"/>
                <a:chOff x="2214" y="306"/>
                <a:chExt cx="1488" cy="372"/>
              </a:xfrm>
            </p:grpSpPr>
            <p:sp>
              <p:nvSpPr>
                <p:cNvPr id="12397" name="Oval 235"/>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8" name="Oval 236"/>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8" name="Group 237"/>
              <p:cNvGrpSpPr>
                <a:grpSpLocks/>
              </p:cNvGrpSpPr>
              <p:nvPr/>
            </p:nvGrpSpPr>
            <p:grpSpPr bwMode="auto">
              <a:xfrm>
                <a:off x="960" y="3264"/>
                <a:ext cx="432" cy="240"/>
                <a:chOff x="2214" y="306"/>
                <a:chExt cx="1488" cy="372"/>
              </a:xfrm>
            </p:grpSpPr>
            <p:sp>
              <p:nvSpPr>
                <p:cNvPr id="12395" name="Oval 238"/>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6" name="Oval 239"/>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9" name="Group 240"/>
              <p:cNvGrpSpPr>
                <a:grpSpLocks/>
              </p:cNvGrpSpPr>
              <p:nvPr/>
            </p:nvGrpSpPr>
            <p:grpSpPr bwMode="auto">
              <a:xfrm>
                <a:off x="960" y="3216"/>
                <a:ext cx="432" cy="240"/>
                <a:chOff x="2214" y="306"/>
                <a:chExt cx="1488" cy="372"/>
              </a:xfrm>
            </p:grpSpPr>
            <p:sp>
              <p:nvSpPr>
                <p:cNvPr id="12393" name="Oval 241"/>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4" name="Oval 242"/>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90" name="Group 243"/>
              <p:cNvGrpSpPr>
                <a:grpSpLocks/>
              </p:cNvGrpSpPr>
              <p:nvPr/>
            </p:nvGrpSpPr>
            <p:grpSpPr bwMode="auto">
              <a:xfrm>
                <a:off x="960" y="3168"/>
                <a:ext cx="432" cy="240"/>
                <a:chOff x="2214" y="306"/>
                <a:chExt cx="1488" cy="372"/>
              </a:xfrm>
            </p:grpSpPr>
            <p:sp>
              <p:nvSpPr>
                <p:cNvPr id="12391" name="Oval 244"/>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2" name="Oval 245"/>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grpSp>
          <p:nvGrpSpPr>
            <p:cNvPr id="12347" name="Group 246"/>
            <p:cNvGrpSpPr>
              <a:grpSpLocks/>
            </p:cNvGrpSpPr>
            <p:nvPr/>
          </p:nvGrpSpPr>
          <p:grpSpPr bwMode="auto">
            <a:xfrm>
              <a:off x="1776386" y="4224370"/>
              <a:ext cx="376246" cy="500070"/>
              <a:chOff x="960" y="3168"/>
              <a:chExt cx="432" cy="480"/>
            </a:xfrm>
          </p:grpSpPr>
          <p:grpSp>
            <p:nvGrpSpPr>
              <p:cNvPr id="12367" name="Group 228"/>
              <p:cNvGrpSpPr>
                <a:grpSpLocks/>
              </p:cNvGrpSpPr>
              <p:nvPr/>
            </p:nvGrpSpPr>
            <p:grpSpPr bwMode="auto">
              <a:xfrm>
                <a:off x="960" y="3408"/>
                <a:ext cx="432" cy="240"/>
                <a:chOff x="2214" y="306"/>
                <a:chExt cx="1488" cy="372"/>
              </a:xfrm>
            </p:grpSpPr>
            <p:sp>
              <p:nvSpPr>
                <p:cNvPr id="12383" name="Oval 229"/>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84" name="Oval 230"/>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68" name="Group 231"/>
              <p:cNvGrpSpPr>
                <a:grpSpLocks/>
              </p:cNvGrpSpPr>
              <p:nvPr/>
            </p:nvGrpSpPr>
            <p:grpSpPr bwMode="auto">
              <a:xfrm>
                <a:off x="960" y="3360"/>
                <a:ext cx="432" cy="240"/>
                <a:chOff x="2214" y="306"/>
                <a:chExt cx="1488" cy="372"/>
              </a:xfrm>
            </p:grpSpPr>
            <p:sp>
              <p:nvSpPr>
                <p:cNvPr id="12381" name="Oval 232"/>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82" name="Oval 233"/>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69" name="Group 234"/>
              <p:cNvGrpSpPr>
                <a:grpSpLocks/>
              </p:cNvGrpSpPr>
              <p:nvPr/>
            </p:nvGrpSpPr>
            <p:grpSpPr bwMode="auto">
              <a:xfrm>
                <a:off x="960" y="3312"/>
                <a:ext cx="432" cy="240"/>
                <a:chOff x="2214" y="306"/>
                <a:chExt cx="1488" cy="372"/>
              </a:xfrm>
            </p:grpSpPr>
            <p:sp>
              <p:nvSpPr>
                <p:cNvPr id="12379" name="Oval 235"/>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80" name="Oval 236"/>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70" name="Group 237"/>
              <p:cNvGrpSpPr>
                <a:grpSpLocks/>
              </p:cNvGrpSpPr>
              <p:nvPr/>
            </p:nvGrpSpPr>
            <p:grpSpPr bwMode="auto">
              <a:xfrm>
                <a:off x="960" y="3264"/>
                <a:ext cx="432" cy="240"/>
                <a:chOff x="2214" y="306"/>
                <a:chExt cx="1488" cy="372"/>
              </a:xfrm>
            </p:grpSpPr>
            <p:sp>
              <p:nvSpPr>
                <p:cNvPr id="12377" name="Oval 238"/>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78" name="Oval 239"/>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71" name="Group 240"/>
              <p:cNvGrpSpPr>
                <a:grpSpLocks/>
              </p:cNvGrpSpPr>
              <p:nvPr/>
            </p:nvGrpSpPr>
            <p:grpSpPr bwMode="auto">
              <a:xfrm>
                <a:off x="960" y="3216"/>
                <a:ext cx="432" cy="240"/>
                <a:chOff x="2214" y="306"/>
                <a:chExt cx="1488" cy="372"/>
              </a:xfrm>
            </p:grpSpPr>
            <p:sp>
              <p:nvSpPr>
                <p:cNvPr id="12375" name="Oval 241"/>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76" name="Oval 242"/>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72" name="Group 243"/>
              <p:cNvGrpSpPr>
                <a:grpSpLocks/>
              </p:cNvGrpSpPr>
              <p:nvPr/>
            </p:nvGrpSpPr>
            <p:grpSpPr bwMode="auto">
              <a:xfrm>
                <a:off x="960" y="3168"/>
                <a:ext cx="432" cy="240"/>
                <a:chOff x="2214" y="306"/>
                <a:chExt cx="1488" cy="372"/>
              </a:xfrm>
            </p:grpSpPr>
            <p:sp>
              <p:nvSpPr>
                <p:cNvPr id="12373" name="Oval 244"/>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74" name="Oval 245"/>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grpSp>
          <p:nvGrpSpPr>
            <p:cNvPr id="12348" name="Group 246"/>
            <p:cNvGrpSpPr>
              <a:grpSpLocks/>
            </p:cNvGrpSpPr>
            <p:nvPr/>
          </p:nvGrpSpPr>
          <p:grpSpPr bwMode="auto">
            <a:xfrm>
              <a:off x="1928786" y="4376770"/>
              <a:ext cx="376246" cy="500070"/>
              <a:chOff x="960" y="3168"/>
              <a:chExt cx="432" cy="480"/>
            </a:xfrm>
          </p:grpSpPr>
          <p:grpSp>
            <p:nvGrpSpPr>
              <p:cNvPr id="12349" name="Group 228"/>
              <p:cNvGrpSpPr>
                <a:grpSpLocks/>
              </p:cNvGrpSpPr>
              <p:nvPr/>
            </p:nvGrpSpPr>
            <p:grpSpPr bwMode="auto">
              <a:xfrm>
                <a:off x="960" y="3408"/>
                <a:ext cx="432" cy="240"/>
                <a:chOff x="2214" y="306"/>
                <a:chExt cx="1488" cy="372"/>
              </a:xfrm>
            </p:grpSpPr>
            <p:sp>
              <p:nvSpPr>
                <p:cNvPr id="12365" name="Oval 229"/>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6" name="Oval 230"/>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0" name="Group 231"/>
              <p:cNvGrpSpPr>
                <a:grpSpLocks/>
              </p:cNvGrpSpPr>
              <p:nvPr/>
            </p:nvGrpSpPr>
            <p:grpSpPr bwMode="auto">
              <a:xfrm>
                <a:off x="960" y="3360"/>
                <a:ext cx="432" cy="240"/>
                <a:chOff x="2214" y="306"/>
                <a:chExt cx="1488" cy="372"/>
              </a:xfrm>
            </p:grpSpPr>
            <p:sp>
              <p:nvSpPr>
                <p:cNvPr id="12363" name="Oval 232"/>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4" name="Oval 233"/>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1" name="Group 234"/>
              <p:cNvGrpSpPr>
                <a:grpSpLocks/>
              </p:cNvGrpSpPr>
              <p:nvPr/>
            </p:nvGrpSpPr>
            <p:grpSpPr bwMode="auto">
              <a:xfrm>
                <a:off x="960" y="3312"/>
                <a:ext cx="432" cy="240"/>
                <a:chOff x="2214" y="306"/>
                <a:chExt cx="1488" cy="372"/>
              </a:xfrm>
            </p:grpSpPr>
            <p:sp>
              <p:nvSpPr>
                <p:cNvPr id="12361" name="Oval 235"/>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2" name="Oval 236"/>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2" name="Group 237"/>
              <p:cNvGrpSpPr>
                <a:grpSpLocks/>
              </p:cNvGrpSpPr>
              <p:nvPr/>
            </p:nvGrpSpPr>
            <p:grpSpPr bwMode="auto">
              <a:xfrm>
                <a:off x="960" y="3264"/>
                <a:ext cx="432" cy="240"/>
                <a:chOff x="2214" y="306"/>
                <a:chExt cx="1488" cy="372"/>
              </a:xfrm>
            </p:grpSpPr>
            <p:sp>
              <p:nvSpPr>
                <p:cNvPr id="12359" name="Oval 238"/>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0" name="Oval 239"/>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3" name="Group 240"/>
              <p:cNvGrpSpPr>
                <a:grpSpLocks/>
              </p:cNvGrpSpPr>
              <p:nvPr/>
            </p:nvGrpSpPr>
            <p:grpSpPr bwMode="auto">
              <a:xfrm>
                <a:off x="960" y="3216"/>
                <a:ext cx="432" cy="240"/>
                <a:chOff x="2214" y="306"/>
                <a:chExt cx="1488" cy="372"/>
              </a:xfrm>
            </p:grpSpPr>
            <p:sp>
              <p:nvSpPr>
                <p:cNvPr id="12357" name="Oval 241"/>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58" name="Oval 242"/>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4" name="Group 243"/>
              <p:cNvGrpSpPr>
                <a:grpSpLocks/>
              </p:cNvGrpSpPr>
              <p:nvPr/>
            </p:nvGrpSpPr>
            <p:grpSpPr bwMode="auto">
              <a:xfrm>
                <a:off x="960" y="3168"/>
                <a:ext cx="432" cy="240"/>
                <a:chOff x="2214" y="306"/>
                <a:chExt cx="1488" cy="372"/>
              </a:xfrm>
            </p:grpSpPr>
            <p:sp>
              <p:nvSpPr>
                <p:cNvPr id="12355" name="Oval 244"/>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56" name="Oval 245"/>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grpSp>
      <p:grpSp>
        <p:nvGrpSpPr>
          <p:cNvPr id="12338" name="Group 91"/>
          <p:cNvGrpSpPr>
            <a:grpSpLocks/>
          </p:cNvGrpSpPr>
          <p:nvPr/>
        </p:nvGrpSpPr>
        <p:grpSpPr bwMode="auto">
          <a:xfrm>
            <a:off x="1870075" y="2971800"/>
            <a:ext cx="536575" cy="501650"/>
            <a:chOff x="491" y="1561"/>
            <a:chExt cx="691" cy="575"/>
          </a:xfrm>
        </p:grpSpPr>
        <p:pic>
          <p:nvPicPr>
            <p:cNvPr id="12344" name="Picture 92" descr="server generic"/>
            <p:cNvPicPr>
              <a:picLocks noChangeAspect="1" noChangeArrowheads="1"/>
            </p:cNvPicPr>
            <p:nvPr/>
          </p:nvPicPr>
          <p:blipFill>
            <a:blip r:embed="rId4"/>
            <a:srcRect/>
            <a:stretch>
              <a:fillRect/>
            </a:stretch>
          </p:blipFill>
          <p:spPr bwMode="auto">
            <a:xfrm>
              <a:off x="491" y="1561"/>
              <a:ext cx="311" cy="575"/>
            </a:xfrm>
            <a:prstGeom prst="rect">
              <a:avLst/>
            </a:prstGeom>
            <a:noFill/>
            <a:ln w="9525">
              <a:noFill/>
              <a:miter lim="800000"/>
              <a:headEnd/>
              <a:tailEnd/>
            </a:ln>
          </p:spPr>
        </p:pic>
        <p:pic>
          <p:nvPicPr>
            <p:cNvPr id="12345" name="Picture 93" descr="server generic"/>
            <p:cNvPicPr>
              <a:picLocks noChangeAspect="1" noChangeArrowheads="1"/>
            </p:cNvPicPr>
            <p:nvPr/>
          </p:nvPicPr>
          <p:blipFill>
            <a:blip r:embed="rId4"/>
            <a:srcRect/>
            <a:stretch>
              <a:fillRect/>
            </a:stretch>
          </p:blipFill>
          <p:spPr bwMode="auto">
            <a:xfrm>
              <a:off x="871" y="1561"/>
              <a:ext cx="311" cy="575"/>
            </a:xfrm>
            <a:prstGeom prst="rect">
              <a:avLst/>
            </a:prstGeom>
            <a:noFill/>
            <a:ln w="9525">
              <a:noFill/>
              <a:miter lim="800000"/>
              <a:headEnd/>
              <a:tailEnd/>
            </a:ln>
          </p:spPr>
        </p:pic>
      </p:grpSp>
      <p:pic>
        <p:nvPicPr>
          <p:cNvPr id="12339" name="Picture 37" descr="L"/>
          <p:cNvPicPr>
            <a:picLocks noChangeAspect="1" noChangeArrowheads="1"/>
          </p:cNvPicPr>
          <p:nvPr/>
        </p:nvPicPr>
        <p:blipFill>
          <a:blip r:embed="rId5"/>
          <a:srcRect/>
          <a:stretch>
            <a:fillRect/>
          </a:stretch>
        </p:blipFill>
        <p:spPr bwMode="auto">
          <a:xfrm>
            <a:off x="3013075" y="3048000"/>
            <a:ext cx="747713" cy="349250"/>
          </a:xfrm>
          <a:prstGeom prst="rect">
            <a:avLst/>
          </a:prstGeom>
          <a:noFill/>
          <a:ln w="9525">
            <a:noFill/>
            <a:miter lim="800000"/>
            <a:headEnd/>
            <a:tailEnd/>
          </a:ln>
        </p:spPr>
      </p:pic>
      <p:pic>
        <p:nvPicPr>
          <p:cNvPr id="12340" name="Picture 9" descr="small_server"/>
          <p:cNvPicPr>
            <a:picLocks noChangeAspect="1" noChangeArrowheads="1"/>
          </p:cNvPicPr>
          <p:nvPr/>
        </p:nvPicPr>
        <p:blipFill>
          <a:blip r:embed="rId6"/>
          <a:srcRect/>
          <a:stretch>
            <a:fillRect/>
          </a:stretch>
        </p:blipFill>
        <p:spPr bwMode="auto">
          <a:xfrm>
            <a:off x="838200" y="2895600"/>
            <a:ext cx="457200" cy="628650"/>
          </a:xfrm>
          <a:prstGeom prst="rect">
            <a:avLst/>
          </a:prstGeom>
          <a:noFill/>
          <a:ln w="9525">
            <a:noFill/>
            <a:miter lim="800000"/>
            <a:headEnd/>
            <a:tailEnd/>
          </a:ln>
        </p:spPr>
      </p:pic>
      <p:pic>
        <p:nvPicPr>
          <p:cNvPr id="12341" name="Picture 9" descr="small_server"/>
          <p:cNvPicPr>
            <a:picLocks noChangeAspect="1" noChangeArrowheads="1"/>
          </p:cNvPicPr>
          <p:nvPr/>
        </p:nvPicPr>
        <p:blipFill>
          <a:blip r:embed="rId6"/>
          <a:srcRect/>
          <a:stretch>
            <a:fillRect/>
          </a:stretch>
        </p:blipFill>
        <p:spPr bwMode="auto">
          <a:xfrm>
            <a:off x="1260475" y="2895600"/>
            <a:ext cx="457200" cy="628650"/>
          </a:xfrm>
          <a:prstGeom prst="rect">
            <a:avLst/>
          </a:prstGeom>
          <a:noFill/>
          <a:ln w="9525">
            <a:noFill/>
            <a:miter lim="800000"/>
            <a:headEnd/>
            <a:tailEnd/>
          </a:ln>
        </p:spPr>
      </p:pic>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开源虚拟机</a:t>
            </a:r>
            <a:r>
              <a:rPr lang="en-US" altLang="zh-CN">
                <a:latin typeface="宋体" pitchFamily="2" charset="-122"/>
              </a:rPr>
              <a:t>——</a:t>
            </a:r>
            <a:r>
              <a:rPr lang="en-US" altLang="zh-CN"/>
              <a:t>Xen</a:t>
            </a:r>
          </a:p>
        </p:txBody>
      </p:sp>
      <p:sp>
        <p:nvSpPr>
          <p:cNvPr id="22531" name="Rectangle 3"/>
          <p:cNvSpPr>
            <a:spLocks noGrp="1" noChangeArrowheads="1"/>
          </p:cNvSpPr>
          <p:nvPr>
            <p:ph type="body" idx="1"/>
          </p:nvPr>
        </p:nvSpPr>
        <p:spPr>
          <a:xfrm>
            <a:off x="5715000" y="1219200"/>
            <a:ext cx="2919413" cy="4953000"/>
          </a:xfrm>
        </p:spPr>
        <p:txBody>
          <a:bodyPr/>
          <a:lstStyle/>
          <a:p>
            <a:pPr>
              <a:lnSpc>
                <a:spcPct val="80000"/>
              </a:lnSpc>
            </a:pPr>
            <a:endParaRPr lang="en-US" altLang="zh-CN" sz="600"/>
          </a:p>
          <a:p>
            <a:pPr>
              <a:spcBef>
                <a:spcPct val="40000"/>
              </a:spcBef>
            </a:pPr>
            <a:r>
              <a:rPr lang="en-US" altLang="zh-CN" sz="1400"/>
              <a:t>Xen</a:t>
            </a:r>
            <a:r>
              <a:rPr lang="zh-CN" altLang="en-US" sz="1400"/>
              <a:t>是由剑桥大学计算机实验室发起的开源虚拟机项目；</a:t>
            </a:r>
          </a:p>
          <a:p>
            <a:pPr>
              <a:spcBef>
                <a:spcPct val="40000"/>
              </a:spcBef>
            </a:pPr>
            <a:r>
              <a:rPr lang="zh-CN" altLang="en-US" sz="1400"/>
              <a:t>支持半虚拟化和全虚拟化（需要硬件支持）；</a:t>
            </a:r>
          </a:p>
          <a:p>
            <a:pPr>
              <a:spcBef>
                <a:spcPct val="40000"/>
              </a:spcBef>
            </a:pPr>
            <a:r>
              <a:rPr lang="en-US" altLang="zh-CN" sz="1400"/>
              <a:t>Xen Hypervisor </a:t>
            </a:r>
            <a:r>
              <a:rPr lang="zh-CN" altLang="en-US" sz="1400"/>
              <a:t>是虚拟机管理器，负责</a:t>
            </a:r>
            <a:r>
              <a:rPr lang="en-US" altLang="zh-CN" sz="1400"/>
              <a:t>CPU</a:t>
            </a:r>
            <a:r>
              <a:rPr lang="zh-CN" altLang="en-US" sz="1400"/>
              <a:t>调度和内存分区，不负责网络和设备</a:t>
            </a:r>
            <a:r>
              <a:rPr lang="en-US" altLang="zh-CN" sz="1400"/>
              <a:t>IO</a:t>
            </a:r>
            <a:r>
              <a:rPr lang="zh-CN" altLang="en-US" sz="1400"/>
              <a:t>；</a:t>
            </a:r>
          </a:p>
          <a:p>
            <a:pPr>
              <a:spcBef>
                <a:spcPct val="40000"/>
              </a:spcBef>
            </a:pPr>
            <a:r>
              <a:rPr lang="en-US" altLang="zh-CN" sz="1400"/>
              <a:t>Domain 0 </a:t>
            </a:r>
            <a:r>
              <a:rPr lang="zh-CN" altLang="en-US" sz="1400"/>
              <a:t>，负责管理其他虚拟机，提供管理接口； </a:t>
            </a:r>
          </a:p>
          <a:p>
            <a:pPr>
              <a:spcBef>
                <a:spcPct val="40000"/>
              </a:spcBef>
            </a:pPr>
            <a:r>
              <a:rPr lang="en-US" altLang="zh-CN" sz="1400"/>
              <a:t>Domain U</a:t>
            </a:r>
          </a:p>
          <a:p>
            <a:pPr lvl="1">
              <a:spcBef>
                <a:spcPct val="40000"/>
              </a:spcBef>
            </a:pPr>
            <a:r>
              <a:rPr lang="en-US" altLang="zh-CN" sz="1300"/>
              <a:t>Domain U PV Guest </a:t>
            </a:r>
            <a:r>
              <a:rPr lang="zh-CN" altLang="en-US" sz="1300"/>
              <a:t>：半虚拟化虚拟机；</a:t>
            </a:r>
          </a:p>
          <a:p>
            <a:pPr lvl="1">
              <a:spcBef>
                <a:spcPct val="40000"/>
              </a:spcBef>
            </a:pPr>
            <a:r>
              <a:rPr lang="en-US" altLang="zh-CN" sz="1300"/>
              <a:t>Domain U  HVM Guest </a:t>
            </a:r>
            <a:r>
              <a:rPr lang="zh-CN" altLang="en-US" sz="1300"/>
              <a:t>：全虚拟化虚拟机；</a:t>
            </a:r>
          </a:p>
          <a:p>
            <a:pPr>
              <a:spcBef>
                <a:spcPct val="40000"/>
              </a:spcBef>
            </a:pPr>
            <a:r>
              <a:rPr lang="en-US" altLang="zh-CN" sz="1400"/>
              <a:t>Xen Hypervisor</a:t>
            </a:r>
            <a:r>
              <a:rPr lang="zh-CN" altLang="en-US" sz="1400"/>
              <a:t>的管理接口可通过</a:t>
            </a:r>
            <a:r>
              <a:rPr lang="en-US" altLang="zh-CN" sz="1400"/>
              <a:t>Libxenctrl</a:t>
            </a:r>
            <a:r>
              <a:rPr lang="zh-CN" altLang="en-US" sz="1400"/>
              <a:t>库调用，来实施管理功能；</a:t>
            </a:r>
          </a:p>
        </p:txBody>
      </p:sp>
      <p:pic>
        <p:nvPicPr>
          <p:cNvPr id="22532" name="Picture 12" descr="Xen"/>
          <p:cNvPicPr>
            <a:picLocks noChangeAspect="1" noChangeArrowheads="1"/>
          </p:cNvPicPr>
          <p:nvPr/>
        </p:nvPicPr>
        <p:blipFill>
          <a:blip r:embed="rId3"/>
          <a:srcRect/>
          <a:stretch>
            <a:fillRect/>
          </a:stretch>
        </p:blipFill>
        <p:spPr bwMode="auto">
          <a:xfrm>
            <a:off x="381000" y="1371600"/>
            <a:ext cx="5257800" cy="4413250"/>
          </a:xfrm>
          <a:prstGeom prst="rect">
            <a:avLst/>
          </a:prstGeom>
          <a:noFill/>
          <a:ln w="9525">
            <a:noFill/>
            <a:miter lim="800000"/>
            <a:headEnd/>
            <a:tailEnd/>
          </a:ln>
        </p:spPr>
      </p:pic>
      <p:sp>
        <p:nvSpPr>
          <p:cNvPr id="22533"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2534"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7" name="Rectangle 2">
            <a:extLst>
              <a:ext uri="{FF2B5EF4-FFF2-40B4-BE49-F238E27FC236}">
                <a16:creationId xmlns:a16="http://schemas.microsoft.com/office/drawing/2014/main" id="{D3F7F18C-06BF-4241-AEE3-CE1762E6BF47}"/>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基于</a:t>
            </a:r>
            <a:r>
              <a:rPr lang="en-US" altLang="zh-CN"/>
              <a:t>Linux</a:t>
            </a:r>
            <a:r>
              <a:rPr lang="zh-CN" altLang="en-US"/>
              <a:t>内核的虚拟机</a:t>
            </a:r>
            <a:r>
              <a:rPr lang="en-US" altLang="zh-CN">
                <a:latin typeface="宋体" pitchFamily="2" charset="-122"/>
              </a:rPr>
              <a:t>——</a:t>
            </a:r>
            <a:r>
              <a:rPr lang="en-US" altLang="zh-CN"/>
              <a:t>KVM</a:t>
            </a:r>
          </a:p>
        </p:txBody>
      </p:sp>
      <p:sp>
        <p:nvSpPr>
          <p:cNvPr id="23555" name="Rectangle 3"/>
          <p:cNvSpPr>
            <a:spLocks noGrp="1" noChangeArrowheads="1"/>
          </p:cNvSpPr>
          <p:nvPr>
            <p:ph type="body" idx="1"/>
          </p:nvPr>
        </p:nvSpPr>
        <p:spPr>
          <a:xfrm>
            <a:off x="533400" y="4495800"/>
            <a:ext cx="8024813" cy="1905000"/>
          </a:xfrm>
        </p:spPr>
        <p:txBody>
          <a:bodyPr/>
          <a:lstStyle/>
          <a:p>
            <a:pPr>
              <a:spcBef>
                <a:spcPct val="40000"/>
              </a:spcBef>
            </a:pPr>
            <a:r>
              <a:rPr lang="en-US" altLang="zh-CN" sz="1400" dirty="0"/>
              <a:t>KVM</a:t>
            </a:r>
            <a:r>
              <a:rPr lang="zh-CN" altLang="en-US" sz="1400" dirty="0"/>
              <a:t>嵌入到</a:t>
            </a:r>
            <a:r>
              <a:rPr lang="en-US" altLang="zh-CN" sz="1400" dirty="0"/>
              <a:t>Linux</a:t>
            </a:r>
            <a:r>
              <a:rPr lang="zh-CN" altLang="en-US" sz="1400" dirty="0"/>
              <a:t>内核中，利用</a:t>
            </a:r>
            <a:r>
              <a:rPr lang="en-US" altLang="zh-CN" sz="1400" dirty="0"/>
              <a:t>Linux</a:t>
            </a:r>
            <a:r>
              <a:rPr lang="zh-CN" altLang="en-US" sz="1400" dirty="0"/>
              <a:t>内核的调度和资源管理能力管理虚拟资源；</a:t>
            </a:r>
          </a:p>
          <a:p>
            <a:pPr>
              <a:spcBef>
                <a:spcPct val="40000"/>
              </a:spcBef>
            </a:pPr>
            <a:r>
              <a:rPr lang="zh-CN" altLang="en-US" sz="1400" dirty="0"/>
              <a:t>在</a:t>
            </a:r>
            <a:r>
              <a:rPr lang="en-US" altLang="zh-CN" sz="1400" dirty="0"/>
              <a:t>KVM</a:t>
            </a:r>
            <a:r>
              <a:rPr lang="zh-CN" altLang="en-US" sz="1400" dirty="0"/>
              <a:t>下，每个虚拟机都是一个</a:t>
            </a:r>
            <a:r>
              <a:rPr lang="en-US" altLang="zh-CN" sz="1400" dirty="0"/>
              <a:t>Linux</a:t>
            </a:r>
            <a:r>
              <a:rPr lang="zh-CN" altLang="en-US" sz="1400" dirty="0"/>
              <a:t>进程，它按正常进程方式调度，内存也由</a:t>
            </a:r>
            <a:r>
              <a:rPr lang="en-US" altLang="zh-CN" sz="1400" dirty="0"/>
              <a:t>Linux</a:t>
            </a:r>
            <a:r>
              <a:rPr lang="zh-CN" altLang="en-US" sz="1400" dirty="0"/>
              <a:t>分配，也可以按普通进程进行管理。</a:t>
            </a:r>
          </a:p>
          <a:p>
            <a:pPr>
              <a:spcBef>
                <a:spcPct val="40000"/>
              </a:spcBef>
            </a:pPr>
            <a:r>
              <a:rPr lang="zh-CN" altLang="en-US" sz="1400" dirty="0"/>
              <a:t>正常进程有核心和用户两种模式，</a:t>
            </a:r>
            <a:r>
              <a:rPr lang="en-US" altLang="zh-CN" sz="1400" dirty="0"/>
              <a:t>KVM</a:t>
            </a:r>
            <a:r>
              <a:rPr lang="zh-CN" altLang="en-US" sz="1400" dirty="0"/>
              <a:t>增加了</a:t>
            </a:r>
            <a:r>
              <a:rPr lang="en-US" altLang="zh-CN" sz="1400" dirty="0"/>
              <a:t>guest</a:t>
            </a:r>
            <a:r>
              <a:rPr lang="zh-CN" altLang="en-US" sz="1400" dirty="0"/>
              <a:t>模式，用于执行非</a:t>
            </a:r>
            <a:r>
              <a:rPr lang="en-US" altLang="zh-CN" sz="1400" dirty="0"/>
              <a:t>IO</a:t>
            </a:r>
            <a:r>
              <a:rPr lang="zh-CN" altLang="en-US" sz="1400" dirty="0"/>
              <a:t>的客户操作系统代码；</a:t>
            </a:r>
          </a:p>
          <a:p>
            <a:pPr>
              <a:spcBef>
                <a:spcPct val="40000"/>
              </a:spcBef>
            </a:pPr>
            <a:r>
              <a:rPr lang="en-US" altLang="zh-CN" sz="1400" dirty="0"/>
              <a:t>KVM</a:t>
            </a:r>
            <a:r>
              <a:rPr lang="zh-CN" altLang="en-US" sz="1400" dirty="0"/>
              <a:t>主要有两个组件：一个用来管理虚拟硬件的驱动程序，它体现为设备</a:t>
            </a:r>
            <a:r>
              <a:rPr lang="en-US" altLang="zh-CN" sz="1400" dirty="0"/>
              <a:t>/dev/</a:t>
            </a:r>
            <a:r>
              <a:rPr lang="en-US" altLang="zh-CN" sz="1400" dirty="0" err="1"/>
              <a:t>kvm</a:t>
            </a:r>
            <a:r>
              <a:rPr lang="zh-CN" altLang="en-US" sz="1400" dirty="0"/>
              <a:t>；一个修改了的</a:t>
            </a:r>
            <a:r>
              <a:rPr lang="en-US" altLang="zh-CN" sz="1400" dirty="0" err="1"/>
              <a:t>qemu</a:t>
            </a:r>
            <a:r>
              <a:rPr lang="zh-CN" altLang="en-US" sz="1400" dirty="0"/>
              <a:t>进程，运行在用户空间，用来模拟</a:t>
            </a:r>
            <a:r>
              <a:rPr lang="en-US" altLang="zh-CN" sz="1400" dirty="0"/>
              <a:t>PC</a:t>
            </a:r>
            <a:r>
              <a:rPr lang="zh-CN" altLang="en-US" sz="1400" dirty="0"/>
              <a:t>硬件。</a:t>
            </a:r>
          </a:p>
        </p:txBody>
      </p:sp>
      <p:pic>
        <p:nvPicPr>
          <p:cNvPr id="23556" name="Picture 4"/>
          <p:cNvPicPr>
            <a:picLocks noChangeAspect="1" noChangeArrowheads="1"/>
          </p:cNvPicPr>
          <p:nvPr/>
        </p:nvPicPr>
        <p:blipFill>
          <a:blip r:embed="rId3"/>
          <a:srcRect/>
          <a:stretch>
            <a:fillRect/>
          </a:stretch>
        </p:blipFill>
        <p:spPr bwMode="auto">
          <a:xfrm>
            <a:off x="1066800" y="1066800"/>
            <a:ext cx="6858000" cy="3267075"/>
          </a:xfrm>
          <a:prstGeom prst="rect">
            <a:avLst/>
          </a:prstGeom>
          <a:noFill/>
          <a:ln w="9525" algn="ctr">
            <a:noFill/>
            <a:miter lim="800000"/>
            <a:headEnd/>
            <a:tailEnd/>
          </a:ln>
        </p:spPr>
      </p:pic>
      <p:sp>
        <p:nvSpPr>
          <p:cNvPr id="2355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355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7" name="Rectangle 2">
            <a:extLst>
              <a:ext uri="{FF2B5EF4-FFF2-40B4-BE49-F238E27FC236}">
                <a16:creationId xmlns:a16="http://schemas.microsoft.com/office/drawing/2014/main" id="{2E99D9CA-0084-7D4A-BBB6-C6A58B73781F}"/>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5" name="标题 1"/>
          <p:cNvSpPr txBox="1">
            <a:spLocks/>
          </p:cNvSpPr>
          <p:nvPr/>
        </p:nvSpPr>
        <p:spPr bwMode="auto">
          <a:xfrm>
            <a:off x="304800" y="228600"/>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a:ln>
                  <a:noFill/>
                </a:ln>
                <a:solidFill>
                  <a:schemeClr val="tx2"/>
                </a:solidFill>
                <a:effectLst/>
                <a:uLnTx/>
                <a:uFillTx/>
                <a:latin typeface="Calibri" pitchFamily="34" charset="0"/>
                <a:ea typeface="+mj-ea"/>
                <a:cs typeface="+mj-cs"/>
              </a:rPr>
              <a:t>50 Years: Computer Evolution…</a:t>
            </a:r>
            <a:endParaRPr kumimoji="0" lang="zh-CN" altLang="en-US" sz="3000" b="1"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6" name="内容占位符 5"/>
          <p:cNvGraphicFramePr>
            <a:graphicFrameLocks/>
          </p:cNvGraphicFramePr>
          <p:nvPr/>
        </p:nvGraphicFramePr>
        <p:xfrm>
          <a:off x="538245" y="1804977"/>
          <a:ext cx="8229600" cy="2428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a:spLocks noChangeArrowheads="1"/>
          </p:cNvSpPr>
          <p:nvPr/>
        </p:nvSpPr>
        <p:spPr bwMode="auto">
          <a:xfrm>
            <a:off x="533400" y="4721225"/>
            <a:ext cx="2276585" cy="553998"/>
          </a:xfrm>
          <a:prstGeom prst="rect">
            <a:avLst/>
          </a:prstGeom>
          <a:noFill/>
          <a:ln w="9525">
            <a:noFill/>
            <a:miter lim="800000"/>
            <a:headEnd/>
            <a:tailEnd/>
          </a:ln>
        </p:spPr>
        <p:txBody>
          <a:bodyPr wrap="none">
            <a:spAutoFit/>
          </a:bodyPr>
          <a:lstStyle/>
          <a:p>
            <a:r>
              <a:rPr lang="en-US" altLang="zh-CN">
                <a:solidFill>
                  <a:schemeClr val="tx1"/>
                </a:solidFill>
              </a:rPr>
              <a:t>Before 1990</a:t>
            </a:r>
            <a:endParaRPr lang="zh-CN" altLang="en-US">
              <a:solidFill>
                <a:schemeClr val="tx1"/>
              </a:solidFill>
            </a:endParaRPr>
          </a:p>
        </p:txBody>
      </p:sp>
      <p:sp>
        <p:nvSpPr>
          <p:cNvPr id="8" name="TextBox 7"/>
          <p:cNvSpPr txBox="1">
            <a:spLocks noChangeArrowheads="1"/>
          </p:cNvSpPr>
          <p:nvPr/>
        </p:nvSpPr>
        <p:spPr bwMode="auto">
          <a:xfrm>
            <a:off x="3305175" y="4721225"/>
            <a:ext cx="2018501" cy="553998"/>
          </a:xfrm>
          <a:prstGeom prst="rect">
            <a:avLst/>
          </a:prstGeom>
          <a:noFill/>
          <a:ln w="9525">
            <a:noFill/>
            <a:miter lim="800000"/>
            <a:headEnd/>
            <a:tailEnd/>
          </a:ln>
        </p:spPr>
        <p:txBody>
          <a:bodyPr wrap="none">
            <a:spAutoFit/>
          </a:bodyPr>
          <a:lstStyle/>
          <a:p>
            <a:r>
              <a:rPr lang="en-US" altLang="zh-CN">
                <a:solidFill>
                  <a:schemeClr val="tx1"/>
                </a:solidFill>
              </a:rPr>
              <a:t>1990-2005</a:t>
            </a:r>
            <a:endParaRPr lang="zh-CN" altLang="en-US">
              <a:solidFill>
                <a:schemeClr val="tx1"/>
              </a:solidFill>
            </a:endParaRPr>
          </a:p>
        </p:txBody>
      </p:sp>
      <p:sp>
        <p:nvSpPr>
          <p:cNvPr id="9" name="TextBox 8"/>
          <p:cNvSpPr txBox="1">
            <a:spLocks noChangeArrowheads="1"/>
          </p:cNvSpPr>
          <p:nvPr/>
        </p:nvSpPr>
        <p:spPr bwMode="auto">
          <a:xfrm>
            <a:off x="6376988" y="4721225"/>
            <a:ext cx="2276585" cy="553998"/>
          </a:xfrm>
          <a:prstGeom prst="rect">
            <a:avLst/>
          </a:prstGeom>
          <a:noFill/>
          <a:ln w="9525">
            <a:noFill/>
            <a:miter lim="800000"/>
            <a:headEnd/>
            <a:tailEnd/>
          </a:ln>
        </p:spPr>
        <p:txBody>
          <a:bodyPr wrap="none">
            <a:spAutoFit/>
          </a:bodyPr>
          <a:lstStyle/>
          <a:p>
            <a:r>
              <a:rPr lang="en-US" altLang="zh-CN">
                <a:solidFill>
                  <a:schemeClr val="tx1"/>
                </a:solidFill>
              </a:rPr>
              <a:t>2005 to now</a:t>
            </a:r>
            <a:endParaRPr lang="zh-CN" altLang="en-US">
              <a:solidFill>
                <a:schemeClr val="tx1"/>
              </a:solidFill>
            </a:endParaRPr>
          </a:p>
        </p:txBody>
      </p:sp>
      <p:sp>
        <p:nvSpPr>
          <p:cNvPr id="10" name="Rectangle 2">
            <a:extLst>
              <a:ext uri="{FF2B5EF4-FFF2-40B4-BE49-F238E27FC236}">
                <a16:creationId xmlns:a16="http://schemas.microsoft.com/office/drawing/2014/main" id="{7333529F-8988-1645-A6C3-A4A4A6B8D49F}"/>
              </a:ext>
            </a:extLst>
          </p:cNvPr>
          <p:cNvSpPr>
            <a:spLocks noChangeArrowheads="1"/>
          </p:cNvSpPr>
          <p:nvPr/>
        </p:nvSpPr>
        <p:spPr bwMode="auto">
          <a:xfrm>
            <a:off x="-3243"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虚拟化技术的历史</a:t>
            </a:r>
          </a:p>
        </p:txBody>
      </p:sp>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119" name="Rectangle 3"/>
          <p:cNvSpPr>
            <a:spLocks noGrp="1" noChangeArrowheads="1"/>
          </p:cNvSpPr>
          <p:nvPr>
            <p:ph idx="4294967295"/>
          </p:nvPr>
        </p:nvSpPr>
        <p:spPr>
          <a:xfrm>
            <a:off x="457200" y="1260475"/>
            <a:ext cx="8458200" cy="4835525"/>
          </a:xfrm>
        </p:spPr>
        <p:txBody>
          <a:bodyPr/>
          <a:lstStyle/>
          <a:p>
            <a:pPr eaLnBrk="1" hangingPunct="1">
              <a:lnSpc>
                <a:spcPct val="90000"/>
              </a:lnSpc>
              <a:defRPr/>
            </a:pPr>
            <a:r>
              <a:rPr lang="en-US" altLang="zh-CN" sz="2800" dirty="0">
                <a:latin typeface="Calibri" pitchFamily="34" charset="0"/>
              </a:rPr>
              <a:t>Last century, VM was first proposed:</a:t>
            </a:r>
          </a:p>
          <a:p>
            <a:pPr lvl="1" eaLnBrk="1" hangingPunct="1">
              <a:lnSpc>
                <a:spcPct val="90000"/>
              </a:lnSpc>
              <a:defRPr/>
            </a:pPr>
            <a:r>
              <a:rPr lang="en-US" altLang="zh-CN" sz="2400" b="0" dirty="0">
                <a:latin typeface="Calibri" pitchFamily="34" charset="0"/>
              </a:rPr>
              <a:t>Early 1960’s, the first mainframe is built by IBM: costly and a rare resource</a:t>
            </a:r>
          </a:p>
          <a:p>
            <a:pPr lvl="1" eaLnBrk="1" hangingPunct="1">
              <a:lnSpc>
                <a:spcPct val="90000"/>
              </a:lnSpc>
              <a:defRPr/>
            </a:pPr>
            <a:r>
              <a:rPr lang="en-US" altLang="zh-CN" sz="2400" b="0" dirty="0">
                <a:latin typeface="Calibri" pitchFamily="34" charset="0"/>
              </a:rPr>
              <a:t>Multiple tasks processing to improve hardware utilization</a:t>
            </a:r>
          </a:p>
          <a:p>
            <a:pPr lvl="1" eaLnBrk="1" hangingPunct="1">
              <a:lnSpc>
                <a:spcPct val="90000"/>
              </a:lnSpc>
              <a:defRPr/>
            </a:pPr>
            <a:endParaRPr lang="en-US" altLang="zh-CN" sz="1000" b="0" dirty="0">
              <a:latin typeface="Calibri" pitchFamily="34" charset="0"/>
              <a:cs typeface="+mn-cs"/>
            </a:endParaRPr>
          </a:p>
          <a:p>
            <a:pPr marL="342900" lvl="1" indent="-342900" eaLnBrk="1" hangingPunct="1">
              <a:lnSpc>
                <a:spcPct val="90000"/>
              </a:lnSpc>
              <a:buClr>
                <a:schemeClr val="accent1"/>
              </a:buClr>
              <a:buSzPct val="65000"/>
              <a:buFont typeface="Wingdings" pitchFamily="2" charset="2"/>
              <a:buChar char="n"/>
              <a:defRPr/>
            </a:pPr>
            <a:r>
              <a:rPr lang="en-US" altLang="zh-CN" sz="2800" dirty="0">
                <a:latin typeface="Calibri" pitchFamily="34" charset="0"/>
                <a:cs typeface="+mn-cs"/>
              </a:rPr>
              <a:t>During 1990-2005, VM was not popular:</a:t>
            </a:r>
          </a:p>
          <a:p>
            <a:pPr lvl="1" eaLnBrk="1" hangingPunct="1">
              <a:lnSpc>
                <a:spcPct val="90000"/>
              </a:lnSpc>
              <a:defRPr/>
            </a:pPr>
            <a:r>
              <a:rPr lang="en-US" altLang="zh-CN" sz="2400" b="0" dirty="0">
                <a:latin typeface="Calibri" pitchFamily="34" charset="0"/>
              </a:rPr>
              <a:t>The new service model: Client PC + Server</a:t>
            </a:r>
          </a:p>
          <a:p>
            <a:pPr lvl="1" eaLnBrk="1" hangingPunct="1">
              <a:lnSpc>
                <a:spcPct val="90000"/>
              </a:lnSpc>
              <a:defRPr/>
            </a:pPr>
            <a:r>
              <a:rPr lang="en-US" altLang="zh-CN" sz="2400" b="0" dirty="0">
                <a:latin typeface="Calibri" pitchFamily="34" charset="0"/>
              </a:rPr>
              <a:t>PCs are cheap and affordable for users</a:t>
            </a:r>
          </a:p>
          <a:p>
            <a:pPr eaLnBrk="1" hangingPunct="1">
              <a:lnSpc>
                <a:spcPct val="90000"/>
              </a:lnSpc>
              <a:defRPr/>
            </a:pPr>
            <a:endParaRPr lang="en-US" altLang="zh-CN" sz="1000" b="0" dirty="0">
              <a:latin typeface="Calibri" pitchFamily="34" charset="0"/>
            </a:endParaRPr>
          </a:p>
          <a:p>
            <a:pPr eaLnBrk="1" hangingPunct="1">
              <a:defRPr/>
            </a:pPr>
            <a:r>
              <a:rPr lang="en-US" altLang="zh-CN" sz="2800" dirty="0">
                <a:latin typeface="Calibri" pitchFamily="34" charset="0"/>
              </a:rPr>
              <a:t>Recently: </a:t>
            </a:r>
          </a:p>
          <a:p>
            <a:pPr lvl="1" eaLnBrk="1" hangingPunct="1">
              <a:defRPr/>
            </a:pPr>
            <a:r>
              <a:rPr lang="en-US" altLang="zh-CN" sz="2400" b="0" dirty="0">
                <a:latin typeface="Calibri" pitchFamily="34" charset="0"/>
              </a:rPr>
              <a:t>In 1998 VMware was founded, acquired by EMC in 2004</a:t>
            </a:r>
          </a:p>
          <a:p>
            <a:pPr lvl="1" eaLnBrk="1" hangingPunct="1">
              <a:defRPr/>
            </a:pPr>
            <a:r>
              <a:rPr lang="en-US" altLang="zh-CN" sz="2400" b="0" dirty="0">
                <a:latin typeface="Calibri" pitchFamily="34" charset="0"/>
              </a:rPr>
              <a:t>VM is everywhere, from desktop, datacenters to the Cloud</a:t>
            </a:r>
          </a:p>
        </p:txBody>
      </p:sp>
      <p:sp>
        <p:nvSpPr>
          <p:cNvPr id="6" name="Rectangle 2">
            <a:extLst>
              <a:ext uri="{FF2B5EF4-FFF2-40B4-BE49-F238E27FC236}">
                <a16:creationId xmlns:a16="http://schemas.microsoft.com/office/drawing/2014/main" id="{29A89BF8-FDF7-F240-88E9-FF4DA74F79DD}"/>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blinds(horizontal)">
                                      <p:cBhvr>
                                        <p:cTn id="7" dur="500"/>
                                        <p:tgtEl>
                                          <p:spTgt spid="1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9">
                                            <p:txEl>
                                              <p:pRg st="1" end="1"/>
                                            </p:txEl>
                                          </p:spTgt>
                                        </p:tgtEl>
                                        <p:attrNameLst>
                                          <p:attrName>style.visibility</p:attrName>
                                        </p:attrNameLst>
                                      </p:cBhvr>
                                      <p:to>
                                        <p:strVal val="visible"/>
                                      </p:to>
                                    </p:set>
                                    <p:animEffect transition="in" filter="blinds(horizontal)">
                                      <p:cBhvr>
                                        <p:cTn id="10" dur="500"/>
                                        <p:tgtEl>
                                          <p:spTgt spid="1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animEffect transition="in" filter="blinds(horizontal)">
                                      <p:cBhvr>
                                        <p:cTn id="13" dur="500"/>
                                        <p:tgtEl>
                                          <p:spTgt spid="1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9">
                                            <p:txEl>
                                              <p:pRg st="4" end="4"/>
                                            </p:txEl>
                                          </p:spTgt>
                                        </p:tgtEl>
                                        <p:attrNameLst>
                                          <p:attrName>style.visibility</p:attrName>
                                        </p:attrNameLst>
                                      </p:cBhvr>
                                      <p:to>
                                        <p:strVal val="visible"/>
                                      </p:to>
                                    </p:set>
                                    <p:animEffect transition="in" filter="blinds(horizontal)">
                                      <p:cBhvr>
                                        <p:cTn id="18" dur="500"/>
                                        <p:tgtEl>
                                          <p:spTgt spid="11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19">
                                            <p:txEl>
                                              <p:pRg st="5" end="5"/>
                                            </p:txEl>
                                          </p:spTgt>
                                        </p:tgtEl>
                                        <p:attrNameLst>
                                          <p:attrName>style.visibility</p:attrName>
                                        </p:attrNameLst>
                                      </p:cBhvr>
                                      <p:to>
                                        <p:strVal val="visible"/>
                                      </p:to>
                                    </p:set>
                                    <p:animEffect transition="in" filter="blinds(horizontal)">
                                      <p:cBhvr>
                                        <p:cTn id="21" dur="500"/>
                                        <p:tgtEl>
                                          <p:spTgt spid="11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9">
                                            <p:txEl>
                                              <p:pRg st="6" end="6"/>
                                            </p:txEl>
                                          </p:spTgt>
                                        </p:tgtEl>
                                        <p:attrNameLst>
                                          <p:attrName>style.visibility</p:attrName>
                                        </p:attrNameLst>
                                      </p:cBhvr>
                                      <p:to>
                                        <p:strVal val="visible"/>
                                      </p:to>
                                    </p:set>
                                    <p:animEffect transition="in" filter="blinds(horizontal)">
                                      <p:cBhvr>
                                        <p:cTn id="24" dur="500"/>
                                        <p:tgtEl>
                                          <p:spTgt spid="11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9">
                                            <p:txEl>
                                              <p:pRg st="8" end="8"/>
                                            </p:txEl>
                                          </p:spTgt>
                                        </p:tgtEl>
                                        <p:attrNameLst>
                                          <p:attrName>style.visibility</p:attrName>
                                        </p:attrNameLst>
                                      </p:cBhvr>
                                      <p:to>
                                        <p:strVal val="visible"/>
                                      </p:to>
                                    </p:set>
                                    <p:animEffect transition="in" filter="blinds(horizontal)">
                                      <p:cBhvr>
                                        <p:cTn id="29" dur="500"/>
                                        <p:tgtEl>
                                          <p:spTgt spid="119">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19">
                                            <p:txEl>
                                              <p:pRg st="9" end="9"/>
                                            </p:txEl>
                                          </p:spTgt>
                                        </p:tgtEl>
                                        <p:attrNameLst>
                                          <p:attrName>style.visibility</p:attrName>
                                        </p:attrNameLst>
                                      </p:cBhvr>
                                      <p:to>
                                        <p:strVal val="visible"/>
                                      </p:to>
                                    </p:set>
                                    <p:animEffect transition="in" filter="blinds(horizontal)">
                                      <p:cBhvr>
                                        <p:cTn id="32" dur="500"/>
                                        <p:tgtEl>
                                          <p:spTgt spid="119">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19">
                                            <p:txEl>
                                              <p:pRg st="10" end="10"/>
                                            </p:txEl>
                                          </p:spTgt>
                                        </p:tgtEl>
                                        <p:attrNameLst>
                                          <p:attrName>style.visibility</p:attrName>
                                        </p:attrNameLst>
                                      </p:cBhvr>
                                      <p:to>
                                        <p:strVal val="visible"/>
                                      </p:to>
                                    </p:set>
                                    <p:animEffect transition="in" filter="blinds(horizontal)">
                                      <p:cBhvr>
                                        <p:cTn id="35" dur="500"/>
                                        <p:tgtEl>
                                          <p:spTgt spid="1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t>The reality and the truth</a:t>
            </a:r>
            <a:endParaRPr lang="zh-CN" altLang="en-US" dirty="0"/>
          </a:p>
        </p:txBody>
      </p:sp>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5" name="Rectangle 3"/>
          <p:cNvSpPr>
            <a:spLocks noGrp="1" noChangeArrowheads="1"/>
          </p:cNvSpPr>
          <p:nvPr>
            <p:ph idx="4294967295"/>
          </p:nvPr>
        </p:nvSpPr>
        <p:spPr>
          <a:xfrm>
            <a:off x="457200" y="1260475"/>
            <a:ext cx="8686800" cy="4911725"/>
          </a:xfrm>
        </p:spPr>
        <p:txBody>
          <a:bodyPr/>
          <a:lstStyle/>
          <a:p>
            <a:pPr eaLnBrk="1" hangingPunct="1">
              <a:lnSpc>
                <a:spcPct val="90000"/>
              </a:lnSpc>
            </a:pPr>
            <a:r>
              <a:rPr lang="en-US" altLang="zh-CN" sz="2800">
                <a:latin typeface="Calibri" pitchFamily="34" charset="0"/>
              </a:rPr>
              <a:t>The reality: computer is powerful</a:t>
            </a:r>
          </a:p>
          <a:p>
            <a:pPr lvl="1" eaLnBrk="1" hangingPunct="1">
              <a:lnSpc>
                <a:spcPct val="90000"/>
              </a:lnSpc>
            </a:pPr>
            <a:r>
              <a:rPr lang="en-US" altLang="zh-CN" sz="2400">
                <a:latin typeface="Calibri" pitchFamily="34" charset="0"/>
              </a:rPr>
              <a:t>Processor</a:t>
            </a:r>
          </a:p>
          <a:p>
            <a:pPr lvl="2" eaLnBrk="1" hangingPunct="1">
              <a:lnSpc>
                <a:spcPct val="90000"/>
              </a:lnSpc>
            </a:pPr>
            <a:r>
              <a:rPr lang="en-US" altLang="zh-CN" sz="2000" b="0">
                <a:latin typeface="Calibri" pitchFamily="34" charset="0"/>
              </a:rPr>
              <a:t>Multicore &amp; GPU &amp; Parallel processing</a:t>
            </a:r>
          </a:p>
          <a:p>
            <a:pPr lvl="1" eaLnBrk="1" hangingPunct="1">
              <a:lnSpc>
                <a:spcPct val="90000"/>
              </a:lnSpc>
            </a:pPr>
            <a:r>
              <a:rPr lang="en-US" altLang="zh-CN" sz="2400">
                <a:latin typeface="Calibri" pitchFamily="34" charset="0"/>
              </a:rPr>
              <a:t>Memory &amp; Disk</a:t>
            </a:r>
          </a:p>
          <a:p>
            <a:pPr lvl="2" eaLnBrk="1" hangingPunct="1">
              <a:lnSpc>
                <a:spcPct val="90000"/>
              </a:lnSpc>
            </a:pPr>
            <a:r>
              <a:rPr lang="en-US" altLang="zh-CN" sz="2000" b="0">
                <a:latin typeface="Calibri" pitchFamily="34" charset="0"/>
              </a:rPr>
              <a:t>DRAM and Disk capacity: about </a:t>
            </a:r>
            <a:r>
              <a:rPr lang="en-US" altLang="zh-CN" sz="2000" b="0">
                <a:solidFill>
                  <a:srgbClr val="FF0000"/>
                </a:solidFill>
                <a:latin typeface="Calibri" pitchFamily="34" charset="0"/>
              </a:rPr>
              <a:t>60% </a:t>
            </a:r>
            <a:r>
              <a:rPr lang="en-US" altLang="zh-CN" sz="2000" b="0">
                <a:latin typeface="Calibri" pitchFamily="34" charset="0"/>
              </a:rPr>
              <a:t>per year</a:t>
            </a:r>
          </a:p>
          <a:p>
            <a:pPr lvl="2" eaLnBrk="1" hangingPunct="1">
              <a:lnSpc>
                <a:spcPct val="90000"/>
              </a:lnSpc>
            </a:pPr>
            <a:r>
              <a:rPr lang="en-US" altLang="zh-CN" sz="2000" b="0">
                <a:latin typeface="Calibri" pitchFamily="34" charset="0"/>
              </a:rPr>
              <a:t>Fast storage devices such as SSD &amp; SCM</a:t>
            </a:r>
          </a:p>
          <a:p>
            <a:pPr lvl="1" eaLnBrk="1" hangingPunct="1">
              <a:lnSpc>
                <a:spcPct val="90000"/>
              </a:lnSpc>
            </a:pPr>
            <a:r>
              <a:rPr lang="en-US" altLang="zh-CN" sz="2400">
                <a:latin typeface="Calibri" pitchFamily="34" charset="0"/>
              </a:rPr>
              <a:t>Network</a:t>
            </a:r>
          </a:p>
          <a:p>
            <a:pPr lvl="2" eaLnBrk="1" hangingPunct="1">
              <a:lnSpc>
                <a:spcPct val="90000"/>
              </a:lnSpc>
            </a:pPr>
            <a:r>
              <a:rPr lang="en-US" altLang="zh-CN" sz="2000" b="0">
                <a:latin typeface="Calibri" pitchFamily="34" charset="0"/>
              </a:rPr>
              <a:t>Bandwidth: more than </a:t>
            </a:r>
            <a:r>
              <a:rPr lang="en-US" altLang="zh-CN" sz="2000" b="0">
                <a:solidFill>
                  <a:srgbClr val="FF0000"/>
                </a:solidFill>
                <a:latin typeface="Calibri" pitchFamily="34" charset="0"/>
              </a:rPr>
              <a:t>100% </a:t>
            </a:r>
            <a:r>
              <a:rPr lang="en-US" altLang="zh-CN" sz="2000" b="0">
                <a:latin typeface="Calibri" pitchFamily="34" charset="0"/>
              </a:rPr>
              <a:t>per year</a:t>
            </a:r>
          </a:p>
          <a:p>
            <a:pPr eaLnBrk="1" hangingPunct="1">
              <a:lnSpc>
                <a:spcPct val="90000"/>
              </a:lnSpc>
            </a:pPr>
            <a:endParaRPr lang="en-US" altLang="zh-CN" sz="1000" b="0">
              <a:latin typeface="Calibri" pitchFamily="34" charset="0"/>
            </a:endParaRPr>
          </a:p>
          <a:p>
            <a:pPr eaLnBrk="1" hangingPunct="1"/>
            <a:r>
              <a:rPr lang="en-US" altLang="zh-CN" sz="2800">
                <a:latin typeface="Calibri" pitchFamily="34" charset="0"/>
              </a:rPr>
              <a:t>The truth: </a:t>
            </a:r>
          </a:p>
          <a:p>
            <a:pPr lvl="1" eaLnBrk="1" hangingPunct="1"/>
            <a:r>
              <a:rPr lang="en-US" altLang="zh-CN" sz="2400" b="0">
                <a:latin typeface="Calibri" pitchFamily="34" charset="0"/>
              </a:rPr>
              <a:t>Low utilization of computers</a:t>
            </a:r>
            <a:r>
              <a:rPr lang="en-US" altLang="zh-CN" sz="2200" b="0">
                <a:latin typeface="Calibri" pitchFamily="34" charset="0"/>
              </a:rPr>
              <a:t>: </a:t>
            </a:r>
            <a:r>
              <a:rPr lang="en-US" altLang="zh-CN" sz="2400" b="0">
                <a:latin typeface="Calibri" pitchFamily="34" charset="0"/>
              </a:rPr>
              <a:t>most are below </a:t>
            </a:r>
            <a:r>
              <a:rPr lang="en-US" altLang="zh-CN" sz="2400" b="0">
                <a:solidFill>
                  <a:srgbClr val="FF0000"/>
                </a:solidFill>
                <a:latin typeface="Calibri" pitchFamily="34" charset="0"/>
              </a:rPr>
              <a:t>20%</a:t>
            </a:r>
          </a:p>
          <a:p>
            <a:pPr lvl="1" eaLnBrk="1" hangingPunct="1"/>
            <a:r>
              <a:rPr lang="en-US" altLang="zh-CN" sz="2400" b="0">
                <a:latin typeface="Calibri" pitchFamily="34" charset="0"/>
              </a:rPr>
              <a:t>Maintenance of machines is costly:  </a:t>
            </a:r>
            <a:r>
              <a:rPr lang="en-US" altLang="zh-CN" sz="2400" b="0">
                <a:solidFill>
                  <a:srgbClr val="FF0000"/>
                </a:solidFill>
                <a:latin typeface="Calibri" pitchFamily="34" charset="0"/>
              </a:rPr>
              <a:t>~5X to 10X </a:t>
            </a:r>
            <a:r>
              <a:rPr lang="en-US" altLang="zh-CN" sz="2400" b="0">
                <a:latin typeface="Calibri" pitchFamily="34" charset="0"/>
              </a:rPr>
              <a:t>cost of HW/SW</a:t>
            </a:r>
          </a:p>
        </p:txBody>
      </p:sp>
      <p:sp>
        <p:nvSpPr>
          <p:cNvPr id="6" name="Rectangle 2">
            <a:extLst>
              <a:ext uri="{FF2B5EF4-FFF2-40B4-BE49-F238E27FC236}">
                <a16:creationId xmlns:a16="http://schemas.microsoft.com/office/drawing/2014/main" id="{CE0E59DC-685A-114D-954A-8BE0E6B10C73}"/>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linds(horizontal)">
                                      <p:cBhvr>
                                        <p:cTn id="33" dur="500"/>
                                        <p:tgtEl>
                                          <p:spTgt spid="5">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blinds(horizontal)">
                                      <p:cBhvr>
                                        <p:cTn id="36" dur="500"/>
                                        <p:tgtEl>
                                          <p:spTgt spid="5">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blinds(horizontal)">
                                      <p:cBhvr>
                                        <p:cTn id="3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不平衡问题！</a:t>
            </a:r>
          </a:p>
        </p:txBody>
      </p:sp>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pic>
        <p:nvPicPr>
          <p:cNvPr id="5" name="Picture 2"/>
          <p:cNvPicPr>
            <a:picLocks noChangeAspect="1" noChangeArrowheads="1"/>
          </p:cNvPicPr>
          <p:nvPr/>
        </p:nvPicPr>
        <p:blipFill>
          <a:blip r:embed="rId3"/>
          <a:srcRect/>
          <a:stretch>
            <a:fillRect/>
          </a:stretch>
        </p:blipFill>
        <p:spPr bwMode="auto">
          <a:xfrm>
            <a:off x="1752600" y="1263650"/>
            <a:ext cx="6240463" cy="4679950"/>
          </a:xfrm>
          <a:prstGeom prst="rect">
            <a:avLst/>
          </a:prstGeom>
          <a:noFill/>
          <a:ln w="9525">
            <a:noFill/>
            <a:miter lim="800000"/>
            <a:headEnd/>
            <a:tailEnd/>
          </a:ln>
        </p:spPr>
      </p:pic>
      <p:sp>
        <p:nvSpPr>
          <p:cNvPr id="6" name="圆角矩形标注 5"/>
          <p:cNvSpPr>
            <a:spLocks noChangeArrowheads="1"/>
          </p:cNvSpPr>
          <p:nvPr/>
        </p:nvSpPr>
        <p:spPr bwMode="auto">
          <a:xfrm>
            <a:off x="228600" y="1295400"/>
            <a:ext cx="4191000" cy="914400"/>
          </a:xfrm>
          <a:prstGeom prst="wedgeRoundRectCallout">
            <a:avLst>
              <a:gd name="adj1" fmla="val -860"/>
              <a:gd name="adj2" fmla="val 361173"/>
              <a:gd name="adj3" fmla="val 16667"/>
            </a:avLst>
          </a:prstGeom>
          <a:solidFill>
            <a:schemeClr val="bg1"/>
          </a:solidFill>
          <a:ln w="9525">
            <a:solidFill>
              <a:schemeClr val="tx1"/>
            </a:solidFill>
            <a:round/>
            <a:headEnd/>
            <a:tailEnd/>
          </a:ln>
        </p:spPr>
        <p:txBody>
          <a:bodyPr/>
          <a:lstStyle/>
          <a:p>
            <a:pPr>
              <a:buFont typeface="Wingdings" pitchFamily="2" charset="2"/>
              <a:buChar char="ü"/>
            </a:pPr>
            <a:r>
              <a:rPr lang="en-US" altLang="zh-CN" sz="2000" b="1" i="1" dirty="0">
                <a:solidFill>
                  <a:srgbClr val="00B050"/>
                </a:solidFill>
              </a:rPr>
              <a:t> Powerful Computers</a:t>
            </a:r>
          </a:p>
          <a:p>
            <a:pPr>
              <a:buFont typeface="Wingdings" pitchFamily="2" charset="2"/>
              <a:buChar char="ü"/>
            </a:pPr>
            <a:r>
              <a:rPr lang="en-US" altLang="zh-CN" sz="2000" b="1" i="1" dirty="0">
                <a:solidFill>
                  <a:srgbClr val="00B050"/>
                </a:solidFill>
              </a:rPr>
              <a:t> Costly Input and Maintenance </a:t>
            </a:r>
            <a:endParaRPr lang="en-US" altLang="zh-CN" sz="2000" b="1" i="1" dirty="0"/>
          </a:p>
        </p:txBody>
      </p:sp>
      <p:sp>
        <p:nvSpPr>
          <p:cNvPr id="7" name="圆角矩形标注 6"/>
          <p:cNvSpPr>
            <a:spLocks noChangeArrowheads="1"/>
          </p:cNvSpPr>
          <p:nvPr/>
        </p:nvSpPr>
        <p:spPr bwMode="auto">
          <a:xfrm>
            <a:off x="6096000" y="4953000"/>
            <a:ext cx="2590800" cy="609600"/>
          </a:xfrm>
          <a:prstGeom prst="wedgeRoundRectCallout">
            <a:avLst>
              <a:gd name="adj1" fmla="val -39616"/>
              <a:gd name="adj2" fmla="val -189931"/>
              <a:gd name="adj3" fmla="val 16667"/>
            </a:avLst>
          </a:prstGeom>
          <a:solidFill>
            <a:schemeClr val="bg1"/>
          </a:solidFill>
          <a:ln w="9525">
            <a:solidFill>
              <a:schemeClr val="tx1"/>
            </a:solidFill>
            <a:round/>
            <a:headEnd/>
            <a:tailEnd/>
          </a:ln>
        </p:spPr>
        <p:txBody>
          <a:bodyPr/>
          <a:lstStyle/>
          <a:p>
            <a:pPr>
              <a:buFont typeface="Wingdings" pitchFamily="2" charset="2"/>
              <a:buChar char="ü"/>
            </a:pPr>
            <a:r>
              <a:rPr lang="en-US" altLang="zh-CN" i="1" dirty="0">
                <a:solidFill>
                  <a:srgbClr val="FF0000"/>
                </a:solidFill>
              </a:rPr>
              <a:t> </a:t>
            </a:r>
            <a:r>
              <a:rPr lang="en-US" altLang="zh-CN" sz="2000" i="1" dirty="0">
                <a:solidFill>
                  <a:srgbClr val="FF0000"/>
                </a:solidFill>
              </a:rPr>
              <a:t>Low Utilizations</a:t>
            </a:r>
            <a:endParaRPr lang="en-US" altLang="zh-CN" sz="2000" i="1" dirty="0"/>
          </a:p>
        </p:txBody>
      </p:sp>
      <p:sp>
        <p:nvSpPr>
          <p:cNvPr id="8" name="Rectangle 2">
            <a:extLst>
              <a:ext uri="{FF2B5EF4-FFF2-40B4-BE49-F238E27FC236}">
                <a16:creationId xmlns:a16="http://schemas.microsoft.com/office/drawing/2014/main" id="{792F1639-E413-7843-9606-0E0B2D70AF01}"/>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怎么样解决问题？</a:t>
            </a:r>
          </a:p>
        </p:txBody>
      </p:sp>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8" name="内容占位符 2"/>
          <p:cNvSpPr>
            <a:spLocks noGrp="1"/>
          </p:cNvSpPr>
          <p:nvPr>
            <p:ph idx="4294967295"/>
          </p:nvPr>
        </p:nvSpPr>
        <p:spPr>
          <a:xfrm>
            <a:off x="381000" y="1524000"/>
            <a:ext cx="8534400" cy="4525963"/>
          </a:xfrm>
        </p:spPr>
        <p:txBody>
          <a:bodyPr/>
          <a:lstStyle/>
          <a:p>
            <a:pPr eaLnBrk="1" hangingPunct="1">
              <a:buFont typeface="Wingdings" pitchFamily="2" charset="2"/>
              <a:buNone/>
            </a:pPr>
            <a:r>
              <a:rPr lang="en-US" altLang="zh-TW" sz="3600" i="1" dirty="0">
                <a:latin typeface="Calibri" pitchFamily="34" charset="0"/>
                <a:ea typeface="PMingLiU" pitchFamily="18" charset="-120"/>
              </a:rPr>
              <a:t>”</a:t>
            </a:r>
            <a:r>
              <a:rPr lang="en-US" altLang="zh-TW" sz="3600" i="1" dirty="0">
                <a:solidFill>
                  <a:srgbClr val="7030A0"/>
                </a:solidFill>
                <a:latin typeface="Calibri" pitchFamily="34" charset="0"/>
                <a:ea typeface="PMingLiU" pitchFamily="18" charset="-120"/>
              </a:rPr>
              <a:t>Any problem in computer science can be solved with another level of </a:t>
            </a:r>
            <a:r>
              <a:rPr lang="en-US" altLang="zh-TW" sz="3600" i="1" dirty="0">
                <a:solidFill>
                  <a:srgbClr val="FF0000"/>
                </a:solidFill>
                <a:latin typeface="Calibri" pitchFamily="34" charset="0"/>
                <a:ea typeface="PMingLiU" pitchFamily="18" charset="-120"/>
              </a:rPr>
              <a:t>indirection</a:t>
            </a:r>
            <a:r>
              <a:rPr lang="en-US" altLang="zh-TW" sz="3600" i="1" dirty="0">
                <a:latin typeface="Calibri" pitchFamily="34" charset="0"/>
                <a:ea typeface="PMingLiU" pitchFamily="18" charset="-120"/>
              </a:rPr>
              <a:t>.” </a:t>
            </a:r>
          </a:p>
          <a:p>
            <a:pPr lvl="1" eaLnBrk="1" hangingPunct="1"/>
            <a:endParaRPr lang="en-US" altLang="zh-CN" sz="3200" i="1" dirty="0">
              <a:latin typeface="Calibri" pitchFamily="34" charset="0"/>
              <a:ea typeface="PMingLiU" pitchFamily="18" charset="-120"/>
            </a:endParaRPr>
          </a:p>
          <a:p>
            <a:pPr lvl="1" eaLnBrk="1" hangingPunct="1"/>
            <a:r>
              <a:rPr lang="en-US" altLang="zh-TW" sz="3200" i="1" dirty="0">
                <a:latin typeface="Calibri" pitchFamily="34" charset="0"/>
                <a:ea typeface="PMingLiU" pitchFamily="18" charset="-120"/>
              </a:rPr>
              <a:t>David Wheeler in Butler Lampson’s 1992 ACM Turing Award speech.</a:t>
            </a:r>
            <a:endParaRPr lang="zh-TW" altLang="en-US" sz="3200" dirty="0">
              <a:latin typeface="Calibri" pitchFamily="34" charset="0"/>
              <a:ea typeface="PMingLiU" pitchFamily="18" charset="-120"/>
            </a:endParaRPr>
          </a:p>
        </p:txBody>
      </p:sp>
      <p:sp>
        <p:nvSpPr>
          <p:cNvPr id="6" name="Rectangle 2">
            <a:extLst>
              <a:ext uri="{FF2B5EF4-FFF2-40B4-BE49-F238E27FC236}">
                <a16:creationId xmlns:a16="http://schemas.microsoft.com/office/drawing/2014/main" id="{234EDDE3-C8F5-104B-8CA8-A881662B53D1}"/>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723" name="Picture 3" descr="ESX 2D architecture"/>
          <p:cNvPicPr>
            <a:picLocks noChangeAspect="1" noChangeArrowheads="1"/>
          </p:cNvPicPr>
          <p:nvPr/>
        </p:nvPicPr>
        <p:blipFill>
          <a:blip r:embed="rId3"/>
          <a:srcRect/>
          <a:stretch>
            <a:fillRect/>
          </a:stretch>
        </p:blipFill>
        <p:spPr bwMode="auto">
          <a:xfrm>
            <a:off x="4384675" y="1933575"/>
            <a:ext cx="3235325" cy="3060700"/>
          </a:xfrm>
          <a:prstGeom prst="rect">
            <a:avLst/>
          </a:prstGeom>
          <a:noFill/>
          <a:ln w="9525">
            <a:noFill/>
            <a:miter lim="800000"/>
            <a:headEnd/>
            <a:tailEnd/>
          </a:ln>
        </p:spPr>
      </p:pic>
      <p:sp>
        <p:nvSpPr>
          <p:cNvPr id="13315" name="AutoShape 4"/>
          <p:cNvSpPr>
            <a:spLocks noChangeArrowheads="1"/>
          </p:cNvSpPr>
          <p:nvPr/>
        </p:nvSpPr>
        <p:spPr bwMode="auto">
          <a:xfrm>
            <a:off x="304800" y="2362200"/>
            <a:ext cx="2673350" cy="2338388"/>
          </a:xfrm>
          <a:prstGeom prst="wedgeRoundRectCallout">
            <a:avLst>
              <a:gd name="adj1" fmla="val 95722"/>
              <a:gd name="adj2" fmla="val -20426"/>
              <a:gd name="adj3" fmla="val 16667"/>
            </a:avLst>
          </a:prstGeom>
          <a:noFill/>
          <a:ln w="25400">
            <a:solidFill>
              <a:srgbClr val="808080"/>
            </a:solidFill>
            <a:miter lim="800000"/>
            <a:headEnd/>
            <a:tailEnd/>
          </a:ln>
        </p:spPr>
        <p:txBody>
          <a:bodyPr anchor="ctr"/>
          <a:lstStyle/>
          <a:p>
            <a:pPr algn="ctr">
              <a:spcBef>
                <a:spcPct val="0"/>
              </a:spcBef>
              <a:buFontTx/>
              <a:buNone/>
            </a:pPr>
            <a:endParaRPr lang="zh-CN" altLang="zh-CN" sz="2400">
              <a:solidFill>
                <a:schemeClr val="tx1"/>
              </a:solidFill>
              <a:latin typeface="Times" pitchFamily="18" charset="0"/>
            </a:endParaRPr>
          </a:p>
        </p:txBody>
      </p:sp>
      <p:sp>
        <p:nvSpPr>
          <p:cNvPr id="414725" name="AutoShape 5"/>
          <p:cNvSpPr>
            <a:spLocks noChangeArrowheads="1"/>
          </p:cNvSpPr>
          <p:nvPr/>
        </p:nvSpPr>
        <p:spPr bwMode="auto">
          <a:xfrm>
            <a:off x="4562475" y="2074863"/>
            <a:ext cx="1509713" cy="1563687"/>
          </a:xfrm>
          <a:prstGeom prst="roundRect">
            <a:avLst>
              <a:gd name="adj" fmla="val 9699"/>
            </a:avLst>
          </a:prstGeom>
          <a:noFill/>
          <a:ln w="76200">
            <a:solidFill>
              <a:srgbClr val="FFCC00"/>
            </a:solidFill>
            <a:round/>
            <a:headEnd/>
            <a:tailEnd/>
          </a:ln>
        </p:spPr>
        <p:txBody>
          <a:bodyPr wrap="none" anchor="ctr"/>
          <a:lstStyle/>
          <a:p>
            <a:pPr algn="ctr" eaLnBrk="1" hangingPunct="1">
              <a:lnSpc>
                <a:spcPct val="87000"/>
              </a:lnSpc>
              <a:spcBef>
                <a:spcPct val="0"/>
              </a:spcBef>
              <a:buFontTx/>
              <a:buNone/>
            </a:pPr>
            <a:endParaRPr lang="zh-CN" altLang="zh-CN" sz="3600">
              <a:ea typeface="新細明體" pitchFamily="18" charset="-120"/>
            </a:endParaRPr>
          </a:p>
        </p:txBody>
      </p:sp>
      <p:sp>
        <p:nvSpPr>
          <p:cNvPr id="414726" name="AutoShape 6"/>
          <p:cNvSpPr>
            <a:spLocks noChangeArrowheads="1"/>
          </p:cNvSpPr>
          <p:nvPr/>
        </p:nvSpPr>
        <p:spPr bwMode="auto">
          <a:xfrm rot="344323">
            <a:off x="3681413" y="2819400"/>
            <a:ext cx="842962" cy="492125"/>
          </a:xfrm>
          <a:prstGeom prst="rightArrow">
            <a:avLst>
              <a:gd name="adj1" fmla="val 50000"/>
              <a:gd name="adj2" fmla="val 42823"/>
            </a:avLst>
          </a:prstGeom>
          <a:solidFill>
            <a:srgbClr val="99CCFF"/>
          </a:solidFill>
          <a:ln w="9525">
            <a:solidFill>
              <a:srgbClr val="333333"/>
            </a:solidFill>
            <a:miter lim="800000"/>
            <a:headEnd/>
            <a:tailEnd/>
          </a:ln>
        </p:spPr>
        <p:txBody>
          <a:bodyPr wrap="none" anchor="ctr"/>
          <a:lstStyle/>
          <a:p>
            <a:pPr algn="ctr" eaLnBrk="1" hangingPunct="1">
              <a:lnSpc>
                <a:spcPct val="87000"/>
              </a:lnSpc>
              <a:spcBef>
                <a:spcPct val="0"/>
              </a:spcBef>
              <a:buFontTx/>
              <a:buNone/>
            </a:pPr>
            <a:endParaRPr lang="zh-CN" altLang="zh-CN" sz="3600">
              <a:ea typeface="新細明體" pitchFamily="18" charset="-120"/>
            </a:endParaRPr>
          </a:p>
        </p:txBody>
      </p:sp>
      <p:sp>
        <p:nvSpPr>
          <p:cNvPr id="13318" name="Rectangle 7"/>
          <p:cNvSpPr>
            <a:spLocks noChangeArrowheads="1"/>
          </p:cNvSpPr>
          <p:nvPr/>
        </p:nvSpPr>
        <p:spPr bwMode="auto">
          <a:xfrm>
            <a:off x="228600" y="1647825"/>
            <a:ext cx="3200400" cy="409575"/>
          </a:xfrm>
          <a:prstGeom prst="rect">
            <a:avLst/>
          </a:prstGeom>
          <a:noFill/>
          <a:ln w="9525">
            <a:noFill/>
            <a:miter lim="800000"/>
            <a:headEnd/>
            <a:tailEnd/>
          </a:ln>
        </p:spPr>
        <p:txBody>
          <a:bodyPr>
            <a:spAutoFit/>
          </a:bodyPr>
          <a:lstStyle/>
          <a:p>
            <a:pPr algn="ctr" eaLnBrk="1" hangingPunct="1">
              <a:lnSpc>
                <a:spcPct val="87000"/>
              </a:lnSpc>
              <a:spcBef>
                <a:spcPct val="0"/>
              </a:spcBef>
              <a:buFontTx/>
              <a:buNone/>
            </a:pPr>
            <a:r>
              <a:rPr lang="zh-CN" altLang="en-US" sz="2400">
                <a:solidFill>
                  <a:schemeClr val="tx1"/>
                </a:solidFill>
              </a:rPr>
              <a:t>虚拟化前</a:t>
            </a:r>
          </a:p>
        </p:txBody>
      </p:sp>
      <p:sp>
        <p:nvSpPr>
          <p:cNvPr id="414728" name="Rectangle 8"/>
          <p:cNvSpPr>
            <a:spLocks noChangeArrowheads="1"/>
          </p:cNvSpPr>
          <p:nvPr/>
        </p:nvSpPr>
        <p:spPr bwMode="auto">
          <a:xfrm>
            <a:off x="4876800" y="1447800"/>
            <a:ext cx="3657600" cy="409575"/>
          </a:xfrm>
          <a:prstGeom prst="rect">
            <a:avLst/>
          </a:prstGeom>
          <a:noFill/>
          <a:ln w="9525">
            <a:noFill/>
            <a:miter lim="800000"/>
            <a:headEnd/>
            <a:tailEnd/>
          </a:ln>
        </p:spPr>
        <p:txBody>
          <a:bodyPr>
            <a:spAutoFit/>
          </a:bodyPr>
          <a:lstStyle/>
          <a:p>
            <a:pPr algn="ctr" eaLnBrk="1" hangingPunct="1">
              <a:lnSpc>
                <a:spcPct val="87000"/>
              </a:lnSpc>
              <a:spcBef>
                <a:spcPct val="0"/>
              </a:spcBef>
              <a:buFontTx/>
              <a:buNone/>
            </a:pPr>
            <a:r>
              <a:rPr lang="zh-CN" altLang="en-US" sz="2400">
                <a:solidFill>
                  <a:schemeClr val="tx1"/>
                </a:solidFill>
              </a:rPr>
              <a:t>虚拟化后</a:t>
            </a:r>
          </a:p>
        </p:txBody>
      </p:sp>
      <p:sp>
        <p:nvSpPr>
          <p:cNvPr id="414729" name="Rectangle 9"/>
          <p:cNvSpPr>
            <a:spLocks noChangeArrowheads="1"/>
          </p:cNvSpPr>
          <p:nvPr/>
        </p:nvSpPr>
        <p:spPr bwMode="gray">
          <a:xfrm>
            <a:off x="457200" y="990600"/>
            <a:ext cx="8305800" cy="685800"/>
          </a:xfrm>
          <a:prstGeom prst="rect">
            <a:avLst/>
          </a:prstGeom>
          <a:noFill/>
          <a:ln w="9525">
            <a:noFill/>
            <a:miter lim="800000"/>
            <a:headEnd/>
            <a:tailEnd/>
          </a:ln>
        </p:spPr>
        <p:txBody>
          <a:bodyPr lIns="0" tIns="0" rIns="0" bIns="0"/>
          <a:lstStyle/>
          <a:p>
            <a:pPr eaLnBrk="1" hangingPunct="1">
              <a:spcBef>
                <a:spcPct val="35000"/>
              </a:spcBef>
              <a:spcAft>
                <a:spcPct val="40000"/>
              </a:spcAft>
              <a:buFont typeface="Wingdings 3" pitchFamily="18" charset="2"/>
              <a:buNone/>
            </a:pPr>
            <a:r>
              <a:rPr lang="zh-CN" altLang="en-US" sz="2000" i="1">
                <a:solidFill>
                  <a:srgbClr val="FC442B"/>
                </a:solidFill>
              </a:rPr>
              <a:t>虚拟化将硬件、操作系统和应用程序一同</a:t>
            </a:r>
            <a:r>
              <a:rPr lang="zh-CN" altLang="en-US" sz="2800" b="1" i="1">
                <a:solidFill>
                  <a:srgbClr val="FC442B"/>
                </a:solidFill>
              </a:rPr>
              <a:t>封装</a:t>
            </a:r>
            <a:r>
              <a:rPr lang="zh-CN" altLang="en-US" sz="2000" i="1">
                <a:solidFill>
                  <a:srgbClr val="FC442B"/>
                </a:solidFill>
              </a:rPr>
              <a:t>一个可迁移的虚拟机档案文件中</a:t>
            </a:r>
          </a:p>
        </p:txBody>
      </p:sp>
      <p:pic>
        <p:nvPicPr>
          <p:cNvPr id="13321" name="Picture 10" descr="trad_server"/>
          <p:cNvPicPr>
            <a:picLocks noChangeAspect="1" noChangeArrowheads="1"/>
          </p:cNvPicPr>
          <p:nvPr/>
        </p:nvPicPr>
        <p:blipFill>
          <a:blip r:embed="rId4"/>
          <a:srcRect/>
          <a:stretch>
            <a:fillRect/>
          </a:stretch>
        </p:blipFill>
        <p:spPr bwMode="auto">
          <a:xfrm>
            <a:off x="457200" y="2519363"/>
            <a:ext cx="2319338" cy="2063750"/>
          </a:xfrm>
          <a:prstGeom prst="rect">
            <a:avLst/>
          </a:prstGeom>
          <a:noFill/>
          <a:ln w="9525">
            <a:noFill/>
            <a:miter lim="800000"/>
            <a:headEnd/>
            <a:tailEnd/>
          </a:ln>
        </p:spPr>
      </p:pic>
      <p:sp>
        <p:nvSpPr>
          <p:cNvPr id="13322" name="Rectangle 11"/>
          <p:cNvSpPr>
            <a:spLocks noChangeArrowheads="1"/>
          </p:cNvSpPr>
          <p:nvPr/>
        </p:nvSpPr>
        <p:spPr bwMode="auto">
          <a:xfrm>
            <a:off x="228600" y="4876800"/>
            <a:ext cx="4114800" cy="1055688"/>
          </a:xfrm>
          <a:prstGeom prst="rect">
            <a:avLst/>
          </a:prstGeom>
          <a:noFill/>
          <a:ln w="9525">
            <a:noFill/>
            <a:miter lim="800000"/>
            <a:headEnd/>
            <a:tailEnd/>
          </a:ln>
        </p:spPr>
        <p:txBody>
          <a:bodyPr>
            <a:spAutoFit/>
          </a:bodyPr>
          <a:lstStyle/>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软件必须与硬件相结合</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每台机器只能 运行单一的操作系统</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每个操作系统有一个或多个应用程序负载（通常只有一个）</a:t>
            </a:r>
          </a:p>
        </p:txBody>
      </p:sp>
      <p:sp>
        <p:nvSpPr>
          <p:cNvPr id="414732" name="Rectangle 12"/>
          <p:cNvSpPr>
            <a:spLocks noChangeArrowheads="1"/>
          </p:cNvSpPr>
          <p:nvPr/>
        </p:nvSpPr>
        <p:spPr bwMode="auto">
          <a:xfrm>
            <a:off x="4495800" y="4981575"/>
            <a:ext cx="4191000" cy="1296988"/>
          </a:xfrm>
          <a:prstGeom prst="rect">
            <a:avLst/>
          </a:prstGeom>
          <a:noFill/>
          <a:ln w="9525">
            <a:noFill/>
            <a:miter lim="800000"/>
            <a:headEnd/>
            <a:tailEnd/>
          </a:ln>
        </p:spPr>
        <p:txBody>
          <a:bodyPr>
            <a:spAutoFit/>
          </a:bodyPr>
          <a:lstStyle/>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增加虚拟化层</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裸金属架构</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每台机器上有多个操作系统和多个应用负载</a:t>
            </a:r>
          </a:p>
          <a:p>
            <a:pPr marL="234950" indent="-234950" eaLnBrk="1" hangingPunct="1">
              <a:lnSpc>
                <a:spcPct val="87000"/>
              </a:lnSpc>
              <a:spcBef>
                <a:spcPct val="0"/>
              </a:spcBef>
              <a:buFontTx/>
              <a:buChar char="•"/>
            </a:pPr>
            <a:endParaRPr lang="en-US" altLang="zh-CN" sz="1800">
              <a:solidFill>
                <a:schemeClr val="tx1"/>
              </a:solidFill>
              <a:latin typeface="华文细黑" pitchFamily="2" charset="-122"/>
              <a:ea typeface="华文细黑" pitchFamily="2" charset="-122"/>
            </a:endParaRPr>
          </a:p>
        </p:txBody>
      </p:sp>
      <p:grpSp>
        <p:nvGrpSpPr>
          <p:cNvPr id="2" name="Group 13"/>
          <p:cNvGrpSpPr>
            <a:grpSpLocks/>
          </p:cNvGrpSpPr>
          <p:nvPr/>
        </p:nvGrpSpPr>
        <p:grpSpPr bwMode="auto">
          <a:xfrm>
            <a:off x="7391400" y="2278063"/>
            <a:ext cx="1625600" cy="1255712"/>
            <a:chOff x="4656" y="1561"/>
            <a:chExt cx="1024" cy="791"/>
          </a:xfrm>
        </p:grpSpPr>
        <p:sp>
          <p:nvSpPr>
            <p:cNvPr id="13328" name="AutoShape 14"/>
            <p:cNvSpPr>
              <a:spLocks noChangeArrowheads="1"/>
            </p:cNvSpPr>
            <p:nvPr/>
          </p:nvSpPr>
          <p:spPr bwMode="auto">
            <a:xfrm>
              <a:off x="4848" y="1561"/>
              <a:ext cx="832" cy="167"/>
            </a:xfrm>
            <a:prstGeom prst="roundRect">
              <a:avLst>
                <a:gd name="adj" fmla="val 16667"/>
              </a:avLst>
            </a:prstGeom>
            <a:solidFill>
              <a:schemeClr val="bg1"/>
            </a:solidFill>
            <a:ln w="9525" algn="ctr">
              <a:solidFill>
                <a:srgbClr val="FF6600"/>
              </a:solidFill>
              <a:round/>
              <a:headEnd/>
              <a:tailEnd/>
            </a:ln>
          </p:spPr>
          <p:txBody>
            <a:bodyPr wrap="none" anchor="ctr"/>
            <a:lstStyle/>
            <a:p>
              <a:pPr algn="ctr" eaLnBrk="1" hangingPunct="1">
                <a:lnSpc>
                  <a:spcPct val="87000"/>
                </a:lnSpc>
                <a:spcBef>
                  <a:spcPct val="0"/>
                </a:spcBef>
                <a:buFontTx/>
                <a:buNone/>
              </a:pPr>
              <a:r>
                <a:rPr lang="zh-CN" altLang="en-US" sz="1200" b="1">
                  <a:solidFill>
                    <a:schemeClr val="accent1"/>
                  </a:solidFill>
                </a:rPr>
                <a:t>未更改过的应用</a:t>
              </a:r>
            </a:p>
          </p:txBody>
        </p:sp>
        <p:sp>
          <p:nvSpPr>
            <p:cNvPr id="13329" name="AutoShape 15"/>
            <p:cNvSpPr>
              <a:spLocks noChangeArrowheads="1"/>
            </p:cNvSpPr>
            <p:nvPr/>
          </p:nvSpPr>
          <p:spPr bwMode="auto">
            <a:xfrm>
              <a:off x="4848" y="1897"/>
              <a:ext cx="832" cy="167"/>
            </a:xfrm>
            <a:prstGeom prst="roundRect">
              <a:avLst>
                <a:gd name="adj" fmla="val 16667"/>
              </a:avLst>
            </a:prstGeom>
            <a:solidFill>
              <a:schemeClr val="bg1"/>
            </a:solidFill>
            <a:ln w="9525" algn="ctr">
              <a:solidFill>
                <a:srgbClr val="FF6600"/>
              </a:solidFill>
              <a:round/>
              <a:headEnd/>
              <a:tailEnd/>
            </a:ln>
          </p:spPr>
          <p:txBody>
            <a:bodyPr wrap="none" anchor="ctr"/>
            <a:lstStyle/>
            <a:p>
              <a:pPr algn="ctr" eaLnBrk="1" hangingPunct="1">
                <a:lnSpc>
                  <a:spcPct val="87000"/>
                </a:lnSpc>
                <a:spcBef>
                  <a:spcPct val="0"/>
                </a:spcBef>
                <a:buFontTx/>
                <a:buNone/>
              </a:pPr>
              <a:r>
                <a:rPr lang="zh-CN" altLang="en-US" sz="1200" b="1">
                  <a:solidFill>
                    <a:schemeClr val="accent1"/>
                  </a:solidFill>
                </a:rPr>
                <a:t>未更改过的</a:t>
              </a:r>
              <a:r>
                <a:rPr lang="en-US" altLang="zh-CN" sz="1200" b="1">
                  <a:solidFill>
                    <a:schemeClr val="accent1"/>
                  </a:solidFill>
                </a:rPr>
                <a:t>OS</a:t>
              </a:r>
            </a:p>
          </p:txBody>
        </p:sp>
        <p:sp>
          <p:nvSpPr>
            <p:cNvPr id="13330" name="AutoShape 16"/>
            <p:cNvSpPr>
              <a:spLocks noChangeArrowheads="1"/>
            </p:cNvSpPr>
            <p:nvPr/>
          </p:nvSpPr>
          <p:spPr bwMode="auto">
            <a:xfrm>
              <a:off x="4848" y="2185"/>
              <a:ext cx="832" cy="167"/>
            </a:xfrm>
            <a:prstGeom prst="roundRect">
              <a:avLst>
                <a:gd name="adj" fmla="val 16667"/>
              </a:avLst>
            </a:prstGeom>
            <a:solidFill>
              <a:schemeClr val="bg1"/>
            </a:solidFill>
            <a:ln w="9525" algn="ctr">
              <a:solidFill>
                <a:srgbClr val="FF6600"/>
              </a:solidFill>
              <a:round/>
              <a:headEnd/>
              <a:tailEnd/>
            </a:ln>
          </p:spPr>
          <p:txBody>
            <a:bodyPr wrap="none" anchor="ctr"/>
            <a:lstStyle/>
            <a:p>
              <a:pPr algn="ctr" eaLnBrk="1" hangingPunct="1">
                <a:lnSpc>
                  <a:spcPct val="87000"/>
                </a:lnSpc>
                <a:spcBef>
                  <a:spcPct val="0"/>
                </a:spcBef>
                <a:buFontTx/>
                <a:buNone/>
              </a:pPr>
              <a:r>
                <a:rPr lang="zh-CN" altLang="en-US" sz="1200" b="1">
                  <a:solidFill>
                    <a:schemeClr val="accent1"/>
                  </a:solidFill>
                </a:rPr>
                <a:t>虚拟硬件</a:t>
              </a:r>
            </a:p>
          </p:txBody>
        </p:sp>
        <p:sp>
          <p:nvSpPr>
            <p:cNvPr id="13331" name="Line 17"/>
            <p:cNvSpPr>
              <a:spLocks noChangeShapeType="1"/>
            </p:cNvSpPr>
            <p:nvPr/>
          </p:nvSpPr>
          <p:spPr bwMode="auto">
            <a:xfrm flipH="1" flipV="1">
              <a:off x="4656" y="1632"/>
              <a:ext cx="192" cy="0"/>
            </a:xfrm>
            <a:prstGeom prst="line">
              <a:avLst/>
            </a:prstGeom>
            <a:noFill/>
            <a:ln w="9525">
              <a:solidFill>
                <a:schemeClr val="accent1"/>
              </a:solidFill>
              <a:round/>
              <a:headEnd type="oval" w="med" len="med"/>
              <a:tailEnd type="oval" w="med" len="med"/>
            </a:ln>
          </p:spPr>
          <p:txBody>
            <a:bodyPr wrap="none" anchor="ctr"/>
            <a:lstStyle/>
            <a:p>
              <a:endParaRPr lang="zh-CN" altLang="en-US"/>
            </a:p>
          </p:txBody>
        </p:sp>
        <p:sp>
          <p:nvSpPr>
            <p:cNvPr id="13332" name="Line 18"/>
            <p:cNvSpPr>
              <a:spLocks noChangeShapeType="1"/>
            </p:cNvSpPr>
            <p:nvPr/>
          </p:nvSpPr>
          <p:spPr bwMode="auto">
            <a:xfrm flipH="1" flipV="1">
              <a:off x="4656" y="1968"/>
              <a:ext cx="192" cy="0"/>
            </a:xfrm>
            <a:prstGeom prst="line">
              <a:avLst/>
            </a:prstGeom>
            <a:noFill/>
            <a:ln w="9525">
              <a:solidFill>
                <a:schemeClr val="accent1"/>
              </a:solidFill>
              <a:round/>
              <a:headEnd type="oval" w="med" len="med"/>
              <a:tailEnd type="oval" w="med" len="med"/>
            </a:ln>
          </p:spPr>
          <p:txBody>
            <a:bodyPr wrap="none" anchor="ctr"/>
            <a:lstStyle/>
            <a:p>
              <a:endParaRPr lang="zh-CN" altLang="en-US"/>
            </a:p>
          </p:txBody>
        </p:sp>
        <p:sp>
          <p:nvSpPr>
            <p:cNvPr id="13333" name="Line 19"/>
            <p:cNvSpPr>
              <a:spLocks noChangeShapeType="1"/>
            </p:cNvSpPr>
            <p:nvPr/>
          </p:nvSpPr>
          <p:spPr bwMode="auto">
            <a:xfrm flipH="1" flipV="1">
              <a:off x="4656" y="2256"/>
              <a:ext cx="192" cy="0"/>
            </a:xfrm>
            <a:prstGeom prst="line">
              <a:avLst/>
            </a:prstGeom>
            <a:noFill/>
            <a:ln w="9525">
              <a:solidFill>
                <a:schemeClr val="accent1"/>
              </a:solidFill>
              <a:round/>
              <a:headEnd type="oval" w="med" len="med"/>
              <a:tailEnd type="oval" w="med" len="med"/>
            </a:ln>
          </p:spPr>
          <p:txBody>
            <a:bodyPr wrap="none" anchor="ctr"/>
            <a:lstStyle/>
            <a:p>
              <a:endParaRPr lang="zh-CN" altLang="en-US"/>
            </a:p>
          </p:txBody>
        </p:sp>
      </p:grpSp>
      <p:sp>
        <p:nvSpPr>
          <p:cNvPr id="13325" name="Rectangle 21"/>
          <p:cNvSpPr>
            <a:spLocks noGrp="1" noChangeArrowheads="1"/>
          </p:cNvSpPr>
          <p:nvPr>
            <p:ph type="title" idx="4294967295"/>
          </p:nvPr>
        </p:nvSpPr>
        <p:spPr>
          <a:xfrm>
            <a:off x="152400" y="304800"/>
            <a:ext cx="6584950" cy="549275"/>
          </a:xfrm>
        </p:spPr>
        <p:txBody>
          <a:bodyPr lIns="45720" rIns="45720">
            <a:spAutoFit/>
          </a:bodyPr>
          <a:lstStyle/>
          <a:p>
            <a:pPr eaLnBrk="1" hangingPunct="1"/>
            <a:r>
              <a:rPr lang="zh-TW" altLang="en-US"/>
              <a:t>服</a:t>
            </a:r>
            <a:r>
              <a:rPr lang="zh-CN" altLang="en-US"/>
              <a:t>务</a:t>
            </a:r>
            <a:r>
              <a:rPr lang="zh-TW" altLang="en-US"/>
              <a:t>器</a:t>
            </a:r>
            <a:r>
              <a:rPr lang="zh-CN" altLang="en-US"/>
              <a:t>虚拟</a:t>
            </a:r>
            <a:r>
              <a:rPr lang="zh-TW" altLang="en-US"/>
              <a:t>化的</a:t>
            </a:r>
            <a:r>
              <a:rPr lang="zh-CN" altLang="en-US"/>
              <a:t>基础</a:t>
            </a:r>
            <a:r>
              <a:rPr lang="zh-TW" altLang="en-US"/>
              <a:t>概念</a:t>
            </a:r>
            <a:endParaRPr lang="zh-CN" altLang="en-US"/>
          </a:p>
        </p:txBody>
      </p:sp>
      <p:sp>
        <p:nvSpPr>
          <p:cNvPr id="13326"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3327"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22" name="Rectangle 2">
            <a:extLst>
              <a:ext uri="{FF2B5EF4-FFF2-40B4-BE49-F238E27FC236}">
                <a16:creationId xmlns:a16="http://schemas.microsoft.com/office/drawing/2014/main" id="{05970EB2-5886-1D4A-A5A1-D8CE54AA017C}"/>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6"/>
                                        </p:tgtEl>
                                        <p:attrNameLst>
                                          <p:attrName>style.visibility</p:attrName>
                                        </p:attrNameLst>
                                      </p:cBhvr>
                                      <p:to>
                                        <p:strVal val="visible"/>
                                      </p:to>
                                    </p:set>
                                    <p:animEffect transition="in" filter="wipe(left)">
                                      <p:cBhvr>
                                        <p:cTn id="7" dur="500"/>
                                        <p:tgtEl>
                                          <p:spTgt spid="4147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4723"/>
                                        </p:tgtEl>
                                        <p:attrNameLst>
                                          <p:attrName>style.visibility</p:attrName>
                                        </p:attrNameLst>
                                      </p:cBhvr>
                                      <p:to>
                                        <p:strVal val="visible"/>
                                      </p:to>
                                    </p:set>
                                    <p:animEffect transition="in" filter="wipe(left)">
                                      <p:cBhvr>
                                        <p:cTn id="11" dur="500"/>
                                        <p:tgtEl>
                                          <p:spTgt spid="41472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4725"/>
                                        </p:tgtEl>
                                        <p:attrNameLst>
                                          <p:attrName>style.visibility</p:attrName>
                                        </p:attrNameLst>
                                      </p:cBhvr>
                                      <p:to>
                                        <p:strVal val="visible"/>
                                      </p:to>
                                    </p:set>
                                    <p:animEffect transition="in" filter="wipe(down)">
                                      <p:cBhvr>
                                        <p:cTn id="14" dur="500"/>
                                        <p:tgtEl>
                                          <p:spTgt spid="41472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14732"/>
                                        </p:tgtEl>
                                        <p:attrNameLst>
                                          <p:attrName>style.visibility</p:attrName>
                                        </p:attrNameLst>
                                      </p:cBhvr>
                                      <p:to>
                                        <p:strVal val="visible"/>
                                      </p:to>
                                    </p:set>
                                    <p:animEffect transition="in" filter="wipe(down)">
                                      <p:cBhvr>
                                        <p:cTn id="17" dur="500"/>
                                        <p:tgtEl>
                                          <p:spTgt spid="41473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14728"/>
                                        </p:tgtEl>
                                        <p:attrNameLst>
                                          <p:attrName>style.visibility</p:attrName>
                                        </p:attrNameLst>
                                      </p:cBhvr>
                                      <p:to>
                                        <p:strVal val="visible"/>
                                      </p:to>
                                    </p:set>
                                    <p:animEffect transition="in" filter="wipe(down)">
                                      <p:cBhvr>
                                        <p:cTn id="20" dur="500"/>
                                        <p:tgtEl>
                                          <p:spTgt spid="4147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414729"/>
                                        </p:tgtEl>
                                        <p:attrNameLst>
                                          <p:attrName>style.visibility</p:attrName>
                                        </p:attrNameLst>
                                      </p:cBhvr>
                                      <p:to>
                                        <p:strVal val="visible"/>
                                      </p:to>
                                    </p:set>
                                    <p:anim calcmode="lin" valueType="num">
                                      <p:cBhvr>
                                        <p:cTn id="30" dur="500" fill="hold"/>
                                        <p:tgtEl>
                                          <p:spTgt spid="414729"/>
                                        </p:tgtEl>
                                        <p:attrNameLst>
                                          <p:attrName>ppt_w</p:attrName>
                                        </p:attrNameLst>
                                      </p:cBhvr>
                                      <p:tavLst>
                                        <p:tav tm="0">
                                          <p:val>
                                            <p:strVal val="#ppt_w*0.70"/>
                                          </p:val>
                                        </p:tav>
                                        <p:tav tm="100000">
                                          <p:val>
                                            <p:strVal val="#ppt_w"/>
                                          </p:val>
                                        </p:tav>
                                      </p:tavLst>
                                    </p:anim>
                                    <p:anim calcmode="lin" valueType="num">
                                      <p:cBhvr>
                                        <p:cTn id="31" dur="500" fill="hold"/>
                                        <p:tgtEl>
                                          <p:spTgt spid="414729"/>
                                        </p:tgtEl>
                                        <p:attrNameLst>
                                          <p:attrName>ppt_h</p:attrName>
                                        </p:attrNameLst>
                                      </p:cBhvr>
                                      <p:tavLst>
                                        <p:tav tm="0">
                                          <p:val>
                                            <p:strVal val="#ppt_h"/>
                                          </p:val>
                                        </p:tav>
                                        <p:tav tm="100000">
                                          <p:val>
                                            <p:strVal val="#ppt_h"/>
                                          </p:val>
                                        </p:tav>
                                      </p:tavLst>
                                    </p:anim>
                                    <p:animEffect transition="in" filter="fade">
                                      <p:cBhvr>
                                        <p:cTn id="32" dur="500"/>
                                        <p:tgtEl>
                                          <p:spTgt spid="414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5" grpId="0" animBg="1"/>
      <p:bldP spid="414726" grpId="0" animBg="1"/>
      <p:bldP spid="414728" grpId="0"/>
      <p:bldP spid="414729" grpId="0"/>
      <p:bldP spid="4147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333375"/>
            <a:ext cx="8496300" cy="647700"/>
          </a:xfrm>
        </p:spPr>
        <p:txBody>
          <a:bodyPr/>
          <a:lstStyle/>
          <a:p>
            <a:r>
              <a:rPr lang="zh-CN" altLang="en-US"/>
              <a:t>虚拟化计算系统体系结构</a:t>
            </a:r>
          </a:p>
        </p:txBody>
      </p:sp>
      <p:sp>
        <p:nvSpPr>
          <p:cNvPr id="14339" name="Rectangle 54"/>
          <p:cNvSpPr>
            <a:spLocks noChangeArrowheads="1"/>
          </p:cNvSpPr>
          <p:nvPr/>
        </p:nvSpPr>
        <p:spPr bwMode="auto">
          <a:xfrm>
            <a:off x="2555875" y="4221163"/>
            <a:ext cx="2632075" cy="409575"/>
          </a:xfrm>
          <a:prstGeom prst="rect">
            <a:avLst/>
          </a:prstGeom>
          <a:solidFill>
            <a:srgbClr val="99CC00"/>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99CC00"/>
            </a:extrusionClr>
          </a:sp3d>
        </p:spPr>
        <p:txBody>
          <a:bodyPr anchor="ctr">
            <a:spAutoFit/>
            <a:flatTx/>
          </a:bodyPr>
          <a:lstStyle/>
          <a:p>
            <a:pPr eaLnBrk="1" hangingPunct="1">
              <a:lnSpc>
                <a:spcPct val="80000"/>
              </a:lnSpc>
            </a:pPr>
            <a:r>
              <a:rPr kumimoji="1" lang="zh-CN" altLang="en-US" sz="2000">
                <a:solidFill>
                  <a:schemeClr val="tx1"/>
                </a:solidFill>
                <a:latin typeface="Times New Roman" pitchFamily="18" charset="0"/>
                <a:cs typeface="Times New Roman" pitchFamily="18" charset="0"/>
              </a:rPr>
              <a:t>虚拟机管理器</a:t>
            </a:r>
            <a:r>
              <a:rPr kumimoji="1" lang="en-US" altLang="zh-CN" sz="2000">
                <a:solidFill>
                  <a:schemeClr val="tx1"/>
                </a:solidFill>
                <a:latin typeface="Times New Roman" pitchFamily="18" charset="0"/>
                <a:cs typeface="Times New Roman" pitchFamily="18" charset="0"/>
              </a:rPr>
              <a:t>VMM</a:t>
            </a:r>
          </a:p>
        </p:txBody>
      </p:sp>
      <p:sp>
        <p:nvSpPr>
          <p:cNvPr id="14340" name="Text Box 55"/>
          <p:cNvSpPr txBox="1">
            <a:spLocks noChangeArrowheads="1"/>
          </p:cNvSpPr>
          <p:nvPr/>
        </p:nvSpPr>
        <p:spPr bwMode="auto">
          <a:xfrm>
            <a:off x="2843213" y="5661025"/>
            <a:ext cx="1898650" cy="701675"/>
          </a:xfrm>
          <a:prstGeom prst="rect">
            <a:avLst/>
          </a:prstGeom>
          <a:noFill/>
          <a:ln w="9525">
            <a:noFill/>
            <a:miter lim="800000"/>
            <a:headEnd/>
            <a:tailEnd/>
          </a:ln>
        </p:spPr>
        <p:txBody>
          <a:bodyPr>
            <a:spAutoFit/>
          </a:bodyPr>
          <a:lstStyle/>
          <a:p>
            <a:pPr eaLnBrk="1" hangingPunct="1">
              <a:lnSpc>
                <a:spcPct val="80000"/>
              </a:lnSpc>
            </a:pPr>
            <a:r>
              <a:rPr kumimoji="1" lang="zh-CN" altLang="en-US" sz="2000">
                <a:solidFill>
                  <a:srgbClr val="003366"/>
                </a:solidFill>
                <a:latin typeface="Times New Roman" pitchFamily="18" charset="0"/>
              </a:rPr>
              <a:t>单计算系统</a:t>
            </a:r>
          </a:p>
          <a:p>
            <a:pPr eaLnBrk="1" hangingPunct="1">
              <a:lnSpc>
                <a:spcPct val="80000"/>
              </a:lnSpc>
            </a:pPr>
            <a:r>
              <a:rPr kumimoji="1" lang="zh-CN" altLang="en-US" sz="2000">
                <a:solidFill>
                  <a:srgbClr val="003366"/>
                </a:solidFill>
                <a:latin typeface="Times New Roman" pitchFamily="18" charset="0"/>
              </a:rPr>
              <a:t>虚拟化</a:t>
            </a:r>
          </a:p>
        </p:txBody>
      </p:sp>
      <p:sp>
        <p:nvSpPr>
          <p:cNvPr id="14341" name="Text Box 56"/>
          <p:cNvSpPr txBox="1">
            <a:spLocks noChangeArrowheads="1"/>
          </p:cNvSpPr>
          <p:nvPr/>
        </p:nvSpPr>
        <p:spPr bwMode="auto">
          <a:xfrm>
            <a:off x="5940425" y="5661025"/>
            <a:ext cx="1943100" cy="701675"/>
          </a:xfrm>
          <a:prstGeom prst="rect">
            <a:avLst/>
          </a:prstGeom>
          <a:noFill/>
          <a:ln w="9525">
            <a:noFill/>
            <a:miter lim="800000"/>
            <a:headEnd/>
            <a:tailEnd/>
          </a:ln>
        </p:spPr>
        <p:txBody>
          <a:bodyPr>
            <a:spAutoFit/>
          </a:bodyPr>
          <a:lstStyle/>
          <a:p>
            <a:pPr eaLnBrk="1" hangingPunct="1">
              <a:lnSpc>
                <a:spcPct val="80000"/>
              </a:lnSpc>
            </a:pPr>
            <a:r>
              <a:rPr kumimoji="1" lang="zh-CN" altLang="en-US" sz="2000">
                <a:solidFill>
                  <a:srgbClr val="003366"/>
                </a:solidFill>
                <a:latin typeface="Times New Roman" pitchFamily="18" charset="0"/>
              </a:rPr>
              <a:t>多计算系统</a:t>
            </a:r>
          </a:p>
          <a:p>
            <a:pPr eaLnBrk="1" hangingPunct="1">
              <a:lnSpc>
                <a:spcPct val="80000"/>
              </a:lnSpc>
            </a:pPr>
            <a:r>
              <a:rPr kumimoji="1" lang="zh-CN" altLang="en-US" sz="2000">
                <a:solidFill>
                  <a:srgbClr val="003366"/>
                </a:solidFill>
                <a:latin typeface="Times New Roman" pitchFamily="18" charset="0"/>
              </a:rPr>
              <a:t>虚拟化</a:t>
            </a:r>
          </a:p>
        </p:txBody>
      </p:sp>
      <p:grpSp>
        <p:nvGrpSpPr>
          <p:cNvPr id="14342" name="Group 57"/>
          <p:cNvGrpSpPr>
            <a:grpSpLocks/>
          </p:cNvGrpSpPr>
          <p:nvPr/>
        </p:nvGrpSpPr>
        <p:grpSpPr bwMode="auto">
          <a:xfrm>
            <a:off x="5651500" y="4868863"/>
            <a:ext cx="2520950" cy="839787"/>
            <a:chOff x="3696" y="3049"/>
            <a:chExt cx="1588" cy="450"/>
          </a:xfrm>
        </p:grpSpPr>
        <p:sp>
          <p:nvSpPr>
            <p:cNvPr id="14386" name="Line 58"/>
            <p:cNvSpPr>
              <a:spLocks noChangeShapeType="1"/>
            </p:cNvSpPr>
            <p:nvPr/>
          </p:nvSpPr>
          <p:spPr bwMode="auto">
            <a:xfrm>
              <a:off x="4059" y="3222"/>
              <a:ext cx="771" cy="0"/>
            </a:xfrm>
            <a:prstGeom prst="line">
              <a:avLst/>
            </a:prstGeom>
            <a:noFill/>
            <a:ln w="38100">
              <a:solidFill>
                <a:schemeClr val="bg2"/>
              </a:solidFill>
              <a:round/>
              <a:headEnd/>
              <a:tailEnd/>
            </a:ln>
          </p:spPr>
          <p:txBody>
            <a:bodyPr anchor="ctr">
              <a:spAutoFit/>
            </a:bodyPr>
            <a:lstStyle/>
            <a:p>
              <a:endParaRPr lang="zh-CN" altLang="en-US"/>
            </a:p>
          </p:txBody>
        </p:sp>
        <p:pic>
          <p:nvPicPr>
            <p:cNvPr id="14387" name="Picture 59" descr="BS00369_"/>
            <p:cNvPicPr preferRelativeResize="0">
              <a:picLocks noChangeAspect="1" noChangeArrowheads="1"/>
            </p:cNvPicPr>
            <p:nvPr/>
          </p:nvPicPr>
          <p:blipFill>
            <a:blip r:embed="rId2"/>
            <a:srcRect/>
            <a:stretch>
              <a:fillRect/>
            </a:stretch>
          </p:blipFill>
          <p:spPr bwMode="auto">
            <a:xfrm>
              <a:off x="4558" y="3049"/>
              <a:ext cx="726" cy="432"/>
            </a:xfrm>
            <a:prstGeom prst="rect">
              <a:avLst/>
            </a:prstGeom>
            <a:noFill/>
            <a:ln w="9525">
              <a:noFill/>
              <a:miter lim="800000"/>
              <a:headEnd/>
              <a:tailEnd/>
            </a:ln>
          </p:spPr>
        </p:pic>
        <p:pic>
          <p:nvPicPr>
            <p:cNvPr id="14388" name="Picture 60" descr="BS00369_"/>
            <p:cNvPicPr preferRelativeResize="0">
              <a:picLocks noChangeAspect="1" noChangeArrowheads="1"/>
            </p:cNvPicPr>
            <p:nvPr/>
          </p:nvPicPr>
          <p:blipFill>
            <a:blip r:embed="rId2"/>
            <a:srcRect/>
            <a:stretch>
              <a:fillRect/>
            </a:stretch>
          </p:blipFill>
          <p:spPr bwMode="auto">
            <a:xfrm>
              <a:off x="3696" y="3067"/>
              <a:ext cx="726" cy="432"/>
            </a:xfrm>
            <a:prstGeom prst="rect">
              <a:avLst/>
            </a:prstGeom>
            <a:noFill/>
            <a:ln w="9525">
              <a:noFill/>
              <a:miter lim="800000"/>
              <a:headEnd/>
              <a:tailEnd/>
            </a:ln>
          </p:spPr>
        </p:pic>
      </p:grpSp>
      <p:sp>
        <p:nvSpPr>
          <p:cNvPr id="14343" name="AutoShape 62"/>
          <p:cNvSpPr>
            <a:spLocks noChangeArrowheads="1"/>
          </p:cNvSpPr>
          <p:nvPr/>
        </p:nvSpPr>
        <p:spPr bwMode="auto">
          <a:xfrm>
            <a:off x="360363" y="2708275"/>
            <a:ext cx="2051050" cy="3097213"/>
          </a:xfrm>
          <a:prstGeom prst="flowChartAlternateProcess">
            <a:avLst/>
          </a:prstGeom>
          <a:solidFill>
            <a:srgbClr val="EAEAEA"/>
          </a:solidFill>
          <a:ln w="9525" algn="ctr">
            <a:no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44" name="Rectangle 63"/>
          <p:cNvSpPr>
            <a:spLocks noChangeArrowheads="1"/>
          </p:cNvSpPr>
          <p:nvPr/>
        </p:nvSpPr>
        <p:spPr bwMode="auto">
          <a:xfrm>
            <a:off x="504825" y="3819525"/>
            <a:ext cx="1422400" cy="396875"/>
          </a:xfrm>
          <a:prstGeom prst="rect">
            <a:avLst/>
          </a:prstGeom>
          <a:solidFill>
            <a:srgbClr val="FFFF66"/>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FFFF66"/>
            </a:extrusionClr>
          </a:sp3d>
        </p:spPr>
        <p:txBody>
          <a:bodyPr anchor="ctr">
            <a:spAutoFit/>
            <a:flatTx/>
          </a:bodyPr>
          <a:lstStyle/>
          <a:p>
            <a:pPr eaLnBrk="1" hangingPunct="1">
              <a:lnSpc>
                <a:spcPct val="80000"/>
              </a:lnSpc>
            </a:pPr>
            <a:r>
              <a:rPr kumimoji="1" lang="zh-CN" altLang="en-US" sz="2000">
                <a:solidFill>
                  <a:schemeClr val="tx1"/>
                </a:solidFill>
                <a:latin typeface="Times New Roman" pitchFamily="18" charset="0"/>
                <a:cs typeface="Times New Roman" pitchFamily="18" charset="0"/>
              </a:rPr>
              <a:t>操作系统</a:t>
            </a:r>
          </a:p>
        </p:txBody>
      </p:sp>
      <p:grpSp>
        <p:nvGrpSpPr>
          <p:cNvPr id="14345" name="Group 64"/>
          <p:cNvGrpSpPr>
            <a:grpSpLocks/>
          </p:cNvGrpSpPr>
          <p:nvPr/>
        </p:nvGrpSpPr>
        <p:grpSpPr bwMode="auto">
          <a:xfrm>
            <a:off x="814388" y="4365625"/>
            <a:ext cx="935037" cy="1296988"/>
            <a:chOff x="431" y="3275"/>
            <a:chExt cx="545" cy="654"/>
          </a:xfrm>
        </p:grpSpPr>
        <p:sp>
          <p:nvSpPr>
            <p:cNvPr id="14384" name="tower"/>
            <p:cNvSpPr>
              <a:spLocks noEditPoints="1" noChangeArrowheads="1"/>
            </p:cNvSpPr>
            <p:nvPr/>
          </p:nvSpPr>
          <p:spPr bwMode="auto">
            <a:xfrm flipH="1">
              <a:off x="431" y="3275"/>
              <a:ext cx="545" cy="6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76 w 21600"/>
                <a:gd name="T31" fmla="*/ 22525 h 21600"/>
                <a:gd name="T32" fmla="*/ 21481 w 21600"/>
                <a:gd name="T33" fmla="*/ 2698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hlink"/>
            </a:solidFill>
            <a:ln w="9525">
              <a:noFill/>
              <a:miter lim="800000"/>
              <a:headEnd/>
              <a:tailEnd/>
            </a:ln>
          </p:spPr>
          <p:txBody>
            <a:bodyPr>
              <a:spAutoFit/>
            </a:bodyPr>
            <a:lstStyle/>
            <a:p>
              <a:endParaRPr lang="zh-CN" altLang="en-US"/>
            </a:p>
          </p:txBody>
        </p:sp>
        <p:pic>
          <p:nvPicPr>
            <p:cNvPr id="14385" name="Picture 66"/>
            <p:cNvPicPr preferRelativeResize="0">
              <a:picLocks noChangeAspect="1" noChangeArrowheads="1"/>
            </p:cNvPicPr>
            <p:nvPr/>
          </p:nvPicPr>
          <p:blipFill>
            <a:blip r:embed="rId3"/>
            <a:srcRect/>
            <a:stretch>
              <a:fillRect/>
            </a:stretch>
          </p:blipFill>
          <p:spPr bwMode="auto">
            <a:xfrm>
              <a:off x="612" y="3348"/>
              <a:ext cx="363" cy="574"/>
            </a:xfrm>
            <a:prstGeom prst="rect">
              <a:avLst/>
            </a:prstGeom>
            <a:noFill/>
            <a:ln w="9525">
              <a:noFill/>
              <a:miter lim="800000"/>
              <a:headEnd/>
              <a:tailEnd/>
            </a:ln>
          </p:spPr>
        </p:pic>
      </p:grpSp>
      <p:sp>
        <p:nvSpPr>
          <p:cNvPr id="14346" name="Rectangle 67"/>
          <p:cNvSpPr>
            <a:spLocks noChangeArrowheads="1"/>
          </p:cNvSpPr>
          <p:nvPr/>
        </p:nvSpPr>
        <p:spPr bwMode="auto">
          <a:xfrm>
            <a:off x="500063" y="3281363"/>
            <a:ext cx="1416050" cy="396875"/>
          </a:xfrm>
          <a:prstGeom prst="rect">
            <a:avLst/>
          </a:prstGeom>
          <a:solidFill>
            <a:srgbClr val="C0C0C0"/>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C0C0C0"/>
            </a:extrusionClr>
          </a:sp3d>
        </p:spPr>
        <p:txBody>
          <a:bodyPr anchor="ctr">
            <a:spAutoFit/>
            <a:flatTx/>
          </a:bodyPr>
          <a:lstStyle/>
          <a:p>
            <a:pPr eaLnBrk="1" hangingPunct="1">
              <a:lnSpc>
                <a:spcPct val="80000"/>
              </a:lnSpc>
            </a:pPr>
            <a:r>
              <a:rPr kumimoji="1" lang="zh-CN" altLang="en-US" sz="2000">
                <a:solidFill>
                  <a:schemeClr val="tx1"/>
                </a:solidFill>
                <a:latin typeface="Times New Roman" pitchFamily="18" charset="0"/>
                <a:cs typeface="Times New Roman" pitchFamily="18" charset="0"/>
              </a:rPr>
              <a:t>应用程序</a:t>
            </a:r>
          </a:p>
        </p:txBody>
      </p:sp>
      <p:sp>
        <p:nvSpPr>
          <p:cNvPr id="14347" name="AutoShape 68"/>
          <p:cNvSpPr>
            <a:spLocks noChangeArrowheads="1"/>
          </p:cNvSpPr>
          <p:nvPr/>
        </p:nvSpPr>
        <p:spPr bwMode="auto">
          <a:xfrm>
            <a:off x="1763713" y="4024313"/>
            <a:ext cx="762000" cy="5238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12700">
            <a:solidFill>
              <a:schemeClr val="tx1"/>
            </a:solidFill>
            <a:miter lim="800000"/>
            <a:headEnd type="none" w="sm" len="sm"/>
            <a:tailEnd type="none" w="sm" len="sm"/>
          </a:ln>
        </p:spPr>
        <p:txBody>
          <a:bodyPr anchor="ctr">
            <a:spAutoFit/>
          </a:bodyPr>
          <a:lstStyle/>
          <a:p>
            <a:endParaRPr lang="zh-CN" altLang="en-US"/>
          </a:p>
        </p:txBody>
      </p:sp>
      <p:sp>
        <p:nvSpPr>
          <p:cNvPr id="14348" name="AutoShape 69"/>
          <p:cNvSpPr>
            <a:spLocks noChangeArrowheads="1"/>
          </p:cNvSpPr>
          <p:nvPr/>
        </p:nvSpPr>
        <p:spPr bwMode="auto">
          <a:xfrm>
            <a:off x="5535613" y="3335338"/>
            <a:ext cx="3429000" cy="1397000"/>
          </a:xfrm>
          <a:prstGeom prst="cube">
            <a:avLst>
              <a:gd name="adj" fmla="val 54796"/>
            </a:avLst>
          </a:prstGeom>
          <a:solidFill>
            <a:srgbClr val="CCFF66"/>
          </a:solidFill>
          <a:ln w="9525">
            <a:no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49" name="Rectangle 70"/>
          <p:cNvSpPr>
            <a:spLocks noChangeArrowheads="1"/>
          </p:cNvSpPr>
          <p:nvPr/>
        </p:nvSpPr>
        <p:spPr bwMode="auto">
          <a:xfrm>
            <a:off x="5537200" y="4076700"/>
            <a:ext cx="2663825" cy="647700"/>
          </a:xfrm>
          <a:prstGeom prst="rect">
            <a:avLst/>
          </a:prstGeom>
          <a:solidFill>
            <a:srgbClr val="99CC00"/>
          </a:solidFill>
          <a:ln w="9525" algn="ctr">
            <a:no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0" name="Rectangle 71"/>
          <p:cNvSpPr>
            <a:spLocks noChangeArrowheads="1"/>
          </p:cNvSpPr>
          <p:nvPr/>
        </p:nvSpPr>
        <p:spPr bwMode="auto">
          <a:xfrm>
            <a:off x="5603875" y="4332288"/>
            <a:ext cx="644525" cy="288925"/>
          </a:xfrm>
          <a:prstGeom prst="rect">
            <a:avLst/>
          </a:prstGeom>
          <a:solidFill>
            <a:srgbClr val="FF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DDDD"/>
            </a:extrusionClr>
          </a:sp3d>
        </p:spPr>
        <p:txBody>
          <a:bodyPr lIns="54000" rIns="54000" anchor="ctr">
            <a:spAutoFit/>
            <a:flatTx/>
          </a:bodyPr>
          <a:lstStyle/>
          <a:p>
            <a:pPr eaLnBrk="1" hangingPunct="1">
              <a:lnSpc>
                <a:spcPct val="80000"/>
              </a:lnSpc>
            </a:pPr>
            <a:r>
              <a:rPr kumimoji="1" lang="en-US" altLang="zh-CN" sz="1600">
                <a:solidFill>
                  <a:schemeClr val="tx1"/>
                </a:solidFill>
                <a:latin typeface="Times New Roman" pitchFamily="18" charset="0"/>
              </a:rPr>
              <a:t>VMM</a:t>
            </a:r>
          </a:p>
        </p:txBody>
      </p:sp>
      <p:sp>
        <p:nvSpPr>
          <p:cNvPr id="14351" name="Rectangle 72"/>
          <p:cNvSpPr>
            <a:spLocks noChangeArrowheads="1"/>
          </p:cNvSpPr>
          <p:nvPr/>
        </p:nvSpPr>
        <p:spPr bwMode="auto">
          <a:xfrm>
            <a:off x="6732588" y="4332288"/>
            <a:ext cx="658812" cy="28892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lIns="54000" rIns="54000" anchor="ctr">
            <a:spAutoFit/>
            <a:flatTx/>
          </a:bodyPr>
          <a:lstStyle/>
          <a:p>
            <a:pPr eaLnBrk="1" hangingPunct="1">
              <a:lnSpc>
                <a:spcPct val="80000"/>
              </a:lnSpc>
            </a:pPr>
            <a:r>
              <a:rPr kumimoji="1" lang="en-US" altLang="zh-CN" sz="1600">
                <a:solidFill>
                  <a:schemeClr val="tx1"/>
                </a:solidFill>
                <a:latin typeface="Times New Roman" pitchFamily="18" charset="0"/>
              </a:rPr>
              <a:t>VMM</a:t>
            </a:r>
          </a:p>
        </p:txBody>
      </p:sp>
      <p:sp>
        <p:nvSpPr>
          <p:cNvPr id="14352" name="Rectangle 73"/>
          <p:cNvSpPr>
            <a:spLocks noChangeArrowheads="1"/>
          </p:cNvSpPr>
          <p:nvPr/>
        </p:nvSpPr>
        <p:spPr bwMode="auto">
          <a:xfrm>
            <a:off x="7408863" y="4332288"/>
            <a:ext cx="744537" cy="288925"/>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sp3d>
        </p:spPr>
        <p:txBody>
          <a:bodyPr lIns="54000" rIns="54000" anchor="ctr">
            <a:spAutoFit/>
            <a:flatTx/>
          </a:bodyPr>
          <a:lstStyle/>
          <a:p>
            <a:pPr eaLnBrk="1" hangingPunct="1">
              <a:lnSpc>
                <a:spcPct val="80000"/>
              </a:lnSpc>
            </a:pPr>
            <a:r>
              <a:rPr kumimoji="1" lang="en-US" altLang="zh-CN" sz="1600">
                <a:solidFill>
                  <a:schemeClr val="tx1"/>
                </a:solidFill>
                <a:latin typeface="Times New Roman" pitchFamily="18" charset="0"/>
              </a:rPr>
              <a:t>VMM</a:t>
            </a:r>
          </a:p>
        </p:txBody>
      </p:sp>
      <p:sp>
        <p:nvSpPr>
          <p:cNvPr id="14353" name="Text Box 74"/>
          <p:cNvSpPr txBox="1">
            <a:spLocks noChangeArrowheads="1"/>
          </p:cNvSpPr>
          <p:nvPr/>
        </p:nvSpPr>
        <p:spPr bwMode="auto">
          <a:xfrm>
            <a:off x="6221413" y="4016375"/>
            <a:ext cx="590550" cy="579438"/>
          </a:xfrm>
          <a:prstGeom prst="rect">
            <a:avLst/>
          </a:prstGeom>
          <a:noFill/>
          <a:ln w="9525" algn="ctr">
            <a:noFill/>
            <a:miter lim="800000"/>
            <a:headEnd/>
            <a:tailEnd/>
          </a:ln>
        </p:spPr>
        <p:txBody>
          <a:bodyPr>
            <a:spAutoFit/>
          </a:bodyPr>
          <a:lstStyle/>
          <a:p>
            <a:pPr eaLnBrk="1" hangingPunct="1">
              <a:lnSpc>
                <a:spcPct val="80000"/>
              </a:lnSpc>
            </a:pPr>
            <a:r>
              <a:rPr kumimoji="1" lang="en-US" altLang="zh-CN" sz="3200">
                <a:solidFill>
                  <a:schemeClr val="tx1"/>
                </a:solidFill>
                <a:latin typeface="Times New Roman" pitchFamily="18" charset="0"/>
              </a:rPr>
              <a:t>…</a:t>
            </a:r>
          </a:p>
        </p:txBody>
      </p:sp>
      <p:sp>
        <p:nvSpPr>
          <p:cNvPr id="14354" name="AutoShape 75"/>
          <p:cNvSpPr>
            <a:spLocks noChangeArrowheads="1"/>
          </p:cNvSpPr>
          <p:nvPr/>
        </p:nvSpPr>
        <p:spPr bwMode="auto">
          <a:xfrm>
            <a:off x="7253288" y="2081213"/>
            <a:ext cx="1336675" cy="1725612"/>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5" name="WordArt 76"/>
          <p:cNvSpPr>
            <a:spLocks noChangeArrowheads="1" noChangeShapeType="1" noTextEdit="1"/>
          </p:cNvSpPr>
          <p:nvPr/>
        </p:nvSpPr>
        <p:spPr bwMode="auto">
          <a:xfrm rot="4948215">
            <a:off x="7841457" y="2858294"/>
            <a:ext cx="1314450" cy="242887"/>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56" name="Rectangle 77"/>
          <p:cNvSpPr>
            <a:spLocks noChangeArrowheads="1"/>
          </p:cNvSpPr>
          <p:nvPr/>
        </p:nvSpPr>
        <p:spPr bwMode="auto">
          <a:xfrm>
            <a:off x="7240588" y="2292350"/>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7" name="AutoShape 78"/>
          <p:cNvSpPr>
            <a:spLocks noChangeArrowheads="1"/>
          </p:cNvSpPr>
          <p:nvPr/>
        </p:nvSpPr>
        <p:spPr bwMode="auto">
          <a:xfrm>
            <a:off x="7316788" y="3089275"/>
            <a:ext cx="895350" cy="674688"/>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8" name="AutoShape 79"/>
          <p:cNvSpPr>
            <a:spLocks noChangeArrowheads="1"/>
          </p:cNvSpPr>
          <p:nvPr/>
        </p:nvSpPr>
        <p:spPr bwMode="auto">
          <a:xfrm>
            <a:off x="7318375" y="2392363"/>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59" name="Text Box 80"/>
          <p:cNvSpPr txBox="1">
            <a:spLocks noChangeArrowheads="1"/>
          </p:cNvSpPr>
          <p:nvPr/>
        </p:nvSpPr>
        <p:spPr bwMode="gray">
          <a:xfrm>
            <a:off x="323850" y="1154113"/>
            <a:ext cx="2087563" cy="701675"/>
          </a:xfrm>
          <a:prstGeom prst="rect">
            <a:avLst/>
          </a:prstGeom>
          <a:solidFill>
            <a:srgbClr val="D5EAFF"/>
          </a:solidFill>
          <a:ln w="9525">
            <a:noFill/>
            <a:miter lim="800000"/>
            <a:headEnd/>
            <a:tailEnd/>
          </a:ln>
        </p:spPr>
        <p:txBody>
          <a:bodyPr lIns="17999" tIns="45717" rIns="17999" bIns="45717" anchor="ctr">
            <a:spAutoFit/>
          </a:bodyPr>
          <a:lstStyle/>
          <a:p>
            <a:pPr eaLnBrk="1" hangingPunct="1">
              <a:lnSpc>
                <a:spcPct val="80000"/>
              </a:lnSpc>
            </a:pPr>
            <a:r>
              <a:rPr kumimoji="1" lang="zh-CN" altLang="en-US" sz="2000">
                <a:solidFill>
                  <a:schemeClr val="tx1"/>
                </a:solidFill>
                <a:latin typeface="Times New Roman" pitchFamily="18" charset="0"/>
              </a:rPr>
              <a:t>传统计算系统</a:t>
            </a:r>
          </a:p>
          <a:p>
            <a:pPr eaLnBrk="1" hangingPunct="1">
              <a:lnSpc>
                <a:spcPct val="80000"/>
              </a:lnSpc>
            </a:pPr>
            <a:r>
              <a:rPr kumimoji="1" lang="zh-CN" altLang="en-US" sz="2000">
                <a:solidFill>
                  <a:schemeClr val="tx1"/>
                </a:solidFill>
                <a:latin typeface="Times New Roman" pitchFamily="18" charset="0"/>
              </a:rPr>
              <a:t>计算模式</a:t>
            </a:r>
          </a:p>
        </p:txBody>
      </p:sp>
      <p:sp>
        <p:nvSpPr>
          <p:cNvPr id="14360" name="Text Box 81"/>
          <p:cNvSpPr txBox="1">
            <a:spLocks noChangeArrowheads="1"/>
          </p:cNvSpPr>
          <p:nvPr/>
        </p:nvSpPr>
        <p:spPr bwMode="gray">
          <a:xfrm>
            <a:off x="2643188" y="1143000"/>
            <a:ext cx="6119812" cy="701675"/>
          </a:xfrm>
          <a:prstGeom prst="rect">
            <a:avLst/>
          </a:prstGeom>
          <a:solidFill>
            <a:srgbClr val="D5EAFF"/>
          </a:solidFill>
          <a:ln w="9525">
            <a:noFill/>
            <a:miter lim="800000"/>
            <a:headEnd/>
            <a:tailEnd/>
          </a:ln>
        </p:spPr>
        <p:txBody>
          <a:bodyPr lIns="17999" tIns="45717" rIns="17999" bIns="45717" anchor="ctr">
            <a:spAutoFit/>
          </a:bodyPr>
          <a:lstStyle/>
          <a:p>
            <a:pPr eaLnBrk="1" hangingPunct="1">
              <a:lnSpc>
                <a:spcPct val="80000"/>
              </a:lnSpc>
            </a:pPr>
            <a:r>
              <a:rPr kumimoji="1" lang="zh-CN" altLang="en-US" sz="2000">
                <a:solidFill>
                  <a:schemeClr val="tx1"/>
                </a:solidFill>
                <a:latin typeface="Times New Roman" pitchFamily="18" charset="0"/>
              </a:rPr>
              <a:t>虚拟化计算系统</a:t>
            </a:r>
          </a:p>
          <a:p>
            <a:pPr eaLnBrk="1" hangingPunct="1">
              <a:lnSpc>
                <a:spcPct val="80000"/>
              </a:lnSpc>
            </a:pPr>
            <a:r>
              <a:rPr kumimoji="1" lang="zh-CN" altLang="en-US" sz="2000">
                <a:solidFill>
                  <a:schemeClr val="tx1"/>
                </a:solidFill>
                <a:latin typeface="Times New Roman" pitchFamily="18" charset="0"/>
              </a:rPr>
              <a:t>计算模式</a:t>
            </a:r>
          </a:p>
        </p:txBody>
      </p:sp>
      <p:sp>
        <p:nvSpPr>
          <p:cNvPr id="14361" name="AutoShape 82"/>
          <p:cNvSpPr>
            <a:spLocks noChangeArrowheads="1"/>
          </p:cNvSpPr>
          <p:nvPr/>
        </p:nvSpPr>
        <p:spPr bwMode="auto">
          <a:xfrm>
            <a:off x="5891213" y="2106613"/>
            <a:ext cx="1336675" cy="1725612"/>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2" name="WordArt 83"/>
          <p:cNvSpPr>
            <a:spLocks noChangeArrowheads="1" noChangeShapeType="1" noTextEdit="1"/>
          </p:cNvSpPr>
          <p:nvPr/>
        </p:nvSpPr>
        <p:spPr bwMode="auto">
          <a:xfrm rot="4948215">
            <a:off x="6479382" y="2883694"/>
            <a:ext cx="1314450" cy="242887"/>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63" name="Rectangle 84"/>
          <p:cNvSpPr>
            <a:spLocks noChangeArrowheads="1"/>
          </p:cNvSpPr>
          <p:nvPr/>
        </p:nvSpPr>
        <p:spPr bwMode="auto">
          <a:xfrm>
            <a:off x="5878513" y="2317750"/>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4" name="AutoShape 85"/>
          <p:cNvSpPr>
            <a:spLocks noChangeArrowheads="1"/>
          </p:cNvSpPr>
          <p:nvPr/>
        </p:nvSpPr>
        <p:spPr bwMode="auto">
          <a:xfrm>
            <a:off x="5954713" y="3114675"/>
            <a:ext cx="895350" cy="674688"/>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5" name="AutoShape 86"/>
          <p:cNvSpPr>
            <a:spLocks noChangeArrowheads="1"/>
          </p:cNvSpPr>
          <p:nvPr/>
        </p:nvSpPr>
        <p:spPr bwMode="auto">
          <a:xfrm>
            <a:off x="5956300" y="2417763"/>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66" name="AutoShape 87"/>
          <p:cNvSpPr>
            <a:spLocks noChangeArrowheads="1"/>
          </p:cNvSpPr>
          <p:nvPr/>
        </p:nvSpPr>
        <p:spPr bwMode="auto">
          <a:xfrm>
            <a:off x="2928938" y="2133600"/>
            <a:ext cx="1336675" cy="1725613"/>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7" name="WordArt 88"/>
          <p:cNvSpPr>
            <a:spLocks noChangeArrowheads="1" noChangeShapeType="1" noTextEdit="1"/>
          </p:cNvSpPr>
          <p:nvPr/>
        </p:nvSpPr>
        <p:spPr bwMode="auto">
          <a:xfrm rot="4948215">
            <a:off x="3531394" y="2885281"/>
            <a:ext cx="1314450" cy="242888"/>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68" name="Rectangle 89"/>
          <p:cNvSpPr>
            <a:spLocks noChangeArrowheads="1"/>
          </p:cNvSpPr>
          <p:nvPr/>
        </p:nvSpPr>
        <p:spPr bwMode="auto">
          <a:xfrm>
            <a:off x="2916238" y="2344738"/>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9" name="AutoShape 90"/>
          <p:cNvSpPr>
            <a:spLocks noChangeArrowheads="1"/>
          </p:cNvSpPr>
          <p:nvPr/>
        </p:nvSpPr>
        <p:spPr bwMode="auto">
          <a:xfrm>
            <a:off x="2992438" y="3141663"/>
            <a:ext cx="895350" cy="674687"/>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0" name="AutoShape 91"/>
          <p:cNvSpPr>
            <a:spLocks noChangeArrowheads="1"/>
          </p:cNvSpPr>
          <p:nvPr/>
        </p:nvSpPr>
        <p:spPr bwMode="auto">
          <a:xfrm>
            <a:off x="2994025" y="2444750"/>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71" name="AutoShape 92"/>
          <p:cNvSpPr>
            <a:spLocks noChangeArrowheads="1"/>
          </p:cNvSpPr>
          <p:nvPr/>
        </p:nvSpPr>
        <p:spPr bwMode="auto">
          <a:xfrm>
            <a:off x="4297363" y="2133600"/>
            <a:ext cx="1336675" cy="1725613"/>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2" name="WordArt 93"/>
          <p:cNvSpPr>
            <a:spLocks noChangeArrowheads="1" noChangeShapeType="1" noTextEdit="1"/>
          </p:cNvSpPr>
          <p:nvPr/>
        </p:nvSpPr>
        <p:spPr bwMode="auto">
          <a:xfrm rot="4948215">
            <a:off x="4885532" y="2910681"/>
            <a:ext cx="1314450" cy="242887"/>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73" name="Rectangle 94"/>
          <p:cNvSpPr>
            <a:spLocks noChangeArrowheads="1"/>
          </p:cNvSpPr>
          <p:nvPr/>
        </p:nvSpPr>
        <p:spPr bwMode="auto">
          <a:xfrm>
            <a:off x="4284663" y="2344738"/>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4" name="AutoShape 95"/>
          <p:cNvSpPr>
            <a:spLocks noChangeArrowheads="1"/>
          </p:cNvSpPr>
          <p:nvPr/>
        </p:nvSpPr>
        <p:spPr bwMode="auto">
          <a:xfrm>
            <a:off x="4360863" y="3141663"/>
            <a:ext cx="895350" cy="674687"/>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5" name="AutoShape 96"/>
          <p:cNvSpPr>
            <a:spLocks noChangeArrowheads="1"/>
          </p:cNvSpPr>
          <p:nvPr/>
        </p:nvSpPr>
        <p:spPr bwMode="auto">
          <a:xfrm>
            <a:off x="4362450" y="2444750"/>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76" name="Text Box 97"/>
          <p:cNvSpPr txBox="1">
            <a:spLocks noChangeArrowheads="1"/>
          </p:cNvSpPr>
          <p:nvPr/>
        </p:nvSpPr>
        <p:spPr bwMode="auto">
          <a:xfrm>
            <a:off x="3132138" y="3141663"/>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77" name="Text Box 98"/>
          <p:cNvSpPr txBox="1">
            <a:spLocks noChangeArrowheads="1"/>
          </p:cNvSpPr>
          <p:nvPr/>
        </p:nvSpPr>
        <p:spPr bwMode="auto">
          <a:xfrm>
            <a:off x="4500563" y="3141663"/>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78" name="Text Box 99"/>
          <p:cNvSpPr txBox="1">
            <a:spLocks noChangeArrowheads="1"/>
          </p:cNvSpPr>
          <p:nvPr/>
        </p:nvSpPr>
        <p:spPr bwMode="auto">
          <a:xfrm>
            <a:off x="6094413" y="3114675"/>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79" name="Text Box 100"/>
          <p:cNvSpPr txBox="1">
            <a:spLocks noChangeArrowheads="1"/>
          </p:cNvSpPr>
          <p:nvPr/>
        </p:nvSpPr>
        <p:spPr bwMode="auto">
          <a:xfrm>
            <a:off x="7389813" y="3114675"/>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80" name="Text Box 101"/>
          <p:cNvSpPr txBox="1">
            <a:spLocks noChangeArrowheads="1"/>
          </p:cNvSpPr>
          <p:nvPr/>
        </p:nvSpPr>
        <p:spPr bwMode="auto">
          <a:xfrm>
            <a:off x="8583613" y="6491288"/>
            <a:ext cx="560387" cy="366712"/>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en-US" altLang="zh-CN" sz="1800">
                <a:solidFill>
                  <a:schemeClr val="tx1"/>
                </a:solidFill>
                <a:latin typeface="Times New Roman" pitchFamily="18" charset="0"/>
                <a:ea typeface="黑体" pitchFamily="49" charset="-122"/>
              </a:rPr>
              <a:t>8</a:t>
            </a:r>
          </a:p>
        </p:txBody>
      </p:sp>
      <p:pic>
        <p:nvPicPr>
          <p:cNvPr id="14381" name="Picture 102"/>
          <p:cNvPicPr>
            <a:picLocks noChangeAspect="1" noChangeArrowheads="1"/>
          </p:cNvPicPr>
          <p:nvPr/>
        </p:nvPicPr>
        <p:blipFill>
          <a:blip r:embed="rId4"/>
          <a:srcRect/>
          <a:stretch>
            <a:fillRect/>
          </a:stretch>
        </p:blipFill>
        <p:spPr bwMode="auto">
          <a:xfrm>
            <a:off x="3203575" y="4724400"/>
            <a:ext cx="1223963" cy="911225"/>
          </a:xfrm>
          <a:prstGeom prst="rect">
            <a:avLst/>
          </a:prstGeom>
          <a:noFill/>
          <a:ln w="9525">
            <a:noFill/>
            <a:miter lim="800000"/>
            <a:headEnd/>
            <a:tailEnd/>
          </a:ln>
        </p:spPr>
      </p:pic>
      <p:sp>
        <p:nvSpPr>
          <p:cNvPr id="1438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438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a:solidFill>
                  <a:schemeClr val="tx1"/>
                </a:solidFill>
              </a:rPr>
              <a:t>厦门大学    软件学院</a:t>
            </a:r>
          </a:p>
        </p:txBody>
      </p:sp>
      <p:sp>
        <p:nvSpPr>
          <p:cNvPr id="53" name="Rectangle 2">
            <a:extLst>
              <a:ext uri="{FF2B5EF4-FFF2-40B4-BE49-F238E27FC236}">
                <a16:creationId xmlns:a16="http://schemas.microsoft.com/office/drawing/2014/main" id="{9591DD32-325F-8241-A5AA-C40493307786}"/>
              </a:ext>
            </a:extLst>
          </p:cNvPr>
          <p:cNvSpPr>
            <a:spLocks noChangeArrowheads="1"/>
          </p:cNvSpPr>
          <p:nvPr/>
        </p:nvSpPr>
        <p:spPr bwMode="auto">
          <a:xfrm>
            <a:off x="0" y="64008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    信息学院</a:t>
            </a:r>
          </a:p>
        </p:txBody>
      </p:sp>
    </p:spTree>
  </p:cSld>
  <p:clrMapOvr>
    <a:masterClrMapping/>
  </p:clrMapOvr>
</p:sld>
</file>

<file path=ppt/theme/theme1.xml><?xml version="1.0" encoding="utf-8"?>
<a:theme xmlns:a="http://schemas.openxmlformats.org/drawingml/2006/main" name="1_演示文稿11">
  <a:themeElements>
    <a:clrScheme name="1_演示文稿11 2">
      <a:dk1>
        <a:srgbClr val="000000"/>
      </a:dk1>
      <a:lt1>
        <a:srgbClr val="FFFFFF"/>
      </a:lt1>
      <a:dk2>
        <a:srgbClr val="0087E2"/>
      </a:dk2>
      <a:lt2>
        <a:srgbClr val="808080"/>
      </a:lt2>
      <a:accent1>
        <a:srgbClr val="0087E2"/>
      </a:accent1>
      <a:accent2>
        <a:srgbClr val="FFCC00"/>
      </a:accent2>
      <a:accent3>
        <a:srgbClr val="FFFFFF"/>
      </a:accent3>
      <a:accent4>
        <a:srgbClr val="000000"/>
      </a:accent4>
      <a:accent5>
        <a:srgbClr val="AAC3EE"/>
      </a:accent5>
      <a:accent6>
        <a:srgbClr val="E7B900"/>
      </a:accent6>
      <a:hlink>
        <a:srgbClr val="009999"/>
      </a:hlink>
      <a:folHlink>
        <a:srgbClr val="99CC00"/>
      </a:folHlink>
    </a:clrScheme>
    <a:fontScheme name="1_演示文稿1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演示文稿11 1">
        <a:dk1>
          <a:srgbClr val="C0C0C0"/>
        </a:dk1>
        <a:lt1>
          <a:srgbClr val="FFFFFF"/>
        </a:lt1>
        <a:dk2>
          <a:srgbClr val="000000"/>
        </a:dk2>
        <a:lt2>
          <a:srgbClr val="0099FF"/>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1_演示文稿11 2">
        <a:dk1>
          <a:srgbClr val="000000"/>
        </a:dk1>
        <a:lt1>
          <a:srgbClr val="FFFFFF"/>
        </a:lt1>
        <a:dk2>
          <a:srgbClr val="0087E2"/>
        </a:dk2>
        <a:lt2>
          <a:srgbClr val="808080"/>
        </a:lt2>
        <a:accent1>
          <a:srgbClr val="0087E2"/>
        </a:accent1>
        <a:accent2>
          <a:srgbClr val="FFCC00"/>
        </a:accent2>
        <a:accent3>
          <a:srgbClr val="FFFFFF"/>
        </a:accent3>
        <a:accent4>
          <a:srgbClr val="000000"/>
        </a:accent4>
        <a:accent5>
          <a:srgbClr val="AAC3EE"/>
        </a:accent5>
        <a:accent6>
          <a:srgbClr val="E7B9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ZTE08-1</Template>
  <TotalTime>9597</TotalTime>
  <Words>3948</Words>
  <Application>Microsoft Macintosh PowerPoint</Application>
  <PresentationFormat>全屏显示(4:3)</PresentationFormat>
  <Paragraphs>414</Paragraphs>
  <Slides>21</Slides>
  <Notes>19</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21</vt:i4>
      </vt:variant>
    </vt:vector>
  </HeadingPairs>
  <TitlesOfParts>
    <vt:vector size="37" baseType="lpstr">
      <vt:lpstr>黑体</vt:lpstr>
      <vt:lpstr>华文细黑</vt:lpstr>
      <vt:lpstr>宋体</vt:lpstr>
      <vt:lpstr>微软雅黑</vt:lpstr>
      <vt:lpstr>Arial</vt:lpstr>
      <vt:lpstr>Calibri</vt:lpstr>
      <vt:lpstr>Times</vt:lpstr>
      <vt:lpstr>Times New Roman</vt:lpstr>
      <vt:lpstr>Verdana</vt:lpstr>
      <vt:lpstr>Wingdings</vt:lpstr>
      <vt:lpstr>Wingdings 3</vt:lpstr>
      <vt:lpstr>1_演示文稿11</vt:lpstr>
      <vt:lpstr>自定义设计方案</vt:lpstr>
      <vt:lpstr>1_自定义设计方案</vt:lpstr>
      <vt:lpstr>2_自定义设计方案</vt:lpstr>
      <vt:lpstr>Visio</vt:lpstr>
      <vt:lpstr>第二章(2):  虚拟化技术             </vt:lpstr>
      <vt:lpstr>虚拟化技术的历史</vt:lpstr>
      <vt:lpstr>PowerPoint 演示文稿</vt:lpstr>
      <vt:lpstr>虚拟化技术的历史</vt:lpstr>
      <vt:lpstr>The reality and the truth</vt:lpstr>
      <vt:lpstr>不平衡问题！</vt:lpstr>
      <vt:lpstr>怎么样解决问题？</vt:lpstr>
      <vt:lpstr>服务器虚拟化的基础概念</vt:lpstr>
      <vt:lpstr>虚拟化计算系统体系结构</vt:lpstr>
      <vt:lpstr>服务器虚拟化的三种类型</vt:lpstr>
      <vt:lpstr>虚拟技术: 四大特性</vt:lpstr>
      <vt:lpstr>虚拟化益处：实现资源最优利用</vt:lpstr>
      <vt:lpstr>虚拟化益处：动态负载均衡资源</vt:lpstr>
      <vt:lpstr>虚拟化益处：安全隔离！</vt:lpstr>
      <vt:lpstr>虚拟化益处：系统自愈功能提升可靠性</vt:lpstr>
      <vt:lpstr>虚拟化益处：提升系统节能减排能力</vt:lpstr>
      <vt:lpstr>数据中心整合案例</vt:lpstr>
      <vt:lpstr>虚拟化技术的关键组件——VMM组织架构</vt:lpstr>
      <vt:lpstr>VMM组织架构举例——VMware产品虚拟化架构</vt:lpstr>
      <vt:lpstr>开源虚拟机——Xen</vt:lpstr>
      <vt:lpstr>基于Linux内核的虚拟机——KVM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Bo Mao</cp:lastModifiedBy>
  <cp:revision>260</cp:revision>
  <cp:lastPrinted>1601-01-01T00:00:00Z</cp:lastPrinted>
  <dcterms:created xsi:type="dcterms:W3CDTF">1601-01-01T00:00:00Z</dcterms:created>
  <dcterms:modified xsi:type="dcterms:W3CDTF">2022-02-22T08:29:28Z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